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8" r:id="rId2"/>
    <p:sldId id="287" r:id="rId3"/>
    <p:sldId id="288" r:id="rId4"/>
    <p:sldId id="289" r:id="rId5"/>
    <p:sldId id="280" r:id="rId6"/>
    <p:sldId id="279" r:id="rId7"/>
    <p:sldId id="281" r:id="rId8"/>
    <p:sldId id="278" r:id="rId9"/>
    <p:sldId id="274" r:id="rId10"/>
    <p:sldId id="290" r:id="rId11"/>
    <p:sldId id="262" r:id="rId12"/>
    <p:sldId id="282" r:id="rId13"/>
    <p:sldId id="268" r:id="rId14"/>
    <p:sldId id="283" r:id="rId15"/>
    <p:sldId id="263" r:id="rId16"/>
    <p:sldId id="284" r:id="rId17"/>
    <p:sldId id="285" r:id="rId18"/>
    <p:sldId id="286" r:id="rId19"/>
    <p:sldId id="291" r:id="rId20"/>
    <p:sldId id="269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A2A0"/>
    <a:srgbClr val="6C92C0"/>
    <a:srgbClr val="B0C4DD"/>
    <a:srgbClr val="A4D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54" autoAdjust="0"/>
    <p:restoredTop sz="95930"/>
  </p:normalViewPr>
  <p:slideViewPr>
    <p:cSldViewPr snapToGrid="0" showGuides="1">
      <p:cViewPr>
        <p:scale>
          <a:sx n="142" d="100"/>
          <a:sy n="142" d="100"/>
        </p:scale>
        <p:origin x="624" y="43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Paper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Gender</c:v>
                </c:pt>
                <c:pt idx="1">
                  <c:v>Political</c:v>
                </c:pt>
                <c:pt idx="2">
                  <c:v>Age</c:v>
                </c:pt>
                <c:pt idx="3">
                  <c:v>Emotional Stability_x000d_</c:v>
                </c:pt>
                <c:pt idx="4">
                  <c:v>Agreeableness</c:v>
                </c:pt>
                <c:pt idx="5">
                  <c:v>Conscientiousness_x000d_</c:v>
                </c:pt>
                <c:pt idx="6">
                  <c:v>Openness_x000d_</c:v>
                </c:pt>
                <c:pt idx="7">
                  <c:v>Extraversion_x000d_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0.93</c:v>
                </c:pt>
                <c:pt idx="1">
                  <c:v>0.85</c:v>
                </c:pt>
                <c:pt idx="2">
                  <c:v>0.75</c:v>
                </c:pt>
                <c:pt idx="3">
                  <c:v>0.3</c:v>
                </c:pt>
                <c:pt idx="4">
                  <c:v>0.3</c:v>
                </c:pt>
                <c:pt idx="5">
                  <c:v>0.29</c:v>
                </c:pt>
                <c:pt idx="6">
                  <c:v>0.43</c:v>
                </c:pt>
                <c:pt idx="7">
                  <c:v>0.4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7AA-45DB-A179-66CAAAED249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Reproduced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Gender</c:v>
                </c:pt>
                <c:pt idx="1">
                  <c:v>Political</c:v>
                </c:pt>
                <c:pt idx="2">
                  <c:v>Age</c:v>
                </c:pt>
                <c:pt idx="3">
                  <c:v>Emotional Stability_x000d_</c:v>
                </c:pt>
                <c:pt idx="4">
                  <c:v>Agreeableness</c:v>
                </c:pt>
                <c:pt idx="5">
                  <c:v>Conscientiousness_x000d_</c:v>
                </c:pt>
                <c:pt idx="6">
                  <c:v>Openness_x000d_</c:v>
                </c:pt>
                <c:pt idx="7">
                  <c:v>Extraversion_x000d_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0.86</c:v>
                </c:pt>
                <c:pt idx="1">
                  <c:v>0.78</c:v>
                </c:pt>
                <c:pt idx="2">
                  <c:v>0.42</c:v>
                </c:pt>
                <c:pt idx="3">
                  <c:v>0.22</c:v>
                </c:pt>
                <c:pt idx="4">
                  <c:v>0.18</c:v>
                </c:pt>
                <c:pt idx="5">
                  <c:v>0.21</c:v>
                </c:pt>
                <c:pt idx="6">
                  <c:v>0.34</c:v>
                </c:pt>
                <c:pt idx="7">
                  <c:v>0.23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7AA-45DB-A179-66CAAAED249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-2052573136"/>
        <c:axId val="-2052894160"/>
      </c:barChart>
      <c:catAx>
        <c:axId val="-2052573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2894160"/>
        <c:crosses val="autoZero"/>
        <c:auto val="1"/>
        <c:lblAlgn val="ctr"/>
        <c:lblOffset val="100"/>
        <c:noMultiLvlLbl val="0"/>
      </c:catAx>
      <c:valAx>
        <c:axId val="-2052894160"/>
        <c:scaling>
          <c:orientation val="minMax"/>
          <c:max val="1.0"/>
        </c:scaling>
        <c:delete val="1"/>
        <c:axPos val="l"/>
        <c:numFmt formatCode="General" sourceLinked="1"/>
        <c:majorTickMark val="none"/>
        <c:minorTickMark val="none"/>
        <c:tickLblPos val="nextTo"/>
        <c:crossAx val="-2052573136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Paper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Gender</c:v>
                </c:pt>
                <c:pt idx="1">
                  <c:v>Political</c:v>
                </c:pt>
                <c:pt idx="2">
                  <c:v>Age</c:v>
                </c:pt>
                <c:pt idx="3">
                  <c:v>Emotional Stability_x000d_</c:v>
                </c:pt>
                <c:pt idx="4">
                  <c:v>Agreeableness</c:v>
                </c:pt>
                <c:pt idx="5">
                  <c:v>Conscientiousness_x000d_</c:v>
                </c:pt>
                <c:pt idx="6">
                  <c:v>Openness_x000d_</c:v>
                </c:pt>
                <c:pt idx="7">
                  <c:v>Extraversion_x000d_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0.93</c:v>
                </c:pt>
                <c:pt idx="1">
                  <c:v>0.85</c:v>
                </c:pt>
                <c:pt idx="2">
                  <c:v>0.75</c:v>
                </c:pt>
                <c:pt idx="3">
                  <c:v>0.3</c:v>
                </c:pt>
                <c:pt idx="4">
                  <c:v>0.3</c:v>
                </c:pt>
                <c:pt idx="5">
                  <c:v>0.29</c:v>
                </c:pt>
                <c:pt idx="6">
                  <c:v>0.43</c:v>
                </c:pt>
                <c:pt idx="7">
                  <c:v>0.4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B7AA-45DB-A179-66CAAAED249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Reproduced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Gender</c:v>
                </c:pt>
                <c:pt idx="1">
                  <c:v>Political</c:v>
                </c:pt>
                <c:pt idx="2">
                  <c:v>Age</c:v>
                </c:pt>
                <c:pt idx="3">
                  <c:v>Emotional Stability_x000d_</c:v>
                </c:pt>
                <c:pt idx="4">
                  <c:v>Agreeableness</c:v>
                </c:pt>
                <c:pt idx="5">
                  <c:v>Conscientiousness_x000d_</c:v>
                </c:pt>
                <c:pt idx="6">
                  <c:v>Openness_x000d_</c:v>
                </c:pt>
                <c:pt idx="7">
                  <c:v>Extraversion_x000d_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0.86</c:v>
                </c:pt>
                <c:pt idx="1">
                  <c:v>0.78</c:v>
                </c:pt>
                <c:pt idx="2">
                  <c:v>0.42</c:v>
                </c:pt>
                <c:pt idx="3">
                  <c:v>0.22</c:v>
                </c:pt>
                <c:pt idx="4">
                  <c:v>0.18</c:v>
                </c:pt>
                <c:pt idx="5">
                  <c:v>0.21</c:v>
                </c:pt>
                <c:pt idx="6">
                  <c:v>0.34</c:v>
                </c:pt>
                <c:pt idx="7">
                  <c:v>0.23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B7AA-45DB-A179-66CAAAED249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-2114036864"/>
        <c:axId val="-2114033504"/>
      </c:lineChart>
      <c:catAx>
        <c:axId val="-2114036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4033504"/>
        <c:crosses val="autoZero"/>
        <c:auto val="1"/>
        <c:lblAlgn val="ctr"/>
        <c:lblOffset val="100"/>
        <c:noMultiLvlLbl val="0"/>
      </c:catAx>
      <c:valAx>
        <c:axId val="-2114033504"/>
        <c:scaling>
          <c:orientation val="minMax"/>
          <c:max val="1.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4036864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439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11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87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893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843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25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4748915" y="1097600"/>
            <a:ext cx="7495569" cy="5760400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0" y="0"/>
            <a:ext cx="11829889" cy="6022170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33304" y="1524592"/>
            <a:ext cx="1942134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Private traits and attributes are </a:t>
            </a:r>
            <a:endParaRPr lang="zh-CN" altLang="en-US" sz="4400" dirty="0" smtClean="0">
              <a:solidFill>
                <a:schemeClr val="bg1"/>
              </a:solidFill>
            </a:endParaRPr>
          </a:p>
          <a:p>
            <a:r>
              <a:rPr lang="en-US" sz="4400" dirty="0" smtClean="0">
                <a:solidFill>
                  <a:schemeClr val="bg1"/>
                </a:solidFill>
              </a:rPr>
              <a:t>predictable </a:t>
            </a:r>
            <a:r>
              <a:rPr lang="en-US" sz="4400" dirty="0">
                <a:solidFill>
                  <a:schemeClr val="bg1"/>
                </a:solidFill>
              </a:rPr>
              <a:t>from digital records </a:t>
            </a:r>
            <a:endParaRPr lang="zh-CN" altLang="en-US" sz="4400" dirty="0" smtClean="0">
              <a:solidFill>
                <a:schemeClr val="bg1"/>
              </a:solidFill>
            </a:endParaRPr>
          </a:p>
          <a:p>
            <a:r>
              <a:rPr lang="en-US" sz="4400" dirty="0" smtClean="0">
                <a:solidFill>
                  <a:schemeClr val="bg1"/>
                </a:solidFill>
              </a:rPr>
              <a:t>of </a:t>
            </a:r>
            <a:r>
              <a:rPr lang="en-US" sz="4400" dirty="0">
                <a:solidFill>
                  <a:schemeClr val="bg1"/>
                </a:solidFill>
              </a:rPr>
              <a:t>human behavior </a:t>
            </a:r>
            <a:endParaRPr lang="zh-CN" altLang="en-US" sz="4400" b="1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7021" y="2167369"/>
            <a:ext cx="35779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 </a:t>
            </a:r>
            <a:endParaRPr lang="zh-CN" altLang="en-US" sz="5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768553" y="3767530"/>
            <a:ext cx="6034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JING</a:t>
            </a:r>
            <a:r>
              <a:rPr lang="zh-CN" altLang="en-US" sz="1200" dirty="0" smtClean="0">
                <a:solidFill>
                  <a:schemeClr val="bg1"/>
                </a:solidFill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</a:rPr>
              <a:t>CHEN</a:t>
            </a:r>
            <a:r>
              <a:rPr lang="zh-CN" altLang="en-US" sz="1200" dirty="0">
                <a:solidFill>
                  <a:schemeClr val="bg1"/>
                </a:solidFill>
              </a:rPr>
              <a:t>	</a:t>
            </a:r>
            <a:r>
              <a:rPr lang="en-US" altLang="zh-CN" sz="1200" dirty="0" smtClean="0">
                <a:solidFill>
                  <a:schemeClr val="bg1"/>
                </a:solidFill>
              </a:rPr>
              <a:t>YUXUAN</a:t>
            </a:r>
            <a:r>
              <a:rPr lang="zh-CN" altLang="en-US" sz="1200" dirty="0" smtClean="0">
                <a:solidFill>
                  <a:schemeClr val="bg1"/>
                </a:solidFill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</a:rPr>
              <a:t>LIU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476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9"/>
          <p:cNvSpPr/>
          <p:nvPr/>
        </p:nvSpPr>
        <p:spPr>
          <a:xfrm>
            <a:off x="1344023" y="44834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Method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矩形 20"/>
          <p:cNvSpPr/>
          <p:nvPr/>
        </p:nvSpPr>
        <p:spPr>
          <a:xfrm>
            <a:off x="1344023" y="764961"/>
            <a:ext cx="4411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SVD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矩形 9"/>
          <p:cNvSpPr/>
          <p:nvPr/>
        </p:nvSpPr>
        <p:spPr>
          <a:xfrm>
            <a:off x="7973435" y="1547891"/>
            <a:ext cx="26280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0070C0"/>
                </a:solidFill>
              </a:rPr>
              <a:t>Some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ideas</a:t>
            </a:r>
            <a:endParaRPr lang="zh-CN" altLang="en-US" sz="2000" b="1" dirty="0" smtClean="0">
              <a:solidFill>
                <a:srgbClr val="0070C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92" y="1691932"/>
            <a:ext cx="5394961" cy="3173507"/>
          </a:xfrm>
          <a:prstGeom prst="rect">
            <a:avLst/>
          </a:prstGeom>
        </p:spPr>
      </p:pic>
      <p:sp>
        <p:nvSpPr>
          <p:cNvPr id="29" name="矩形 9"/>
          <p:cNvSpPr/>
          <p:nvPr/>
        </p:nvSpPr>
        <p:spPr>
          <a:xfrm>
            <a:off x="6659432" y="2755466"/>
            <a:ext cx="423268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rgbClr val="0070C0"/>
                </a:solidFill>
              </a:rPr>
              <a:t>Top</a:t>
            </a:r>
            <a:r>
              <a:rPr lang="zh-CN" altLang="en-US" sz="14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1400" b="1" dirty="0" smtClean="0">
                <a:solidFill>
                  <a:srgbClr val="0070C0"/>
                </a:solidFill>
              </a:rPr>
              <a:t>100</a:t>
            </a:r>
            <a:r>
              <a:rPr lang="zh-CN" altLang="en-US" sz="14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1400" b="1" dirty="0" smtClean="0">
                <a:solidFill>
                  <a:srgbClr val="0070C0"/>
                </a:solidFill>
              </a:rPr>
              <a:t>components</a:t>
            </a:r>
            <a:r>
              <a:rPr lang="zh-CN" altLang="en-US" sz="14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1400" b="1" dirty="0" smtClean="0">
                <a:solidFill>
                  <a:srgbClr val="0070C0"/>
                </a:solidFill>
              </a:rPr>
              <a:t>only</a:t>
            </a:r>
            <a:r>
              <a:rPr lang="zh-CN" altLang="en-US" sz="14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1400" b="1" dirty="0" smtClean="0">
                <a:solidFill>
                  <a:srgbClr val="0070C0"/>
                </a:solidFill>
              </a:rPr>
              <a:t>explained</a:t>
            </a:r>
            <a:r>
              <a:rPr lang="zh-CN" altLang="en-US" sz="14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1400" b="1" dirty="0" smtClean="0">
                <a:solidFill>
                  <a:srgbClr val="0070C0"/>
                </a:solidFill>
              </a:rPr>
              <a:t>less</a:t>
            </a:r>
            <a:r>
              <a:rPr lang="zh-CN" altLang="en-US" sz="14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1400" b="1" dirty="0" smtClean="0">
                <a:solidFill>
                  <a:srgbClr val="0070C0"/>
                </a:solidFill>
              </a:rPr>
              <a:t>than</a:t>
            </a:r>
            <a:r>
              <a:rPr lang="zh-CN" altLang="en-US" sz="14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1400" b="1" dirty="0" smtClean="0">
                <a:solidFill>
                  <a:srgbClr val="0070C0"/>
                </a:solidFill>
              </a:rPr>
              <a:t>71.88%</a:t>
            </a:r>
            <a:r>
              <a:rPr lang="zh-CN" altLang="en-US" sz="14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1400" b="1" dirty="0" smtClean="0">
                <a:solidFill>
                  <a:srgbClr val="0070C0"/>
                </a:solidFill>
              </a:rPr>
              <a:t>variance</a:t>
            </a:r>
            <a:r>
              <a:rPr lang="zh-CN" altLang="en-US" sz="14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1400" b="1" dirty="0" smtClean="0">
                <a:solidFill>
                  <a:srgbClr val="0070C0"/>
                </a:solidFill>
              </a:rPr>
              <a:t>of</a:t>
            </a:r>
            <a:r>
              <a:rPr lang="zh-CN" altLang="en-US" sz="14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1400" b="1" dirty="0" smtClean="0">
                <a:solidFill>
                  <a:srgbClr val="0070C0"/>
                </a:solidFill>
              </a:rPr>
              <a:t>original</a:t>
            </a:r>
            <a:r>
              <a:rPr lang="zh-CN" altLang="en-US" sz="14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1400" b="1" dirty="0" smtClean="0">
                <a:solidFill>
                  <a:srgbClr val="0070C0"/>
                </a:solidFill>
              </a:rPr>
              <a:t>matrix.</a:t>
            </a:r>
            <a:endParaRPr lang="zh-CN" altLang="en-US" sz="1400" b="1" dirty="0" smtClean="0">
              <a:solidFill>
                <a:srgbClr val="0070C0"/>
              </a:solidFill>
            </a:endParaRPr>
          </a:p>
          <a:p>
            <a:r>
              <a:rPr lang="en-US" altLang="zh-CN" sz="1400" b="1" dirty="0" smtClean="0">
                <a:solidFill>
                  <a:srgbClr val="0070C0"/>
                </a:solidFill>
              </a:rPr>
              <a:t>At</a:t>
            </a:r>
            <a:r>
              <a:rPr lang="zh-CN" altLang="en-US" sz="14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1400" b="1" dirty="0" smtClean="0">
                <a:solidFill>
                  <a:srgbClr val="0070C0"/>
                </a:solidFill>
              </a:rPr>
              <a:t>least</a:t>
            </a:r>
            <a:r>
              <a:rPr lang="zh-CN" altLang="en-US" sz="14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1400" b="1" dirty="0" smtClean="0">
                <a:solidFill>
                  <a:srgbClr val="0070C0"/>
                </a:solidFill>
              </a:rPr>
              <a:t>90%</a:t>
            </a:r>
            <a:r>
              <a:rPr lang="zh-CN" altLang="en-US" sz="14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1400" b="1" dirty="0" smtClean="0">
                <a:solidFill>
                  <a:srgbClr val="0070C0"/>
                </a:solidFill>
              </a:rPr>
              <a:t>is</a:t>
            </a:r>
            <a:r>
              <a:rPr lang="zh-CN" altLang="en-US" sz="14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1400" b="1" dirty="0" smtClean="0">
                <a:solidFill>
                  <a:srgbClr val="0070C0"/>
                </a:solidFill>
              </a:rPr>
              <a:t>acceptable.</a:t>
            </a:r>
            <a:endParaRPr lang="zh-CN" altLang="en-US" sz="1400" b="1" dirty="0" smtClean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044" y="2350526"/>
            <a:ext cx="2042308" cy="40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025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26820" y="1673023"/>
            <a:ext cx="2882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>
                <a:solidFill>
                  <a:srgbClr val="48A2A0"/>
                </a:solidFill>
              </a:rPr>
              <a:t>Dichotomous Variables</a:t>
            </a:r>
            <a:endParaRPr lang="zh-CN" altLang="en-US" sz="2000" b="1" dirty="0">
              <a:solidFill>
                <a:srgbClr val="48A2A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44023" y="3815588"/>
            <a:ext cx="2311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>
                <a:solidFill>
                  <a:srgbClr val="48A2A0"/>
                </a:solidFill>
              </a:rPr>
              <a:t>Numeric Variables</a:t>
            </a:r>
            <a:endParaRPr lang="zh-CN" altLang="en-US" sz="2000" b="1" dirty="0">
              <a:solidFill>
                <a:srgbClr val="48A2A0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344023" y="44834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Method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44023" y="764961"/>
            <a:ext cx="5693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model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矩形 9"/>
          <p:cNvSpPr/>
          <p:nvPr/>
        </p:nvSpPr>
        <p:spPr>
          <a:xfrm>
            <a:off x="1525280" y="2318647"/>
            <a:ext cx="30973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solidFill>
                  <a:srgbClr val="0070C0"/>
                </a:solidFill>
              </a:rPr>
              <a:t>Gender</a:t>
            </a:r>
            <a:endParaRPr lang="zh-CN" altLang="en-US" sz="1600" b="1" dirty="0" smtClean="0">
              <a:solidFill>
                <a:srgbClr val="0070C0"/>
              </a:solidFill>
            </a:endParaRPr>
          </a:p>
          <a:p>
            <a:r>
              <a:rPr lang="en-US" altLang="zh-CN" sz="1600" b="1" dirty="0" smtClean="0">
                <a:solidFill>
                  <a:srgbClr val="0070C0"/>
                </a:solidFill>
              </a:rPr>
              <a:t>Political(large</a:t>
            </a:r>
            <a:r>
              <a:rPr lang="zh-CN" altLang="en-US" sz="16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1600" b="1" dirty="0" smtClean="0">
                <a:solidFill>
                  <a:srgbClr val="0070C0"/>
                </a:solidFill>
              </a:rPr>
              <a:t>number</a:t>
            </a:r>
            <a:r>
              <a:rPr lang="zh-CN" altLang="en-US" sz="16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1600" b="1" dirty="0" smtClean="0">
                <a:solidFill>
                  <a:srgbClr val="0070C0"/>
                </a:solidFill>
              </a:rPr>
              <a:t>of</a:t>
            </a:r>
            <a:r>
              <a:rPr lang="zh-CN" altLang="en-US" sz="16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1600" b="1" dirty="0" smtClean="0">
                <a:solidFill>
                  <a:srgbClr val="0070C0"/>
                </a:solidFill>
              </a:rPr>
              <a:t>NA)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  <p:sp>
        <p:nvSpPr>
          <p:cNvPr id="37" name="矩形 9"/>
          <p:cNvSpPr/>
          <p:nvPr/>
        </p:nvSpPr>
        <p:spPr>
          <a:xfrm>
            <a:off x="1525280" y="4217984"/>
            <a:ext cx="28015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70C0"/>
                </a:solidFill>
              </a:rPr>
              <a:t>Emotional </a:t>
            </a:r>
            <a:r>
              <a:rPr lang="en-US" altLang="zh-CN" sz="1600" b="1" dirty="0" smtClean="0">
                <a:solidFill>
                  <a:srgbClr val="0070C0"/>
                </a:solidFill>
              </a:rPr>
              <a:t>Stability</a:t>
            </a:r>
            <a:endParaRPr lang="zh-CN" altLang="en-US" sz="1600" b="1" dirty="0" smtClean="0">
              <a:solidFill>
                <a:srgbClr val="0070C0"/>
              </a:solidFill>
            </a:endParaRPr>
          </a:p>
          <a:p>
            <a:r>
              <a:rPr lang="en-US" altLang="zh-CN" sz="1600" b="1" dirty="0">
                <a:solidFill>
                  <a:srgbClr val="0070C0"/>
                </a:solidFill>
              </a:rPr>
              <a:t>Agreeableness</a:t>
            </a:r>
            <a:endParaRPr lang="zh-CN" altLang="en-US" sz="1600" b="1" dirty="0" smtClean="0">
              <a:solidFill>
                <a:srgbClr val="0070C0"/>
              </a:solidFill>
            </a:endParaRPr>
          </a:p>
          <a:p>
            <a:r>
              <a:rPr lang="en-US" altLang="zh-CN" sz="1600" b="1" dirty="0" smtClean="0">
                <a:solidFill>
                  <a:srgbClr val="0070C0"/>
                </a:solidFill>
              </a:rPr>
              <a:t>Conscientiousness</a:t>
            </a:r>
            <a:endParaRPr lang="zh-CN" altLang="en-US" sz="1600" b="1" dirty="0" smtClean="0">
              <a:solidFill>
                <a:srgbClr val="0070C0"/>
              </a:solidFill>
            </a:endParaRPr>
          </a:p>
          <a:p>
            <a:r>
              <a:rPr lang="en-US" altLang="zh-CN" sz="1600" b="1" dirty="0" smtClean="0">
                <a:solidFill>
                  <a:srgbClr val="0070C0"/>
                </a:solidFill>
              </a:rPr>
              <a:t>Openness</a:t>
            </a:r>
            <a:endParaRPr lang="zh-CN" altLang="en-US" sz="1600" b="1" dirty="0" smtClean="0">
              <a:solidFill>
                <a:srgbClr val="0070C0"/>
              </a:solidFill>
            </a:endParaRPr>
          </a:p>
          <a:p>
            <a:r>
              <a:rPr lang="en-US" altLang="zh-CN" sz="1600" b="1" dirty="0" smtClean="0">
                <a:solidFill>
                  <a:srgbClr val="0070C0"/>
                </a:solidFill>
              </a:rPr>
              <a:t>Extraversion</a:t>
            </a:r>
            <a:endParaRPr lang="zh-CN" altLang="en-US" sz="1600" b="1" dirty="0" smtClean="0">
              <a:solidFill>
                <a:srgbClr val="0070C0"/>
              </a:solidFill>
            </a:endParaRPr>
          </a:p>
          <a:p>
            <a:r>
              <a:rPr lang="en-US" altLang="zh-CN" sz="1600" b="1" dirty="0" smtClean="0">
                <a:solidFill>
                  <a:srgbClr val="0070C0"/>
                </a:solidFill>
              </a:rPr>
              <a:t>Age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4622669" y="2611035"/>
            <a:ext cx="1545606" cy="8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622669" y="4999701"/>
            <a:ext cx="1545606" cy="8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"/>
          <p:cNvSpPr txBox="1"/>
          <p:nvPr/>
        </p:nvSpPr>
        <p:spPr>
          <a:xfrm>
            <a:off x="6367218" y="2410980"/>
            <a:ext cx="3308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 smtClean="0">
                <a:solidFill>
                  <a:srgbClr val="48A2A0"/>
                </a:solidFill>
              </a:rPr>
              <a:t>Logistic</a:t>
            </a:r>
            <a:r>
              <a:rPr lang="zh-CN" altLang="en-US" sz="2000" b="1" dirty="0" smtClean="0">
                <a:solidFill>
                  <a:srgbClr val="48A2A0"/>
                </a:solidFill>
              </a:rPr>
              <a:t> </a:t>
            </a:r>
            <a:r>
              <a:rPr lang="en-US" altLang="zh-CN" sz="2000" b="1" dirty="0" smtClean="0">
                <a:solidFill>
                  <a:srgbClr val="48A2A0"/>
                </a:solidFill>
              </a:rPr>
              <a:t>Regression</a:t>
            </a:r>
            <a:r>
              <a:rPr lang="zh-CN" altLang="en-US" sz="2000" b="1" dirty="0" smtClean="0">
                <a:solidFill>
                  <a:srgbClr val="48A2A0"/>
                </a:solidFill>
              </a:rPr>
              <a:t> </a:t>
            </a:r>
            <a:r>
              <a:rPr lang="en-US" altLang="zh-CN" sz="2000" b="1" dirty="0" smtClean="0">
                <a:solidFill>
                  <a:srgbClr val="48A2A0"/>
                </a:solidFill>
              </a:rPr>
              <a:t>Model</a:t>
            </a:r>
            <a:r>
              <a:rPr lang="zh-CN" altLang="en-US" sz="2000" b="1" dirty="0" smtClean="0">
                <a:solidFill>
                  <a:srgbClr val="48A2A0"/>
                </a:solidFill>
              </a:rPr>
              <a:t> </a:t>
            </a:r>
            <a:endParaRPr lang="zh-CN" altLang="en-US" sz="2000" b="1" dirty="0">
              <a:solidFill>
                <a:srgbClr val="48A2A0"/>
              </a:solidFill>
            </a:endParaRPr>
          </a:p>
        </p:txBody>
      </p:sp>
      <p:sp>
        <p:nvSpPr>
          <p:cNvPr id="41" name="文本框 3"/>
          <p:cNvSpPr txBox="1"/>
          <p:nvPr/>
        </p:nvSpPr>
        <p:spPr>
          <a:xfrm>
            <a:off x="6367218" y="4799646"/>
            <a:ext cx="314661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48A2A0"/>
                </a:solidFill>
              </a:rPr>
              <a:t>Linear</a:t>
            </a:r>
            <a:r>
              <a:rPr lang="zh-CN" altLang="en-US" sz="2000" b="1" dirty="0" smtClean="0">
                <a:solidFill>
                  <a:srgbClr val="48A2A0"/>
                </a:solidFill>
              </a:rPr>
              <a:t> </a:t>
            </a:r>
            <a:r>
              <a:rPr lang="en-US" altLang="zh-CN" sz="2000" b="1" dirty="0" smtClean="0">
                <a:solidFill>
                  <a:srgbClr val="48A2A0"/>
                </a:solidFill>
              </a:rPr>
              <a:t>Regression</a:t>
            </a:r>
            <a:r>
              <a:rPr lang="zh-CN" altLang="en-US" sz="2000" b="1" dirty="0" smtClean="0">
                <a:solidFill>
                  <a:srgbClr val="48A2A0"/>
                </a:solidFill>
              </a:rPr>
              <a:t> </a:t>
            </a:r>
            <a:r>
              <a:rPr lang="en-US" altLang="zh-CN" sz="2000" b="1" dirty="0" smtClean="0">
                <a:solidFill>
                  <a:srgbClr val="48A2A0"/>
                </a:solidFill>
              </a:rPr>
              <a:t>Model</a:t>
            </a:r>
            <a:endParaRPr lang="zh-CN" altLang="en-US" sz="2000" b="1" dirty="0" smtClean="0">
              <a:solidFill>
                <a:srgbClr val="48A2A0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rgbClr val="48A2A0"/>
                </a:solidFill>
              </a:rPr>
              <a:t>(also</a:t>
            </a:r>
            <a:r>
              <a:rPr lang="zh-CN" altLang="en-US" sz="1400" dirty="0" smtClean="0">
                <a:solidFill>
                  <a:srgbClr val="48A2A0"/>
                </a:solidFill>
              </a:rPr>
              <a:t> </a:t>
            </a:r>
            <a:r>
              <a:rPr lang="en-US" altLang="zh-CN" sz="1400" dirty="0" smtClean="0">
                <a:solidFill>
                  <a:srgbClr val="48A2A0"/>
                </a:solidFill>
              </a:rPr>
              <a:t>tried</a:t>
            </a:r>
            <a:r>
              <a:rPr lang="zh-CN" altLang="en-US" sz="1400" dirty="0" smtClean="0">
                <a:solidFill>
                  <a:srgbClr val="48A2A0"/>
                </a:solidFill>
              </a:rPr>
              <a:t> </a:t>
            </a:r>
            <a:r>
              <a:rPr lang="en-US" altLang="zh-CN" sz="1400" dirty="0" smtClean="0">
                <a:solidFill>
                  <a:srgbClr val="48A2A0"/>
                </a:solidFill>
              </a:rPr>
              <a:t>other</a:t>
            </a:r>
            <a:r>
              <a:rPr lang="zh-CN" altLang="en-US" sz="1400" dirty="0" smtClean="0">
                <a:solidFill>
                  <a:srgbClr val="48A2A0"/>
                </a:solidFill>
              </a:rPr>
              <a:t> </a:t>
            </a:r>
            <a:r>
              <a:rPr lang="en-US" altLang="zh-CN" sz="1400" dirty="0" smtClean="0">
                <a:solidFill>
                  <a:srgbClr val="48A2A0"/>
                </a:solidFill>
              </a:rPr>
              <a:t>models)</a:t>
            </a:r>
            <a:r>
              <a:rPr lang="zh-CN" altLang="en-US" sz="1400" dirty="0" smtClean="0">
                <a:solidFill>
                  <a:srgbClr val="48A2A0"/>
                </a:solidFill>
              </a:rPr>
              <a:t> </a:t>
            </a:r>
            <a:endParaRPr lang="zh-CN" altLang="en-US" sz="1400" dirty="0">
              <a:solidFill>
                <a:srgbClr val="48A2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090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344023" y="44834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Method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344023" y="764961"/>
            <a:ext cx="11624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Cross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Validation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923366" y="1774945"/>
            <a:ext cx="2572869" cy="3774208"/>
          </a:xfrm>
          <a:prstGeom prst="frame">
            <a:avLst>
              <a:gd name="adj1" fmla="val 47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矩形 9"/>
          <p:cNvSpPr/>
          <p:nvPr/>
        </p:nvSpPr>
        <p:spPr>
          <a:xfrm>
            <a:off x="1226820" y="1423336"/>
            <a:ext cx="30973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rgbClr val="0070C0"/>
                </a:solidFill>
              </a:rPr>
              <a:t>10</a:t>
            </a:r>
            <a:r>
              <a:rPr lang="zh-CN" altLang="en-US" sz="14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1400" b="1" dirty="0" smtClean="0">
                <a:solidFill>
                  <a:srgbClr val="0070C0"/>
                </a:solidFill>
              </a:rPr>
              <a:t>Folds</a:t>
            </a:r>
            <a:r>
              <a:rPr lang="zh-CN" altLang="en-US" sz="14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1400" b="1" dirty="0" smtClean="0">
                <a:solidFill>
                  <a:srgbClr val="0070C0"/>
                </a:solidFill>
              </a:rPr>
              <a:t>cross</a:t>
            </a:r>
            <a:r>
              <a:rPr lang="zh-CN" altLang="en-US" sz="14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1400" b="1" dirty="0" smtClean="0">
                <a:solidFill>
                  <a:srgbClr val="0070C0"/>
                </a:solidFill>
              </a:rPr>
              <a:t>validation</a:t>
            </a:r>
            <a:endParaRPr lang="zh-CN" altLang="en-US" sz="1400" b="1" dirty="0">
              <a:solidFill>
                <a:srgbClr val="0070C0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932329" y="5163671"/>
            <a:ext cx="2554942" cy="385482"/>
          </a:xfrm>
          <a:prstGeom prst="frame">
            <a:avLst>
              <a:gd name="adj1" fmla="val 173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/>
          <p:cNvSpPr/>
          <p:nvPr/>
        </p:nvSpPr>
        <p:spPr>
          <a:xfrm>
            <a:off x="932331" y="4787154"/>
            <a:ext cx="2554942" cy="385482"/>
          </a:xfrm>
          <a:prstGeom prst="frame">
            <a:avLst>
              <a:gd name="adj1" fmla="val 173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ame 14"/>
          <p:cNvSpPr/>
          <p:nvPr/>
        </p:nvSpPr>
        <p:spPr>
          <a:xfrm>
            <a:off x="932329" y="4410637"/>
            <a:ext cx="2554942" cy="385482"/>
          </a:xfrm>
          <a:prstGeom prst="frame">
            <a:avLst>
              <a:gd name="adj1" fmla="val 173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ame 15"/>
          <p:cNvSpPr/>
          <p:nvPr/>
        </p:nvSpPr>
        <p:spPr>
          <a:xfrm>
            <a:off x="932328" y="5163671"/>
            <a:ext cx="2554942" cy="385482"/>
          </a:xfrm>
          <a:prstGeom prst="frame">
            <a:avLst>
              <a:gd name="adj1" fmla="val 173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ame 16"/>
          <p:cNvSpPr/>
          <p:nvPr/>
        </p:nvSpPr>
        <p:spPr>
          <a:xfrm>
            <a:off x="932329" y="4032341"/>
            <a:ext cx="2554942" cy="385482"/>
          </a:xfrm>
          <a:prstGeom prst="frame">
            <a:avLst>
              <a:gd name="adj1" fmla="val 173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ame 17"/>
          <p:cNvSpPr/>
          <p:nvPr/>
        </p:nvSpPr>
        <p:spPr>
          <a:xfrm>
            <a:off x="932328" y="3659900"/>
            <a:ext cx="2554942" cy="385482"/>
          </a:xfrm>
          <a:prstGeom prst="frame">
            <a:avLst>
              <a:gd name="adj1" fmla="val 173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ame 18"/>
          <p:cNvSpPr/>
          <p:nvPr/>
        </p:nvSpPr>
        <p:spPr>
          <a:xfrm>
            <a:off x="932331" y="3281310"/>
            <a:ext cx="2554942" cy="385482"/>
          </a:xfrm>
          <a:prstGeom prst="frame">
            <a:avLst>
              <a:gd name="adj1" fmla="val 173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ame 19"/>
          <p:cNvSpPr/>
          <p:nvPr/>
        </p:nvSpPr>
        <p:spPr>
          <a:xfrm>
            <a:off x="932328" y="2908158"/>
            <a:ext cx="2554942" cy="385482"/>
          </a:xfrm>
          <a:prstGeom prst="frame">
            <a:avLst>
              <a:gd name="adj1" fmla="val 173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Frame 20"/>
          <p:cNvSpPr/>
          <p:nvPr/>
        </p:nvSpPr>
        <p:spPr>
          <a:xfrm>
            <a:off x="932328" y="2529862"/>
            <a:ext cx="2554942" cy="385482"/>
          </a:xfrm>
          <a:prstGeom prst="frame">
            <a:avLst>
              <a:gd name="adj1" fmla="val 173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rame 21"/>
          <p:cNvSpPr/>
          <p:nvPr/>
        </p:nvSpPr>
        <p:spPr>
          <a:xfrm>
            <a:off x="932328" y="2148456"/>
            <a:ext cx="2554942" cy="385482"/>
          </a:xfrm>
          <a:prstGeom prst="frame">
            <a:avLst>
              <a:gd name="adj1" fmla="val 173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ame 22"/>
          <p:cNvSpPr/>
          <p:nvPr/>
        </p:nvSpPr>
        <p:spPr>
          <a:xfrm>
            <a:off x="932331" y="1774945"/>
            <a:ext cx="2554942" cy="385482"/>
          </a:xfrm>
          <a:prstGeom prst="frame">
            <a:avLst>
              <a:gd name="adj1" fmla="val 173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3738282" y="1855694"/>
            <a:ext cx="322730" cy="3209365"/>
          </a:xfrm>
          <a:prstGeom prst="rightBrace">
            <a:avLst>
              <a:gd name="adj1" fmla="val 8333"/>
              <a:gd name="adj2" fmla="val 480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/>
          <p:cNvSpPr/>
          <p:nvPr/>
        </p:nvSpPr>
        <p:spPr>
          <a:xfrm>
            <a:off x="3738283" y="5163671"/>
            <a:ext cx="322730" cy="385482"/>
          </a:xfrm>
          <a:prstGeom prst="rightBrace">
            <a:avLst>
              <a:gd name="adj1" fmla="val 8333"/>
              <a:gd name="adj2" fmla="val 480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矩形 9"/>
          <p:cNvSpPr/>
          <p:nvPr/>
        </p:nvSpPr>
        <p:spPr>
          <a:xfrm>
            <a:off x="4061012" y="3218555"/>
            <a:ext cx="9054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rgbClr val="0070C0"/>
                </a:solidFill>
              </a:rPr>
              <a:t>Train</a:t>
            </a:r>
            <a:r>
              <a:rPr lang="zh-CN" altLang="en-US" sz="14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1400" b="1" dirty="0" smtClean="0">
                <a:solidFill>
                  <a:srgbClr val="0070C0"/>
                </a:solidFill>
              </a:rPr>
              <a:t>set</a:t>
            </a:r>
            <a:endParaRPr lang="zh-CN" altLang="en-US" sz="1400" b="1" dirty="0">
              <a:solidFill>
                <a:srgbClr val="0070C0"/>
              </a:solidFill>
            </a:endParaRPr>
          </a:p>
        </p:txBody>
      </p:sp>
      <p:sp>
        <p:nvSpPr>
          <p:cNvPr id="26" name="矩形 9"/>
          <p:cNvSpPr/>
          <p:nvPr/>
        </p:nvSpPr>
        <p:spPr>
          <a:xfrm>
            <a:off x="4061012" y="5163671"/>
            <a:ext cx="9054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rgbClr val="0070C0"/>
                </a:solidFill>
              </a:rPr>
              <a:t>Test</a:t>
            </a:r>
            <a:r>
              <a:rPr lang="zh-CN" altLang="en-US" sz="14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1400" b="1" dirty="0" smtClean="0">
                <a:solidFill>
                  <a:srgbClr val="0070C0"/>
                </a:solidFill>
              </a:rPr>
              <a:t>set</a:t>
            </a:r>
            <a:endParaRPr lang="zh-CN" altLang="en-US" sz="1400" b="1" dirty="0">
              <a:solidFill>
                <a:srgbClr val="0070C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5199529" y="3659900"/>
            <a:ext cx="1541930" cy="1927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ame 3"/>
          <p:cNvSpPr/>
          <p:nvPr/>
        </p:nvSpPr>
        <p:spPr>
          <a:xfrm>
            <a:off x="7324165" y="1774945"/>
            <a:ext cx="815788" cy="3863855"/>
          </a:xfrm>
          <a:prstGeom prst="frame">
            <a:avLst>
              <a:gd name="adj1" fmla="val 197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矩形 9"/>
          <p:cNvSpPr/>
          <p:nvPr/>
        </p:nvSpPr>
        <p:spPr>
          <a:xfrm>
            <a:off x="7297271" y="1774945"/>
            <a:ext cx="10219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0070C0"/>
                </a:solidFill>
              </a:rPr>
              <a:t>Predicted</a:t>
            </a:r>
            <a:r>
              <a:rPr lang="zh-CN" altLang="en-US" sz="12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1200" b="1" dirty="0" smtClean="0">
                <a:solidFill>
                  <a:srgbClr val="0070C0"/>
                </a:solidFill>
              </a:rPr>
              <a:t>value</a:t>
            </a:r>
            <a:r>
              <a:rPr lang="zh-CN" altLang="en-US" sz="1200" b="1" dirty="0" smtClean="0">
                <a:solidFill>
                  <a:srgbClr val="0070C0"/>
                </a:solidFill>
              </a:rPr>
              <a:t> </a:t>
            </a:r>
            <a:endParaRPr lang="zh-CN" altLang="en-US" sz="1200" b="1" dirty="0">
              <a:solidFill>
                <a:srgbClr val="0070C0"/>
              </a:solidFill>
            </a:endParaRPr>
          </a:p>
        </p:txBody>
      </p:sp>
      <p:sp>
        <p:nvSpPr>
          <p:cNvPr id="31" name="Frame 30"/>
          <p:cNvSpPr/>
          <p:nvPr/>
        </p:nvSpPr>
        <p:spPr>
          <a:xfrm>
            <a:off x="8122023" y="1774945"/>
            <a:ext cx="815788" cy="3863855"/>
          </a:xfrm>
          <a:prstGeom prst="frame">
            <a:avLst>
              <a:gd name="adj1" fmla="val 197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矩形 9"/>
          <p:cNvSpPr/>
          <p:nvPr/>
        </p:nvSpPr>
        <p:spPr>
          <a:xfrm>
            <a:off x="8216152" y="1774945"/>
            <a:ext cx="10219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smtClean="0">
                <a:solidFill>
                  <a:srgbClr val="0070C0"/>
                </a:solidFill>
              </a:rPr>
              <a:t>Actual</a:t>
            </a:r>
            <a:r>
              <a:rPr lang="zh-CN" altLang="en-US" sz="12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1200" b="1" dirty="0" smtClean="0">
                <a:solidFill>
                  <a:srgbClr val="0070C0"/>
                </a:solidFill>
              </a:rPr>
              <a:t>value</a:t>
            </a:r>
            <a:r>
              <a:rPr lang="zh-CN" altLang="en-US" sz="1200" b="1" dirty="0" smtClean="0">
                <a:solidFill>
                  <a:srgbClr val="0070C0"/>
                </a:solidFill>
              </a:rPr>
              <a:t> </a:t>
            </a:r>
            <a:endParaRPr lang="zh-CN" altLang="en-US" sz="1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87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344023" y="44834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Method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344023" y="764961"/>
            <a:ext cx="32367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Amount 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Data Available 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and 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Prediction Accuracy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2886637" y="1532836"/>
            <a:ext cx="2572869" cy="4141694"/>
          </a:xfrm>
          <a:prstGeom prst="frame">
            <a:avLst>
              <a:gd name="adj1" fmla="val 82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矩形 9"/>
          <p:cNvSpPr/>
          <p:nvPr/>
        </p:nvSpPr>
        <p:spPr>
          <a:xfrm>
            <a:off x="2984565" y="5178205"/>
            <a:ext cx="30973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rgbClr val="0070C0"/>
                </a:solidFill>
              </a:rPr>
              <a:t>500</a:t>
            </a:r>
            <a:r>
              <a:rPr lang="zh-CN" altLang="en-US" sz="14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1400" b="1" dirty="0" smtClean="0">
                <a:solidFill>
                  <a:srgbClr val="0070C0"/>
                </a:solidFill>
              </a:rPr>
              <a:t>Users</a:t>
            </a:r>
            <a:r>
              <a:rPr lang="zh-CN" altLang="en-US" sz="14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1400" b="1" dirty="0" smtClean="0">
                <a:solidFill>
                  <a:srgbClr val="0070C0"/>
                </a:solidFill>
              </a:rPr>
              <a:t>with</a:t>
            </a:r>
            <a:r>
              <a:rPr lang="zh-CN" altLang="en-US" sz="14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1400" b="1" dirty="0" smtClean="0">
                <a:solidFill>
                  <a:srgbClr val="0070C0"/>
                </a:solidFill>
              </a:rPr>
              <a:t>&gt;=</a:t>
            </a:r>
            <a:r>
              <a:rPr lang="zh-CN" altLang="en-US" sz="14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1400" b="1" dirty="0" smtClean="0">
                <a:solidFill>
                  <a:srgbClr val="0070C0"/>
                </a:solidFill>
              </a:rPr>
              <a:t>300</a:t>
            </a:r>
            <a:r>
              <a:rPr lang="zh-CN" altLang="en-US" sz="14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1400" b="1" dirty="0" smtClean="0">
                <a:solidFill>
                  <a:srgbClr val="0070C0"/>
                </a:solidFill>
              </a:rPr>
              <a:t>Likes</a:t>
            </a:r>
            <a:endParaRPr lang="zh-CN" altLang="en-US" sz="1400" b="1" dirty="0">
              <a:solidFill>
                <a:srgbClr val="0070C0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2886637" y="5091825"/>
            <a:ext cx="2554942" cy="582705"/>
          </a:xfrm>
          <a:prstGeom prst="frame">
            <a:avLst>
              <a:gd name="adj1" fmla="val 327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Right Brace 43"/>
          <p:cNvSpPr/>
          <p:nvPr/>
        </p:nvSpPr>
        <p:spPr>
          <a:xfrm>
            <a:off x="5647764" y="1532836"/>
            <a:ext cx="322730" cy="3558989"/>
          </a:xfrm>
          <a:prstGeom prst="rightBrace">
            <a:avLst>
              <a:gd name="adj1" fmla="val 8333"/>
              <a:gd name="adj2" fmla="val 480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Brace 46"/>
          <p:cNvSpPr/>
          <p:nvPr/>
        </p:nvSpPr>
        <p:spPr>
          <a:xfrm>
            <a:off x="5647765" y="5178205"/>
            <a:ext cx="322730" cy="385482"/>
          </a:xfrm>
          <a:prstGeom prst="rightBrace">
            <a:avLst>
              <a:gd name="adj1" fmla="val 8333"/>
              <a:gd name="adj2" fmla="val 480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矩形 9"/>
          <p:cNvSpPr/>
          <p:nvPr/>
        </p:nvSpPr>
        <p:spPr>
          <a:xfrm>
            <a:off x="5970495" y="3047743"/>
            <a:ext cx="9054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rgbClr val="0070C0"/>
                </a:solidFill>
              </a:rPr>
              <a:t>Train</a:t>
            </a:r>
            <a:r>
              <a:rPr lang="zh-CN" altLang="en-US" sz="14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1400" b="1" dirty="0" smtClean="0">
                <a:solidFill>
                  <a:srgbClr val="0070C0"/>
                </a:solidFill>
              </a:rPr>
              <a:t>set</a:t>
            </a:r>
            <a:endParaRPr lang="zh-CN" altLang="en-US" sz="1400" b="1" dirty="0">
              <a:solidFill>
                <a:srgbClr val="0070C0"/>
              </a:solidFill>
            </a:endParaRPr>
          </a:p>
        </p:txBody>
      </p:sp>
      <p:sp>
        <p:nvSpPr>
          <p:cNvPr id="55" name="矩形 9"/>
          <p:cNvSpPr/>
          <p:nvPr/>
        </p:nvSpPr>
        <p:spPr>
          <a:xfrm>
            <a:off x="5970494" y="5205100"/>
            <a:ext cx="9054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rgbClr val="0070C0"/>
                </a:solidFill>
              </a:rPr>
              <a:t>Test</a:t>
            </a:r>
            <a:r>
              <a:rPr lang="zh-CN" altLang="en-US" sz="14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1400" b="1" dirty="0" smtClean="0">
                <a:solidFill>
                  <a:srgbClr val="0070C0"/>
                </a:solidFill>
              </a:rPr>
              <a:t>set</a:t>
            </a:r>
            <a:endParaRPr lang="zh-CN" altLang="en-US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434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344023" y="44834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Method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344023" y="764961"/>
            <a:ext cx="32367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Amount 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Data Available 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and 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Prediction Accuracy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矩形 9"/>
          <p:cNvSpPr/>
          <p:nvPr/>
        </p:nvSpPr>
        <p:spPr>
          <a:xfrm>
            <a:off x="3872753" y="1640285"/>
            <a:ext cx="16226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rgbClr val="0070C0"/>
                </a:solidFill>
              </a:rPr>
              <a:t>300</a:t>
            </a:r>
            <a:r>
              <a:rPr lang="zh-CN" altLang="en-US" sz="14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1400" b="1" dirty="0" smtClean="0">
                <a:solidFill>
                  <a:srgbClr val="0070C0"/>
                </a:solidFill>
              </a:rPr>
              <a:t>Loops</a:t>
            </a:r>
            <a:endParaRPr lang="zh-CN" altLang="en-US" sz="1400" b="1" dirty="0">
              <a:solidFill>
                <a:srgbClr val="0070C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390940"/>
              </p:ext>
            </p:extLst>
          </p:nvPr>
        </p:nvGraphicFramePr>
        <p:xfrm>
          <a:off x="1823384" y="2332066"/>
          <a:ext cx="5264150" cy="182880"/>
        </p:xfrm>
        <a:graphic>
          <a:graphicData uri="http://schemas.openxmlformats.org/drawingml/2006/table">
            <a:tbl>
              <a:tblPr firstRow="1" firstCol="1" bandRow="1"/>
              <a:tblGrid>
                <a:gridCol w="526415"/>
                <a:gridCol w="526415"/>
                <a:gridCol w="526415"/>
                <a:gridCol w="526415"/>
                <a:gridCol w="526415"/>
                <a:gridCol w="526415"/>
                <a:gridCol w="526415"/>
                <a:gridCol w="526415"/>
                <a:gridCol w="526415"/>
                <a:gridCol w="526415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1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altLang="zh-CN" sz="1200" kern="100" dirty="0" smtClea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…</a:t>
                      </a:r>
                      <a:endParaRPr lang="en-US" sz="12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" name="矩形 9"/>
          <p:cNvSpPr/>
          <p:nvPr/>
        </p:nvSpPr>
        <p:spPr>
          <a:xfrm>
            <a:off x="829408" y="3051889"/>
            <a:ext cx="16226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rgbClr val="0070C0"/>
                </a:solidFill>
              </a:rPr>
              <a:t>Loop</a:t>
            </a:r>
            <a:r>
              <a:rPr lang="zh-CN" altLang="en-US" sz="14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1400" b="1" dirty="0" smtClean="0">
                <a:solidFill>
                  <a:srgbClr val="0070C0"/>
                </a:solidFill>
              </a:rPr>
              <a:t>1</a:t>
            </a:r>
            <a:endParaRPr lang="zh-CN" altLang="en-US" sz="1400" b="1" dirty="0">
              <a:solidFill>
                <a:srgbClr val="0070C0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744551"/>
              </p:ext>
            </p:extLst>
          </p:nvPr>
        </p:nvGraphicFramePr>
        <p:xfrm>
          <a:off x="1823384" y="3114338"/>
          <a:ext cx="5264150" cy="182880"/>
        </p:xfrm>
        <a:graphic>
          <a:graphicData uri="http://schemas.openxmlformats.org/drawingml/2006/table">
            <a:tbl>
              <a:tblPr firstRow="1" firstCol="1" bandRow="1"/>
              <a:tblGrid>
                <a:gridCol w="526415"/>
                <a:gridCol w="526415"/>
                <a:gridCol w="526415"/>
                <a:gridCol w="526415"/>
                <a:gridCol w="526415"/>
                <a:gridCol w="526415"/>
                <a:gridCol w="526415"/>
                <a:gridCol w="526415"/>
                <a:gridCol w="526415"/>
                <a:gridCol w="526415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0</a:t>
                      </a:r>
                      <a:endParaRPr lang="en-US" sz="12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0</a:t>
                      </a:r>
                      <a:endParaRPr lang="en-US" sz="12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0</a:t>
                      </a:r>
                      <a:endParaRPr lang="en-US" sz="12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0</a:t>
                      </a:r>
                      <a:endParaRPr lang="en-US" sz="12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8" name="矩形 9"/>
          <p:cNvSpPr/>
          <p:nvPr/>
        </p:nvSpPr>
        <p:spPr>
          <a:xfrm>
            <a:off x="829408" y="3893228"/>
            <a:ext cx="16226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rgbClr val="0070C0"/>
                </a:solidFill>
              </a:rPr>
              <a:t>Loop</a:t>
            </a:r>
            <a:r>
              <a:rPr lang="zh-CN" altLang="en-US" sz="14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1400" b="1" dirty="0" smtClean="0">
                <a:solidFill>
                  <a:srgbClr val="0070C0"/>
                </a:solidFill>
              </a:rPr>
              <a:t>2</a:t>
            </a:r>
            <a:endParaRPr lang="zh-CN" altLang="en-US" sz="1400" b="1" dirty="0">
              <a:solidFill>
                <a:srgbClr val="0070C0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468372"/>
              </p:ext>
            </p:extLst>
          </p:nvPr>
        </p:nvGraphicFramePr>
        <p:xfrm>
          <a:off x="1823384" y="3955677"/>
          <a:ext cx="5264150" cy="182880"/>
        </p:xfrm>
        <a:graphic>
          <a:graphicData uri="http://schemas.openxmlformats.org/drawingml/2006/table">
            <a:tbl>
              <a:tblPr firstRow="1" firstCol="1" bandRow="1"/>
              <a:tblGrid>
                <a:gridCol w="526415"/>
                <a:gridCol w="526415"/>
                <a:gridCol w="526415"/>
                <a:gridCol w="526415"/>
                <a:gridCol w="526415"/>
                <a:gridCol w="526415"/>
                <a:gridCol w="526415"/>
                <a:gridCol w="526415"/>
                <a:gridCol w="526415"/>
                <a:gridCol w="526415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1</a:t>
                      </a:r>
                      <a:endParaRPr lang="en-US" sz="12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0</a:t>
                      </a:r>
                      <a:endParaRPr lang="en-US" sz="12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1</a:t>
                      </a:r>
                      <a:endParaRPr lang="en-US" sz="12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0</a:t>
                      </a:r>
                      <a:endParaRPr lang="en-US" sz="12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0</a:t>
                      </a:r>
                      <a:endParaRPr lang="en-US" sz="12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0" name="矩形 9"/>
          <p:cNvSpPr/>
          <p:nvPr/>
        </p:nvSpPr>
        <p:spPr>
          <a:xfrm>
            <a:off x="829408" y="4705575"/>
            <a:ext cx="16226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rgbClr val="0070C0"/>
                </a:solidFill>
              </a:rPr>
              <a:t>Loop</a:t>
            </a:r>
            <a:r>
              <a:rPr lang="zh-CN" altLang="en-US" sz="14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1400" b="1" dirty="0" smtClean="0">
                <a:solidFill>
                  <a:srgbClr val="0070C0"/>
                </a:solidFill>
              </a:rPr>
              <a:t>3</a:t>
            </a:r>
            <a:endParaRPr lang="zh-CN" altLang="en-US" sz="1400" b="1" dirty="0">
              <a:solidFill>
                <a:srgbClr val="0070C0"/>
              </a:solidFill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13952"/>
              </p:ext>
            </p:extLst>
          </p:nvPr>
        </p:nvGraphicFramePr>
        <p:xfrm>
          <a:off x="1823384" y="4768024"/>
          <a:ext cx="5264150" cy="182880"/>
        </p:xfrm>
        <a:graphic>
          <a:graphicData uri="http://schemas.openxmlformats.org/drawingml/2006/table">
            <a:tbl>
              <a:tblPr firstRow="1" firstCol="1" bandRow="1"/>
              <a:tblGrid>
                <a:gridCol w="526415"/>
                <a:gridCol w="526415"/>
                <a:gridCol w="526415"/>
                <a:gridCol w="526415"/>
                <a:gridCol w="526415"/>
                <a:gridCol w="526415"/>
                <a:gridCol w="526415"/>
                <a:gridCol w="526415"/>
                <a:gridCol w="526415"/>
                <a:gridCol w="526415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1</a:t>
                      </a:r>
                      <a:endParaRPr lang="en-US" sz="12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0</a:t>
                      </a:r>
                      <a:endParaRPr lang="en-US" sz="12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0</a:t>
                      </a:r>
                      <a:endParaRPr lang="en-US" sz="12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1</a:t>
                      </a:r>
                      <a:endParaRPr lang="en-US" sz="12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1</a:t>
                      </a:r>
                      <a:endParaRPr lang="en-US" sz="12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矩形 9"/>
          <p:cNvSpPr/>
          <p:nvPr/>
        </p:nvSpPr>
        <p:spPr>
          <a:xfrm>
            <a:off x="7270204" y="3051888"/>
            <a:ext cx="16226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rgbClr val="0070C0"/>
                </a:solidFill>
              </a:rPr>
              <a:t>1</a:t>
            </a:r>
            <a:r>
              <a:rPr lang="zh-CN" altLang="en-US" sz="14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1400" b="1" dirty="0" smtClean="0">
                <a:solidFill>
                  <a:srgbClr val="0070C0"/>
                </a:solidFill>
              </a:rPr>
              <a:t>like</a:t>
            </a:r>
            <a:endParaRPr lang="zh-CN" altLang="en-US" sz="1400" b="1" dirty="0">
              <a:solidFill>
                <a:srgbClr val="0070C0"/>
              </a:solidFill>
            </a:endParaRPr>
          </a:p>
        </p:txBody>
      </p:sp>
      <p:sp>
        <p:nvSpPr>
          <p:cNvPr id="23" name="矩形 9"/>
          <p:cNvSpPr/>
          <p:nvPr/>
        </p:nvSpPr>
        <p:spPr>
          <a:xfrm>
            <a:off x="7270203" y="3830780"/>
            <a:ext cx="16226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rgbClr val="0070C0"/>
                </a:solidFill>
              </a:rPr>
              <a:t>2</a:t>
            </a:r>
            <a:r>
              <a:rPr lang="zh-CN" altLang="en-US" sz="14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1400" b="1" dirty="0" smtClean="0">
                <a:solidFill>
                  <a:srgbClr val="0070C0"/>
                </a:solidFill>
              </a:rPr>
              <a:t>likes</a:t>
            </a:r>
            <a:endParaRPr lang="zh-CN" altLang="en-US" sz="1400" b="1" dirty="0">
              <a:solidFill>
                <a:srgbClr val="0070C0"/>
              </a:solidFill>
            </a:endParaRPr>
          </a:p>
        </p:txBody>
      </p:sp>
      <p:sp>
        <p:nvSpPr>
          <p:cNvPr id="24" name="矩形 9"/>
          <p:cNvSpPr/>
          <p:nvPr/>
        </p:nvSpPr>
        <p:spPr>
          <a:xfrm>
            <a:off x="7270203" y="4705574"/>
            <a:ext cx="16226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rgbClr val="0070C0"/>
                </a:solidFill>
              </a:rPr>
              <a:t>3</a:t>
            </a:r>
            <a:r>
              <a:rPr lang="zh-CN" altLang="en-US" sz="14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1400" b="1" dirty="0" smtClean="0">
                <a:solidFill>
                  <a:srgbClr val="0070C0"/>
                </a:solidFill>
              </a:rPr>
              <a:t>likes</a:t>
            </a:r>
            <a:endParaRPr lang="zh-CN" altLang="en-US" sz="1400" b="1" dirty="0">
              <a:solidFill>
                <a:srgbClr val="0070C0"/>
              </a:solidFill>
            </a:endParaRPr>
          </a:p>
        </p:txBody>
      </p:sp>
      <p:sp>
        <p:nvSpPr>
          <p:cNvPr id="25" name="矩形 9"/>
          <p:cNvSpPr/>
          <p:nvPr/>
        </p:nvSpPr>
        <p:spPr>
          <a:xfrm>
            <a:off x="1086715" y="2260994"/>
            <a:ext cx="16226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err="1" smtClean="0">
                <a:solidFill>
                  <a:srgbClr val="0070C0"/>
                </a:solidFill>
              </a:rPr>
              <a:t>userid</a:t>
            </a:r>
            <a:endParaRPr lang="zh-CN" altLang="en-US" sz="1400" b="1" dirty="0">
              <a:solidFill>
                <a:srgbClr val="0070C0"/>
              </a:solidFill>
            </a:endParaRPr>
          </a:p>
        </p:txBody>
      </p:sp>
      <p:sp>
        <p:nvSpPr>
          <p:cNvPr id="26" name="矩形 9"/>
          <p:cNvSpPr/>
          <p:nvPr/>
        </p:nvSpPr>
        <p:spPr>
          <a:xfrm rot="16200000">
            <a:off x="3543597" y="4742642"/>
            <a:ext cx="15159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rgbClr val="0070C0"/>
                </a:solidFill>
              </a:rPr>
              <a:t>.........</a:t>
            </a:r>
            <a:endParaRPr lang="zh-CN" altLang="en-US" sz="1400" b="1" dirty="0">
              <a:solidFill>
                <a:srgbClr val="0070C0"/>
              </a:solidFill>
            </a:endParaRPr>
          </a:p>
        </p:txBody>
      </p:sp>
      <p:sp>
        <p:nvSpPr>
          <p:cNvPr id="27" name="矩形 9"/>
          <p:cNvSpPr/>
          <p:nvPr/>
        </p:nvSpPr>
        <p:spPr>
          <a:xfrm>
            <a:off x="829408" y="5737958"/>
            <a:ext cx="16226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rgbClr val="0070C0"/>
                </a:solidFill>
              </a:rPr>
              <a:t>Loop</a:t>
            </a:r>
            <a:r>
              <a:rPr lang="zh-CN" altLang="en-US" sz="14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1400" b="1" dirty="0" smtClean="0">
                <a:solidFill>
                  <a:srgbClr val="0070C0"/>
                </a:solidFill>
              </a:rPr>
              <a:t>300</a:t>
            </a:r>
            <a:endParaRPr lang="zh-CN" altLang="en-US" sz="1400" b="1" dirty="0">
              <a:solidFill>
                <a:srgbClr val="0070C0"/>
              </a:solidFill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93153"/>
              </p:ext>
            </p:extLst>
          </p:nvPr>
        </p:nvGraphicFramePr>
        <p:xfrm>
          <a:off x="1823384" y="5800407"/>
          <a:ext cx="5264150" cy="182880"/>
        </p:xfrm>
        <a:graphic>
          <a:graphicData uri="http://schemas.openxmlformats.org/drawingml/2006/table">
            <a:tbl>
              <a:tblPr firstRow="1" firstCol="1" bandRow="1"/>
              <a:tblGrid>
                <a:gridCol w="526415"/>
                <a:gridCol w="526415"/>
                <a:gridCol w="526415"/>
                <a:gridCol w="526415"/>
                <a:gridCol w="526415"/>
                <a:gridCol w="526415"/>
                <a:gridCol w="526415"/>
                <a:gridCol w="526415"/>
                <a:gridCol w="526415"/>
                <a:gridCol w="526415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1</a:t>
                      </a:r>
                      <a:endParaRPr lang="en-US" sz="12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0</a:t>
                      </a:r>
                      <a:endParaRPr lang="en-US" sz="12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altLang="zh-CN" sz="1200" kern="100" dirty="0" smtClea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…</a:t>
                      </a:r>
                      <a:endParaRPr lang="en-US" sz="12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altLang="zh-CN" sz="1200" kern="100" dirty="0" smtClea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…</a:t>
                      </a:r>
                      <a:endParaRPr lang="en-US" sz="12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altLang="zh-CN" sz="1200" kern="100" dirty="0" smtClea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…</a:t>
                      </a:r>
                      <a:endParaRPr lang="en-US" sz="12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1</a:t>
                      </a:r>
                      <a:endParaRPr lang="en-US" sz="12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1</a:t>
                      </a:r>
                      <a:endParaRPr lang="en-US" sz="12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1</a:t>
                      </a:r>
                      <a:endParaRPr lang="en-US" sz="12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9" name="矩形 9"/>
          <p:cNvSpPr/>
          <p:nvPr/>
        </p:nvSpPr>
        <p:spPr>
          <a:xfrm>
            <a:off x="7270203" y="5737957"/>
            <a:ext cx="16226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rgbClr val="0070C0"/>
                </a:solidFill>
              </a:rPr>
              <a:t>300</a:t>
            </a:r>
            <a:r>
              <a:rPr lang="zh-CN" altLang="en-US" sz="14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1400" b="1" dirty="0" smtClean="0">
                <a:solidFill>
                  <a:srgbClr val="0070C0"/>
                </a:solidFill>
              </a:rPr>
              <a:t>likes</a:t>
            </a:r>
            <a:endParaRPr lang="zh-CN" altLang="en-US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508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344023" y="448348"/>
            <a:ext cx="9012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Result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344023" y="764961"/>
            <a:ext cx="12570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Evaluation 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criteria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文本框 3"/>
          <p:cNvSpPr txBox="1"/>
          <p:nvPr/>
        </p:nvSpPr>
        <p:spPr>
          <a:xfrm>
            <a:off x="1226820" y="1673023"/>
            <a:ext cx="2882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>
                <a:solidFill>
                  <a:srgbClr val="48A2A0"/>
                </a:solidFill>
              </a:rPr>
              <a:t>Dichotomous Variables</a:t>
            </a:r>
            <a:endParaRPr lang="zh-CN" altLang="en-US" sz="2000" b="1" dirty="0">
              <a:solidFill>
                <a:srgbClr val="48A2A0"/>
              </a:solidFill>
            </a:endParaRPr>
          </a:p>
        </p:txBody>
      </p:sp>
      <p:sp>
        <p:nvSpPr>
          <p:cNvPr id="7" name="文本框 7"/>
          <p:cNvSpPr txBox="1"/>
          <p:nvPr/>
        </p:nvSpPr>
        <p:spPr>
          <a:xfrm>
            <a:off x="1344023" y="3815588"/>
            <a:ext cx="2311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>
                <a:solidFill>
                  <a:srgbClr val="48A2A0"/>
                </a:solidFill>
              </a:rPr>
              <a:t>Numeric Variables</a:t>
            </a:r>
            <a:endParaRPr lang="zh-CN" altLang="en-US" sz="2000" b="1" dirty="0">
              <a:solidFill>
                <a:srgbClr val="48A2A0"/>
              </a:solidFill>
            </a:endParaRPr>
          </a:p>
        </p:txBody>
      </p:sp>
      <p:sp>
        <p:nvSpPr>
          <p:cNvPr id="8" name="矩形 9"/>
          <p:cNvSpPr/>
          <p:nvPr/>
        </p:nvSpPr>
        <p:spPr>
          <a:xfrm>
            <a:off x="1525280" y="2318647"/>
            <a:ext cx="30973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solidFill>
                  <a:srgbClr val="0070C0"/>
                </a:solidFill>
              </a:rPr>
              <a:t>Gender</a:t>
            </a:r>
            <a:endParaRPr lang="zh-CN" altLang="en-US" sz="1600" b="1" dirty="0" smtClean="0">
              <a:solidFill>
                <a:srgbClr val="0070C0"/>
              </a:solidFill>
            </a:endParaRPr>
          </a:p>
          <a:p>
            <a:r>
              <a:rPr lang="en-US" altLang="zh-CN" sz="1600" b="1" dirty="0" smtClean="0">
                <a:solidFill>
                  <a:srgbClr val="0070C0"/>
                </a:solidFill>
              </a:rPr>
              <a:t>Political(large</a:t>
            </a:r>
            <a:r>
              <a:rPr lang="zh-CN" altLang="en-US" sz="16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1600" b="1" dirty="0" smtClean="0">
                <a:solidFill>
                  <a:srgbClr val="0070C0"/>
                </a:solidFill>
              </a:rPr>
              <a:t>number</a:t>
            </a:r>
            <a:r>
              <a:rPr lang="zh-CN" altLang="en-US" sz="16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1600" b="1" dirty="0" smtClean="0">
                <a:solidFill>
                  <a:srgbClr val="0070C0"/>
                </a:solidFill>
              </a:rPr>
              <a:t>of</a:t>
            </a:r>
            <a:r>
              <a:rPr lang="zh-CN" altLang="en-US" sz="16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1600" b="1" dirty="0" smtClean="0">
                <a:solidFill>
                  <a:srgbClr val="0070C0"/>
                </a:solidFill>
              </a:rPr>
              <a:t>NA)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  <p:sp>
        <p:nvSpPr>
          <p:cNvPr id="9" name="矩形 9"/>
          <p:cNvSpPr/>
          <p:nvPr/>
        </p:nvSpPr>
        <p:spPr>
          <a:xfrm>
            <a:off x="1525280" y="4217984"/>
            <a:ext cx="28015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70C0"/>
                </a:solidFill>
              </a:rPr>
              <a:t>Emotional </a:t>
            </a:r>
            <a:r>
              <a:rPr lang="en-US" altLang="zh-CN" sz="1600" b="1" dirty="0" smtClean="0">
                <a:solidFill>
                  <a:srgbClr val="0070C0"/>
                </a:solidFill>
              </a:rPr>
              <a:t>Stability</a:t>
            </a:r>
            <a:endParaRPr lang="zh-CN" altLang="en-US" sz="1600" b="1" dirty="0" smtClean="0">
              <a:solidFill>
                <a:srgbClr val="0070C0"/>
              </a:solidFill>
            </a:endParaRPr>
          </a:p>
          <a:p>
            <a:r>
              <a:rPr lang="en-US" altLang="zh-CN" sz="1600" b="1" dirty="0">
                <a:solidFill>
                  <a:srgbClr val="0070C0"/>
                </a:solidFill>
              </a:rPr>
              <a:t>Agreeableness</a:t>
            </a:r>
            <a:endParaRPr lang="zh-CN" altLang="en-US" sz="1600" b="1" dirty="0" smtClean="0">
              <a:solidFill>
                <a:srgbClr val="0070C0"/>
              </a:solidFill>
            </a:endParaRPr>
          </a:p>
          <a:p>
            <a:r>
              <a:rPr lang="en-US" altLang="zh-CN" sz="1600" b="1" dirty="0" smtClean="0">
                <a:solidFill>
                  <a:srgbClr val="0070C0"/>
                </a:solidFill>
              </a:rPr>
              <a:t>Conscientiousness</a:t>
            </a:r>
            <a:endParaRPr lang="zh-CN" altLang="en-US" sz="1600" b="1" dirty="0" smtClean="0">
              <a:solidFill>
                <a:srgbClr val="0070C0"/>
              </a:solidFill>
            </a:endParaRPr>
          </a:p>
          <a:p>
            <a:r>
              <a:rPr lang="en-US" altLang="zh-CN" sz="1600" b="1" dirty="0" smtClean="0">
                <a:solidFill>
                  <a:srgbClr val="0070C0"/>
                </a:solidFill>
              </a:rPr>
              <a:t>Openness</a:t>
            </a:r>
            <a:endParaRPr lang="zh-CN" altLang="en-US" sz="1600" b="1" dirty="0" smtClean="0">
              <a:solidFill>
                <a:srgbClr val="0070C0"/>
              </a:solidFill>
            </a:endParaRPr>
          </a:p>
          <a:p>
            <a:r>
              <a:rPr lang="en-US" altLang="zh-CN" sz="1600" b="1" dirty="0" smtClean="0">
                <a:solidFill>
                  <a:srgbClr val="0070C0"/>
                </a:solidFill>
              </a:rPr>
              <a:t>Extraversion</a:t>
            </a:r>
            <a:endParaRPr lang="zh-CN" altLang="en-US" sz="1600" b="1" dirty="0" smtClean="0">
              <a:solidFill>
                <a:srgbClr val="0070C0"/>
              </a:solidFill>
            </a:endParaRPr>
          </a:p>
          <a:p>
            <a:r>
              <a:rPr lang="en-US" altLang="zh-CN" sz="1600" b="1" dirty="0" smtClean="0">
                <a:solidFill>
                  <a:srgbClr val="0070C0"/>
                </a:solidFill>
              </a:rPr>
              <a:t>Age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622669" y="2611035"/>
            <a:ext cx="1545606" cy="8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622669" y="4999701"/>
            <a:ext cx="1545606" cy="8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3"/>
          <p:cNvSpPr txBox="1"/>
          <p:nvPr/>
        </p:nvSpPr>
        <p:spPr>
          <a:xfrm>
            <a:off x="6484652" y="2410979"/>
            <a:ext cx="696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smtClean="0">
                <a:solidFill>
                  <a:srgbClr val="48A2A0"/>
                </a:solidFill>
              </a:rPr>
              <a:t>AUC</a:t>
            </a:r>
            <a:endParaRPr lang="zh-CN" altLang="en-US" sz="2000" b="1" dirty="0">
              <a:solidFill>
                <a:srgbClr val="48A2A0"/>
              </a:solidFill>
            </a:endParaRPr>
          </a:p>
        </p:txBody>
      </p:sp>
      <p:sp>
        <p:nvSpPr>
          <p:cNvPr id="13" name="文本框 3"/>
          <p:cNvSpPr txBox="1"/>
          <p:nvPr/>
        </p:nvSpPr>
        <p:spPr>
          <a:xfrm>
            <a:off x="6464111" y="4799646"/>
            <a:ext cx="3817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 smtClean="0">
                <a:solidFill>
                  <a:srgbClr val="48A2A0"/>
                </a:solidFill>
              </a:rPr>
              <a:t>Pearson</a:t>
            </a:r>
            <a:r>
              <a:rPr lang="zh-CN" altLang="en-US" sz="2000" b="1" dirty="0" smtClean="0">
                <a:solidFill>
                  <a:srgbClr val="48A2A0"/>
                </a:solidFill>
              </a:rPr>
              <a:t> </a:t>
            </a:r>
            <a:r>
              <a:rPr lang="en-US" altLang="zh-CN" sz="2000" b="1" dirty="0" smtClean="0">
                <a:solidFill>
                  <a:srgbClr val="48A2A0"/>
                </a:solidFill>
              </a:rPr>
              <a:t>Correlation</a:t>
            </a:r>
            <a:r>
              <a:rPr lang="zh-CN" altLang="en-US" sz="2000" b="1" dirty="0" smtClean="0">
                <a:solidFill>
                  <a:srgbClr val="48A2A0"/>
                </a:solidFill>
              </a:rPr>
              <a:t> </a:t>
            </a:r>
            <a:r>
              <a:rPr lang="en-US" altLang="zh-CN" sz="2000" b="1" dirty="0" smtClean="0">
                <a:solidFill>
                  <a:srgbClr val="48A2A0"/>
                </a:solidFill>
              </a:rPr>
              <a:t>Coefficient</a:t>
            </a:r>
            <a:endParaRPr lang="zh-CN" altLang="en-US" sz="2000" b="1" dirty="0">
              <a:solidFill>
                <a:srgbClr val="48A2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453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3307331"/>
              </p:ext>
            </p:extLst>
          </p:nvPr>
        </p:nvGraphicFramePr>
        <p:xfrm>
          <a:off x="0" y="1430248"/>
          <a:ext cx="5487287" cy="33100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矩形 6"/>
          <p:cNvSpPr/>
          <p:nvPr/>
        </p:nvSpPr>
        <p:spPr>
          <a:xfrm>
            <a:off x="1406571" y="5476848"/>
            <a:ext cx="63342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The underlying network connectivity infrastructure needs to respond to change requests with the same agility. </a:t>
            </a:r>
            <a:r>
              <a:rPr lang="en-US" altLang="zh-CN" sz="1200" dirty="0">
                <a:solidFill>
                  <a:schemeClr val="bg1"/>
                </a:solidFill>
              </a:rPr>
              <a:t>The underlying network connectivity infrastructure needs to respond to change requests with the same agility. 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34"/>
          <p:cNvSpPr/>
          <p:nvPr/>
        </p:nvSpPr>
        <p:spPr>
          <a:xfrm>
            <a:off x="1344023" y="448348"/>
            <a:ext cx="9012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Result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矩形 35"/>
          <p:cNvSpPr/>
          <p:nvPr/>
        </p:nvSpPr>
        <p:spPr>
          <a:xfrm>
            <a:off x="1344023" y="764961"/>
            <a:ext cx="16161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</a:rPr>
              <a:t>Performance evaluation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8" name="图表 3"/>
          <p:cNvGraphicFramePr/>
          <p:nvPr>
            <p:extLst>
              <p:ext uri="{D42A27DB-BD31-4B8C-83A1-F6EECF244321}">
                <p14:modId xmlns:p14="http://schemas.microsoft.com/office/powerpoint/2010/main" val="51075641"/>
              </p:ext>
            </p:extLst>
          </p:nvPr>
        </p:nvGraphicFramePr>
        <p:xfrm>
          <a:off x="5773271" y="1543373"/>
          <a:ext cx="5773270" cy="3396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6626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34"/>
          <p:cNvSpPr/>
          <p:nvPr/>
        </p:nvSpPr>
        <p:spPr>
          <a:xfrm>
            <a:off x="1344023" y="448348"/>
            <a:ext cx="9012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Result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矩形 35"/>
          <p:cNvSpPr/>
          <p:nvPr/>
        </p:nvSpPr>
        <p:spPr>
          <a:xfrm>
            <a:off x="1344023" y="764961"/>
            <a:ext cx="132921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Result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comparison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18" y="1671778"/>
            <a:ext cx="3649318" cy="36563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934" y="1671778"/>
            <a:ext cx="5489052" cy="3656322"/>
          </a:xfrm>
          <a:prstGeom prst="rect">
            <a:avLst/>
          </a:prstGeom>
        </p:spPr>
      </p:pic>
      <p:sp>
        <p:nvSpPr>
          <p:cNvPr id="10" name="文本框 3"/>
          <p:cNvSpPr txBox="1"/>
          <p:nvPr/>
        </p:nvSpPr>
        <p:spPr>
          <a:xfrm>
            <a:off x="1926867" y="1271668"/>
            <a:ext cx="854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dirty="0" smtClean="0">
                <a:solidFill>
                  <a:srgbClr val="48A2A0"/>
                </a:solidFill>
              </a:rPr>
              <a:t>Paper</a:t>
            </a:r>
            <a:endParaRPr lang="zh-CN" altLang="en-US" sz="2000" b="1" dirty="0">
              <a:solidFill>
                <a:srgbClr val="48A2A0"/>
              </a:solidFill>
            </a:endParaRPr>
          </a:p>
        </p:txBody>
      </p:sp>
      <p:sp>
        <p:nvSpPr>
          <p:cNvPr id="11" name="文本框 3"/>
          <p:cNvSpPr txBox="1"/>
          <p:nvPr/>
        </p:nvSpPr>
        <p:spPr>
          <a:xfrm>
            <a:off x="6305732" y="1271668"/>
            <a:ext cx="2318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000" b="1" smtClean="0">
                <a:solidFill>
                  <a:srgbClr val="48A2A0"/>
                </a:solidFill>
              </a:rPr>
              <a:t>Reproduced</a:t>
            </a:r>
            <a:r>
              <a:rPr lang="zh-CN" altLang="en-US" sz="2000" b="1" dirty="0" smtClean="0">
                <a:solidFill>
                  <a:srgbClr val="48A2A0"/>
                </a:solidFill>
              </a:rPr>
              <a:t> </a:t>
            </a:r>
            <a:r>
              <a:rPr lang="en-US" altLang="zh-CN" sz="2000" b="1" dirty="0" smtClean="0">
                <a:solidFill>
                  <a:srgbClr val="48A2A0"/>
                </a:solidFill>
              </a:rPr>
              <a:t>result</a:t>
            </a:r>
            <a:endParaRPr lang="zh-CN" altLang="en-US" sz="2000" b="1" dirty="0">
              <a:solidFill>
                <a:srgbClr val="48A2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148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34"/>
          <p:cNvSpPr/>
          <p:nvPr/>
        </p:nvSpPr>
        <p:spPr>
          <a:xfrm>
            <a:off x="1344023" y="448348"/>
            <a:ext cx="9012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Result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矩形 35"/>
          <p:cNvSpPr/>
          <p:nvPr/>
        </p:nvSpPr>
        <p:spPr>
          <a:xfrm>
            <a:off x="1344023" y="764961"/>
            <a:ext cx="132921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Result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comparison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293457"/>
              </p:ext>
            </p:extLst>
          </p:nvPr>
        </p:nvGraphicFramePr>
        <p:xfrm>
          <a:off x="3766861" y="1631578"/>
          <a:ext cx="4337231" cy="3297036"/>
        </p:xfrm>
        <a:graphic>
          <a:graphicData uri="http://schemas.openxmlformats.org/drawingml/2006/table">
            <a:tbl>
              <a:tblPr firstCol="1">
                <a:tableStyleId>{3C2FFA5D-87B4-456A-9821-1D502468CF0F}</a:tableStyleId>
              </a:tblPr>
              <a:tblGrid>
                <a:gridCol w="1334056"/>
                <a:gridCol w="1165412"/>
                <a:gridCol w="1004047"/>
                <a:gridCol w="833716"/>
              </a:tblGrid>
              <a:tr h="3823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Paper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Linear/logistic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XGBOOST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</a:tr>
              <a:tr h="32581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Gender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200" u="none" strike="noStrike">
                          <a:effectLst/>
                        </a:rPr>
                        <a:t>0.93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200" u="none" strike="noStrike" dirty="0">
                          <a:effectLst/>
                        </a:rPr>
                        <a:t>0.86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200" u="none" strike="noStrike" dirty="0" smtClean="0">
                          <a:effectLst/>
                        </a:rPr>
                        <a:t>0.86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</a:tr>
              <a:tr h="3171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Political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200" u="none" strike="noStrike">
                          <a:effectLst/>
                        </a:rPr>
                        <a:t>0.85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200" u="none" strike="noStrike" dirty="0">
                          <a:effectLst/>
                        </a:rPr>
                        <a:t>0.78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200" u="none" strike="noStrike" dirty="0" smtClean="0">
                          <a:effectLst/>
                        </a:rPr>
                        <a:t>0.7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9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</a:tr>
              <a:tr h="2994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200" u="none" strike="noStrike">
                          <a:effectLst/>
                        </a:rPr>
                        <a:t>0.75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0.42</a:t>
                      </a:r>
                      <a:endParaRPr lang="nb-NO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0.57</a:t>
                      </a:r>
                      <a:endParaRPr lang="nb-NO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</a:tr>
              <a:tr h="3784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Emotional Stability</a:t>
                      </a:r>
                      <a:br>
                        <a:rPr lang="en-US" sz="1200" u="none" strike="noStrike">
                          <a:effectLst/>
                        </a:rPr>
                      </a:b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200" u="none" strike="noStrike">
                          <a:effectLst/>
                        </a:rPr>
                        <a:t>0.3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200" u="none" strike="noStrike" dirty="0">
                          <a:effectLst/>
                        </a:rPr>
                        <a:t>0.22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200" u="none" strike="noStrike" dirty="0" smtClean="0">
                          <a:effectLst/>
                        </a:rPr>
                        <a:t>0.22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</a:tr>
              <a:tr h="3835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Agreeableness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200" u="none" strike="noStrike">
                          <a:effectLst/>
                        </a:rPr>
                        <a:t>0.3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200" u="none" strike="noStrike" dirty="0">
                          <a:effectLst/>
                        </a:rPr>
                        <a:t>0.18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200" u="none" strike="noStrike" dirty="0">
                          <a:effectLst/>
                        </a:rPr>
                        <a:t>0.18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</a:tr>
              <a:tr h="3854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Conscientiousness</a:t>
                      </a:r>
                      <a:br>
                        <a:rPr lang="en-US" sz="1200" u="none" strike="noStrike">
                          <a:effectLst/>
                        </a:rPr>
                      </a:b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200" u="none" strike="noStrike">
                          <a:effectLst/>
                        </a:rPr>
                        <a:t>0.29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200" u="none" strike="noStrike" dirty="0">
                          <a:effectLst/>
                        </a:rPr>
                        <a:t>0.21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 smtClean="0">
                          <a:effectLst/>
                        </a:rPr>
                        <a:t>0.22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</a:tr>
              <a:tr h="41181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Openness</a:t>
                      </a:r>
                      <a:br>
                        <a:rPr lang="en-US" sz="1200" u="none" strike="noStrike">
                          <a:effectLst/>
                        </a:rPr>
                      </a:b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200" u="none" strike="noStrike">
                          <a:effectLst/>
                        </a:rPr>
                        <a:t>0.43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200" u="none" strike="noStrike" dirty="0">
                          <a:effectLst/>
                        </a:rPr>
                        <a:t>0.34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 smtClean="0">
                          <a:effectLst/>
                        </a:rPr>
                        <a:t>0.39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</a:tr>
              <a:tr h="4129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Extraversion</a:t>
                      </a:r>
                      <a:br>
                        <a:rPr lang="en-US" sz="1200" u="none" strike="noStrike">
                          <a:effectLst/>
                        </a:rPr>
                      </a:b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200" u="none" strike="noStrike">
                          <a:effectLst/>
                        </a:rPr>
                        <a:t>0.4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r-HR" sz="1200" u="none" strike="noStrike" dirty="0">
                          <a:effectLst/>
                        </a:rPr>
                        <a:t>0.23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 smtClean="0">
                          <a:effectLst/>
                        </a:rPr>
                        <a:t>0.24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426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34"/>
          <p:cNvSpPr/>
          <p:nvPr/>
        </p:nvSpPr>
        <p:spPr>
          <a:xfrm>
            <a:off x="1344023" y="448348"/>
            <a:ext cx="9012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Result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矩形 35"/>
          <p:cNvSpPr/>
          <p:nvPr/>
        </p:nvSpPr>
        <p:spPr>
          <a:xfrm>
            <a:off x="1344023" y="764961"/>
            <a:ext cx="132921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Result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comparison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503389"/>
              </p:ext>
            </p:extLst>
          </p:nvPr>
        </p:nvGraphicFramePr>
        <p:xfrm>
          <a:off x="3856509" y="1730188"/>
          <a:ext cx="3915890" cy="3600618"/>
        </p:xfrm>
        <a:graphic>
          <a:graphicData uri="http://schemas.openxmlformats.org/drawingml/2006/table">
            <a:tbl>
              <a:tblPr firstCol="1">
                <a:tableStyleId>{3C2FFA5D-87B4-456A-9821-1D502468CF0F}</a:tableStyleId>
              </a:tblPr>
              <a:tblGrid>
                <a:gridCol w="1370265"/>
                <a:gridCol w="1318433"/>
                <a:gridCol w="1227192"/>
              </a:tblGrid>
              <a:tr h="3966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100Components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300Components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</a:tr>
              <a:tr h="2135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Gender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200" u="none" strike="noStrike" dirty="0" smtClean="0">
                          <a:effectLst/>
                        </a:rPr>
                        <a:t>0.8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58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200" u="none" strike="noStrike" dirty="0" smtClean="0">
                          <a:effectLst/>
                        </a:rPr>
                        <a:t>0.8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79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</a:tr>
              <a:tr h="2135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Political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200" u="none" strike="noStrike" dirty="0" smtClean="0">
                          <a:effectLst/>
                        </a:rPr>
                        <a:t>0.78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5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200" u="none" strike="noStrike" dirty="0" smtClean="0">
                          <a:effectLst/>
                        </a:rPr>
                        <a:t>0.7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92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</a:tr>
              <a:tr h="2135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2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0.42</a:t>
                      </a:r>
                      <a:r>
                        <a:rPr lang="en-US" altLang="zh-CN" sz="12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nb-NO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0.469</a:t>
                      </a:r>
                      <a:endParaRPr lang="nb-NO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</a:tr>
              <a:tr h="6407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Emotional Stability</a:t>
                      </a:r>
                      <a:br>
                        <a:rPr lang="en-US" sz="1200" u="none" strike="noStrike">
                          <a:effectLst/>
                        </a:rPr>
                      </a:b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200" u="none" strike="noStrike" dirty="0" smtClean="0">
                          <a:effectLst/>
                        </a:rPr>
                        <a:t>0.22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3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 smtClean="0">
                          <a:effectLst/>
                        </a:rPr>
                        <a:t>0.241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</a:tr>
              <a:tr h="2135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Agreeableness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200" u="none" strike="noStrike" dirty="0" smtClean="0">
                          <a:effectLst/>
                        </a:rPr>
                        <a:t>0.18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 smtClean="0">
                          <a:effectLst/>
                        </a:rPr>
                        <a:t>0.200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</a:tr>
              <a:tr h="6407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Conscientiousness</a:t>
                      </a:r>
                      <a:br>
                        <a:rPr lang="en-US" sz="1200" u="none" strike="noStrike">
                          <a:effectLst/>
                        </a:rPr>
                      </a:b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200" u="none" strike="noStrike" dirty="0" smtClean="0">
                          <a:effectLst/>
                        </a:rPr>
                        <a:t>0.2</a:t>
                      </a:r>
                      <a:r>
                        <a:rPr lang="en-US" altLang="zh-CN" sz="1200" u="none" strike="noStrike" dirty="0" smtClean="0">
                          <a:effectLst/>
                        </a:rPr>
                        <a:t>1</a:t>
                      </a:r>
                      <a:r>
                        <a:rPr lang="nb-NO" sz="1200" u="none" strike="noStrike" dirty="0" smtClean="0">
                          <a:effectLst/>
                        </a:rPr>
                        <a:t>1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 smtClean="0">
                          <a:effectLst/>
                        </a:rPr>
                        <a:t>0.232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</a:tr>
              <a:tr h="4271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Openness</a:t>
                      </a:r>
                      <a:br>
                        <a:rPr lang="en-US" sz="1200" u="none" strike="noStrike">
                          <a:effectLst/>
                        </a:rPr>
                      </a:b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 smtClean="0">
                          <a:effectLst/>
                        </a:rPr>
                        <a:t>0.336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 smtClean="0">
                          <a:effectLst/>
                        </a:rPr>
                        <a:t>0.360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</a:tr>
              <a:tr h="6407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Extraversion</a:t>
                      </a:r>
                      <a:br>
                        <a:rPr lang="en-US" sz="1200" u="none" strike="noStrike">
                          <a:effectLst/>
                        </a:rPr>
                      </a:b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 smtClean="0">
                          <a:effectLst/>
                        </a:rPr>
                        <a:t>0.229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 smtClean="0">
                          <a:effectLst/>
                        </a:rPr>
                        <a:t>0.252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4119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/>
        </p:nvSpPr>
        <p:spPr>
          <a:xfrm>
            <a:off x="4758074" y="753893"/>
            <a:ext cx="713428" cy="71342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2910172" y="4148747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216279" y="3422965"/>
            <a:ext cx="952500" cy="9525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18018" y="3514494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</a:rPr>
              <a:t>01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94994" y="4466994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+mj-lt"/>
              </a:rPr>
              <a:t>Problem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&amp;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Motivation</a:t>
            </a:r>
            <a:endParaRPr lang="zh-CN" altLang="en-US" dirty="0">
              <a:latin typeface="+mj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43662" y="4806004"/>
            <a:ext cx="201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Problem</a:t>
            </a:r>
          </a:p>
          <a:p>
            <a:pPr algn="ctr"/>
            <a:r>
              <a:rPr lang="en-US" altLang="zh-CN" sz="1200" dirty="0"/>
              <a:t>Motivation</a:t>
            </a:r>
            <a:endParaRPr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534967" y="4448259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+mj-lt"/>
              </a:rPr>
              <a:t>Method</a:t>
            </a:r>
            <a:endParaRPr lang="zh-CN" altLang="en-US" dirty="0">
              <a:latin typeface="+mj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995532" y="4787269"/>
            <a:ext cx="20161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Data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process</a:t>
            </a:r>
            <a:endParaRPr lang="zh-CN" altLang="en-US" sz="1200" dirty="0" smtClean="0"/>
          </a:p>
          <a:p>
            <a:pPr algn="ctr"/>
            <a:r>
              <a:rPr lang="en-US" altLang="zh-CN" sz="1200" dirty="0" smtClean="0"/>
              <a:t>SVD</a:t>
            </a:r>
            <a:endParaRPr lang="zh-CN" altLang="en-US" sz="1200" dirty="0" smtClean="0"/>
          </a:p>
          <a:p>
            <a:pPr algn="ctr"/>
            <a:r>
              <a:rPr lang="en-US" altLang="zh-CN" sz="1200" dirty="0" smtClean="0"/>
              <a:t>Fit</a:t>
            </a:r>
            <a:r>
              <a:rPr lang="zh-CN" altLang="en-US" sz="1200" dirty="0" smtClean="0"/>
              <a:t> </a:t>
            </a:r>
            <a:r>
              <a:rPr lang="en-US" altLang="zh-CN" sz="1200" dirty="0"/>
              <a:t>model</a:t>
            </a:r>
            <a:endParaRPr lang="zh-CN" altLang="en-US" sz="1200" dirty="0"/>
          </a:p>
          <a:p>
            <a:pPr algn="ctr"/>
            <a:r>
              <a:rPr lang="en-US" altLang="zh-CN" sz="1200" dirty="0"/>
              <a:t>Cross</a:t>
            </a:r>
            <a:r>
              <a:rPr lang="zh-CN" altLang="en-US" sz="1200" dirty="0"/>
              <a:t> </a:t>
            </a:r>
            <a:r>
              <a:rPr lang="en-US" altLang="zh-CN" sz="1200" dirty="0"/>
              <a:t>Validation</a:t>
            </a:r>
            <a:endParaRPr lang="zh-CN" altLang="en-US" sz="1200" dirty="0"/>
          </a:p>
          <a:p>
            <a:pPr algn="ctr"/>
            <a:endParaRPr lang="zh-CN" altLang="en-US" sz="1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6923612" y="4462276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+mj-lt"/>
              </a:rPr>
              <a:t>Result</a:t>
            </a:r>
            <a:endParaRPr lang="zh-CN" altLang="en-US" dirty="0">
              <a:latin typeface="+mj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347402" y="4787269"/>
            <a:ext cx="201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Performance</a:t>
            </a:r>
            <a:r>
              <a:rPr lang="zh-CN" altLang="en-US" sz="1200" dirty="0"/>
              <a:t> </a:t>
            </a:r>
            <a:r>
              <a:rPr lang="en-US" altLang="zh-CN" sz="1200" dirty="0"/>
              <a:t>evaluation</a:t>
            </a:r>
            <a:endParaRPr lang="zh-CN" altLang="en-US" sz="1200" dirty="0"/>
          </a:p>
          <a:p>
            <a:pPr algn="ctr"/>
            <a:r>
              <a:rPr lang="en-US" altLang="zh-CN" sz="1200" dirty="0"/>
              <a:t>Comparison</a:t>
            </a:r>
            <a:r>
              <a:rPr lang="zh-CN" altLang="en-US" sz="1200" dirty="0"/>
              <a:t> 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8984063" y="4477457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+mj-lt"/>
              </a:rPr>
              <a:t>Take-away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869180" y="686969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MH_Others_1"/>
          <p:cNvSpPr txBox="1"/>
          <p:nvPr>
            <p:custDataLst>
              <p:tags r:id="rId1"/>
            </p:custDataLst>
          </p:nvPr>
        </p:nvSpPr>
        <p:spPr>
          <a:xfrm>
            <a:off x="4160902" y="1467321"/>
            <a:ext cx="3955467" cy="8479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Contents</a:t>
            </a:r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495929" y="3441700"/>
            <a:ext cx="952500" cy="95250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586496" y="3533229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</a:rPr>
              <a:t>02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203969" y="4148747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775579" y="3441700"/>
            <a:ext cx="952500" cy="95250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837323" y="3533229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</a:rPr>
              <a:t>03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7516801" y="4148747"/>
            <a:ext cx="191910" cy="19191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9052487" y="3422965"/>
            <a:ext cx="952500" cy="95250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9143054" y="3514494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</a:rPr>
              <a:t>04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9767793" y="4155096"/>
            <a:ext cx="191910" cy="19191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16"/>
          <p:cNvSpPr txBox="1"/>
          <p:nvPr/>
        </p:nvSpPr>
        <p:spPr>
          <a:xfrm>
            <a:off x="8595732" y="4817591"/>
            <a:ext cx="201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smtClean="0"/>
              <a:t>Analysis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72395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344023" y="448348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Take-away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344023" y="764961"/>
            <a:ext cx="66717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Analysis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68824" y="1721224"/>
            <a:ext cx="849854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main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reason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for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difference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between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reproduced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result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original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result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different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dataset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we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use</a:t>
            </a:r>
            <a:endParaRPr lang="zh-CN" altLang="en-US" sz="2000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dirty="0" smtClean="0"/>
              <a:t>Try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some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other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kinds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of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model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will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helpful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enhance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prediction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performance</a:t>
            </a:r>
            <a:endParaRPr lang="zh-CN" altLang="en-US" sz="2000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dirty="0" smtClean="0"/>
              <a:t>Choosing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reasonable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K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SVD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results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better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prediction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accuracy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27707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503251" y="-762034"/>
            <a:ext cx="15415098" cy="15415098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1420238" y="-2632954"/>
            <a:ext cx="7846979" cy="7846979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26912" y="5214025"/>
            <a:ext cx="2553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Gotham Rounded Medium" panose="02000000000000000000" pitchFamily="50" charset="0"/>
              </a:rPr>
              <a:t>THANKS!</a:t>
            </a:r>
            <a:endParaRPr lang="zh-CN" altLang="en-US" sz="4000" dirty="0">
              <a:solidFill>
                <a:schemeClr val="bg1"/>
              </a:solidFill>
              <a:latin typeface="Gotham Rounded Medium" panose="02000000000000000000" pitchFamily="50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606013" y="5921911"/>
            <a:ext cx="140368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161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226820" y="1217006"/>
            <a:ext cx="9651976" cy="1420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Use</a:t>
            </a:r>
            <a:r>
              <a:rPr lang="zh-CN" altLang="en-US" sz="2000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Facebook</a:t>
            </a:r>
            <a:r>
              <a:rPr lang="zh-CN" altLang="en-US" sz="2000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likes</a:t>
            </a:r>
            <a:r>
              <a:rPr lang="zh-CN" altLang="en-US" sz="2000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to</a:t>
            </a:r>
            <a:r>
              <a:rPr lang="zh-CN" altLang="en-US" sz="2000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predict</a:t>
            </a:r>
            <a:r>
              <a:rPr lang="zh-CN" altLang="en-US" sz="2000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users’</a:t>
            </a:r>
            <a:r>
              <a:rPr lang="zh-CN" altLang="en-US" sz="2000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attributes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Only</a:t>
            </a:r>
            <a:r>
              <a:rPr lang="zh-CN" altLang="en-US" sz="2000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predict</a:t>
            </a:r>
            <a:r>
              <a:rPr lang="zh-CN" altLang="en-US" sz="2000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some</a:t>
            </a:r>
            <a:r>
              <a:rPr lang="zh-CN" altLang="en-US" sz="2000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of</a:t>
            </a:r>
            <a:r>
              <a:rPr lang="zh-CN" altLang="en-US" sz="2000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the</a:t>
            </a:r>
            <a:r>
              <a:rPr lang="zh-CN" altLang="en-US" sz="2000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attributes</a:t>
            </a:r>
            <a:r>
              <a:rPr lang="zh-CN" altLang="en-US" sz="2000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because</a:t>
            </a:r>
            <a:r>
              <a:rPr lang="zh-CN" altLang="en-US" sz="2000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of</a:t>
            </a:r>
            <a:r>
              <a:rPr lang="zh-CN" altLang="en-US" sz="2000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limited</a:t>
            </a:r>
            <a:r>
              <a:rPr lang="zh-CN" altLang="en-US" sz="2000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dataset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Generate</a:t>
            </a:r>
            <a:r>
              <a:rPr lang="zh-CN" altLang="en-US" sz="2000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charts</a:t>
            </a:r>
          </a:p>
        </p:txBody>
      </p:sp>
      <p:sp>
        <p:nvSpPr>
          <p:cNvPr id="7" name="椭圆 16">
            <a:extLst>
              <a:ext uri="{FF2B5EF4-FFF2-40B4-BE49-F238E27FC236}">
                <a16:creationId xmlns:a16="http://schemas.microsoft.com/office/drawing/2014/main" xmlns="" id="{57BBCE9B-F4D2-3741-8C4A-D28A9F298A43}"/>
              </a:ext>
            </a:extLst>
          </p:cNvPr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17">
            <a:extLst>
              <a:ext uri="{FF2B5EF4-FFF2-40B4-BE49-F238E27FC236}">
                <a16:creationId xmlns:a16="http://schemas.microsoft.com/office/drawing/2014/main" xmlns="" id="{F6F38482-25BC-D047-B958-A9FA7F404C17}"/>
              </a:ext>
            </a:extLst>
          </p:cNvPr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19">
            <a:extLst>
              <a:ext uri="{FF2B5EF4-FFF2-40B4-BE49-F238E27FC236}">
                <a16:creationId xmlns:a16="http://schemas.microsoft.com/office/drawing/2014/main" xmlns="" id="{82C87ED1-0BA8-6F4F-AD15-C5040627F6DF}"/>
              </a:ext>
            </a:extLst>
          </p:cNvPr>
          <p:cNvSpPr/>
          <p:nvPr/>
        </p:nvSpPr>
        <p:spPr>
          <a:xfrm>
            <a:off x="1344023" y="448348"/>
            <a:ext cx="11689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1E9E8B2-CC11-BE4F-A3C6-A9164FCA4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35" y="3109062"/>
            <a:ext cx="2660235" cy="35336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CE83FDB-7C98-B148-A8A4-FF694AB7B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781" y="3107278"/>
            <a:ext cx="2887586" cy="35354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69B83DC-B6B1-7F4A-AC24-36660E491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7569" y="3107278"/>
            <a:ext cx="3548403" cy="3535469"/>
          </a:xfrm>
          <a:prstGeom prst="rect">
            <a:avLst/>
          </a:prstGeom>
        </p:spPr>
      </p:pic>
      <p:sp>
        <p:nvSpPr>
          <p:cNvPr id="13" name="Process 12">
            <a:extLst>
              <a:ext uri="{FF2B5EF4-FFF2-40B4-BE49-F238E27FC236}">
                <a16:creationId xmlns:a16="http://schemas.microsoft.com/office/drawing/2014/main" xmlns="" id="{8DDE2DFC-D8A8-4345-9AAA-559B7129BFA9}"/>
              </a:ext>
            </a:extLst>
          </p:cNvPr>
          <p:cNvSpPr/>
          <p:nvPr/>
        </p:nvSpPr>
        <p:spPr>
          <a:xfrm>
            <a:off x="666401" y="6084606"/>
            <a:ext cx="1097951" cy="179461"/>
          </a:xfrm>
          <a:prstGeom prst="flowChartProcess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89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6">
            <a:extLst>
              <a:ext uri="{FF2B5EF4-FFF2-40B4-BE49-F238E27FC236}">
                <a16:creationId xmlns:a16="http://schemas.microsoft.com/office/drawing/2014/main" xmlns="" id="{56B5DA4E-B591-4243-B54A-036F47E62E26}"/>
              </a:ext>
            </a:extLst>
          </p:cNvPr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17">
            <a:extLst>
              <a:ext uri="{FF2B5EF4-FFF2-40B4-BE49-F238E27FC236}">
                <a16:creationId xmlns:a16="http://schemas.microsoft.com/office/drawing/2014/main" xmlns="" id="{0010231F-FDA9-3745-8834-F5D2EFCE453C}"/>
              </a:ext>
            </a:extLst>
          </p:cNvPr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19">
            <a:extLst>
              <a:ext uri="{FF2B5EF4-FFF2-40B4-BE49-F238E27FC236}">
                <a16:creationId xmlns:a16="http://schemas.microsoft.com/office/drawing/2014/main" xmlns="" id="{EE9A0736-2575-6649-8DEF-D51B11894682}"/>
              </a:ext>
            </a:extLst>
          </p:cNvPr>
          <p:cNvSpPr/>
          <p:nvPr/>
        </p:nvSpPr>
        <p:spPr>
          <a:xfrm>
            <a:off x="1344023" y="448348"/>
            <a:ext cx="14638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Motivation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文本框 7">
            <a:extLst>
              <a:ext uri="{FF2B5EF4-FFF2-40B4-BE49-F238E27FC236}">
                <a16:creationId xmlns:a16="http://schemas.microsoft.com/office/drawing/2014/main" xmlns="" id="{1998925A-89AF-314C-B5C2-86201851698F}"/>
              </a:ext>
            </a:extLst>
          </p:cNvPr>
          <p:cNvSpPr txBox="1"/>
          <p:nvPr/>
        </p:nvSpPr>
        <p:spPr>
          <a:xfrm>
            <a:off x="1226820" y="1809182"/>
            <a:ext cx="9651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Accurate</a:t>
            </a:r>
            <a:r>
              <a:rPr lang="zh-CN" altLang="en-US" sz="2000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prediction</a:t>
            </a:r>
            <a:r>
              <a:rPr lang="zh-CN" altLang="en-US" sz="2000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helps</a:t>
            </a:r>
            <a:r>
              <a:rPr lang="zh-CN" altLang="en-US" sz="2000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us</a:t>
            </a:r>
            <a:r>
              <a:rPr lang="zh-CN" altLang="en-US" sz="2000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to</a:t>
            </a:r>
            <a:r>
              <a:rPr lang="zh-CN" altLang="en-US" sz="2000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better</a:t>
            </a:r>
            <a:r>
              <a:rPr lang="zh-CN" altLang="en-US" sz="2000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know</a:t>
            </a:r>
            <a:r>
              <a:rPr lang="zh-CN" altLang="en-US" sz="2000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our</a:t>
            </a:r>
            <a:r>
              <a:rPr lang="zh-CN" altLang="en-US" sz="2000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users</a:t>
            </a:r>
            <a:endParaRPr lang="zh-CN" altLang="en-US" sz="2000" dirty="0" smtClean="0">
              <a:latin typeface="Arial" panose="020B0604020202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Improve</a:t>
            </a:r>
            <a:r>
              <a:rPr lang="zh-CN" altLang="en-US" sz="2000" dirty="0" smtClean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products</a:t>
            </a:r>
            <a:r>
              <a:rPr lang="zh-CN" altLang="en-US" sz="2000" dirty="0" smtClean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and</a:t>
            </a:r>
            <a:r>
              <a:rPr lang="zh-CN" altLang="en-US" sz="2000" dirty="0" smtClean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services</a:t>
            </a:r>
            <a:endParaRPr lang="en-US" altLang="zh-CN" sz="2000" dirty="0">
              <a:latin typeface="Arial" panose="020B0604020202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Targeted</a:t>
            </a:r>
            <a:r>
              <a:rPr lang="zh-CN" altLang="en-US" sz="2000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advertising</a:t>
            </a:r>
          </a:p>
        </p:txBody>
      </p:sp>
    </p:spTree>
    <p:extLst>
      <p:ext uri="{BB962C8B-B14F-4D97-AF65-F5344CB8AC3E}">
        <p14:creationId xmlns:p14="http://schemas.microsoft.com/office/powerpoint/2010/main" val="1466665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2"/>
          <p:cNvSpPr/>
          <p:nvPr/>
        </p:nvSpPr>
        <p:spPr>
          <a:xfrm>
            <a:off x="750801" y="1554481"/>
            <a:ext cx="3014863" cy="3228534"/>
          </a:xfrm>
          <a:prstGeom prst="rect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37318" y="1554481"/>
            <a:ext cx="16882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Likes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 </a:t>
            </a:r>
            <a:r>
              <a:rPr lang="en-US" altLang="zh-CN" sz="1100" b="1" dirty="0" smtClean="0">
                <a:solidFill>
                  <a:schemeClr val="bg1"/>
                </a:solidFill>
              </a:rPr>
              <a:t>1,048,575</a:t>
            </a:r>
            <a:r>
              <a:rPr lang="zh-CN" altLang="en-US" sz="1100" b="1" dirty="0" smtClean="0">
                <a:solidFill>
                  <a:schemeClr val="bg1"/>
                </a:solidFill>
              </a:rPr>
              <a:t> </a:t>
            </a:r>
            <a:r>
              <a:rPr lang="en-US" altLang="zh-CN" sz="1100" b="1" dirty="0" smtClean="0">
                <a:solidFill>
                  <a:schemeClr val="bg1"/>
                </a:solidFill>
              </a:rPr>
              <a:t>X</a:t>
            </a:r>
            <a:r>
              <a:rPr lang="zh-CN" altLang="en-US" sz="1100" b="1" dirty="0" smtClean="0">
                <a:solidFill>
                  <a:schemeClr val="bg1"/>
                </a:solidFill>
              </a:rPr>
              <a:t> </a:t>
            </a:r>
            <a:r>
              <a:rPr lang="en-US" altLang="zh-CN" sz="1100" b="1" dirty="0" smtClean="0">
                <a:solidFill>
                  <a:schemeClr val="bg1"/>
                </a:solidFill>
              </a:rPr>
              <a:t>2</a:t>
            </a:r>
            <a:endParaRPr lang="zh-CN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110799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Method</a:t>
            </a:r>
            <a:endParaRPr lang="zh-CN" altLang="en-US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矩形 2"/>
          <p:cNvSpPr/>
          <p:nvPr/>
        </p:nvSpPr>
        <p:spPr>
          <a:xfrm>
            <a:off x="4718350" y="643096"/>
            <a:ext cx="6093676" cy="2000352"/>
          </a:xfrm>
          <a:prstGeom prst="rect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矩形 9"/>
          <p:cNvSpPr/>
          <p:nvPr/>
        </p:nvSpPr>
        <p:spPr>
          <a:xfrm>
            <a:off x="4718351" y="1213938"/>
            <a:ext cx="861947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Users</a:t>
            </a:r>
            <a:endParaRPr lang="zh-CN" altLang="en-US" sz="2000" b="1" dirty="0" smtClean="0">
              <a:solidFill>
                <a:schemeClr val="bg1"/>
              </a:solidFill>
            </a:endParaRPr>
          </a:p>
          <a:p>
            <a:r>
              <a:rPr lang="zh-CN" altLang="en-US" sz="1100" b="1" dirty="0" smtClean="0">
                <a:solidFill>
                  <a:schemeClr val="bg1"/>
                </a:solidFill>
              </a:rPr>
              <a:t>   </a:t>
            </a:r>
            <a:r>
              <a:rPr lang="en-US" altLang="zh-CN" sz="1100" b="1" dirty="0" smtClean="0">
                <a:solidFill>
                  <a:schemeClr val="bg1"/>
                </a:solidFill>
              </a:rPr>
              <a:t>110,728</a:t>
            </a:r>
            <a:endParaRPr lang="zh-CN" altLang="en-US" sz="1100" b="1" dirty="0" smtClean="0">
              <a:solidFill>
                <a:schemeClr val="bg1"/>
              </a:solidFill>
            </a:endParaRPr>
          </a:p>
          <a:p>
            <a:r>
              <a:rPr lang="zh-CN" altLang="en-US" sz="1100" b="1" dirty="0" smtClean="0">
                <a:solidFill>
                  <a:schemeClr val="bg1"/>
                </a:solidFill>
              </a:rPr>
              <a:t>        </a:t>
            </a:r>
            <a:r>
              <a:rPr lang="en-US" altLang="zh-CN" sz="1100" b="1" dirty="0" smtClean="0">
                <a:solidFill>
                  <a:schemeClr val="bg1"/>
                </a:solidFill>
              </a:rPr>
              <a:t>X</a:t>
            </a:r>
            <a:endParaRPr lang="zh-CN" altLang="en-US" sz="1100" b="1" dirty="0" smtClean="0">
              <a:solidFill>
                <a:schemeClr val="bg1"/>
              </a:solidFill>
            </a:endParaRPr>
          </a:p>
          <a:p>
            <a:r>
              <a:rPr lang="zh-CN" altLang="en-US" sz="1100" b="1" dirty="0">
                <a:solidFill>
                  <a:schemeClr val="bg1"/>
                </a:solidFill>
              </a:rPr>
              <a:t> </a:t>
            </a:r>
            <a:r>
              <a:rPr lang="zh-CN" altLang="en-US" sz="1100" b="1" dirty="0" smtClean="0">
                <a:solidFill>
                  <a:schemeClr val="bg1"/>
                </a:solidFill>
              </a:rPr>
              <a:t>       </a:t>
            </a:r>
            <a:r>
              <a:rPr lang="en-US" altLang="zh-CN" sz="1100" b="1" dirty="0" smtClean="0">
                <a:solidFill>
                  <a:schemeClr val="bg1"/>
                </a:solidFill>
              </a:rPr>
              <a:t>9</a:t>
            </a:r>
            <a:endParaRPr lang="zh-CN" altLang="en-US" sz="1100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203" y="643096"/>
            <a:ext cx="4943931" cy="200035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00" y="1954590"/>
            <a:ext cx="3014864" cy="2567323"/>
          </a:xfrm>
          <a:prstGeom prst="rect">
            <a:avLst/>
          </a:prstGeom>
        </p:spPr>
      </p:pic>
      <p:sp>
        <p:nvSpPr>
          <p:cNvPr id="29" name="矩形 2"/>
          <p:cNvSpPr/>
          <p:nvPr/>
        </p:nvSpPr>
        <p:spPr>
          <a:xfrm>
            <a:off x="4718351" y="3321588"/>
            <a:ext cx="3409869" cy="3139501"/>
          </a:xfrm>
          <a:prstGeom prst="rect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1" name="矩形 9"/>
          <p:cNvSpPr/>
          <p:nvPr/>
        </p:nvSpPr>
        <p:spPr>
          <a:xfrm>
            <a:off x="5260146" y="3475918"/>
            <a:ext cx="23262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Userslikes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 </a:t>
            </a:r>
            <a:r>
              <a:rPr lang="is-IS" altLang="zh-CN" sz="1100" b="1" dirty="0" smtClean="0">
                <a:solidFill>
                  <a:schemeClr val="bg1"/>
                </a:solidFill>
              </a:rPr>
              <a:t>10</a:t>
            </a:r>
            <a:r>
              <a:rPr lang="en-US" altLang="zh-CN" sz="1100" b="1" dirty="0" smtClean="0">
                <a:solidFill>
                  <a:schemeClr val="bg1"/>
                </a:solidFill>
              </a:rPr>
              <a:t>,</a:t>
            </a:r>
            <a:r>
              <a:rPr lang="is-IS" altLang="zh-CN" sz="1100" b="1" dirty="0" smtClean="0">
                <a:solidFill>
                  <a:schemeClr val="bg1"/>
                </a:solidFill>
              </a:rPr>
              <a:t>612</a:t>
            </a:r>
            <a:r>
              <a:rPr lang="en-US" altLang="zh-CN" sz="1100" b="1" dirty="0" smtClean="0">
                <a:solidFill>
                  <a:schemeClr val="bg1"/>
                </a:solidFill>
              </a:rPr>
              <a:t>,</a:t>
            </a:r>
            <a:r>
              <a:rPr lang="is-IS" altLang="zh-CN" sz="1100" b="1" dirty="0" smtClean="0">
                <a:solidFill>
                  <a:schemeClr val="bg1"/>
                </a:solidFill>
              </a:rPr>
              <a:t>326</a:t>
            </a:r>
            <a:r>
              <a:rPr lang="zh-CN" altLang="en-US" sz="1100" b="1" dirty="0" smtClean="0">
                <a:solidFill>
                  <a:schemeClr val="bg1"/>
                </a:solidFill>
              </a:rPr>
              <a:t> </a:t>
            </a:r>
            <a:r>
              <a:rPr lang="en-US" altLang="zh-CN" sz="1100" b="1" dirty="0" smtClean="0">
                <a:solidFill>
                  <a:schemeClr val="bg1"/>
                </a:solidFill>
              </a:rPr>
              <a:t>x</a:t>
            </a:r>
            <a:r>
              <a:rPr lang="zh-CN" altLang="en-US" sz="1100" b="1" dirty="0" smtClean="0">
                <a:solidFill>
                  <a:schemeClr val="bg1"/>
                </a:solidFill>
              </a:rPr>
              <a:t> </a:t>
            </a:r>
            <a:r>
              <a:rPr lang="en-US" altLang="zh-CN" sz="1100" b="1" dirty="0" smtClean="0">
                <a:solidFill>
                  <a:schemeClr val="bg1"/>
                </a:solidFill>
              </a:rPr>
              <a:t>2</a:t>
            </a:r>
            <a:endParaRPr lang="zh-CN" altLang="en-US" sz="1100" b="1" dirty="0">
              <a:solidFill>
                <a:schemeClr val="bg1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8350" y="3876028"/>
            <a:ext cx="3409870" cy="2337411"/>
          </a:xfrm>
          <a:prstGeom prst="rect">
            <a:avLst/>
          </a:prstGeom>
        </p:spPr>
      </p:pic>
      <p:sp>
        <p:nvSpPr>
          <p:cNvPr id="33" name="矩形 20"/>
          <p:cNvSpPr/>
          <p:nvPr/>
        </p:nvSpPr>
        <p:spPr>
          <a:xfrm>
            <a:off x="1344023" y="764961"/>
            <a:ext cx="9669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process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813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"/>
          <p:cNvSpPr/>
          <p:nvPr/>
        </p:nvSpPr>
        <p:spPr>
          <a:xfrm>
            <a:off x="51964" y="1856802"/>
            <a:ext cx="3020797" cy="3328569"/>
          </a:xfrm>
          <a:prstGeom prst="rect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矩形 9"/>
          <p:cNvSpPr/>
          <p:nvPr/>
        </p:nvSpPr>
        <p:spPr>
          <a:xfrm>
            <a:off x="604066" y="1906313"/>
            <a:ext cx="23262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Userslikes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 </a:t>
            </a:r>
            <a:r>
              <a:rPr lang="is-IS" altLang="zh-CN" sz="1100" b="1" dirty="0" smtClean="0">
                <a:solidFill>
                  <a:schemeClr val="bg1"/>
                </a:solidFill>
              </a:rPr>
              <a:t>10</a:t>
            </a:r>
            <a:r>
              <a:rPr lang="en-US" altLang="zh-CN" sz="1100" b="1" dirty="0" smtClean="0">
                <a:solidFill>
                  <a:schemeClr val="bg1"/>
                </a:solidFill>
              </a:rPr>
              <a:t>,</a:t>
            </a:r>
            <a:r>
              <a:rPr lang="is-IS" altLang="zh-CN" sz="1100" b="1" dirty="0" smtClean="0">
                <a:solidFill>
                  <a:schemeClr val="bg1"/>
                </a:solidFill>
              </a:rPr>
              <a:t>612</a:t>
            </a:r>
            <a:r>
              <a:rPr lang="en-US" altLang="zh-CN" sz="1100" b="1" dirty="0" smtClean="0">
                <a:solidFill>
                  <a:schemeClr val="bg1"/>
                </a:solidFill>
              </a:rPr>
              <a:t>,</a:t>
            </a:r>
            <a:r>
              <a:rPr lang="is-IS" altLang="zh-CN" sz="1100" b="1" dirty="0" smtClean="0">
                <a:solidFill>
                  <a:schemeClr val="bg1"/>
                </a:solidFill>
              </a:rPr>
              <a:t>326</a:t>
            </a:r>
            <a:r>
              <a:rPr lang="zh-CN" altLang="en-US" sz="1100" b="1" dirty="0" smtClean="0">
                <a:solidFill>
                  <a:schemeClr val="bg1"/>
                </a:solidFill>
              </a:rPr>
              <a:t> </a:t>
            </a:r>
            <a:r>
              <a:rPr lang="en-US" altLang="zh-CN" sz="1100" b="1" dirty="0" smtClean="0">
                <a:solidFill>
                  <a:schemeClr val="bg1"/>
                </a:solidFill>
              </a:rPr>
              <a:t>x</a:t>
            </a:r>
            <a:r>
              <a:rPr lang="zh-CN" altLang="en-US" sz="1100" b="1" dirty="0" smtClean="0">
                <a:solidFill>
                  <a:schemeClr val="bg1"/>
                </a:solidFill>
              </a:rPr>
              <a:t> </a:t>
            </a:r>
            <a:r>
              <a:rPr lang="en-US" altLang="zh-CN" sz="1100" b="1" dirty="0" smtClean="0">
                <a:solidFill>
                  <a:schemeClr val="bg1"/>
                </a:solidFill>
              </a:rPr>
              <a:t>2</a:t>
            </a:r>
            <a:endParaRPr lang="zh-CN" altLang="en-US" sz="1100" b="1" dirty="0">
              <a:solidFill>
                <a:schemeClr val="bg1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1" y="2275401"/>
            <a:ext cx="3020798" cy="2661591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>
            <a:off x="3068376" y="2235325"/>
            <a:ext cx="1248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068376" y="4434032"/>
            <a:ext cx="1248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20"/>
          <p:cNvSpPr/>
          <p:nvPr/>
        </p:nvSpPr>
        <p:spPr>
          <a:xfrm>
            <a:off x="3165509" y="1942693"/>
            <a:ext cx="110479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Group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by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100" dirty="0" err="1" smtClean="0">
                <a:solidFill>
                  <a:schemeClr val="bg1">
                    <a:lumMod val="50000"/>
                  </a:schemeClr>
                </a:solidFill>
              </a:rPr>
              <a:t>likeid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矩形 20"/>
          <p:cNvSpPr/>
          <p:nvPr/>
        </p:nvSpPr>
        <p:spPr>
          <a:xfrm>
            <a:off x="3159211" y="4172422"/>
            <a:ext cx="115768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Group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by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100" dirty="0" err="1" smtClean="0">
                <a:solidFill>
                  <a:schemeClr val="bg1">
                    <a:lumMod val="50000"/>
                  </a:schemeClr>
                </a:solidFill>
              </a:rPr>
              <a:t>userid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4415170" y="2562050"/>
            <a:ext cx="2644754" cy="166254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Frame 20"/>
          <p:cNvSpPr/>
          <p:nvPr/>
        </p:nvSpPr>
        <p:spPr>
          <a:xfrm>
            <a:off x="4403350" y="4989364"/>
            <a:ext cx="2656574" cy="196007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椭圆 3"/>
          <p:cNvSpPr/>
          <p:nvPr/>
        </p:nvSpPr>
        <p:spPr>
          <a:xfrm>
            <a:off x="3526864" y="4609441"/>
            <a:ext cx="376131" cy="377895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4"/>
          <p:cNvSpPr txBox="1"/>
          <p:nvPr/>
        </p:nvSpPr>
        <p:spPr>
          <a:xfrm>
            <a:off x="3491455" y="4587226"/>
            <a:ext cx="452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</a:rPr>
              <a:t>2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5" name="椭圆 3"/>
          <p:cNvSpPr/>
          <p:nvPr/>
        </p:nvSpPr>
        <p:spPr>
          <a:xfrm>
            <a:off x="3536231" y="2285511"/>
            <a:ext cx="376131" cy="377895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4"/>
          <p:cNvSpPr txBox="1"/>
          <p:nvPr/>
        </p:nvSpPr>
        <p:spPr>
          <a:xfrm>
            <a:off x="3498049" y="2257290"/>
            <a:ext cx="452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</a:rPr>
              <a:t>1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503" y="3852262"/>
            <a:ext cx="2793367" cy="206530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4140" y="448348"/>
            <a:ext cx="2788471" cy="2762771"/>
          </a:xfrm>
          <a:prstGeom prst="rect">
            <a:avLst/>
          </a:prstGeom>
        </p:spPr>
      </p:pic>
      <p:sp>
        <p:nvSpPr>
          <p:cNvPr id="26" name="矩形 19"/>
          <p:cNvSpPr/>
          <p:nvPr/>
        </p:nvSpPr>
        <p:spPr>
          <a:xfrm>
            <a:off x="1344023" y="448348"/>
            <a:ext cx="110799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Method</a:t>
            </a:r>
            <a:endParaRPr lang="zh-CN" altLang="en-US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矩形 20"/>
          <p:cNvSpPr/>
          <p:nvPr/>
        </p:nvSpPr>
        <p:spPr>
          <a:xfrm>
            <a:off x="1344023" y="764961"/>
            <a:ext cx="9669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process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292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"/>
          <p:cNvSpPr/>
          <p:nvPr/>
        </p:nvSpPr>
        <p:spPr>
          <a:xfrm>
            <a:off x="51964" y="1856802"/>
            <a:ext cx="3020797" cy="3328569"/>
          </a:xfrm>
          <a:prstGeom prst="rect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矩形 9"/>
          <p:cNvSpPr/>
          <p:nvPr/>
        </p:nvSpPr>
        <p:spPr>
          <a:xfrm>
            <a:off x="604066" y="1906313"/>
            <a:ext cx="23262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Userslikes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 </a:t>
            </a:r>
            <a:r>
              <a:rPr lang="is-IS" altLang="zh-CN" sz="1100" b="1" dirty="0" smtClean="0">
                <a:solidFill>
                  <a:schemeClr val="bg1"/>
                </a:solidFill>
              </a:rPr>
              <a:t>10</a:t>
            </a:r>
            <a:r>
              <a:rPr lang="en-US" altLang="zh-CN" sz="1100" b="1" dirty="0" smtClean="0">
                <a:solidFill>
                  <a:schemeClr val="bg1"/>
                </a:solidFill>
              </a:rPr>
              <a:t>,</a:t>
            </a:r>
            <a:r>
              <a:rPr lang="is-IS" altLang="zh-CN" sz="1100" b="1" dirty="0" smtClean="0">
                <a:solidFill>
                  <a:schemeClr val="bg1"/>
                </a:solidFill>
              </a:rPr>
              <a:t>612</a:t>
            </a:r>
            <a:r>
              <a:rPr lang="en-US" altLang="zh-CN" sz="1100" b="1" dirty="0" smtClean="0">
                <a:solidFill>
                  <a:schemeClr val="bg1"/>
                </a:solidFill>
              </a:rPr>
              <a:t>,</a:t>
            </a:r>
            <a:r>
              <a:rPr lang="is-IS" altLang="zh-CN" sz="1100" b="1" dirty="0" smtClean="0">
                <a:solidFill>
                  <a:schemeClr val="bg1"/>
                </a:solidFill>
              </a:rPr>
              <a:t>326</a:t>
            </a:r>
            <a:r>
              <a:rPr lang="zh-CN" altLang="en-US" sz="1100" b="1" dirty="0" smtClean="0">
                <a:solidFill>
                  <a:schemeClr val="bg1"/>
                </a:solidFill>
              </a:rPr>
              <a:t> </a:t>
            </a:r>
            <a:r>
              <a:rPr lang="en-US" altLang="zh-CN" sz="1100" b="1" dirty="0" smtClean="0">
                <a:solidFill>
                  <a:schemeClr val="bg1"/>
                </a:solidFill>
              </a:rPr>
              <a:t>x</a:t>
            </a:r>
            <a:r>
              <a:rPr lang="zh-CN" altLang="en-US" sz="1100" b="1" dirty="0" smtClean="0">
                <a:solidFill>
                  <a:schemeClr val="bg1"/>
                </a:solidFill>
              </a:rPr>
              <a:t> </a:t>
            </a:r>
            <a:r>
              <a:rPr lang="en-US" altLang="zh-CN" sz="1100" b="1" dirty="0" smtClean="0">
                <a:solidFill>
                  <a:schemeClr val="bg1"/>
                </a:solidFill>
              </a:rPr>
              <a:t>2</a:t>
            </a:r>
            <a:endParaRPr lang="zh-CN" altLang="en-US" sz="1100" b="1" dirty="0">
              <a:solidFill>
                <a:schemeClr val="bg1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1" y="2275401"/>
            <a:ext cx="3020798" cy="2661591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>
            <a:off x="3068376" y="2235325"/>
            <a:ext cx="1248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068376" y="4434032"/>
            <a:ext cx="1248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20"/>
          <p:cNvSpPr/>
          <p:nvPr/>
        </p:nvSpPr>
        <p:spPr>
          <a:xfrm>
            <a:off x="3165509" y="1942693"/>
            <a:ext cx="110479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Group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by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100" dirty="0" err="1" smtClean="0">
                <a:solidFill>
                  <a:schemeClr val="bg1">
                    <a:lumMod val="50000"/>
                  </a:schemeClr>
                </a:solidFill>
              </a:rPr>
              <a:t>likeid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矩形 20"/>
          <p:cNvSpPr/>
          <p:nvPr/>
        </p:nvSpPr>
        <p:spPr>
          <a:xfrm>
            <a:off x="3159211" y="4172422"/>
            <a:ext cx="115768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Group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by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100" dirty="0" err="1" smtClean="0">
                <a:solidFill>
                  <a:schemeClr val="bg1">
                    <a:lumMod val="50000"/>
                  </a:schemeClr>
                </a:solidFill>
              </a:rPr>
              <a:t>userid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椭圆 3"/>
          <p:cNvSpPr/>
          <p:nvPr/>
        </p:nvSpPr>
        <p:spPr>
          <a:xfrm>
            <a:off x="3526864" y="4609441"/>
            <a:ext cx="376131" cy="377895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4"/>
          <p:cNvSpPr txBox="1"/>
          <p:nvPr/>
        </p:nvSpPr>
        <p:spPr>
          <a:xfrm>
            <a:off x="3491455" y="4587226"/>
            <a:ext cx="452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</a:rPr>
              <a:t>2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5" name="椭圆 3"/>
          <p:cNvSpPr/>
          <p:nvPr/>
        </p:nvSpPr>
        <p:spPr>
          <a:xfrm>
            <a:off x="3536231" y="2285511"/>
            <a:ext cx="376131" cy="377895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4"/>
          <p:cNvSpPr txBox="1"/>
          <p:nvPr/>
        </p:nvSpPr>
        <p:spPr>
          <a:xfrm>
            <a:off x="3498049" y="2257290"/>
            <a:ext cx="452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</a:rPr>
              <a:t>1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068376" y="3535098"/>
            <a:ext cx="5068175" cy="49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20"/>
          <p:cNvSpPr/>
          <p:nvPr/>
        </p:nvSpPr>
        <p:spPr>
          <a:xfrm>
            <a:off x="7258813" y="3312597"/>
            <a:ext cx="7617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Merge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156823" y="2417026"/>
            <a:ext cx="949394" cy="848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7214284" y="3801682"/>
            <a:ext cx="922267" cy="945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"/>
          <p:cNvSpPr/>
          <p:nvPr/>
        </p:nvSpPr>
        <p:spPr>
          <a:xfrm>
            <a:off x="6792891" y="3358210"/>
            <a:ext cx="376131" cy="377895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4"/>
          <p:cNvSpPr txBox="1"/>
          <p:nvPr/>
        </p:nvSpPr>
        <p:spPr>
          <a:xfrm>
            <a:off x="6757482" y="3335995"/>
            <a:ext cx="452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</a:rPr>
              <a:t>3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503" y="3852262"/>
            <a:ext cx="2793367" cy="20653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4140" y="448348"/>
            <a:ext cx="2788471" cy="276277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2432" y="2299122"/>
            <a:ext cx="3945428" cy="2521754"/>
          </a:xfrm>
          <a:prstGeom prst="rect">
            <a:avLst/>
          </a:prstGeom>
        </p:spPr>
      </p:pic>
      <p:sp>
        <p:nvSpPr>
          <p:cNvPr id="27" name="矩形 19"/>
          <p:cNvSpPr/>
          <p:nvPr/>
        </p:nvSpPr>
        <p:spPr>
          <a:xfrm>
            <a:off x="1344023" y="448348"/>
            <a:ext cx="110799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Method</a:t>
            </a:r>
            <a:endParaRPr lang="zh-CN" altLang="en-US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矩形 20"/>
          <p:cNvSpPr/>
          <p:nvPr/>
        </p:nvSpPr>
        <p:spPr>
          <a:xfrm>
            <a:off x="1344023" y="764961"/>
            <a:ext cx="9669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process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532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344023" y="44834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Method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344023" y="764961"/>
            <a:ext cx="16450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Construct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sparse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matrix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1" y="1856441"/>
            <a:ext cx="5640254" cy="21418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7247" y="576697"/>
            <a:ext cx="3074521" cy="4273998"/>
          </a:xfrm>
          <a:prstGeom prst="rect">
            <a:avLst/>
          </a:prstGeom>
        </p:spPr>
      </p:pic>
      <p:sp>
        <p:nvSpPr>
          <p:cNvPr id="8" name="矩形 19"/>
          <p:cNvSpPr/>
          <p:nvPr/>
        </p:nvSpPr>
        <p:spPr>
          <a:xfrm>
            <a:off x="1874036" y="1456331"/>
            <a:ext cx="2489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Sparse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Matrix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(87Mb)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矩形 19"/>
          <p:cNvSpPr/>
          <p:nvPr/>
        </p:nvSpPr>
        <p:spPr>
          <a:xfrm>
            <a:off x="7849615" y="4853153"/>
            <a:ext cx="23583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Dense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Matrix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(42Gb)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057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"/>
          <p:cNvSpPr/>
          <p:nvPr/>
        </p:nvSpPr>
        <p:spPr>
          <a:xfrm>
            <a:off x="7317536" y="1931451"/>
            <a:ext cx="3159996" cy="4115685"/>
          </a:xfrm>
          <a:prstGeom prst="rect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42690" y="1899633"/>
            <a:ext cx="3159996" cy="4115685"/>
          </a:xfrm>
          <a:prstGeom prst="rect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17537" y="1931451"/>
            <a:ext cx="472792" cy="4115685"/>
          </a:xfrm>
          <a:prstGeom prst="rect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9"/>
          <p:cNvSpPr/>
          <p:nvPr/>
        </p:nvSpPr>
        <p:spPr>
          <a:xfrm>
            <a:off x="1344023" y="448348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Method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矩形 20"/>
          <p:cNvSpPr/>
          <p:nvPr/>
        </p:nvSpPr>
        <p:spPr>
          <a:xfrm>
            <a:off x="1344023" y="764961"/>
            <a:ext cx="4411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</a:rPr>
              <a:t>SVD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467094" y="1641368"/>
            <a:ext cx="31089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160238" y="1918389"/>
            <a:ext cx="2056" cy="36576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9"/>
          <p:cNvSpPr/>
          <p:nvPr/>
        </p:nvSpPr>
        <p:spPr>
          <a:xfrm>
            <a:off x="1975343" y="1232235"/>
            <a:ext cx="16786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0070C0"/>
                </a:solidFill>
              </a:rPr>
              <a:t>54,457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</a:rPr>
              <a:t>L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ikes</a:t>
            </a:r>
            <a:endParaRPr lang="zh-CN" altLang="en-US" sz="1100" b="1" dirty="0">
              <a:solidFill>
                <a:srgbClr val="0070C0"/>
              </a:solidFill>
            </a:endParaRPr>
          </a:p>
        </p:txBody>
      </p:sp>
      <p:sp>
        <p:nvSpPr>
          <p:cNvPr id="14" name="矩形 9"/>
          <p:cNvSpPr/>
          <p:nvPr/>
        </p:nvSpPr>
        <p:spPr>
          <a:xfrm rot="16200000">
            <a:off x="-152776" y="3167939"/>
            <a:ext cx="21103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0070C0"/>
                </a:solidFill>
              </a:rPr>
              <a:t>105,262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Users</a:t>
            </a:r>
            <a:endParaRPr lang="zh-CN" altLang="en-US" sz="1100" b="1" dirty="0">
              <a:solidFill>
                <a:srgbClr val="0070C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317536" y="1654430"/>
            <a:ext cx="472793" cy="90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9"/>
          <p:cNvSpPr/>
          <p:nvPr/>
        </p:nvSpPr>
        <p:spPr>
          <a:xfrm>
            <a:off x="7158179" y="1119785"/>
            <a:ext cx="34787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rgbClr val="0070C0"/>
                </a:solidFill>
              </a:rPr>
              <a:t>Top100</a:t>
            </a:r>
            <a:endParaRPr lang="zh-CN" altLang="en-US" sz="1400" b="1" dirty="0" smtClean="0">
              <a:solidFill>
                <a:srgbClr val="0070C0"/>
              </a:solidFill>
            </a:endParaRPr>
          </a:p>
          <a:p>
            <a:r>
              <a:rPr lang="en-US" altLang="zh-CN" sz="1400" b="1" dirty="0">
                <a:solidFill>
                  <a:srgbClr val="0070C0"/>
                </a:solidFill>
              </a:rPr>
              <a:t>C</a:t>
            </a:r>
            <a:r>
              <a:rPr lang="en-US" altLang="zh-CN" sz="1400" b="1" dirty="0" smtClean="0">
                <a:solidFill>
                  <a:srgbClr val="0070C0"/>
                </a:solidFill>
              </a:rPr>
              <a:t>omponents</a:t>
            </a:r>
            <a:endParaRPr lang="zh-CN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7057257" y="1931451"/>
            <a:ext cx="2056" cy="36576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9"/>
          <p:cNvSpPr/>
          <p:nvPr/>
        </p:nvSpPr>
        <p:spPr>
          <a:xfrm rot="16200000">
            <a:off x="5744243" y="3181001"/>
            <a:ext cx="21103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0070C0"/>
                </a:solidFill>
              </a:rPr>
              <a:t>105,262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Users</a:t>
            </a:r>
            <a:endParaRPr lang="zh-CN" altLang="en-US" sz="1100" b="1" dirty="0">
              <a:solidFill>
                <a:srgbClr val="0070C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855752" y="3980329"/>
            <a:ext cx="1545606" cy="8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9"/>
          <p:cNvSpPr/>
          <p:nvPr/>
        </p:nvSpPr>
        <p:spPr>
          <a:xfrm>
            <a:off x="5349691" y="3580219"/>
            <a:ext cx="7463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smtClean="0">
                <a:solidFill>
                  <a:srgbClr val="0070C0"/>
                </a:solidFill>
              </a:rPr>
              <a:t>SVD</a:t>
            </a:r>
            <a:endParaRPr lang="zh-CN" altLang="en-US" sz="1100" b="1" dirty="0">
              <a:solidFill>
                <a:srgbClr val="0070C0"/>
              </a:solidFill>
            </a:endParaRPr>
          </a:p>
        </p:txBody>
      </p:sp>
      <p:sp>
        <p:nvSpPr>
          <p:cNvPr id="27" name="矩形 9"/>
          <p:cNvSpPr/>
          <p:nvPr/>
        </p:nvSpPr>
        <p:spPr>
          <a:xfrm>
            <a:off x="7372084" y="3619379"/>
            <a:ext cx="7463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U</a:t>
            </a:r>
            <a:endParaRPr lang="zh-CN" altLang="en-US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676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</TotalTime>
  <Words>521</Words>
  <Application>Microsoft Macintosh PowerPoint</Application>
  <PresentationFormat>Widescreen</PresentationFormat>
  <Paragraphs>259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Calibri</vt:lpstr>
      <vt:lpstr>DengXian</vt:lpstr>
      <vt:lpstr>Gotham Rounded Medium</vt:lpstr>
      <vt:lpstr>Times New Roman</vt:lpstr>
      <vt:lpstr>宋体</vt:lpstr>
      <vt:lpstr>等线</vt:lpstr>
      <vt:lpstr>等线 Light</vt:lpstr>
      <vt:lpstr>Arial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江杰</dc:creator>
  <cp:lastModifiedBy>Microsoft Office 用户</cp:lastModifiedBy>
  <cp:revision>249</cp:revision>
  <dcterms:created xsi:type="dcterms:W3CDTF">2016-01-19T08:46:18Z</dcterms:created>
  <dcterms:modified xsi:type="dcterms:W3CDTF">2018-04-18T07:17:29Z</dcterms:modified>
</cp:coreProperties>
</file>