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1" r:id="rId5"/>
    <p:sldId id="262" r:id="rId6"/>
    <p:sldId id="263" r:id="rId7"/>
    <p:sldId id="257" r:id="rId8"/>
    <p:sldId id="258" r:id="rId9"/>
    <p:sldId id="266" r:id="rId10"/>
    <p:sldId id="259" r:id="rId11"/>
    <p:sldId id="260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0F6168-0950-9B49-6545-8DAAB94E6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E7E320-58F9-068E-273B-19D508DA4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8B3271-957E-CB8C-75E6-73A35209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E1AC-E410-4CD1-B28D-E2E3F92D53F4}" type="datetimeFigureOut">
              <a:rPr lang="fr-CA" smtClean="0"/>
              <a:t>2023-11-16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9E6045-5ED6-C03B-E128-FDEABE529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A939C1-722B-595D-A1EF-3EE12D52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D0C6-C1C2-4CC1-89EC-58F1FBF34EE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0294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71B3D2-1499-0355-C5D8-DEEABA92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4A06EE-9D43-5741-1823-1F229693F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C6043B-7FA5-FD64-247B-A4E38C04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E1AC-E410-4CD1-B28D-E2E3F92D53F4}" type="datetimeFigureOut">
              <a:rPr lang="fr-CA" smtClean="0"/>
              <a:t>2023-11-16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D4D2D1-6390-5F3F-CA5B-1B1A51D0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E7163D-9BC2-8C2D-EBBE-03DB6290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D0C6-C1C2-4CC1-89EC-58F1FBF34EE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5269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233DB9C-5285-C105-2CCE-1EB8A8035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D1B31C-92E0-94B7-CBD3-4E851889C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CD935E-0931-4C80-FE8D-4F9929F8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E1AC-E410-4CD1-B28D-E2E3F92D53F4}" type="datetimeFigureOut">
              <a:rPr lang="fr-CA" smtClean="0"/>
              <a:t>2023-11-16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A0040B-BFAF-3CDA-62A5-EFC3F606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995074-DE35-5E7B-8919-14BA76C8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D0C6-C1C2-4CC1-89EC-58F1FBF34EE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333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E4E1F4-7BB5-5D37-4576-053219A3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6E6967-3E36-215F-7819-2AF5EF2CC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2E0DC2-2C3C-A0D7-2F52-C9557E14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E1AC-E410-4CD1-B28D-E2E3F92D53F4}" type="datetimeFigureOut">
              <a:rPr lang="fr-CA" smtClean="0"/>
              <a:t>2023-11-16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26D916-804F-0C6C-C53E-B619C850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70E7DC-6AFD-8E6C-FA2B-CA683D0D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D0C6-C1C2-4CC1-89EC-58F1FBF34EE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872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4AAD0-A13E-9696-BF5B-C4909894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E1D7A4-2534-98B6-D4A3-96F1ED513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3A1DC4-5B4F-473C-EEEF-67859454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E1AC-E410-4CD1-B28D-E2E3F92D53F4}" type="datetimeFigureOut">
              <a:rPr lang="fr-CA" smtClean="0"/>
              <a:t>2023-11-16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29A763-72F7-B80D-D8C5-A85DB298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B6407F-236B-3BE8-54B0-4D2A1930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D0C6-C1C2-4CC1-89EC-58F1FBF34EE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7854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44B44F-EAAF-0E0C-EDEC-0EC88FFF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4D436D-4185-0D0A-EAF4-CA2325918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538441-B47C-F352-5884-71330816D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C557C8-061B-589C-BB6C-6BF8BAF8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E1AC-E410-4CD1-B28D-E2E3F92D53F4}" type="datetimeFigureOut">
              <a:rPr lang="fr-CA" smtClean="0"/>
              <a:t>2023-11-16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3AB1D3-F024-6E79-FE0B-075BD6A1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7B94DF-4ECF-8FE3-AB94-264D0450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D0C6-C1C2-4CC1-89EC-58F1FBF34EE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549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1B61C-9458-7B42-03DB-A15055DCE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EA03AE-773B-9AC8-8E54-43CE1DF58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A75082-46D9-B00D-7E46-A7EB00B35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71F0B8-4A9D-7CD7-422B-2B28F0007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D31D192-A170-A3BE-8A0B-8FBD073D4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DE94E9A-4463-D531-3D4B-4B6AB8D5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E1AC-E410-4CD1-B28D-E2E3F92D53F4}" type="datetimeFigureOut">
              <a:rPr lang="fr-CA" smtClean="0"/>
              <a:t>2023-11-16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7909A2D-C1AB-D3DE-2FCF-C9B76606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63AB853-ED25-A688-D1AB-4CFF6300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D0C6-C1C2-4CC1-89EC-58F1FBF34EE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425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3AE74-A7A4-C01F-9B1C-3D7F7160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EC8BC-6692-9349-5186-EE3DA58A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E1AC-E410-4CD1-B28D-E2E3F92D53F4}" type="datetimeFigureOut">
              <a:rPr lang="fr-CA" smtClean="0"/>
              <a:t>2023-11-16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1113D01-1D96-3EEB-F170-F3332B04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B177AC-4AC3-131E-4E58-660C1FD5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D0C6-C1C2-4CC1-89EC-58F1FBF34EE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676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950AD89-4AAF-D7F2-48BD-6A983A33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E1AC-E410-4CD1-B28D-E2E3F92D53F4}" type="datetimeFigureOut">
              <a:rPr lang="fr-CA" smtClean="0"/>
              <a:t>2023-11-16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452CBC1-35F9-D482-03E7-F8FFE3BB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45D595-047E-823A-B0CB-9090A5C7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D0C6-C1C2-4CC1-89EC-58F1FBF34EE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5345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5EEF6C-1086-D735-0BDD-3BC5BEE0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2EC62C-C0E1-008F-AD53-AED4075AD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B554EA-A9E2-8BE1-9D0F-A44832886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17854E-C179-3F7A-B237-050AB01C3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E1AC-E410-4CD1-B28D-E2E3F92D53F4}" type="datetimeFigureOut">
              <a:rPr lang="fr-CA" smtClean="0"/>
              <a:t>2023-11-16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3F8100-239E-D40C-993A-C32E3149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D04963-34B1-E9BC-5DA2-F6B5A2EE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D0C6-C1C2-4CC1-89EC-58F1FBF34EE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703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514B7B-1973-028F-12E5-E49BF1110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92A9D2F-E39E-ECC9-EA56-330C7BF89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DC2803-9063-7369-53BF-6C521741A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E01F4E-35D6-D940-AD4A-EA7141115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E1AC-E410-4CD1-B28D-E2E3F92D53F4}" type="datetimeFigureOut">
              <a:rPr lang="fr-CA" smtClean="0"/>
              <a:t>2023-11-16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DC5E0A-E9B2-85E2-DD5E-51BB7966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063431-A58E-68B4-4898-964BED16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D0C6-C1C2-4CC1-89EC-58F1FBF34EE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001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7354B96-59A6-3BA3-66A4-3963E9A0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64E8FA-00FE-31AE-1F2D-5392C2479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F80E65-A392-BAF9-D649-1BF84421D9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7E1AC-E410-4CD1-B28D-E2E3F92D53F4}" type="datetimeFigureOut">
              <a:rPr lang="fr-CA" smtClean="0"/>
              <a:t>2023-11-16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1FFE1D-70A1-7085-B2BF-35473B5C5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8C0E3E-6566-D089-940A-4CD5EB2FE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AD0C6-C1C2-4CC1-89EC-58F1FBF34EE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850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BD1B0E-6D5D-F4E7-FB51-C1EB947A5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API-Server 2.0</a:t>
            </a:r>
            <a:endParaRPr lang="fr-CA" dirty="0"/>
          </a:p>
        </p:txBody>
      </p:sp>
      <p:pic>
        <p:nvPicPr>
          <p:cNvPr id="4" name="Picture 2" descr="RÃ©sultats de recherche d'images pour Â«Â restful apiÂ Â»">
            <a:extLst>
              <a:ext uri="{FF2B5EF4-FFF2-40B4-BE49-F238E27FC236}">
                <a16:creationId xmlns:a16="http://schemas.microsoft.com/office/drawing/2014/main" id="{7F520E9E-585F-877D-A963-EA0B3B6C6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2" y="84877"/>
            <a:ext cx="283939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A0AF0E1-F9F5-9EEE-E07F-E54BBD1CDF3B}"/>
              </a:ext>
            </a:extLst>
          </p:cNvPr>
          <p:cNvSpPr txBox="1"/>
          <p:nvPr/>
        </p:nvSpPr>
        <p:spPr>
          <a:xfrm>
            <a:off x="3387635" y="45474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/>
              <a:t>https://github.com/Nicolas-Chourot/API-Server--2.00</a:t>
            </a:r>
          </a:p>
        </p:txBody>
      </p:sp>
    </p:spTree>
    <p:extLst>
      <p:ext uri="{BB962C8B-B14F-4D97-AF65-F5344CB8AC3E}">
        <p14:creationId xmlns:p14="http://schemas.microsoft.com/office/powerpoint/2010/main" val="599485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5F2FB2A-A50A-867C-9E03-5AE8910D5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2524696"/>
            <a:ext cx="3248025" cy="27717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89167B8-B20F-2D59-C00A-014651E0B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056" y="1550290"/>
            <a:ext cx="5453823" cy="4861369"/>
          </a:xfrm>
          <a:prstGeom prst="rect">
            <a:avLst/>
          </a:prstGeom>
        </p:spPr>
      </p:pic>
      <p:pic>
        <p:nvPicPr>
          <p:cNvPr id="6" name="Picture 2" descr="RÃ©sultats de recherche d'images pour Â«Â restful apiÂ Â»">
            <a:extLst>
              <a:ext uri="{FF2B5EF4-FFF2-40B4-BE49-F238E27FC236}">
                <a16:creationId xmlns:a16="http://schemas.microsoft.com/office/drawing/2014/main" id="{3D465D9E-C946-EE83-2B23-DAB5686F8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2" y="84877"/>
            <a:ext cx="283939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05C2F11-148E-3D4B-EA05-F47F2AD7124F}"/>
              </a:ext>
            </a:extLst>
          </p:cNvPr>
          <p:cNvSpPr txBox="1"/>
          <p:nvPr/>
        </p:nvSpPr>
        <p:spPr>
          <a:xfrm>
            <a:off x="1969008" y="215470"/>
            <a:ext cx="9938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3600" b="1" dirty="0">
                <a:solidFill>
                  <a:srgbClr val="00B0F0"/>
                </a:solidFill>
              </a:rPr>
              <a:t>Clé par authentification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8101679-6339-3032-8DB6-F531D3A8C63F}"/>
              </a:ext>
            </a:extLst>
          </p:cNvPr>
          <p:cNvSpPr txBox="1"/>
          <p:nvPr/>
        </p:nvSpPr>
        <p:spPr>
          <a:xfrm>
            <a:off x="1969008" y="932580"/>
            <a:ext cx="993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b="1" dirty="0">
                <a:solidFill>
                  <a:srgbClr val="00B050"/>
                </a:solidFill>
              </a:rPr>
              <a:t>Protocole HTTP pour requête de clé d’accès</a:t>
            </a:r>
          </a:p>
        </p:txBody>
      </p:sp>
    </p:spTree>
    <p:extLst>
      <p:ext uri="{BB962C8B-B14F-4D97-AF65-F5344CB8AC3E}">
        <p14:creationId xmlns:p14="http://schemas.microsoft.com/office/powerpoint/2010/main" val="145330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577FC7-B131-3B6A-C377-EA5CE2968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34" y="268063"/>
            <a:ext cx="10515600" cy="836658"/>
          </a:xfrm>
        </p:spPr>
        <p:txBody>
          <a:bodyPr/>
          <a:lstStyle/>
          <a:p>
            <a:r>
              <a:rPr lang="fr-FR" dirty="0"/>
              <a:t>Renforcement sur les </a:t>
            </a:r>
            <a:r>
              <a:rPr lang="fr-FR" dirty="0" err="1"/>
              <a:t>Ids</a:t>
            </a:r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1BE3589-1ED6-1F95-E0EB-281E1E537F80}"/>
              </a:ext>
            </a:extLst>
          </p:cNvPr>
          <p:cNvSpPr txBox="1"/>
          <p:nvPr/>
        </p:nvSpPr>
        <p:spPr>
          <a:xfrm>
            <a:off x="3074125" y="1426262"/>
            <a:ext cx="8952411" cy="52629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"17988070-7f22-11ee-b433-0bad428eeaac"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"Nicolas.Chourot@clg.qc.ca"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"Nicolas Chourot"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"Avatar"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"f5795080-4468-11ee-8281-2f600646bb7f.jpeg"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1699734739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Authorizations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readAccess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writeAccess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VerifyCode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verified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"13d91630-818d-11ee-b89b-c91bf460b1a8"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"Saliha.Yacoub@clg.qc.ca"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"Saliha </a:t>
            </a:r>
            <a:r>
              <a:rPr lang="fr-CA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Yacoub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"Avatar"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"13d91631-818d-11ee-b89b-c91bf460b1a8.jpeg"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1700057920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Authorizations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readAccess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writeAccess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VerifyCode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verified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BADE9E-69AA-A304-0A52-6E4B1D4F4CC1}"/>
              </a:ext>
            </a:extLst>
          </p:cNvPr>
          <p:cNvSpPr/>
          <p:nvPr/>
        </p:nvSpPr>
        <p:spPr>
          <a:xfrm>
            <a:off x="3788226" y="4171405"/>
            <a:ext cx="3762103" cy="24384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110EC5-57B4-C93A-7F82-54FF674F973A}"/>
              </a:ext>
            </a:extLst>
          </p:cNvPr>
          <p:cNvSpPr/>
          <p:nvPr/>
        </p:nvSpPr>
        <p:spPr>
          <a:xfrm>
            <a:off x="3788226" y="1801616"/>
            <a:ext cx="3762103" cy="24384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CA3EE73-4D0C-68A1-8A66-E2ABCF04EEE0}"/>
              </a:ext>
            </a:extLst>
          </p:cNvPr>
          <p:cNvSpPr txBox="1"/>
          <p:nvPr/>
        </p:nvSpPr>
        <p:spPr>
          <a:xfrm>
            <a:off x="165464" y="1550125"/>
            <a:ext cx="28041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Plutôt que d’attribuer des </a:t>
            </a:r>
            <a:r>
              <a:rPr lang="fr-FR" dirty="0" err="1"/>
              <a:t>Ids</a:t>
            </a:r>
            <a:r>
              <a:rPr lang="fr-FR" dirty="0"/>
              <a:t> incrémentés, attribuer des GUID, (Global Unique ID).</a:t>
            </a:r>
          </a:p>
          <a:p>
            <a:endParaRPr lang="fr-FR" dirty="0"/>
          </a:p>
          <a:p>
            <a:r>
              <a:rPr lang="fr-FR" dirty="0"/>
              <a:t>Cela représente une protection supplémentaire en rendant impossible de produire une requête externe avec un Id existant dans la BD sans le connaitre.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6063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3638392-A2FB-2076-A2CF-32BEA5469E52}"/>
              </a:ext>
            </a:extLst>
          </p:cNvPr>
          <p:cNvSpPr/>
          <p:nvPr/>
        </p:nvSpPr>
        <p:spPr>
          <a:xfrm>
            <a:off x="775063" y="2818013"/>
            <a:ext cx="10537371" cy="3387634"/>
          </a:xfrm>
          <a:prstGeom prst="roundRect">
            <a:avLst>
              <a:gd name="adj" fmla="val 535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" name="Picture 2" descr="RÃ©sultats de recherche d'images pour Â«Â restful apiÂ Â»">
            <a:extLst>
              <a:ext uri="{FF2B5EF4-FFF2-40B4-BE49-F238E27FC236}">
                <a16:creationId xmlns:a16="http://schemas.microsoft.com/office/drawing/2014/main" id="{7A929FE6-4539-C8B1-A5F8-02E80F325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2" y="84877"/>
            <a:ext cx="283939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479699E-A04E-920B-9716-253D4B5DE4B2}"/>
              </a:ext>
            </a:extLst>
          </p:cNvPr>
          <p:cNvCxnSpPr/>
          <p:nvPr/>
        </p:nvCxnSpPr>
        <p:spPr>
          <a:xfrm>
            <a:off x="2127067" y="4439040"/>
            <a:ext cx="609600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AC3D6E5-51FF-7940-3C9A-46FE34307F13}"/>
              </a:ext>
            </a:extLst>
          </p:cNvPr>
          <p:cNvCxnSpPr/>
          <p:nvPr/>
        </p:nvCxnSpPr>
        <p:spPr>
          <a:xfrm>
            <a:off x="4049484" y="4439040"/>
            <a:ext cx="609600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D0E00A6-7400-D772-83AA-738BECC83E8B}"/>
              </a:ext>
            </a:extLst>
          </p:cNvPr>
          <p:cNvCxnSpPr/>
          <p:nvPr/>
        </p:nvCxnSpPr>
        <p:spPr>
          <a:xfrm>
            <a:off x="8577944" y="4454280"/>
            <a:ext cx="609600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A7B854BB-19B4-A8C6-A51B-EC144BBA56B6}"/>
              </a:ext>
            </a:extLst>
          </p:cNvPr>
          <p:cNvSpPr txBox="1"/>
          <p:nvPr/>
        </p:nvSpPr>
        <p:spPr>
          <a:xfrm>
            <a:off x="1186542" y="4259673"/>
            <a:ext cx="94052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requête</a:t>
            </a:r>
            <a:endParaRPr lang="fr-CA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37076B0-EDA4-FFA5-EE58-969F310ADA3E}"/>
              </a:ext>
            </a:extLst>
          </p:cNvPr>
          <p:cNvSpPr txBox="1"/>
          <p:nvPr/>
        </p:nvSpPr>
        <p:spPr>
          <a:xfrm>
            <a:off x="2699656" y="4259673"/>
            <a:ext cx="134982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HttpContext</a:t>
            </a:r>
            <a:endParaRPr lang="fr-C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8D8A996-AF85-EB51-A136-7938503A5066}"/>
              </a:ext>
            </a:extLst>
          </p:cNvPr>
          <p:cNvSpPr txBox="1"/>
          <p:nvPr/>
        </p:nvSpPr>
        <p:spPr>
          <a:xfrm>
            <a:off x="4637315" y="3380506"/>
            <a:ext cx="3962398" cy="230832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MiddlewarePipeline</a:t>
            </a:r>
            <a:endParaRPr lang="fr-F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fr-CA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handleCORSPreflight</a:t>
            </a:r>
            <a:endParaRPr lang="fr-CA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fr-CA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handleStaticResourceRequest</a:t>
            </a:r>
            <a:endParaRPr lang="fr-CA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fr-CA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CachedRequests.get</a:t>
            </a:r>
            <a:endParaRPr lang="fr-CA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fr-CA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router.TOKEN_EndPoint</a:t>
            </a:r>
            <a:endParaRPr lang="fr-CA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fr-CA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router.Registered_EndPoint</a:t>
            </a:r>
            <a:endParaRPr lang="fr-CA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fr-CA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router.API_EndPoint</a:t>
            </a:r>
            <a:endParaRPr lang="fr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0A3B866-0987-385C-EE58-425552A9C7FE}"/>
              </a:ext>
            </a:extLst>
          </p:cNvPr>
          <p:cNvSpPr txBox="1"/>
          <p:nvPr/>
        </p:nvSpPr>
        <p:spPr>
          <a:xfrm>
            <a:off x="9187544" y="4259673"/>
            <a:ext cx="1349828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réponse</a:t>
            </a:r>
            <a:endParaRPr lang="fr-CA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F4E0791-CE23-4F5D-EAD7-1C644C449243}"/>
              </a:ext>
            </a:extLst>
          </p:cNvPr>
          <p:cNvSpPr txBox="1"/>
          <p:nvPr/>
        </p:nvSpPr>
        <p:spPr>
          <a:xfrm>
            <a:off x="1001486" y="2932465"/>
            <a:ext cx="1530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API-Server</a:t>
            </a:r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224357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A45C9617-F1C5-8596-24E9-C3F2335806DC}"/>
              </a:ext>
            </a:extLst>
          </p:cNvPr>
          <p:cNvSpPr/>
          <p:nvPr/>
        </p:nvSpPr>
        <p:spPr>
          <a:xfrm>
            <a:off x="526987" y="2173109"/>
            <a:ext cx="11386101" cy="4375737"/>
          </a:xfrm>
          <a:prstGeom prst="roundRect">
            <a:avLst>
              <a:gd name="adj" fmla="val 535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EF8E52D-C591-6E0B-1B87-15FE40B44547}"/>
              </a:ext>
            </a:extLst>
          </p:cNvPr>
          <p:cNvCxnSpPr/>
          <p:nvPr/>
        </p:nvCxnSpPr>
        <p:spPr>
          <a:xfrm>
            <a:off x="2381913" y="4340038"/>
            <a:ext cx="609600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BA039776-0156-78AA-F977-4C09D0585851}"/>
              </a:ext>
            </a:extLst>
          </p:cNvPr>
          <p:cNvSpPr txBox="1"/>
          <p:nvPr/>
        </p:nvSpPr>
        <p:spPr>
          <a:xfrm>
            <a:off x="1032085" y="4160671"/>
            <a:ext cx="134982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HttpContext</a:t>
            </a:r>
            <a:endParaRPr lang="fr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F111C32-3427-858A-2E56-A1A4CC15CB64}"/>
              </a:ext>
            </a:extLst>
          </p:cNvPr>
          <p:cNvSpPr txBox="1"/>
          <p:nvPr/>
        </p:nvSpPr>
        <p:spPr>
          <a:xfrm>
            <a:off x="526987" y="2345462"/>
            <a:ext cx="3147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router.TOKEN_EndPoint</a:t>
            </a:r>
            <a:endParaRPr lang="fr-CA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Picture 2" descr="RÃ©sultats de recherche d'images pour Â«Â restful apiÂ Â»">
            <a:extLst>
              <a:ext uri="{FF2B5EF4-FFF2-40B4-BE49-F238E27FC236}">
                <a16:creationId xmlns:a16="http://schemas.microsoft.com/office/drawing/2014/main" id="{1F6763A8-0BB6-8BFF-7901-E452688E7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2" y="84877"/>
            <a:ext cx="283939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D1EBB3D0-7BC0-9683-2100-8A9ABCF10E47}"/>
              </a:ext>
            </a:extLst>
          </p:cNvPr>
          <p:cNvSpPr/>
          <p:nvPr/>
        </p:nvSpPr>
        <p:spPr>
          <a:xfrm>
            <a:off x="5855982" y="2523879"/>
            <a:ext cx="2273468" cy="14410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128351CD-6B35-67A9-CAA2-7165F93A5261}"/>
              </a:ext>
            </a:extLst>
          </p:cNvPr>
          <p:cNvSpPr/>
          <p:nvPr/>
        </p:nvSpPr>
        <p:spPr>
          <a:xfrm>
            <a:off x="3118974" y="4086857"/>
            <a:ext cx="1816608" cy="443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Router</a:t>
            </a:r>
            <a:endParaRPr lang="fr-CA" sz="1600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43CC0A3-299E-2D37-627F-F9FB248501A3}"/>
              </a:ext>
            </a:extLst>
          </p:cNvPr>
          <p:cNvSpPr/>
          <p:nvPr/>
        </p:nvSpPr>
        <p:spPr>
          <a:xfrm>
            <a:off x="3103850" y="5143602"/>
            <a:ext cx="1816608" cy="443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Controller</a:t>
            </a:r>
            <a:endParaRPr lang="fr-CA" sz="1600" dirty="0"/>
          </a:p>
        </p:txBody>
      </p:sp>
      <p:sp>
        <p:nvSpPr>
          <p:cNvPr id="24" name="Flèche : bas 23">
            <a:extLst>
              <a:ext uri="{FF2B5EF4-FFF2-40B4-BE49-F238E27FC236}">
                <a16:creationId xmlns:a16="http://schemas.microsoft.com/office/drawing/2014/main" id="{0EA432EC-C476-F6E5-9837-5D494A633194}"/>
              </a:ext>
            </a:extLst>
          </p:cNvPr>
          <p:cNvSpPr/>
          <p:nvPr/>
        </p:nvSpPr>
        <p:spPr>
          <a:xfrm>
            <a:off x="3810870" y="4702569"/>
            <a:ext cx="432816" cy="347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F4383F8-0FBE-6895-13A9-36C2EF60681B}"/>
              </a:ext>
            </a:extLst>
          </p:cNvPr>
          <p:cNvCxnSpPr>
            <a:cxnSpLocks/>
            <a:stCxn id="22" idx="6"/>
          </p:cNvCxnSpPr>
          <p:nvPr/>
        </p:nvCxnSpPr>
        <p:spPr>
          <a:xfrm flipV="1">
            <a:off x="4920458" y="5287433"/>
            <a:ext cx="908307" cy="7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3CC6FE4D-9743-A5E2-1BA3-618ADA4DDE97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4920458" y="5365109"/>
            <a:ext cx="908307" cy="13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97E54F6-5F69-3C77-B003-963D89818514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4920458" y="5365109"/>
            <a:ext cx="914403" cy="34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AA6076A7-6AFF-15F7-D606-CE96E888AE4D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4920458" y="5365109"/>
            <a:ext cx="908307" cy="53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èche : bas 29">
            <a:extLst>
              <a:ext uri="{FF2B5EF4-FFF2-40B4-BE49-F238E27FC236}">
                <a16:creationId xmlns:a16="http://schemas.microsoft.com/office/drawing/2014/main" id="{11D4DD0F-0233-BBD3-EA39-6F9E36F31A67}"/>
              </a:ext>
            </a:extLst>
          </p:cNvPr>
          <p:cNvSpPr/>
          <p:nvPr/>
        </p:nvSpPr>
        <p:spPr>
          <a:xfrm rot="16200000">
            <a:off x="7684742" y="5527738"/>
            <a:ext cx="432816" cy="3284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Accolade fermante 30">
            <a:extLst>
              <a:ext uri="{FF2B5EF4-FFF2-40B4-BE49-F238E27FC236}">
                <a16:creationId xmlns:a16="http://schemas.microsoft.com/office/drawing/2014/main" id="{EAB2DCFE-4997-938A-D1A9-A0D8A61302E6}"/>
              </a:ext>
            </a:extLst>
          </p:cNvPr>
          <p:cNvSpPr/>
          <p:nvPr/>
        </p:nvSpPr>
        <p:spPr>
          <a:xfrm>
            <a:off x="7468589" y="5175665"/>
            <a:ext cx="163094" cy="1038335"/>
          </a:xfrm>
          <a:prstGeom prst="rightBrace">
            <a:avLst>
              <a:gd name="adj1" fmla="val 44388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10FF0B8A-4A9C-E951-88D0-771508C8AF6F}"/>
              </a:ext>
            </a:extLst>
          </p:cNvPr>
          <p:cNvSpPr/>
          <p:nvPr/>
        </p:nvSpPr>
        <p:spPr>
          <a:xfrm>
            <a:off x="6069460" y="2717757"/>
            <a:ext cx="1816608" cy="443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Model</a:t>
            </a:r>
            <a:endParaRPr lang="fr-CA" sz="1600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DE665B5D-028D-0E23-412B-19E72ABE5DC4}"/>
              </a:ext>
            </a:extLst>
          </p:cNvPr>
          <p:cNvSpPr/>
          <p:nvPr/>
        </p:nvSpPr>
        <p:spPr>
          <a:xfrm>
            <a:off x="6069460" y="3337287"/>
            <a:ext cx="1816608" cy="443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Repository</a:t>
            </a:r>
            <a:endParaRPr lang="fr-CA" sz="1600" dirty="0"/>
          </a:p>
        </p:txBody>
      </p:sp>
      <p:sp>
        <p:nvSpPr>
          <p:cNvPr id="37" name="Flèche : bas 36">
            <a:extLst>
              <a:ext uri="{FF2B5EF4-FFF2-40B4-BE49-F238E27FC236}">
                <a16:creationId xmlns:a16="http://schemas.microsoft.com/office/drawing/2014/main" id="{A1443914-B79C-4AC8-1516-A441AD09F442}"/>
              </a:ext>
            </a:extLst>
          </p:cNvPr>
          <p:cNvSpPr/>
          <p:nvPr/>
        </p:nvSpPr>
        <p:spPr>
          <a:xfrm>
            <a:off x="6471047" y="4130483"/>
            <a:ext cx="432816" cy="347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Flèche : bas 37">
            <a:extLst>
              <a:ext uri="{FF2B5EF4-FFF2-40B4-BE49-F238E27FC236}">
                <a16:creationId xmlns:a16="http://schemas.microsoft.com/office/drawing/2014/main" id="{4B2D3792-EC4B-188F-D1D3-078BFC9DED4C}"/>
              </a:ext>
            </a:extLst>
          </p:cNvPr>
          <p:cNvSpPr/>
          <p:nvPr/>
        </p:nvSpPr>
        <p:spPr>
          <a:xfrm rot="10800000">
            <a:off x="7080647" y="4130482"/>
            <a:ext cx="432816" cy="347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8978B37-B640-9E86-758D-314884AC0A35}"/>
              </a:ext>
            </a:extLst>
          </p:cNvPr>
          <p:cNvSpPr txBox="1"/>
          <p:nvPr/>
        </p:nvSpPr>
        <p:spPr>
          <a:xfrm>
            <a:off x="8224174" y="5475546"/>
            <a:ext cx="1349828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réponse</a:t>
            </a:r>
            <a:endParaRPr lang="fr-CA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127DDF3-5C81-3C7F-81FE-6871EDBF9F6B}"/>
              </a:ext>
            </a:extLst>
          </p:cNvPr>
          <p:cNvSpPr txBox="1"/>
          <p:nvPr/>
        </p:nvSpPr>
        <p:spPr>
          <a:xfrm>
            <a:off x="5534414" y="4475481"/>
            <a:ext cx="63050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Controller {constructor(</a:t>
            </a:r>
            <a:r>
              <a:rPr lang="en-US" sz="1400" dirty="0" err="1">
                <a:latin typeface="Consolas" panose="020B0609020204030204" pitchFamily="49" charset="0"/>
              </a:rPr>
              <a:t>HttpContext</a:t>
            </a:r>
            <a:r>
              <a:rPr lang="en-US" sz="1400" dirty="0">
                <a:latin typeface="Consolas" panose="020B0609020204030204" pitchFamily="49" charset="0"/>
              </a:rPr>
              <a:t>, repository = null, authorizations = null) {</a:t>
            </a:r>
            <a:endParaRPr lang="fr-CA" sz="1400" dirty="0">
              <a:latin typeface="Consolas" panose="020B0609020204030204" pitchFamily="49" charset="0"/>
            </a:endParaRPr>
          </a:p>
          <a:p>
            <a:endParaRPr lang="fr-CA" sz="1400" dirty="0">
              <a:latin typeface="Consolas" panose="020B0609020204030204" pitchFamily="49" charset="0"/>
            </a:endParaRPr>
          </a:p>
          <a:p>
            <a:r>
              <a:rPr lang="fr-CA" sz="1400" dirty="0">
                <a:latin typeface="Consolas" panose="020B0609020204030204" pitchFamily="49" charset="0"/>
              </a:rPr>
              <a:t>   get(id) { }</a:t>
            </a:r>
          </a:p>
          <a:p>
            <a:r>
              <a:rPr lang="fr-CA" sz="1400" dirty="0">
                <a:latin typeface="Consolas" panose="020B0609020204030204" pitchFamily="49" charset="0"/>
              </a:rPr>
              <a:t>   post(model) { }</a:t>
            </a:r>
          </a:p>
          <a:p>
            <a:r>
              <a:rPr lang="fr-CA" sz="1400" dirty="0">
                <a:latin typeface="Consolas" panose="020B0609020204030204" pitchFamily="49" charset="0"/>
              </a:rPr>
              <a:t>   put(model) { }</a:t>
            </a:r>
          </a:p>
          <a:p>
            <a:r>
              <a:rPr lang="fr-CA" sz="1400" dirty="0">
                <a:latin typeface="Consolas" panose="020B0609020204030204" pitchFamily="49" charset="0"/>
              </a:rPr>
              <a:t>   </a:t>
            </a:r>
            <a:r>
              <a:rPr lang="fr-CA" sz="1400" dirty="0" err="1">
                <a:latin typeface="Consolas" panose="020B0609020204030204" pitchFamily="49" charset="0"/>
              </a:rPr>
              <a:t>remove</a:t>
            </a:r>
            <a:r>
              <a:rPr lang="fr-CA" sz="1400" dirty="0">
                <a:latin typeface="Consolas" panose="020B0609020204030204" pitchFamily="49" charset="0"/>
              </a:rPr>
              <a:t>(id) { }</a:t>
            </a:r>
          </a:p>
          <a:p>
            <a:r>
              <a:rPr lang="fr-CA" sz="1400" dirty="0">
                <a:latin typeface="Consolas" panose="020B0609020204030204" pitchFamily="49" charset="0"/>
              </a:rPr>
              <a:t>}</a:t>
            </a:r>
            <a:endParaRPr lang="en-CA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2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6382ED7-1559-7D0D-EA79-C6211B14B8A0}"/>
              </a:ext>
            </a:extLst>
          </p:cNvPr>
          <p:cNvSpPr txBox="1"/>
          <p:nvPr/>
        </p:nvSpPr>
        <p:spPr>
          <a:xfrm>
            <a:off x="2904665" y="2500968"/>
            <a:ext cx="105670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noProof="1">
                <a:latin typeface="Arial" panose="020B0604020202020204" pitchFamily="34" charset="0"/>
                <a:cs typeface="Arial" panose="020B0604020202020204" pitchFamily="34" charset="0"/>
              </a:rPr>
              <a:t>Requête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56F4F10-FDEC-D240-4D3B-CB257BF139EE}"/>
              </a:ext>
            </a:extLst>
          </p:cNvPr>
          <p:cNvSpPr txBox="1"/>
          <p:nvPr/>
        </p:nvSpPr>
        <p:spPr>
          <a:xfrm>
            <a:off x="5859089" y="2500968"/>
            <a:ext cx="1800494" cy="36933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noProof="1">
                <a:latin typeface="Arial" panose="020B0604020202020204" pitchFamily="34" charset="0"/>
                <a:cs typeface="Arial" panose="020B0604020202020204" pitchFamily="34" charset="0"/>
              </a:rPr>
              <a:t>dans la cache 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58F23C-6362-590A-6BCA-61806FD2831B}"/>
              </a:ext>
            </a:extLst>
          </p:cNvPr>
          <p:cNvSpPr txBox="1"/>
          <p:nvPr/>
        </p:nvSpPr>
        <p:spPr>
          <a:xfrm>
            <a:off x="6256635" y="3194948"/>
            <a:ext cx="1005403" cy="36933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noProof="1">
                <a:latin typeface="Arial" panose="020B0604020202020204" pitchFamily="34" charset="0"/>
                <a:cs typeface="Arial" panose="020B0604020202020204" pitchFamily="34" charset="0"/>
              </a:rPr>
              <a:t>Routeur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246148B-C5C6-33E0-4B89-121E46269A70}"/>
              </a:ext>
            </a:extLst>
          </p:cNvPr>
          <p:cNvSpPr txBox="1"/>
          <p:nvPr/>
        </p:nvSpPr>
        <p:spPr>
          <a:xfrm>
            <a:off x="7610853" y="3193613"/>
            <a:ext cx="1261884" cy="36933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noProof="1">
                <a:latin typeface="Arial" panose="020B0604020202020204" pitchFamily="34" charset="0"/>
                <a:cs typeface="Arial" panose="020B0604020202020204" pitchFamily="34" charset="0"/>
              </a:rPr>
              <a:t>Contrôleur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EA026D8-0820-5526-30EF-35220E14C202}"/>
              </a:ext>
            </a:extLst>
          </p:cNvPr>
          <p:cNvSpPr txBox="1"/>
          <p:nvPr/>
        </p:nvSpPr>
        <p:spPr>
          <a:xfrm>
            <a:off x="9578705" y="2500969"/>
            <a:ext cx="110799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noProof="1">
                <a:latin typeface="Arial" panose="020B0604020202020204" pitchFamily="34" charset="0"/>
                <a:cs typeface="Arial" panose="020B0604020202020204" pitchFamily="34" charset="0"/>
              </a:rPr>
              <a:t>Réponse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A549725-ACDF-464D-48E5-F76FE0DDE3B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3961365" y="2685634"/>
            <a:ext cx="394603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56F7E2F-5529-6D67-1297-51E9A48D4467}"/>
              </a:ext>
            </a:extLst>
          </p:cNvPr>
          <p:cNvCxnSpPr>
            <a:cxnSpLocks/>
            <a:stCxn id="5" idx="0"/>
            <a:endCxn id="18" idx="2"/>
          </p:cNvCxnSpPr>
          <p:nvPr/>
        </p:nvCxnSpPr>
        <p:spPr>
          <a:xfrm flipV="1">
            <a:off x="6759336" y="2179103"/>
            <a:ext cx="0" cy="32186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7614419-9AFA-AB69-52E3-620B83EE31F1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759336" y="2870300"/>
            <a:ext cx="1" cy="32464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0D13BCA-6E83-E114-946A-BA86D3670642}"/>
              </a:ext>
            </a:extLst>
          </p:cNvPr>
          <p:cNvCxnSpPr>
            <a:cxnSpLocks/>
          </p:cNvCxnSpPr>
          <p:nvPr/>
        </p:nvCxnSpPr>
        <p:spPr>
          <a:xfrm flipH="1">
            <a:off x="8085686" y="3555844"/>
            <a:ext cx="1747" cy="32331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2CCB6244-25FD-FC4D-7C5E-77C912C27943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8467594" y="835860"/>
            <a:ext cx="626664" cy="2703554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F8ADA40E-A48F-9F3C-1CE6-62225F40148A}"/>
              </a:ext>
            </a:extLst>
          </p:cNvPr>
          <p:cNvSpPr txBox="1"/>
          <p:nvPr/>
        </p:nvSpPr>
        <p:spPr>
          <a:xfrm>
            <a:off x="9237974" y="4658952"/>
            <a:ext cx="322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noProof="1">
                <a:latin typeface="Arial" panose="020B0604020202020204" pitchFamily="34" charset="0"/>
                <a:cs typeface="Arial" panose="020B0604020202020204" pitchFamily="34" charset="0"/>
              </a:rPr>
              <a:t>oui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8C12476-354F-B599-965C-2C1D67905C0A}"/>
              </a:ext>
            </a:extLst>
          </p:cNvPr>
          <p:cNvSpPr txBox="1"/>
          <p:nvPr/>
        </p:nvSpPr>
        <p:spPr>
          <a:xfrm>
            <a:off x="6713416" y="2908030"/>
            <a:ext cx="3577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noProof="1">
                <a:latin typeface="Arial" panose="020B0604020202020204" pitchFamily="34" charset="0"/>
                <a:cs typeface="Arial" panose="020B0604020202020204" pitchFamily="34" charset="0"/>
              </a:rPr>
              <a:t>non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FAAD28F-BEE5-A6F2-9074-597DCB0127F1}"/>
              </a:ext>
            </a:extLst>
          </p:cNvPr>
          <p:cNvSpPr txBox="1"/>
          <p:nvPr/>
        </p:nvSpPr>
        <p:spPr>
          <a:xfrm>
            <a:off x="7599146" y="1658861"/>
            <a:ext cx="9476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noProof="1">
                <a:latin typeface="Arial" panose="020B0604020202020204" pitchFamily="34" charset="0"/>
                <a:cs typeface="Arial" panose="020B0604020202020204" pitchFamily="34" charset="0"/>
              </a:rPr>
              <a:t>Si méthode GET</a:t>
            </a:r>
          </a:p>
        </p:txBody>
      </p: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5EB44885-5130-7D90-7047-107EC147CF1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429150" y="2071647"/>
            <a:ext cx="2149555" cy="613988"/>
          </a:xfrm>
          <a:prstGeom prst="bent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B9CDE87F-E745-03C6-C577-F1985DE76EC5}"/>
              </a:ext>
            </a:extLst>
          </p:cNvPr>
          <p:cNvSpPr txBox="1"/>
          <p:nvPr/>
        </p:nvSpPr>
        <p:spPr>
          <a:xfrm>
            <a:off x="6096000" y="1809771"/>
            <a:ext cx="13266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noProof="1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315EAB2-FCFF-4D45-B15D-DE1CB811E51E}"/>
              </a:ext>
            </a:extLst>
          </p:cNvPr>
          <p:cNvSpPr txBox="1"/>
          <p:nvPr/>
        </p:nvSpPr>
        <p:spPr>
          <a:xfrm>
            <a:off x="8455030" y="265778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noProof="1">
                <a:latin typeface="Arial" panose="020B0604020202020204" pitchFamily="34" charset="0"/>
                <a:cs typeface="Arial" panose="020B0604020202020204" pitchFamily="34" charset="0"/>
              </a:rPr>
              <a:t>envoi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8D843C9-B6E2-338F-31E3-3C19BDD0EE56}"/>
              </a:ext>
            </a:extLst>
          </p:cNvPr>
          <p:cNvSpPr txBox="1"/>
          <p:nvPr/>
        </p:nvSpPr>
        <p:spPr>
          <a:xfrm>
            <a:off x="4355968" y="2362468"/>
            <a:ext cx="108234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noProof="1">
                <a:latin typeface="Arial" panose="020B0604020202020204" pitchFamily="34" charset="0"/>
                <a:cs typeface="Arial" panose="020B0604020202020204" pitchFamily="34" charset="0"/>
              </a:rPr>
              <a:t>méthode</a:t>
            </a:r>
          </a:p>
          <a:p>
            <a:pPr algn="ctr"/>
            <a:r>
              <a:rPr lang="en-CA" noProof="1">
                <a:latin typeface="Arial" panose="020B0604020202020204" pitchFamily="34" charset="0"/>
                <a:cs typeface="Arial" panose="020B0604020202020204" pitchFamily="34" charset="0"/>
              </a:rPr>
              <a:t>GET ?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686C7EEE-AF42-32DE-4905-E2CDFE01E8FE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438316" y="2685634"/>
            <a:ext cx="43359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234D1135-8DF1-BE37-144A-3CC5FE468ADA}"/>
              </a:ext>
            </a:extLst>
          </p:cNvPr>
          <p:cNvSpPr txBox="1"/>
          <p:nvPr/>
        </p:nvSpPr>
        <p:spPr>
          <a:xfrm>
            <a:off x="5456348" y="2500968"/>
            <a:ext cx="322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noProof="1">
                <a:latin typeface="Arial" panose="020B0604020202020204" pitchFamily="34" charset="0"/>
                <a:cs typeface="Arial" panose="020B0604020202020204" pitchFamily="34" charset="0"/>
              </a:rPr>
              <a:t>oui</a:t>
            </a:r>
          </a:p>
        </p:txBody>
      </p: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3C311513-95A9-D5E1-96DE-399A54FD6058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V="1">
            <a:off x="8872737" y="2870301"/>
            <a:ext cx="1259966" cy="507978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25754F83-3414-52BF-051F-C2A03FD53152}"/>
              </a:ext>
            </a:extLst>
          </p:cNvPr>
          <p:cNvSpPr txBox="1"/>
          <p:nvPr/>
        </p:nvSpPr>
        <p:spPr>
          <a:xfrm>
            <a:off x="5421082" y="3192419"/>
            <a:ext cx="3577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noProof="1">
                <a:latin typeface="Arial" panose="020B0604020202020204" pitchFamily="34" charset="0"/>
                <a:cs typeface="Arial" panose="020B0604020202020204" pitchFamily="34" charset="0"/>
              </a:rPr>
              <a:t>non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A044EA2-2577-8041-2E64-954163ECB9A4}"/>
              </a:ext>
            </a:extLst>
          </p:cNvPr>
          <p:cNvSpPr txBox="1"/>
          <p:nvPr/>
        </p:nvSpPr>
        <p:spPr>
          <a:xfrm>
            <a:off x="7599152" y="1523892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noProof="1">
                <a:latin typeface="Arial" panose="020B0604020202020204" pitchFamily="34" charset="0"/>
                <a:cs typeface="Arial" panose="020B0604020202020204" pitchFamily="34" charset="0"/>
              </a:rPr>
              <a:t>Mise en cache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91C7746-FC16-34E6-B573-C6B31D0EB794}"/>
              </a:ext>
            </a:extLst>
          </p:cNvPr>
          <p:cNvSpPr txBox="1"/>
          <p:nvPr/>
        </p:nvSpPr>
        <p:spPr>
          <a:xfrm>
            <a:off x="7465460" y="3886257"/>
            <a:ext cx="1549176" cy="36933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noProof="1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1FF8E5F-88DE-5154-AB68-417CACC3BE0A}"/>
              </a:ext>
            </a:extLst>
          </p:cNvPr>
          <p:cNvSpPr txBox="1"/>
          <p:nvPr/>
        </p:nvSpPr>
        <p:spPr>
          <a:xfrm>
            <a:off x="7339801" y="4671144"/>
            <a:ext cx="1800494" cy="36933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noProof="1">
                <a:latin typeface="Arial" panose="020B0604020202020204" pitchFamily="34" charset="0"/>
                <a:cs typeface="Arial" panose="020B0604020202020204" pitchFamily="34" charset="0"/>
              </a:rPr>
              <a:t>dans la cache ?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6B7FD62A-B135-3C85-193A-A44AD244509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262038" y="3378279"/>
            <a:ext cx="348815" cy="133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5F393990-713D-E0F3-EF23-528D5955FE49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8240048" y="4255589"/>
            <a:ext cx="0" cy="41555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405C0E2A-80EB-BE8A-440E-F42AD2EFAED2}"/>
              </a:ext>
            </a:extLst>
          </p:cNvPr>
          <p:cNvSpPr txBox="1"/>
          <p:nvPr/>
        </p:nvSpPr>
        <p:spPr>
          <a:xfrm>
            <a:off x="9706908" y="4671144"/>
            <a:ext cx="8515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noProof="1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03768B80-B263-6CCC-64CB-943DAEB559A4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9140295" y="4855810"/>
            <a:ext cx="566613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A0EDDBFC-89C2-C345-B3DC-1E36BB4DE10D}"/>
              </a:ext>
            </a:extLst>
          </p:cNvPr>
          <p:cNvSpPr txBox="1"/>
          <p:nvPr/>
        </p:nvSpPr>
        <p:spPr>
          <a:xfrm>
            <a:off x="6713416" y="2270880"/>
            <a:ext cx="322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noProof="1">
                <a:latin typeface="Arial" panose="020B0604020202020204" pitchFamily="34" charset="0"/>
                <a:cs typeface="Arial" panose="020B0604020202020204" pitchFamily="34" charset="0"/>
              </a:rPr>
              <a:t>oui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2561F67-FE56-A23E-7C09-C1D81B3F1035}"/>
              </a:ext>
            </a:extLst>
          </p:cNvPr>
          <p:cNvSpPr txBox="1"/>
          <p:nvPr/>
        </p:nvSpPr>
        <p:spPr>
          <a:xfrm>
            <a:off x="8313004" y="5160891"/>
            <a:ext cx="3577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noProof="1">
                <a:latin typeface="Arial" panose="020B0604020202020204" pitchFamily="34" charset="0"/>
                <a:cs typeface="Arial" panose="020B0604020202020204" pitchFamily="34" charset="0"/>
              </a:rPr>
              <a:t>non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BDBC1A9-88EA-C4B5-25C7-E604D86B4F00}"/>
              </a:ext>
            </a:extLst>
          </p:cNvPr>
          <p:cNvCxnSpPr>
            <a:cxnSpLocks/>
          </p:cNvCxnSpPr>
          <p:nvPr/>
        </p:nvCxnSpPr>
        <p:spPr>
          <a:xfrm>
            <a:off x="8240048" y="5030282"/>
            <a:ext cx="0" cy="54263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ylindre 34">
            <a:extLst>
              <a:ext uri="{FF2B5EF4-FFF2-40B4-BE49-F238E27FC236}">
                <a16:creationId xmlns:a16="http://schemas.microsoft.com/office/drawing/2014/main" id="{0C0F088F-BED2-3BD5-DDCB-AB398D629B6D}"/>
              </a:ext>
            </a:extLst>
          </p:cNvPr>
          <p:cNvSpPr/>
          <p:nvPr/>
        </p:nvSpPr>
        <p:spPr>
          <a:xfrm>
            <a:off x="7754492" y="5572913"/>
            <a:ext cx="1011933" cy="668186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fr-CA" dirty="0">
              <a:solidFill>
                <a:schemeClr val="tx1"/>
              </a:solidFill>
            </a:endParaRPr>
          </a:p>
        </p:txBody>
      </p: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3A3758D7-B549-F921-F53E-7BCCE0748304}"/>
              </a:ext>
            </a:extLst>
          </p:cNvPr>
          <p:cNvCxnSpPr>
            <a:cxnSpLocks/>
            <a:stCxn id="35" idx="4"/>
            <a:endCxn id="30" idx="2"/>
          </p:cNvCxnSpPr>
          <p:nvPr/>
        </p:nvCxnSpPr>
        <p:spPr>
          <a:xfrm flipV="1">
            <a:off x="8766425" y="5040476"/>
            <a:ext cx="1366241" cy="866530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F51CFD39-0C73-2229-76B5-239EFBD9C941}"/>
              </a:ext>
            </a:extLst>
          </p:cNvPr>
          <p:cNvSpPr txBox="1"/>
          <p:nvPr/>
        </p:nvSpPr>
        <p:spPr>
          <a:xfrm>
            <a:off x="9273240" y="3887636"/>
            <a:ext cx="1718849" cy="36933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noProof="1">
                <a:latin typeface="Arial" panose="020B0604020202020204" pitchFamily="34" charset="0"/>
                <a:cs typeface="Arial" panose="020B0604020202020204" pitchFamily="34" charset="0"/>
              </a:rPr>
              <a:t>Collection filter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C9AD7830-CD6F-06F7-9E30-4BD30BA57B68}"/>
              </a:ext>
            </a:extLst>
          </p:cNvPr>
          <p:cNvCxnSpPr>
            <a:cxnSpLocks/>
            <a:stCxn id="30" idx="0"/>
            <a:endCxn id="37" idx="2"/>
          </p:cNvCxnSpPr>
          <p:nvPr/>
        </p:nvCxnSpPr>
        <p:spPr>
          <a:xfrm flipH="1" flipV="1">
            <a:off x="10132665" y="4256968"/>
            <a:ext cx="1" cy="41417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61CB223C-1695-E545-DFCB-A2EDB2F9F85D}"/>
              </a:ext>
            </a:extLst>
          </p:cNvPr>
          <p:cNvCxnSpPr>
            <a:stCxn id="26" idx="1"/>
            <a:endCxn id="35" idx="2"/>
          </p:cNvCxnSpPr>
          <p:nvPr/>
        </p:nvCxnSpPr>
        <p:spPr>
          <a:xfrm rot="10800000" flipH="1" flipV="1">
            <a:off x="7465460" y="4070922"/>
            <a:ext cx="289032" cy="1836083"/>
          </a:xfrm>
          <a:prstGeom prst="bentConnector3">
            <a:avLst>
              <a:gd name="adj1" fmla="val -431313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5390C080-8CAB-D13D-7C4F-91C76001B8B3}"/>
              </a:ext>
            </a:extLst>
          </p:cNvPr>
          <p:cNvCxnSpPr>
            <a:cxnSpLocks/>
            <a:stCxn id="35" idx="3"/>
            <a:endCxn id="37" idx="3"/>
          </p:cNvCxnSpPr>
          <p:nvPr/>
        </p:nvCxnSpPr>
        <p:spPr>
          <a:xfrm rot="5400000" flipH="1" flipV="1">
            <a:off x="8541875" y="3790886"/>
            <a:ext cx="2168797" cy="2731630"/>
          </a:xfrm>
          <a:prstGeom prst="bentConnector4">
            <a:avLst>
              <a:gd name="adj1" fmla="val -10540"/>
              <a:gd name="adj2" fmla="val 108369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C134B996-E609-718B-02BF-0DD888F6867B}"/>
              </a:ext>
            </a:extLst>
          </p:cNvPr>
          <p:cNvSpPr txBox="1"/>
          <p:nvPr/>
        </p:nvSpPr>
        <p:spPr>
          <a:xfrm>
            <a:off x="6350428" y="3903579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noProof="1">
                <a:latin typeface="Arial" panose="020B0604020202020204" pitchFamily="34" charset="0"/>
                <a:cs typeface="Arial" panose="020B0604020202020204" pitchFamily="34" charset="0"/>
              </a:rPr>
              <a:t>Gestion de cache</a:t>
            </a:r>
          </a:p>
          <a:p>
            <a:pPr algn="ctr"/>
            <a:r>
              <a:rPr lang="en-CA" sz="800" noProof="1">
                <a:latin typeface="Arial" panose="020B0604020202020204" pitchFamily="34" charset="0"/>
                <a:cs typeface="Arial" panose="020B0604020202020204" pitchFamily="34" charset="0"/>
              </a:rPr>
              <a:t>désactivée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2ECE0AF-959D-EB8E-9F46-A121353F9A48}"/>
              </a:ext>
            </a:extLst>
          </p:cNvPr>
          <p:cNvSpPr txBox="1"/>
          <p:nvPr/>
        </p:nvSpPr>
        <p:spPr>
          <a:xfrm>
            <a:off x="9652743" y="6303976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noProof="1">
                <a:latin typeface="Arial" panose="020B0604020202020204" pitchFamily="34" charset="0"/>
                <a:cs typeface="Arial" panose="020B0604020202020204" pitchFamily="34" charset="0"/>
              </a:rPr>
              <a:t>Gestion de cache</a:t>
            </a:r>
          </a:p>
          <a:p>
            <a:pPr algn="ctr"/>
            <a:r>
              <a:rPr lang="en-CA" sz="800" noProof="1">
                <a:latin typeface="Arial" panose="020B0604020202020204" pitchFamily="34" charset="0"/>
                <a:cs typeface="Arial" panose="020B0604020202020204" pitchFamily="34" charset="0"/>
              </a:rPr>
              <a:t>désactivée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D291F66-207D-6DAE-2AE6-AFE13E1D5881}"/>
              </a:ext>
            </a:extLst>
          </p:cNvPr>
          <p:cNvCxnSpPr>
            <a:cxnSpLocks/>
            <a:stCxn id="37" idx="1"/>
            <a:endCxn id="26" idx="3"/>
          </p:cNvCxnSpPr>
          <p:nvPr/>
        </p:nvCxnSpPr>
        <p:spPr>
          <a:xfrm flipH="1" flipV="1">
            <a:off x="9014636" y="4070923"/>
            <a:ext cx="258604" cy="137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17E3382-80FD-FF04-9FCA-96D60717D0BE}"/>
              </a:ext>
            </a:extLst>
          </p:cNvPr>
          <p:cNvCxnSpPr>
            <a:cxnSpLocks/>
          </p:cNvCxnSpPr>
          <p:nvPr/>
        </p:nvCxnSpPr>
        <p:spPr>
          <a:xfrm flipV="1">
            <a:off x="8346037" y="3562945"/>
            <a:ext cx="1747" cy="32331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36EA1A02-84E8-2CDE-676F-F8F85A66D09A}"/>
              </a:ext>
            </a:extLst>
          </p:cNvPr>
          <p:cNvCxnSpPr/>
          <p:nvPr/>
        </p:nvCxnSpPr>
        <p:spPr>
          <a:xfrm rot="16200000" flipH="1">
            <a:off x="5391480" y="2514850"/>
            <a:ext cx="370815" cy="1359493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2" descr="RÃ©sultats de recherche d'images pour Â«Â restful apiÂ Â»">
            <a:extLst>
              <a:ext uri="{FF2B5EF4-FFF2-40B4-BE49-F238E27FC236}">
                <a16:creationId xmlns:a16="http://schemas.microsoft.com/office/drawing/2014/main" id="{411D45FC-514D-DB10-07EE-96B89FFA5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2" y="84877"/>
            <a:ext cx="283939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915D1B1F-F6C4-874A-C781-D9036CE01945}"/>
              </a:ext>
            </a:extLst>
          </p:cNvPr>
          <p:cNvSpPr txBox="1"/>
          <p:nvPr/>
        </p:nvSpPr>
        <p:spPr>
          <a:xfrm>
            <a:off x="1969008" y="215470"/>
            <a:ext cx="9938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3600" b="1" dirty="0">
                <a:solidFill>
                  <a:srgbClr val="00B0F0"/>
                </a:solidFill>
              </a:rPr>
              <a:t>Architecture avec caches</a:t>
            </a:r>
          </a:p>
        </p:txBody>
      </p:sp>
    </p:spTree>
    <p:extLst>
      <p:ext uri="{BB962C8B-B14F-4D97-AF65-F5344CB8AC3E}">
        <p14:creationId xmlns:p14="http://schemas.microsoft.com/office/powerpoint/2010/main" val="4294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DA8D7BA-5292-9935-F804-905711F8F4E5}"/>
              </a:ext>
            </a:extLst>
          </p:cNvPr>
          <p:cNvCxnSpPr/>
          <p:nvPr/>
        </p:nvCxnSpPr>
        <p:spPr>
          <a:xfrm>
            <a:off x="3797808" y="1548384"/>
            <a:ext cx="0" cy="446227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29F4F2D-0878-8C82-DD9B-9B123634375B}"/>
              </a:ext>
            </a:extLst>
          </p:cNvPr>
          <p:cNvCxnSpPr/>
          <p:nvPr/>
        </p:nvCxnSpPr>
        <p:spPr>
          <a:xfrm>
            <a:off x="7894320" y="1548384"/>
            <a:ext cx="0" cy="446227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63392D9-55CD-B768-552D-D2FF7433A517}"/>
              </a:ext>
            </a:extLst>
          </p:cNvPr>
          <p:cNvSpPr/>
          <p:nvPr/>
        </p:nvSpPr>
        <p:spPr>
          <a:xfrm>
            <a:off x="668385" y="2923032"/>
            <a:ext cx="2036064" cy="1712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A" noProof="1"/>
              <a:t>SERVEUR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128301-D142-7E76-DBDD-3C6E817FB1F2}"/>
              </a:ext>
            </a:extLst>
          </p:cNvPr>
          <p:cNvSpPr/>
          <p:nvPr/>
        </p:nvSpPr>
        <p:spPr>
          <a:xfrm>
            <a:off x="8985504" y="2923032"/>
            <a:ext cx="2036064" cy="1712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A" noProof="1"/>
              <a:t>CLIENT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F7DB74B2-6E3E-BF53-F598-965FD6E1A803}"/>
              </a:ext>
            </a:extLst>
          </p:cNvPr>
          <p:cNvCxnSpPr/>
          <p:nvPr/>
        </p:nvCxnSpPr>
        <p:spPr>
          <a:xfrm flipH="1">
            <a:off x="3797808" y="2621280"/>
            <a:ext cx="4096512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58B81C0B-40CD-4641-3D59-A587238D67C2}"/>
              </a:ext>
            </a:extLst>
          </p:cNvPr>
          <p:cNvSpPr txBox="1"/>
          <p:nvPr/>
        </p:nvSpPr>
        <p:spPr>
          <a:xfrm>
            <a:off x="4106300" y="2405836"/>
            <a:ext cx="22733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800" b="1" noProof="1">
                <a:latin typeface="Arial" panose="020B0604020202020204" pitchFamily="34" charset="0"/>
                <a:cs typeface="Arial" panose="020B0604020202020204" pitchFamily="34" charset="0"/>
              </a:rPr>
              <a:t>GET – URL X</a:t>
            </a:r>
            <a:r>
              <a:rPr lang="fr-CA" sz="800" noProof="1">
                <a:latin typeface="Arial" panose="020B0604020202020204" pitchFamily="34" charset="0"/>
                <a:cs typeface="Arial" panose="020B0604020202020204" pitchFamily="34" charset="0"/>
              </a:rPr>
              <a:t> : Première requête de données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0702CE5-F19A-2329-0F64-EC7DB0475135}"/>
              </a:ext>
            </a:extLst>
          </p:cNvPr>
          <p:cNvCxnSpPr/>
          <p:nvPr/>
        </p:nvCxnSpPr>
        <p:spPr>
          <a:xfrm>
            <a:off x="3797808" y="2919984"/>
            <a:ext cx="4096512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70DC40D6-88AE-CE0D-9FB3-862B084973BA}"/>
              </a:ext>
            </a:extLst>
          </p:cNvPr>
          <p:cNvSpPr txBox="1"/>
          <p:nvPr/>
        </p:nvSpPr>
        <p:spPr>
          <a:xfrm>
            <a:off x="4106300" y="2729002"/>
            <a:ext cx="22124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800" b="1" noProof="1">
                <a:latin typeface="Arial" panose="020B0604020202020204" pitchFamily="34" charset="0"/>
                <a:cs typeface="Arial" panose="020B0604020202020204" pitchFamily="34" charset="0"/>
              </a:rPr>
              <a:t>ETag et données </a:t>
            </a:r>
            <a:r>
              <a:rPr lang="fr-CA" sz="800" noProof="1">
                <a:latin typeface="Arial" panose="020B0604020202020204" pitchFamily="34" charset="0"/>
                <a:cs typeface="Arial" panose="020B0604020202020204" pitchFamily="34" charset="0"/>
              </a:rPr>
              <a:t>(mise en cahe côté client)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C68A619-B46B-23A9-8D07-6CA699A2A111}"/>
              </a:ext>
            </a:extLst>
          </p:cNvPr>
          <p:cNvCxnSpPr/>
          <p:nvPr/>
        </p:nvCxnSpPr>
        <p:spPr>
          <a:xfrm flipH="1">
            <a:off x="3797808" y="3230957"/>
            <a:ext cx="4096512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F0C898E3-DB88-4B55-B08D-16881A0BA3EE}"/>
              </a:ext>
            </a:extLst>
          </p:cNvPr>
          <p:cNvSpPr txBox="1"/>
          <p:nvPr/>
        </p:nvSpPr>
        <p:spPr>
          <a:xfrm>
            <a:off x="4106300" y="3015513"/>
            <a:ext cx="31053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800" b="1" noProof="1">
                <a:latin typeface="Arial" panose="020B0604020202020204" pitchFamily="34" charset="0"/>
                <a:cs typeface="Arial" panose="020B0604020202020204" pitchFamily="34" charset="0"/>
              </a:rPr>
              <a:t>POST – URL X</a:t>
            </a:r>
            <a:r>
              <a:rPr lang="fr-CA" sz="800" noProof="1">
                <a:latin typeface="Arial" panose="020B0604020202020204" pitchFamily="34" charset="0"/>
                <a:cs typeface="Arial" panose="020B0604020202020204" pitchFamily="34" charset="0"/>
              </a:rPr>
              <a:t> : (données du serveur modifiée, nouveau ETag)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F311CE9-625C-1A1B-F41F-82B94497D0E5}"/>
              </a:ext>
            </a:extLst>
          </p:cNvPr>
          <p:cNvCxnSpPr/>
          <p:nvPr/>
        </p:nvCxnSpPr>
        <p:spPr>
          <a:xfrm flipH="1">
            <a:off x="3797808" y="3541929"/>
            <a:ext cx="4096512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484A65CD-7708-6F03-B582-0A4809022E92}"/>
              </a:ext>
            </a:extLst>
          </p:cNvPr>
          <p:cNvSpPr txBox="1"/>
          <p:nvPr/>
        </p:nvSpPr>
        <p:spPr>
          <a:xfrm>
            <a:off x="4106300" y="3326485"/>
            <a:ext cx="22942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800" b="1" noProof="1">
                <a:latin typeface="Arial" panose="020B0604020202020204" pitchFamily="34" charset="0"/>
                <a:cs typeface="Arial" panose="020B0604020202020204" pitchFamily="34" charset="0"/>
              </a:rPr>
              <a:t>HEAD – URL X</a:t>
            </a:r>
            <a:r>
              <a:rPr lang="fr-CA" sz="800" noProof="1">
                <a:latin typeface="Arial" panose="020B0604020202020204" pitchFamily="34" charset="0"/>
                <a:cs typeface="Arial" panose="020B0604020202020204" pitchFamily="34" charset="0"/>
              </a:rPr>
              <a:t> : (requête du Etag seulement)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643DBF5-69B5-8B8D-400B-68B18F4B0946}"/>
              </a:ext>
            </a:extLst>
          </p:cNvPr>
          <p:cNvCxnSpPr/>
          <p:nvPr/>
        </p:nvCxnSpPr>
        <p:spPr>
          <a:xfrm>
            <a:off x="3797808" y="3852900"/>
            <a:ext cx="4096512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428205B0-3F49-A792-429D-36252F4D8AF4}"/>
              </a:ext>
            </a:extLst>
          </p:cNvPr>
          <p:cNvSpPr txBox="1"/>
          <p:nvPr/>
        </p:nvSpPr>
        <p:spPr>
          <a:xfrm>
            <a:off x="4106300" y="3661918"/>
            <a:ext cx="3783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800" b="1" noProof="1">
                <a:latin typeface="Arial" panose="020B0604020202020204" pitchFamily="34" charset="0"/>
                <a:cs typeface="Arial" panose="020B0604020202020204" pitchFamily="34" charset="0"/>
              </a:rPr>
              <a:t>ETag </a:t>
            </a:r>
            <a:r>
              <a:rPr lang="fr-CA" sz="800" noProof="1">
                <a:latin typeface="Arial" panose="020B0604020202020204" pitchFamily="34" charset="0"/>
                <a:cs typeface="Arial" panose="020B0604020202020204" pitchFamily="34" charset="0"/>
              </a:rPr>
              <a:t>(Le nouveau est différent du Etag client, les données ne sont plus à jour)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4135A0F-E2F1-A26C-5A1D-D8851186C228}"/>
              </a:ext>
            </a:extLst>
          </p:cNvPr>
          <p:cNvCxnSpPr/>
          <p:nvPr/>
        </p:nvCxnSpPr>
        <p:spPr>
          <a:xfrm flipH="1">
            <a:off x="3797808" y="4169891"/>
            <a:ext cx="4096512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3ECBAD4C-F021-F44F-5DB8-F31CC49AC80C}"/>
              </a:ext>
            </a:extLst>
          </p:cNvPr>
          <p:cNvSpPr txBox="1"/>
          <p:nvPr/>
        </p:nvSpPr>
        <p:spPr>
          <a:xfrm>
            <a:off x="4106300" y="3972735"/>
            <a:ext cx="18678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800" b="1" noProof="1">
                <a:latin typeface="Arial" panose="020B0604020202020204" pitchFamily="34" charset="0"/>
                <a:cs typeface="Arial" panose="020B0604020202020204" pitchFamily="34" charset="0"/>
              </a:rPr>
              <a:t>GET – URL X</a:t>
            </a:r>
            <a:r>
              <a:rPr lang="fr-CA" sz="800" noProof="1">
                <a:latin typeface="Arial" panose="020B0604020202020204" pitchFamily="34" charset="0"/>
                <a:cs typeface="Arial" panose="020B0604020202020204" pitchFamily="34" charset="0"/>
              </a:rPr>
              <a:t> : Requête de données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7A656B6-90E6-9164-B8C3-30E62CBC67C0}"/>
              </a:ext>
            </a:extLst>
          </p:cNvPr>
          <p:cNvCxnSpPr/>
          <p:nvPr/>
        </p:nvCxnSpPr>
        <p:spPr>
          <a:xfrm>
            <a:off x="3797808" y="4468515"/>
            <a:ext cx="4096512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5AE4CAEB-F10E-05DD-3E34-5ED7383DF5D1}"/>
              </a:ext>
            </a:extLst>
          </p:cNvPr>
          <p:cNvSpPr txBox="1"/>
          <p:nvPr/>
        </p:nvSpPr>
        <p:spPr>
          <a:xfrm>
            <a:off x="4106300" y="4277533"/>
            <a:ext cx="22124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800" b="1" noProof="1">
                <a:latin typeface="Arial" panose="020B0604020202020204" pitchFamily="34" charset="0"/>
                <a:cs typeface="Arial" panose="020B0604020202020204" pitchFamily="34" charset="0"/>
              </a:rPr>
              <a:t>ETag et données </a:t>
            </a:r>
            <a:r>
              <a:rPr lang="fr-CA" sz="800" noProof="1">
                <a:latin typeface="Arial" panose="020B0604020202020204" pitchFamily="34" charset="0"/>
                <a:cs typeface="Arial" panose="020B0604020202020204" pitchFamily="34" charset="0"/>
              </a:rPr>
              <a:t>(mise en cahe côté client)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0808BBA-F042-80B2-A749-B817B7D9913C}"/>
              </a:ext>
            </a:extLst>
          </p:cNvPr>
          <p:cNvCxnSpPr/>
          <p:nvPr/>
        </p:nvCxnSpPr>
        <p:spPr>
          <a:xfrm flipH="1">
            <a:off x="3797808" y="4809964"/>
            <a:ext cx="4096512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0A8B2EBA-0757-1F90-2725-65B4AE74C755}"/>
              </a:ext>
            </a:extLst>
          </p:cNvPr>
          <p:cNvSpPr txBox="1"/>
          <p:nvPr/>
        </p:nvSpPr>
        <p:spPr>
          <a:xfrm>
            <a:off x="4106300" y="4594520"/>
            <a:ext cx="22942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800" b="1" noProof="1">
                <a:latin typeface="Arial" panose="020B0604020202020204" pitchFamily="34" charset="0"/>
                <a:cs typeface="Arial" panose="020B0604020202020204" pitchFamily="34" charset="0"/>
              </a:rPr>
              <a:t>HEAD – URL X</a:t>
            </a:r>
            <a:r>
              <a:rPr lang="fr-CA" sz="800" noProof="1">
                <a:latin typeface="Arial" panose="020B0604020202020204" pitchFamily="34" charset="0"/>
                <a:cs typeface="Arial" panose="020B0604020202020204" pitchFamily="34" charset="0"/>
              </a:rPr>
              <a:t> : (requête du Etag seulement)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722769F-F6F4-F92D-8EC3-90DE01446F9F}"/>
              </a:ext>
            </a:extLst>
          </p:cNvPr>
          <p:cNvCxnSpPr/>
          <p:nvPr/>
        </p:nvCxnSpPr>
        <p:spPr>
          <a:xfrm>
            <a:off x="3797808" y="5126951"/>
            <a:ext cx="4096512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E0B5A7BA-248D-9F07-F20D-C2651EE42DE1}"/>
              </a:ext>
            </a:extLst>
          </p:cNvPr>
          <p:cNvSpPr txBox="1"/>
          <p:nvPr/>
        </p:nvSpPr>
        <p:spPr>
          <a:xfrm>
            <a:off x="4106300" y="4935969"/>
            <a:ext cx="35670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800" b="1" noProof="1">
                <a:latin typeface="Arial" panose="020B0604020202020204" pitchFamily="34" charset="0"/>
                <a:cs typeface="Arial" panose="020B0604020202020204" pitchFamily="34" charset="0"/>
              </a:rPr>
              <a:t>ETag </a:t>
            </a:r>
            <a:r>
              <a:rPr lang="fr-CA" sz="800" noProof="1">
                <a:latin typeface="Arial" panose="020B0604020202020204" pitchFamily="34" charset="0"/>
                <a:cs typeface="Arial" panose="020B0604020202020204" pitchFamily="34" charset="0"/>
              </a:rPr>
              <a:t>(le Etag reçu est identique à celui du client, les données sont à jour)</a:t>
            </a:r>
          </a:p>
        </p:txBody>
      </p:sp>
      <p:pic>
        <p:nvPicPr>
          <p:cNvPr id="26" name="Picture 2" descr="RÃ©sultats de recherche d'images pour Â«Â restful apiÂ Â»">
            <a:extLst>
              <a:ext uri="{FF2B5EF4-FFF2-40B4-BE49-F238E27FC236}">
                <a16:creationId xmlns:a16="http://schemas.microsoft.com/office/drawing/2014/main" id="{63F008FD-0D22-02BE-D229-E346B30B0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2" y="84877"/>
            <a:ext cx="283939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5563AD28-9A27-0494-144D-330BC6D19892}"/>
              </a:ext>
            </a:extLst>
          </p:cNvPr>
          <p:cNvSpPr txBox="1"/>
          <p:nvPr/>
        </p:nvSpPr>
        <p:spPr>
          <a:xfrm>
            <a:off x="1969008" y="215470"/>
            <a:ext cx="9938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3600" b="1" noProof="1">
                <a:solidFill>
                  <a:srgbClr val="00B0F0"/>
                </a:solidFill>
              </a:rPr>
              <a:t>Protocole entourant  ETag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9DA621D-C4C0-FA64-7790-970B0D43B5C8}"/>
              </a:ext>
            </a:extLst>
          </p:cNvPr>
          <p:cNvSpPr txBox="1"/>
          <p:nvPr/>
        </p:nvSpPr>
        <p:spPr>
          <a:xfrm>
            <a:off x="1969008" y="932580"/>
            <a:ext cx="993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b="1" noProof="1">
                <a:solidFill>
                  <a:srgbClr val="00B050"/>
                </a:solidFill>
              </a:rPr>
              <a:t>Optimisation de la bande passante avec HEAD(ETag: XXX…)</a:t>
            </a:r>
          </a:p>
        </p:txBody>
      </p:sp>
      <p:sp>
        <p:nvSpPr>
          <p:cNvPr id="29" name="Cylindre 28">
            <a:extLst>
              <a:ext uri="{FF2B5EF4-FFF2-40B4-BE49-F238E27FC236}">
                <a16:creationId xmlns:a16="http://schemas.microsoft.com/office/drawing/2014/main" id="{392C699C-4871-217B-5A4D-521C871BC86D}"/>
              </a:ext>
            </a:extLst>
          </p:cNvPr>
          <p:cNvSpPr/>
          <p:nvPr/>
        </p:nvSpPr>
        <p:spPr>
          <a:xfrm>
            <a:off x="1115568" y="3429000"/>
            <a:ext cx="1121664" cy="1039515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/>
              <a:t>Données</a:t>
            </a:r>
            <a:endParaRPr lang="fr-CA" sz="1600" dirty="0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39933F6-B5F2-9425-21A8-7524A5253F4D}"/>
              </a:ext>
            </a:extLst>
          </p:cNvPr>
          <p:cNvSpPr/>
          <p:nvPr/>
        </p:nvSpPr>
        <p:spPr>
          <a:xfrm>
            <a:off x="9353227" y="3548024"/>
            <a:ext cx="1300618" cy="77403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Cache locale des </a:t>
            </a:r>
            <a:r>
              <a:rPr lang="en-CA" sz="1100" dirty="0" err="1"/>
              <a:t>données</a:t>
            </a:r>
            <a:endParaRPr lang="en-CA" sz="1100" dirty="0"/>
          </a:p>
          <a:p>
            <a:pPr algn="ctr"/>
            <a:endParaRPr lang="fr-CA" sz="11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768A101-06FA-B1CF-E5EB-6B95662DF3C3}"/>
              </a:ext>
            </a:extLst>
          </p:cNvPr>
          <p:cNvSpPr txBox="1"/>
          <p:nvPr/>
        </p:nvSpPr>
        <p:spPr>
          <a:xfrm>
            <a:off x="1441269" y="4136363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800" b="1" noProof="1">
                <a:latin typeface="Arial" panose="020B0604020202020204" pitchFamily="34" charset="0"/>
                <a:cs typeface="Arial" panose="020B0604020202020204" pitchFamily="34" charset="0"/>
              </a:rPr>
              <a:t>ETag</a:t>
            </a:r>
            <a:endParaRPr lang="fr-CA" sz="8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839A4D9-BEBF-F094-32FB-0276BCEF9B94}"/>
              </a:ext>
            </a:extLst>
          </p:cNvPr>
          <p:cNvSpPr txBox="1"/>
          <p:nvPr/>
        </p:nvSpPr>
        <p:spPr>
          <a:xfrm>
            <a:off x="9785367" y="4062169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800" b="1" noProof="1">
                <a:latin typeface="Arial" panose="020B0604020202020204" pitchFamily="34" charset="0"/>
                <a:cs typeface="Arial" panose="020B0604020202020204" pitchFamily="34" charset="0"/>
              </a:rPr>
              <a:t>ETag</a:t>
            </a:r>
            <a:endParaRPr lang="fr-CA" sz="8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4E4208F-BC9B-B9CE-EFCA-F2B9976F9A92}"/>
              </a:ext>
            </a:extLst>
          </p:cNvPr>
          <p:cNvSpPr txBox="1"/>
          <p:nvPr/>
        </p:nvSpPr>
        <p:spPr>
          <a:xfrm>
            <a:off x="411739" y="5433575"/>
            <a:ext cx="2839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50" noProof="1"/>
              <a:t>Note: Le ETag peut-être conservé en mémoire ou directement dans les données selon les besoins de l’application.</a:t>
            </a:r>
          </a:p>
        </p:txBody>
      </p:sp>
    </p:spTree>
    <p:extLst>
      <p:ext uri="{BB962C8B-B14F-4D97-AF65-F5344CB8AC3E}">
        <p14:creationId xmlns:p14="http://schemas.microsoft.com/office/powerpoint/2010/main" val="377665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Ã©sultats de recherche d'images pour Â«Â restful apiÂ Â»">
            <a:extLst>
              <a:ext uri="{FF2B5EF4-FFF2-40B4-BE49-F238E27FC236}">
                <a16:creationId xmlns:a16="http://schemas.microsoft.com/office/drawing/2014/main" id="{C624D5E6-1CEB-A0CA-E9EA-3A2B548E0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2" y="84877"/>
            <a:ext cx="283939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958B0E4-571F-A7BE-1040-964D88A175ED}"/>
              </a:ext>
            </a:extLst>
          </p:cNvPr>
          <p:cNvSpPr txBox="1"/>
          <p:nvPr/>
        </p:nvSpPr>
        <p:spPr>
          <a:xfrm>
            <a:off x="1969008" y="215470"/>
            <a:ext cx="9938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3600" b="1" noProof="1">
                <a:solidFill>
                  <a:srgbClr val="00B0F0"/>
                </a:solidFill>
              </a:rPr>
              <a:t>Pagination des données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11249E-8476-6A9D-4DDC-7405874B67D3}"/>
              </a:ext>
            </a:extLst>
          </p:cNvPr>
          <p:cNvSpPr txBox="1"/>
          <p:nvPr/>
        </p:nvSpPr>
        <p:spPr>
          <a:xfrm>
            <a:off x="1969008" y="932580"/>
            <a:ext cx="993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b="1" noProof="1">
                <a:solidFill>
                  <a:srgbClr val="00B050"/>
                </a:solidFill>
              </a:rPr>
              <a:t>GET /api/service?limit=…&amp;cursor=…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04F6D5D-3ECD-8840-A7CB-A1707FBE3CF5}"/>
              </a:ext>
            </a:extLst>
          </p:cNvPr>
          <p:cNvSpPr txBox="1"/>
          <p:nvPr/>
        </p:nvSpPr>
        <p:spPr>
          <a:xfrm>
            <a:off x="390145" y="2243888"/>
            <a:ext cx="10960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noProof="1"/>
              <a:t>Une technique de pagination avec curseurs qui produit des résultats plus stables dans un contexte de changements fréquents des données.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B78C8F-9800-DECE-C918-AB90C192835D}"/>
              </a:ext>
            </a:extLst>
          </p:cNvPr>
          <p:cNvSpPr/>
          <p:nvPr/>
        </p:nvSpPr>
        <p:spPr>
          <a:xfrm>
            <a:off x="4383024" y="3660959"/>
            <a:ext cx="213360" cy="256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453E97-9199-8D18-CED4-5B433E5B72CF}"/>
              </a:ext>
            </a:extLst>
          </p:cNvPr>
          <p:cNvSpPr/>
          <p:nvPr/>
        </p:nvSpPr>
        <p:spPr>
          <a:xfrm>
            <a:off x="4675632" y="3660959"/>
            <a:ext cx="213360" cy="256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7ECC2-8109-500E-C960-E4F3B8BAA6E7}"/>
              </a:ext>
            </a:extLst>
          </p:cNvPr>
          <p:cNvSpPr/>
          <p:nvPr/>
        </p:nvSpPr>
        <p:spPr>
          <a:xfrm>
            <a:off x="4968240" y="3660959"/>
            <a:ext cx="213360" cy="256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1E670A8-5DB2-6C5F-712E-07698EBF909C}"/>
              </a:ext>
            </a:extLst>
          </p:cNvPr>
          <p:cNvSpPr txBox="1"/>
          <p:nvPr/>
        </p:nvSpPr>
        <p:spPr>
          <a:xfrm>
            <a:off x="5187211" y="35476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noProof="1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A475D2-3C93-D97B-9FE8-7BC47A343B85}"/>
              </a:ext>
            </a:extLst>
          </p:cNvPr>
          <p:cNvSpPr/>
          <p:nvPr/>
        </p:nvSpPr>
        <p:spPr>
          <a:xfrm>
            <a:off x="4343884" y="3630479"/>
            <a:ext cx="1502179" cy="316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>
              <a:noFill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3FFADE-FEE1-52F4-A8DD-453FD9CA36C9}"/>
              </a:ext>
            </a:extLst>
          </p:cNvPr>
          <p:cNvSpPr/>
          <p:nvPr/>
        </p:nvSpPr>
        <p:spPr>
          <a:xfrm>
            <a:off x="5980176" y="3660959"/>
            <a:ext cx="213360" cy="256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D9A65-B80E-9399-57EB-DDB820398257}"/>
              </a:ext>
            </a:extLst>
          </p:cNvPr>
          <p:cNvSpPr/>
          <p:nvPr/>
        </p:nvSpPr>
        <p:spPr>
          <a:xfrm>
            <a:off x="6272784" y="3660959"/>
            <a:ext cx="213360" cy="256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D6C286-2826-EDC7-A331-C44968EAF8C8}"/>
              </a:ext>
            </a:extLst>
          </p:cNvPr>
          <p:cNvSpPr/>
          <p:nvPr/>
        </p:nvSpPr>
        <p:spPr>
          <a:xfrm>
            <a:off x="6565392" y="3660959"/>
            <a:ext cx="213360" cy="256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0A64C39-F53B-C0E3-4949-5C71EB52FB55}"/>
              </a:ext>
            </a:extLst>
          </p:cNvPr>
          <p:cNvSpPr txBox="1"/>
          <p:nvPr/>
        </p:nvSpPr>
        <p:spPr>
          <a:xfrm>
            <a:off x="6784363" y="35476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noProof="1"/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915115-0C8D-19D8-368C-9768BCC46F52}"/>
              </a:ext>
            </a:extLst>
          </p:cNvPr>
          <p:cNvSpPr/>
          <p:nvPr/>
        </p:nvSpPr>
        <p:spPr>
          <a:xfrm>
            <a:off x="5941036" y="3630479"/>
            <a:ext cx="1502179" cy="316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>
              <a:noFill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2D9739-B6AC-016D-6B92-6E6E000E6A1C}"/>
              </a:ext>
            </a:extLst>
          </p:cNvPr>
          <p:cNvSpPr/>
          <p:nvPr/>
        </p:nvSpPr>
        <p:spPr>
          <a:xfrm>
            <a:off x="7561118" y="3660959"/>
            <a:ext cx="213360" cy="256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5A2A0E-C739-A71F-08BE-ABFA34EE4F59}"/>
              </a:ext>
            </a:extLst>
          </p:cNvPr>
          <p:cNvSpPr/>
          <p:nvPr/>
        </p:nvSpPr>
        <p:spPr>
          <a:xfrm>
            <a:off x="7853726" y="3660959"/>
            <a:ext cx="213360" cy="256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0A4AF1-2A0E-E87E-561B-14325DCEB1D5}"/>
              </a:ext>
            </a:extLst>
          </p:cNvPr>
          <p:cNvSpPr/>
          <p:nvPr/>
        </p:nvSpPr>
        <p:spPr>
          <a:xfrm>
            <a:off x="8146334" y="3660959"/>
            <a:ext cx="213360" cy="256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28A93DE-B644-DD9B-C638-144BDE8155F9}"/>
              </a:ext>
            </a:extLst>
          </p:cNvPr>
          <p:cNvSpPr txBox="1"/>
          <p:nvPr/>
        </p:nvSpPr>
        <p:spPr>
          <a:xfrm>
            <a:off x="8365305" y="35476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noProof="1"/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24D458-57BD-A4E9-9FB4-CADF1FE87CCD}"/>
              </a:ext>
            </a:extLst>
          </p:cNvPr>
          <p:cNvSpPr/>
          <p:nvPr/>
        </p:nvSpPr>
        <p:spPr>
          <a:xfrm>
            <a:off x="7521978" y="3630479"/>
            <a:ext cx="1502179" cy="316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>
              <a:noFill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8D2ECA-6738-AAC3-FDA4-3F67E4C41655}"/>
              </a:ext>
            </a:extLst>
          </p:cNvPr>
          <p:cNvSpPr/>
          <p:nvPr/>
        </p:nvSpPr>
        <p:spPr>
          <a:xfrm>
            <a:off x="9572936" y="3660959"/>
            <a:ext cx="213360" cy="256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AB9A03-2FFC-1093-B9F5-7811C6F54023}"/>
              </a:ext>
            </a:extLst>
          </p:cNvPr>
          <p:cNvSpPr/>
          <p:nvPr/>
        </p:nvSpPr>
        <p:spPr>
          <a:xfrm>
            <a:off x="9865544" y="3660959"/>
            <a:ext cx="213360" cy="256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0D8C1D-0679-A8AE-1BD6-7EE29A2C3A97}"/>
              </a:ext>
            </a:extLst>
          </p:cNvPr>
          <p:cNvSpPr/>
          <p:nvPr/>
        </p:nvSpPr>
        <p:spPr>
          <a:xfrm>
            <a:off x="10158152" y="3660959"/>
            <a:ext cx="213360" cy="256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67DC14F-3ADF-D0F5-0036-6639A6A2E801}"/>
              </a:ext>
            </a:extLst>
          </p:cNvPr>
          <p:cNvSpPr txBox="1"/>
          <p:nvPr/>
        </p:nvSpPr>
        <p:spPr>
          <a:xfrm>
            <a:off x="10377123" y="35476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noProof="1"/>
              <a:t>…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BB10F4-1DAC-E24B-149A-2ECD539F0342}"/>
              </a:ext>
            </a:extLst>
          </p:cNvPr>
          <p:cNvSpPr/>
          <p:nvPr/>
        </p:nvSpPr>
        <p:spPr>
          <a:xfrm>
            <a:off x="9533796" y="3630479"/>
            <a:ext cx="1502179" cy="316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>
              <a:noFill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73BE560-7A41-8C12-BF46-FD82FE2EE9A5}"/>
              </a:ext>
            </a:extLst>
          </p:cNvPr>
          <p:cNvSpPr txBox="1"/>
          <p:nvPr/>
        </p:nvSpPr>
        <p:spPr>
          <a:xfrm>
            <a:off x="9071955" y="35476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noProof="1"/>
              <a:t>…</a:t>
            </a:r>
          </a:p>
        </p:txBody>
      </p:sp>
      <p:sp>
        <p:nvSpPr>
          <p:cNvPr id="29" name="Accolade fermante 28">
            <a:extLst>
              <a:ext uri="{FF2B5EF4-FFF2-40B4-BE49-F238E27FC236}">
                <a16:creationId xmlns:a16="http://schemas.microsoft.com/office/drawing/2014/main" id="{35465C49-A7A5-4F58-F28B-721EFDC520FB}"/>
              </a:ext>
            </a:extLst>
          </p:cNvPr>
          <p:cNvSpPr/>
          <p:nvPr/>
        </p:nvSpPr>
        <p:spPr>
          <a:xfrm rot="16200000">
            <a:off x="8194325" y="2497883"/>
            <a:ext cx="139686" cy="1459994"/>
          </a:xfrm>
          <a:prstGeom prst="rightBrace">
            <a:avLst>
              <a:gd name="adj1" fmla="val 48619"/>
              <a:gd name="adj2" fmla="val 51276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E12AB84-A967-E38E-91B0-E264FCC86EA4}"/>
              </a:ext>
            </a:extLst>
          </p:cNvPr>
          <p:cNvSpPr txBox="1"/>
          <p:nvPr/>
        </p:nvSpPr>
        <p:spPr>
          <a:xfrm>
            <a:off x="895280" y="3474537"/>
            <a:ext cx="2833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noProof="1">
                <a:solidFill>
                  <a:srgbClr val="00B050"/>
                </a:solidFill>
                <a:latin typeface="Consolas" panose="020B0609020204030204" pitchFamily="49" charset="0"/>
              </a:rPr>
              <a:t>Données préalablement triées et filtrées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CC3019-85DE-E22F-5BC9-7C820BC10497}"/>
              </a:ext>
            </a:extLst>
          </p:cNvPr>
          <p:cNvSpPr/>
          <p:nvPr/>
        </p:nvSpPr>
        <p:spPr>
          <a:xfrm>
            <a:off x="4303776" y="3596640"/>
            <a:ext cx="6766560" cy="39623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>
              <a:solidFill>
                <a:srgbClr val="00B050"/>
              </a:solidFill>
            </a:endParaRP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A0F377C7-45CE-B944-AFC5-8D765BE7B86A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 flipV="1">
            <a:off x="3728812" y="3794760"/>
            <a:ext cx="574964" cy="294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E1C22533-8A45-E474-7F92-248778A0A32E}"/>
              </a:ext>
            </a:extLst>
          </p:cNvPr>
          <p:cNvSpPr txBox="1"/>
          <p:nvPr/>
        </p:nvSpPr>
        <p:spPr>
          <a:xfrm>
            <a:off x="7868658" y="278870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noProof="1">
                <a:solidFill>
                  <a:srgbClr val="00B050"/>
                </a:solidFill>
                <a:latin typeface="Consolas" panose="020B0609020204030204" pitchFamily="49" charset="0"/>
              </a:rPr>
              <a:t>limit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416F6C-5C02-26A6-57F6-203F8CCB9FFB}"/>
              </a:ext>
            </a:extLst>
          </p:cNvPr>
          <p:cNvSpPr/>
          <p:nvPr/>
        </p:nvSpPr>
        <p:spPr>
          <a:xfrm>
            <a:off x="5717496" y="3660959"/>
            <a:ext cx="94973" cy="256032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79C0675-362C-D66E-819E-695DFC6DE09C}"/>
              </a:ext>
            </a:extLst>
          </p:cNvPr>
          <p:cNvSpPr/>
          <p:nvPr/>
        </p:nvSpPr>
        <p:spPr>
          <a:xfrm>
            <a:off x="7320221" y="3660959"/>
            <a:ext cx="94973" cy="256032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C18EC7-9169-2838-50F5-F2764AF9B57F}"/>
              </a:ext>
            </a:extLst>
          </p:cNvPr>
          <p:cNvSpPr/>
          <p:nvPr/>
        </p:nvSpPr>
        <p:spPr>
          <a:xfrm>
            <a:off x="8882182" y="3660959"/>
            <a:ext cx="94973" cy="256032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04F3ADEF-8D19-F34C-7C02-695F535DF905}"/>
              </a:ext>
            </a:extLst>
          </p:cNvPr>
          <p:cNvCxnSpPr>
            <a:stCxn id="34" idx="0"/>
            <a:endCxn id="13" idx="0"/>
          </p:cNvCxnSpPr>
          <p:nvPr/>
        </p:nvCxnSpPr>
        <p:spPr>
          <a:xfrm rot="5400000" flipH="1" flipV="1">
            <a:off x="5925919" y="3500023"/>
            <a:ext cx="12700" cy="321873"/>
          </a:xfrm>
          <a:prstGeom prst="bentConnector3">
            <a:avLst>
              <a:gd name="adj1" fmla="val 180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A85FE3EB-090D-EE71-3BB0-7198A6EE2921}"/>
              </a:ext>
            </a:extLst>
          </p:cNvPr>
          <p:cNvCxnSpPr/>
          <p:nvPr/>
        </p:nvCxnSpPr>
        <p:spPr>
          <a:xfrm rot="5400000" flipH="1" flipV="1">
            <a:off x="7522294" y="3500023"/>
            <a:ext cx="12700" cy="321873"/>
          </a:xfrm>
          <a:prstGeom prst="bentConnector3">
            <a:avLst>
              <a:gd name="adj1" fmla="val 180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7B1BB897-76FE-D9F4-EA76-0A221606D6B7}"/>
              </a:ext>
            </a:extLst>
          </p:cNvPr>
          <p:cNvCxnSpPr/>
          <p:nvPr/>
        </p:nvCxnSpPr>
        <p:spPr>
          <a:xfrm rot="5400000" flipH="1" flipV="1">
            <a:off x="9079028" y="3482920"/>
            <a:ext cx="12700" cy="321873"/>
          </a:xfrm>
          <a:prstGeom prst="bentConnector3">
            <a:avLst>
              <a:gd name="adj1" fmla="val 180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608378FF-FC69-73BF-CC02-ED6E9EF7EC23}"/>
              </a:ext>
            </a:extLst>
          </p:cNvPr>
          <p:cNvCxnSpPr>
            <a:stCxn id="43" idx="2"/>
            <a:endCxn id="8" idx="2"/>
          </p:cNvCxnSpPr>
          <p:nvPr/>
        </p:nvCxnSpPr>
        <p:spPr>
          <a:xfrm rot="5400000">
            <a:off x="5883505" y="2523191"/>
            <a:ext cx="12700" cy="2787601"/>
          </a:xfrm>
          <a:prstGeom prst="bentConnector3">
            <a:avLst>
              <a:gd name="adj1" fmla="val 180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4EF1BAB8-A086-7743-0E91-156F6465CE22}"/>
              </a:ext>
            </a:extLst>
          </p:cNvPr>
          <p:cNvCxnSpPr/>
          <p:nvPr/>
        </p:nvCxnSpPr>
        <p:spPr>
          <a:xfrm rot="5400000">
            <a:off x="7443136" y="2529541"/>
            <a:ext cx="12700" cy="2787601"/>
          </a:xfrm>
          <a:prstGeom prst="bentConnector3">
            <a:avLst>
              <a:gd name="adj1" fmla="val 2952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67CC4DC8-B95E-09AE-9DDC-17C47849645E}"/>
              </a:ext>
            </a:extLst>
          </p:cNvPr>
          <p:cNvCxnSpPr>
            <a:cxnSpLocks/>
            <a:endCxn id="28" idx="2"/>
          </p:cNvCxnSpPr>
          <p:nvPr/>
        </p:nvCxnSpPr>
        <p:spPr>
          <a:xfrm rot="10800000" flipV="1">
            <a:off x="9279705" y="3906239"/>
            <a:ext cx="1575225" cy="10752"/>
          </a:xfrm>
          <a:prstGeom prst="bentConnector4">
            <a:avLst>
              <a:gd name="adj1" fmla="val -711"/>
              <a:gd name="adj2" fmla="val 2226116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49C7A561-9591-BF0D-AEC2-9A5E07B7F86A}"/>
              </a:ext>
            </a:extLst>
          </p:cNvPr>
          <p:cNvSpPr/>
          <p:nvPr/>
        </p:nvSpPr>
        <p:spPr>
          <a:xfrm>
            <a:off x="7229818" y="3660959"/>
            <a:ext cx="94973" cy="256032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A9621E-3863-8AA9-E9A7-71EF710020DB}"/>
              </a:ext>
            </a:extLst>
          </p:cNvPr>
          <p:cNvSpPr/>
          <p:nvPr/>
        </p:nvSpPr>
        <p:spPr>
          <a:xfrm>
            <a:off x="8791779" y="3660959"/>
            <a:ext cx="94973" cy="256032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526639-6B3C-5AD4-6C24-4D26AF6CE430}"/>
              </a:ext>
            </a:extLst>
          </p:cNvPr>
          <p:cNvSpPr/>
          <p:nvPr/>
        </p:nvSpPr>
        <p:spPr>
          <a:xfrm>
            <a:off x="10815546" y="3660959"/>
            <a:ext cx="94973" cy="256032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C5A8515-6ECB-34A2-107D-E8057B8315FA}"/>
              </a:ext>
            </a:extLst>
          </p:cNvPr>
          <p:cNvSpPr txBox="1"/>
          <p:nvPr/>
        </p:nvSpPr>
        <p:spPr>
          <a:xfrm>
            <a:off x="9120549" y="4493182"/>
            <a:ext cx="2328672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b="0" noProof="1"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CA" sz="900" b="0" noProof="1">
                <a:effectLst/>
                <a:latin typeface="Consolas" panose="020B0609020204030204" pitchFamily="49" charset="0"/>
              </a:rPr>
              <a:t>    { data },</a:t>
            </a:r>
          </a:p>
          <a:p>
            <a:r>
              <a:rPr lang="en-CA" sz="900" b="0" noProof="1">
                <a:effectLst/>
                <a:latin typeface="Consolas" panose="020B0609020204030204" pitchFamily="49" charset="0"/>
              </a:rPr>
              <a:t>    { pageinfo: </a:t>
            </a:r>
          </a:p>
          <a:p>
            <a:r>
              <a:rPr lang="en-CA" sz="900" b="0" noProof="1"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CA" sz="900" b="0" noProof="1">
                <a:effectLst/>
                <a:latin typeface="Consolas" panose="020B0609020204030204" pitchFamily="49" charset="0"/>
              </a:rPr>
              <a:t>            next_cursor:id,</a:t>
            </a:r>
          </a:p>
          <a:p>
            <a:r>
              <a:rPr lang="en-CA" sz="900" b="0" noProof="1">
                <a:effectLst/>
                <a:latin typeface="Consolas" panose="020B0609020204030204" pitchFamily="49" charset="0"/>
              </a:rPr>
              <a:t>            previous_cursor:id</a:t>
            </a:r>
          </a:p>
          <a:p>
            <a:r>
              <a:rPr lang="en-CA" sz="900" b="0" noProof="1"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CA" sz="900" b="0" noProof="1"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CA" sz="900" b="0" noProof="1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AF30A26-8B90-209E-0BD1-642865FDC4BD}"/>
              </a:ext>
            </a:extLst>
          </p:cNvPr>
          <p:cNvSpPr txBox="1"/>
          <p:nvPr/>
        </p:nvSpPr>
        <p:spPr>
          <a:xfrm>
            <a:off x="737617" y="5884116"/>
            <a:ext cx="1096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noProof="1"/>
              <a:t>Désavantages</a:t>
            </a:r>
            <a:r>
              <a:rPr lang="en-CA" noProof="1"/>
              <a:t> : pas d’accès direct à une page.  Plus complexe à implanter. </a:t>
            </a:r>
          </a:p>
        </p:txBody>
      </p:sp>
    </p:spTree>
    <p:extLst>
      <p:ext uri="{BB962C8B-B14F-4D97-AF65-F5344CB8AC3E}">
        <p14:creationId xmlns:p14="http://schemas.microsoft.com/office/powerpoint/2010/main" val="156084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Ã©sultats de recherche d'images pour Â«Â restful apiÂ Â»">
            <a:extLst>
              <a:ext uri="{FF2B5EF4-FFF2-40B4-BE49-F238E27FC236}">
                <a16:creationId xmlns:a16="http://schemas.microsoft.com/office/drawing/2014/main" id="{97CB6262-2FAC-2491-D865-1F2585EE3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2" y="84877"/>
            <a:ext cx="283939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3C05202-E837-2DD8-43FB-71BC8875E02A}"/>
              </a:ext>
            </a:extLst>
          </p:cNvPr>
          <p:cNvSpPr txBox="1"/>
          <p:nvPr/>
        </p:nvSpPr>
        <p:spPr>
          <a:xfrm>
            <a:off x="1969008" y="215470"/>
            <a:ext cx="9938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3600" b="1" dirty="0">
                <a:solidFill>
                  <a:srgbClr val="00B0F0"/>
                </a:solidFill>
              </a:rPr>
              <a:t>CLÉ API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E2640C3-45EB-5355-C10C-370077D804BD}"/>
              </a:ext>
            </a:extLst>
          </p:cNvPr>
          <p:cNvSpPr txBox="1"/>
          <p:nvPr/>
        </p:nvSpPr>
        <p:spPr>
          <a:xfrm>
            <a:off x="1969008" y="932580"/>
            <a:ext cx="993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b="1" dirty="0">
                <a:solidFill>
                  <a:srgbClr val="00B050"/>
                </a:solidFill>
              </a:rPr>
              <a:t>Protection contres des requêtes anonymes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C1D797-336B-4306-D3F1-2A8410D2A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077932"/>
            <a:ext cx="8534400" cy="478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50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A1E9A07-A2BB-6F8A-2C76-EEEF17547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56" y="1752182"/>
            <a:ext cx="8406384" cy="4794922"/>
          </a:xfrm>
          <a:prstGeom prst="rect">
            <a:avLst/>
          </a:prstGeom>
        </p:spPr>
      </p:pic>
      <p:pic>
        <p:nvPicPr>
          <p:cNvPr id="9" name="Picture 2" descr="RÃ©sultats de recherche d'images pour Â«Â restful apiÂ Â»">
            <a:extLst>
              <a:ext uri="{FF2B5EF4-FFF2-40B4-BE49-F238E27FC236}">
                <a16:creationId xmlns:a16="http://schemas.microsoft.com/office/drawing/2014/main" id="{D1F806CC-0AD4-A0C5-9A04-93BDCCD50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2" y="84877"/>
            <a:ext cx="283939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9E41FCC-016F-EF7A-938D-527343C47C4E}"/>
              </a:ext>
            </a:extLst>
          </p:cNvPr>
          <p:cNvSpPr txBox="1"/>
          <p:nvPr/>
        </p:nvSpPr>
        <p:spPr>
          <a:xfrm>
            <a:off x="1969008" y="215470"/>
            <a:ext cx="9938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3600" b="1" dirty="0">
                <a:solidFill>
                  <a:srgbClr val="00B0F0"/>
                </a:solidFill>
              </a:rPr>
              <a:t>Clé par authentification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854AAE9-0DC5-7D93-06BA-427DE7E29D45}"/>
              </a:ext>
            </a:extLst>
          </p:cNvPr>
          <p:cNvSpPr txBox="1"/>
          <p:nvPr/>
        </p:nvSpPr>
        <p:spPr>
          <a:xfrm>
            <a:off x="1969008" y="932580"/>
            <a:ext cx="993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b="1" dirty="0">
                <a:solidFill>
                  <a:srgbClr val="00B050"/>
                </a:solidFill>
              </a:rPr>
              <a:t>Protection contres des requêtes anonymes</a:t>
            </a:r>
          </a:p>
        </p:txBody>
      </p:sp>
    </p:spTree>
    <p:extLst>
      <p:ext uri="{BB962C8B-B14F-4D97-AF65-F5344CB8AC3E}">
        <p14:creationId xmlns:p14="http://schemas.microsoft.com/office/powerpoint/2010/main" val="192248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Ã©sultats de recherche d'images pour Â«Â restful apiÂ Â»">
            <a:extLst>
              <a:ext uri="{FF2B5EF4-FFF2-40B4-BE49-F238E27FC236}">
                <a16:creationId xmlns:a16="http://schemas.microsoft.com/office/drawing/2014/main" id="{015E3070-8D5D-5A3F-A72B-841409784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2" y="84877"/>
            <a:ext cx="283939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99F8A7C-E66F-CB5C-F16E-ED9AFE4EFF2D}"/>
              </a:ext>
            </a:extLst>
          </p:cNvPr>
          <p:cNvSpPr txBox="1"/>
          <p:nvPr/>
        </p:nvSpPr>
        <p:spPr>
          <a:xfrm>
            <a:off x="1785257" y="2699733"/>
            <a:ext cx="10250628" cy="37856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"02ba4890-84af-11ee-94b1-958662cc2aa5"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"d541211dbcd26207d9453c9da757e70b9f8ab65099614e6d0d205d43162bfc9e"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"17988070-7f22-11ee-b433-0bad428eeaac"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"Nicolas.Chourot@clg.qc.ca"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"************"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"Nicolas Chourot"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"Avatar"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"http://localhost:5000/</a:t>
            </a:r>
            <a:r>
              <a:rPr lang="fr-CA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assetsRepository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/f5795080-4468-11ee-8281-2f600646bb7f.jpeg"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1699734739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Authorizations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readAccess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writeAccess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VerifyCode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verified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Expire_Time</a:t>
            </a:r>
            <a:r>
              <a:rPr lang="fr-CA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1700252769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CAA9EAF-2EF5-885B-1044-6BE3982B2E13}"/>
              </a:ext>
            </a:extLst>
          </p:cNvPr>
          <p:cNvSpPr txBox="1"/>
          <p:nvPr/>
        </p:nvSpPr>
        <p:spPr>
          <a:xfrm>
            <a:off x="1969008" y="215470"/>
            <a:ext cx="9938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b="1" dirty="0">
                <a:solidFill>
                  <a:srgbClr val="00B0F0"/>
                </a:solidFill>
              </a:rPr>
              <a:t>F</a:t>
            </a:r>
            <a:r>
              <a:rPr lang="fr-CA" sz="3600" b="1" dirty="0" err="1">
                <a:solidFill>
                  <a:srgbClr val="00B0F0"/>
                </a:solidFill>
              </a:rPr>
              <a:t>ichier</a:t>
            </a:r>
            <a:r>
              <a:rPr lang="fr-CA" sz="3600" b="1" dirty="0">
                <a:solidFill>
                  <a:srgbClr val="00B0F0"/>
                </a:solidFill>
              </a:rPr>
              <a:t> de </a:t>
            </a:r>
            <a:r>
              <a:rPr lang="fr-CA" sz="3600" b="1" dirty="0" err="1">
                <a:solidFill>
                  <a:srgbClr val="00B0F0"/>
                </a:solidFill>
              </a:rPr>
              <a:t>Tokens</a:t>
            </a:r>
            <a:endParaRPr lang="fr-CA" sz="3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2870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735</Words>
  <Application>Microsoft Office PowerPoint</Application>
  <PresentationFormat>Grand écran</PresentationFormat>
  <Paragraphs>152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Thème Office</vt:lpstr>
      <vt:lpstr>API-Server 2.0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Renforcement sur les Ids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Sécurité</dc:title>
  <dc:creator>Nicolas Chourot</dc:creator>
  <cp:lastModifiedBy>Nicolas Chourot</cp:lastModifiedBy>
  <cp:revision>2</cp:revision>
  <dcterms:created xsi:type="dcterms:W3CDTF">2023-11-16T17:25:46Z</dcterms:created>
  <dcterms:modified xsi:type="dcterms:W3CDTF">2023-11-16T18:38:05Z</dcterms:modified>
</cp:coreProperties>
</file>