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73" r:id="rId4"/>
    <p:sldId id="280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57" r:id="rId20"/>
    <p:sldId id="258" r:id="rId21"/>
    <p:sldId id="259" r:id="rId22"/>
    <p:sldId id="262" r:id="rId23"/>
    <p:sldId id="263" r:id="rId24"/>
    <p:sldId id="261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8DEF0405-27C9-4665-86CF-07D2B888F619}">
          <p14:sldIdLst>
            <p14:sldId id="264"/>
            <p14:sldId id="256"/>
          </p14:sldIdLst>
        </p14:section>
        <p14:section name="Seção sem Título" id="{02E1010C-24C1-4CEF-9FBE-6BF8AE40CB87}">
          <p14:sldIdLst>
            <p14:sldId id="273"/>
            <p14:sldId id="280"/>
          </p14:sldIdLst>
        </p14:section>
        <p14:section name="Tópicos do Trabalho" id="{2EFDB421-AAD8-4ABA-BEAF-65938CEA6E3B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Hiperparametros" id="{88724175-ABD6-419C-8DD3-2D0FDB779FD3}">
          <p14:sldIdLst>
            <p14:sldId id="257"/>
            <p14:sldId id="258"/>
            <p14:sldId id="259"/>
            <p14:sldId id="262"/>
            <p14:sldId id="263"/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50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105-33AA-423C-A9BF-B7DB690B7AC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9BC4-055A-4EA5-8DA3-0871AC6365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1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105-33AA-423C-A9BF-B7DB690B7AC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9BC4-055A-4EA5-8DA3-0871AC6365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4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105-33AA-423C-A9BF-B7DB690B7AC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9BC4-055A-4EA5-8DA3-0871AC6365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1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105-33AA-423C-A9BF-B7DB690B7AC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9BC4-055A-4EA5-8DA3-0871AC6365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105-33AA-423C-A9BF-B7DB690B7AC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9BC4-055A-4EA5-8DA3-0871AC6365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0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105-33AA-423C-A9BF-B7DB690B7AC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9BC4-055A-4EA5-8DA3-0871AC6365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3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105-33AA-423C-A9BF-B7DB690B7AC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9BC4-055A-4EA5-8DA3-0871AC6365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8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105-33AA-423C-A9BF-B7DB690B7AC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9BC4-055A-4EA5-8DA3-0871AC6365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105-33AA-423C-A9BF-B7DB690B7AC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9BC4-055A-4EA5-8DA3-0871AC6365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4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105-33AA-423C-A9BF-B7DB690B7AC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9BC4-055A-4EA5-8DA3-0871AC6365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4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59105-33AA-423C-A9BF-B7DB690B7AC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9BC4-055A-4EA5-8DA3-0871AC6365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59105-33AA-423C-A9BF-B7DB690B7ACD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9BC4-055A-4EA5-8DA3-0871AC6365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76"/>
          <a:stretch/>
        </p:blipFill>
        <p:spPr bwMode="auto">
          <a:xfrm>
            <a:off x="-1" y="116632"/>
            <a:ext cx="9144001" cy="57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2" y="908720"/>
            <a:ext cx="8892479" cy="495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41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491436"/>
            <a:ext cx="712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2020 - Inteligência artificial explicável para análise de partidas de futebol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" y="29973"/>
            <a:ext cx="9053465" cy="408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15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491436"/>
            <a:ext cx="712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2020 - Inteligência artificial explicável para análise de partidas de futebol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64704"/>
            <a:ext cx="656272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94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7746" y="-62154"/>
            <a:ext cx="286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>
                <a:solidFill>
                  <a:srgbClr val="FF0000"/>
                </a:solidFill>
              </a:rPr>
              <a:t>Threshold =  0.01 (standard)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44958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77" y="348545"/>
            <a:ext cx="35909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154" y="1916832"/>
            <a:ext cx="2743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2" y="6339959"/>
            <a:ext cx="9149071" cy="5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94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7746" y="-62154"/>
            <a:ext cx="182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>
                <a:solidFill>
                  <a:srgbClr val="FF0000"/>
                </a:solidFill>
              </a:rPr>
              <a:t>Threshold =  0.05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2656"/>
            <a:ext cx="36480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44958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309" y="1951905"/>
            <a:ext cx="2914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2" y="6339959"/>
            <a:ext cx="9149071" cy="5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68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7746" y="-62154"/>
            <a:ext cx="170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>
                <a:solidFill>
                  <a:srgbClr val="FF0000"/>
                </a:solidFill>
              </a:rPr>
              <a:t>Threshold =  0.1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44958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2" y="6339959"/>
            <a:ext cx="9149071" cy="5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1525"/>
            <a:ext cx="35623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56668"/>
            <a:ext cx="2876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085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7746" y="-62154"/>
            <a:ext cx="170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>
                <a:solidFill>
                  <a:srgbClr val="FF0000"/>
                </a:solidFill>
              </a:rPr>
              <a:t>Threshold =  0.1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44958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1525"/>
            <a:ext cx="35623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5380"/>
            <a:ext cx="9144000" cy="43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79825"/>
            <a:ext cx="3456384" cy="28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88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7746" y="-62154"/>
            <a:ext cx="170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>
                <a:solidFill>
                  <a:srgbClr val="FF0000"/>
                </a:solidFill>
              </a:rPr>
              <a:t>Threshold =  0.1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44958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1525"/>
            <a:ext cx="35623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" y="5157192"/>
            <a:ext cx="9118352" cy="61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47168"/>
            <a:ext cx="309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65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7746" y="-62154"/>
            <a:ext cx="391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>
                <a:solidFill>
                  <a:srgbClr val="FF0000"/>
                </a:solidFill>
              </a:rPr>
              <a:t>Threshold =  0.1 / linar.output = FALSE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44958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1525"/>
            <a:ext cx="35623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" y="5157192"/>
            <a:ext cx="9118352" cy="61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04506"/>
            <a:ext cx="2809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606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7746" y="-62154"/>
            <a:ext cx="376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>
                <a:solidFill>
                  <a:srgbClr val="FF0000"/>
                </a:solidFill>
              </a:rPr>
              <a:t>Threshold =  0.1 / linar.output = TRUE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44958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1525"/>
            <a:ext cx="35623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" y="5157192"/>
            <a:ext cx="9118352" cy="61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65311"/>
            <a:ext cx="3562350" cy="49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022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966" y="116632"/>
            <a:ext cx="8995529" cy="64807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pt-BR" sz="2400" b="1" smtClean="0"/>
              <a:t>Hiperparâmetros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u="sng" smtClean="0"/>
              <a:t>Função de ativação</a:t>
            </a:r>
            <a:r>
              <a:rPr lang="pt-BR" smtClean="0"/>
              <a:t>: Sigmoid, ReLU, Softmax</a:t>
            </a:r>
            <a:r>
              <a:rPr lang="pt-BR" smtClean="0">
                <a:solidFill>
                  <a:srgbClr val="00B050"/>
                </a:solidFill>
              </a:rPr>
              <a:t>,</a:t>
            </a:r>
            <a:r>
              <a:rPr lang="pt-BR" smtClean="0"/>
              <a:t>  </a:t>
            </a:r>
            <a:r>
              <a:rPr lang="pt-BR" smtClean="0">
                <a:solidFill>
                  <a:srgbClr val="FF0000"/>
                </a:solidFill>
              </a:rPr>
              <a:t>tan hyperbolic, linerar</a:t>
            </a:r>
            <a:endParaRPr lang="pt-BR" smtClean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u="sng" smtClean="0"/>
              <a:t>Camadas</a:t>
            </a:r>
            <a:r>
              <a:rPr lang="pt-BR" smtClean="0"/>
              <a:t>: 3, 5, 10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u="sng" smtClean="0"/>
              <a:t>Neurônios</a:t>
            </a:r>
            <a:r>
              <a:rPr lang="pt-BR" smtClean="0"/>
              <a:t>: 5, 10, 20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u="sng" smtClean="0"/>
              <a:t>Learning rate</a:t>
            </a:r>
            <a:r>
              <a:rPr lang="pt-BR" smtClean="0"/>
              <a:t>: 0.1, 0.05, 0.01</a:t>
            </a:r>
          </a:p>
        </p:txBody>
      </p:sp>
      <p:sp>
        <p:nvSpPr>
          <p:cNvPr id="3" name="AutoShape 2" descr="Função &#10;Executa o procedimento de centralizar em zero e alterar a escala para desvio padrão. &#10;# Padroniza peso e altura &#10;starwars %&gt;% &#10;select(name, mass, &#10;mutate(Padr.mass = &#10;Padr. height &#10;select(name, mass, &#10;# Padroniza todos os &#10;starwars %&gt;% &#10;select(name, mass, &#10;height) %&gt;% &#10;scale@(height)) %&gt;% &#10;Padr.mass, height, Padr. height) &#10;campos numericos &#10;height) %&gt;% &#10;mutate_if(is.numeric, scale@) "/>
          <p:cNvSpPr>
            <a:spLocks noChangeAspect="1" noChangeArrowheads="1"/>
          </p:cNvSpPr>
          <p:nvPr/>
        </p:nvSpPr>
        <p:spPr bwMode="auto">
          <a:xfrm>
            <a:off x="123825" y="-2781300"/>
            <a:ext cx="9124950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Função &#10;Executa o procedimento de centralizar em zero e alterar a escala para desvio padrão. &#10;# Padroniza peso e altura &#10;starwars %&gt;% &#10;select(name, mass, &#10;mutate(Padr.mass = &#10;Padr. height &#10;select(name, mass, &#10;# Padroniza todos os &#10;starwars %&gt;% &#10;select(name, mass, &#10;height) %&gt;% &#10;scale@(height)) %&gt;% &#10;Padr.mass, height, Padr. height) &#10;campos numericos &#10;height) %&gt;% &#10;mutate_if(is.numeric, scale@) "/>
          <p:cNvSpPr>
            <a:spLocks noChangeAspect="1" noChangeArrowheads="1"/>
          </p:cNvSpPr>
          <p:nvPr/>
        </p:nvSpPr>
        <p:spPr bwMode="auto">
          <a:xfrm>
            <a:off x="276225" y="-2628900"/>
            <a:ext cx="9124950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Função &#10;Executa o procedimento de centralizar em zero e alterar a escala para desvio padrão. &#10;# Padroniza peso e altura &#10;starwars %&gt;% &#10;select(name, mass, &#10;mutate(Padr.mass = &#10;Padr. height &#10;select(name, mass, &#10;# Padroniza todos os &#10;starwars %&gt;% &#10;select(name, mass, &#10;height) %&gt;% &#10;scale@(height)) %&gt;% &#10;Padr.mass, height, Padr. height) &#10;campos numericos &#10;height) %&gt;% &#10;mutate_if(is.numeric, scale@) "/>
          <p:cNvSpPr>
            <a:spLocks noChangeAspect="1" noChangeArrowheads="1"/>
          </p:cNvSpPr>
          <p:nvPr/>
        </p:nvSpPr>
        <p:spPr bwMode="auto">
          <a:xfrm>
            <a:off x="428625" y="-2476500"/>
            <a:ext cx="9124950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56578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179"/>
            <a:ext cx="6887609" cy="617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0368"/>
            <a:ext cx="25527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7068"/>
            <a:ext cx="3314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600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566738"/>
            <a:ext cx="693420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6947683" y="5617"/>
            <a:ext cx="221054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smtClean="0"/>
              <a:t>Função de ativação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49255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78676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89040"/>
            <a:ext cx="5916712" cy="290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947683" y="5617"/>
            <a:ext cx="221054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smtClean="0"/>
              <a:t>Função de ativação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49255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947683" y="5617"/>
            <a:ext cx="221054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smtClean="0"/>
              <a:t>Função de ativação</a:t>
            </a:r>
            <a:endParaRPr lang="en-US" b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7" y="49559"/>
            <a:ext cx="64960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372200" y="609100"/>
            <a:ext cx="27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https://stackoverflow.com/questions/63298190/negative-predictions-with-rs-neuralnet-using-relu-act-fct</a:t>
            </a:r>
            <a:endParaRPr lang="en-US" sz="160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188"/>
            <a:ext cx="6372200" cy="137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372200" y="5085184"/>
            <a:ext cx="27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https://cran.r-project.org/web/packages/neuralnet/neuralnet.pdf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02148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947683" y="5617"/>
            <a:ext cx="221054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smtClean="0"/>
              <a:t>Função de ativação</a:t>
            </a:r>
            <a:endParaRPr lang="en-US" b="1"/>
          </a:p>
        </p:txBody>
      </p:sp>
      <p:sp>
        <p:nvSpPr>
          <p:cNvPr id="2" name="CaixaDeTexto 1"/>
          <p:cNvSpPr txBox="1"/>
          <p:nvPr/>
        </p:nvSpPr>
        <p:spPr>
          <a:xfrm>
            <a:off x="6556" y="6546830"/>
            <a:ext cx="9137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https://stackoverflow.com/questions/34532878/package-neuralnet-in-r-rectified-linear-unit-relu-activation-function</a:t>
            </a:r>
            <a:endParaRPr lang="en-US" sz="1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69"/>
            <a:ext cx="6156176" cy="6471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084168" y="951111"/>
            <a:ext cx="298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0070C0"/>
                </a:solidFill>
              </a:rPr>
              <a:t>Softplus x ReLU</a:t>
            </a:r>
            <a:endParaRPr lang="en-US" sz="32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5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947683" y="5617"/>
            <a:ext cx="2210544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smtClean="0"/>
              <a:t>Função de ativação</a:t>
            </a:r>
            <a:endParaRPr lang="en-US" b="1"/>
          </a:p>
        </p:txBody>
      </p:sp>
      <p:sp>
        <p:nvSpPr>
          <p:cNvPr id="5" name="CaixaDeTexto 4"/>
          <p:cNvSpPr txBox="1"/>
          <p:nvPr/>
        </p:nvSpPr>
        <p:spPr>
          <a:xfrm>
            <a:off x="40966" y="116632"/>
            <a:ext cx="8995529" cy="64807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pt-BR" sz="2400" b="1" smtClean="0"/>
              <a:t>Parâmetro = act.fct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mtClean="0"/>
              <a:t>Sigmoid = logistic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mtClean="0"/>
              <a:t>ReLU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mtClean="0"/>
              <a:t>Softplus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87" b="91287"/>
          <a:stretch/>
        </p:blipFill>
        <p:spPr bwMode="auto">
          <a:xfrm>
            <a:off x="44770" y="2420888"/>
            <a:ext cx="887456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9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890588"/>
            <a:ext cx="873442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9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34558" y="188640"/>
            <a:ext cx="7553325" cy="4171950"/>
            <a:chOff x="134558" y="188640"/>
            <a:chExt cx="7553325" cy="41719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558" y="2874690"/>
              <a:ext cx="7553325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558" y="1331640"/>
              <a:ext cx="3562350" cy="154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558" y="188640"/>
              <a:ext cx="312420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CaixaDeTexto 3"/>
          <p:cNvSpPr txBox="1"/>
          <p:nvPr/>
        </p:nvSpPr>
        <p:spPr>
          <a:xfrm>
            <a:off x="3258758" y="203154"/>
            <a:ext cx="28829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b="1" smtClean="0">
                <a:solidFill>
                  <a:srgbClr val="FF0000"/>
                </a:solidFill>
              </a:rPr>
              <a:t>Algoritmo que não converge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2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18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70"/>
            <a:ext cx="22669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13570"/>
            <a:ext cx="8060469" cy="439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0" y="6491436"/>
            <a:ext cx="712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2020 - Inteligência artificial explicável para análise de partidas de futebol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9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2"/>
            <a:ext cx="6665937" cy="215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5832648" cy="407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0" y="6491436"/>
            <a:ext cx="712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2020 - Inteligência artificial explicável para análise de partidas de futebol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9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491436"/>
            <a:ext cx="712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2020 - Inteligência artificial explicável para análise de partidas de futebol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172400" cy="301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0" y="2852936"/>
            <a:ext cx="8126115" cy="33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1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491436"/>
            <a:ext cx="712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2020 - Inteligência artificial explicável para análise de partidas de futebol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" y="0"/>
            <a:ext cx="7283270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1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491436"/>
            <a:ext cx="712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2020 - Inteligência artificial explicável para análise de partidas de futebol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5188"/>
            <a:ext cx="7884368" cy="511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153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4067</TotalTime>
  <Words>185</Words>
  <Application>Microsoft Office PowerPoint</Application>
  <PresentationFormat>Apresentação na tela (4:3)</PresentationFormat>
  <Paragraphs>33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Augusto Diniz Andrade</dc:creator>
  <cp:lastModifiedBy>Leandro Augusto Diniz Andrade</cp:lastModifiedBy>
  <cp:revision>33</cp:revision>
  <dcterms:created xsi:type="dcterms:W3CDTF">2023-02-04T20:08:11Z</dcterms:created>
  <dcterms:modified xsi:type="dcterms:W3CDTF">2023-02-13T01:33:30Z</dcterms:modified>
</cp:coreProperties>
</file>