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3718" r:id="rId2"/>
    <p:sldId id="11576" r:id="rId3"/>
    <p:sldId id="11605" r:id="rId4"/>
    <p:sldId id="11573" r:id="rId5"/>
    <p:sldId id="11582" r:id="rId6"/>
    <p:sldId id="11613" r:id="rId7"/>
    <p:sldId id="11614" r:id="rId8"/>
    <p:sldId id="11615" r:id="rId9"/>
    <p:sldId id="11596" r:id="rId10"/>
    <p:sldId id="11608" r:id="rId11"/>
    <p:sldId id="11611" r:id="rId12"/>
    <p:sldId id="11607" r:id="rId13"/>
    <p:sldId id="11610" r:id="rId14"/>
    <p:sldId id="11606" r:id="rId15"/>
    <p:sldId id="11617" r:id="rId16"/>
    <p:sldId id="11616" r:id="rId17"/>
    <p:sldId id="11562" r:id="rId18"/>
    <p:sldId id="11578" r:id="rId19"/>
    <p:sldId id="11579" r:id="rId20"/>
    <p:sldId id="11574" r:id="rId21"/>
    <p:sldId id="11565" r:id="rId22"/>
    <p:sldId id="11581" r:id="rId23"/>
    <p:sldId id="11597" r:id="rId24"/>
    <p:sldId id="11598" r:id="rId25"/>
    <p:sldId id="11580" r:id="rId26"/>
    <p:sldId id="11601" r:id="rId27"/>
    <p:sldId id="11599" r:id="rId28"/>
    <p:sldId id="11603" r:id="rId29"/>
    <p:sldId id="11600" r:id="rId30"/>
    <p:sldId id="1160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树析" initials="李树析" lastIdx="1" clrIdx="0"/>
  <p:cmAuthor id="2" name="方博" initials="方博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E1"/>
    <a:srgbClr val="C00000"/>
    <a:srgbClr val="EC6276"/>
    <a:srgbClr val="E7374E"/>
    <a:srgbClr val="F1BDC6"/>
    <a:srgbClr val="FBD0BF"/>
    <a:srgbClr val="FFF2CC"/>
    <a:srgbClr val="DAE3F3"/>
    <a:srgbClr val="EE456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4762"/>
  </p:normalViewPr>
  <p:slideViewPr>
    <p:cSldViewPr snapToGrid="0" snapToObjects="1">
      <p:cViewPr varScale="1">
        <p:scale>
          <a:sx n="62" d="100"/>
          <a:sy n="62" d="100"/>
        </p:scale>
        <p:origin x="2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78999-0020-DF4F-8E69-FC416A4BA2CF}" type="datetimeFigureOut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D9641-31AF-AD45-8F89-938E0EB429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21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87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63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96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32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3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19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D9641-31AF-AD45-8F89-938E0EB429E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一：封面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38199" y="2118049"/>
            <a:ext cx="10515599" cy="1528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8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838200" y="3809998"/>
            <a:ext cx="10515600" cy="49795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二：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4" y="-16933"/>
            <a:ext cx="12283027" cy="6912000"/>
          </a:xfrm>
          <a:prstGeom prst="rect">
            <a:avLst/>
          </a:prstGeom>
        </p:spPr>
      </p:pic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5" y="3429000"/>
            <a:ext cx="3246495" cy="276382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1082" y="-16934"/>
            <a:ext cx="8236799" cy="6911999"/>
          </a:xfrm>
          <a:prstGeom prst="rect">
            <a:avLst/>
          </a:prstGeom>
        </p:spPr>
      </p:pic>
      <p:sp>
        <p:nvSpPr>
          <p:cNvPr id="10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4769223" y="519941"/>
            <a:ext cx="6584577" cy="5672883"/>
          </a:xfrm>
          <a:prstGeom prst="rect">
            <a:avLst/>
          </a:prstGeom>
        </p:spPr>
        <p:txBody>
          <a:bodyPr anchor="b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二：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5" y="4504875"/>
            <a:ext cx="3246495" cy="16879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34905" y="3327214"/>
            <a:ext cx="897547" cy="6635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4018721" y="-27012"/>
            <a:ext cx="8218793" cy="691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二：正文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316" y="-27000"/>
            <a:ext cx="12276633" cy="6912000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2292695"/>
            <a:ext cx="3973997" cy="27825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图片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267942" y="214714"/>
            <a:ext cx="7623175" cy="49674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7"/>
          </p:nvPr>
        </p:nvSpPr>
        <p:spPr>
          <a:xfrm>
            <a:off x="5257800" y="2292694"/>
            <a:ext cx="6096000" cy="278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二：正文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7" name="内容占位符 15"/>
          <p:cNvSpPr>
            <a:spLocks noGrp="1"/>
          </p:cNvSpPr>
          <p:nvPr>
            <p:ph sz="quarter" idx="17"/>
          </p:nvPr>
        </p:nvSpPr>
        <p:spPr>
          <a:xfrm>
            <a:off x="909569" y="1789044"/>
            <a:ext cx="10372863" cy="4403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8" name="内容占位符 15"/>
          <p:cNvSpPr>
            <a:spLocks noGrp="1"/>
          </p:cNvSpPr>
          <p:nvPr>
            <p:ph sz="quarter" idx="18"/>
          </p:nvPr>
        </p:nvSpPr>
        <p:spPr>
          <a:xfrm>
            <a:off x="909568" y="798444"/>
            <a:ext cx="10372863" cy="747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二：正文页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316" y="-27000"/>
            <a:ext cx="12276633" cy="6912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三：封面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38199" y="2118049"/>
            <a:ext cx="10515599" cy="1528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8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838200" y="3809998"/>
            <a:ext cx="10515600" cy="49795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三：封面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61241" y="5456238"/>
            <a:ext cx="8811359" cy="9001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8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-45513" y="-27000"/>
            <a:ext cx="12283027" cy="49429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三：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1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5" y="3429000"/>
            <a:ext cx="3246495" cy="276382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1083" y="-27000"/>
            <a:ext cx="8236800" cy="6912000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4769223" y="519941"/>
            <a:ext cx="6584577" cy="5672883"/>
          </a:xfrm>
          <a:prstGeom prst="rect">
            <a:avLst/>
          </a:prstGeom>
        </p:spPr>
        <p:txBody>
          <a:bodyPr anchor="b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三：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4E5D-7178-E04E-ABAA-0634F94D45C4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5" y="4504875"/>
            <a:ext cx="3246495" cy="16879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34905" y="3327214"/>
            <a:ext cx="897547" cy="6635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4018721" y="-27000"/>
            <a:ext cx="8218793" cy="691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三：正文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316" y="-27000"/>
            <a:ext cx="12276633" cy="691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92B9-957B-F843-9BFC-15D6A40C2CC0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2292695"/>
            <a:ext cx="3973997" cy="27825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图片</a:t>
            </a:r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267942" y="214714"/>
            <a:ext cx="7623175" cy="49674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9" name="内容占位符 15"/>
          <p:cNvSpPr>
            <a:spLocks noGrp="1"/>
          </p:cNvSpPr>
          <p:nvPr>
            <p:ph sz="quarter" idx="17"/>
          </p:nvPr>
        </p:nvSpPr>
        <p:spPr>
          <a:xfrm>
            <a:off x="5257800" y="2292694"/>
            <a:ext cx="6096000" cy="278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一：封面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61241" y="5456238"/>
            <a:ext cx="8811359" cy="9001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8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-45513" y="-27000"/>
            <a:ext cx="12283027" cy="49429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三：正文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D516-6655-464F-9380-0705C62D3550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内容占位符 15"/>
          <p:cNvSpPr>
            <a:spLocks noGrp="1"/>
          </p:cNvSpPr>
          <p:nvPr>
            <p:ph sz="quarter" idx="17"/>
          </p:nvPr>
        </p:nvSpPr>
        <p:spPr>
          <a:xfrm>
            <a:off x="909569" y="1789044"/>
            <a:ext cx="10372863" cy="4403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8" name="内容占位符 15"/>
          <p:cNvSpPr>
            <a:spLocks noGrp="1"/>
          </p:cNvSpPr>
          <p:nvPr>
            <p:ph sz="quarter" idx="18"/>
          </p:nvPr>
        </p:nvSpPr>
        <p:spPr>
          <a:xfrm>
            <a:off x="909568" y="798444"/>
            <a:ext cx="10372863" cy="747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三：正文页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316" y="-27000"/>
            <a:ext cx="12276633" cy="691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2F8B-81F9-8B4D-8D39-136B7B5485D9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一：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4" y="-17926"/>
            <a:ext cx="12283027" cy="6912000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5" y="3801533"/>
            <a:ext cx="3246495" cy="239129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2826" y="-17062"/>
            <a:ext cx="8236799" cy="691199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4769223" y="519941"/>
            <a:ext cx="6584577" cy="5672883"/>
          </a:xfrm>
          <a:prstGeom prst="rect">
            <a:avLst/>
          </a:prstGeom>
        </p:spPr>
        <p:txBody>
          <a:bodyPr anchor="b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一：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5" y="4504875"/>
            <a:ext cx="3246495" cy="16879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34905" y="3327214"/>
            <a:ext cx="897547" cy="6635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4018721" y="-27012"/>
            <a:ext cx="8218793" cy="691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一：正文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316" y="-27000"/>
            <a:ext cx="12276633" cy="6912000"/>
          </a:xfrm>
          <a:prstGeom prst="rect">
            <a:avLst/>
          </a:prstGeom>
        </p:spPr>
      </p:pic>
      <p:sp>
        <p:nvSpPr>
          <p:cNvPr id="7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2292695"/>
            <a:ext cx="3973997" cy="27825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图片</a:t>
            </a:r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267942" y="214714"/>
            <a:ext cx="7623175" cy="49674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9" name="内容占位符 15"/>
          <p:cNvSpPr>
            <a:spLocks noGrp="1"/>
          </p:cNvSpPr>
          <p:nvPr>
            <p:ph sz="quarter" idx="17"/>
          </p:nvPr>
        </p:nvSpPr>
        <p:spPr>
          <a:xfrm>
            <a:off x="5257800" y="2292694"/>
            <a:ext cx="6096000" cy="2782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一：正文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7" name="内容占位符 15"/>
          <p:cNvSpPr>
            <a:spLocks noGrp="1"/>
          </p:cNvSpPr>
          <p:nvPr>
            <p:ph sz="quarter" idx="17"/>
          </p:nvPr>
        </p:nvSpPr>
        <p:spPr>
          <a:xfrm>
            <a:off x="909569" y="1789044"/>
            <a:ext cx="10372863" cy="4403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9" name="内容占位符 15"/>
          <p:cNvSpPr>
            <a:spLocks noGrp="1"/>
          </p:cNvSpPr>
          <p:nvPr>
            <p:ph sz="quarter" idx="18"/>
          </p:nvPr>
        </p:nvSpPr>
        <p:spPr>
          <a:xfrm>
            <a:off x="909568" y="798444"/>
            <a:ext cx="10372863" cy="747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一：正文页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316" y="-27000"/>
            <a:ext cx="12276633" cy="691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3A2B-B9AA-CD44-900C-94F1F27F3DC3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二：封面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F43-8498-7E42-B905-1E70A988CFAA}" type="datetime1">
              <a:rPr kumimoji="1" lang="zh-CN" altLang="en-US" smtClean="0"/>
              <a:t>2022/2/9</a:t>
            </a:fld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38199" y="2118049"/>
            <a:ext cx="10515599" cy="1528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838200" y="3809998"/>
            <a:ext cx="10515600" cy="49795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二：封面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513" y="-27000"/>
            <a:ext cx="12283027" cy="6912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61241" y="5456238"/>
            <a:ext cx="8811359" cy="9001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-45513" y="-27000"/>
            <a:ext cx="12283027" cy="49429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61E3-675C-2948-9A9B-231C5A738B2D}" type="datetime1">
              <a:rPr kumimoji="1" lang="zh-CN" altLang="en-US" smtClean="0"/>
              <a:t>2022/2/9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38733" y="64410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93FE00-0B4C-AF40-8F57-0F2E12FDE39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060140" y="2910519"/>
            <a:ext cx="10515599" cy="864710"/>
          </a:xfrm>
        </p:spPr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						          							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9"/>
    </mc:Choice>
    <mc:Fallback xmlns="">
      <p:transition spd="slow" advTm="88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生成 </a:t>
            </a:r>
            <a:r>
              <a:rPr lang="en-US" dirty="0"/>
              <a:t>SSH Keys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ADB88E-D439-42C5-B1C0-3037D07E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7" y="1088938"/>
            <a:ext cx="7277659" cy="49745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F132E0-CF09-4CB3-9DDA-362BB2369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292" y="1285150"/>
            <a:ext cx="3958639" cy="13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将生成的公钥添加到</a:t>
            </a:r>
            <a:r>
              <a:rPr lang="en-US" altLang="zh-CN" dirty="0" err="1"/>
              <a:t>gitlab</a:t>
            </a:r>
            <a:r>
              <a:rPr lang="zh-CN" altLang="en-US" dirty="0"/>
              <a:t>上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C4F7F8-14AE-4BC1-A79E-3F22C85E2A4B}"/>
              </a:ext>
            </a:extLst>
          </p:cNvPr>
          <p:cNvSpPr txBox="1"/>
          <p:nvPr/>
        </p:nvSpPr>
        <p:spPr>
          <a:xfrm>
            <a:off x="337351" y="1207363"/>
            <a:ext cx="11327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1.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使用域账号登录</a:t>
            </a:r>
            <a:r>
              <a:rPr lang="en-US" altLang="zh-CN" sz="1800" dirty="0" err="1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gitlab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，地址：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https://gitlab.sz.sensetime.com/users/sign_in</a:t>
            </a:r>
          </a:p>
          <a:p>
            <a:pPr algn="l"/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首先点击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‘ 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Edit profile’, 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入口如下：</a:t>
            </a:r>
            <a:endParaRPr lang="en-US" altLang="zh-CN" sz="1800" dirty="0">
              <a:solidFill>
                <a:srgbClr val="5C5D5E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6F9090-6E4A-496D-A268-4CD0217DC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27" y="2113011"/>
            <a:ext cx="4222811" cy="43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7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将生成的公钥添加到</a:t>
            </a:r>
            <a:r>
              <a:rPr lang="en-US" altLang="zh-CN" dirty="0" err="1"/>
              <a:t>gitlab</a:t>
            </a:r>
            <a:r>
              <a:rPr lang="zh-CN" altLang="en-US" dirty="0"/>
              <a:t>上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C4F7F8-14AE-4BC1-A79E-3F22C85E2A4B}"/>
              </a:ext>
            </a:extLst>
          </p:cNvPr>
          <p:cNvSpPr txBox="1"/>
          <p:nvPr/>
        </p:nvSpPr>
        <p:spPr>
          <a:xfrm>
            <a:off x="337351" y="1207363"/>
            <a:ext cx="11327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、进入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‘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profile’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后，点击进入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’</a:t>
            </a:r>
            <a:r>
              <a:rPr lang="en-US" altLang="zh-CN" sz="1800" dirty="0" err="1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sshkeys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’, 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将公钥复制到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文本框中，点击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‘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add key’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，如图：</a:t>
            </a:r>
            <a:endParaRPr lang="en-US" altLang="zh-CN" sz="1800" dirty="0">
              <a:solidFill>
                <a:srgbClr val="5C5D5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>
              <a:effectLst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E942AB2-97F6-41FD-BA57-65E2B25D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18" y="1699811"/>
            <a:ext cx="77533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3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配置用户，邮箱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C4F7F8-14AE-4BC1-A79E-3F22C85E2A4B}"/>
              </a:ext>
            </a:extLst>
          </p:cNvPr>
          <p:cNvSpPr txBox="1"/>
          <p:nvPr/>
        </p:nvSpPr>
        <p:spPr>
          <a:xfrm>
            <a:off x="267942" y="1269507"/>
            <a:ext cx="113279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执行以下命令，配置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用户、邮箱信息</a:t>
            </a:r>
            <a:endParaRPr lang="en-US" altLang="zh-CN" sz="1800" dirty="0">
              <a:solidFill>
                <a:srgbClr val="5C5D5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修改登陆用户：</a:t>
            </a:r>
          </a:p>
          <a:p>
            <a:pPr algn="l"/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git config --global user.name '</a:t>
            </a:r>
            <a:r>
              <a:rPr lang="en-US" altLang="zh-CN" dirty="0" err="1">
                <a:effectLst/>
              </a:rPr>
              <a:t>userName</a:t>
            </a:r>
            <a:r>
              <a:rPr lang="en-US" altLang="zh-CN" dirty="0">
                <a:effectLst/>
              </a:rPr>
              <a:t>'    // </a:t>
            </a:r>
            <a:r>
              <a:rPr lang="zh-CN" altLang="en-US" dirty="0">
                <a:effectLst/>
              </a:rPr>
              <a:t>修改登陆账号，</a:t>
            </a:r>
            <a:r>
              <a:rPr lang="en-US" altLang="zh-CN" dirty="0" err="1">
                <a:effectLst/>
              </a:rPr>
              <a:t>userName</a:t>
            </a:r>
            <a:r>
              <a:rPr lang="zh-CN" altLang="en-US" dirty="0">
                <a:effectLst/>
              </a:rPr>
              <a:t>为你的</a:t>
            </a:r>
            <a:r>
              <a:rPr lang="en-US" altLang="zh-CN" dirty="0">
                <a:effectLst/>
              </a:rPr>
              <a:t>git</a:t>
            </a:r>
            <a:r>
              <a:rPr lang="zh-CN" altLang="en-US" dirty="0">
                <a:effectLst/>
              </a:rPr>
              <a:t>账号</a:t>
            </a:r>
          </a:p>
          <a:p>
            <a:pPr algn="l"/>
            <a:r>
              <a:rPr lang="en-US" altLang="zh-CN" dirty="0">
                <a:effectLst/>
              </a:rPr>
              <a:t>git config --global </a:t>
            </a:r>
            <a:r>
              <a:rPr lang="en-US" altLang="zh-CN" dirty="0" err="1">
                <a:effectLst/>
              </a:rPr>
              <a:t>user.email</a:t>
            </a:r>
            <a:r>
              <a:rPr lang="en-US" altLang="zh-CN" dirty="0">
                <a:effectLst/>
              </a:rPr>
              <a:t> 'email'      // </a:t>
            </a:r>
            <a:r>
              <a:rPr lang="zh-CN" altLang="en-US" dirty="0">
                <a:effectLst/>
              </a:rPr>
              <a:t>修改登陆邮箱，</a:t>
            </a:r>
            <a:r>
              <a:rPr lang="en-US" altLang="zh-CN" dirty="0">
                <a:effectLst/>
              </a:rPr>
              <a:t>email</a:t>
            </a:r>
            <a:r>
              <a:rPr lang="zh-CN" altLang="en-US" dirty="0">
                <a:effectLst/>
              </a:rPr>
              <a:t>为你的</a:t>
            </a:r>
            <a:r>
              <a:rPr lang="en-US" altLang="zh-CN" dirty="0">
                <a:effectLst/>
              </a:rPr>
              <a:t>git</a:t>
            </a:r>
            <a:r>
              <a:rPr lang="zh-CN" altLang="en-US" dirty="0">
                <a:effectLst/>
              </a:rPr>
              <a:t>邮箱</a:t>
            </a:r>
          </a:p>
          <a:p>
            <a:pPr algn="l"/>
            <a:r>
              <a:rPr lang="en-US" altLang="zh-CN" dirty="0">
                <a:effectLst/>
              </a:rPr>
              <a:t>git config --global </a:t>
            </a:r>
            <a:r>
              <a:rPr lang="en-US" altLang="zh-CN" dirty="0" err="1">
                <a:effectLst/>
              </a:rPr>
              <a:t>user.password</a:t>
            </a:r>
            <a:r>
              <a:rPr lang="en-US" altLang="zh-CN" dirty="0">
                <a:effectLst/>
              </a:rPr>
              <a:t> 'password'  // </a:t>
            </a:r>
            <a:r>
              <a:rPr lang="zh-CN" altLang="en-US" dirty="0">
                <a:effectLst/>
              </a:rPr>
              <a:t>修改登陆密码，</a:t>
            </a:r>
            <a:r>
              <a:rPr lang="en-US" altLang="zh-CN" dirty="0">
                <a:effectLst/>
              </a:rPr>
              <a:t>password</a:t>
            </a:r>
            <a:r>
              <a:rPr lang="zh-CN" altLang="en-US" dirty="0">
                <a:effectLst/>
              </a:rPr>
              <a:t>为你的</a:t>
            </a:r>
            <a:r>
              <a:rPr lang="en-US" altLang="zh-CN" dirty="0">
                <a:effectLst/>
              </a:rPr>
              <a:t>git</a:t>
            </a:r>
            <a:r>
              <a:rPr lang="zh-CN" altLang="en-US" dirty="0">
                <a:effectLst/>
              </a:rPr>
              <a:t>密码</a:t>
            </a:r>
          </a:p>
          <a:p>
            <a:pPr algn="l"/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获取当前登陆用户：</a:t>
            </a:r>
          </a:p>
          <a:p>
            <a:pPr algn="l"/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git config user.name   //</a:t>
            </a:r>
            <a:r>
              <a:rPr lang="zh-CN" altLang="en-US" dirty="0">
                <a:effectLst/>
              </a:rPr>
              <a:t>获取当前登录的用户</a:t>
            </a:r>
          </a:p>
          <a:p>
            <a:pPr algn="l"/>
            <a:r>
              <a:rPr lang="en-US" altLang="zh-CN" dirty="0">
                <a:effectLst/>
              </a:rPr>
              <a:t>git config </a:t>
            </a:r>
            <a:r>
              <a:rPr lang="en-US" altLang="zh-CN" dirty="0" err="1">
                <a:effectLst/>
              </a:rPr>
              <a:t>user.email</a:t>
            </a:r>
            <a:r>
              <a:rPr lang="en-US" altLang="zh-CN" dirty="0">
                <a:effectLst/>
              </a:rPr>
              <a:t>  //</a:t>
            </a:r>
            <a:r>
              <a:rPr lang="zh-CN" altLang="en-US" dirty="0">
                <a:effectLst/>
              </a:rPr>
              <a:t>获取当前登录用户的邮箱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532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060140" y="2910519"/>
            <a:ext cx="10515599" cy="864710"/>
          </a:xfrm>
        </p:spPr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常用命令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7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9"/>
    </mc:Choice>
    <mc:Fallback xmlns="">
      <p:transition spd="slow" advTm="88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git</a:t>
            </a:r>
            <a:r>
              <a:rPr kumimoji="1" lang="zh-CN" altLang="en-US" dirty="0"/>
              <a:t>命令</a:t>
            </a:r>
            <a:endParaRPr kumimoji="1"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>
          <a:xfrm>
            <a:off x="2538438" y="4345887"/>
            <a:ext cx="2743200" cy="365125"/>
          </a:xfrm>
        </p:spPr>
        <p:txBody>
          <a:bodyPr/>
          <a:lstStyle/>
          <a:p>
            <a:fld id="{1C93FE00-0B4C-AF40-8F57-0F2E12FDE392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1284B5-3AB5-456D-8913-6B251814C907}"/>
              </a:ext>
            </a:extLst>
          </p:cNvPr>
          <p:cNvSpPr txBox="1"/>
          <p:nvPr/>
        </p:nvSpPr>
        <p:spPr>
          <a:xfrm>
            <a:off x="912180" y="1028693"/>
            <a:ext cx="112798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clone </a:t>
            </a:r>
            <a:r>
              <a:rPr lang="zh-CN" altLang="en-US" dirty="0">
                <a:effectLst/>
              </a:rPr>
              <a:t>后加</a:t>
            </a:r>
            <a:r>
              <a:rPr lang="en-US" altLang="zh-CN" dirty="0">
                <a:effectLst/>
              </a:rPr>
              <a:t>git</a:t>
            </a:r>
            <a:r>
              <a:rPr lang="zh-CN" altLang="en-US" dirty="0">
                <a:effectLst/>
              </a:rPr>
              <a:t>地址表示将文件克隆到本地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add </a:t>
            </a:r>
            <a:r>
              <a:rPr lang="zh-CN" altLang="en-US" dirty="0">
                <a:effectLst/>
              </a:rPr>
              <a:t>如</a:t>
            </a:r>
            <a:r>
              <a:rPr lang="en-US" altLang="zh-CN" dirty="0">
                <a:effectLst/>
              </a:rPr>
              <a:t>git add . </a:t>
            </a:r>
            <a:r>
              <a:rPr lang="zh-CN" altLang="en-US" dirty="0">
                <a:effectLst/>
              </a:rPr>
              <a:t>把当前目录文件添加进去，实际上就是把文件修改添加到暂存区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commit </a:t>
            </a:r>
            <a:r>
              <a:rPr lang="zh-CN" altLang="en-US" dirty="0">
                <a:effectLst/>
              </a:rPr>
              <a:t>提交更改，实际上就是把暂存区的所有内容提交到当前分支（备注：</a:t>
            </a:r>
            <a:r>
              <a:rPr lang="en-US" altLang="zh-CN" dirty="0">
                <a:effectLst/>
              </a:rPr>
              <a:t>git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commit id</a:t>
            </a:r>
            <a:r>
              <a:rPr lang="zh-CN" altLang="en-US" dirty="0">
                <a:effectLst/>
              </a:rPr>
              <a:t>不是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3……</a:t>
            </a:r>
            <a:r>
              <a:rPr lang="zh-CN" altLang="en-US" dirty="0">
                <a:effectLst/>
              </a:rPr>
              <a:t>递增的数字，而是一个</a:t>
            </a:r>
            <a:r>
              <a:rPr lang="en-US" altLang="zh-CN" dirty="0">
                <a:effectLst/>
              </a:rPr>
              <a:t>SHA1</a:t>
            </a:r>
            <a:r>
              <a:rPr lang="zh-CN" altLang="en-US" dirty="0">
                <a:effectLst/>
              </a:rPr>
              <a:t>计算出来的一个非常大的数字，用十六进制表示，哈希值）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push origin </a:t>
            </a:r>
            <a:r>
              <a:rPr lang="zh-CN" altLang="en-US" dirty="0">
                <a:effectLst/>
              </a:rPr>
              <a:t>分支名   推送远程仓库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status  </a:t>
            </a:r>
            <a:r>
              <a:rPr lang="zh-CN" altLang="en-US" dirty="0">
                <a:effectLst/>
              </a:rPr>
              <a:t>查看状态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branch </a:t>
            </a:r>
            <a:r>
              <a:rPr lang="zh-CN" altLang="en-US" dirty="0">
                <a:effectLst/>
              </a:rPr>
              <a:t>命令查看本地分支  带参数</a:t>
            </a:r>
            <a:r>
              <a:rPr lang="en-US" altLang="zh-CN" dirty="0">
                <a:effectLst/>
              </a:rPr>
              <a:t>-a </a:t>
            </a:r>
            <a:r>
              <a:rPr lang="zh-CN" altLang="en-US" dirty="0">
                <a:effectLst/>
              </a:rPr>
              <a:t>查看本地加远程分支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checkout </a:t>
            </a:r>
            <a:r>
              <a:rPr lang="zh-CN" altLang="en-US" dirty="0">
                <a:effectLst/>
              </a:rPr>
              <a:t>切换分支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checkout -b dev  </a:t>
            </a:r>
            <a:r>
              <a:rPr lang="zh-CN" altLang="en-US" dirty="0">
                <a:effectLst/>
              </a:rPr>
              <a:t>创建并切换到新分支  </a:t>
            </a:r>
            <a:r>
              <a:rPr lang="en-US" altLang="zh-CN" dirty="0">
                <a:effectLst/>
              </a:rPr>
              <a:t>git branch </a:t>
            </a:r>
            <a:r>
              <a:rPr lang="zh-CN" altLang="en-US" dirty="0">
                <a:effectLst/>
              </a:rPr>
              <a:t>新建</a:t>
            </a:r>
            <a:r>
              <a:rPr lang="en-US" altLang="zh-CN" dirty="0">
                <a:effectLst/>
              </a:rPr>
              <a:t>+ git checkout </a:t>
            </a:r>
            <a:r>
              <a:rPr lang="zh-CN" altLang="en-US" dirty="0">
                <a:effectLst/>
              </a:rPr>
              <a:t>切换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branch -d </a:t>
            </a:r>
            <a:r>
              <a:rPr lang="zh-CN" altLang="en-US" dirty="0">
                <a:effectLst/>
              </a:rPr>
              <a:t>分支名 删除分支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merge</a:t>
            </a:r>
            <a:r>
              <a:rPr lang="zh-CN" altLang="en-US" dirty="0">
                <a:effectLst/>
              </a:rPr>
              <a:t>命令用于合并指定分支到当前分支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$git log  --pretty=</a:t>
            </a:r>
            <a:r>
              <a:rPr lang="en-US" altLang="zh-CN" dirty="0" err="1">
                <a:effectLst/>
              </a:rPr>
              <a:t>oneline</a:t>
            </a:r>
            <a:endParaRPr lang="en-US" altLang="zh-CN" dirty="0">
              <a:effectLst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dirty="0">
                <a:effectLst/>
              </a:rPr>
              <a:t>git</a:t>
            </a:r>
            <a:r>
              <a:rPr lang="zh-CN" altLang="en-US" dirty="0">
                <a:effectLst/>
              </a:rPr>
              <a:t>撤销：</a:t>
            </a:r>
          </a:p>
          <a:p>
            <a:pPr lvl="1" algn="l"/>
            <a:r>
              <a:rPr lang="zh-CN" altLang="en-US" dirty="0">
                <a:effectLst/>
              </a:rPr>
              <a:t>      在本地工作区修改，没有执行</a:t>
            </a:r>
            <a:r>
              <a:rPr lang="en-US" altLang="zh-CN" dirty="0">
                <a:effectLst/>
              </a:rPr>
              <a:t>git add</a:t>
            </a:r>
            <a:r>
              <a:rPr lang="zh-CN" altLang="en-US" dirty="0">
                <a:effectLst/>
              </a:rPr>
              <a:t>命令，撤销命令</a:t>
            </a:r>
            <a:r>
              <a:rPr lang="en-US" altLang="zh-CN" dirty="0">
                <a:effectLst/>
              </a:rPr>
              <a:t>git checkout – </a:t>
            </a:r>
            <a:r>
              <a:rPr lang="zh-CN" altLang="en-US" dirty="0">
                <a:effectLst/>
              </a:rPr>
              <a:t>文件名</a:t>
            </a:r>
            <a:r>
              <a:rPr lang="en-US" altLang="zh-CN" dirty="0">
                <a:effectLst/>
              </a:rPr>
              <a:t>.txt   </a:t>
            </a:r>
          </a:p>
          <a:p>
            <a:pPr lvl="1" algn="l"/>
            <a:r>
              <a:rPr lang="en-US" altLang="zh-CN" dirty="0"/>
              <a:t>      </a:t>
            </a:r>
            <a:r>
              <a:rPr lang="zh-CN" altLang="en-US" dirty="0">
                <a:effectLst/>
              </a:rPr>
              <a:t>本地执行</a:t>
            </a:r>
            <a:r>
              <a:rPr lang="en-US" altLang="zh-CN" dirty="0">
                <a:effectLst/>
              </a:rPr>
              <a:t>git add</a:t>
            </a:r>
            <a:r>
              <a:rPr lang="zh-CN" altLang="en-US" dirty="0">
                <a:effectLst/>
              </a:rPr>
              <a:t>命令，添加到暂存区后，撤销命令</a:t>
            </a:r>
            <a:r>
              <a:rPr lang="en-US" altLang="zh-CN" dirty="0">
                <a:effectLst/>
              </a:rPr>
              <a:t>git reset HEAD file</a:t>
            </a:r>
          </a:p>
          <a:p>
            <a:pPr lvl="1" algn="l"/>
            <a:r>
              <a:rPr lang="zh-CN" altLang="en-US" dirty="0">
                <a:effectLst/>
              </a:rPr>
              <a:t>     本地执行</a:t>
            </a:r>
            <a:r>
              <a:rPr lang="en-US" altLang="zh-CN" dirty="0">
                <a:effectLst/>
              </a:rPr>
              <a:t>git commit</a:t>
            </a:r>
            <a:r>
              <a:rPr lang="zh-CN" altLang="en-US" dirty="0">
                <a:effectLst/>
              </a:rPr>
              <a:t>命令，添加至版本库后，撤销命令 </a:t>
            </a:r>
            <a:r>
              <a:rPr lang="en-US" altLang="zh-CN" dirty="0">
                <a:effectLst/>
              </a:rPr>
              <a:t>git reset – hard commit id</a:t>
            </a:r>
          </a:p>
          <a:p>
            <a:pPr lvl="1" algn="l"/>
            <a:r>
              <a:rPr lang="en-US" altLang="zh-CN" dirty="0">
                <a:effectLst/>
              </a:rPr>
              <a:t>     git push –f </a:t>
            </a:r>
            <a:r>
              <a:rPr lang="zh-CN" altLang="en-US" dirty="0">
                <a:effectLst/>
              </a:rPr>
              <a:t>强制推至远程仓库</a:t>
            </a:r>
          </a:p>
          <a:p>
            <a:pPr lvl="1" algn="l"/>
            <a:r>
              <a:rPr lang="zh-CN" altLang="en-US" dirty="0">
                <a:effectLst/>
              </a:rPr>
              <a:t>备注：</a:t>
            </a:r>
            <a:r>
              <a:rPr lang="en-US" altLang="zh-CN" dirty="0">
                <a:effectLst/>
              </a:rPr>
              <a:t>git reset</a:t>
            </a:r>
            <a:r>
              <a:rPr lang="zh-CN" altLang="en-US" dirty="0">
                <a:effectLst/>
              </a:rPr>
              <a:t>命令既可以回退版本，也可以把暂存区的修改回退到工作区。当我们用</a:t>
            </a:r>
            <a:r>
              <a:rPr lang="en-US" altLang="zh-CN" dirty="0">
                <a:effectLst/>
              </a:rPr>
              <a:t>HEAD</a:t>
            </a:r>
            <a:r>
              <a:rPr lang="zh-CN" altLang="en-US" dirty="0">
                <a:effectLst/>
              </a:rPr>
              <a:t>时，表示最新的版本。</a:t>
            </a:r>
          </a:p>
          <a:p>
            <a:pPr lvl="1" algn="l"/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703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dirty="0"/>
              <a:t>新建代码库</a:t>
            </a:r>
            <a:r>
              <a:rPr kumimoji="1" lang="en-US" dirty="0"/>
              <a:t>&amp;配置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>
          <a:xfrm>
            <a:off x="2538438" y="4345887"/>
            <a:ext cx="2743200" cy="365125"/>
          </a:xfrm>
        </p:spPr>
        <p:txBody>
          <a:bodyPr/>
          <a:lstStyle/>
          <a:p>
            <a:fld id="{1C93FE00-0B4C-AF40-8F57-0F2E12FDE392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4DC770-AE05-479F-94EC-5F79D9B9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7" y="1275563"/>
            <a:ext cx="9511776" cy="50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dirty="0"/>
              <a:t>新建代码库</a:t>
            </a:r>
            <a:r>
              <a:rPr kumimoji="1" lang="en-US" dirty="0"/>
              <a:t>&amp;配置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>
          <a:xfrm>
            <a:off x="2538438" y="4345887"/>
            <a:ext cx="2743200" cy="365125"/>
          </a:xfrm>
        </p:spPr>
        <p:txBody>
          <a:bodyPr/>
          <a:lstStyle/>
          <a:p>
            <a:fld id="{1C93FE00-0B4C-AF40-8F57-0F2E12FDE392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pic>
        <p:nvPicPr>
          <p:cNvPr id="2" name="图片 1" descr="企业微信截图_164181240138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1327353"/>
            <a:ext cx="8397240" cy="2159635"/>
          </a:xfrm>
          <a:prstGeom prst="rect">
            <a:avLst/>
          </a:prstGeom>
        </p:spPr>
      </p:pic>
      <p:pic>
        <p:nvPicPr>
          <p:cNvPr id="5" name="图片 4" descr="企业微信截图_164181244779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60" y="3729990"/>
            <a:ext cx="8407400" cy="1618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dirty="0"/>
              <a:t>增加/删除文件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>
          <a:xfrm>
            <a:off x="2538438" y="4345887"/>
            <a:ext cx="2743200" cy="365125"/>
          </a:xfrm>
        </p:spPr>
        <p:txBody>
          <a:bodyPr/>
          <a:lstStyle/>
          <a:p>
            <a:fld id="{1C93FE00-0B4C-AF40-8F57-0F2E12FDE392}" type="slidenum">
              <a:rPr kumimoji="1" lang="zh-CN" altLang="en-US" smtClean="0"/>
              <a:t>18</a:t>
            </a:fld>
            <a:endParaRPr kumimoji="1" lang="zh-CN" altLang="en-US"/>
          </a:p>
        </p:txBody>
      </p:sp>
      <p:pic>
        <p:nvPicPr>
          <p:cNvPr id="2" name="图片 1" descr="微信图片_202201101903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698625"/>
            <a:ext cx="8552815" cy="3898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dirty="0"/>
              <a:t>代码提交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>
          <a:xfrm>
            <a:off x="2538438" y="4345887"/>
            <a:ext cx="2743200" cy="365125"/>
          </a:xfrm>
        </p:spPr>
        <p:txBody>
          <a:bodyPr/>
          <a:lstStyle/>
          <a:p>
            <a:fld id="{1C93FE00-0B4C-AF40-8F57-0F2E12FDE392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2" name="图片 1" descr="微信图片_202201101903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80" y="1913255"/>
            <a:ext cx="8196580" cy="3383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dirty="0"/>
              <a:t>Git是什么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8681" y="1484542"/>
            <a:ext cx="10901779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altLang="zh-CN" dirty="0"/>
              <a:t>概述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/>
              <a:t>            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/>
              <a:t>	 </a:t>
            </a:r>
            <a:r>
              <a:rPr kern="0" dirty="0" err="1">
                <a:effectLst/>
                <a:cs typeface="宋体" panose="02010600030101010101" pitchFamily="2" charset="-122"/>
              </a:rPr>
              <a:t>Git是分布式版本控制系统，与SVN类似的集中化版本控制系统相比</a:t>
            </a:r>
            <a:r>
              <a:rPr kern="0" dirty="0">
                <a:effectLst/>
                <a:cs typeface="宋体" panose="02010600030101010101" pitchFamily="2" charset="-122"/>
              </a:rPr>
              <a:t>，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kern="0" dirty="0">
                <a:effectLst/>
                <a:cs typeface="宋体" panose="02010600030101010101" pitchFamily="2" charset="-122"/>
              </a:rPr>
              <a:t>      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kern="0" dirty="0">
                <a:effectLst/>
                <a:cs typeface="宋体" panose="02010600030101010101" pitchFamily="2" charset="-122"/>
              </a:rPr>
              <a:t>      </a:t>
            </a:r>
            <a:r>
              <a:rPr kern="0" dirty="0" err="1">
                <a:effectLst/>
                <a:cs typeface="宋体" panose="02010600030101010101" pitchFamily="2" charset="-122"/>
              </a:rPr>
              <a:t>集中化版本控制系统如果中央服务器宕机则会影响数据和协同开发</a:t>
            </a:r>
            <a:r>
              <a:rPr kern="0" dirty="0">
                <a:effectLst/>
                <a:cs typeface="宋体" panose="02010600030101010101" pitchFamily="2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0" dirty="0">
              <a:solidFill>
                <a:srgbClr val="4B4B4B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sz="1800" kern="0" dirty="0">
                <a:effectLst/>
                <a:cs typeface="宋体" panose="02010600030101010101" pitchFamily="2" charset="-122"/>
              </a:rPr>
              <a:t>Git是分布式的版本控制系统，客户端不只是提取最新版本的快照，而且将整个代码仓库镜像复制下来。如果任何协同工作用的服务器发生故障了，也可以用任何一个代码仓库来恢复。而且在协作服务器宕机期间，你也可以提交代码到本地仓库，当协作服务器正常工作后，你再将本地仓库同步到远程仓库。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8"/>
    </mc:Choice>
    <mc:Fallback xmlns="">
      <p:transition spd="slow" advTm="52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GIT分支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0129" y="1948106"/>
            <a:ext cx="9510204" cy="281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l">
              <a:lnSpc>
                <a:spcPct val="15000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DHCP DECLINE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：当客户端发现服务器分配的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地址无法使用（如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地址冲突时），将发出此文，通知服务器禁止使用该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地址。</a:t>
            </a:r>
            <a:endParaRPr lang="en-US" altLang="zh-CN" sz="1800" kern="0" dirty="0">
              <a:solidFill>
                <a:srgbClr val="333333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indent="304800" algn="l">
              <a:lnSpc>
                <a:spcPct val="15000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DHCP NAK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：服务器对客户端的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DHCP REQUEST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报文的拒绝响应报文。客户端收到此报文后，会重新开始新的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DHCP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过程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l">
              <a:lnSpc>
                <a:spcPct val="15000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DHCP RELEASE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：客户端主动释放服务器分配的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地址。当服务器收到此报文后，则回收该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地址，并可以将其分配给其它的客户端。</a:t>
            </a:r>
            <a:endParaRPr lang="en-US" altLang="zh-CN" sz="1800" kern="0" dirty="0">
              <a:solidFill>
                <a:srgbClr val="333333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indent="304800" algn="l">
              <a:lnSpc>
                <a:spcPts val="18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微信图片_202201101909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45" y="974725"/>
            <a:ext cx="9438640" cy="5641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标签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21</a:t>
            </a:fld>
            <a:endParaRPr kumimoji="1" lang="zh-CN" altLang="en-US"/>
          </a:p>
        </p:txBody>
      </p:sp>
      <p:pic>
        <p:nvPicPr>
          <p:cNvPr id="2" name="图片 1" descr="微信图片_202201101914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543050"/>
            <a:ext cx="9521825" cy="42779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dirty="0"/>
              <a:t>查看信息</a:t>
            </a:r>
            <a:r>
              <a:rPr lang="zh-CN" dirty="0"/>
              <a:t>（一）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pic>
        <p:nvPicPr>
          <p:cNvPr id="2" name="图片 1" descr="微信图片_202201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10" y="1223645"/>
            <a:ext cx="9014460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dirty="0">
                <a:sym typeface="+mn-ea"/>
              </a:rPr>
              <a:t>查看信息</a:t>
            </a:r>
            <a:r>
              <a:rPr lang="zh-CN" dirty="0">
                <a:sym typeface="+mn-ea"/>
              </a:rPr>
              <a:t>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pic>
        <p:nvPicPr>
          <p:cNvPr id="2" name="图片 1" descr="微信图片_20220110192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1356995"/>
            <a:ext cx="8811895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dirty="0"/>
              <a:t>远程同步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pic>
        <p:nvPicPr>
          <p:cNvPr id="2" name="图片 1" descr="微信图片_2022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5" y="1715135"/>
            <a:ext cx="8806180" cy="38233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dirty="0"/>
              <a:t>撤销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  <p:pic>
        <p:nvPicPr>
          <p:cNvPr id="2" name="图片 1" descr="微信图片_2022d222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1197610"/>
            <a:ext cx="9538335" cy="48329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060140" y="2910519"/>
            <a:ext cx="10515599" cy="864710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分支合并与冲突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9"/>
    </mc:Choice>
    <mc:Fallback xmlns="">
      <p:transition spd="slow" advTm="884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dirty="0"/>
              <a:t>创建与合并分支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8052" y="1488221"/>
            <a:ext cx="10688715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sz="1800" dirty="0">
                <a:effectLst/>
                <a:cs typeface="Times New Roman" panose="02020603050405020304" pitchFamily="18" charset="0"/>
              </a:rPr>
              <a:t>   </a:t>
            </a:r>
            <a:r>
              <a:rPr altLang="zh-CN" sz="1800" dirty="0" err="1">
                <a:effectLst/>
                <a:cs typeface="Times New Roman" panose="02020603050405020304" pitchFamily="18" charset="0"/>
              </a:rPr>
              <a:t>每次提交，Git都把它们串成一条时间线，这条时间线就是一个分支。截止到目前，只有一条时间线</a:t>
            </a:r>
            <a:r>
              <a:rPr altLang="zh-CN" sz="1800" dirty="0">
                <a:effectLst/>
                <a:cs typeface="Times New Roman" panose="02020603050405020304" pitchFamily="18" charset="0"/>
              </a:rPr>
              <a:t>，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         </a:t>
            </a:r>
            <a:r>
              <a:rPr altLang="zh-CN" sz="1800" dirty="0" err="1">
                <a:effectLst/>
                <a:cs typeface="Times New Roman" panose="02020603050405020304" pitchFamily="18" charset="0"/>
              </a:rPr>
              <a:t>在Git里，这个分支叫主分支，即master分支。HEAD严格来说不是指向提交，而是指向master，master才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  </a:t>
            </a:r>
            <a:r>
              <a:rPr altLang="zh-CN" sz="1800" dirty="0" err="1">
                <a:effectLst/>
                <a:cs typeface="Times New Roman" panose="02020603050405020304" pitchFamily="18" charset="0"/>
              </a:rPr>
              <a:t>是指向提交的，所以，HEAD指向的就是当前分支</a:t>
            </a:r>
            <a:r>
              <a:rPr altLang="zh-CN" sz="1800" dirty="0">
                <a:effectLst/>
                <a:cs typeface="Times New Roman" panose="02020603050405020304" pitchFamily="18" charset="0"/>
              </a:rPr>
              <a:t>。</a:t>
            </a:r>
          </a:p>
          <a:p>
            <a:pPr marL="457200" lvl="1" indent="266700" algn="just">
              <a:lnSpc>
                <a:spcPct val="150000"/>
              </a:lnSpc>
              <a:buNone/>
            </a:pPr>
            <a:r>
              <a:rPr lang="zh-CN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创建分支：git checkout  –b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  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新建分支名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  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表示创建分支并切换。</a:t>
            </a:r>
          </a:p>
          <a:p>
            <a:pPr marL="457200" lvl="1" indent="266700" algn="just">
              <a:lnSpc>
                <a:spcPct val="150000"/>
              </a:lnSpc>
              <a:buNone/>
            </a:pPr>
            <a:r>
              <a:rPr lang="zh-CN" sz="1800" dirty="0">
                <a:effectLst/>
                <a:cs typeface="Times New Roman" panose="02020603050405020304" pitchFamily="18" charset="0"/>
              </a:rPr>
              <a:t>分支切换：git branch 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master  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从新建分支切换回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master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分支</a:t>
            </a:r>
          </a:p>
          <a:p>
            <a:pPr marL="457200" lvl="1" indent="266700" algn="just">
              <a:lnSpc>
                <a:spcPct val="150000"/>
              </a:lnSpc>
              <a:buNone/>
            </a:pPr>
            <a:r>
              <a:rPr lang="zh-CN" altLang="en-US" sz="1800" dirty="0">
                <a:effectLst/>
                <a:cs typeface="Times New Roman" panose="02020603050405020304" pitchFamily="18" charset="0"/>
              </a:rPr>
              <a:t>合并分支：git merge 新建分支名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  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将新建分支合并到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master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分支</a:t>
            </a:r>
          </a:p>
          <a:p>
            <a:pPr marL="457200" lvl="1" indent="266700" algn="just">
              <a:lnSpc>
                <a:spcPct val="150000"/>
              </a:lnSpc>
              <a:buNone/>
            </a:pPr>
            <a:r>
              <a:rPr lang="zh-CN" altLang="en-US" sz="1800" dirty="0">
                <a:effectLst/>
                <a:cs typeface="Times New Roman" panose="02020603050405020304" pitchFamily="18" charset="0"/>
              </a:rPr>
              <a:t>删除分支：git branch –d </a:t>
            </a:r>
            <a:r>
              <a:rPr lang="zh-CN" altLang="en-US" dirty="0">
                <a:effectLst/>
                <a:cs typeface="Times New Roman" panose="02020603050405020304" pitchFamily="18" charset="0"/>
                <a:sym typeface="+mn-ea"/>
              </a:rPr>
              <a:t>新建分支名</a:t>
            </a: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effectLst/>
                <a:cs typeface="Times New Roman" panose="02020603050405020304" pitchFamily="18" charset="0"/>
                <a:sym typeface="+mn-ea"/>
              </a:rPr>
              <a:t>将新建分支删除</a:t>
            </a:r>
          </a:p>
          <a:p>
            <a:pPr marL="457200" lvl="1" indent="266700" algn="just">
              <a:lnSpc>
                <a:spcPct val="150000"/>
              </a:lnSpc>
              <a:buNone/>
            </a:pPr>
            <a:endParaRPr altLang="zh-CN" dirty="0">
              <a:effectLst/>
              <a:cs typeface="Times New Roman" panose="02020603050405020304" pitchFamily="18" charset="0"/>
              <a:sym typeface="+mn-ea"/>
            </a:endParaRPr>
          </a:p>
          <a:p>
            <a:pPr marL="0" lvl="0" indent="266700" algn="just">
              <a:lnSpc>
                <a:spcPct val="150000"/>
              </a:lnSpc>
              <a:buNone/>
            </a:pPr>
            <a:r>
              <a:rPr altLang="zh-CN" dirty="0" err="1"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+mn-ea"/>
              </a:rPr>
              <a:t>分支管理策略</a:t>
            </a:r>
            <a:endParaRPr altLang="zh-CN" dirty="0">
              <a:effectLst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dirty="0">
                <a:effectLst/>
                <a:cs typeface="Times New Roman" panose="02020603050405020304" pitchFamily="18" charset="0"/>
                <a:sym typeface="+mn-ea"/>
              </a:rPr>
              <a:t>    </a:t>
            </a:r>
            <a:r>
              <a:rPr altLang="zh-CN" dirty="0" err="1">
                <a:effectLst/>
                <a:cs typeface="Times New Roman" panose="02020603050405020304" pitchFamily="18" charset="0"/>
                <a:sym typeface="+mn-ea"/>
              </a:rPr>
              <a:t>通常合并分支时，git一般使用”Fast</a:t>
            </a:r>
            <a:r>
              <a:rPr altLang="zh-CN" dirty="0">
                <a:effectLst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dirty="0" err="1">
                <a:effectLst/>
                <a:cs typeface="Times New Roman" panose="02020603050405020304" pitchFamily="18" charset="0"/>
                <a:sym typeface="+mn-ea"/>
              </a:rPr>
              <a:t>forward”模式，在这种模式下，删除分支后，会丢掉分支信息，现在我们来使用带参数</a:t>
            </a:r>
            <a:r>
              <a:rPr altLang="zh-CN" dirty="0">
                <a:effectLst/>
                <a:cs typeface="Times New Roman" panose="02020603050405020304" pitchFamily="18" charset="0"/>
                <a:sym typeface="+mn-ea"/>
              </a:rPr>
              <a:t> –no-</a:t>
            </a:r>
            <a:r>
              <a:rPr altLang="zh-CN" dirty="0" err="1">
                <a:effectLst/>
                <a:cs typeface="Times New Roman" panose="02020603050405020304" pitchFamily="18" charset="0"/>
                <a:sym typeface="+mn-ea"/>
              </a:rPr>
              <a:t>ff来禁用”Fast</a:t>
            </a:r>
            <a:r>
              <a:rPr altLang="zh-CN" dirty="0">
                <a:effectLst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dirty="0" err="1">
                <a:effectLst/>
                <a:cs typeface="Times New Roman" panose="02020603050405020304" pitchFamily="18" charset="0"/>
                <a:sym typeface="+mn-ea"/>
              </a:rPr>
              <a:t>forward”模式</a:t>
            </a:r>
            <a:r>
              <a:rPr altLang="zh-CN" dirty="0">
                <a:effectLst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  <a:effectLst/>
              <a:cs typeface="Times New Roman" panose="02020603050405020304" pitchFamily="18" charset="0"/>
              <a:sym typeface="+mn-ea"/>
            </a:endParaRPr>
          </a:p>
          <a:p>
            <a:pPr indent="266700" algn="just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effectLst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dirty="0">
                <a:sym typeface="+mn-ea"/>
              </a:rPr>
              <a:t>如何解决冲突</a:t>
            </a: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8702" y="1363126"/>
            <a:ext cx="10688715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endParaRPr lang="en-US">
              <a:solidFill>
                <a:schemeClr val="tx1"/>
              </a:solidFill>
              <a:effectLst/>
              <a:cs typeface="Times New Roman" panose="02020603050405020304" pitchFamily="18" charset="0"/>
              <a:sym typeface="+mn-ea"/>
            </a:endParaRPr>
          </a:p>
          <a:p>
            <a:pPr marL="457200" lvl="1" indent="266700" algn="just">
              <a:lnSpc>
                <a:spcPct val="150000"/>
              </a:lnSpc>
              <a:buNone/>
            </a:pPr>
            <a:r>
              <a:rPr lang="en-US" altLang="zh-CN">
                <a:effectLst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effectLst/>
                <a:cs typeface="Times New Roman" panose="02020603050405020304" pitchFamily="18" charset="0"/>
                <a:sym typeface="+mn-ea"/>
              </a:rPr>
              <a:t>如果新建分支产生了新内容，然后</a:t>
            </a:r>
            <a:r>
              <a:rPr lang="en-US" altLang="zh-CN">
                <a:effectLst/>
                <a:cs typeface="Times New Roman" panose="02020603050405020304" pitchFamily="18" charset="0"/>
                <a:sym typeface="+mn-ea"/>
              </a:rPr>
              <a:t>master</a:t>
            </a:r>
            <a:r>
              <a:rPr lang="zh-CN" altLang="en-US">
                <a:effectLst/>
                <a:cs typeface="Times New Roman" panose="02020603050405020304" pitchFamily="18" charset="0"/>
                <a:sym typeface="+mn-ea"/>
              </a:rPr>
              <a:t>分支上也产生了新的分支，那么这个时候再去将新的分支合并到</a:t>
            </a:r>
            <a:r>
              <a:rPr lang="en-US" altLang="zh-CN">
                <a:effectLst/>
                <a:cs typeface="Times New Roman" panose="02020603050405020304" pitchFamily="18" charset="0"/>
                <a:sym typeface="+mn-ea"/>
              </a:rPr>
              <a:t>master</a:t>
            </a:r>
            <a:r>
              <a:rPr lang="zh-CN" altLang="en-US">
                <a:effectLst/>
                <a:cs typeface="Times New Roman" panose="02020603050405020304" pitchFamily="18" charset="0"/>
                <a:sym typeface="+mn-ea"/>
              </a:rPr>
              <a:t>上时就会产生冲突，那么该如何解决呢？</a:t>
            </a:r>
          </a:p>
          <a:p>
            <a:pPr marL="457200" lvl="1" indent="266700" algn="just">
              <a:lnSpc>
                <a:spcPct val="150000"/>
              </a:lnSpc>
              <a:buNone/>
            </a:pPr>
            <a:r>
              <a:rPr lang="en-US" altLang="zh-CN">
                <a:effectLst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effectLst/>
                <a:cs typeface="Times New Roman" panose="02020603050405020304" pitchFamily="18" charset="0"/>
                <a:sym typeface="+mn-ea"/>
              </a:rPr>
              <a:t>此时 Git 做了合并，但是没有自动地创建一个新的合并提交。 Git 会暂停下来，等待你去解决合并产生的冲突。任何因包含合并冲突而有待解决的文件，都会以未合并状态标识出来。 Git 会在有冲突的文件中加入标准的冲突解决标记，这样你可以打开这些包含冲突的文件然后手动解决冲突。</a:t>
            </a:r>
          </a:p>
          <a:p>
            <a:pPr marL="457200" lvl="1" indent="266700" algn="just">
              <a:lnSpc>
                <a:spcPct val="150000"/>
              </a:lnSpc>
              <a:buNone/>
            </a:pPr>
            <a:r>
              <a:rPr lang="zh-CN" altLang="en-US">
                <a:effectLst/>
                <a:cs typeface="Times New Roman" panose="02020603050405020304" pitchFamily="18" charset="0"/>
                <a:sym typeface="+mn-ea"/>
              </a:rPr>
              <a:t> 在你解决了所有文件里的冲突之后，对每个文件使用 git add 命令来将其标记为冲突已解决。 一旦暂存这些原本有冲突的文件，Git 就会将它们标记为冲突已解决。等你退出合并工具之后，Git 会询问刚才的合并是否成功。 如果你回答是，Git 会暂存那些文件以表明冲突已解决。</a:t>
            </a:r>
          </a:p>
          <a:p>
            <a:pPr marL="457200" lvl="1" indent="266700" algn="just">
              <a:lnSpc>
                <a:spcPct val="150000"/>
              </a:lnSpc>
              <a:buNone/>
            </a:pPr>
            <a:r>
              <a:rPr lang="zh-CN" altLang="en-US">
                <a:effectLst/>
                <a:cs typeface="Times New Roman" panose="02020603050405020304" pitchFamily="18" charset="0"/>
                <a:sym typeface="+mn-ea"/>
              </a:rPr>
              <a:t>如果你对结果感到满意，并且确定之前有冲突的的文件都已经暂存了，这时你可以输入 git commit 来完成合并提交。</a:t>
            </a:r>
          </a:p>
          <a:p>
            <a:pPr marL="457200" lvl="1" indent="266700" algn="just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effectLst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zh-CN" altLang="en-US" dirty="0">
                <a:sym typeface="+mn-ea"/>
              </a:rPr>
              <a:t>如何解决冲突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05522" y="1694596"/>
            <a:ext cx="10688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第一步：在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&lt;&lt;&lt;&lt;&lt;&lt;&lt; &lt;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分支名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   ========   &gt;&gt;&gt;&gt;&gt;&gt;&gt;&gt;&lt;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分支名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删掉，冲突代码自行合并修改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第二步：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 add &lt;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已修改冲突文件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altLang="zh-CN" b="0" i="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第三步：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第三步：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 commit -m 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合并日志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基本概念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10285" y="1424940"/>
            <a:ext cx="9584055" cy="46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版本库 </a:t>
            </a:r>
            <a:r>
              <a:rPr lang="en-US" altLang="zh-CN" b="1" dirty="0"/>
              <a:t>repository</a:t>
            </a:r>
            <a:r>
              <a:rPr lang="zh-CN" altLang="en-US" dirty="0"/>
              <a:t>： 可以理解成一个目录，这个目录里面的所有文件都可以被 </a:t>
            </a:r>
            <a:r>
              <a:rPr lang="en-US" altLang="zh-CN" dirty="0"/>
              <a:t>git</a:t>
            </a:r>
            <a:r>
              <a:rPr lang="zh-CN" altLang="en-US" dirty="0"/>
              <a:t>管理起来，每个文件的修改和删除，</a:t>
            </a:r>
            <a:r>
              <a:rPr lang="en-US" altLang="zh-CN" dirty="0"/>
              <a:t>git </a:t>
            </a:r>
            <a:r>
              <a:rPr lang="zh-CN" altLang="en-US" dirty="0"/>
              <a:t>都能跟踪，以便任何时刻都可以追踪历史，或者在将来某个时刻可以“还原”。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提交 </a:t>
            </a:r>
            <a:r>
              <a:rPr lang="en-US" altLang="zh-CN" b="1" dirty="0"/>
              <a:t>commit</a:t>
            </a:r>
            <a:r>
              <a:rPr lang="zh-CN" altLang="en-US" dirty="0"/>
              <a:t>： </a:t>
            </a:r>
            <a:r>
              <a:rPr lang="en-US" altLang="zh-CN" dirty="0"/>
              <a:t>git </a:t>
            </a:r>
            <a:r>
              <a:rPr lang="zh-CN" altLang="en-US" dirty="0"/>
              <a:t>对用户做的修改是存放在缓存区，当一个用户进行一次提交的时候，会把缓存区的内容真实提交到本地仓库中。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推送 </a:t>
            </a:r>
            <a:r>
              <a:rPr lang="en-US" altLang="zh-CN" b="1" dirty="0"/>
              <a:t>push</a:t>
            </a:r>
            <a:r>
              <a:rPr lang="zh-CN" altLang="en-US" dirty="0"/>
              <a:t>： 将本地仓库中的代码推送到远端仓库上。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分支 </a:t>
            </a:r>
            <a:r>
              <a:rPr lang="en-US" altLang="zh-CN" b="1" dirty="0"/>
              <a:t>branch</a:t>
            </a:r>
            <a:r>
              <a:rPr lang="zh-CN" altLang="en-US" dirty="0"/>
              <a:t>： 所有历史提交可以视为一个分支。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合并 </a:t>
            </a:r>
            <a:r>
              <a:rPr lang="en-US" altLang="zh-CN" b="1" dirty="0"/>
              <a:t>merge</a:t>
            </a:r>
            <a:r>
              <a:rPr lang="zh-CN" altLang="en-US" dirty="0"/>
              <a:t>： 我们可以通过 </a:t>
            </a:r>
            <a:r>
              <a:rPr lang="en-US" altLang="zh-CN" dirty="0"/>
              <a:t>merge </a:t>
            </a:r>
            <a:r>
              <a:rPr lang="zh-CN" altLang="en-US" dirty="0"/>
              <a:t>把两个不同的分支合并，</a:t>
            </a:r>
            <a:r>
              <a:rPr lang="en-US" altLang="zh-CN" dirty="0"/>
              <a:t>git </a:t>
            </a:r>
            <a:r>
              <a:rPr lang="zh-CN" altLang="en-US" dirty="0"/>
              <a:t>会自动完成这个功能，如果合并双方的代码存在冲突，</a:t>
            </a:r>
            <a:r>
              <a:rPr lang="en-US" altLang="zh-CN" dirty="0"/>
              <a:t>git </a:t>
            </a:r>
            <a:r>
              <a:rPr lang="zh-CN" altLang="en-US" dirty="0"/>
              <a:t>会提示这部分冲突。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merge request</a:t>
            </a:r>
            <a:r>
              <a:rPr lang="zh-CN" altLang="en-US" dirty="0"/>
              <a:t>：开发者完成自己的分支开发后通过 </a:t>
            </a:r>
            <a:r>
              <a:rPr lang="en-US" altLang="zh-CN" dirty="0"/>
              <a:t>merge request </a:t>
            </a:r>
            <a:r>
              <a:rPr lang="zh-CN" altLang="en-US" dirty="0"/>
              <a:t>发起合并请求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060140" y="2910519"/>
            <a:ext cx="10515599" cy="864710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谢谢大家！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9"/>
    </mc:Choice>
    <mc:Fallback xmlns="">
      <p:transition spd="slow" advTm="8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dirty="0"/>
              <a:t>Git的</a:t>
            </a:r>
            <a:r>
              <a:rPr lang="zh-CN" dirty="0"/>
              <a:t>结构图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59195" y="5091700"/>
            <a:ext cx="9723028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Workspace：工作区</a:t>
            </a:r>
          </a:p>
          <a:p>
            <a:pPr marL="285750" indent="-285750" algn="l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Index / Stage：暂存区</a:t>
            </a:r>
          </a:p>
          <a:p>
            <a:pPr marL="285750" indent="-285750" algn="l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Repository：仓库区（或本地仓库）</a:t>
            </a:r>
          </a:p>
          <a:p>
            <a:pPr marL="285750" indent="-285750" algn="l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altLang="zh-CN" sz="18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Remote：远程仓库</a:t>
            </a:r>
          </a:p>
        </p:txBody>
      </p:sp>
      <p:pic>
        <p:nvPicPr>
          <p:cNvPr id="2" name="图片 1" descr="201711111132513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09040" y="1483360"/>
            <a:ext cx="9773285" cy="2912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dirty="0">
                <a:sym typeface="+mn-ea"/>
              </a:rPr>
              <a:t>Git</a:t>
            </a:r>
            <a:r>
              <a:rPr dirty="0"/>
              <a:t>与</a:t>
            </a:r>
            <a:r>
              <a:rPr dirty="0">
                <a:sym typeface="+mn-ea"/>
              </a:rPr>
              <a:t>SVN</a:t>
            </a:r>
            <a:r>
              <a:rPr dirty="0"/>
              <a:t>的最主要的区别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1947" y="4643386"/>
            <a:ext cx="102844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PingFang SC"/>
              </a:rPr>
              <a:t>    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是分布式控制系统，例如没有网络的情况下，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依然能将修改提交至本地版本库中；</a:t>
            </a:r>
            <a:r>
              <a:rPr lang="en-US" altLang="zh-CN" sz="1800" dirty="0" err="1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svn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是集中式管理系统；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   2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把内容按元数据方式存储，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SVN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是按文件存储；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.git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目录是处于你的机器上的一个克隆版的版本库，它拥有中心版本库上所有的东西，例如标签，分支，版本记录等；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   3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没有一个全局的版本号，而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SVN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有，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SHA-1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来唯一的标识一个代码快照</a:t>
            </a:r>
            <a:endParaRPr lang="zh-CN" altLang="en-US" dirty="0">
              <a:effectLst/>
            </a:endParaRPr>
          </a:p>
          <a:p>
            <a:pPr algn="l"/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备注：</a:t>
            </a:r>
            <a:r>
              <a:rPr lang="en-US" altLang="zh-CN" sz="1800" dirty="0">
                <a:solidFill>
                  <a:srgbClr val="5C5D5E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lang="zh-CN" altLang="en-US" sz="1800" dirty="0">
                <a:solidFill>
                  <a:srgbClr val="5C5D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不支持空文件夹提交，大文件传输慢</a:t>
            </a:r>
            <a:endParaRPr lang="en-US" altLang="zh-CN" dirty="0">
              <a:solidFill>
                <a:srgbClr val="5C5D5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显微镜下的图&#10;&#10;中度可信度描述已自动生成">
            <a:extLst>
              <a:ext uri="{FF2B5EF4-FFF2-40B4-BE49-F238E27FC236}">
                <a16:creationId xmlns:a16="http://schemas.microsoft.com/office/drawing/2014/main" id="{401D0CFA-4A6D-444F-877A-FEE21629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03" y="994133"/>
            <a:ext cx="5984626" cy="340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优点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10286" y="1167488"/>
            <a:ext cx="9971392" cy="607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代码提交便利性：在没有网络的情况下</a:t>
            </a:r>
            <a:r>
              <a:rPr lang="en-US" altLang="zh-CN" dirty="0"/>
              <a:t>git</a:t>
            </a:r>
            <a:r>
              <a:rPr lang="zh-CN" altLang="en-US" dirty="0"/>
              <a:t>可以继续支持本地提交，而 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zh-CN" altLang="en-US" dirty="0"/>
              <a:t>无法提交；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代码冲突频率：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zh-CN" altLang="en-US" dirty="0"/>
              <a:t>会出现冲突竞赛，谁先提交则没有冲突，谁后提交则需要解决冲突，而</a:t>
            </a:r>
            <a:r>
              <a:rPr lang="en-US" altLang="zh-CN" dirty="0"/>
              <a:t>git</a:t>
            </a:r>
            <a:r>
              <a:rPr lang="zh-CN" altLang="en-US" dirty="0"/>
              <a:t>是在本地仓库提交，只有需要的时候才做 </a:t>
            </a:r>
            <a:r>
              <a:rPr lang="en-US" altLang="zh-CN" dirty="0"/>
              <a:t>merge </a:t>
            </a:r>
            <a:r>
              <a:rPr lang="zh-CN" altLang="en-US" dirty="0"/>
              <a:t>和解决冲突；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代码丢弃便利性：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zh-CN" altLang="en-US" dirty="0"/>
              <a:t>提交之后客户端无法撤销提交，只有重新提交或者在服务端撤销，而</a:t>
            </a:r>
            <a:r>
              <a:rPr lang="en-US" altLang="zh-CN" dirty="0"/>
              <a:t>git</a:t>
            </a:r>
            <a:r>
              <a:rPr lang="zh-CN" altLang="en-US" dirty="0"/>
              <a:t>可以选择一个或者几个提交，即 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zh-CN" altLang="en-US" dirty="0"/>
              <a:t>撤销提交的消耗比 </a:t>
            </a:r>
            <a:r>
              <a:rPr lang="en-US" altLang="zh-CN" dirty="0"/>
              <a:t>git </a:t>
            </a:r>
            <a:r>
              <a:rPr lang="zh-CN" altLang="en-US" dirty="0"/>
              <a:t>大；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代码变更查询便利：</a:t>
            </a:r>
            <a:r>
              <a:rPr lang="en-US" altLang="zh-CN" dirty="0"/>
              <a:t>git </a:t>
            </a:r>
            <a:r>
              <a:rPr lang="zh-CN" altLang="en-US" dirty="0"/>
              <a:t>本地仓库是处于本地机器上的一个克隆版的版本库，它拥有中心版本库上所有的东西，例如标签，分支，版本记录等，方便查询提交记录和修改记录；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代码管理工具服务端压力：</a:t>
            </a:r>
            <a:r>
              <a:rPr lang="en-US" altLang="zh-CN" dirty="0"/>
              <a:t>git </a:t>
            </a:r>
            <a:r>
              <a:rPr lang="zh-CN" altLang="en-US" dirty="0"/>
              <a:t>的提交都发生在本地，只有开发到一定程度才会使用 </a:t>
            </a:r>
            <a:r>
              <a:rPr lang="en-US" altLang="zh-CN" dirty="0"/>
              <a:t>Push </a:t>
            </a:r>
            <a:r>
              <a:rPr lang="zh-CN" altLang="en-US" dirty="0"/>
              <a:t>跟服务端发生交互，而 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zh-CN" altLang="en-US" dirty="0"/>
              <a:t>每一次提交都会跟服务端交互，对服务端压力</a:t>
            </a:r>
            <a:r>
              <a:rPr lang="en-US" altLang="zh-CN" dirty="0"/>
              <a:t>git</a:t>
            </a:r>
            <a:r>
              <a:rPr lang="zh-CN" altLang="en-US" dirty="0"/>
              <a:t>比</a:t>
            </a:r>
            <a:r>
              <a:rPr lang="en-US" altLang="zh-CN" dirty="0" err="1"/>
              <a:t>svn</a:t>
            </a:r>
            <a:r>
              <a:rPr lang="zh-CN" altLang="en-US" dirty="0"/>
              <a:t>小很多；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git </a:t>
            </a:r>
            <a:r>
              <a:rPr lang="zh-CN" altLang="en-US" dirty="0"/>
              <a:t>提供相对丰富的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供 </a:t>
            </a:r>
            <a:r>
              <a:rPr lang="en-US" altLang="zh-CN" dirty="0"/>
              <a:t>DevOps </a:t>
            </a:r>
            <a:r>
              <a:rPr lang="zh-CN" altLang="en-US" dirty="0"/>
              <a:t>工具集调用；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81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缺点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10286" y="1167488"/>
            <a:ext cx="9971392" cy="3338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/>
              <a:t>Complex to learn</a:t>
            </a:r>
            <a:r>
              <a:rPr lang="en-US" altLang="zh-CN" dirty="0"/>
              <a:t>: </a:t>
            </a:r>
            <a:r>
              <a:rPr lang="zh-CN" altLang="en-US" dirty="0"/>
              <a:t>相较于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zh-CN" altLang="en-US" dirty="0"/>
              <a:t>有更多的概念以及命令需要学习，</a:t>
            </a:r>
            <a:r>
              <a:rPr lang="en-US" altLang="zh-CN" dirty="0" err="1"/>
              <a:t>svn</a:t>
            </a:r>
            <a:r>
              <a:rPr lang="zh-CN" altLang="en-US" dirty="0"/>
              <a:t>学习成本较低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/>
              <a:t>不适合管理大文件</a:t>
            </a:r>
            <a:r>
              <a:rPr lang="zh-CN" altLang="en-US" dirty="0"/>
              <a:t>：因为</a:t>
            </a:r>
            <a:r>
              <a:rPr lang="en-US" altLang="zh-CN" dirty="0"/>
              <a:t>git repo</a:t>
            </a:r>
            <a:r>
              <a:rPr lang="zh-CN" altLang="en-US" dirty="0"/>
              <a:t>包含每个文件的完整历史记录，并且增量压缩在大多数二进制文件上的有效性远不如在</a:t>
            </a:r>
            <a:r>
              <a:rPr lang="en-US" altLang="zh-CN" dirty="0"/>
              <a:t>git</a:t>
            </a:r>
            <a:r>
              <a:rPr lang="zh-CN" altLang="en-US" dirty="0"/>
              <a:t>上有效。文本文件。结果是一个很大的存储库，需要很长时间进行克隆，占用大量磁盘空间，并且由于要处理的数据量巨大，对于其他操作而言可能会慢得令人无法接受。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/>
              <a:t>无较好的可视化界面</a:t>
            </a:r>
            <a:endParaRPr lang="zh-CN" altLang="en-US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33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管理和存储二进制大文件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10286" y="1167488"/>
            <a:ext cx="99713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git</a:t>
            </a:r>
            <a:r>
              <a:rPr lang="zh-CN" altLang="en-US" sz="1400" dirty="0"/>
              <a:t>仓库中含有大文件，比如说图片数据、数据库文件，</a:t>
            </a:r>
            <a:r>
              <a:rPr lang="en-US" altLang="zh-CN" sz="1400" dirty="0"/>
              <a:t>git push </a:t>
            </a:r>
            <a:r>
              <a:rPr lang="zh-CN" altLang="en-US" sz="1400" dirty="0"/>
              <a:t>时会报 </a:t>
            </a:r>
            <a:r>
              <a:rPr lang="en-US" altLang="zh-CN" sz="1400" dirty="0"/>
              <a:t>pack exceeds maximum allowed size</a:t>
            </a:r>
            <a:r>
              <a:rPr lang="zh-CN" altLang="en-US" sz="1400" dirty="0"/>
              <a:t>，无法推送到远端仓库，需要使用 </a:t>
            </a:r>
            <a:r>
              <a:rPr lang="en-US" altLang="zh-CN" sz="1400" dirty="0"/>
              <a:t>git-</a:t>
            </a:r>
            <a:r>
              <a:rPr lang="en-US" altLang="zh-CN" sz="1400" dirty="0" err="1"/>
              <a:t>lfs</a:t>
            </a:r>
            <a:r>
              <a:rPr lang="en-US" altLang="zh-CN" sz="1400" dirty="0"/>
              <a:t> </a:t>
            </a:r>
            <a:r>
              <a:rPr lang="zh-CN" altLang="en-US" sz="1400" dirty="0"/>
              <a:t>来推送大文件。 示例如下：</a:t>
            </a:r>
            <a:endParaRPr lang="en-US" altLang="zh-CN" sz="1400" dirty="0"/>
          </a:p>
          <a:p>
            <a:endParaRPr lang="en-US" altLang="zh-CN" sz="1100" dirty="0"/>
          </a:p>
          <a:p>
            <a:pPr lvl="2"/>
            <a:r>
              <a:rPr lang="en-US" altLang="zh-CN" sz="1100" dirty="0"/>
              <a:t>1.</a:t>
            </a:r>
            <a:r>
              <a:rPr lang="zh-CN" altLang="en-US" sz="1100" dirty="0"/>
              <a:t>安装</a:t>
            </a:r>
            <a:r>
              <a:rPr lang="en-US" altLang="zh-CN" sz="1100" dirty="0"/>
              <a:t>git-</a:t>
            </a:r>
            <a:r>
              <a:rPr lang="en-US" altLang="zh-CN" sz="1100" dirty="0" err="1"/>
              <a:t>lfs</a:t>
            </a:r>
            <a:endParaRPr lang="en-US" altLang="zh-CN" sz="1100" dirty="0"/>
          </a:p>
          <a:p>
            <a:pPr lvl="2"/>
            <a:r>
              <a:rPr lang="en-US" altLang="zh-CN" sz="1100" dirty="0"/>
              <a:t>	apt install git-</a:t>
            </a:r>
            <a:r>
              <a:rPr lang="en-US" altLang="zh-CN" sz="1100" dirty="0" err="1"/>
              <a:t>lfs</a:t>
            </a:r>
            <a:br>
              <a:rPr lang="en-US" altLang="zh-CN" sz="1100" dirty="0"/>
            </a:br>
            <a:endParaRPr lang="en-US" altLang="zh-CN" sz="1100" dirty="0"/>
          </a:p>
          <a:p>
            <a:pPr lvl="2"/>
            <a:r>
              <a:rPr lang="en-US" altLang="zh-CN" sz="1100" dirty="0"/>
              <a:t>2.</a:t>
            </a:r>
            <a:r>
              <a:rPr lang="zh-CN" altLang="en-US" sz="1100" dirty="0"/>
              <a:t>进入</a:t>
            </a:r>
            <a:r>
              <a:rPr lang="en-US" altLang="zh-CN" sz="1100" dirty="0"/>
              <a:t>git</a:t>
            </a:r>
            <a:r>
              <a:rPr lang="zh-CN" altLang="en-US" sz="1100" dirty="0"/>
              <a:t>仓库，执行：</a:t>
            </a:r>
          </a:p>
          <a:p>
            <a:pPr lvl="4"/>
            <a:r>
              <a:rPr lang="en-US" altLang="zh-CN" sz="1100" dirty="0"/>
              <a:t>git 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install</a:t>
            </a:r>
          </a:p>
          <a:p>
            <a:pPr lvl="4"/>
            <a:r>
              <a:rPr lang="en-US" altLang="zh-CN" sz="1100" dirty="0"/>
              <a:t>git 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track "*.jpg" (</a:t>
            </a:r>
            <a:r>
              <a:rPr lang="zh-CN" altLang="en-US" sz="1100" dirty="0"/>
              <a:t>执行完以后会在</a:t>
            </a:r>
            <a:r>
              <a:rPr lang="en-US" altLang="zh-CN" sz="1100" dirty="0"/>
              <a:t>git</a:t>
            </a:r>
            <a:r>
              <a:rPr lang="zh-CN" altLang="en-US" sz="1100" dirty="0"/>
              <a:t>仓库生成 </a:t>
            </a:r>
            <a:r>
              <a:rPr lang="en-US" altLang="zh-CN" sz="1100" dirty="0"/>
              <a:t>.</a:t>
            </a:r>
            <a:r>
              <a:rPr lang="en-US" altLang="zh-CN" sz="1100" dirty="0" err="1"/>
              <a:t>gitattributes</a:t>
            </a:r>
            <a:r>
              <a:rPr lang="zh-CN" altLang="en-US" sz="1100" dirty="0"/>
              <a:t>文件</a:t>
            </a:r>
            <a:r>
              <a:rPr lang="en-US" altLang="zh-CN" sz="1100" dirty="0"/>
              <a:t>)</a:t>
            </a:r>
          </a:p>
          <a:p>
            <a:pPr lvl="2"/>
            <a:endParaRPr lang="zh-CN" altLang="en-US" sz="1100" dirty="0"/>
          </a:p>
          <a:p>
            <a:pPr lvl="2"/>
            <a:r>
              <a:rPr lang="en-US" altLang="zh-CN" sz="1100" dirty="0"/>
              <a:t>3. </a:t>
            </a:r>
            <a:r>
              <a:rPr lang="zh-CN" altLang="en-US" sz="1100" dirty="0"/>
              <a:t>查看</a:t>
            </a:r>
            <a:r>
              <a:rPr lang="en-US" altLang="zh-CN" sz="1100" dirty="0"/>
              <a:t>.</a:t>
            </a:r>
            <a:r>
              <a:rPr lang="en-US" altLang="zh-CN" sz="1100" dirty="0" err="1"/>
              <a:t>gitattributes</a:t>
            </a:r>
            <a:r>
              <a:rPr lang="zh-CN" altLang="en-US" sz="1100" dirty="0"/>
              <a:t>，确保大文件名的后缀都包含在里面</a:t>
            </a:r>
          </a:p>
          <a:p>
            <a:pPr lvl="4"/>
            <a:r>
              <a:rPr lang="en-US" altLang="zh-CN" sz="1100" dirty="0"/>
              <a:t>$ cat .</a:t>
            </a:r>
            <a:r>
              <a:rPr lang="en-US" altLang="zh-CN" sz="1100" dirty="0" err="1"/>
              <a:t>gitattributes</a:t>
            </a:r>
            <a:endParaRPr lang="en-US" altLang="zh-CN" sz="1100" dirty="0"/>
          </a:p>
          <a:p>
            <a:pPr lvl="4"/>
            <a:r>
              <a:rPr lang="en-US" altLang="zh-CN" sz="1100" dirty="0"/>
              <a:t>*.k filter=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diff=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merge=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-text</a:t>
            </a:r>
          </a:p>
          <a:p>
            <a:pPr lvl="4"/>
            <a:r>
              <a:rPr lang="en-US" altLang="zh-CN" sz="1100" dirty="0"/>
              <a:t>*.v filter=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diff=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merge=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-text</a:t>
            </a:r>
          </a:p>
          <a:p>
            <a:pPr lvl="4"/>
            <a:r>
              <a:rPr lang="en-US" altLang="zh-CN" sz="1100" dirty="0"/>
              <a:t>*.index filter=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diff=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merge=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-text</a:t>
            </a:r>
          </a:p>
          <a:p>
            <a:pPr lvl="4"/>
            <a:r>
              <a:rPr lang="en-US" altLang="zh-CN" sz="1100" dirty="0"/>
              <a:t>*.</a:t>
            </a:r>
            <a:r>
              <a:rPr lang="en-US" altLang="zh-CN" sz="1100" dirty="0" err="1"/>
              <a:t>yuv</a:t>
            </a:r>
            <a:r>
              <a:rPr lang="en-US" altLang="zh-CN" sz="1100" dirty="0"/>
              <a:t> filter=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diff=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merge=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-text</a:t>
            </a:r>
          </a:p>
          <a:p>
            <a:pPr lvl="4"/>
            <a:r>
              <a:rPr lang="en-US" altLang="zh-CN" sz="1100" dirty="0"/>
              <a:t>*.jpg filter=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diff=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merge=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-text</a:t>
            </a:r>
          </a:p>
          <a:p>
            <a:pPr lvl="4"/>
            <a:r>
              <a:rPr lang="en-US" altLang="zh-CN" sz="1100" dirty="0"/>
              <a:t>*.nv12 filter=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diff=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merge=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-text</a:t>
            </a:r>
          </a:p>
          <a:p>
            <a:pPr lvl="4"/>
            <a:r>
              <a:rPr lang="en-US" altLang="zh-CN" sz="1100" dirty="0"/>
              <a:t>*.bgr888 filter=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diff=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merge=</a:t>
            </a:r>
            <a:r>
              <a:rPr lang="en-US" altLang="zh-CN" sz="1100" dirty="0" err="1"/>
              <a:t>lfs</a:t>
            </a:r>
            <a:r>
              <a:rPr lang="en-US" altLang="zh-CN" sz="1100" dirty="0"/>
              <a:t> -text</a:t>
            </a:r>
          </a:p>
          <a:p>
            <a:pPr lvl="2"/>
            <a:endParaRPr lang="en-US" altLang="zh-CN" sz="1100" dirty="0"/>
          </a:p>
          <a:p>
            <a:pPr lvl="2"/>
            <a:r>
              <a:rPr lang="en-US" altLang="zh-CN" sz="1100" dirty="0"/>
              <a:t>4.</a:t>
            </a:r>
            <a:r>
              <a:rPr lang="zh-CN" altLang="en-US" sz="1100" dirty="0"/>
              <a:t>推送到远程仓库</a:t>
            </a:r>
            <a:endParaRPr lang="en-US" altLang="zh-CN" sz="1100" dirty="0"/>
          </a:p>
          <a:p>
            <a:pPr lvl="4"/>
            <a:r>
              <a:rPr lang="en-US" altLang="zh-CN" sz="1100" dirty="0"/>
              <a:t>git add xxx.jpg</a:t>
            </a:r>
          </a:p>
          <a:p>
            <a:pPr lvl="4"/>
            <a:r>
              <a:rPr lang="en-US" altLang="zh-CN" sz="1100" dirty="0"/>
              <a:t>git commit -m "xxx"</a:t>
            </a:r>
          </a:p>
          <a:p>
            <a:pPr lvl="4"/>
            <a:r>
              <a:rPr lang="en-US" altLang="zh-CN" sz="1100" dirty="0"/>
              <a:t>git push origin master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AB77F8-08E9-4043-83E9-03789E4C8C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4198" y="5769576"/>
            <a:ext cx="99713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LFS(Large File Storage)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大文件存储是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的一个扩展。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拉取 或 推送 时在 </a:t>
            </a:r>
            <a:r>
              <a:rPr lang="en-US" altLang="zh-CN" sz="1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下载 或 上传， 也就是没有把每个版本保存在 </a:t>
            </a:r>
            <a:r>
              <a:rPr lang="en-US" altLang="zh-CN" sz="1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服务器上。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其实违背了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的理念， 它依赖 </a:t>
            </a:r>
            <a:r>
              <a:rPr lang="en-US" altLang="zh-CN" sz="1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 本地并不是一个完整的仓库， 而且上传到 </a:t>
            </a:r>
            <a:r>
              <a:rPr lang="en-US" altLang="zh-CN" sz="1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比 </a:t>
            </a:r>
            <a:r>
              <a:rPr lang="en-US" altLang="zh-CN" sz="1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还慢 。</a:t>
            </a:r>
            <a:endParaRPr lang="zh-CN" altLang="en-US" sz="140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爆炸形: 8 pt  5">
            <a:extLst>
              <a:ext uri="{FF2B5EF4-FFF2-40B4-BE49-F238E27FC236}">
                <a16:creationId xmlns:a16="http://schemas.microsoft.com/office/drawing/2014/main" id="{B26E2FF5-E57E-4564-9537-84E878175452}"/>
              </a:ext>
            </a:extLst>
          </p:cNvPr>
          <p:cNvSpPr/>
          <p:nvPr/>
        </p:nvSpPr>
        <p:spPr>
          <a:xfrm>
            <a:off x="159798" y="5285591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060140" y="2910519"/>
            <a:ext cx="10515599" cy="864710"/>
          </a:xfrm>
        </p:spPr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配置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E00-0B4C-AF40-8F57-0F2E12FDE39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9"/>
    </mc:Choice>
    <mc:Fallback xmlns="">
      <p:transition spd="slow" advTm="88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ECORATE_SHAPE_I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00,&quot;width&quot;:1758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ECORATE_SHAPE_ID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ECORATE_SHAPE_I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ECORATE_SHAPE_ID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ECORATE_SHAPE_ID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2069</Words>
  <Application>Microsoft Office PowerPoint</Application>
  <PresentationFormat>宽屏</PresentationFormat>
  <Paragraphs>192</Paragraphs>
  <Slides>30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PingFang SC</vt:lpstr>
      <vt:lpstr>等线</vt:lpstr>
      <vt:lpstr>宋体</vt:lpstr>
      <vt:lpstr>微软雅黑</vt:lpstr>
      <vt:lpstr>Arial</vt:lpstr>
      <vt:lpstr>Helvetica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李莎 Lisa</dc:creator>
  <cp:lastModifiedBy>项庆庆</cp:lastModifiedBy>
  <cp:revision>1184</cp:revision>
  <dcterms:created xsi:type="dcterms:W3CDTF">2019-07-23T08:52:00Z</dcterms:created>
  <dcterms:modified xsi:type="dcterms:W3CDTF">2022-02-09T11:00:36Z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C8BE1760CE924CA7852C30E097A29E8C</vt:lpwstr>
  </property>
  <property fmtid="{D5CDD505-2E9C-101B-9397-08002B2CF9AE}" pid="3" name="KSOProductBuildVer">
    <vt:lpwstr>2052-11.1.0.11194</vt:lpwstr>
  </property>
</Properties>
</file>