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6"/>
  </p:notesMasterIdLst>
  <p:sldIdLst>
    <p:sldId id="256" r:id="rId3"/>
    <p:sldId id="321" r:id="rId4"/>
    <p:sldId id="293" r:id="rId5"/>
    <p:sldId id="310" r:id="rId7"/>
    <p:sldId id="324" r:id="rId8"/>
    <p:sldId id="341" r:id="rId9"/>
    <p:sldId id="342" r:id="rId10"/>
    <p:sldId id="337" r:id="rId11"/>
    <p:sldId id="322" r:id="rId12"/>
    <p:sldId id="338" r:id="rId13"/>
    <p:sldId id="323" r:id="rId14"/>
    <p:sldId id="328" r:id="rId15"/>
    <p:sldId id="339" r:id="rId16"/>
    <p:sldId id="329" r:id="rId17"/>
    <p:sldId id="330" r:id="rId18"/>
    <p:sldId id="331" r:id="rId19"/>
    <p:sldId id="332" r:id="rId20"/>
    <p:sldId id="333" r:id="rId21"/>
    <p:sldId id="335" r:id="rId22"/>
    <p:sldId id="340" r:id="rId23"/>
    <p:sldId id="334" r:id="rId24"/>
    <p:sldId id="336" r:id="rId25"/>
    <p:sldId id="290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536A"/>
    <a:srgbClr val="FDDCD5"/>
    <a:srgbClr val="0408A2"/>
    <a:srgbClr val="530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1"/>
    <p:restoredTop sz="94626"/>
  </p:normalViewPr>
  <p:slideViewPr>
    <p:cSldViewPr snapToGrid="0" snapToObjects="1">
      <p:cViewPr varScale="1">
        <p:scale>
          <a:sx n="107" d="100"/>
          <a:sy n="107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样式一：封面页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14" y="-27000"/>
            <a:ext cx="12283029" cy="6912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8199" y="2118049"/>
            <a:ext cx="10515600" cy="15284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838200" y="3809998"/>
            <a:ext cx="10515600" cy="49795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样式二：正文页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9" descr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7" y="-27000"/>
            <a:ext cx="12276634" cy="6912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838200" y="2292694"/>
            <a:ext cx="3973997" cy="2782574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67942" y="214714"/>
            <a:ext cx="7623176" cy="496743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 marL="1188720" indent="-274320">
              <a:buSzPct val="100000"/>
              <a:buChar char="•"/>
              <a:defRPr sz="2400">
                <a:solidFill>
                  <a:srgbClr val="FFFFFF"/>
                </a:solidFill>
              </a:defRPr>
            </a:lvl3pPr>
            <a:lvl4pPr marL="1676400" indent="-304800">
              <a:buSzPct val="100000"/>
              <a:buChar char="•"/>
              <a:defRPr sz="2400">
                <a:solidFill>
                  <a:srgbClr val="FFFFFF"/>
                </a:solidFill>
              </a:defRPr>
            </a:lvl4pPr>
            <a:lvl5pPr marL="2133600" indent="-304800">
              <a:buSzPct val="100000"/>
              <a:buChar char="•"/>
              <a:defRPr sz="24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样式三：封面页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14" y="-27000"/>
            <a:ext cx="12283029" cy="6912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8199" y="2118049"/>
            <a:ext cx="10515600" cy="15284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838200" y="3809998"/>
            <a:ext cx="10515600" cy="49795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样式三：封面页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图片 9" descr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14" y="-27000"/>
            <a:ext cx="12283029" cy="6912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61240" y="5456237"/>
            <a:ext cx="8811361" cy="900113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 marL="1280160" indent="-365760">
              <a:buSzPct val="100000"/>
              <a:buChar char="•"/>
              <a:defRPr sz="3200">
                <a:solidFill>
                  <a:srgbClr val="FFFFFF"/>
                </a:solidFill>
              </a:defRPr>
            </a:lvl3pPr>
            <a:lvl4pPr marL="1778000" indent="-406400">
              <a:buSzPct val="100000"/>
              <a:buChar char="•"/>
              <a:defRPr sz="3200">
                <a:solidFill>
                  <a:srgbClr val="FFFFFF"/>
                </a:solidFill>
              </a:defRPr>
            </a:lvl4pPr>
            <a:lvl5pPr marL="2235200" indent="-406400">
              <a:buSzPct val="100000"/>
              <a:buChar char="•"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1" name="图片占位符 12"/>
          <p:cNvSpPr>
            <a:spLocks noGrp="1"/>
          </p:cNvSpPr>
          <p:nvPr>
            <p:ph type="pic" idx="13"/>
          </p:nvPr>
        </p:nvSpPr>
        <p:spPr>
          <a:xfrm>
            <a:off x="-45514" y="-27000"/>
            <a:ext cx="12283029" cy="4942948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样式三：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14" y="-27000"/>
            <a:ext cx="12283029" cy="6912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4904" y="3429000"/>
            <a:ext cx="3246497" cy="2763824"/>
          </a:xfrm>
          <a:prstGeom prst="rect">
            <a:avLst/>
          </a:prstGeom>
        </p:spPr>
        <p:txBody>
          <a:bodyPr anchor="b"/>
          <a:lstStyle>
            <a:lvl1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1pPr>
            <a:lvl2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2pPr>
            <a:lvl3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3pPr>
            <a:lvl4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4pPr>
            <a:lvl5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71" name="图片 2" descr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11083" y="-27000"/>
            <a:ext cx="8236801" cy="6912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2" name="文本占位符 2"/>
          <p:cNvSpPr>
            <a:spLocks noGrp="1"/>
          </p:cNvSpPr>
          <p:nvPr>
            <p:ph type="body" idx="13"/>
          </p:nvPr>
        </p:nvSpPr>
        <p:spPr>
          <a:xfrm>
            <a:off x="4769222" y="519940"/>
            <a:ext cx="6584578" cy="5672885"/>
          </a:xfrm>
          <a:prstGeom prst="rect">
            <a:avLst/>
          </a:prstGeom>
        </p:spPr>
        <p:txBody>
          <a:bodyPr anchor="b"/>
          <a:lstStyle/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样式三：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14" y="-27000"/>
            <a:ext cx="12283029" cy="6912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8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4904" y="4504875"/>
            <a:ext cx="3246497" cy="1687949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1pPr>
            <a:lvl2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2pPr>
            <a:lvl3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3pPr>
            <a:lvl4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4pPr>
            <a:lvl5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34904" y="3327213"/>
            <a:ext cx="897547" cy="66354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4" name="图片占位符 12"/>
          <p:cNvSpPr>
            <a:spLocks noGrp="1"/>
          </p:cNvSpPr>
          <p:nvPr>
            <p:ph type="pic" idx="14"/>
          </p:nvPr>
        </p:nvSpPr>
        <p:spPr>
          <a:xfrm>
            <a:off x="4018720" y="-27000"/>
            <a:ext cx="8218794" cy="6912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样式三：正文页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图片 10" descr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7" y="-27000"/>
            <a:ext cx="12276634" cy="6912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9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838200" y="2292694"/>
            <a:ext cx="3973997" cy="2782574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9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67942" y="214714"/>
            <a:ext cx="7623176" cy="496743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333F50"/>
                </a:solidFill>
              </a:defRPr>
            </a:lvl1pPr>
            <a:lvl2pPr>
              <a:defRPr sz="2400">
                <a:solidFill>
                  <a:srgbClr val="333F50"/>
                </a:solidFill>
              </a:defRPr>
            </a:lvl2pPr>
            <a:lvl3pPr marL="1188720" indent="-274320">
              <a:buSzPct val="100000"/>
              <a:buChar char="•"/>
              <a:defRPr sz="2400">
                <a:solidFill>
                  <a:srgbClr val="333F50"/>
                </a:solidFill>
              </a:defRPr>
            </a:lvl3pPr>
            <a:lvl4pPr marL="1676400" indent="-304800">
              <a:buSzPct val="100000"/>
              <a:buChar char="•"/>
              <a:defRPr sz="2400">
                <a:solidFill>
                  <a:srgbClr val="333F50"/>
                </a:solidFill>
              </a:defRPr>
            </a:lvl4pPr>
            <a:lvl5pPr marL="2133600" indent="-304800">
              <a:buSzPct val="100000"/>
              <a:buChar char="•"/>
              <a:defRPr sz="2400">
                <a:solidFill>
                  <a:srgbClr val="333F5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样式三：正文页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7" y="-27000"/>
            <a:ext cx="12276634" cy="6912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矩形 6"/>
          <p:cNvGrpSpPr/>
          <p:nvPr/>
        </p:nvGrpSpPr>
        <p:grpSpPr>
          <a:xfrm>
            <a:off x="-46228000" y="-18694400"/>
            <a:ext cx="10972800" cy="2438400"/>
            <a:chOff x="0" y="0"/>
            <a:chExt cx="10972800" cy="2438400"/>
          </a:xfrm>
        </p:grpSpPr>
        <p:sp>
          <p:nvSpPr>
            <p:cNvPr id="218" name="矩形"/>
            <p:cNvSpPr/>
            <p:nvPr/>
          </p:nvSpPr>
          <p:spPr>
            <a:xfrm>
              <a:off x="0" y="0"/>
              <a:ext cx="10972800" cy="24384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" name="陈西PPT工作室"/>
            <p:cNvSpPr txBox="1"/>
            <p:nvPr/>
          </p:nvSpPr>
          <p:spPr>
            <a:xfrm>
              <a:off x="45719" y="151130"/>
              <a:ext cx="10881361" cy="21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1500">
                  <a:solidFill>
                    <a:srgbClr val="FFFFFF"/>
                  </a:solidFill>
                </a:defRPr>
              </a:pPr>
              <a:r>
                <a:t>陈西PPT工作室</a:t>
              </a:r>
            </a:p>
          </p:txBody>
        </p:sp>
      </p:grpSp>
      <p:grpSp>
        <p:nvGrpSpPr>
          <p:cNvPr id="223" name="矩形 7"/>
          <p:cNvGrpSpPr/>
          <p:nvPr/>
        </p:nvGrpSpPr>
        <p:grpSpPr>
          <a:xfrm>
            <a:off x="50292000" y="-18694400"/>
            <a:ext cx="10972800" cy="2438400"/>
            <a:chOff x="0" y="0"/>
            <a:chExt cx="10972800" cy="2438400"/>
          </a:xfrm>
        </p:grpSpPr>
        <p:sp>
          <p:nvSpPr>
            <p:cNvPr id="221" name="矩形"/>
            <p:cNvSpPr/>
            <p:nvPr/>
          </p:nvSpPr>
          <p:spPr>
            <a:xfrm>
              <a:off x="0" y="0"/>
              <a:ext cx="10972800" cy="24384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" name="陈西PPT工作室"/>
            <p:cNvSpPr txBox="1"/>
            <p:nvPr/>
          </p:nvSpPr>
          <p:spPr>
            <a:xfrm>
              <a:off x="45719" y="151130"/>
              <a:ext cx="10881361" cy="21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1500">
                  <a:solidFill>
                    <a:srgbClr val="FFFFFF"/>
                  </a:solidFill>
                </a:defRPr>
              </a:pPr>
              <a:r>
                <a:t>陈西PPT工作室</a:t>
              </a:r>
            </a:p>
          </p:txBody>
        </p:sp>
      </p:grpSp>
      <p:grpSp>
        <p:nvGrpSpPr>
          <p:cNvPr id="226" name="矩形 10"/>
          <p:cNvGrpSpPr/>
          <p:nvPr/>
        </p:nvGrpSpPr>
        <p:grpSpPr>
          <a:xfrm>
            <a:off x="-46228000" y="23469600"/>
            <a:ext cx="10972800" cy="2438400"/>
            <a:chOff x="0" y="0"/>
            <a:chExt cx="10972800" cy="2438400"/>
          </a:xfrm>
        </p:grpSpPr>
        <p:sp>
          <p:nvSpPr>
            <p:cNvPr id="224" name="矩形"/>
            <p:cNvSpPr/>
            <p:nvPr/>
          </p:nvSpPr>
          <p:spPr>
            <a:xfrm>
              <a:off x="0" y="0"/>
              <a:ext cx="10972800" cy="24384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" name="陈西PPT工作室"/>
            <p:cNvSpPr txBox="1"/>
            <p:nvPr/>
          </p:nvSpPr>
          <p:spPr>
            <a:xfrm>
              <a:off x="45719" y="151130"/>
              <a:ext cx="10881361" cy="21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1500">
                  <a:solidFill>
                    <a:srgbClr val="FFFFFF"/>
                  </a:solidFill>
                </a:defRPr>
              </a:pPr>
              <a:r>
                <a:t>陈西PPT工作室</a:t>
              </a:r>
            </a:p>
          </p:txBody>
        </p:sp>
      </p:grpSp>
      <p:grpSp>
        <p:nvGrpSpPr>
          <p:cNvPr id="229" name="矩形 11"/>
          <p:cNvGrpSpPr/>
          <p:nvPr/>
        </p:nvGrpSpPr>
        <p:grpSpPr>
          <a:xfrm>
            <a:off x="50292000" y="23469600"/>
            <a:ext cx="10972800" cy="2438400"/>
            <a:chOff x="0" y="0"/>
            <a:chExt cx="10972800" cy="2438400"/>
          </a:xfrm>
        </p:grpSpPr>
        <p:sp>
          <p:nvSpPr>
            <p:cNvPr id="227" name="矩形"/>
            <p:cNvSpPr/>
            <p:nvPr/>
          </p:nvSpPr>
          <p:spPr>
            <a:xfrm>
              <a:off x="0" y="0"/>
              <a:ext cx="10972800" cy="24384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陈西PPT工作室"/>
            <p:cNvSpPr txBox="1"/>
            <p:nvPr/>
          </p:nvSpPr>
          <p:spPr>
            <a:xfrm>
              <a:off x="45719" y="151130"/>
              <a:ext cx="10881361" cy="21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1500">
                  <a:solidFill>
                    <a:srgbClr val="FFFFFF"/>
                  </a:solidFill>
                </a:defRPr>
              </a:pPr>
              <a:r>
                <a:t>陈西PPT工作室</a:t>
              </a:r>
            </a:p>
          </p:txBody>
        </p:sp>
      </p:grpSp>
      <p:sp>
        <p:nvSpPr>
          <p:cNvPr id="2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标题文本</a:t>
            </a:r>
          </a:p>
        </p:txBody>
      </p:sp>
      <p:sp>
        <p:nvSpPr>
          <p:cNvPr id="231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等线"/>
              </a:defRPr>
            </a:lvl1pPr>
            <a:lvl2pPr marL="723900" indent="-266700"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等线"/>
              </a:defRPr>
            </a:lvl2pPr>
            <a:lvl3pPr marL="1234440" indent="-320040"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等线"/>
              </a:defRPr>
            </a:lvl3pPr>
            <a:lvl4pPr marL="1727200" indent="-355600"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等线"/>
              </a:defRPr>
            </a:lvl4pPr>
            <a:lvl5pPr marL="2184400" indent="-355600"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等线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样式一：封面页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14" y="-27000"/>
            <a:ext cx="12283029" cy="6912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61240" y="5456237"/>
            <a:ext cx="8811361" cy="900113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 marL="1280160" indent="-365760">
              <a:buSzPct val="100000"/>
              <a:buChar char="•"/>
              <a:defRPr sz="3200">
                <a:solidFill>
                  <a:srgbClr val="FFFFFF"/>
                </a:solidFill>
              </a:defRPr>
            </a:lvl3pPr>
            <a:lvl4pPr marL="1778000" indent="-406400">
              <a:buSzPct val="100000"/>
              <a:buChar char="•"/>
              <a:defRPr sz="3200">
                <a:solidFill>
                  <a:srgbClr val="FFFFFF"/>
                </a:solidFill>
              </a:defRPr>
            </a:lvl4pPr>
            <a:lvl5pPr marL="2235200" indent="-406400">
              <a:buSzPct val="100000"/>
              <a:buChar char="•"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图片占位符 12"/>
          <p:cNvSpPr>
            <a:spLocks noGrp="1"/>
          </p:cNvSpPr>
          <p:nvPr>
            <p:ph type="pic" idx="13"/>
          </p:nvPr>
        </p:nvSpPr>
        <p:spPr>
          <a:xfrm>
            <a:off x="-45514" y="-27000"/>
            <a:ext cx="12283029" cy="4942948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样式一：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10" descr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15" y="-17926"/>
            <a:ext cx="12283029" cy="6912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4904" y="3801533"/>
            <a:ext cx="3246497" cy="239129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1pPr>
            <a:lvl2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2pPr>
            <a:lvl3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3pPr>
            <a:lvl4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4pPr>
            <a:lvl5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34" name="图片 9" descr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2825" y="-17063"/>
            <a:ext cx="8236800" cy="6912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文本占位符 2"/>
          <p:cNvSpPr>
            <a:spLocks noGrp="1"/>
          </p:cNvSpPr>
          <p:nvPr>
            <p:ph type="body" idx="13"/>
          </p:nvPr>
        </p:nvSpPr>
        <p:spPr>
          <a:xfrm>
            <a:off x="4769222" y="519940"/>
            <a:ext cx="6584578" cy="5672885"/>
          </a:xfrm>
          <a:prstGeom prst="rect">
            <a:avLst/>
          </a:prstGeom>
        </p:spPr>
        <p:txBody>
          <a:bodyPr anchor="b"/>
          <a:lstStyle/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3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样式一：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10" descr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14" y="-27000"/>
            <a:ext cx="12283029" cy="6912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4904" y="4504875"/>
            <a:ext cx="3246497" cy="1687949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1pPr>
            <a:lvl2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2pPr>
            <a:lvl3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3pPr>
            <a:lvl4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4pPr>
            <a:lvl5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34904" y="3327213"/>
            <a:ext cx="897547" cy="66354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" name="图片占位符 12"/>
          <p:cNvSpPr>
            <a:spLocks noGrp="1"/>
          </p:cNvSpPr>
          <p:nvPr>
            <p:ph type="pic" idx="14"/>
          </p:nvPr>
        </p:nvSpPr>
        <p:spPr>
          <a:xfrm>
            <a:off x="4018720" y="-27012"/>
            <a:ext cx="8218794" cy="6912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样式一：正文页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9" descr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7" y="-27000"/>
            <a:ext cx="12276634" cy="6912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" name="图片占位符 2"/>
          <p:cNvSpPr>
            <a:spLocks noGrp="1"/>
          </p:cNvSpPr>
          <p:nvPr>
            <p:ph type="pic" sz="quarter" idx="13"/>
          </p:nvPr>
        </p:nvSpPr>
        <p:spPr>
          <a:xfrm>
            <a:off x="838200" y="2292694"/>
            <a:ext cx="3973997" cy="2782574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5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67942" y="214714"/>
            <a:ext cx="7623176" cy="496743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 marL="1188720" indent="-274320">
              <a:buSzPct val="100000"/>
              <a:buChar char="•"/>
              <a:defRPr sz="2400">
                <a:solidFill>
                  <a:srgbClr val="FFFFFF"/>
                </a:solidFill>
              </a:defRPr>
            </a:lvl3pPr>
            <a:lvl4pPr marL="1676400" indent="-304800">
              <a:buSzPct val="100000"/>
              <a:buChar char="•"/>
              <a:defRPr sz="2400">
                <a:solidFill>
                  <a:srgbClr val="FFFFFF"/>
                </a:solidFill>
              </a:defRPr>
            </a:lvl4pPr>
            <a:lvl5pPr marL="2133600" indent="-304800">
              <a:buSzPct val="100000"/>
              <a:buChar char="•"/>
              <a:defRPr sz="24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样式一：正文页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7" y="-27000"/>
            <a:ext cx="12276634" cy="6912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样式二：封面页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10" descr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14" y="-27000"/>
            <a:ext cx="12283029" cy="6912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8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8199" y="2118049"/>
            <a:ext cx="10515600" cy="15284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838200" y="3809998"/>
            <a:ext cx="10515600" cy="49795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样式二：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15" y="-16933"/>
            <a:ext cx="12283029" cy="6912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4904" y="3429000"/>
            <a:ext cx="3246497" cy="2763824"/>
          </a:xfrm>
          <a:prstGeom prst="rect">
            <a:avLst/>
          </a:prstGeom>
        </p:spPr>
        <p:txBody>
          <a:bodyPr anchor="b"/>
          <a:lstStyle>
            <a:lvl1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1pPr>
            <a:lvl2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2pPr>
            <a:lvl3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3pPr>
            <a:lvl4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4pPr>
            <a:lvl5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02" name="图片 11" descr="图片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11081" y="-16934"/>
            <a:ext cx="8236800" cy="6912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3" name="文本占位符 2"/>
          <p:cNvSpPr>
            <a:spLocks noGrp="1"/>
          </p:cNvSpPr>
          <p:nvPr>
            <p:ph type="body" idx="13"/>
          </p:nvPr>
        </p:nvSpPr>
        <p:spPr>
          <a:xfrm>
            <a:off x="4769222" y="519940"/>
            <a:ext cx="6584578" cy="5672885"/>
          </a:xfrm>
          <a:prstGeom prst="rect">
            <a:avLst/>
          </a:prstGeom>
        </p:spPr>
        <p:txBody>
          <a:bodyPr anchor="b"/>
          <a:lstStyle/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样式二：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14" y="-27000"/>
            <a:ext cx="12283029" cy="6912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4904" y="4504875"/>
            <a:ext cx="3246497" cy="1687949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1pPr>
            <a:lvl2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2pPr>
            <a:lvl3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3pPr>
            <a:lvl4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4pPr>
            <a:lvl5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34904" y="3327213"/>
            <a:ext cx="897547" cy="66354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4" name="图片占位符 12"/>
          <p:cNvSpPr>
            <a:spLocks noGrp="1"/>
          </p:cNvSpPr>
          <p:nvPr>
            <p:ph type="pic" idx="14"/>
          </p:nvPr>
        </p:nvSpPr>
        <p:spPr>
          <a:xfrm>
            <a:off x="4018720" y="-27012"/>
            <a:ext cx="8218794" cy="6912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5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 descr="图片 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45514" y="-27000"/>
            <a:ext cx="12283029" cy="6912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09568" y="1789044"/>
            <a:ext cx="10372864" cy="440378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13945" y="6482609"/>
            <a:ext cx="267989" cy="281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00">
                <a:solidFill>
                  <a:srgbClr val="A6A6A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标题文本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9227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0" marR="0" indent="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0" marR="0" indent="914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0" marR="0" indent="1371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0" marR="0" indent="1828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灯片编号占位符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42" name="文本占位符 1"/>
          <p:cNvSpPr txBox="1">
            <a:spLocks noGrp="1"/>
          </p:cNvSpPr>
          <p:nvPr>
            <p:ph type="body" sz="quarter" idx="1"/>
          </p:nvPr>
        </p:nvSpPr>
        <p:spPr>
          <a:xfrm>
            <a:off x="1346199" y="2118049"/>
            <a:ext cx="10515600" cy="15284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r>
              <a:rPr lang="en-US" altLang="en-US" sz="4000" dirty="0"/>
              <a:t>FFmpeg</a:t>
            </a:r>
            <a:endParaRPr lang="en-US" sz="28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346200" y="3809998"/>
            <a:ext cx="10515600" cy="136668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尹  越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202</a:t>
            </a:r>
            <a:r>
              <a:rPr lang="en-US" altLang="en-US" sz="2800" dirty="0">
                <a:solidFill>
                  <a:schemeClr val="bg1"/>
                </a:solidFill>
              </a:rPr>
              <a:t>1</a:t>
            </a:r>
            <a:r>
              <a:rPr lang="en-US" altLang="zh-CN" sz="2800" dirty="0">
                <a:solidFill>
                  <a:schemeClr val="bg1"/>
                </a:solidFill>
              </a:rPr>
              <a:t>/0</a:t>
            </a:r>
            <a:r>
              <a:rPr lang="en-US" altLang="en-US" sz="2800" dirty="0">
                <a:solidFill>
                  <a:schemeClr val="bg1"/>
                </a:solidFill>
              </a:rPr>
              <a:t>5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 descr="ffmpeg_LvkKa6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4285" y="1209040"/>
            <a:ext cx="2600960" cy="26009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06247" y="6492774"/>
            <a:ext cx="175687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chemeClr val="bg1">
                    <a:lumMod val="50000"/>
                  </a:schemeClr>
                </a:solidFill>
              </a:rPr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尾页  公司slogan+联系方式+微信公众号 二维码"/>
          <p:cNvSpPr txBox="1"/>
          <p:nvPr/>
        </p:nvSpPr>
        <p:spPr>
          <a:xfrm>
            <a:off x="4797083" y="1150828"/>
            <a:ext cx="6808762" cy="28613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marL="342900" indent="-342900" algn="just" defTabSz="266700">
              <a:lnSpc>
                <a:spcPct val="150000"/>
              </a:lnSpc>
              <a:buFontTx/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音视频文件相关概念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</a:rPr>
              <a:t>FFmpeg流程图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</a:rPr>
              <a:t>ffmpeg命令行工具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</a:rPr>
              <a:t>ffmpeg命令行工具常用功能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</a:rPr>
              <a:t>ffmpeg使用时遇到的问题</a:t>
            </a:r>
            <a:endParaRPr lang="en-US" sz="2400" dirty="0">
              <a:solidFill>
                <a:schemeClr val="bg1">
                  <a:lumMod val="85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3" name="文本框 12"/>
          <p:cNvSpPr txBox="1"/>
          <p:nvPr/>
        </p:nvSpPr>
        <p:spPr>
          <a:xfrm>
            <a:off x="458470" y="1333500"/>
            <a:ext cx="8903335" cy="6076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ff</a:t>
            </a:r>
            <a:r>
              <a:rPr lang="en-US" altLang="en-US" sz="1400" dirty="0">
                <a:sym typeface="+mn-ea"/>
              </a:rPr>
              <a:t>mpeg 的命令行参数非常多，可以分成五个部分。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</p:txBody>
      </p:sp>
      <p:sp>
        <p:nvSpPr>
          <p:cNvPr id="3" name="演讲人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80000"/>
          </a:bodyPr>
          <a:p>
            <a:r>
              <a:rPr lang="" altLang="en-US" sz="2800" b="1" dirty="0"/>
              <a:t>ffmpeg 命令行工具</a:t>
            </a:r>
            <a:endParaRPr lang="" alt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675005" y="1801813"/>
            <a:ext cx="3634105" cy="30543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$ ffmpeg {1} {2} -i {3} {4} {5}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</p:txBody>
      </p:sp>
      <p:sp>
        <p:nvSpPr>
          <p:cNvPr id="5" name="文本框 12"/>
          <p:cNvSpPr txBox="1"/>
          <p:nvPr/>
        </p:nvSpPr>
        <p:spPr>
          <a:xfrm>
            <a:off x="458470" y="2107565"/>
            <a:ext cx="4800600" cy="16414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  <a:p>
            <a:pPr marL="342900" indent="-342900" defTabSz="266700">
              <a:lnSpc>
                <a:spcPct val="120000"/>
              </a:lnSpc>
              <a:buAutoNum type="arabicPeriod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   全局参数</a:t>
            </a:r>
            <a:endParaRPr lang="en-US" altLang="en-US" sz="1400" dirty="0">
              <a:sym typeface="+mn-ea"/>
            </a:endParaRPr>
          </a:p>
          <a:p>
            <a:pPr marL="342900" indent="-342900" defTabSz="266700">
              <a:lnSpc>
                <a:spcPct val="120000"/>
              </a:lnSpc>
              <a:buAutoNum type="arabicPeriod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   输入文件参数</a:t>
            </a:r>
            <a:endParaRPr lang="en-US" altLang="en-US" sz="1400" dirty="0">
              <a:sym typeface="+mn-ea"/>
            </a:endParaRPr>
          </a:p>
          <a:p>
            <a:pPr marL="342900" indent="-342900" defTabSz="266700">
              <a:lnSpc>
                <a:spcPct val="120000"/>
              </a:lnSpc>
              <a:buAutoNum type="arabicPeriod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   输入文件</a:t>
            </a:r>
            <a:endParaRPr lang="en-US" altLang="en-US" sz="1400" dirty="0">
              <a:sym typeface="+mn-ea"/>
            </a:endParaRPr>
          </a:p>
          <a:p>
            <a:pPr marL="342900" indent="-342900" defTabSz="266700">
              <a:lnSpc>
                <a:spcPct val="120000"/>
              </a:lnSpc>
              <a:buAutoNum type="arabicPeriod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   输出文件参数</a:t>
            </a:r>
            <a:endParaRPr lang="en-US" altLang="en-US" sz="1400" dirty="0">
              <a:sym typeface="+mn-ea"/>
            </a:endParaRPr>
          </a:p>
          <a:p>
            <a:pPr marL="342900" indent="-342900" defTabSz="266700">
              <a:lnSpc>
                <a:spcPct val="120000"/>
              </a:lnSpc>
              <a:buAutoNum type="arabicPeriod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   输出文件</a:t>
            </a:r>
            <a:endParaRPr lang="en-US" altLang="en-US" sz="1400" dirty="0">
              <a:sym typeface="+mn-ea"/>
            </a:endParaRPr>
          </a:p>
        </p:txBody>
      </p:sp>
      <p:sp>
        <p:nvSpPr>
          <p:cNvPr id="6" name="文本框 12"/>
          <p:cNvSpPr txBox="1"/>
          <p:nvPr/>
        </p:nvSpPr>
        <p:spPr>
          <a:xfrm>
            <a:off x="6175375" y="1333500"/>
            <a:ext cx="5638800" cy="13830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ffmpeg的一个参数惯例：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注意：ffmpeg所有的参数都是作用于紧跟其后的文件，因此参数的顺序相当重要！！！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</p:txBody>
      </p:sp>
      <p:sp>
        <p:nvSpPr>
          <p:cNvPr id="7" name="文本框 12"/>
          <p:cNvSpPr txBox="1"/>
          <p:nvPr/>
        </p:nvSpPr>
        <p:spPr>
          <a:xfrm>
            <a:off x="458470" y="3898900"/>
            <a:ext cx="4907280" cy="6076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比如：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5005" y="4345623"/>
            <a:ext cx="5076190" cy="138239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$ ffmpeg \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-y \                           # 全局参数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-c:a libfdk_aac -c:v libx264 \ # 输入文件参数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-i input.mp4 \                 # 输入文件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-c:v libvpx-vp9 -c:a libvorbis \ # 输出文件参数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output.webm                      # 输出文件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</p:txBody>
      </p:sp>
      <p:sp>
        <p:nvSpPr>
          <p:cNvPr id="9" name="文本框 12"/>
          <p:cNvSpPr txBox="1"/>
          <p:nvPr/>
        </p:nvSpPr>
        <p:spPr>
          <a:xfrm>
            <a:off x="6175375" y="4250055"/>
            <a:ext cx="5638800" cy="21583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该</a:t>
            </a:r>
            <a:r>
              <a:rPr lang="en-US" altLang="en-US" sz="1400" dirty="0">
                <a:sym typeface="+mn-ea"/>
              </a:rPr>
              <a:t>命令将 mp4 文件转成 webm 文件，这两个都是容器格式。输入的 mp4 文件的音频编码格式是 aac，视频编码格式是 H.264；输出的 webm 文件的视频编码格式是 VP9，音频格式是 Vorbis。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如果不指明编码格式，FFmpeg 会自己判断输入文件的编码。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流类型标识符：v 视频，a 音频，s为字幕，d为数据，t为附件</a:t>
            </a:r>
            <a:endParaRPr lang="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</p:txBody>
      </p:sp>
      <p:sp>
        <p:nvSpPr>
          <p:cNvPr id="11" name="文本框 12"/>
          <p:cNvSpPr txBox="1"/>
          <p:nvPr/>
        </p:nvSpPr>
        <p:spPr>
          <a:xfrm>
            <a:off x="458470" y="5875020"/>
            <a:ext cx="4907280" cy="6076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可简化</a:t>
            </a:r>
            <a:r>
              <a:rPr lang="en-US" altLang="en-US" sz="1400" dirty="0">
                <a:sym typeface="+mn-ea"/>
              </a:rPr>
              <a:t>：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5005" y="6315393"/>
            <a:ext cx="5076190" cy="30543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$ ffmpeg -i input.</a:t>
            </a: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mp4</a:t>
            </a: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 output.</a:t>
            </a: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webm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3" name="文本框 12"/>
          <p:cNvSpPr txBox="1"/>
          <p:nvPr/>
        </p:nvSpPr>
        <p:spPr>
          <a:xfrm>
            <a:off x="458470" y="1333500"/>
            <a:ext cx="11118215" cy="37090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ff</a:t>
            </a:r>
            <a:r>
              <a:rPr lang="en-US" altLang="en-US" sz="1400" dirty="0">
                <a:sym typeface="+mn-ea"/>
              </a:rPr>
              <a:t>mpeg 常用的命令行参数</a:t>
            </a:r>
            <a:r>
              <a:rPr lang="" altLang="en-US" sz="1400" dirty="0">
                <a:sym typeface="+mn-ea"/>
              </a:rPr>
              <a:t>如下。</a:t>
            </a:r>
            <a:endParaRPr lang="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  <a:p>
            <a:pPr marL="285750" indent="-285750" defTabSz="266700">
              <a:lnSpc>
                <a:spcPct val="120000"/>
              </a:lnSpc>
              <a:buFont typeface="Arial" panose="02080604020202020204" pitchFamily="34" charset="0"/>
              <a:buChar char="•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   -c：指定编码器</a:t>
            </a:r>
            <a:endParaRPr lang="en-US" altLang="en-US" sz="1400" dirty="0">
              <a:sym typeface="+mn-ea"/>
            </a:endParaRPr>
          </a:p>
          <a:p>
            <a:pPr marL="285750" indent="-285750" defTabSz="266700">
              <a:lnSpc>
                <a:spcPct val="120000"/>
              </a:lnSpc>
              <a:buFont typeface="Arial" panose="02080604020202020204" pitchFamily="34" charset="0"/>
              <a:buChar char="•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   -c copy：直接复制，不经过重新编码（这样比较快）</a:t>
            </a:r>
            <a:endParaRPr lang="en-US" altLang="en-US" sz="1400" dirty="0">
              <a:sym typeface="+mn-ea"/>
            </a:endParaRPr>
          </a:p>
          <a:p>
            <a:pPr marL="285750" indent="-285750" defTabSz="266700">
              <a:lnSpc>
                <a:spcPct val="120000"/>
              </a:lnSpc>
              <a:buFont typeface="Arial" panose="02080604020202020204" pitchFamily="34" charset="0"/>
              <a:buChar char="•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   -c:v：指定视频编码器</a:t>
            </a:r>
            <a:endParaRPr lang="en-US" altLang="en-US" sz="1400" dirty="0">
              <a:sym typeface="+mn-ea"/>
            </a:endParaRPr>
          </a:p>
          <a:p>
            <a:pPr marL="285750" indent="-285750" defTabSz="266700">
              <a:lnSpc>
                <a:spcPct val="120000"/>
              </a:lnSpc>
              <a:buFont typeface="Arial" panose="02080604020202020204" pitchFamily="34" charset="0"/>
              <a:buChar char="•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   -c:a：指定音频编码器</a:t>
            </a:r>
            <a:endParaRPr lang="en-US" altLang="en-US" sz="1400" dirty="0">
              <a:sym typeface="+mn-ea"/>
            </a:endParaRPr>
          </a:p>
          <a:p>
            <a:pPr marL="285750" indent="-285750" defTabSz="266700">
              <a:lnSpc>
                <a:spcPct val="120000"/>
              </a:lnSpc>
              <a:buFont typeface="Arial" panose="02080604020202020204" pitchFamily="34" charset="0"/>
              <a:buChar char="•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   -i：指定输入文件</a:t>
            </a:r>
            <a:endParaRPr lang="en-US" altLang="en-US" sz="1400" dirty="0">
              <a:sym typeface="+mn-ea"/>
            </a:endParaRPr>
          </a:p>
          <a:p>
            <a:pPr marL="285750" indent="-285750" defTabSz="266700">
              <a:lnSpc>
                <a:spcPct val="120000"/>
              </a:lnSpc>
              <a:buFont typeface="Arial" panose="02080604020202020204" pitchFamily="34" charset="0"/>
              <a:buChar char="•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   -an：去除音频流</a:t>
            </a:r>
            <a:endParaRPr lang="en-US" altLang="en-US" sz="1400" dirty="0">
              <a:sym typeface="+mn-ea"/>
            </a:endParaRPr>
          </a:p>
          <a:p>
            <a:pPr marL="285750" indent="-285750" defTabSz="266700">
              <a:lnSpc>
                <a:spcPct val="120000"/>
              </a:lnSpc>
              <a:buFont typeface="Arial" panose="02080604020202020204" pitchFamily="34" charset="0"/>
              <a:buChar char="•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   -vn： 去除视频流</a:t>
            </a:r>
            <a:endParaRPr lang="en-US" altLang="en-US" sz="1400" dirty="0">
              <a:sym typeface="+mn-ea"/>
            </a:endParaRPr>
          </a:p>
          <a:p>
            <a:pPr marL="285750" indent="-285750" defTabSz="266700">
              <a:lnSpc>
                <a:spcPct val="120000"/>
              </a:lnSpc>
              <a:buFont typeface="Arial" panose="02080604020202020204" pitchFamily="34" charset="0"/>
              <a:buChar char="•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   -preset：指定输出的视频质量，会影响文件的生成速度，有以下几个可用的值 ultrafast, superfast, veryfast, faster, fast, medium, slow, slower, veryslow。</a:t>
            </a:r>
            <a:endParaRPr lang="en-US" altLang="en-US" sz="1400" dirty="0">
              <a:sym typeface="+mn-ea"/>
            </a:endParaRPr>
          </a:p>
          <a:p>
            <a:pPr marL="285750" indent="-285750" defTabSz="266700">
              <a:lnSpc>
                <a:spcPct val="120000"/>
              </a:lnSpc>
              <a:buFont typeface="Arial" panose="02080604020202020204" pitchFamily="34" charset="0"/>
              <a:buChar char="•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   -y：不经过确认，输出时直接覆盖同名文件。</a:t>
            </a:r>
            <a:endParaRPr lang="en-US" altLang="en-US" sz="1400" dirty="0">
              <a:sym typeface="+mn-ea"/>
            </a:endParaRPr>
          </a:p>
          <a:p>
            <a:pPr marL="285750" indent="-285750" defTabSz="266700">
              <a:lnSpc>
                <a:spcPct val="120000"/>
              </a:lnSpc>
              <a:buFont typeface="Arial" panose="02080604020202020204" pitchFamily="34" charset="0"/>
              <a:buChar char="•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   -f fmt	指定格式(音频或视频格式)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</p:txBody>
      </p:sp>
      <p:sp>
        <p:nvSpPr>
          <p:cNvPr id="3" name="演讲人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80000"/>
          </a:bodyPr>
          <a:p>
            <a:r>
              <a:rPr lang="en-US" altLang="en-US" sz="2800" b="1" dirty="0"/>
              <a:t>ffmpeg 常用命令行参数</a:t>
            </a:r>
            <a:endParaRPr lang="en-US" altLang="en-US" sz="2800" b="1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06247" y="6492774"/>
            <a:ext cx="175687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chemeClr val="bg1">
                    <a:lumMod val="50000"/>
                  </a:schemeClr>
                </a:solidFill>
              </a:rPr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尾页  公司slogan+联系方式+微信公众号 二维码"/>
          <p:cNvSpPr txBox="1"/>
          <p:nvPr/>
        </p:nvSpPr>
        <p:spPr>
          <a:xfrm>
            <a:off x="4797083" y="1150828"/>
            <a:ext cx="6808762" cy="28613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marL="342900" indent="-342900" algn="just" defTabSz="266700">
              <a:lnSpc>
                <a:spcPct val="150000"/>
              </a:lnSpc>
              <a:buFontTx/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音视频文件相关概念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</a:rPr>
              <a:t>FFmpeg流程图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</a:rPr>
              <a:t>ffmpeg命令行工具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</a:rPr>
              <a:t>ffmpeg命令行工具常用功能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</a:rPr>
              <a:t>ffmpeg使用时遇到的问题</a:t>
            </a:r>
            <a:endParaRPr lang="en-US" sz="2400" dirty="0">
              <a:solidFill>
                <a:schemeClr val="bg1">
                  <a:lumMod val="85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3" name="文本框 12"/>
          <p:cNvSpPr txBox="1"/>
          <p:nvPr/>
        </p:nvSpPr>
        <p:spPr>
          <a:xfrm>
            <a:off x="458470" y="1333500"/>
            <a:ext cx="11118215" cy="6076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1. 查看视频文件的元信息，比如编码格式和比特率，可以只使用 -i 参数 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</p:txBody>
      </p:sp>
      <p:sp>
        <p:nvSpPr>
          <p:cNvPr id="3" name="演讲人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80000"/>
          </a:bodyPr>
          <a:p>
            <a:r>
              <a:rPr lang="en-US" altLang="en-US" sz="2800" b="1" dirty="0"/>
              <a:t>ffmpeg 常用</a:t>
            </a:r>
            <a:r>
              <a:rPr lang="" altLang="en-US" sz="2800" b="1" dirty="0"/>
              <a:t>功能举例</a:t>
            </a:r>
            <a:endParaRPr lang="" alt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675005" y="1801813"/>
            <a:ext cx="3634105" cy="30543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$ ffmpeg -i input.mp4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458470" y="2202180"/>
            <a:ext cx="11118215" cy="6076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     </a:t>
            </a:r>
            <a:r>
              <a:rPr lang="en-US" altLang="en-US" sz="1400" dirty="0">
                <a:sym typeface="+mn-ea"/>
              </a:rPr>
              <a:t>加上-hide_banner参数 </a:t>
            </a:r>
            <a:r>
              <a:rPr lang="" altLang="en-US" sz="1400" dirty="0">
                <a:sym typeface="+mn-ea"/>
              </a:rPr>
              <a:t>，可以省去冗余信息。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005" y="2649538"/>
            <a:ext cx="3888105" cy="30543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$ ffmpeg -i input.mp4 -hide_banner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</p:txBody>
      </p:sp>
      <p:sp>
        <p:nvSpPr>
          <p:cNvPr id="6" name="文本框 12"/>
          <p:cNvSpPr txBox="1"/>
          <p:nvPr/>
        </p:nvSpPr>
        <p:spPr>
          <a:xfrm>
            <a:off x="458470" y="3124835"/>
            <a:ext cx="11118215" cy="6076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</a:t>
            </a:r>
            <a:r>
              <a:rPr lang="" altLang="en-US" sz="1400" dirty="0">
                <a:sym typeface="+mn-ea"/>
              </a:rPr>
              <a:t>或者使用 ffprobe 命令。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5005" y="3654426"/>
            <a:ext cx="3888105" cy="5207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$ ffprobe input.mp4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$ ffprobe input.mp4 -hide_banner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05" y="4718685"/>
            <a:ext cx="11171555" cy="8343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3" name="文本框 12"/>
          <p:cNvSpPr txBox="1"/>
          <p:nvPr/>
        </p:nvSpPr>
        <p:spPr>
          <a:xfrm>
            <a:off x="458470" y="1333500"/>
            <a:ext cx="11118215" cy="112458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2</a:t>
            </a:r>
            <a:r>
              <a:rPr lang="en-US" altLang="en-US" sz="1400" dirty="0">
                <a:sym typeface="+mn-ea"/>
              </a:rPr>
              <a:t>. 转换编码格式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转换编码格式（transcoding）指的是， 将视频文件从一种编码转成另一种编码。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比如转成 H.264 编码，一般使用编码器libx264，所以只需指定输出文件的视频编码器即可。 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</p:txBody>
      </p:sp>
      <p:sp>
        <p:nvSpPr>
          <p:cNvPr id="3" name="演讲人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80000"/>
          </a:bodyPr>
          <a:p>
            <a:r>
              <a:rPr lang="en-US" altLang="en-US" sz="2800" b="1" dirty="0"/>
              <a:t>ffmpeg 常用功能举例</a:t>
            </a:r>
            <a:endParaRPr lang="en-US" alt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675005" y="2310130"/>
            <a:ext cx="5584825" cy="30543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$ ffmpeg -i [input.file] -c:v libx264 output.mp4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458470" y="2710180"/>
            <a:ext cx="11118215" cy="6076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转成 H.265 编码。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005" y="3157538"/>
            <a:ext cx="5584190" cy="30543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$ ffmpeg -i [input.file] -c:v libx265 output.mp4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</p:txBody>
      </p:sp>
      <p:sp>
        <p:nvSpPr>
          <p:cNvPr id="9" name="文本框 12"/>
          <p:cNvSpPr txBox="1"/>
          <p:nvPr/>
        </p:nvSpPr>
        <p:spPr>
          <a:xfrm>
            <a:off x="458470" y="4051935"/>
            <a:ext cx="11118215" cy="6076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3</a:t>
            </a:r>
            <a:r>
              <a:rPr lang="en-US" altLang="en-US" sz="1400" dirty="0">
                <a:sym typeface="+mn-ea"/>
              </a:rPr>
              <a:t>. 转换容器格式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转换容器格式（transmuxing）指的是，将视频文件从一种容器转到另一种容器。下面是 mp4 转 webm 的写法。</a:t>
            </a:r>
            <a:endParaRPr lang="en-US" altLang="en-US" sz="1400" dirty="0">
              <a:sym typeface="+mn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5005" y="4794885"/>
            <a:ext cx="5584825" cy="30543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$ ffmpeg -i input.mp4 -c copy output.webm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</p:txBody>
      </p:sp>
      <p:sp>
        <p:nvSpPr>
          <p:cNvPr id="12" name="文本框 12"/>
          <p:cNvSpPr txBox="1"/>
          <p:nvPr/>
        </p:nvSpPr>
        <p:spPr>
          <a:xfrm>
            <a:off x="458470" y="5184775"/>
            <a:ext cx="11118215" cy="6076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上面例子中，只是转一下容器，内部的编码格式不变，所以使用-c copy指定直接拷贝，不经过转码，这样比较快。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3" name="文本框 12"/>
          <p:cNvSpPr txBox="1"/>
          <p:nvPr/>
        </p:nvSpPr>
        <p:spPr>
          <a:xfrm>
            <a:off x="458470" y="1333500"/>
            <a:ext cx="11118215" cy="86614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4</a:t>
            </a:r>
            <a:r>
              <a:rPr lang="en-US" altLang="en-US" sz="1400" dirty="0">
                <a:sym typeface="+mn-ea"/>
              </a:rPr>
              <a:t>. 调整码率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调整码率（transrating）指的是，改变编码的比特率，一般用来将视频文件的体积变小。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下面的例子指定码率最小为964K，最大为3856K，缓冲区大小为 2000K。</a:t>
            </a:r>
            <a:endParaRPr lang="en-US" altLang="en-US" sz="1400" dirty="0">
              <a:sym typeface="+mn-ea"/>
            </a:endParaRPr>
          </a:p>
        </p:txBody>
      </p:sp>
      <p:sp>
        <p:nvSpPr>
          <p:cNvPr id="3" name="演讲人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80000"/>
          </a:bodyPr>
          <a:p>
            <a:r>
              <a:rPr lang="en-US" altLang="en-US" sz="2800" b="1" dirty="0"/>
              <a:t>ffmpeg 常用功能举例</a:t>
            </a:r>
            <a:endParaRPr lang="en-US" alt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675005" y="2453005"/>
            <a:ext cx="7291705" cy="95186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$ ffmpeg \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-i input.mp4 \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-minrate 964K -maxrate 3856K -bufsize 2000K \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output.mp4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</p:txBody>
      </p:sp>
      <p:sp>
        <p:nvSpPr>
          <p:cNvPr id="14" name="文本框 12"/>
          <p:cNvSpPr txBox="1"/>
          <p:nvPr/>
        </p:nvSpPr>
        <p:spPr>
          <a:xfrm>
            <a:off x="458470" y="4004945"/>
            <a:ext cx="11118215" cy="86614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5</a:t>
            </a:r>
            <a:r>
              <a:rPr lang="en-US" altLang="en-US" sz="1400" dirty="0">
                <a:sym typeface="+mn-ea"/>
              </a:rPr>
              <a:t>. 改变分辨率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下面是改变视频分辨率（transsizing）的例子</a:t>
            </a:r>
            <a:r>
              <a:rPr lang="" altLang="en-US" sz="1400" dirty="0">
                <a:sym typeface="+mn-ea"/>
              </a:rPr>
              <a:t>，</a:t>
            </a:r>
            <a:r>
              <a:rPr lang="en-US" altLang="en-US" sz="1400" dirty="0">
                <a:sym typeface="+mn-ea"/>
              </a:rPr>
              <a:t>从 1080p 转为 480p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</a:t>
            </a:r>
            <a:r>
              <a:rPr lang="" altLang="en-US" sz="1400" dirty="0">
                <a:sym typeface="+mn-ea"/>
              </a:rPr>
              <a:t>-1 表示按比例自动调整高度</a:t>
            </a:r>
            <a:r>
              <a:rPr lang="en-US" altLang="en-US" sz="1400" dirty="0">
                <a:sym typeface="+mn-ea"/>
              </a:rPr>
              <a:t> </a:t>
            </a:r>
            <a:endParaRPr lang="en-US" altLang="en-US" sz="1400" dirty="0">
              <a:sym typeface="+mn-e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5005" y="4961890"/>
            <a:ext cx="7291705" cy="95186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$ ffmpeg \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-i input.mp4 \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-vf scale=480:-1 \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output.mp4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3" name="文本框 12"/>
          <p:cNvSpPr txBox="1"/>
          <p:nvPr/>
        </p:nvSpPr>
        <p:spPr>
          <a:xfrm>
            <a:off x="458470" y="1333500"/>
            <a:ext cx="11118215" cy="6076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4. </a:t>
            </a:r>
            <a:r>
              <a:rPr lang="" altLang="en-US" sz="1400" dirty="0">
                <a:sym typeface="+mn-ea"/>
              </a:rPr>
              <a:t>图片格式转换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</a:t>
            </a:r>
            <a:r>
              <a:rPr lang="en-US" altLang="en-US" sz="1400" dirty="0">
                <a:sym typeface="+mn-ea"/>
              </a:rPr>
              <a:t>下面的例子</a:t>
            </a:r>
            <a:r>
              <a:rPr lang="" altLang="en-US" sz="1400" dirty="0">
                <a:sym typeface="+mn-ea"/>
              </a:rPr>
              <a:t>把 png 图片转为 jpg 图片</a:t>
            </a:r>
            <a:endParaRPr lang="" altLang="en-US" sz="1400" dirty="0">
              <a:sym typeface="+mn-ea"/>
            </a:endParaRPr>
          </a:p>
        </p:txBody>
      </p:sp>
      <p:sp>
        <p:nvSpPr>
          <p:cNvPr id="3" name="演讲人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80000"/>
          </a:bodyPr>
          <a:p>
            <a:r>
              <a:rPr lang="en-US" altLang="en-US" sz="2800" b="1" dirty="0"/>
              <a:t>ffmpeg 常用功能举例</a:t>
            </a:r>
            <a:endParaRPr lang="en-US" alt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675005" y="2049145"/>
            <a:ext cx="7291705" cy="73596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$ ffmpeg \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-i input.</a:t>
            </a:r>
            <a:r>
              <a:rPr kumimoji="0" lang="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png </a:t>
            </a: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\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output.</a:t>
            </a:r>
            <a:r>
              <a:rPr kumimoji="0" lang="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jpg</a:t>
            </a:r>
            <a:endParaRPr kumimoji="0" lang="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458470" y="2811780"/>
            <a:ext cx="11118215" cy="6076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</a:t>
            </a:r>
            <a:r>
              <a:rPr lang="" altLang="en-US" sz="1400" dirty="0">
                <a:sym typeface="+mn-ea"/>
              </a:rPr>
              <a:t>提取图片裸数据，并转换为指定的像素格式</a:t>
            </a:r>
            <a:r>
              <a:rPr lang="en-US" altLang="en-US" sz="1400" dirty="0">
                <a:sym typeface="+mn-ea"/>
              </a:rPr>
              <a:t>。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005" y="3176905"/>
            <a:ext cx="7291705" cy="95186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$ ffmpeg </a:t>
            </a:r>
            <a:r>
              <a:rPr kumimoji="0" lang="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\</a:t>
            </a:r>
            <a:endParaRPr kumimoji="0" lang="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-i </a:t>
            </a:r>
            <a:r>
              <a:rPr kumimoji="0" lang="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input</a:t>
            </a: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.</a:t>
            </a:r>
            <a:r>
              <a:rPr kumimoji="0" lang="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jpg</a:t>
            </a: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 </a:t>
            </a:r>
            <a:r>
              <a:rPr kumimoji="0" lang="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\</a:t>
            </a:r>
            <a:endParaRPr kumimoji="0" lang="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-f rawvideo -pix_fmt nv12 </a:t>
            </a:r>
            <a:r>
              <a:rPr kumimoji="0" lang="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\</a:t>
            </a:r>
            <a:endParaRPr kumimoji="0" lang="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output</a:t>
            </a: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.nv12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</p:txBody>
      </p:sp>
      <p:sp>
        <p:nvSpPr>
          <p:cNvPr id="6" name="文本框 12"/>
          <p:cNvSpPr txBox="1"/>
          <p:nvPr/>
        </p:nvSpPr>
        <p:spPr>
          <a:xfrm>
            <a:off x="458470" y="4285615"/>
            <a:ext cx="11118215" cy="86614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</a:t>
            </a:r>
            <a:r>
              <a:rPr lang="" altLang="en-US" sz="1400" dirty="0">
                <a:sym typeface="+mn-ea"/>
              </a:rPr>
              <a:t>裸图片查看。</a:t>
            </a:r>
            <a:endParaRPr lang="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     需要输入像素格式信息和像素分辨率信息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5005" y="4954270"/>
            <a:ext cx="7291705" cy="73596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$ ffplay </a:t>
            </a:r>
            <a:r>
              <a:rPr kumimoji="0" lang="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\</a:t>
            </a:r>
            <a:endParaRPr kumimoji="0" lang="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-f rawvideo -pixel_format nv12 -video_size 1920x1080 </a:t>
            </a:r>
            <a:r>
              <a:rPr kumimoji="0" lang="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\</a:t>
            </a:r>
            <a:endParaRPr kumimoji="0" lang="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-i </a:t>
            </a:r>
            <a:r>
              <a:rPr kumimoji="0" lang="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input.nv12</a:t>
            </a:r>
            <a:endParaRPr kumimoji="0" lang="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3" name="文本框 12"/>
          <p:cNvSpPr txBox="1"/>
          <p:nvPr/>
        </p:nvSpPr>
        <p:spPr>
          <a:xfrm>
            <a:off x="458470" y="1333500"/>
            <a:ext cx="11118215" cy="86614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5</a:t>
            </a:r>
            <a:r>
              <a:rPr lang="en-US" altLang="en-US" sz="1400" dirty="0">
                <a:sym typeface="+mn-ea"/>
              </a:rPr>
              <a:t>. </a:t>
            </a:r>
            <a:r>
              <a:rPr lang="" altLang="en-US" sz="1400" dirty="0">
                <a:sym typeface="+mn-ea"/>
              </a:rPr>
              <a:t>视频转图片</a:t>
            </a:r>
            <a:endParaRPr lang="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下面的例子</a:t>
            </a:r>
            <a:r>
              <a:rPr lang="" altLang="en-US" sz="1400" dirty="0">
                <a:sym typeface="+mn-ea"/>
              </a:rPr>
              <a:t>把视频逐帧抽取为图片</a:t>
            </a:r>
            <a:endParaRPr lang="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    %d 表示从1开始逐帧递增编号命名，%5d 表示用 5 位表示，高位补0</a:t>
            </a:r>
            <a:endParaRPr lang="" altLang="en-US" sz="1400" dirty="0">
              <a:sym typeface="+mn-ea"/>
            </a:endParaRPr>
          </a:p>
        </p:txBody>
      </p:sp>
      <p:sp>
        <p:nvSpPr>
          <p:cNvPr id="3" name="演讲人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80000"/>
          </a:bodyPr>
          <a:p>
            <a:r>
              <a:rPr lang="en-US" altLang="en-US" sz="2800" b="1" dirty="0"/>
              <a:t>ffmpeg 常用功能举例</a:t>
            </a:r>
            <a:endParaRPr lang="en-US" alt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675005" y="2282825"/>
            <a:ext cx="7291705" cy="73596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$ ffmpeg \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-i input.mp4 \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output</a:t>
            </a:r>
            <a:r>
              <a:rPr kumimoji="0" lang="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dir/</a:t>
            </a: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%</a:t>
            </a:r>
            <a:r>
              <a:rPr kumimoji="0" lang="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5</a:t>
            </a: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d.jpg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458470" y="3268980"/>
            <a:ext cx="11118215" cy="6076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下面的例子是从指定时间开始，连续对1秒钟的视频进行截图。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005" y="3766185"/>
            <a:ext cx="7291705" cy="95186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$ ffmpeg \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-i input.mp4 \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-ss 00:01:24 -t 00:00:01 \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output_%3d.jpg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</p:txBody>
      </p:sp>
      <p:sp>
        <p:nvSpPr>
          <p:cNvPr id="6" name="文本框 12"/>
          <p:cNvSpPr txBox="1"/>
          <p:nvPr/>
        </p:nvSpPr>
        <p:spPr>
          <a:xfrm>
            <a:off x="458470" y="4869815"/>
            <a:ext cx="11118215" cy="6076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如果只需要截一张图，可以指定只截取一帧。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-vframes 1 指定只截取一帧，-q:v 2 表示输出的图片质量，一般是1到5之间（1 为质量最高）。</a:t>
            </a:r>
            <a:endParaRPr lang="en-US" altLang="en-US" sz="1400" dirty="0"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5005" y="5494338"/>
            <a:ext cx="7291705" cy="11671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$ ffmpeg \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-ss 01:23:45 \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-i input \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-vframes 1 -q:v 2 \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output.jpg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3" name="文本框 12"/>
          <p:cNvSpPr txBox="1"/>
          <p:nvPr/>
        </p:nvSpPr>
        <p:spPr>
          <a:xfrm>
            <a:off x="458470" y="1333500"/>
            <a:ext cx="11118215" cy="6076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6</a:t>
            </a:r>
            <a:r>
              <a:rPr lang="en-US" altLang="en-US" sz="1400" dirty="0">
                <a:sym typeface="+mn-ea"/>
              </a:rPr>
              <a:t>. </a:t>
            </a:r>
            <a:r>
              <a:rPr lang="" altLang="en-US" sz="1400" dirty="0">
                <a:sym typeface="+mn-ea"/>
              </a:rPr>
              <a:t>图片转视频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</a:t>
            </a:r>
            <a:r>
              <a:rPr lang="" altLang="en-US" sz="1400" dirty="0">
                <a:sym typeface="+mn-ea"/>
              </a:rPr>
              <a:t>将逐帧递增命名的图片合成视频</a:t>
            </a:r>
            <a:endParaRPr lang="" altLang="en-US" sz="1400" dirty="0">
              <a:sym typeface="+mn-ea"/>
            </a:endParaRPr>
          </a:p>
        </p:txBody>
      </p:sp>
      <p:sp>
        <p:nvSpPr>
          <p:cNvPr id="3" name="演讲人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80000"/>
          </a:bodyPr>
          <a:p>
            <a:r>
              <a:rPr lang="en-US" altLang="en-US" sz="2800" b="1" dirty="0"/>
              <a:t>ffmpeg 常用功能举例</a:t>
            </a:r>
            <a:endParaRPr lang="en-US" alt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675005" y="2067243"/>
            <a:ext cx="7291705" cy="11671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$ </a:t>
            </a: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ffmpeg </a:t>
            </a:r>
            <a:r>
              <a:rPr kumimoji="0" lang="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\</a:t>
            </a:r>
            <a:endParaRPr kumimoji="0" lang="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-loop 1 -f image2 </a:t>
            </a:r>
            <a:r>
              <a:rPr kumimoji="0" lang="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\</a:t>
            </a:r>
            <a:endParaRPr kumimoji="0" lang="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-i </a:t>
            </a:r>
            <a:r>
              <a:rPr kumimoji="0" lang="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[dir]</a:t>
            </a: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/%d.jpg </a:t>
            </a:r>
            <a:r>
              <a:rPr kumimoji="0" lang="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\</a:t>
            </a:r>
            <a:endParaRPr kumimoji="0" lang="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-vcodec libx264 -r 25 </a:t>
            </a:r>
            <a:r>
              <a:rPr kumimoji="0" lang="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\</a:t>
            </a:r>
            <a:endParaRPr kumimoji="0" lang="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output.mp4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</p:txBody>
      </p:sp>
      <p:sp>
        <p:nvSpPr>
          <p:cNvPr id="8" name="文本框 12"/>
          <p:cNvSpPr txBox="1"/>
          <p:nvPr/>
        </p:nvSpPr>
        <p:spPr>
          <a:xfrm>
            <a:off x="458470" y="3488690"/>
            <a:ext cx="11118215" cy="86614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7. 视频裁剪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裁剪（cutting）指的是，截取原始视频里面的一个片段，输出为一个新视频。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可以指定开始时间（start）和持续时间（duration），也可以指定结束时间（end）。</a:t>
            </a:r>
            <a:endParaRPr lang="en-US" altLang="en-US" sz="1400" dirty="0"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5005" y="4545648"/>
            <a:ext cx="7291705" cy="5207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$ ffmpeg -ss [start] -i [input] -t [duration] -c copy [output]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$ ffmpeg -ss [start] -i [input] -to [end] -c copy [output]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</p:txBody>
      </p:sp>
      <p:sp>
        <p:nvSpPr>
          <p:cNvPr id="10" name="文本框 12"/>
          <p:cNvSpPr txBox="1"/>
          <p:nvPr/>
        </p:nvSpPr>
        <p:spPr>
          <a:xfrm>
            <a:off x="458470" y="5281930"/>
            <a:ext cx="11118215" cy="86614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比如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-c copy表示不改变音频和视频的编码格式，直接拷贝，这样会快很多。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5005" y="5994718"/>
            <a:ext cx="7291705" cy="5207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$ ffmpeg -ss 00:01:50 -i [input] -t 10.5 -c copy [output]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 Mono" panose="020B0609030804020204" charset="0"/>
                <a:ea typeface="+mn-ea"/>
                <a:cs typeface="DejaVu Sans Mono" panose="020B0609030804020204" charset="0"/>
                <a:sym typeface="等线"/>
              </a:rPr>
              <a:t>$ ffmpeg -ss 2.5 -i [input] -to 10 -c copy [output]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DejaVu Sans Mono" panose="020B0609030804020204" charset="0"/>
              <a:ea typeface="+mn-ea"/>
              <a:cs typeface="DejaVu Sans Mono" panose="020B0609030804020204" charset="0"/>
              <a:sym typeface="等线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3" name="文本框 12"/>
          <p:cNvSpPr txBox="1"/>
          <p:nvPr/>
        </p:nvSpPr>
        <p:spPr>
          <a:xfrm>
            <a:off x="1837055" y="1333500"/>
            <a:ext cx="7514590" cy="52590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官方文档 https://www.ffmpeg.org/ffmpeg.html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FFmpeg是一套强大的开源音视频（包括图像）处理工具包，有 lib库 和 命令行工具。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本人测试中</a:t>
            </a:r>
            <a:r>
              <a:rPr lang="en-US" altLang="en-US" sz="1400" dirty="0">
                <a:sym typeface="+mn-ea"/>
              </a:rPr>
              <a:t>主要用命令行工具</a:t>
            </a:r>
            <a:r>
              <a:rPr lang="" altLang="en-US" sz="1400" dirty="0">
                <a:sym typeface="+mn-ea"/>
              </a:rPr>
              <a:t>，做一些测试图片视频的转换。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ffmpeg：</a:t>
            </a:r>
            <a:endParaRPr lang="en-US" altLang="en-US" sz="1400" dirty="0">
              <a:sym typeface="+mn-ea"/>
            </a:endParaRPr>
          </a:p>
          <a:p>
            <a:pPr lvl="1"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可实现 快速的音视频转码，</a:t>
            </a:r>
            <a:endParaRPr lang="en-US" altLang="en-US" sz="1400" dirty="0">
              <a:sym typeface="+mn-ea"/>
            </a:endParaRPr>
          </a:p>
          <a:p>
            <a:pPr lvl="1"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          从实时的音视频源中抓取数据，</a:t>
            </a:r>
            <a:endParaRPr lang="en-US" altLang="en-US" sz="1400" dirty="0">
              <a:sym typeface="+mn-ea"/>
            </a:endParaRPr>
          </a:p>
          <a:p>
            <a:pPr lvl="1"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          转换音频采样频率，</a:t>
            </a:r>
            <a:endParaRPr lang="en-US" altLang="en-US" sz="1400" dirty="0">
              <a:sym typeface="+mn-ea"/>
            </a:endParaRPr>
          </a:p>
          <a:p>
            <a:pPr lvl="1"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          缩放任意视频尺寸，</a:t>
            </a:r>
            <a:endParaRPr lang="en-US" altLang="en-US" sz="1400" dirty="0">
              <a:sym typeface="+mn-ea"/>
            </a:endParaRPr>
          </a:p>
          <a:p>
            <a:pPr lvl="1"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          音视频流的拆分和合并，</a:t>
            </a:r>
            <a:endParaRPr lang="en-US" altLang="en-US" sz="1400" dirty="0">
              <a:sym typeface="+mn-ea"/>
            </a:endParaRPr>
          </a:p>
          <a:p>
            <a:pPr lvl="1"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           等等</a:t>
            </a:r>
            <a:endParaRPr lang="en-US" altLang="en-US" sz="1400" dirty="0">
              <a:sym typeface="+mn-ea"/>
            </a:endParaRPr>
          </a:p>
          <a:p>
            <a:pPr lvl="1"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  <a:p>
            <a:pPr lvl="1"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输入输出可以是 通常意义的文件，管道，网络流，输入设备等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ffprobe：</a:t>
            </a:r>
            <a:endParaRPr lang="en-US" altLang="en-US" sz="1400" dirty="0">
              <a:sym typeface="+mn-ea"/>
            </a:endParaRPr>
          </a:p>
          <a:p>
            <a:pPr lvl="1"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获取音视频文件元数据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ffplay：</a:t>
            </a:r>
            <a:endParaRPr lang="en-US" altLang="en-US" sz="1400" dirty="0">
              <a:sym typeface="+mn-ea"/>
            </a:endParaRPr>
          </a:p>
          <a:p>
            <a:pPr lvl="1"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一个简单的播放器</a:t>
            </a:r>
            <a:endParaRPr lang="en-US" altLang="en-US" sz="1400" dirty="0">
              <a:sym typeface="+mn-ea"/>
            </a:endParaRPr>
          </a:p>
        </p:txBody>
      </p:sp>
      <p:sp>
        <p:nvSpPr>
          <p:cNvPr id="3" name="演讲人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80000"/>
          </a:bodyPr>
          <a:p>
            <a:r>
              <a:rPr lang="en-US" altLang="en-US" sz="2800" b="1" dirty="0"/>
              <a:t>FFmpeg</a:t>
            </a:r>
            <a:endParaRPr lang="en-US" altLang="en-US" sz="2800" b="1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06247" y="6492774"/>
            <a:ext cx="175687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chemeClr val="bg1">
                    <a:lumMod val="50000"/>
                  </a:schemeClr>
                </a:solidFill>
              </a:rPr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尾页  公司slogan+联系方式+微信公众号 二维码"/>
          <p:cNvSpPr txBox="1"/>
          <p:nvPr/>
        </p:nvSpPr>
        <p:spPr>
          <a:xfrm>
            <a:off x="4797083" y="1150828"/>
            <a:ext cx="6808762" cy="28613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marL="342900" indent="-342900" algn="just" defTabSz="266700">
              <a:lnSpc>
                <a:spcPct val="150000"/>
              </a:lnSpc>
              <a:buFontTx/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音视频文件相关概念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</a:rPr>
              <a:t>FFmpeg流程图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</a:rPr>
              <a:t>ffmpeg命令行工具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</a:rPr>
              <a:t>ffmpeg命令行工具常用功能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</a:rPr>
              <a:t>ffmpeg使用时遇到的问题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演讲人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80000"/>
          </a:bodyPr>
          <a:p>
            <a:r>
              <a:rPr lang="en-US" altLang="en-US" sz="2800" b="1" dirty="0"/>
              <a:t>ffmpeg </a:t>
            </a:r>
            <a:r>
              <a:rPr lang="" altLang="en-US" sz="2800" b="1" dirty="0"/>
              <a:t>遇到的问题</a:t>
            </a:r>
            <a:endParaRPr lang="" altLang="en-US" sz="2800" b="1" dirty="0"/>
          </a:p>
        </p:txBody>
      </p:sp>
      <p:sp>
        <p:nvSpPr>
          <p:cNvPr id="8" name="文本框 12"/>
          <p:cNvSpPr txBox="1"/>
          <p:nvPr/>
        </p:nvSpPr>
        <p:spPr>
          <a:xfrm>
            <a:off x="458470" y="1333500"/>
            <a:ext cx="11118215" cy="112458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1</a:t>
            </a:r>
            <a:r>
              <a:rPr lang="en-US" altLang="en-US" sz="1400" dirty="0">
                <a:sym typeface="+mn-ea"/>
              </a:rPr>
              <a:t>. </a:t>
            </a:r>
            <a:r>
              <a:rPr lang="" altLang="en-US" sz="1400" dirty="0">
                <a:sym typeface="+mn-ea"/>
              </a:rPr>
              <a:t>删去 B 帧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</a:t>
            </a:r>
            <a:r>
              <a:rPr lang="" altLang="en-US" sz="1400" dirty="0">
                <a:sym typeface="+mn-ea"/>
              </a:rPr>
              <a:t>其他视频格式 转 mp4 视频时，默认会插入 B 帧，</a:t>
            </a:r>
            <a:endParaRPr lang="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    海思的硬解码不支持 B 帧，导致视频解码有马赛克，</a:t>
            </a:r>
            <a:endParaRPr lang="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    所以要加上不用 B 帧的 选项 -bf 0</a:t>
            </a:r>
            <a:endParaRPr lang="" altLang="en-US" sz="1400" dirty="0"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5005" y="2713356"/>
            <a:ext cx="7291705" cy="95186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$ </a:t>
            </a: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ffmpeg </a:t>
            </a:r>
            <a:r>
              <a:rPr lang="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\</a:t>
            </a:r>
            <a:endParaRPr lang="" altLang="en-US" sz="1400">
              <a:latin typeface="DejaVu Sans Mono" panose="020B0609030804020204" charset="0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-i </a:t>
            </a:r>
            <a:r>
              <a:rPr lang="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input</a:t>
            </a: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.</a:t>
            </a:r>
            <a:r>
              <a:rPr lang="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mov</a:t>
            </a: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 </a:t>
            </a:r>
            <a:r>
              <a:rPr lang="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\</a:t>
            </a:r>
            <a:endParaRPr lang="" altLang="en-US" sz="1400">
              <a:latin typeface="DejaVu Sans Mono" panose="020B0609030804020204" charset="0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-an -bf 0 </a:t>
            </a:r>
            <a:r>
              <a:rPr lang="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\</a:t>
            </a:r>
            <a:endParaRPr lang="" altLang="en-US" sz="1400">
              <a:latin typeface="DejaVu Sans Mono" panose="020B0609030804020204" charset="0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output</a:t>
            </a: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.mp4</a:t>
            </a:r>
            <a:endParaRPr lang="en-US" sz="1400">
              <a:latin typeface="DejaVu Sans Mono" panose="020B0609030804020204" charset="0"/>
              <a:cs typeface="DejaVu Sans Mono" panose="020B0609030804020204" charset="0"/>
              <a:sym typeface="等线"/>
            </a:endParaRPr>
          </a:p>
        </p:txBody>
      </p:sp>
      <p:sp>
        <p:nvSpPr>
          <p:cNvPr id="10" name="文本框 12"/>
          <p:cNvSpPr txBox="1"/>
          <p:nvPr/>
        </p:nvSpPr>
        <p:spPr>
          <a:xfrm>
            <a:off x="458470" y="3909695"/>
            <a:ext cx="11118215" cy="101346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统计视频 I、B、P帧 </a:t>
            </a:r>
            <a:endParaRPr lang="en-US" altLang="en-US" sz="1400" dirty="0">
              <a:sym typeface="+mn-ea"/>
            </a:endParaRPr>
          </a:p>
          <a:p>
            <a:pPr marL="285750" indent="-285750" defTabSz="266700">
              <a:lnSpc>
                <a:spcPct val="120000"/>
              </a:lnSpc>
              <a:buFont typeface="Arial" panose="02080604020202020204" pitchFamily="34" charset="0"/>
              <a:buChar char="•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200" dirty="0">
                <a:sym typeface="+mn-ea"/>
              </a:rPr>
              <a:t>    I 帧表示关键帧，是最完整的帧画面，一般视频封面都选择I帧；</a:t>
            </a:r>
            <a:endParaRPr lang="en-US" altLang="en-US" sz="1200" dirty="0">
              <a:sym typeface="+mn-ea"/>
            </a:endParaRPr>
          </a:p>
          <a:p>
            <a:pPr marL="285750" indent="-285750" defTabSz="266700">
              <a:lnSpc>
                <a:spcPct val="120000"/>
              </a:lnSpc>
              <a:buFont typeface="Arial" panose="02080604020202020204" pitchFamily="34" charset="0"/>
              <a:buChar char="•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200" dirty="0">
                <a:sym typeface="+mn-ea"/>
              </a:rPr>
              <a:t>    P 帧单预测帧，利用之前的I帧或P帧，采用运动预测的方式进行帧间预测编码；</a:t>
            </a:r>
            <a:endParaRPr lang="en-US" altLang="en-US" sz="1200" dirty="0">
              <a:sym typeface="+mn-ea"/>
            </a:endParaRPr>
          </a:p>
          <a:p>
            <a:pPr marL="285750" indent="-285750" defTabSz="266700">
              <a:lnSpc>
                <a:spcPct val="120000"/>
              </a:lnSpc>
              <a:buFont typeface="Arial" panose="02080604020202020204" pitchFamily="34" charset="0"/>
              <a:buChar char="•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200" dirty="0">
                <a:sym typeface="+mn-ea"/>
              </a:rPr>
              <a:t>    B 帧双向预测帧，利用双向帧进行预测编码；</a:t>
            </a:r>
            <a:endParaRPr lang="en-US" altLang="en-US" sz="1200" dirty="0"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5005" y="5227638"/>
            <a:ext cx="8627110" cy="73596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$ </a:t>
            </a: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ffprobe -v quiet -show_frames </a:t>
            </a:r>
            <a:r>
              <a:rPr lang="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input</a:t>
            </a: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.mp4 | grep "pict_type=</a:t>
            </a:r>
            <a:r>
              <a:rPr lang="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I</a:t>
            </a: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" | wc -l</a:t>
            </a:r>
            <a:endParaRPr lang="en-US" sz="1400">
              <a:latin typeface="DejaVu Sans Mono" panose="020B0609030804020204" charset="0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$ </a:t>
            </a: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ffprobe -v quiet -show_frames </a:t>
            </a:r>
            <a:r>
              <a:rPr lang="en-US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input</a:t>
            </a: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.mp4 | grep "pict_type=</a:t>
            </a:r>
            <a:r>
              <a:rPr lang="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P</a:t>
            </a: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" | wc -l</a:t>
            </a:r>
            <a:endParaRPr lang="en-US" sz="1400">
              <a:latin typeface="DejaVu Sans Mono" panose="020B0609030804020204" charset="0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$ </a:t>
            </a: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ffprobe -v quiet -show_frames </a:t>
            </a:r>
            <a:r>
              <a:rPr lang="en-US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input</a:t>
            </a: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.mp4 | grep "pict_type=B" | wc -l</a:t>
            </a:r>
            <a:endParaRPr lang="en-US" sz="1400">
              <a:latin typeface="DejaVu Sans Mono" panose="020B0609030804020204" charset="0"/>
              <a:cs typeface="DejaVu Sans Mono" panose="020B0609030804020204" charset="0"/>
              <a:sym typeface="等线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演讲人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80000"/>
          </a:bodyPr>
          <a:p>
            <a:r>
              <a:rPr lang="en-US" altLang="en-US" sz="2800" b="1" dirty="0"/>
              <a:t>ffmpeg 遇到的问题</a:t>
            </a:r>
            <a:endParaRPr lang="en-US" altLang="en-US" sz="2800" b="1" dirty="0"/>
          </a:p>
        </p:txBody>
      </p:sp>
      <p:sp>
        <p:nvSpPr>
          <p:cNvPr id="8" name="文本框 12"/>
          <p:cNvSpPr txBox="1"/>
          <p:nvPr/>
        </p:nvSpPr>
        <p:spPr>
          <a:xfrm>
            <a:off x="458470" y="1333500"/>
            <a:ext cx="11118215" cy="112458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2</a:t>
            </a:r>
            <a:r>
              <a:rPr lang="en-US" altLang="en-US" sz="1400" dirty="0">
                <a:sym typeface="+mn-ea"/>
              </a:rPr>
              <a:t>. </a:t>
            </a:r>
            <a:r>
              <a:rPr lang="" altLang="en-US" sz="1400" dirty="0">
                <a:sym typeface="+mn-ea"/>
              </a:rPr>
              <a:t>yuv 转 jpg 的 色阶问题</a:t>
            </a:r>
            <a:endParaRPr lang="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     按照 ffmpeg 的 AVCOL_RANGE_MPEG 模式 ， Y 的取值范围是 16 到 235， U V 的取值范围是 16 到 240</a:t>
            </a:r>
            <a:endParaRPr lang="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     按照 ffmpeg 的 AVCOL_RANGE_JPEG 模式， Y 的取值范围是 0 到 255， U V 的取值范围是 1 到 255</a:t>
            </a:r>
            <a:endParaRPr lang="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     ffmpeg 编码 jpg 图片时默认使用 AVCOL_RANGE_MPEG 模式</a:t>
            </a:r>
            <a:endParaRPr lang="" altLang="en-US" sz="1400" dirty="0"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5005" y="2621916"/>
            <a:ext cx="7291705" cy="95186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$ </a:t>
            </a: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ffmpeg </a:t>
            </a:r>
            <a:r>
              <a:rPr lang="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\</a:t>
            </a:r>
            <a:endParaRPr lang="" altLang="en-US" sz="1400">
              <a:latin typeface="DejaVu Sans Mono" panose="020B0609030804020204" charset="0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-s 1920x1080 </a:t>
            </a:r>
            <a:r>
              <a:rPr lang="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\</a:t>
            </a:r>
            <a:endParaRPr lang="" altLang="en-US" sz="1400">
              <a:latin typeface="DejaVu Sans Mono" panose="020B0609030804020204" charset="0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-i </a:t>
            </a:r>
            <a:r>
              <a:rPr lang="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input</a:t>
            </a: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_1080p.yuv </a:t>
            </a:r>
            <a:r>
              <a:rPr lang="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\</a:t>
            </a:r>
            <a:endParaRPr lang="" altLang="en-US" sz="1400">
              <a:latin typeface="DejaVu Sans Mono" panose="020B0609030804020204" charset="0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output</a:t>
            </a: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_1080p.jpg</a:t>
            </a:r>
            <a:endParaRPr lang="en-US" sz="1400">
              <a:latin typeface="DejaVu Sans Mono" panose="020B0609030804020204" charset="0"/>
              <a:cs typeface="DejaVu Sans Mono" panose="020B0609030804020204" charset="0"/>
              <a:sym typeface="等线"/>
            </a:endParaRPr>
          </a:p>
        </p:txBody>
      </p:sp>
      <p:sp>
        <p:nvSpPr>
          <p:cNvPr id="10" name="文本框 12"/>
          <p:cNvSpPr txBox="1"/>
          <p:nvPr/>
        </p:nvSpPr>
        <p:spPr>
          <a:xfrm>
            <a:off x="458470" y="3909695"/>
            <a:ext cx="11118215" cy="86614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</a:t>
            </a:r>
            <a:r>
              <a:rPr lang="" altLang="en-US" sz="1400" dirty="0">
                <a:sym typeface="+mn-ea"/>
              </a:rPr>
              <a:t>上面的转换，如果输入数据 </a:t>
            </a:r>
            <a:r>
              <a:rPr lang="en-US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input</a:t>
            </a: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_1080p.yuv </a:t>
            </a:r>
            <a:r>
              <a:rPr lang="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的 Y 取值包含 0～15 或 236~255，则转换后的 jpg 图像会有一点点颜色变化。</a:t>
            </a:r>
            <a:endParaRPr lang="" altLang="en-US" sz="1400">
              <a:latin typeface="DejaVu Sans Mono" panose="020B0609030804020204" charset="0"/>
              <a:cs typeface="DejaVu Sans Mono" panose="020B0609030804020204" charset="0"/>
              <a:sym typeface="等线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  </a:t>
            </a:r>
            <a:endParaRPr lang="" altLang="en-US" sz="1400" dirty="0">
              <a:latin typeface="DejaVu Sans Mono" panose="020B0609030804020204" charset="0"/>
              <a:cs typeface="DejaVu Sans Mono" panose="020B0609030804020204" charset="0"/>
              <a:sym typeface="等线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  如果要保持不变，需要指定选项 -color_range 2，则使用 AVCOL_RANGE_JPEG 模式</a:t>
            </a:r>
            <a:endParaRPr lang="" altLang="en-US" sz="1400" dirty="0">
              <a:latin typeface="DejaVu Sans Mono" panose="020B0609030804020204" charset="0"/>
              <a:cs typeface="DejaVu Sans Mono" panose="020B0609030804020204" charset="0"/>
              <a:sym typeface="等线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5005" y="4840288"/>
            <a:ext cx="8627110" cy="95186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$ </a:t>
            </a: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ffmpeg </a:t>
            </a:r>
            <a:r>
              <a:rPr lang="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\</a:t>
            </a:r>
            <a:endParaRPr lang="" altLang="en-US" sz="1400">
              <a:latin typeface="DejaVu Sans Mono" panose="020B0609030804020204" charset="0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-s 1920x1080 </a:t>
            </a:r>
            <a:r>
              <a:rPr lang="en-US" sz="1400">
                <a:solidFill>
                  <a:srgbClr val="FF0000"/>
                </a:solidFill>
                <a:latin typeface="DejaVu Sans Mono" panose="020B0609030804020204" charset="0"/>
                <a:cs typeface="DejaVu Sans Mono" panose="020B0609030804020204" charset="0"/>
                <a:sym typeface="等线"/>
              </a:rPr>
              <a:t>-color_range 2</a:t>
            </a: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 </a:t>
            </a:r>
            <a:r>
              <a:rPr lang="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\</a:t>
            </a:r>
            <a:endParaRPr lang="" altLang="en-US" sz="1400">
              <a:latin typeface="DejaVu Sans Mono" panose="020B0609030804020204" charset="0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-i </a:t>
            </a:r>
            <a:r>
              <a:rPr lang="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input</a:t>
            </a: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_1080p.yuv </a:t>
            </a:r>
            <a:r>
              <a:rPr lang="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\</a:t>
            </a:r>
            <a:endParaRPr lang="" altLang="en-US" sz="1400">
              <a:latin typeface="DejaVu Sans Mono" panose="020B0609030804020204" charset="0"/>
              <a:cs typeface="DejaVu Sans Mono" panose="020B0609030804020204" charset="0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output</a:t>
            </a: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_1080p</a:t>
            </a:r>
            <a:r>
              <a:rPr lang="en-US" sz="1400">
                <a:latin typeface="DejaVu Sans Mono" panose="020B0609030804020204" charset="0"/>
                <a:cs typeface="DejaVu Sans Mono" panose="020B0609030804020204" charset="0"/>
                <a:sym typeface="等线"/>
              </a:rPr>
              <a:t>.jpg</a:t>
            </a:r>
            <a:endParaRPr lang="en-US" sz="1400">
              <a:latin typeface="DejaVu Sans Mono" panose="020B0609030804020204" charset="0"/>
              <a:cs typeface="DejaVu Sans Mono" panose="020B0609030804020204" charset="0"/>
              <a:sym typeface="等线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896" name="坚持原创，让 AI 引领人类进步"/>
          <p:cNvSpPr txBox="1"/>
          <p:nvPr/>
        </p:nvSpPr>
        <p:spPr>
          <a:xfrm>
            <a:off x="5287966" y="2777775"/>
            <a:ext cx="1616075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 defTabSz="457200">
              <a:defRPr sz="40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/>
              <a:t>谢谢</a:t>
            </a:r>
            <a:r>
              <a:rPr lang="zh-CN" altLang="en-US" dirty="0"/>
              <a:t>！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目录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zh-CN" altLang="en-US" sz="4400" dirty="0"/>
              <a:t>目录</a:t>
            </a:r>
            <a:endParaRPr sz="4400" dirty="0"/>
          </a:p>
        </p:txBody>
      </p:sp>
      <p:sp>
        <p:nvSpPr>
          <p:cNvPr id="2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06247" y="6492774"/>
            <a:ext cx="175687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chemeClr val="bg1">
                    <a:lumMod val="50000"/>
                  </a:schemeClr>
                </a:solidFill>
              </a:rPr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尾页  公司slogan+联系方式+微信公众号 二维码"/>
          <p:cNvSpPr txBox="1"/>
          <p:nvPr/>
        </p:nvSpPr>
        <p:spPr>
          <a:xfrm>
            <a:off x="4797083" y="1150828"/>
            <a:ext cx="6808762" cy="32302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2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</a:rPr>
              <a:t>音视频文件相关概念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2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</a:rPr>
              <a:t>FFmpeg流程图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2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</a:rPr>
              <a:t>ffmpeg命令行工具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2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</a:rPr>
              <a:t>ffmpeg命令行工具常用功能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2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</a:rPr>
              <a:t>ffmpeg使用时遇到的问题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06247" y="6492774"/>
            <a:ext cx="175687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chemeClr val="bg1">
                    <a:lumMod val="50000"/>
                  </a:schemeClr>
                </a:solidFill>
              </a:rPr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尾页  公司slogan+联系方式+微信公众号 二维码"/>
          <p:cNvSpPr txBox="1"/>
          <p:nvPr/>
        </p:nvSpPr>
        <p:spPr>
          <a:xfrm>
            <a:off x="4797083" y="1150828"/>
            <a:ext cx="6808762" cy="28613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marL="342900" indent="-342900" algn="just" defTabSz="266700">
              <a:lnSpc>
                <a:spcPct val="150000"/>
              </a:lnSpc>
              <a:buFontTx/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音视频文件相关概念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</a:rPr>
              <a:t>FFmpeg流程图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</a:rPr>
              <a:t>ffmpeg命令行工具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</a:rPr>
              <a:t>ffmpeg命令行工具常用功能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</a:rPr>
              <a:t>ffmpeg使用时遇到的问题</a:t>
            </a:r>
            <a:endParaRPr lang="en-US" sz="2400" dirty="0">
              <a:solidFill>
                <a:schemeClr val="bg1">
                  <a:lumMod val="85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演讲人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80000"/>
          </a:bodyPr>
          <a:p>
            <a:r>
              <a:rPr lang="en-US" altLang="en-US" sz="2800" b="1" dirty="0"/>
              <a:t>音视频文件一些概念</a:t>
            </a:r>
            <a:endParaRPr lang="en-US" altLang="en-US" sz="2800" b="1" dirty="0"/>
          </a:p>
        </p:txBody>
      </p:sp>
      <p:graphicFrame>
        <p:nvGraphicFramePr>
          <p:cNvPr id="2" name="Table 1"/>
          <p:cNvGraphicFramePr/>
          <p:nvPr/>
        </p:nvGraphicFramePr>
        <p:xfrm>
          <a:off x="464185" y="1080135"/>
          <a:ext cx="1076071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530"/>
                <a:gridCol w="3245485"/>
                <a:gridCol w="1931670"/>
                <a:gridCol w="35020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概 念</a:t>
                      </a:r>
                      <a:endParaRPr lang="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介 绍</a:t>
                      </a:r>
                      <a:endParaRPr lang="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ffmpeg 相关查询命令</a:t>
                      </a:r>
                      <a:endParaRPr lang="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举 例</a:t>
                      </a:r>
                      <a:endParaRPr lang="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</a:rPr>
                        <a:t>容器/文件格式</a:t>
                      </a:r>
                      <a:endParaRPr lang="en-US" alt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1200" dirty="0">
                          <a:sym typeface="+mn-ea"/>
                        </a:rPr>
                        <a:t>视频文件本身其实是一个容器（container），里面包括了视频和音频，也可能有字幕等其他内容。</a:t>
                      </a:r>
                      <a:endParaRPr lang="en-US" altLang="en-US" sz="1200" dirty="0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en-US" sz="1200" dirty="0">
                          <a:sym typeface="+mn-ea"/>
                        </a:rPr>
                        <a:t>一般来说，视频文件的后缀名反映了它的容器格式。FFmpeg一般根据文件后缀判断容器格式。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100" dirty="0">
                          <a:latin typeface="DejaVu Sans Mono" panose="020B0609030804020204" charset="0"/>
                          <a:cs typeface="DejaVu Sans Mono" panose="020B0609030804020204" charset="0"/>
                          <a:sym typeface="+mn-ea"/>
                        </a:rPr>
                        <a:t>$ ffmpeg -formats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  <a:sym typeface="+mn-ea"/>
                        </a:rPr>
                        <a:t>MP4  </a:t>
                      </a:r>
                      <a:r>
                        <a:rPr lang="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  <a:sym typeface="+mn-ea"/>
                        </a:rPr>
                        <a:t>/  </a:t>
                      </a: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  <a:sym typeface="+mn-ea"/>
                        </a:rPr>
                        <a:t>MKV  </a:t>
                      </a:r>
                      <a:r>
                        <a:rPr lang="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  <a:sym typeface="+mn-ea"/>
                        </a:rPr>
                        <a:t>/  </a:t>
                      </a: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  <a:sym typeface="+mn-ea"/>
                        </a:rPr>
                        <a:t>WebM  </a:t>
                      </a:r>
                      <a:r>
                        <a:rPr lang="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  <a:sym typeface="+mn-ea"/>
                        </a:rPr>
                        <a:t>/ </a:t>
                      </a: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  <a:sym typeface="+mn-ea"/>
                        </a:rPr>
                        <a:t>AVI </a:t>
                      </a:r>
                      <a:r>
                        <a:rPr lang="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  <a:sym typeface="+mn-ea"/>
                        </a:rPr>
                        <a:t>/ </a:t>
                      </a: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</a:rPr>
                        <a:t>...</a:t>
                      </a:r>
                      <a:endParaRPr lang="en-US" altLang="en-US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</a:rPr>
                        <a:t>编码格式</a:t>
                      </a:r>
                      <a:endParaRPr lang="en-US" alt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1200" dirty="0">
                          <a:sym typeface="+mn-ea"/>
                        </a:rPr>
                        <a:t>视频和音频都需要经过编码，才能保存成文件。不同的编码格式（CODEC），有不同的压缩率，会导致文件大小和清晰度的差异。</a:t>
                      </a:r>
                      <a:endParaRPr lang="en-US" altLang="en-US" sz="12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dirty="0">
                          <a:latin typeface="DejaVu Sans Mono" panose="020B0609030804020204" charset="0"/>
                          <a:cs typeface="DejaVu Sans Mono" panose="020B0609030804020204" charset="0"/>
                        </a:rPr>
                        <a:t>$ ffmpeg -codecs</a:t>
                      </a:r>
                      <a:endParaRPr lang="en-US" altLang="en-US" dirty="0">
                        <a:latin typeface="DejaVu Sans Mono" panose="020B0609030804020204" charset="0"/>
                        <a:cs typeface="DejaVu Sans Mono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</a:rPr>
                        <a:t>图片编码格式：</a:t>
                      </a:r>
                      <a:endParaRPr lang="" altLang="en-US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ctr">
                        <a:buNone/>
                      </a:pPr>
                      <a:r>
                        <a:rPr lang="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</a:rPr>
                        <a:t>JPEG / PNG / BMP / ...</a:t>
                      </a:r>
                      <a:endParaRPr lang="" altLang="en-US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ctr">
                        <a:buNone/>
                      </a:pPr>
                      <a:endParaRPr lang="en-US" altLang="en-US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</a:rPr>
                        <a:t>视频编码格式：</a:t>
                      </a:r>
                      <a:endParaRPr lang="en-US" altLang="en-US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  <a:sym typeface="+mn-ea"/>
                        </a:rPr>
                        <a:t>H.264 </a:t>
                      </a:r>
                      <a:r>
                        <a:rPr lang="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  <a:sym typeface="+mn-ea"/>
                        </a:rPr>
                        <a:t>/ </a:t>
                      </a: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  <a:sym typeface="+mn-ea"/>
                        </a:rPr>
                        <a:t>H.265 </a:t>
                      </a:r>
                      <a:r>
                        <a:rPr lang="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  <a:sym typeface="+mn-ea"/>
                        </a:rPr>
                        <a:t>/</a:t>
                      </a:r>
                      <a:endParaRPr lang="en-US" altLang="en-US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  <a:sym typeface="+mn-ea"/>
                        </a:rPr>
                        <a:t>VP8 </a:t>
                      </a:r>
                      <a:r>
                        <a:rPr lang="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  <a:sym typeface="+mn-ea"/>
                        </a:rPr>
                        <a:t>/ </a:t>
                      </a: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  <a:sym typeface="+mn-ea"/>
                        </a:rPr>
                        <a:t>VP9 </a:t>
                      </a:r>
                      <a:r>
                        <a:rPr lang="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  <a:sym typeface="+mn-ea"/>
                        </a:rPr>
                        <a:t>/ </a:t>
                      </a: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  <a:sym typeface="+mn-ea"/>
                        </a:rPr>
                        <a:t>AV1 </a:t>
                      </a:r>
                      <a:r>
                        <a:rPr lang="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  <a:sym typeface="+mn-ea"/>
                        </a:rPr>
                        <a:t>/ </a:t>
                      </a: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</a:rPr>
                        <a:t>...</a:t>
                      </a:r>
                      <a:endParaRPr lang="en-US" altLang="en-US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ctr">
                        <a:buNone/>
                      </a:pPr>
                      <a:endParaRPr lang="en-US" altLang="en-US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</a:rPr>
                        <a:t>音频编码格式：</a:t>
                      </a:r>
                      <a:endParaRPr lang="en-US" altLang="en-US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  <a:sym typeface="+mn-ea"/>
                        </a:rPr>
                        <a:t>MP3 </a:t>
                      </a:r>
                      <a:r>
                        <a:rPr lang="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  <a:sym typeface="+mn-ea"/>
                        </a:rPr>
                        <a:t>/ </a:t>
                      </a: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</a:rPr>
                        <a:t>AAC </a:t>
                      </a:r>
                      <a:r>
                        <a:rPr lang="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</a:rPr>
                        <a:t>/</a:t>
                      </a: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</a:rPr>
                        <a:t>...</a:t>
                      </a:r>
                      <a:endParaRPr lang="en-US" altLang="en-US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</a:rPr>
                        <a:t>编码器</a:t>
                      </a:r>
                      <a:endParaRPr lang="en-US" alt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1200" dirty="0"/>
                        <a:t>编码器（encoders）是实现某种编码格式的库文件。只有安装了某种格式的编码器，才能实现该格式视频/音频的编码和解码。</a:t>
                      </a:r>
                      <a:endParaRPr lang="en-US" altLang="en-US" sz="12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 altLang="en-US" dirty="0">
                          <a:latin typeface="DejaVu Sans Mono" panose="020B0609030804020204" charset="0"/>
                          <a:cs typeface="DejaVu Sans Mono" panose="020B0609030804020204" charset="0"/>
                        </a:rPr>
                        <a:t>$ ffmpeg -encoders</a:t>
                      </a:r>
                      <a:endParaRPr lang="en-US" altLang="en-US" dirty="0">
                        <a:latin typeface="DejaVu Sans Mono" panose="020B0609030804020204" charset="0"/>
                        <a:cs typeface="DejaVu Sans Mono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</a:rPr>
                        <a:t>FFmpeg 内置的视频编码器:</a:t>
                      </a:r>
                      <a:endParaRPr lang="en-US" altLang="en-US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</a:rPr>
                        <a:t>libx264：最流行的开源 H.264 编码器</a:t>
                      </a:r>
                      <a:endParaRPr lang="en-US" altLang="en-US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</a:rPr>
                        <a:t>NVENC：基于 NVIDIA GPU 的 H.264 编码器</a:t>
                      </a:r>
                      <a:endParaRPr lang="en-US" altLang="en-US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</a:rPr>
                        <a:t>libx265：开源的 HEVC 编码器</a:t>
                      </a:r>
                      <a:endParaRPr lang="en-US" altLang="en-US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</a:rPr>
                        <a:t>libvpx：谷歌的 VP8 和 VP9 编码器</a:t>
                      </a:r>
                      <a:endParaRPr lang="en-US" altLang="en-US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</a:rPr>
                        <a:t>libaom：AV1 编码器</a:t>
                      </a:r>
                      <a:endParaRPr lang="en-US" altLang="en-US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</a:rPr>
                        <a:t>...</a:t>
                      </a:r>
                      <a:endParaRPr lang="en-US" altLang="en-US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</a:rPr>
                        <a:t>音频编码器：</a:t>
                      </a:r>
                      <a:endParaRPr lang="en-US" altLang="en-US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</a:rPr>
                        <a:t>libfdk-aac</a:t>
                      </a:r>
                      <a:endParaRPr lang="en-US" altLang="en-US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</a:rPr>
                        <a:t>aac</a:t>
                      </a:r>
                      <a:endParaRPr lang="en-US" altLang="en-US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</a:rPr>
                        <a:t>...</a:t>
                      </a:r>
                      <a:endParaRPr lang="en-US" altLang="en-US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</a:rPr>
                        <a:t>像素格式</a:t>
                      </a:r>
                      <a:endParaRPr lang="" alt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1200" dirty="0"/>
                        <a:t>像素格式描述了像素数据存储所用的格式。定义了像素在内存中的编码方式</a:t>
                      </a:r>
                      <a:r>
                        <a:rPr lang="" altLang="en-US" sz="1200" dirty="0"/>
                        <a:t>。</a:t>
                      </a:r>
                      <a:endParaRPr lang="" altLang="en-US" sz="12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dirty="0">
                          <a:latin typeface="DejaVu Sans Mono" panose="020B0609030804020204" charset="0"/>
                          <a:cs typeface="DejaVu Sans Mono" panose="020B0609030804020204" charset="0"/>
                        </a:rPr>
                        <a:t>$ ffmpeg -pix_fmts</a:t>
                      </a:r>
                      <a:endParaRPr lang="en-US" altLang="en-US" dirty="0">
                        <a:latin typeface="DejaVu Sans Mono" panose="020B0609030804020204" charset="0"/>
                        <a:cs typeface="DejaVu Sans Mono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YaHei"/>
                          <a:ea typeface="Microsoft YaHei"/>
                          <a:cs typeface="Microsoft YaHei"/>
                        </a:rPr>
                        <a:t>bgr24 / yuv420p / nv12 /  nv21 / ...</a:t>
                      </a:r>
                      <a:endParaRPr lang="" altLang="en-US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演讲人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80000"/>
          </a:bodyPr>
          <a:p>
            <a:r>
              <a:rPr lang="en-US" altLang="en-US" sz="2800" b="1" dirty="0"/>
              <a:t>音视频文件一些概念</a:t>
            </a:r>
            <a:endParaRPr lang="en-US" altLang="en-US" sz="28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58470" y="1109980"/>
            <a:ext cx="11118215" cy="562864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2000" dirty="0">
                <a:sym typeface="+mn-ea"/>
              </a:rPr>
              <a:t>YUV 颜色编码方法 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YUV 的原理是把亮度（Luma）与色度（Chroma）分离。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研究发现人眼对亮度的敏感超过色度。将图像的亮度信息和颜色信息分离，并使用不同的分辨率进行存储，这样在对主观感觉影响很小的前提下，可以更加有效地存储图像数据。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  <a:p>
            <a:pPr marL="285750" indent="-285750" defTabSz="266700">
              <a:lnSpc>
                <a:spcPct val="120000"/>
              </a:lnSpc>
              <a:buFont typeface="Arial" panose="02080604020202020204" pitchFamily="34" charset="0"/>
              <a:buChar char="•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“Y”表示亮度，也就是灰度值。</a:t>
            </a:r>
            <a:endParaRPr lang="en-US" altLang="en-US" sz="1400" dirty="0">
              <a:sym typeface="+mn-ea"/>
            </a:endParaRPr>
          </a:p>
          <a:p>
            <a:pPr marL="285750" indent="-285750" defTabSz="266700">
              <a:lnSpc>
                <a:spcPct val="120000"/>
              </a:lnSpc>
              <a:buFont typeface="Arial" panose="02080604020202020204" pitchFamily="34" charset="0"/>
              <a:buChar char="•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“U”表示蓝色通道与亮度的差值。</a:t>
            </a:r>
            <a:endParaRPr lang="en-US" altLang="en-US" sz="1400" dirty="0">
              <a:sym typeface="+mn-ea"/>
            </a:endParaRPr>
          </a:p>
          <a:p>
            <a:pPr marL="285750" indent="-285750" defTabSz="266700">
              <a:lnSpc>
                <a:spcPct val="120000"/>
              </a:lnSpc>
              <a:buFont typeface="Arial" panose="02080604020202020204" pitchFamily="34" charset="0"/>
              <a:buChar char="•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“V”表示红色通道与亮度的差值。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其中 Y 信号分量除了表示亮度信号外，还含有较多的绿色通道量，单纯的 Y 分量可以显示出完整的黑白图像。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U、V 分量分别表示蓝 (blue)、红 (red) 分量信号，只含有色度信息，所以 YUV 也称为 YCbCr，其中，Cb、Cr的含义等同于U、V</a:t>
            </a:r>
            <a:r>
              <a:rPr lang="" altLang="en-US" sz="1400" dirty="0">
                <a:sym typeface="+mn-ea"/>
              </a:rPr>
              <a:t>。</a:t>
            </a:r>
            <a:endParaRPr lang="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由于人眼对于色度不敏感，因此可以降低色度采样，这样可以降低处理数据量，也减少存储空间。</a:t>
            </a:r>
            <a:endParaRPr lang="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根据UV采样的不同，YUV格式又可以分为400，420，422，444等格式。</a:t>
            </a:r>
            <a:endParaRPr lang="" altLang="en-US" sz="1400" dirty="0">
              <a:sym typeface="+mn-ea"/>
            </a:endParaRPr>
          </a:p>
          <a:p>
            <a:pPr marL="285750" indent="-285750" defTabSz="266700">
              <a:lnSpc>
                <a:spcPct val="120000"/>
              </a:lnSpc>
              <a:buFont typeface="Arial" panose="02080604020202020204" pitchFamily="34" charset="0"/>
              <a:buChar char="•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400 灰度数据，没有色度数据；</a:t>
            </a:r>
            <a:endParaRPr lang="" altLang="en-US" sz="1400" dirty="0">
              <a:sym typeface="+mn-ea"/>
            </a:endParaRPr>
          </a:p>
          <a:p>
            <a:pPr marL="285750" indent="-285750" defTabSz="266700">
              <a:lnSpc>
                <a:spcPct val="120000"/>
              </a:lnSpc>
              <a:buFont typeface="Arial" panose="02080604020202020204" pitchFamily="34" charset="0"/>
              <a:buChar char="•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420 色度在水平和垂直两个方向上，采样率都减半。这样每相邻的4个Y公用一个U,V数据，U，V的数据量都为Y的1/4. </a:t>
            </a:r>
            <a:endParaRPr lang="" altLang="en-US" sz="1400" dirty="0">
              <a:sym typeface="+mn-ea"/>
            </a:endParaRPr>
          </a:p>
          <a:p>
            <a:pPr marL="285750" indent="-285750" defTabSz="266700">
              <a:lnSpc>
                <a:spcPct val="120000"/>
              </a:lnSpc>
              <a:buFont typeface="Arial" panose="02080604020202020204" pitchFamily="34" charset="0"/>
              <a:buChar char="•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422 色度在水平方向上采样率减半，这样每行相邻的2个Y公用一个U,V数据，U,V的数据量都为Y的1/2.</a:t>
            </a:r>
            <a:endParaRPr lang="" altLang="en-US" sz="1400" dirty="0">
              <a:sym typeface="+mn-ea"/>
            </a:endParaRPr>
          </a:p>
          <a:p>
            <a:pPr marL="285750" indent="-285750" defTabSz="266700">
              <a:lnSpc>
                <a:spcPct val="120000"/>
              </a:lnSpc>
              <a:buFont typeface="Arial" panose="02080604020202020204" pitchFamily="34" charset="0"/>
              <a:buChar char="•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444 色度采样率和亮度一样，每个Y都有各自的U,V数据，U，V的数据量都和Y相同。</a:t>
            </a:r>
            <a:endParaRPr lang="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buFont typeface="Arial" panose="02080604020202020204" pitchFamily="34" charset="0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buFont typeface="Arial" panose="02080604020202020204" pitchFamily="34" charset="0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用总的数据量/像素个数 就是这个比特数。例如420格式 总数据量是(w*h + w*h/4 + w*h/4)*8比特 = 12*w*h比特。</a:t>
            </a:r>
            <a:endParaRPr lang="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buFont typeface="Arial" panose="02080604020202020204" pitchFamily="34" charset="0"/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400用8bit来表征一个像素点，420是12比特，422是16比特，444是24比特。</a:t>
            </a:r>
            <a:endParaRPr lang="" altLang="en-US" sz="1400" dirty="0"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演讲人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80000"/>
          </a:bodyPr>
          <a:p>
            <a:r>
              <a:rPr lang="en-US" altLang="en-US" sz="2800" b="1" dirty="0"/>
              <a:t>音视频文件一些概念</a:t>
            </a:r>
            <a:endParaRPr lang="en-US" altLang="en-US" sz="28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58470" y="1109980"/>
            <a:ext cx="11118215" cy="25279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2000" dirty="0">
                <a:sym typeface="+mn-ea"/>
              </a:rPr>
              <a:t>YUV 颜色编码方法</a:t>
            </a:r>
            <a:r>
              <a:rPr lang="en-US" altLang="en-US" sz="1400" dirty="0">
                <a:sym typeface="+mn-ea"/>
              </a:rPr>
              <a:t> 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存储格式：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基于 YUV 4:2:0 采样的格式主要有 YUV 420P 和 YUV 420SP 两种类型</a:t>
            </a:r>
            <a:r>
              <a:rPr lang="" altLang="en-US" sz="1400" dirty="0">
                <a:sym typeface="+mn-ea"/>
              </a:rPr>
              <a:t>。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YUV 420SP 类型 </a:t>
            </a:r>
            <a:r>
              <a:rPr lang="" altLang="en-US" sz="1400" dirty="0">
                <a:sym typeface="+mn-ea"/>
              </a:rPr>
              <a:t>又分为 NV12 格式 和 NV21 格式。</a:t>
            </a:r>
            <a:endParaRPr lang="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" altLang="en-US" sz="1400" dirty="0">
                <a:sym typeface="+mn-ea"/>
              </a:rPr>
              <a:t>YUV420P 的格式：</a:t>
            </a:r>
            <a:endParaRPr lang="" altLang="en-US" sz="1400" dirty="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3954145"/>
            <a:ext cx="3533775" cy="1600200"/>
          </a:xfrm>
          <a:prstGeom prst="rect">
            <a:avLst/>
          </a:prstGeom>
        </p:spPr>
      </p:pic>
      <p:sp>
        <p:nvSpPr>
          <p:cNvPr id="4" name="文本框 12"/>
          <p:cNvSpPr txBox="1"/>
          <p:nvPr/>
        </p:nvSpPr>
        <p:spPr>
          <a:xfrm>
            <a:off x="5353050" y="3288665"/>
            <a:ext cx="4800600" cy="34925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     YUV420SP 的格式</a:t>
            </a:r>
            <a:r>
              <a:rPr lang="" altLang="en-US" sz="1400" dirty="0">
                <a:sym typeface="+mn-ea"/>
              </a:rPr>
              <a:t>：</a:t>
            </a:r>
            <a:endParaRPr lang="" altLang="en-US" sz="1400" dirty="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575" y="3954145"/>
            <a:ext cx="3524250" cy="15906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06247" y="6492774"/>
            <a:ext cx="175687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chemeClr val="bg1">
                    <a:lumMod val="50000"/>
                  </a:schemeClr>
                </a:solidFill>
              </a:rPr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尾页  公司slogan+联系方式+微信公众号 二维码"/>
          <p:cNvSpPr txBox="1"/>
          <p:nvPr/>
        </p:nvSpPr>
        <p:spPr>
          <a:xfrm>
            <a:off x="4797083" y="1150828"/>
            <a:ext cx="6808762" cy="28613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marL="342900" indent="-342900" algn="just" defTabSz="266700">
              <a:lnSpc>
                <a:spcPct val="150000"/>
              </a:lnSpc>
              <a:buFontTx/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音视频文件相关概念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</a:rPr>
              <a:t>FFmpeg流程图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</a:rPr>
              <a:t>ffmpeg命令行工具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</a:rPr>
              <a:t>ffmpeg命令行工具常用功能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  <a:p>
            <a:pPr marL="342900" indent="-342900" algn="just" defTabSz="266700">
              <a:lnSpc>
                <a:spcPct val="150000"/>
              </a:lnSpc>
              <a:buAutoNum type="arabicPeriod"/>
              <a:defRPr sz="2000" b="1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</a:rPr>
              <a:t>ffmpeg使用时遇到的问题</a:t>
            </a:r>
            <a:endParaRPr lang="en-US" sz="2400" dirty="0">
              <a:solidFill>
                <a:schemeClr val="bg1">
                  <a:lumMod val="85000"/>
                </a:schemeClr>
              </a:solidFill>
              <a:uFill>
                <a:solidFill>
                  <a:srgbClr val="000000"/>
                </a:solidFill>
              </a:uFill>
              <a:latin typeface="Microsoft YaHei"/>
              <a:ea typeface="Microsoft YaHei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53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3" name="文本框 12"/>
          <p:cNvSpPr txBox="1"/>
          <p:nvPr/>
        </p:nvSpPr>
        <p:spPr>
          <a:xfrm>
            <a:off x="396875" y="1195070"/>
            <a:ext cx="4592320" cy="34925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ffmpeg转码流程图：</a:t>
            </a:r>
            <a:endParaRPr lang="en-US" altLang="en-US" sz="1400" dirty="0">
              <a:sym typeface="+mn-ea"/>
            </a:endParaRPr>
          </a:p>
        </p:txBody>
      </p:sp>
      <p:sp>
        <p:nvSpPr>
          <p:cNvPr id="3" name="演讲人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80000"/>
          </a:bodyPr>
          <a:p>
            <a:r>
              <a:rPr lang="" altLang="en-US" sz="2800" b="1" dirty="0"/>
              <a:t>ff</a:t>
            </a:r>
            <a:r>
              <a:rPr lang="en-US" altLang="en-US" sz="2800" b="1" dirty="0"/>
              <a:t>mpeg </a:t>
            </a:r>
            <a:r>
              <a:rPr lang="" altLang="en-US" sz="2800" b="1" dirty="0"/>
              <a:t>流程图</a:t>
            </a:r>
            <a:endParaRPr lang="" alt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75" y="1621155"/>
            <a:ext cx="4592955" cy="3485515"/>
          </a:xfrm>
          <a:prstGeom prst="rect">
            <a:avLst/>
          </a:prstGeom>
        </p:spPr>
      </p:pic>
      <p:sp>
        <p:nvSpPr>
          <p:cNvPr id="4" name="文本框 12"/>
          <p:cNvSpPr txBox="1"/>
          <p:nvPr/>
        </p:nvSpPr>
        <p:spPr>
          <a:xfrm>
            <a:off x="6094730" y="1195070"/>
            <a:ext cx="4592320" cy="105029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解码编码之间可以插入过滤组：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200" dirty="0">
                <a:sym typeface="+mn-ea"/>
              </a:rPr>
              <a:t>简单filtergraphs配置了每个流的筛选器选项</a:t>
            </a:r>
            <a:endParaRPr lang="en-US" altLang="en-US" sz="12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200" dirty="0">
                <a:sym typeface="+mn-ea"/>
              </a:rPr>
              <a:t>（与视频和音频分别 -vf 和 -af 别名）</a:t>
            </a:r>
            <a:endParaRPr lang="en-US" altLang="en-US" sz="1200" dirty="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30" y="3144520"/>
            <a:ext cx="3800475" cy="19621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683760" y="3144520"/>
            <a:ext cx="1410970" cy="1091565"/>
          </a:xfrm>
          <a:prstGeom prst="line">
            <a:avLst/>
          </a:prstGeom>
          <a:noFill/>
          <a:ln w="28575" cap="flat">
            <a:solidFill>
              <a:srgbClr val="F7536A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/>
          <p:nvPr/>
        </p:nvCxnSpPr>
        <p:spPr>
          <a:xfrm>
            <a:off x="4683760" y="4363085"/>
            <a:ext cx="1410970" cy="743585"/>
          </a:xfrm>
          <a:prstGeom prst="line">
            <a:avLst/>
          </a:prstGeom>
          <a:noFill/>
          <a:ln w="28575" cap="flat">
            <a:solidFill>
              <a:srgbClr val="F7536A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4451985" y="4175125"/>
            <a:ext cx="241935" cy="273050"/>
          </a:xfrm>
          <a:prstGeom prst="ellipse">
            <a:avLst/>
          </a:prstGeom>
          <a:noFill/>
          <a:ln w="31750" cap="flat">
            <a:solidFill>
              <a:srgbClr val="F7536A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570" y="5432425"/>
            <a:ext cx="4371975" cy="942975"/>
          </a:xfrm>
          <a:prstGeom prst="rect">
            <a:avLst/>
          </a:prstGeom>
        </p:spPr>
      </p:pic>
      <p:sp>
        <p:nvSpPr>
          <p:cNvPr id="10" name="文本框 12"/>
          <p:cNvSpPr txBox="1"/>
          <p:nvPr/>
        </p:nvSpPr>
        <p:spPr>
          <a:xfrm>
            <a:off x="396875" y="5432425"/>
            <a:ext cx="4592320" cy="5708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400" dirty="0">
                <a:sym typeface="+mn-ea"/>
              </a:rPr>
              <a:t>流拷贝：</a:t>
            </a:r>
            <a:endParaRPr lang="en-US" altLang="en-US" sz="1400" dirty="0">
              <a:sym typeface="+mn-ea"/>
            </a:endParaRPr>
          </a:p>
          <a:p>
            <a:pPr defTabSz="2667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en-US" sz="1200" dirty="0">
                <a:sym typeface="+mn-ea"/>
              </a:rPr>
              <a:t>选项-codec copy</a:t>
            </a:r>
            <a:endParaRPr lang="en-US" altLang="en-US" sz="1200" dirty="0">
              <a:sym typeface="+mn-ea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6301</Words>
  <Application>WPS Presentation</Application>
  <PresentationFormat>宽屏</PresentationFormat>
  <Paragraphs>460</Paragraphs>
  <Slides>23</Slides>
  <Notes>6</Notes>
  <HiddenSlides>0</HiddenSlides>
  <MMClips>2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Arial</vt:lpstr>
      <vt:lpstr>SimSun</vt:lpstr>
      <vt:lpstr>Wingdings</vt:lpstr>
      <vt:lpstr>等线</vt:lpstr>
      <vt:lpstr>宋体</vt:lpstr>
      <vt:lpstr>Microsoft YaHei</vt:lpstr>
      <vt:lpstr>Noto Sans CJK SC</vt:lpstr>
      <vt:lpstr>等线 Light</vt:lpstr>
      <vt:lpstr>Arial</vt:lpstr>
      <vt:lpstr>DejaVu Sans</vt:lpstr>
      <vt:lpstr>DejaVu Sans Mono</vt:lpstr>
      <vt:lpstr>微软雅黑</vt:lpstr>
      <vt:lpstr>Arial Unicode MS</vt:lpstr>
      <vt:lpstr>等线</vt:lpstr>
      <vt:lpstr>cmex10</vt:lpstr>
      <vt:lpstr>cmr10</vt:lpstr>
      <vt:lpstr>Courier 10 Pitch</vt:lpstr>
      <vt:lpstr>Abyssinica SIL</vt:lpstr>
      <vt:lpstr>DejaVu Math TeX Gyre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sensetime</cp:lastModifiedBy>
  <cp:revision>906</cp:revision>
  <dcterms:created xsi:type="dcterms:W3CDTF">2021-05-12T09:07:21Z</dcterms:created>
  <dcterms:modified xsi:type="dcterms:W3CDTF">2021-05-12T09:07:21Z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0x0101006ADDF2246532BB4CB10EF54550BC3FB9</vt:lpwstr>
  </property>
  <property fmtid="{D5CDD505-2E9C-101B-9397-08002B2CF9AE}" pid="3" name="KSOProductBuildVer">
    <vt:lpwstr>1033-11.1.0.8865</vt:lpwstr>
  </property>
</Properties>
</file>