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92" r:id="rId4"/>
    <p:sldId id="286" r:id="rId5"/>
    <p:sldId id="293" r:id="rId6"/>
    <p:sldId id="294" r:id="rId7"/>
    <p:sldId id="295" r:id="rId8"/>
    <p:sldId id="296" r:id="rId9"/>
    <p:sldId id="298" r:id="rId10"/>
    <p:sldId id="299" r:id="rId11"/>
    <p:sldId id="300" r:id="rId12"/>
    <p:sldId id="301" r:id="rId13"/>
    <p:sldId id="302" r:id="rId14"/>
    <p:sldId id="303" r:id="rId15"/>
    <p:sldId id="272" r:id="rId16"/>
    <p:sldId id="26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23" autoAdjust="0"/>
    <p:restoredTop sz="94692" autoAdjust="0"/>
  </p:normalViewPr>
  <p:slideViewPr>
    <p:cSldViewPr>
      <p:cViewPr>
        <p:scale>
          <a:sx n="75" d="100"/>
          <a:sy n="75" d="100"/>
        </p:scale>
        <p:origin x="-653" y="3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7E2A2-B7B0-4FC6-AD0E-A70D8D577575}" type="datetimeFigureOut">
              <a:rPr lang="zh-CN" altLang="en-US" smtClean="0"/>
              <a:pPr/>
              <a:t>2017/4/26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CB36C-1E26-4A9B-B281-D5D7C8A23D9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CE3E25-2611-48EE-9B86-ECDD83C4FE98}" type="datetimeFigureOut">
              <a:rPr lang="zh-CN" altLang="en-US" smtClean="0"/>
              <a:pPr/>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E3E25-2611-48EE-9B86-ECDD83C4FE98}" type="datetimeFigureOut">
              <a:rPr lang="zh-CN" altLang="en-US" smtClean="0"/>
              <a:pPr/>
              <a:t>2017/4/26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5BAA6-C28B-41CF-A1A2-D0BE5713D40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hyperlink" Target="http://wiki.ros.org/ROS/Tutorials/InstallingandConfiguringROSEnvironment" TargetMode="External"/><Relationship Id="rId2" Type="http://schemas.openxmlformats.org/officeDocument/2006/relationships/hyperlink" Target="http://wiki.ros.org/kinetic/Installation/Ubuntu" TargetMode="External"/><Relationship Id="rId1" Type="http://schemas.openxmlformats.org/officeDocument/2006/relationships/slideLayout" Target="../slideLayouts/slideLayout1.xml"/><Relationship Id="rId5" Type="http://schemas.openxmlformats.org/officeDocument/2006/relationships/hyperlink" Target="https://github.com/jetsonhacks/installROSTX1/blob/master/setupCatkinWorkspace.sh" TargetMode="External"/><Relationship Id="rId4" Type="http://schemas.openxmlformats.org/officeDocument/2006/relationships/hyperlink" Target="https://github.com/jetsonhacks/installROSTX1/blob/master/installROS.sh"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cnblogs.com/hitcm/p/5118196.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vb2005xu.iteye.com/blog/2171295" TargetMode="External"/><Relationship Id="rId1" Type="http://schemas.openxmlformats.org/officeDocument/2006/relationships/slideLayout" Target="../slideLayouts/slideLayout1.xml"/><Relationship Id="rId6" Type="http://schemas.openxmlformats.org/officeDocument/2006/relationships/image" Target="../media/image49.jpe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aulmur/ORB_SLAM2" TargetMode="External"/><Relationship Id="rId2" Type="http://schemas.openxmlformats.org/officeDocument/2006/relationships/hyperlink" Target="http://www.cnblogs.com/gaoxiang12/p/5161223.html"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leavesnight"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docs.nvidia.com/jetpack-l4t/index.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357166"/>
            <a:ext cx="8358246" cy="6000792"/>
          </a:xfrm>
        </p:spPr>
        <p:txBody>
          <a:bodyPr>
            <a:normAutofit/>
          </a:bodyPr>
          <a:lstStyle/>
          <a:p>
            <a:r>
              <a:rPr lang="ja-JP" altLang="en-US" b="1" dirty="0" smtClean="0">
                <a:latin typeface="宋体" pitchFamily="2" charset="-122"/>
                <a:ea typeface="宋体" pitchFamily="2" charset="-122"/>
              </a:rPr>
              <a:t>進捗報告</a:t>
            </a:r>
            <a:r>
              <a:rPr lang="en-US" altLang="ja-JP" b="1" dirty="0" smtClean="0">
                <a:latin typeface="宋体" pitchFamily="2" charset="-122"/>
                <a:ea typeface="宋体" pitchFamily="2" charset="-122"/>
              </a:rPr>
              <a:t/>
            </a:r>
            <a:br>
              <a:rPr lang="en-US" altLang="ja-JP" b="1" dirty="0" smtClean="0">
                <a:latin typeface="宋体" pitchFamily="2" charset="-122"/>
                <a:ea typeface="宋体" pitchFamily="2" charset="-122"/>
              </a:rPr>
            </a:br>
            <a:r>
              <a:rPr lang="en-US" altLang="ja-JP" b="1" dirty="0" smtClean="0"/>
              <a:t/>
            </a:r>
            <a:br>
              <a:rPr lang="en-US" altLang="ja-JP" b="1" dirty="0" smtClean="0"/>
            </a:br>
            <a:r>
              <a:rPr lang="en-US" altLang="ja-JP" b="1" dirty="0"/>
              <a:t/>
            </a:r>
            <a:br>
              <a:rPr lang="en-US" altLang="ja-JP" b="1" dirty="0"/>
            </a:br>
            <a:r>
              <a:rPr lang="ja-JP" altLang="en-US" sz="3200" dirty="0" smtClean="0">
                <a:latin typeface="仿宋" pitchFamily="49" charset="-122"/>
                <a:ea typeface="仿宋" pitchFamily="49" charset="-122"/>
              </a:rPr>
              <a:t>修士</a:t>
            </a:r>
            <a:r>
              <a:rPr lang="zh-CN" altLang="en-US" sz="3200" dirty="0" smtClean="0">
                <a:latin typeface="仿宋" pitchFamily="49" charset="-122"/>
                <a:ea typeface="仿宋" pitchFamily="49" charset="-122"/>
              </a:rPr>
              <a:t>二</a:t>
            </a:r>
            <a:r>
              <a:rPr lang="ja-JP" altLang="en-US" sz="3200" dirty="0" smtClean="0">
                <a:latin typeface="仿宋" pitchFamily="49" charset="-122"/>
                <a:ea typeface="仿宋" pitchFamily="49" charset="-122"/>
              </a:rPr>
              <a:t>年生　朱</a:t>
            </a:r>
            <a:endParaRPr lang="zh-CN" altLang="en-US" sz="3200" dirty="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ja-JP" sz="4400" b="1" i="0" u="none" strike="noStrike" kern="1200" cap="none" spc="0" normalizeH="0" baseline="0" noProof="0" dirty="0" err="1" smtClean="0">
                <a:ln>
                  <a:noFill/>
                </a:ln>
                <a:solidFill>
                  <a:schemeClr val="tx1"/>
                </a:solidFill>
                <a:effectLst/>
                <a:uLnTx/>
                <a:uFillTx/>
                <a:latin typeface="+mj-lt"/>
                <a:ea typeface="+mj-ea"/>
                <a:cs typeface="+mj-cs"/>
              </a:rPr>
              <a:t>Jetson</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更新後の準備</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3539430"/>
          </a:xfrm>
          <a:prstGeom prst="rect">
            <a:avLst/>
          </a:prstGeom>
          <a:noFill/>
        </p:spPr>
        <p:txBody>
          <a:bodyPr wrap="square" rtlCol="0">
            <a:spAutoFit/>
          </a:bodyPr>
          <a:lstStyle/>
          <a:p>
            <a:r>
              <a:rPr lang="ja-JP" altLang="en-US" sz="2800" dirty="0" smtClean="0"/>
              <a:t>そして、ネット上の資料を調べたら、</a:t>
            </a:r>
            <a:r>
              <a:rPr lang="en-US" altLang="zh-CN" sz="2800" dirty="0" err="1" smtClean="0"/>
              <a:t>kinect</a:t>
            </a:r>
            <a:r>
              <a:rPr lang="ja-JP" altLang="en-US" sz="2800" dirty="0" smtClean="0"/>
              <a:t>ｖ２と</a:t>
            </a:r>
            <a:r>
              <a:rPr lang="en-US" altLang="zh-CN" sz="2800" dirty="0" err="1" smtClean="0"/>
              <a:t>orbslam</a:t>
            </a:r>
            <a:r>
              <a:rPr lang="ja-JP" altLang="en-US" sz="2800" dirty="0" smtClean="0"/>
              <a:t>を結合したいといろんな準備は必須ので、一番重要なのは</a:t>
            </a:r>
            <a:r>
              <a:rPr lang="en-US" altLang="ja-JP" sz="2800" dirty="0" smtClean="0"/>
              <a:t>ROS</a:t>
            </a:r>
            <a:r>
              <a:rPr lang="ja-JP" altLang="en-US" sz="2800" dirty="0" smtClean="0"/>
              <a:t>を通</a:t>
            </a:r>
            <a:r>
              <a:rPr lang="ja-JP" altLang="en-US" sz="2800" dirty="0" smtClean="0"/>
              <a:t>じて</a:t>
            </a:r>
            <a:r>
              <a:rPr lang="en-US" altLang="zh-CN" sz="2800" dirty="0" err="1" smtClean="0"/>
              <a:t>kinect</a:t>
            </a:r>
            <a:r>
              <a:rPr lang="ja-JP" altLang="en-US" sz="2800" dirty="0" smtClean="0"/>
              <a:t>ｖ２のデータをとれることだ。</a:t>
            </a:r>
            <a:endParaRPr lang="en-US" altLang="ja-JP" sz="2800" dirty="0" smtClean="0"/>
          </a:p>
          <a:p>
            <a:r>
              <a:rPr lang="ja-JP" altLang="en-US" sz="2800" dirty="0" smtClean="0"/>
              <a:t>まず、</a:t>
            </a:r>
            <a:r>
              <a:rPr lang="en-US" altLang="ja-JP" sz="2800" dirty="0" smtClean="0"/>
              <a:t>ROS</a:t>
            </a:r>
            <a:r>
              <a:rPr lang="ja-JP" altLang="en-US" sz="2800" dirty="0" smtClean="0"/>
              <a:t>をインストー</a:t>
            </a:r>
            <a:r>
              <a:rPr lang="ja-JP" altLang="en-US" sz="2800" dirty="0" smtClean="0"/>
              <a:t>ル</a:t>
            </a:r>
            <a:r>
              <a:rPr lang="ja-JP" altLang="en-US" sz="2800" dirty="0" smtClean="0"/>
              <a:t>の手順</a:t>
            </a:r>
            <a:r>
              <a:rPr lang="ja-JP" altLang="en-US" sz="2800" dirty="0" smtClean="0"/>
              <a:t>は</a:t>
            </a:r>
            <a:r>
              <a:rPr lang="ja-JP" altLang="en-US" sz="2800" dirty="0" smtClean="0"/>
              <a:t>以下</a:t>
            </a:r>
            <a:r>
              <a:rPr lang="ja-JP" altLang="en-US" sz="2800" dirty="0" smtClean="0"/>
              <a:t>になる。</a:t>
            </a:r>
            <a:endParaRPr lang="en-US" altLang="ja-JP" sz="2800" dirty="0" smtClean="0"/>
          </a:p>
          <a:p>
            <a:r>
              <a:rPr lang="ja-JP" altLang="en-US" sz="2800" dirty="0" smtClean="0"/>
              <a:t>１、</a:t>
            </a:r>
            <a:r>
              <a:rPr lang="en-US" altLang="zh-CN" sz="2800" dirty="0" smtClean="0"/>
              <a:t>Opencv4</a:t>
            </a:r>
            <a:r>
              <a:rPr lang="ja-JP" altLang="en-US" sz="2800" dirty="0" smtClean="0"/>
              <a:t>と</a:t>
            </a:r>
            <a:r>
              <a:rPr lang="en-US" altLang="zh-CN" sz="2800" dirty="0" smtClean="0"/>
              <a:t>python</a:t>
            </a:r>
            <a:r>
              <a:rPr lang="ja-JP" altLang="en-US" sz="2800" dirty="0" smtClean="0"/>
              <a:t>の連</a:t>
            </a:r>
            <a:r>
              <a:rPr lang="ja-JP" altLang="en-US" sz="2800" dirty="0" smtClean="0"/>
              <a:t>結ソフト</a:t>
            </a:r>
            <a:r>
              <a:rPr lang="en-US" altLang="ja-JP" sz="2800" dirty="0" smtClean="0"/>
              <a:t>:</a:t>
            </a:r>
            <a:r>
              <a:rPr lang="en-US" altLang="ja-JP" sz="2800" dirty="0" err="1" smtClean="0"/>
              <a:t>sudo</a:t>
            </a:r>
            <a:r>
              <a:rPr lang="en-US" altLang="ja-JP" sz="2800" dirty="0" smtClean="0"/>
              <a:t> apt-get install libopencv4tegra-python</a:t>
            </a:r>
          </a:p>
          <a:p>
            <a:r>
              <a:rPr lang="ja-JP" altLang="en-US" sz="2800" dirty="0" smtClean="0"/>
              <a:t>２、ある便利なスクリプトを利用して、</a:t>
            </a:r>
            <a:r>
              <a:rPr lang="en-US" altLang="zh-CN" sz="2800" dirty="0" smtClean="0"/>
              <a:t>usb3.0</a:t>
            </a:r>
            <a:r>
              <a:rPr lang="ja-JP" altLang="en-US" sz="2800" dirty="0" smtClean="0"/>
              <a:t>を有効化して、節電じゃなく最大性能化した。</a:t>
            </a:r>
            <a:endParaRPr lang="en-US" altLang="ja-JP" sz="2800" dirty="0" smtClean="0"/>
          </a:p>
        </p:txBody>
      </p:sp>
      <p:pic>
        <p:nvPicPr>
          <p:cNvPr id="26626" name="Picture 2"/>
          <p:cNvPicPr>
            <a:picLocks noChangeAspect="1" noChangeArrowheads="1"/>
          </p:cNvPicPr>
          <p:nvPr/>
        </p:nvPicPr>
        <p:blipFill>
          <a:blip r:embed="rId2"/>
          <a:srcRect/>
          <a:stretch>
            <a:fillRect/>
          </a:stretch>
        </p:blipFill>
        <p:spPr bwMode="auto">
          <a:xfrm>
            <a:off x="142844" y="4714884"/>
            <a:ext cx="6169937" cy="107157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2857488" y="5214950"/>
            <a:ext cx="5791200" cy="571500"/>
          </a:xfrm>
          <a:prstGeom prst="rect">
            <a:avLst/>
          </a:prstGeom>
          <a:noFill/>
          <a:ln w="9525">
            <a:noFill/>
            <a:miter lim="800000"/>
            <a:headEnd/>
            <a:tailEnd/>
          </a:ln>
          <a:effectLst/>
        </p:spPr>
      </p:pic>
      <p:pic>
        <p:nvPicPr>
          <p:cNvPr id="26628" name="Picture 4"/>
          <p:cNvPicPr>
            <a:picLocks noChangeAspect="1" noChangeArrowheads="1"/>
          </p:cNvPicPr>
          <p:nvPr/>
        </p:nvPicPr>
        <p:blipFill>
          <a:blip r:embed="rId4"/>
          <a:srcRect/>
          <a:stretch>
            <a:fillRect/>
          </a:stretch>
        </p:blipFill>
        <p:spPr bwMode="auto">
          <a:xfrm>
            <a:off x="2848004" y="5786454"/>
            <a:ext cx="5867400" cy="754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ja-JP" sz="4400" b="1" i="0" u="none" strike="noStrike" kern="1200" cap="none" spc="0" normalizeH="0" baseline="0" noProof="0" dirty="0" smtClean="0">
                <a:ln>
                  <a:noFill/>
                </a:ln>
                <a:solidFill>
                  <a:schemeClr val="tx1"/>
                </a:solidFill>
                <a:effectLst/>
                <a:uLnTx/>
                <a:uFillTx/>
                <a:latin typeface="+mj-lt"/>
                <a:ea typeface="+mj-ea"/>
                <a:cs typeface="+mj-cs"/>
              </a:rPr>
              <a:t>ROS</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のインストール</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5262979"/>
          </a:xfrm>
          <a:prstGeom prst="rect">
            <a:avLst/>
          </a:prstGeom>
          <a:noFill/>
        </p:spPr>
        <p:txBody>
          <a:bodyPr wrap="square" rtlCol="0">
            <a:spAutoFit/>
          </a:bodyPr>
          <a:lstStyle/>
          <a:p>
            <a:r>
              <a:rPr lang="ja-JP" altLang="en-US" sz="2800" dirty="0" smtClean="0"/>
              <a:t>それから、</a:t>
            </a:r>
            <a:r>
              <a:rPr lang="en-US" altLang="ja-JP" sz="2800" dirty="0" smtClean="0"/>
              <a:t>ROS</a:t>
            </a:r>
            <a:r>
              <a:rPr lang="ja-JP" altLang="en-US" sz="2800" dirty="0" smtClean="0"/>
              <a:t>の本ページのインストール手順をしたがって、他人の便利なスクリプトを参考しながら、インストールできて、環境変数も設置した。</a:t>
            </a:r>
            <a:endParaRPr lang="en-US" altLang="ja-JP" sz="2800" dirty="0" smtClean="0"/>
          </a:p>
          <a:p>
            <a:r>
              <a:rPr lang="en-US" altLang="ja-JP" sz="2800" dirty="0" smtClean="0">
                <a:hlinkClick r:id="rId2"/>
              </a:rPr>
              <a:t>http://</a:t>
            </a:r>
            <a:r>
              <a:rPr lang="en-US" altLang="ja-JP" sz="2800" dirty="0" smtClean="0">
                <a:hlinkClick r:id="rId2"/>
              </a:rPr>
              <a:t>wiki.ros.org/kinetic/Installation/Ubuntu</a:t>
            </a:r>
            <a:endParaRPr lang="en-US" altLang="ja-JP" sz="2800" dirty="0" smtClean="0"/>
          </a:p>
          <a:p>
            <a:r>
              <a:rPr lang="en-US" altLang="ja-JP" sz="2800" dirty="0" smtClean="0">
                <a:hlinkClick r:id="rId3"/>
              </a:rPr>
              <a:t>http://</a:t>
            </a:r>
            <a:r>
              <a:rPr lang="en-US" altLang="ja-JP" sz="2800" dirty="0" smtClean="0">
                <a:hlinkClick r:id="rId3"/>
              </a:rPr>
              <a:t>wiki.ros.org/ROS/Tutorials/InstallingandConfiguringROSEnvironment</a:t>
            </a:r>
            <a:endParaRPr lang="en-US" altLang="ja-JP" sz="2800" dirty="0" smtClean="0"/>
          </a:p>
          <a:p>
            <a:r>
              <a:rPr lang="en-US" altLang="ja-JP" sz="2800" dirty="0" smtClean="0">
                <a:hlinkClick r:id="rId4"/>
              </a:rPr>
              <a:t>https://</a:t>
            </a:r>
            <a:r>
              <a:rPr lang="en-US" altLang="ja-JP" sz="2800" dirty="0" smtClean="0">
                <a:hlinkClick r:id="rId4"/>
              </a:rPr>
              <a:t>github.com/jetsonhacks/installROSTX1/blob/master/installROS.sh</a:t>
            </a:r>
            <a:endParaRPr lang="en-US" altLang="ja-JP" sz="2800" dirty="0" smtClean="0"/>
          </a:p>
          <a:p>
            <a:r>
              <a:rPr lang="en-US" altLang="ja-JP" sz="2800" dirty="0" smtClean="0">
                <a:hlinkClick r:id="rId5"/>
              </a:rPr>
              <a:t>https://</a:t>
            </a:r>
            <a:r>
              <a:rPr lang="en-US" altLang="ja-JP" sz="2800" dirty="0" smtClean="0">
                <a:hlinkClick r:id="rId5"/>
              </a:rPr>
              <a:t>github.com/jetsonhacks/installROSTX1/blob/master/setupCatkinWorkspace.sh</a:t>
            </a:r>
            <a:endParaRPr lang="en-US" altLang="ja-JP" sz="2800" dirty="0" smtClean="0"/>
          </a:p>
          <a:p>
            <a:r>
              <a:rPr lang="ja-JP" altLang="en-US" sz="2800" dirty="0" smtClean="0"/>
              <a:t>この人の</a:t>
            </a:r>
            <a:r>
              <a:rPr lang="en-US" altLang="zh-CN" sz="2800" dirty="0" err="1" smtClean="0"/>
              <a:t>git</a:t>
            </a:r>
            <a:r>
              <a:rPr lang="ja-JP" altLang="en-US" sz="2800" dirty="0" smtClean="0"/>
              <a:t>のコードを理解して真似してから、順調にインストールできた。</a:t>
            </a:r>
            <a:endParaRPr lang="en-US" altLang="ja-JP"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ja-JP" sz="4400" b="1" i="0" u="none" strike="noStrike" kern="1200" cap="none" spc="0" normalizeH="0" baseline="0" noProof="0" dirty="0" err="1" smtClean="0">
                <a:ln>
                  <a:noFill/>
                </a:ln>
                <a:solidFill>
                  <a:schemeClr val="tx1"/>
                </a:solidFill>
                <a:effectLst/>
                <a:uLnTx/>
                <a:uFillTx/>
                <a:latin typeface="+mj-lt"/>
                <a:ea typeface="+mj-ea"/>
                <a:cs typeface="+mj-cs"/>
              </a:rPr>
              <a:t>Kinectv</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２のインストール</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5693866"/>
          </a:xfrm>
          <a:prstGeom prst="rect">
            <a:avLst/>
          </a:prstGeom>
          <a:noFill/>
        </p:spPr>
        <p:txBody>
          <a:bodyPr wrap="square" rtlCol="0">
            <a:spAutoFit/>
          </a:bodyPr>
          <a:lstStyle/>
          <a:p>
            <a:r>
              <a:rPr lang="ja-JP" altLang="en-US" sz="2800" dirty="0" smtClean="0"/>
              <a:t>ちなみに</a:t>
            </a:r>
            <a:r>
              <a:rPr lang="ja-JP" altLang="en-US" sz="2800" dirty="0" smtClean="0"/>
              <a:t>、もし先にシステムを</a:t>
            </a:r>
            <a:r>
              <a:rPr lang="en-US" altLang="zh-CN" sz="2800" dirty="0" smtClean="0"/>
              <a:t>upgrade</a:t>
            </a:r>
            <a:r>
              <a:rPr lang="ja-JP" altLang="en-US" sz="2800" dirty="0" smtClean="0"/>
              <a:t>してから</a:t>
            </a:r>
            <a:r>
              <a:rPr lang="en-US" altLang="zh-CN" sz="2800" dirty="0" err="1" smtClean="0"/>
              <a:t>ros</a:t>
            </a:r>
            <a:r>
              <a:rPr lang="ja-JP" altLang="en-US" sz="2800" dirty="0" smtClean="0"/>
              <a:t>はインストールできない場合もあり、そのたび</a:t>
            </a:r>
            <a:r>
              <a:rPr lang="en-US" altLang="zh-CN" sz="2800" dirty="0" smtClean="0"/>
              <a:t>aptitude</a:t>
            </a:r>
            <a:r>
              <a:rPr lang="ja-JP" altLang="en-US" sz="2800" dirty="0" smtClean="0"/>
              <a:t>という命令</a:t>
            </a:r>
            <a:r>
              <a:rPr lang="ja-JP" altLang="en-US" sz="2800" dirty="0" smtClean="0"/>
              <a:t>を</a:t>
            </a:r>
            <a:r>
              <a:rPr lang="ja-JP" altLang="en-US" sz="2800" dirty="0" smtClean="0"/>
              <a:t>活用すると、いろんなソフトを古いバーションに簡単に戻すこともできる。利用方法は</a:t>
            </a:r>
            <a:r>
              <a:rPr lang="en-US" altLang="zh-CN" sz="2800" dirty="0" smtClean="0"/>
              <a:t>apt-get</a:t>
            </a:r>
            <a:r>
              <a:rPr lang="ja-JP" altLang="en-US" sz="2800" dirty="0" smtClean="0"/>
              <a:t>と同じだ。</a:t>
            </a:r>
            <a:endParaRPr lang="en-US" altLang="ja-JP" sz="2800" dirty="0" smtClean="0"/>
          </a:p>
          <a:p>
            <a:r>
              <a:rPr lang="en-US" altLang="ja-JP" sz="2800" dirty="0" smtClean="0">
                <a:hlinkClick r:id="rId2"/>
              </a:rPr>
              <a:t>http://</a:t>
            </a:r>
            <a:r>
              <a:rPr lang="en-US" altLang="ja-JP" sz="2800" dirty="0" smtClean="0">
                <a:hlinkClick r:id="rId2"/>
              </a:rPr>
              <a:t>www.cnblogs.com/hitcm/p/5118196.html</a:t>
            </a:r>
            <a:endParaRPr lang="en-US" altLang="ja-JP" sz="2800" dirty="0" smtClean="0"/>
          </a:p>
          <a:p>
            <a:r>
              <a:rPr lang="ja-JP" altLang="en-US" sz="2800" dirty="0" smtClean="0"/>
              <a:t>その人</a:t>
            </a:r>
            <a:r>
              <a:rPr lang="ja-JP" altLang="en-US" sz="2800" dirty="0" smtClean="0"/>
              <a:t>のブログを従って、</a:t>
            </a:r>
            <a:r>
              <a:rPr lang="en-US" altLang="ja-JP" sz="2800" dirty="0" smtClean="0"/>
              <a:t>kinectv2</a:t>
            </a:r>
            <a:r>
              <a:rPr lang="ja-JP" altLang="en-US" sz="2800" dirty="0" smtClean="0"/>
              <a:t>のライブラリーと</a:t>
            </a:r>
            <a:r>
              <a:rPr lang="en-US" altLang="ja-JP" sz="2800" dirty="0" smtClean="0"/>
              <a:t>ROS</a:t>
            </a:r>
            <a:r>
              <a:rPr lang="ja-JP" altLang="en-US" sz="2800" dirty="0" smtClean="0"/>
              <a:t>の連結プログラムを</a:t>
            </a:r>
            <a:r>
              <a:rPr lang="en-US" altLang="zh-CN" sz="2800" dirty="0" err="1" smtClean="0"/>
              <a:t>git</a:t>
            </a:r>
            <a:r>
              <a:rPr lang="ja-JP" altLang="en-US" sz="2800" dirty="0" smtClean="0"/>
              <a:t>でインストールしたが、途中いろんなエラーが出てきて、解決する手段は大体</a:t>
            </a:r>
            <a:r>
              <a:rPr lang="en-US" altLang="zh-CN" sz="2800" dirty="0" err="1" smtClean="0"/>
              <a:t>google</a:t>
            </a:r>
            <a:r>
              <a:rPr lang="ja-JP" altLang="en-US" sz="2800" dirty="0" smtClean="0"/>
              <a:t>で探してみて、他人の解決法を参考して、やっとできた。</a:t>
            </a:r>
            <a:endParaRPr lang="en-US" altLang="ja-JP" sz="2800" dirty="0" smtClean="0"/>
          </a:p>
          <a:p>
            <a:r>
              <a:rPr lang="ja-JP" altLang="en-US" sz="2800" dirty="0" smtClean="0"/>
              <a:t>重要</a:t>
            </a:r>
            <a:r>
              <a:rPr lang="ja-JP" altLang="en-US" sz="2800" dirty="0" smtClean="0"/>
              <a:t>な心得は以下になる。</a:t>
            </a:r>
            <a:endParaRPr lang="en-US" altLang="ja-JP" sz="2800" dirty="0" smtClean="0"/>
          </a:p>
          <a:p>
            <a:r>
              <a:rPr lang="en-US" altLang="ja-JP" sz="2800" dirty="0" smtClean="0"/>
              <a:t>1</a:t>
            </a:r>
            <a:r>
              <a:rPr lang="zh-CN" altLang="en-US" sz="2800" dirty="0" smtClean="0"/>
              <a:t>、</a:t>
            </a:r>
            <a:r>
              <a:rPr lang="ja-JP" altLang="en-US" sz="2800" dirty="0" smtClean="0"/>
              <a:t>もし</a:t>
            </a:r>
            <a:r>
              <a:rPr lang="en-US" altLang="zh-CN" sz="2800" dirty="0" smtClean="0"/>
              <a:t>apt-cache</a:t>
            </a:r>
            <a:r>
              <a:rPr lang="ja-JP" altLang="en-US" sz="2800" dirty="0" smtClean="0"/>
              <a:t>の中に目標のソフトがあると、新しい</a:t>
            </a:r>
            <a:r>
              <a:rPr lang="en-US" altLang="zh-CN" sz="2800" dirty="0" err="1" smtClean="0"/>
              <a:t>ppa</a:t>
            </a:r>
            <a:r>
              <a:rPr lang="ja-JP" altLang="en-US" sz="2800" dirty="0" smtClean="0"/>
              <a:t>やソフト源のアドレスはいらなくてもいい。それから、</a:t>
            </a:r>
            <a:r>
              <a:rPr lang="en-US" altLang="zh-CN" sz="2800" dirty="0" smtClean="0"/>
              <a:t>apt-get update</a:t>
            </a:r>
            <a:r>
              <a:rPr lang="ja-JP" altLang="en-US" sz="2800" dirty="0" smtClean="0"/>
              <a:t>の時のエラーは消すほうがいいと思う。</a:t>
            </a:r>
            <a:endParaRPr lang="en-US" altLang="ja-JP"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ja-JP" sz="4400" b="1" i="0" u="none" strike="noStrike" kern="1200" cap="none" spc="0" normalizeH="0" baseline="0" noProof="0" dirty="0" err="1" smtClean="0">
                <a:ln>
                  <a:noFill/>
                </a:ln>
                <a:solidFill>
                  <a:schemeClr val="tx1"/>
                </a:solidFill>
                <a:effectLst/>
                <a:uLnTx/>
                <a:uFillTx/>
                <a:latin typeface="+mj-lt"/>
                <a:ea typeface="+mj-ea"/>
                <a:cs typeface="+mj-cs"/>
              </a:rPr>
              <a:t>Kinect</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ｖ２のインストール</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3970318"/>
          </a:xfrm>
          <a:prstGeom prst="rect">
            <a:avLst/>
          </a:prstGeom>
          <a:noFill/>
        </p:spPr>
        <p:txBody>
          <a:bodyPr wrap="square" rtlCol="0">
            <a:spAutoFit/>
          </a:bodyPr>
          <a:lstStyle/>
          <a:p>
            <a:r>
              <a:rPr lang="en-US" altLang="ja-JP" sz="2800" dirty="0" smtClean="0"/>
              <a:t>2</a:t>
            </a:r>
            <a:r>
              <a:rPr lang="zh-CN" altLang="en-US" sz="2800" dirty="0" smtClean="0"/>
              <a:t>、</a:t>
            </a:r>
            <a:r>
              <a:rPr lang="en-US" altLang="zh-CN" sz="2800" dirty="0" smtClean="0"/>
              <a:t>apt-file</a:t>
            </a:r>
            <a:r>
              <a:rPr lang="ja-JP" altLang="en-US" sz="2800" dirty="0" smtClean="0"/>
              <a:t>を活用して、いろんな</a:t>
            </a:r>
            <a:r>
              <a:rPr lang="en-US" altLang="ja-JP" sz="2800" dirty="0" smtClean="0"/>
              <a:t>.so</a:t>
            </a:r>
            <a:r>
              <a:rPr lang="ja-JP" altLang="en-US" sz="2800" dirty="0" smtClean="0"/>
              <a:t>ファイルはどれの中にある情報を簡単に手に入れると思う。</a:t>
            </a:r>
            <a:endParaRPr lang="en-US" altLang="ja-JP" sz="2800" dirty="0" smtClean="0"/>
          </a:p>
          <a:p>
            <a:r>
              <a:rPr lang="en-US" altLang="ja-JP" sz="2800" dirty="0" smtClean="0"/>
              <a:t>3</a:t>
            </a:r>
            <a:r>
              <a:rPr lang="zh-CN" altLang="en-US" sz="2800" dirty="0" smtClean="0"/>
              <a:t>、</a:t>
            </a:r>
            <a:r>
              <a:rPr lang="ja-JP" altLang="en-US" sz="2800" dirty="0" smtClean="0"/>
              <a:t>もしメモリーが足りない場合</a:t>
            </a:r>
            <a:r>
              <a:rPr lang="zh-CN" altLang="en-US" sz="2800" dirty="0" smtClean="0"/>
              <a:t>、</a:t>
            </a:r>
            <a:r>
              <a:rPr lang="ja-JP" altLang="en-US" sz="2800" dirty="0" smtClean="0"/>
              <a:t>ｃ</a:t>
            </a:r>
            <a:r>
              <a:rPr lang="en-US" altLang="zh-CN" sz="2800" dirty="0" smtClean="0"/>
              <a:t>make</a:t>
            </a:r>
            <a:r>
              <a:rPr lang="ja-JP" altLang="en-US" sz="2800" dirty="0" smtClean="0"/>
              <a:t>をすると</a:t>
            </a:r>
            <a:r>
              <a:rPr lang="en-US" altLang="zh-CN" sz="2800" dirty="0" smtClean="0"/>
              <a:t>g++internal compile error</a:t>
            </a:r>
            <a:r>
              <a:rPr lang="ja-JP" altLang="en-US" sz="2800" dirty="0" smtClean="0"/>
              <a:t>が出てる状況もあり、そのたび、交換パーティションの方法を利用したら普通は解決できると思う。</a:t>
            </a:r>
            <a:endParaRPr lang="en-US" altLang="ja-JP" sz="2800" dirty="0" smtClean="0"/>
          </a:p>
          <a:p>
            <a:r>
              <a:rPr lang="en-US" altLang="ja-JP" sz="2800" dirty="0" smtClean="0">
                <a:hlinkClick r:id="rId2"/>
              </a:rPr>
              <a:t>http://</a:t>
            </a:r>
            <a:r>
              <a:rPr lang="en-US" altLang="ja-JP" sz="2800" dirty="0" smtClean="0">
                <a:hlinkClick r:id="rId2"/>
              </a:rPr>
              <a:t>vb2005xu.iteye.com/blog/2171295</a:t>
            </a:r>
            <a:endParaRPr lang="en-US" altLang="ja-JP" sz="2800" dirty="0" smtClean="0"/>
          </a:p>
          <a:p>
            <a:r>
              <a:rPr lang="en-US" altLang="ja-JP" sz="2800" dirty="0" smtClean="0"/>
              <a:t>4</a:t>
            </a:r>
            <a:r>
              <a:rPr lang="zh-CN" altLang="en-US" sz="2800" dirty="0" smtClean="0"/>
              <a:t>、</a:t>
            </a:r>
            <a:r>
              <a:rPr lang="en-US" altLang="zh-CN" sz="2800" dirty="0" smtClean="0"/>
              <a:t>echo “source ~/</a:t>
            </a:r>
            <a:r>
              <a:rPr lang="en-US" altLang="zh-CN" sz="2800" dirty="0" err="1" smtClean="0"/>
              <a:t>catkin_ws</a:t>
            </a:r>
            <a:r>
              <a:rPr lang="en-US" altLang="zh-CN" sz="2800" dirty="0" smtClean="0"/>
              <a:t>/</a:t>
            </a:r>
            <a:r>
              <a:rPr lang="en-US" altLang="zh-CN" sz="2800" dirty="0" err="1" smtClean="0"/>
              <a:t>devel</a:t>
            </a:r>
            <a:r>
              <a:rPr lang="en-US" altLang="zh-CN" sz="2800" dirty="0" smtClean="0"/>
              <a:t>/</a:t>
            </a:r>
          </a:p>
          <a:p>
            <a:r>
              <a:rPr lang="en-US" altLang="zh-CN" sz="2800" dirty="0" err="1" smtClean="0"/>
              <a:t>setup.bash</a:t>
            </a:r>
            <a:r>
              <a:rPr lang="en-US" altLang="zh-CN" sz="2800" dirty="0" smtClean="0"/>
              <a:t>”&gt;&gt;~/.</a:t>
            </a:r>
            <a:r>
              <a:rPr lang="en-US" altLang="zh-CN" sz="2800" dirty="0" err="1" smtClean="0"/>
              <a:t>bashrc</a:t>
            </a:r>
            <a:r>
              <a:rPr lang="ja-JP" altLang="en-US" sz="2800" dirty="0" smtClean="0"/>
              <a:t>を設置したら</a:t>
            </a:r>
            <a:endParaRPr lang="en-US" altLang="ja-JP" sz="2800" dirty="0" smtClean="0"/>
          </a:p>
          <a:p>
            <a:r>
              <a:rPr lang="ja-JP" altLang="en-US" sz="2800" dirty="0" smtClean="0"/>
              <a:t>便利だと思</a:t>
            </a:r>
            <a:r>
              <a:rPr lang="ja-JP" altLang="en-US" sz="2800" dirty="0" smtClean="0"/>
              <a:t>う</a:t>
            </a:r>
            <a:endParaRPr lang="en-US" altLang="zh-CN" sz="2800" dirty="0" smtClean="0"/>
          </a:p>
        </p:txBody>
      </p:sp>
      <p:pic>
        <p:nvPicPr>
          <p:cNvPr id="27650" name="Picture 2"/>
          <p:cNvPicPr>
            <a:picLocks noChangeAspect="1" noChangeArrowheads="1"/>
          </p:cNvPicPr>
          <p:nvPr/>
        </p:nvPicPr>
        <p:blipFill>
          <a:blip r:embed="rId3"/>
          <a:srcRect/>
          <a:stretch>
            <a:fillRect/>
          </a:stretch>
        </p:blipFill>
        <p:spPr bwMode="auto">
          <a:xfrm>
            <a:off x="5562632" y="4071942"/>
            <a:ext cx="3581400" cy="2446337"/>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a:srcRect/>
          <a:stretch>
            <a:fillRect/>
          </a:stretch>
        </p:blipFill>
        <p:spPr bwMode="auto">
          <a:xfrm>
            <a:off x="57669" y="5357826"/>
            <a:ext cx="5157273" cy="357190"/>
          </a:xfrm>
          <a:prstGeom prst="rect">
            <a:avLst/>
          </a:prstGeom>
          <a:noFill/>
          <a:ln w="9525">
            <a:noFill/>
            <a:miter lim="800000"/>
            <a:headEnd/>
            <a:tailEnd/>
          </a:ln>
          <a:effectLst/>
        </p:spPr>
      </p:pic>
      <p:pic>
        <p:nvPicPr>
          <p:cNvPr id="27652" name="Picture 4"/>
          <p:cNvPicPr>
            <a:picLocks noChangeAspect="1" noChangeArrowheads="1"/>
          </p:cNvPicPr>
          <p:nvPr/>
        </p:nvPicPr>
        <p:blipFill>
          <a:blip r:embed="rId5"/>
          <a:srcRect/>
          <a:stretch>
            <a:fillRect/>
          </a:stretch>
        </p:blipFill>
        <p:spPr bwMode="auto">
          <a:xfrm>
            <a:off x="71406" y="5715016"/>
            <a:ext cx="4323687" cy="428628"/>
          </a:xfrm>
          <a:prstGeom prst="rect">
            <a:avLst/>
          </a:prstGeom>
          <a:noFill/>
          <a:ln w="9525">
            <a:noFill/>
            <a:miter lim="800000"/>
            <a:headEnd/>
            <a:tailEnd/>
          </a:ln>
          <a:effectLst/>
        </p:spPr>
      </p:pic>
      <p:pic>
        <p:nvPicPr>
          <p:cNvPr id="27654" name="Picture 6" descr="http://images2015.cnblogs.com/blog/823608/201601/823608-20160112220235116-1622259235.jpg"/>
          <p:cNvPicPr>
            <a:picLocks noChangeAspect="1" noChangeArrowheads="1"/>
          </p:cNvPicPr>
          <p:nvPr/>
        </p:nvPicPr>
        <p:blipFill>
          <a:blip r:embed="rId6"/>
          <a:srcRect/>
          <a:stretch>
            <a:fillRect/>
          </a:stretch>
        </p:blipFill>
        <p:spPr bwMode="auto">
          <a:xfrm>
            <a:off x="1643042" y="1214422"/>
            <a:ext cx="5676900" cy="52673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fade">
                                      <p:cBhvr>
                                        <p:cTn id="7" dur="20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ja-JP" sz="4400" b="1" i="0" u="none" strike="noStrike" kern="1200" cap="none" spc="0" normalizeH="0" baseline="0" noProof="0" dirty="0" smtClean="0">
                <a:ln>
                  <a:noFill/>
                </a:ln>
                <a:solidFill>
                  <a:schemeClr val="tx1"/>
                </a:solidFill>
                <a:effectLst/>
                <a:uLnTx/>
                <a:uFillTx/>
                <a:latin typeface="+mj-lt"/>
                <a:ea typeface="+mj-ea"/>
                <a:cs typeface="+mj-cs"/>
              </a:rPr>
              <a:t>O</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ｒｂ</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slam</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のインストール</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5262979"/>
          </a:xfrm>
          <a:prstGeom prst="rect">
            <a:avLst/>
          </a:prstGeom>
          <a:noFill/>
        </p:spPr>
        <p:txBody>
          <a:bodyPr wrap="square" rtlCol="0">
            <a:spAutoFit/>
          </a:bodyPr>
          <a:lstStyle/>
          <a:p>
            <a:r>
              <a:rPr lang="en-US" altLang="ja-JP" sz="2800" dirty="0" smtClean="0">
                <a:hlinkClick r:id="rId2"/>
              </a:rPr>
              <a:t>http://</a:t>
            </a:r>
            <a:r>
              <a:rPr lang="en-US" altLang="ja-JP" sz="2800" dirty="0" smtClean="0">
                <a:hlinkClick r:id="rId2"/>
              </a:rPr>
              <a:t>www.cnblogs.com/gaoxiang12/p/5161223.html</a:t>
            </a:r>
            <a:endParaRPr lang="en-US" altLang="ja-JP" sz="2800" dirty="0" smtClean="0"/>
          </a:p>
          <a:p>
            <a:r>
              <a:rPr lang="ja-JP" altLang="en-US" sz="2800" dirty="0" smtClean="0"/>
              <a:t>清華博士のブログを参考して、</a:t>
            </a:r>
            <a:r>
              <a:rPr lang="en-US" altLang="zh-CN" sz="2800" dirty="0" err="1" smtClean="0"/>
              <a:t>orbslam</a:t>
            </a:r>
            <a:r>
              <a:rPr lang="ja-JP" altLang="en-US" sz="2800" dirty="0" smtClean="0"/>
              <a:t>もインストールできた。</a:t>
            </a:r>
            <a:endParaRPr lang="en-US" altLang="ja-JP" sz="2800" dirty="0" smtClean="0"/>
          </a:p>
          <a:p>
            <a:r>
              <a:rPr lang="en-US" sz="2800" dirty="0" smtClean="0">
                <a:hlinkClick r:id="rId3"/>
              </a:rPr>
              <a:t>https://</a:t>
            </a:r>
            <a:r>
              <a:rPr lang="en-US" sz="2800" dirty="0" smtClean="0">
                <a:hlinkClick r:id="rId3"/>
              </a:rPr>
              <a:t>github.com/raulmur/ORB_SLAM2</a:t>
            </a:r>
            <a:endParaRPr lang="en-US" sz="2800" dirty="0" smtClean="0"/>
          </a:p>
          <a:p>
            <a:r>
              <a:rPr lang="ja-JP" altLang="en-US" sz="2800" dirty="0" smtClean="0"/>
              <a:t>途中の問題点は</a:t>
            </a:r>
            <a:r>
              <a:rPr lang="en-US" altLang="zh-CN" sz="2800" dirty="0" err="1" smtClean="0"/>
              <a:t>orbslam</a:t>
            </a:r>
            <a:r>
              <a:rPr lang="ja-JP" altLang="en-US" sz="2800" dirty="0" smtClean="0"/>
              <a:t>の</a:t>
            </a:r>
            <a:r>
              <a:rPr lang="en-US" altLang="ja-JP" sz="2800" dirty="0" smtClean="0"/>
              <a:t>build.sh</a:t>
            </a:r>
            <a:r>
              <a:rPr lang="ja-JP" altLang="en-US" sz="2800" dirty="0" smtClean="0"/>
              <a:t>中の</a:t>
            </a:r>
            <a:r>
              <a:rPr lang="en-US" altLang="zh-CN" sz="2800" dirty="0" smtClean="0"/>
              <a:t>make</a:t>
            </a:r>
            <a:r>
              <a:rPr lang="ja-JP" altLang="en-US" sz="2800" dirty="0" smtClean="0"/>
              <a:t>命令には</a:t>
            </a:r>
            <a:r>
              <a:rPr lang="en-US" altLang="zh-CN" sz="2800" dirty="0" smtClean="0"/>
              <a:t>-j</a:t>
            </a:r>
            <a:r>
              <a:rPr lang="ja-JP" altLang="en-US" sz="2800" dirty="0" smtClean="0"/>
              <a:t>のパラメータを付いたので、</a:t>
            </a:r>
            <a:r>
              <a:rPr lang="en-US" altLang="zh-CN" sz="2800" dirty="0" err="1" smtClean="0"/>
              <a:t>jetson</a:t>
            </a:r>
            <a:r>
              <a:rPr lang="ja-JP" altLang="en-US" sz="2800" dirty="0" smtClean="0"/>
              <a:t>にとってエラーが出てきて、</a:t>
            </a:r>
            <a:r>
              <a:rPr lang="en-US" altLang="zh-CN" sz="2800" dirty="0" smtClean="0"/>
              <a:t>-j</a:t>
            </a:r>
            <a:r>
              <a:rPr lang="ja-JP" altLang="en-US" sz="2800" dirty="0" smtClean="0"/>
              <a:t>を除くと順調にコンパイルできた。</a:t>
            </a:r>
            <a:endParaRPr lang="en-US" altLang="ja-JP" sz="2800" dirty="0" smtClean="0"/>
          </a:p>
          <a:p>
            <a:r>
              <a:rPr lang="ja-JP" altLang="en-US" sz="2800" dirty="0" smtClean="0"/>
              <a:t>キャリブレーションの手順をジャンプして、</a:t>
            </a:r>
            <a:r>
              <a:rPr lang="en-US" altLang="zh-CN" sz="2800" dirty="0" smtClean="0"/>
              <a:t>kinect2_viewer</a:t>
            </a:r>
            <a:r>
              <a:rPr lang="ja-JP" altLang="en-US" sz="2800" dirty="0" smtClean="0"/>
              <a:t>と</a:t>
            </a:r>
            <a:r>
              <a:rPr lang="en-US" altLang="zh-CN" sz="2800" dirty="0" err="1" smtClean="0"/>
              <a:t>cmakelist</a:t>
            </a:r>
            <a:r>
              <a:rPr lang="ja-JP" altLang="en-US" sz="2800" dirty="0" smtClean="0"/>
              <a:t>のコードを修正してからようやく執行できた。</a:t>
            </a:r>
            <a:endParaRPr lang="en-US" altLang="ja-JP" sz="2800" dirty="0" smtClean="0"/>
          </a:p>
          <a:p>
            <a:endParaRPr lang="en-US" altLang="ja-JP" sz="2800" dirty="0" smtClean="0"/>
          </a:p>
          <a:p>
            <a:r>
              <a:rPr lang="ja-JP" altLang="en-US" sz="2800" dirty="0" smtClean="0"/>
              <a:t>速度と効果は確かに速くていいと思います。</a:t>
            </a:r>
            <a:endParaRPr lang="en-US" altLang="ja-JP" sz="2800" dirty="0" smtClean="0"/>
          </a:p>
          <a:p>
            <a:r>
              <a:rPr lang="ja-JP" altLang="en-US" sz="2800" dirty="0" smtClean="0"/>
              <a:t>これから、この</a:t>
            </a:r>
            <a:r>
              <a:rPr lang="en-US" altLang="zh-CN" sz="2800" dirty="0" err="1" smtClean="0"/>
              <a:t>orbslam</a:t>
            </a:r>
            <a:r>
              <a:rPr lang="ja-JP" altLang="en-US" sz="2800" dirty="0" smtClean="0"/>
              <a:t>を利用した新しい</a:t>
            </a:r>
            <a:r>
              <a:rPr lang="en-US" altLang="zh-CN" sz="2800" dirty="0" smtClean="0"/>
              <a:t>kinectv2_viewer</a:t>
            </a:r>
            <a:r>
              <a:rPr lang="ja-JP" altLang="en-US" sz="2800" dirty="0" smtClean="0"/>
              <a:t>のプログラムをデモさせていただきます。</a:t>
            </a:r>
            <a:endParaRPr lang="en-US" altLang="zh-CN" sz="2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今後の方向</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285720" y="2000240"/>
            <a:ext cx="8501122" cy="2246769"/>
          </a:xfrm>
          <a:prstGeom prst="rect">
            <a:avLst/>
          </a:prstGeom>
          <a:noFill/>
        </p:spPr>
        <p:txBody>
          <a:bodyPr wrap="square" rtlCol="0">
            <a:spAutoFit/>
          </a:bodyPr>
          <a:lstStyle/>
          <a:p>
            <a:r>
              <a:rPr lang="ja-JP" altLang="en-US" sz="2800" dirty="0" smtClean="0"/>
              <a:t>１、まず</a:t>
            </a:r>
            <a:r>
              <a:rPr lang="ja-JP" altLang="en-US" sz="2800" dirty="0" smtClean="0"/>
              <a:t>、</a:t>
            </a:r>
            <a:r>
              <a:rPr lang="en-US" altLang="zh-CN" sz="2800" dirty="0" err="1" smtClean="0"/>
              <a:t>ORBslam</a:t>
            </a:r>
            <a:r>
              <a:rPr lang="ja-JP" altLang="en-US" sz="2800" dirty="0" smtClean="0"/>
              <a:t>のコードを研究して、速</a:t>
            </a:r>
            <a:r>
              <a:rPr lang="ja-JP" altLang="en-US" sz="2800" dirty="0" smtClean="0"/>
              <a:t>い変換行列を求</a:t>
            </a:r>
            <a:r>
              <a:rPr lang="ja-JP" altLang="en-US" sz="2800" dirty="0" smtClean="0"/>
              <a:t>める</a:t>
            </a:r>
            <a:r>
              <a:rPr lang="ja-JP" altLang="en-US" sz="2800" dirty="0" smtClean="0"/>
              <a:t>技</a:t>
            </a:r>
            <a:r>
              <a:rPr lang="ja-JP" altLang="en-US" sz="2800" dirty="0" smtClean="0"/>
              <a:t>を</a:t>
            </a:r>
            <a:r>
              <a:rPr lang="ja-JP" altLang="en-US" sz="2800" dirty="0" smtClean="0"/>
              <a:t>真</a:t>
            </a:r>
            <a:r>
              <a:rPr lang="ja-JP" altLang="en-US" sz="2800" dirty="0" smtClean="0"/>
              <a:t>似</a:t>
            </a:r>
            <a:r>
              <a:rPr lang="ja-JP" altLang="en-US" sz="2800" dirty="0" smtClean="0"/>
              <a:t>すると思う</a:t>
            </a:r>
            <a:r>
              <a:rPr lang="ja-JP" altLang="en-US" sz="2800" dirty="0" smtClean="0"/>
              <a:t>。</a:t>
            </a:r>
            <a:endParaRPr lang="en-US" altLang="ja-JP" sz="2800" dirty="0" smtClean="0"/>
          </a:p>
          <a:p>
            <a:r>
              <a:rPr lang="ja-JP" altLang="en-US" sz="2800" dirty="0" smtClean="0"/>
              <a:t>２、地下の車を</a:t>
            </a:r>
            <a:r>
              <a:rPr lang="en-US" altLang="ja-JP" sz="2800" dirty="0" err="1" smtClean="0"/>
              <a:t>Jetson</a:t>
            </a:r>
            <a:r>
              <a:rPr lang="ja-JP" altLang="en-US" sz="2800" dirty="0" smtClean="0"/>
              <a:t>でコントロー</a:t>
            </a:r>
            <a:r>
              <a:rPr lang="ja-JP" altLang="en-US" sz="2800" dirty="0" smtClean="0"/>
              <a:t>ルしてみる。</a:t>
            </a:r>
            <a:endParaRPr lang="en-US" altLang="ja-JP" sz="2800" dirty="0" smtClean="0"/>
          </a:p>
          <a:p>
            <a:r>
              <a:rPr lang="ja-JP" altLang="en-US" sz="2800" dirty="0" smtClean="0"/>
              <a:t>３、</a:t>
            </a:r>
            <a:r>
              <a:rPr lang="en-US" altLang="zh-CN" sz="2800" dirty="0" smtClean="0"/>
              <a:t>slam</a:t>
            </a:r>
            <a:r>
              <a:rPr lang="ja-JP" altLang="en-US" sz="2800" dirty="0" smtClean="0"/>
              <a:t>の主要な関数の数学理論を習い続けて、さらに</a:t>
            </a:r>
            <a:r>
              <a:rPr lang="en-US" altLang="zh-CN" sz="2800" dirty="0" smtClean="0"/>
              <a:t>slam</a:t>
            </a:r>
            <a:r>
              <a:rPr lang="ja-JP" altLang="en-US" sz="2800" dirty="0" smtClean="0"/>
              <a:t>の精度と速度を改善してみたい。</a:t>
            </a:r>
            <a:endParaRPr lang="en-US" altLang="ja-JP"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8596" y="2857496"/>
            <a:ext cx="8358246" cy="857256"/>
          </a:xfrm>
          <a:prstGeom prst="rect">
            <a:avLst/>
          </a:prstGeom>
        </p:spPr>
        <p:txBody>
          <a:bodyPr vert="horz" lIns="91440" tIns="45720" rIns="91440" bIns="45720" rtlCol="0" anchor="ctr">
            <a:normAutofit/>
          </a:bodyPr>
          <a:lstStyle/>
          <a:p>
            <a:pPr lvl="0" algn="ctr">
              <a:spcBef>
                <a:spcPct val="0"/>
              </a:spcBef>
            </a:pPr>
            <a:r>
              <a:rPr lang="ja-JP" altLang="en-US" sz="4400" b="1" dirty="0" smtClean="0">
                <a:latin typeface="仿宋" pitchFamily="49" charset="-122"/>
                <a:ea typeface="仿宋" pitchFamily="49" charset="-122"/>
              </a:rPr>
              <a:t>ご清聴ありがとうございます</a:t>
            </a:r>
            <a:endParaRPr lang="zh-CN" altLang="en-US" sz="4400" b="1" dirty="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Github</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0" y="1214422"/>
            <a:ext cx="9144000" cy="2677656"/>
          </a:xfrm>
          <a:prstGeom prst="rect">
            <a:avLst/>
          </a:prstGeom>
          <a:noFill/>
        </p:spPr>
        <p:txBody>
          <a:bodyPr wrap="square" rtlCol="0">
            <a:spAutoFit/>
          </a:bodyPr>
          <a:lstStyle/>
          <a:p>
            <a:r>
              <a:rPr lang="ja-JP" altLang="en-US" sz="2800" dirty="0" smtClean="0"/>
              <a:t>清華博士の</a:t>
            </a:r>
            <a:r>
              <a:rPr lang="en-US" altLang="zh-CN" sz="2800" dirty="0" smtClean="0"/>
              <a:t>slam</a:t>
            </a:r>
            <a:r>
              <a:rPr lang="ja-JP" altLang="en-US" sz="2800" dirty="0" smtClean="0"/>
              <a:t>の原理についての本を少し勉強した。その中に基本的な知識として挙げられたのは</a:t>
            </a:r>
            <a:r>
              <a:rPr lang="en-US" altLang="zh-CN" sz="2800" dirty="0" err="1" smtClean="0"/>
              <a:t>github</a:t>
            </a:r>
            <a:r>
              <a:rPr lang="ja-JP" altLang="en-US" sz="2800" dirty="0" smtClean="0"/>
              <a:t>というプログラマー知るべきのサイトだ。私もある簡単な案内を沿って、自分のコードのオンライン倉庫とオフライン倉庫を作ったり、つながったりした。</a:t>
            </a:r>
            <a:endParaRPr lang="en-US" altLang="ja-JP" sz="2800" dirty="0" smtClean="0"/>
          </a:p>
          <a:p>
            <a:r>
              <a:rPr lang="en-US" altLang="ja-JP" sz="2800" dirty="0" smtClean="0">
                <a:hlinkClick r:id="rId2"/>
              </a:rPr>
              <a:t>https://github.com/leavesnight</a:t>
            </a:r>
            <a:endParaRPr lang="en-US" altLang="ja-JP" sz="2800" dirty="0" smtClean="0"/>
          </a:p>
        </p:txBody>
      </p:sp>
      <p:pic>
        <p:nvPicPr>
          <p:cNvPr id="1027" name="Picture 3"/>
          <p:cNvPicPr>
            <a:picLocks noChangeAspect="1" noChangeArrowheads="1"/>
          </p:cNvPicPr>
          <p:nvPr/>
        </p:nvPicPr>
        <p:blipFill>
          <a:blip r:embed="rId3"/>
          <a:srcRect/>
          <a:stretch>
            <a:fillRect/>
          </a:stretch>
        </p:blipFill>
        <p:spPr bwMode="auto">
          <a:xfrm>
            <a:off x="571472" y="4714884"/>
            <a:ext cx="3170237" cy="92233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071934" y="3844610"/>
            <a:ext cx="4714876" cy="30133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24"/>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Github</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0" y="1000108"/>
            <a:ext cx="9144000" cy="2246769"/>
          </a:xfrm>
          <a:prstGeom prst="rect">
            <a:avLst/>
          </a:prstGeom>
          <a:noFill/>
        </p:spPr>
        <p:txBody>
          <a:bodyPr wrap="square" rtlCol="0">
            <a:spAutoFit/>
          </a:bodyPr>
          <a:lstStyle/>
          <a:p>
            <a:r>
              <a:rPr lang="ja-JP" altLang="en-US" sz="2800" dirty="0" smtClean="0"/>
              <a:t>今後コードのメンテナンスと協力はより便利になった。</a:t>
            </a:r>
            <a:endParaRPr lang="en-US" altLang="ja-JP" sz="2800" dirty="0" smtClean="0"/>
          </a:p>
          <a:p>
            <a:r>
              <a:rPr lang="ja-JP" altLang="en-US" sz="2800" dirty="0" smtClean="0"/>
              <a:t>以前の修正記録を簡単に見られるし、今のコードの違いも見られる。それから、以前のコードバーションに戻ることもできるし、今の修正を提出又は保存とオンライン倉庫の更新や自分のパソコンへのコピーもできる。</a:t>
            </a:r>
            <a:endParaRPr lang="en-US" altLang="ja-JP" sz="2800" dirty="0" smtClean="0"/>
          </a:p>
        </p:txBody>
      </p:sp>
      <p:pic>
        <p:nvPicPr>
          <p:cNvPr id="2051" name="Picture 3"/>
          <p:cNvPicPr>
            <a:picLocks noChangeAspect="1" noChangeArrowheads="1"/>
          </p:cNvPicPr>
          <p:nvPr/>
        </p:nvPicPr>
        <p:blipFill>
          <a:blip r:embed="rId2"/>
          <a:srcRect/>
          <a:stretch>
            <a:fillRect/>
          </a:stretch>
        </p:blipFill>
        <p:spPr bwMode="auto">
          <a:xfrm>
            <a:off x="3357554" y="3262318"/>
            <a:ext cx="5786446" cy="9525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14282" y="5061160"/>
            <a:ext cx="3714776" cy="1796864"/>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4214810" y="3929066"/>
            <a:ext cx="4654581" cy="381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214282" y="3243753"/>
            <a:ext cx="3143272" cy="1828321"/>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4000496" y="4286256"/>
            <a:ext cx="4884737" cy="944563"/>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4071934" y="5219700"/>
            <a:ext cx="4816475"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srcRect/>
          <a:stretch>
            <a:fillRect/>
          </a:stretch>
        </p:blipFill>
        <p:spPr bwMode="auto">
          <a:xfrm>
            <a:off x="150803" y="3429000"/>
            <a:ext cx="3063875" cy="930275"/>
          </a:xfrm>
          <a:prstGeom prst="rect">
            <a:avLst/>
          </a:prstGeom>
          <a:noFill/>
          <a:ln w="9525">
            <a:noFill/>
            <a:miter lim="800000"/>
            <a:headEnd/>
            <a:tailEnd/>
          </a:ln>
          <a:effectLst/>
        </p:spPr>
      </p:pic>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回転の表示</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0" y="1214422"/>
            <a:ext cx="9144000" cy="1384995"/>
          </a:xfrm>
          <a:prstGeom prst="rect">
            <a:avLst/>
          </a:prstGeom>
          <a:noFill/>
        </p:spPr>
        <p:txBody>
          <a:bodyPr wrap="square" rtlCol="0">
            <a:spAutoFit/>
          </a:bodyPr>
          <a:lstStyle/>
          <a:p>
            <a:r>
              <a:rPr lang="en-US" altLang="zh-CN" sz="2800" dirty="0" smtClean="0"/>
              <a:t>Slam</a:t>
            </a:r>
            <a:r>
              <a:rPr lang="ja-JP" altLang="en-US" sz="2800" dirty="0" smtClean="0"/>
              <a:t>の基本の知識として、もう一つは回転の四種類の表示方。一つめは回転行列で、二つめは回転ベクトルで、三つ目はオイラー角で、最後は四元数だ。</a:t>
            </a:r>
            <a:endParaRPr lang="en-US" altLang="ja-JP" sz="2800" dirty="0" smtClean="0"/>
          </a:p>
        </p:txBody>
      </p:sp>
      <p:pic>
        <p:nvPicPr>
          <p:cNvPr id="2" name="Picture 2"/>
          <p:cNvPicPr>
            <a:picLocks noChangeAspect="1" noChangeArrowheads="1"/>
          </p:cNvPicPr>
          <p:nvPr/>
        </p:nvPicPr>
        <p:blipFill>
          <a:blip r:embed="rId3"/>
          <a:srcRect/>
          <a:stretch>
            <a:fillRect/>
          </a:stretch>
        </p:blipFill>
        <p:spPr bwMode="auto">
          <a:xfrm>
            <a:off x="0" y="5137169"/>
            <a:ext cx="4892675" cy="10064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42844" y="2714620"/>
            <a:ext cx="3154363" cy="898525"/>
          </a:xfrm>
          <a:prstGeom prst="rect">
            <a:avLst/>
          </a:prstGeom>
          <a:noFill/>
          <a:ln w="9525">
            <a:noFill/>
            <a:miter lim="800000"/>
            <a:headEnd/>
            <a:tailEnd/>
          </a:ln>
          <a:effectLst/>
        </p:spPr>
      </p:pic>
      <p:pic>
        <p:nvPicPr>
          <p:cNvPr id="5" name="Picture 5"/>
          <p:cNvPicPr>
            <a:picLocks noChangeAspect="1" noChangeArrowheads="1"/>
          </p:cNvPicPr>
          <p:nvPr/>
        </p:nvPicPr>
        <p:blipFill>
          <a:blip r:embed="rId5"/>
          <a:srcRect/>
          <a:stretch>
            <a:fillRect/>
          </a:stretch>
        </p:blipFill>
        <p:spPr bwMode="auto">
          <a:xfrm>
            <a:off x="142844" y="4286256"/>
            <a:ext cx="1714500" cy="639763"/>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1714480" y="6143644"/>
            <a:ext cx="2697163" cy="525463"/>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srcRect/>
          <a:stretch>
            <a:fillRect/>
          </a:stretch>
        </p:blipFill>
        <p:spPr bwMode="auto">
          <a:xfrm>
            <a:off x="0" y="6072206"/>
            <a:ext cx="1714500" cy="457200"/>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a:srcRect/>
          <a:stretch>
            <a:fillRect/>
          </a:stretch>
        </p:blipFill>
        <p:spPr bwMode="auto">
          <a:xfrm>
            <a:off x="0" y="6523037"/>
            <a:ext cx="784225" cy="334963"/>
          </a:xfrm>
          <a:prstGeom prst="rect">
            <a:avLst/>
          </a:prstGeom>
          <a:noFill/>
          <a:ln w="9525">
            <a:noFill/>
            <a:miter lim="800000"/>
            <a:headEnd/>
            <a:tailEnd/>
          </a:ln>
          <a:effectLst/>
        </p:spPr>
      </p:pic>
      <p:pic>
        <p:nvPicPr>
          <p:cNvPr id="3082" name="Picture 10" descr="https://upload.wikimedia.org/wikipedia/commons/thumb/c/c1/Yaw_Axis_Corrected.svg/250px-Yaw_Axis_Corrected.svg.png"/>
          <p:cNvPicPr>
            <a:picLocks noChangeAspect="1" noChangeArrowheads="1"/>
          </p:cNvPicPr>
          <p:nvPr/>
        </p:nvPicPr>
        <p:blipFill>
          <a:blip r:embed="rId9"/>
          <a:srcRect/>
          <a:stretch>
            <a:fillRect/>
          </a:stretch>
        </p:blipFill>
        <p:spPr bwMode="auto">
          <a:xfrm>
            <a:off x="5143504" y="1928802"/>
            <a:ext cx="2381250" cy="1790701"/>
          </a:xfrm>
          <a:prstGeom prst="rect">
            <a:avLst/>
          </a:prstGeom>
          <a:noFill/>
        </p:spPr>
      </p:pic>
      <p:pic>
        <p:nvPicPr>
          <p:cNvPr id="3083" name="Picture 11"/>
          <p:cNvPicPr>
            <a:picLocks noChangeAspect="1" noChangeArrowheads="1"/>
          </p:cNvPicPr>
          <p:nvPr/>
        </p:nvPicPr>
        <p:blipFill>
          <a:blip r:embed="rId10"/>
          <a:srcRect/>
          <a:stretch>
            <a:fillRect/>
          </a:stretch>
        </p:blipFill>
        <p:spPr bwMode="auto">
          <a:xfrm>
            <a:off x="3643306" y="3643314"/>
            <a:ext cx="5075237" cy="1189037"/>
          </a:xfrm>
          <a:prstGeom prst="rect">
            <a:avLst/>
          </a:prstGeom>
          <a:noFill/>
          <a:ln w="9525">
            <a:noFill/>
            <a:miter lim="800000"/>
            <a:headEnd/>
            <a:tailEnd/>
          </a:ln>
          <a:effectLst/>
        </p:spPr>
      </p:pic>
      <p:pic>
        <p:nvPicPr>
          <p:cNvPr id="3084" name="Picture 12"/>
          <p:cNvPicPr>
            <a:picLocks noChangeAspect="1" noChangeArrowheads="1"/>
          </p:cNvPicPr>
          <p:nvPr/>
        </p:nvPicPr>
        <p:blipFill>
          <a:blip r:embed="rId11"/>
          <a:srcRect/>
          <a:stretch>
            <a:fillRect/>
          </a:stretch>
        </p:blipFill>
        <p:spPr bwMode="auto">
          <a:xfrm>
            <a:off x="5572132" y="4857760"/>
            <a:ext cx="1852613" cy="403225"/>
          </a:xfrm>
          <a:prstGeom prst="rect">
            <a:avLst/>
          </a:prstGeom>
          <a:noFill/>
          <a:ln w="9525">
            <a:noFill/>
            <a:miter lim="800000"/>
            <a:headEnd/>
            <a:tailEnd/>
          </a:ln>
          <a:effectLst/>
        </p:spPr>
      </p:pic>
      <p:pic>
        <p:nvPicPr>
          <p:cNvPr id="3085" name="Picture 13"/>
          <p:cNvPicPr>
            <a:picLocks noChangeAspect="1" noChangeArrowheads="1"/>
          </p:cNvPicPr>
          <p:nvPr/>
        </p:nvPicPr>
        <p:blipFill>
          <a:blip r:embed="rId12"/>
          <a:srcRect/>
          <a:stretch>
            <a:fillRect/>
          </a:stretch>
        </p:blipFill>
        <p:spPr bwMode="auto">
          <a:xfrm>
            <a:off x="6591300" y="5599133"/>
            <a:ext cx="2552700" cy="441325"/>
          </a:xfrm>
          <a:prstGeom prst="rect">
            <a:avLst/>
          </a:prstGeom>
          <a:noFill/>
          <a:ln w="9525">
            <a:noFill/>
            <a:miter lim="800000"/>
            <a:headEnd/>
            <a:tailEnd/>
          </a:ln>
          <a:effectLst/>
        </p:spPr>
      </p:pic>
      <p:pic>
        <p:nvPicPr>
          <p:cNvPr id="3086" name="Picture 14"/>
          <p:cNvPicPr>
            <a:picLocks noChangeAspect="1" noChangeArrowheads="1"/>
          </p:cNvPicPr>
          <p:nvPr/>
        </p:nvPicPr>
        <p:blipFill>
          <a:blip r:embed="rId13"/>
          <a:srcRect/>
          <a:stretch>
            <a:fillRect/>
          </a:stretch>
        </p:blipFill>
        <p:spPr bwMode="auto">
          <a:xfrm>
            <a:off x="5572132" y="5214950"/>
            <a:ext cx="1698625" cy="365125"/>
          </a:xfrm>
          <a:prstGeom prst="rect">
            <a:avLst/>
          </a:prstGeom>
          <a:noFill/>
          <a:ln w="9525">
            <a:noFill/>
            <a:miter lim="800000"/>
            <a:headEnd/>
            <a:tailEnd/>
          </a:ln>
          <a:effectLst/>
        </p:spPr>
      </p:pic>
      <p:pic>
        <p:nvPicPr>
          <p:cNvPr id="3087" name="Picture 15"/>
          <p:cNvPicPr>
            <a:picLocks noChangeAspect="1" noChangeArrowheads="1"/>
          </p:cNvPicPr>
          <p:nvPr/>
        </p:nvPicPr>
        <p:blipFill>
          <a:blip r:embed="rId14"/>
          <a:srcRect/>
          <a:stretch>
            <a:fillRect/>
          </a:stretch>
        </p:blipFill>
        <p:spPr bwMode="auto">
          <a:xfrm>
            <a:off x="5572132" y="5565793"/>
            <a:ext cx="952500" cy="434975"/>
          </a:xfrm>
          <a:prstGeom prst="rect">
            <a:avLst/>
          </a:prstGeom>
          <a:noFill/>
          <a:ln w="9525">
            <a:noFill/>
            <a:miter lim="800000"/>
            <a:headEnd/>
            <a:tailEnd/>
          </a:ln>
          <a:effectLst/>
        </p:spPr>
      </p:pic>
      <p:pic>
        <p:nvPicPr>
          <p:cNvPr id="3088" name="Picture 16"/>
          <p:cNvPicPr>
            <a:picLocks noChangeAspect="1" noChangeArrowheads="1"/>
          </p:cNvPicPr>
          <p:nvPr/>
        </p:nvPicPr>
        <p:blipFill>
          <a:blip r:embed="rId15"/>
          <a:srcRect/>
          <a:stretch>
            <a:fillRect/>
          </a:stretch>
        </p:blipFill>
        <p:spPr bwMode="auto">
          <a:xfrm>
            <a:off x="5576887" y="6027761"/>
            <a:ext cx="3567113" cy="830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24"/>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Octomap</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928670"/>
            <a:ext cx="9144000" cy="1384995"/>
          </a:xfrm>
          <a:prstGeom prst="rect">
            <a:avLst/>
          </a:prstGeom>
          <a:noFill/>
        </p:spPr>
        <p:txBody>
          <a:bodyPr wrap="square" rtlCol="0">
            <a:spAutoFit/>
          </a:bodyPr>
          <a:lstStyle/>
          <a:p>
            <a:r>
              <a:rPr lang="ja-JP" altLang="en-US" sz="2800" dirty="0" smtClean="0"/>
              <a:t>ナビゲーションのため、ｐｃｌの点群画像の要素が多すぎるから、</a:t>
            </a:r>
            <a:r>
              <a:rPr lang="en-US" altLang="zh-CN" sz="2800" dirty="0" err="1" smtClean="0"/>
              <a:t>octomap</a:t>
            </a:r>
            <a:r>
              <a:rPr lang="ja-JP" altLang="en-US" sz="2800" dirty="0" smtClean="0"/>
              <a:t>というマップを利用すると、より簡単だ。</a:t>
            </a:r>
            <a:endParaRPr lang="en-US" altLang="ja-JP" sz="2800" dirty="0" smtClean="0"/>
          </a:p>
          <a:p>
            <a:r>
              <a:rPr lang="ja-JP" altLang="en-US" sz="2800" dirty="0" smtClean="0"/>
              <a:t>実現の原理は大体八分木とノードの占有率の更新式だ。</a:t>
            </a:r>
            <a:endParaRPr lang="en-US" altLang="ja-JP" sz="2800" dirty="0" smtClean="0"/>
          </a:p>
        </p:txBody>
      </p:sp>
      <p:pic>
        <p:nvPicPr>
          <p:cNvPr id="10243" name="Picture 3" descr="http://images2015.cnblogs.com/blog/606958/201512/606958-20151212134714731-1723907564.png"/>
          <p:cNvPicPr>
            <a:picLocks noChangeAspect="1" noChangeArrowheads="1"/>
          </p:cNvPicPr>
          <p:nvPr/>
        </p:nvPicPr>
        <p:blipFill>
          <a:blip r:embed="rId2"/>
          <a:srcRect/>
          <a:stretch>
            <a:fillRect/>
          </a:stretch>
        </p:blipFill>
        <p:spPr bwMode="auto">
          <a:xfrm>
            <a:off x="285720" y="2214554"/>
            <a:ext cx="5000625" cy="2457451"/>
          </a:xfrm>
          <a:prstGeom prst="rect">
            <a:avLst/>
          </a:prstGeom>
          <a:noFill/>
        </p:spPr>
      </p:pic>
      <p:pic>
        <p:nvPicPr>
          <p:cNvPr id="10245" name="Picture 5" descr="http://images2015.cnblogs.com/blog/606958/201512/606958-20151212142153278-792679245.png"/>
          <p:cNvPicPr>
            <a:picLocks noChangeAspect="1" noChangeArrowheads="1"/>
          </p:cNvPicPr>
          <p:nvPr/>
        </p:nvPicPr>
        <p:blipFill>
          <a:blip r:embed="rId3"/>
          <a:srcRect/>
          <a:stretch>
            <a:fillRect/>
          </a:stretch>
        </p:blipFill>
        <p:spPr bwMode="auto">
          <a:xfrm>
            <a:off x="2714612" y="4572008"/>
            <a:ext cx="4053824" cy="2285992"/>
          </a:xfrm>
          <a:prstGeom prst="rect">
            <a:avLst/>
          </a:prstGeom>
          <a:noFill/>
        </p:spPr>
      </p:pic>
      <p:pic>
        <p:nvPicPr>
          <p:cNvPr id="27650" name="Picture 2" descr="http://images2015.cnblogs.com/blog/606958/201512/606958-20151212140710419-2029480818.png"/>
          <p:cNvPicPr>
            <a:picLocks noChangeAspect="1" noChangeArrowheads="1"/>
          </p:cNvPicPr>
          <p:nvPr/>
        </p:nvPicPr>
        <p:blipFill>
          <a:blip r:embed="rId4"/>
          <a:srcRect/>
          <a:stretch>
            <a:fillRect/>
          </a:stretch>
        </p:blipFill>
        <p:spPr bwMode="auto">
          <a:xfrm>
            <a:off x="285720" y="4572008"/>
            <a:ext cx="2445240" cy="2285992"/>
          </a:xfrm>
          <a:prstGeom prst="rect">
            <a:avLst/>
          </a:prstGeom>
          <a:noFill/>
        </p:spPr>
      </p:pic>
      <p:pic>
        <p:nvPicPr>
          <p:cNvPr id="27651" name="Picture 3"/>
          <p:cNvPicPr>
            <a:picLocks noChangeAspect="1" noChangeArrowheads="1"/>
          </p:cNvPicPr>
          <p:nvPr/>
        </p:nvPicPr>
        <p:blipFill>
          <a:blip r:embed="rId5"/>
          <a:srcRect/>
          <a:stretch>
            <a:fillRect/>
          </a:stretch>
        </p:blipFill>
        <p:spPr bwMode="auto">
          <a:xfrm>
            <a:off x="5000628" y="2401885"/>
            <a:ext cx="4143372" cy="669925"/>
          </a:xfrm>
          <a:prstGeom prst="rect">
            <a:avLst/>
          </a:prstGeom>
          <a:noFill/>
          <a:ln w="9525">
            <a:noFill/>
            <a:miter lim="800000"/>
            <a:headEnd/>
            <a:tailEnd/>
          </a:ln>
          <a:effectLst/>
        </p:spPr>
      </p:pic>
      <p:pic>
        <p:nvPicPr>
          <p:cNvPr id="27652" name="Picture 4"/>
          <p:cNvPicPr>
            <a:picLocks noChangeAspect="1" noChangeArrowheads="1"/>
          </p:cNvPicPr>
          <p:nvPr/>
        </p:nvPicPr>
        <p:blipFill>
          <a:blip r:embed="rId6"/>
          <a:srcRect/>
          <a:stretch>
            <a:fillRect/>
          </a:stretch>
        </p:blipFill>
        <p:spPr bwMode="auto">
          <a:xfrm>
            <a:off x="6786578" y="3286124"/>
            <a:ext cx="2095500" cy="669925"/>
          </a:xfrm>
          <a:prstGeom prst="rect">
            <a:avLst/>
          </a:prstGeom>
          <a:noFill/>
          <a:ln w="9525">
            <a:noFill/>
            <a:miter lim="800000"/>
            <a:headEnd/>
            <a:tailEnd/>
          </a:ln>
          <a:effectLst/>
        </p:spPr>
      </p:pic>
      <p:pic>
        <p:nvPicPr>
          <p:cNvPr id="27653" name="Picture 5"/>
          <p:cNvPicPr>
            <a:picLocks noChangeAspect="1" noChangeArrowheads="1"/>
          </p:cNvPicPr>
          <p:nvPr/>
        </p:nvPicPr>
        <p:blipFill>
          <a:blip r:embed="rId7"/>
          <a:srcRect/>
          <a:stretch>
            <a:fillRect/>
          </a:stretch>
        </p:blipFill>
        <p:spPr bwMode="auto">
          <a:xfrm>
            <a:off x="6786578" y="3929066"/>
            <a:ext cx="2255837" cy="579437"/>
          </a:xfrm>
          <a:prstGeom prst="rect">
            <a:avLst/>
          </a:prstGeom>
          <a:noFill/>
          <a:ln w="9525">
            <a:noFill/>
            <a:miter lim="800000"/>
            <a:headEnd/>
            <a:tailEnd/>
          </a:ln>
          <a:effectLst/>
        </p:spPr>
      </p:pic>
      <p:pic>
        <p:nvPicPr>
          <p:cNvPr id="27654" name="Picture 6"/>
          <p:cNvPicPr>
            <a:picLocks noChangeAspect="1" noChangeArrowheads="1"/>
          </p:cNvPicPr>
          <p:nvPr/>
        </p:nvPicPr>
        <p:blipFill>
          <a:blip r:embed="rId8"/>
          <a:srcRect/>
          <a:stretch>
            <a:fillRect/>
          </a:stretch>
        </p:blipFill>
        <p:spPr bwMode="auto">
          <a:xfrm>
            <a:off x="6824694" y="4500570"/>
            <a:ext cx="2247900" cy="388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Octomap</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1815882"/>
          </a:xfrm>
          <a:prstGeom prst="rect">
            <a:avLst/>
          </a:prstGeom>
          <a:noFill/>
        </p:spPr>
        <p:txBody>
          <a:bodyPr wrap="square" rtlCol="0">
            <a:spAutoFit/>
          </a:bodyPr>
          <a:lstStyle/>
          <a:p>
            <a:r>
              <a:rPr lang="en-US" altLang="zh-CN" sz="2800" dirty="0" err="1" smtClean="0"/>
              <a:t>Octomap</a:t>
            </a:r>
            <a:r>
              <a:rPr lang="ja-JP" altLang="en-US" sz="2800" dirty="0" smtClean="0"/>
              <a:t>は</a:t>
            </a:r>
            <a:r>
              <a:rPr lang="en-US" altLang="zh-CN" sz="2800" dirty="0" err="1" smtClean="0"/>
              <a:t>github</a:t>
            </a:r>
            <a:r>
              <a:rPr lang="ja-JP" altLang="en-US" sz="2800" dirty="0" smtClean="0"/>
              <a:t>のある</a:t>
            </a:r>
            <a:r>
              <a:rPr lang="en-US" altLang="zh-CN" sz="2800" dirty="0" smtClean="0"/>
              <a:t>open source project</a:t>
            </a:r>
            <a:r>
              <a:rPr lang="ja-JP" altLang="en-US" sz="2800" dirty="0" smtClean="0"/>
              <a:t>。</a:t>
            </a:r>
            <a:r>
              <a:rPr lang="en-US" altLang="zh-CN" sz="2800" dirty="0" smtClean="0"/>
              <a:t>Windows</a:t>
            </a:r>
            <a:r>
              <a:rPr lang="ja-JP" altLang="en-US" sz="2800" dirty="0" smtClean="0"/>
              <a:t>で</a:t>
            </a:r>
            <a:r>
              <a:rPr lang="en-US" altLang="zh-CN" sz="2800" dirty="0" err="1" smtClean="0"/>
              <a:t>cmake</a:t>
            </a:r>
            <a:r>
              <a:rPr lang="ja-JP" altLang="en-US" sz="2800" dirty="0" smtClean="0"/>
              <a:t>とｖｓ</a:t>
            </a:r>
            <a:r>
              <a:rPr lang="en-US" altLang="ja-JP" sz="2800" dirty="0" smtClean="0"/>
              <a:t>2012</a:t>
            </a:r>
            <a:r>
              <a:rPr lang="ja-JP" altLang="en-US" sz="2800" dirty="0" smtClean="0"/>
              <a:t>を用いて、必須の</a:t>
            </a:r>
            <a:r>
              <a:rPr lang="en-US" altLang="zh-CN" sz="2800" dirty="0" smtClean="0"/>
              <a:t>library</a:t>
            </a:r>
            <a:r>
              <a:rPr lang="ja-JP" altLang="en-US" sz="2800" dirty="0" smtClean="0"/>
              <a:t>と</a:t>
            </a:r>
            <a:r>
              <a:rPr lang="en-US" altLang="zh-CN" sz="2800" dirty="0" smtClean="0"/>
              <a:t>head file</a:t>
            </a:r>
            <a:r>
              <a:rPr lang="ja-JP" altLang="en-US" sz="2800" dirty="0" smtClean="0"/>
              <a:t>を作った。それから、</a:t>
            </a:r>
            <a:r>
              <a:rPr lang="en-US" altLang="zh-CN" sz="2800" dirty="0" err="1" smtClean="0"/>
              <a:t>octovis</a:t>
            </a:r>
            <a:r>
              <a:rPr lang="ja-JP" altLang="en-US" sz="2800" dirty="0" smtClean="0"/>
              <a:t>というツールも作られた。</a:t>
            </a:r>
            <a:endParaRPr lang="en-US" altLang="ja-JP" sz="2800" dirty="0" smtClean="0"/>
          </a:p>
          <a:p>
            <a:r>
              <a:rPr lang="ja-JP" altLang="en-US" sz="2800" dirty="0" smtClean="0"/>
              <a:t>簡単な</a:t>
            </a:r>
            <a:r>
              <a:rPr lang="en-US" altLang="zh-CN" sz="2800" dirty="0" err="1" smtClean="0"/>
              <a:t>pcl</a:t>
            </a:r>
            <a:r>
              <a:rPr lang="ja-JP" altLang="en-US" sz="2800" dirty="0" smtClean="0"/>
              <a:t>から</a:t>
            </a:r>
            <a:r>
              <a:rPr lang="en-US" altLang="zh-CN" sz="2800" dirty="0" err="1" smtClean="0"/>
              <a:t>octomap</a:t>
            </a:r>
            <a:r>
              <a:rPr lang="ja-JP" altLang="en-US" sz="2800" dirty="0" smtClean="0"/>
              <a:t>への変換プログラムを作った。</a:t>
            </a:r>
            <a:endParaRPr lang="en-US" altLang="ja-JP" sz="2800" dirty="0" smtClean="0"/>
          </a:p>
        </p:txBody>
      </p:sp>
      <p:pic>
        <p:nvPicPr>
          <p:cNvPr id="26626" name="Picture 2"/>
          <p:cNvPicPr>
            <a:picLocks noChangeAspect="1" noChangeArrowheads="1"/>
          </p:cNvPicPr>
          <p:nvPr/>
        </p:nvPicPr>
        <p:blipFill>
          <a:blip r:embed="rId2"/>
          <a:srcRect/>
          <a:stretch>
            <a:fillRect/>
          </a:stretch>
        </p:blipFill>
        <p:spPr bwMode="auto">
          <a:xfrm>
            <a:off x="0" y="3365519"/>
            <a:ext cx="3857681" cy="2992439"/>
          </a:xfrm>
          <a:prstGeom prst="rect">
            <a:avLst/>
          </a:prstGeom>
          <a:noFill/>
          <a:ln w="9525">
            <a:noFill/>
            <a:miter lim="800000"/>
            <a:headEnd/>
            <a:tailEnd/>
          </a:ln>
          <a:effectLst/>
        </p:spPr>
      </p:pic>
      <p:pic>
        <p:nvPicPr>
          <p:cNvPr id="26625" name="Picture 1"/>
          <p:cNvPicPr>
            <a:picLocks noChangeAspect="1" noChangeArrowheads="1"/>
          </p:cNvPicPr>
          <p:nvPr/>
        </p:nvPicPr>
        <p:blipFill>
          <a:blip r:embed="rId3"/>
          <a:srcRect/>
          <a:stretch>
            <a:fillRect/>
          </a:stretch>
        </p:blipFill>
        <p:spPr bwMode="auto">
          <a:xfrm>
            <a:off x="3831025" y="2944824"/>
            <a:ext cx="5312975" cy="3913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Octomap</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954107"/>
          </a:xfrm>
          <a:prstGeom prst="rect">
            <a:avLst/>
          </a:prstGeom>
          <a:noFill/>
        </p:spPr>
        <p:txBody>
          <a:bodyPr wrap="square" rtlCol="0">
            <a:spAutoFit/>
          </a:bodyPr>
          <a:lstStyle/>
          <a:p>
            <a:r>
              <a:rPr lang="ja-JP" altLang="en-US" sz="2800" dirty="0" smtClean="0"/>
              <a:t>色のインフォメーションも除けて、</a:t>
            </a:r>
            <a:r>
              <a:rPr lang="en-US" altLang="ja-JP" sz="2800" dirty="0" smtClean="0"/>
              <a:t>.</a:t>
            </a:r>
            <a:r>
              <a:rPr lang="en-US" altLang="ja-JP" sz="2800" dirty="0" err="1" smtClean="0"/>
              <a:t>o</a:t>
            </a:r>
            <a:r>
              <a:rPr lang="en-US" altLang="zh-CN" sz="2800" dirty="0" err="1" smtClean="0"/>
              <a:t>t</a:t>
            </a:r>
            <a:r>
              <a:rPr lang="ja-JP" altLang="en-US" sz="2800" dirty="0" smtClean="0"/>
              <a:t>じゃなく</a:t>
            </a:r>
            <a:r>
              <a:rPr lang="en-US" altLang="ja-JP" sz="2800" dirty="0" smtClean="0"/>
              <a:t>.</a:t>
            </a:r>
            <a:r>
              <a:rPr lang="en-US" altLang="ja-JP" sz="2800" dirty="0" err="1" smtClean="0"/>
              <a:t>bt</a:t>
            </a:r>
            <a:r>
              <a:rPr lang="ja-JP" altLang="en-US" sz="2800" dirty="0" smtClean="0"/>
              <a:t>というより小さいファイルが出てくる。</a:t>
            </a:r>
            <a:endParaRPr lang="en-US" altLang="ja-JP" sz="2800" dirty="0" smtClean="0"/>
          </a:p>
        </p:txBody>
      </p:sp>
      <p:pic>
        <p:nvPicPr>
          <p:cNvPr id="28674" name="Picture 2"/>
          <p:cNvPicPr>
            <a:picLocks noChangeAspect="1" noChangeArrowheads="1"/>
          </p:cNvPicPr>
          <p:nvPr/>
        </p:nvPicPr>
        <p:blipFill>
          <a:blip r:embed="rId2"/>
          <a:srcRect/>
          <a:stretch>
            <a:fillRect/>
          </a:stretch>
        </p:blipFill>
        <p:spPr bwMode="auto">
          <a:xfrm>
            <a:off x="5214942" y="2786058"/>
            <a:ext cx="3086100" cy="3611563"/>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428596" y="2428868"/>
            <a:ext cx="5715000" cy="449263"/>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a:srcRect/>
          <a:stretch>
            <a:fillRect/>
          </a:stretch>
        </p:blipFill>
        <p:spPr bwMode="auto">
          <a:xfrm>
            <a:off x="428596" y="2960707"/>
            <a:ext cx="4114800" cy="32543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5"/>
          <a:srcRect/>
          <a:stretch>
            <a:fillRect/>
          </a:stretch>
        </p:blipFill>
        <p:spPr bwMode="auto">
          <a:xfrm>
            <a:off x="357158" y="2143116"/>
            <a:ext cx="5829300" cy="334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214282" y="2928934"/>
            <a:ext cx="4786345" cy="3643338"/>
          </a:xfrm>
          <a:prstGeom prst="rect">
            <a:avLst/>
          </a:prstGeom>
          <a:noFill/>
          <a:ln w="9525">
            <a:noFill/>
            <a:miter lim="800000"/>
            <a:headEnd/>
            <a:tailEnd/>
          </a:ln>
          <a:effectLst/>
        </p:spPr>
      </p:pic>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Octomap</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954107"/>
          </a:xfrm>
          <a:prstGeom prst="rect">
            <a:avLst/>
          </a:prstGeom>
          <a:noFill/>
        </p:spPr>
        <p:txBody>
          <a:bodyPr wrap="square" rtlCol="0">
            <a:spAutoFit/>
          </a:bodyPr>
          <a:lstStyle/>
          <a:p>
            <a:r>
              <a:rPr lang="ja-JP" altLang="en-US" sz="2800" dirty="0" smtClean="0"/>
              <a:t>直接カラー画像と深度画像と</a:t>
            </a:r>
            <a:r>
              <a:rPr lang="en-US" altLang="ja-JP" sz="2800" dirty="0" smtClean="0"/>
              <a:t>g2o</a:t>
            </a:r>
            <a:r>
              <a:rPr lang="ja-JP" altLang="en-US" sz="2800" dirty="0" smtClean="0"/>
              <a:t>の軌跡から</a:t>
            </a:r>
            <a:r>
              <a:rPr lang="en-US" altLang="zh-CN" sz="2800" dirty="0" err="1" smtClean="0"/>
              <a:t>octomap</a:t>
            </a:r>
            <a:r>
              <a:rPr lang="ja-JP" altLang="en-US" sz="2800" dirty="0" smtClean="0"/>
              <a:t>への変換プログラムも作った。</a:t>
            </a:r>
            <a:endParaRPr lang="en-US" altLang="ja-JP" sz="2800" dirty="0" smtClean="0"/>
          </a:p>
        </p:txBody>
      </p:sp>
      <p:pic>
        <p:nvPicPr>
          <p:cNvPr id="1026" name="Picture 2"/>
          <p:cNvPicPr>
            <a:picLocks noChangeAspect="1" noChangeArrowheads="1"/>
          </p:cNvPicPr>
          <p:nvPr/>
        </p:nvPicPr>
        <p:blipFill>
          <a:blip r:embed="rId3"/>
          <a:srcRect/>
          <a:stretch>
            <a:fillRect/>
          </a:stretch>
        </p:blipFill>
        <p:spPr bwMode="auto">
          <a:xfrm>
            <a:off x="1214414" y="2260595"/>
            <a:ext cx="1295400" cy="5254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571868" y="1714488"/>
            <a:ext cx="5253945" cy="2103429"/>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572132" y="3357562"/>
            <a:ext cx="3151185" cy="3241428"/>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42844" y="6621463"/>
            <a:ext cx="5654675" cy="236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Jeston</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の更新</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5693866"/>
          </a:xfrm>
          <a:prstGeom prst="rect">
            <a:avLst/>
          </a:prstGeom>
          <a:noFill/>
        </p:spPr>
        <p:txBody>
          <a:bodyPr wrap="square" rtlCol="0">
            <a:spAutoFit/>
          </a:bodyPr>
          <a:lstStyle/>
          <a:p>
            <a:r>
              <a:rPr lang="en-US" altLang="ja-JP" sz="2800" dirty="0" err="1" smtClean="0"/>
              <a:t>Jetson</a:t>
            </a:r>
            <a:r>
              <a:rPr lang="ja-JP" altLang="en-US" sz="2800" dirty="0" smtClean="0"/>
              <a:t>　ｔｘ１を更新してから、その</a:t>
            </a:r>
            <a:r>
              <a:rPr lang="en-US" altLang="zh-CN" sz="2800" dirty="0" smtClean="0"/>
              <a:t>ubuntu16</a:t>
            </a:r>
            <a:r>
              <a:rPr lang="ja-JP" altLang="en-US" sz="2800" dirty="0" smtClean="0"/>
              <a:t>に</a:t>
            </a:r>
            <a:r>
              <a:rPr lang="en-US" altLang="zh-CN" sz="2800" dirty="0" err="1" smtClean="0"/>
              <a:t>Orbslam</a:t>
            </a:r>
            <a:r>
              <a:rPr lang="ja-JP" altLang="en-US" sz="2800" dirty="0" smtClean="0"/>
              <a:t>と</a:t>
            </a:r>
            <a:r>
              <a:rPr lang="en-US" altLang="zh-CN" sz="2800" dirty="0" smtClean="0"/>
              <a:t>kinectv2</a:t>
            </a:r>
            <a:r>
              <a:rPr lang="ja-JP" altLang="en-US" sz="2800" dirty="0" smtClean="0"/>
              <a:t>の結合をちょっと試してみた。</a:t>
            </a:r>
            <a:endParaRPr lang="en-US" altLang="ja-JP" sz="2800" dirty="0" smtClean="0"/>
          </a:p>
          <a:p>
            <a:r>
              <a:rPr lang="ja-JP" altLang="en-US" sz="2800" dirty="0" smtClean="0"/>
              <a:t>最初は</a:t>
            </a:r>
            <a:r>
              <a:rPr lang="en-US" altLang="ja-JP" sz="2800" dirty="0" err="1" smtClean="0"/>
              <a:t>Jetpac</a:t>
            </a:r>
            <a:r>
              <a:rPr lang="ja-JP" altLang="en-US" sz="2800" dirty="0" smtClean="0"/>
              <a:t>ｋ</a:t>
            </a:r>
            <a:r>
              <a:rPr lang="ja-JP" altLang="en-US" sz="2800" dirty="0" smtClean="0"/>
              <a:t>の更新</a:t>
            </a:r>
            <a:r>
              <a:rPr lang="ja-JP" altLang="en-US" sz="2800" dirty="0" smtClean="0"/>
              <a:t>について説明する。</a:t>
            </a:r>
            <a:endParaRPr lang="en-US" altLang="ja-JP" sz="2800" dirty="0" smtClean="0"/>
          </a:p>
          <a:p>
            <a:r>
              <a:rPr lang="en-US" altLang="ja-JP" sz="2800" dirty="0" smtClean="0">
                <a:hlinkClick r:id="rId2"/>
              </a:rPr>
              <a:t>http://</a:t>
            </a:r>
            <a:r>
              <a:rPr lang="en-US" altLang="ja-JP" sz="2800" dirty="0" smtClean="0">
                <a:hlinkClick r:id="rId2"/>
              </a:rPr>
              <a:t>docs.nvidia.com/jetpack-l4t/index.html#developertools/mobile/jetpack/l4t/3.0/jetpack_l4t_install.htm</a:t>
            </a:r>
            <a:endParaRPr lang="en-US" altLang="ja-JP" sz="2800" dirty="0" smtClean="0"/>
          </a:p>
          <a:p>
            <a:r>
              <a:rPr lang="ja-JP" altLang="en-US" sz="2800" dirty="0" smtClean="0"/>
              <a:t>生物機械の</a:t>
            </a:r>
            <a:r>
              <a:rPr lang="en-US" altLang="zh-CN" sz="2800" dirty="0" smtClean="0"/>
              <a:t>knowledge base</a:t>
            </a:r>
            <a:r>
              <a:rPr lang="ja-JP" altLang="en-US" sz="2800" dirty="0" smtClean="0"/>
              <a:t>のインストール手順</a:t>
            </a:r>
            <a:endParaRPr lang="en-US" altLang="ja-JP" sz="2800" dirty="0" smtClean="0"/>
          </a:p>
          <a:p>
            <a:r>
              <a:rPr lang="ja-JP" altLang="en-US" sz="2800" dirty="0" smtClean="0"/>
              <a:t>をしたがって、速やかに更新できると思う。</a:t>
            </a:r>
            <a:endParaRPr lang="en-US" altLang="ja-JP" sz="2800" dirty="0" smtClean="0"/>
          </a:p>
          <a:p>
            <a:r>
              <a:rPr lang="ja-JP" altLang="en-US" sz="2800" dirty="0" smtClean="0"/>
              <a:t>ちなみに、モニターに繋がる</a:t>
            </a:r>
            <a:r>
              <a:rPr lang="en-US" altLang="zh-CN" sz="2800" dirty="0" smtClean="0"/>
              <a:t>DVI</a:t>
            </a:r>
            <a:r>
              <a:rPr lang="ja-JP" altLang="en-US" sz="2800" dirty="0" smtClean="0"/>
              <a:t>の線は</a:t>
            </a:r>
            <a:r>
              <a:rPr lang="en-US" altLang="ja-JP" sz="2800" dirty="0" smtClean="0"/>
              <a:t>DVI</a:t>
            </a:r>
            <a:r>
              <a:rPr lang="en-US" altLang="zh-CN" sz="2800" dirty="0" smtClean="0"/>
              <a:t>-D</a:t>
            </a:r>
          </a:p>
          <a:p>
            <a:r>
              <a:rPr lang="ja-JP" altLang="en-US" sz="2800" dirty="0" smtClean="0"/>
              <a:t>ダブルリンクだ。</a:t>
            </a:r>
            <a:endParaRPr lang="en-US" altLang="ja-JP" sz="2800" dirty="0" smtClean="0"/>
          </a:p>
          <a:p>
            <a:r>
              <a:rPr lang="ja-JP" altLang="en-US" sz="2800" dirty="0" smtClean="0"/>
              <a:t>それから、マウスとキーボードと</a:t>
            </a:r>
            <a:r>
              <a:rPr lang="en-US" altLang="zh-CN" sz="2800" dirty="0" smtClean="0"/>
              <a:t>kinectv2</a:t>
            </a:r>
            <a:r>
              <a:rPr lang="ja-JP" altLang="en-US" sz="2800" dirty="0" smtClean="0"/>
              <a:t>を同時に</a:t>
            </a:r>
            <a:endParaRPr lang="en-US" altLang="ja-JP" sz="2800" dirty="0" smtClean="0"/>
          </a:p>
          <a:p>
            <a:r>
              <a:rPr lang="ja-JP" altLang="en-US" sz="2800" dirty="0" smtClean="0"/>
              <a:t>使</a:t>
            </a:r>
            <a:r>
              <a:rPr lang="ja-JP" altLang="en-US" sz="2800" dirty="0" smtClean="0"/>
              <a:t>いたいと</a:t>
            </a:r>
            <a:r>
              <a:rPr lang="en-US" altLang="zh-CN" sz="2800" dirty="0" err="1" smtClean="0"/>
              <a:t>usb</a:t>
            </a:r>
            <a:r>
              <a:rPr lang="en-US" altLang="zh-CN" sz="2800" dirty="0" smtClean="0"/>
              <a:t> hub</a:t>
            </a:r>
            <a:r>
              <a:rPr lang="ja-JP" altLang="en-US" sz="2800" dirty="0" smtClean="0"/>
              <a:t>というものを買ったら便利</a:t>
            </a:r>
            <a:endParaRPr lang="en-US" altLang="ja-JP" sz="2800" dirty="0" smtClean="0"/>
          </a:p>
          <a:p>
            <a:r>
              <a:rPr lang="ja-JP" altLang="en-US" sz="2800" dirty="0" smtClean="0"/>
              <a:t>だと思う。</a:t>
            </a:r>
            <a:endParaRPr lang="en-US" altLang="ja-JP" sz="2800" dirty="0" smtClean="0"/>
          </a:p>
        </p:txBody>
      </p:sp>
      <p:pic>
        <p:nvPicPr>
          <p:cNvPr id="3" name="Picture 4" descr="https://upload.wikimedia.org/wikipedia/commons/thumb/f/fb/DVI_Connector_Types.svg/181px-DVI_Connector_Types.svg.png"/>
          <p:cNvPicPr>
            <a:picLocks noChangeAspect="1" noChangeArrowheads="1"/>
          </p:cNvPicPr>
          <p:nvPr/>
        </p:nvPicPr>
        <p:blipFill>
          <a:blip r:embed="rId3"/>
          <a:srcRect/>
          <a:stretch>
            <a:fillRect/>
          </a:stretch>
        </p:blipFill>
        <p:spPr bwMode="auto">
          <a:xfrm>
            <a:off x="7419975" y="3476625"/>
            <a:ext cx="1724025" cy="33813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1483</TotalTime>
  <Words>918</Words>
  <Application>Microsoft Office PowerPoint</Application>
  <PresentationFormat>全屏显示(4:3)</PresentationFormat>
  <Paragraphs>69</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進捗報告   修士二年生　朱</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論文紹介  Simultaneous Localization and Mapping (SLAM) : Part I by HUGH DURRANT-WHYTE et al.</dc:title>
  <dc:creator>User</dc:creator>
  <cp:lastModifiedBy>Hasee</cp:lastModifiedBy>
  <cp:revision>169</cp:revision>
  <dcterms:created xsi:type="dcterms:W3CDTF">2016-05-01T22:24:06Z</dcterms:created>
  <dcterms:modified xsi:type="dcterms:W3CDTF">2017-04-25T16:25:11Z</dcterms:modified>
</cp:coreProperties>
</file>