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7772400" cy="10058400"/>
  <p:embeddedFontLs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7B81E0-6124-4728-9171-DA01178A7DEF}">
  <a:tblStyle styleId="{0C7B81E0-6124-4728-9171-DA01178A7D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rbel-bold.fntdata"/><Relationship Id="rId21" Type="http://schemas.openxmlformats.org/officeDocument/2006/relationships/font" Target="fonts/Corbel-regular.fntdata"/><Relationship Id="rId24" Type="http://schemas.openxmlformats.org/officeDocument/2006/relationships/font" Target="fonts/Corbel-boldItalic.fntdata"/><Relationship Id="rId23" Type="http://schemas.openxmlformats.org/officeDocument/2006/relationships/font" Target="fonts/Corbel-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9cfe83350_0_133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9cfe83350_0_133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1ed592662_0_1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121ed592662_0_1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9cfe83350_0_153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119cfe83350_0_153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9cfe83350_0_156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119cfe83350_0_156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9cfe83350_0_153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119cfe83350_0_153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9cfe83350_0_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9cfe83350_0_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9cfe83350_0_151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9cfe83350_0_151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41f86b00d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1741f86b00d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1ed592662_0_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121ed592662_0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cle logo" showMasterSp="0" type="blank">
  <p:cSld name="BLANK">
    <p:bg>
      <p:bgPr>
        <a:solidFill>
          <a:schemeClr val="lt1"/>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3823125" y="2843829"/>
            <a:ext cx="4545752" cy="569548"/>
          </a:xfrm>
          <a:prstGeom prst="rect">
            <a:avLst/>
          </a:prstGeom>
          <a:noFill/>
          <a:ln>
            <a:noFill/>
          </a:ln>
        </p:spPr>
      </p:pic>
      <p:pic>
        <p:nvPicPr>
          <p:cNvPr descr="Antra_Logo_72dpi_RGB_Tagline_XLarge.jpg" id="15" name="Google Shape;15;p2"/>
          <p:cNvPicPr preferRelativeResize="0"/>
          <p:nvPr/>
        </p:nvPicPr>
        <p:blipFill rotWithShape="1">
          <a:blip r:embed="rId3">
            <a:alphaModFix/>
          </a:blip>
          <a:srcRect b="0" l="0" r="0" t="0"/>
          <a:stretch/>
        </p:blipFill>
        <p:spPr>
          <a:xfrm>
            <a:off x="1" y="1230949"/>
            <a:ext cx="12191998" cy="44313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
  <p:cSld name="Announcement">
    <p:spTree>
      <p:nvGrpSpPr>
        <p:cNvPr id="55" name="Shape 55"/>
        <p:cNvGrpSpPr/>
        <p:nvPr/>
      </p:nvGrpSpPr>
      <p:grpSpPr>
        <a:xfrm>
          <a:off x="0" y="0"/>
          <a:ext cx="0" cy="0"/>
          <a:chOff x="0" y="0"/>
          <a:chExt cx="0" cy="0"/>
        </a:xfrm>
      </p:grpSpPr>
      <p:sp>
        <p:nvSpPr>
          <p:cNvPr id="56" name="Google Shape;56;p11"/>
          <p:cNvSpPr txBox="1"/>
          <p:nvPr>
            <p:ph type="title"/>
          </p:nvPr>
        </p:nvSpPr>
        <p:spPr>
          <a:xfrm>
            <a:off x="531951" y="1905000"/>
            <a:ext cx="4802100" cy="16461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7" name="Google Shape;57;p11"/>
          <p:cNvSpPr txBox="1"/>
          <p:nvPr>
            <p:ph idx="1" type="body"/>
          </p:nvPr>
        </p:nvSpPr>
        <p:spPr>
          <a:xfrm>
            <a:off x="531957" y="3657600"/>
            <a:ext cx="4802100" cy="1646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descr="A photo of your product can be included here" id="58" name="Google Shape;58;p11"/>
          <p:cNvSpPr/>
          <p:nvPr>
            <p:ph idx="2" type="pic"/>
          </p:nvPr>
        </p:nvSpPr>
        <p:spPr>
          <a:xfrm>
            <a:off x="5589912" y="533400"/>
            <a:ext cx="6069900" cy="5410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1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0" name="Google Shape;60;p1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te Speaker Picture Slide">
  <p:cSld name="Remote Speaker Picture Slide">
    <p:spTree>
      <p:nvGrpSpPr>
        <p:cNvPr id="61" name="Shape 61"/>
        <p:cNvGrpSpPr/>
        <p:nvPr/>
      </p:nvGrpSpPr>
      <p:grpSpPr>
        <a:xfrm>
          <a:off x="0" y="0"/>
          <a:ext cx="0" cy="0"/>
          <a:chOff x="0" y="0"/>
          <a:chExt cx="0" cy="0"/>
        </a:xfrm>
      </p:grpSpPr>
      <p:sp>
        <p:nvSpPr>
          <p:cNvPr id="62" name="Google Shape;62;p1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3" name="Google Shape;63;p1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4" name="Google Shape;64;p1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If presenting remotely, you can insert your photo here" id="65" name="Google Shape;65;p12"/>
          <p:cNvSpPr/>
          <p:nvPr>
            <p:ph idx="2" type="pic"/>
          </p:nvPr>
        </p:nvSpPr>
        <p:spPr>
          <a:xfrm>
            <a:off x="2286601" y="1828800"/>
            <a:ext cx="3475500" cy="3841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2"/>
          <p:cNvSpPr txBox="1"/>
          <p:nvPr>
            <p:ph idx="1" type="body"/>
          </p:nvPr>
        </p:nvSpPr>
        <p:spPr>
          <a:xfrm>
            <a:off x="6036618" y="1828799"/>
            <a:ext cx="5103600" cy="3840300"/>
          </a:xfrm>
          <a:prstGeom prst="rect">
            <a:avLst/>
          </a:prstGeom>
          <a:noFill/>
          <a:ln>
            <a:noFill/>
          </a:ln>
        </p:spPr>
        <p:txBody>
          <a:bodyPr anchorCtr="0" anchor="ctr" bIns="0" lIns="0" spcFirstLastPara="1" rIns="0" wrap="square" tIns="0">
            <a:noAutofit/>
          </a:bodyPr>
          <a:lstStyle>
            <a:lvl1pPr indent="-406400" lvl="0" marL="457200" rtl="0" algn="l">
              <a:lnSpc>
                <a:spcPct val="90000"/>
              </a:lnSpc>
              <a:spcBef>
                <a:spcPts val="0"/>
              </a:spcBef>
              <a:spcAft>
                <a:spcPts val="0"/>
              </a:spcAft>
              <a:buClr>
                <a:schemeClr val="lt1"/>
              </a:buClr>
              <a:buSzPts val="2800"/>
              <a:buChar char="•"/>
              <a:defRPr b="1"/>
            </a:lvl1pPr>
            <a:lvl2pPr indent="-381000" lvl="1" marL="914400" rtl="0" algn="l">
              <a:lnSpc>
                <a:spcPct val="90000"/>
              </a:lnSpc>
              <a:spcBef>
                <a:spcPts val="800"/>
              </a:spcBef>
              <a:spcAft>
                <a:spcPts val="0"/>
              </a:spcAft>
              <a:buClr>
                <a:schemeClr val="lt1"/>
              </a:buClr>
              <a:buSzPts val="24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Logo">
  <p:cSld name="Quote with Logo">
    <p:spTree>
      <p:nvGrpSpPr>
        <p:cNvPr id="67" name="Shape 67"/>
        <p:cNvGrpSpPr/>
        <p:nvPr/>
      </p:nvGrpSpPr>
      <p:grpSpPr>
        <a:xfrm>
          <a:off x="0" y="0"/>
          <a:ext cx="0" cy="0"/>
          <a:chOff x="0" y="0"/>
          <a:chExt cx="0" cy="0"/>
        </a:xfrm>
      </p:grpSpPr>
      <p:sp>
        <p:nvSpPr>
          <p:cNvPr id="68" name="Google Shape;68;p13"/>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9" name="Google Shape;69;p13"/>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0" name="Google Shape;70;p1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1" name="Google Shape;71;p1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icture">
  <p:cSld name="Quote with Picture">
    <p:spTree>
      <p:nvGrpSpPr>
        <p:cNvPr id="72" name="Shape 72"/>
        <p:cNvGrpSpPr/>
        <p:nvPr/>
      </p:nvGrpSpPr>
      <p:grpSpPr>
        <a:xfrm>
          <a:off x="0" y="0"/>
          <a:ext cx="0" cy="0"/>
          <a:chOff x="0" y="0"/>
          <a:chExt cx="0" cy="0"/>
        </a:xfrm>
      </p:grpSpPr>
      <p:sp>
        <p:nvSpPr>
          <p:cNvPr descr="Customer photo can be included here" id="73" name="Google Shape;73;p14"/>
          <p:cNvSpPr/>
          <p:nvPr>
            <p:ph idx="2" type="pic"/>
          </p:nvPr>
        </p:nvSpPr>
        <p:spPr>
          <a:xfrm>
            <a:off x="531954" y="1905000"/>
            <a:ext cx="2195100" cy="3072300"/>
          </a:xfrm>
          <a:prstGeom prst="rect">
            <a:avLst/>
          </a:prstGeom>
          <a:noFill/>
          <a:ln>
            <a:noFill/>
          </a:ln>
        </p:spPr>
        <p:txBody>
          <a:bodyPr anchorCtr="0" anchor="t" bIns="0" lIns="0" spcFirstLastPara="1" rIns="0" wrap="square" tIns="91425">
            <a:noAutofit/>
          </a:bodyPr>
          <a:lstStyle>
            <a:lvl1pPr lvl="0" marR="0" rtl="0" algn="ctr">
              <a:lnSpc>
                <a:spcPct val="90000"/>
              </a:lnSpc>
              <a:spcBef>
                <a:spcPts val="0"/>
              </a:spcBef>
              <a:spcAft>
                <a:spcPts val="0"/>
              </a:spcAft>
              <a:buClr>
                <a:srgbClr val="666666"/>
              </a:buClr>
              <a:buSzPts val="1900"/>
              <a:buFont typeface="Arial"/>
              <a:buNone/>
              <a:defRPr b="0" i="0" sz="19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p14"/>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75" name="Google Shape;75;p14"/>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6" name="Google Shape;76;p1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7" name="Google Shape;77;p1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0" name="Google Shape;80;p15"/>
          <p:cNvSpPr txBox="1"/>
          <p:nvPr>
            <p:ph idx="1" type="body"/>
          </p:nvPr>
        </p:nvSpPr>
        <p:spPr>
          <a:xfrm>
            <a:off x="531952"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81" name="Google Shape;81;p1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2" name="Google Shape;82;p15"/>
          <p:cNvSpPr txBox="1"/>
          <p:nvPr>
            <p:ph idx="2" type="body"/>
          </p:nvPr>
        </p:nvSpPr>
        <p:spPr>
          <a:xfrm>
            <a:off x="6248448"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83" name="Google Shape;83;p1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84" name="Google Shape;84;p1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5" name="Shape 85"/>
        <p:cNvGrpSpPr/>
        <p:nvPr/>
      </p:nvGrpSpPr>
      <p:grpSpPr>
        <a:xfrm>
          <a:off x="0" y="0"/>
          <a:ext cx="0" cy="0"/>
          <a:chOff x="0" y="0"/>
          <a:chExt cx="0" cy="0"/>
        </a:xfrm>
      </p:grpSpPr>
      <p:sp>
        <p:nvSpPr>
          <p:cNvPr id="86" name="Google Shape;86;p1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7" name="Google Shape;87;p16"/>
          <p:cNvSpPr txBox="1"/>
          <p:nvPr>
            <p:ph idx="1" type="body"/>
          </p:nvPr>
        </p:nvSpPr>
        <p:spPr>
          <a:xfrm>
            <a:off x="531959"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88" name="Google Shape;88;p1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9" name="Google Shape;89;p16"/>
          <p:cNvSpPr txBox="1"/>
          <p:nvPr>
            <p:ph idx="2" type="body"/>
          </p:nvPr>
        </p:nvSpPr>
        <p:spPr>
          <a:xfrm>
            <a:off x="4358193"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90" name="Google Shape;90;p1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91" name="Google Shape;91;p16"/>
          <p:cNvSpPr txBox="1"/>
          <p:nvPr>
            <p:ph idx="3" type="body"/>
          </p:nvPr>
        </p:nvSpPr>
        <p:spPr>
          <a:xfrm>
            <a:off x="8184428"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2" name="Google Shape;92;p1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3" name="Google Shape;93;p1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94" name="Shape 94"/>
        <p:cNvGrpSpPr/>
        <p:nvPr/>
      </p:nvGrpSpPr>
      <p:grpSpPr>
        <a:xfrm>
          <a:off x="0" y="0"/>
          <a:ext cx="0" cy="0"/>
          <a:chOff x="0" y="0"/>
          <a:chExt cx="0" cy="0"/>
        </a:xfrm>
      </p:grpSpPr>
      <p:sp>
        <p:nvSpPr>
          <p:cNvPr id="95" name="Google Shape;95;p17"/>
          <p:cNvSpPr txBox="1"/>
          <p:nvPr>
            <p:ph idx="1" type="body"/>
          </p:nvPr>
        </p:nvSpPr>
        <p:spPr>
          <a:xfrm>
            <a:off x="531952"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6" name="Google Shape;96;p17"/>
          <p:cNvSpPr txBox="1"/>
          <p:nvPr>
            <p:ph idx="2" type="body"/>
          </p:nvPr>
        </p:nvSpPr>
        <p:spPr>
          <a:xfrm>
            <a:off x="6248448"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7" name="Google Shape;97;p1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8" name="Google Shape;98;p1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7"/>
          <p:cNvSpPr txBox="1"/>
          <p:nvPr>
            <p:ph idx="3" type="body"/>
          </p:nvPr>
        </p:nvSpPr>
        <p:spPr>
          <a:xfrm>
            <a:off x="531952"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100" name="Google Shape;100;p17"/>
          <p:cNvSpPr txBox="1"/>
          <p:nvPr>
            <p:ph idx="4" type="body"/>
          </p:nvPr>
        </p:nvSpPr>
        <p:spPr>
          <a:xfrm>
            <a:off x="6248448"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101" name="Google Shape;101;p17"/>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2" name="Google Shape;102;p17"/>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for Infographics">
  <p:cSld name="Quadrant for Infographics">
    <p:spTree>
      <p:nvGrpSpPr>
        <p:cNvPr id="103" name="Shape 103"/>
        <p:cNvGrpSpPr/>
        <p:nvPr/>
      </p:nvGrpSpPr>
      <p:grpSpPr>
        <a:xfrm>
          <a:off x="0" y="0"/>
          <a:ext cx="0" cy="0"/>
          <a:chOff x="0" y="0"/>
          <a:chExt cx="0" cy="0"/>
        </a:xfrm>
      </p:grpSpPr>
      <p:sp>
        <p:nvSpPr>
          <p:cNvPr id="104" name="Google Shape;104;p18"/>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5" name="Google Shape;105;p18"/>
          <p:cNvSpPr txBox="1"/>
          <p:nvPr>
            <p:ph idx="1" type="body"/>
          </p:nvPr>
        </p:nvSpPr>
        <p:spPr>
          <a:xfrm>
            <a:off x="243744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6" name="Google Shape;106;p18"/>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7" name="Google Shape;107;p18"/>
          <p:cNvSpPr txBox="1"/>
          <p:nvPr>
            <p:ph idx="2" type="body"/>
          </p:nvPr>
        </p:nvSpPr>
        <p:spPr>
          <a:xfrm>
            <a:off x="815393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8" name="Google Shape;108;p18"/>
          <p:cNvCxnSpPr/>
          <p:nvPr/>
        </p:nvCxnSpPr>
        <p:spPr>
          <a:xfrm rot="10800000">
            <a:off x="532151" y="3733800"/>
            <a:ext cx="11127900" cy="0"/>
          </a:xfrm>
          <a:prstGeom prst="straightConnector1">
            <a:avLst/>
          </a:prstGeom>
          <a:noFill/>
          <a:ln cap="flat" cmpd="sng" w="19050">
            <a:solidFill>
              <a:schemeClr val="lt2"/>
            </a:solidFill>
            <a:prstDash val="solid"/>
            <a:miter lim="800000"/>
            <a:headEnd len="sm" w="sm" type="none"/>
            <a:tailEnd len="sm" w="sm" type="none"/>
          </a:ln>
        </p:spPr>
      </p:cxnSp>
      <p:sp>
        <p:nvSpPr>
          <p:cNvPr id="109" name="Google Shape;109;p18"/>
          <p:cNvSpPr txBox="1"/>
          <p:nvPr>
            <p:ph idx="3" type="body"/>
          </p:nvPr>
        </p:nvSpPr>
        <p:spPr>
          <a:xfrm>
            <a:off x="243744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0" name="Google Shape;110;p18"/>
          <p:cNvSpPr txBox="1"/>
          <p:nvPr>
            <p:ph idx="4" type="body"/>
          </p:nvPr>
        </p:nvSpPr>
        <p:spPr>
          <a:xfrm>
            <a:off x="815393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1" name="Google Shape;111;p18"/>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2" name="Google Shape;112;p18"/>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p:cSld name="Metric">
    <p:spTree>
      <p:nvGrpSpPr>
        <p:cNvPr id="113" name="Shape 113"/>
        <p:cNvGrpSpPr/>
        <p:nvPr/>
      </p:nvGrpSpPr>
      <p:grpSpPr>
        <a:xfrm>
          <a:off x="0" y="0"/>
          <a:ext cx="0" cy="0"/>
          <a:chOff x="0" y="0"/>
          <a:chExt cx="0" cy="0"/>
        </a:xfrm>
      </p:grpSpPr>
      <p:sp>
        <p:nvSpPr>
          <p:cNvPr descr="A large metric can be called out here in font size 166pt, Calibri" id="114" name="Google Shape;114;p19"/>
          <p:cNvSpPr txBox="1"/>
          <p:nvPr>
            <p:ph type="title"/>
          </p:nvPr>
        </p:nvSpPr>
        <p:spPr>
          <a:xfrm>
            <a:off x="760618" y="1524000"/>
            <a:ext cx="4077600" cy="2743200"/>
          </a:xfrm>
          <a:prstGeom prst="rect">
            <a:avLst/>
          </a:prstGeom>
          <a:noFill/>
          <a:ln>
            <a:noFill/>
          </a:ln>
        </p:spPr>
        <p:txBody>
          <a:bodyPr anchorCtr="0" anchor="ctr" bIns="0" lIns="0" spcFirstLastPara="1" rIns="0" wrap="square" tIns="0">
            <a:noAutofit/>
          </a:bodyPr>
          <a:lstStyle>
            <a:lvl1pPr lvl="0" rtl="0" algn="r">
              <a:lnSpc>
                <a:spcPct val="80000"/>
              </a:lnSpc>
              <a:spcBef>
                <a:spcPts val="0"/>
              </a:spcBef>
              <a:spcAft>
                <a:spcPts val="0"/>
              </a:spcAft>
              <a:buClr>
                <a:schemeClr val="accent5"/>
              </a:buClr>
              <a:buSzPts val="16700"/>
              <a:buFont typeface="Calibri"/>
              <a:buNone/>
              <a:defRPr b="1" sz="16700">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5" name="Google Shape;115;p19"/>
          <p:cNvSpPr txBox="1"/>
          <p:nvPr>
            <p:ph idx="1" type="body"/>
          </p:nvPr>
        </p:nvSpPr>
        <p:spPr>
          <a:xfrm>
            <a:off x="5257588" y="1524000"/>
            <a:ext cx="5030400" cy="27432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800"/>
              <a:buFont typeface="Arial"/>
              <a:buNone/>
              <a:defRPr sz="28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6" name="Google Shape;116;p1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7" name="Google Shape;117;p1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8" name="Shape 118"/>
        <p:cNvGrpSpPr/>
        <p:nvPr/>
      </p:nvGrpSpPr>
      <p:grpSpPr>
        <a:xfrm>
          <a:off x="0" y="0"/>
          <a:ext cx="0" cy="0"/>
          <a:chOff x="0" y="0"/>
          <a:chExt cx="0" cy="0"/>
        </a:xfrm>
      </p:grpSpPr>
      <p:sp>
        <p:nvSpPr>
          <p:cNvPr id="119" name="Google Shape;119;p2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0" name="Google Shape;120;p20"/>
          <p:cNvSpPr txBox="1"/>
          <p:nvPr>
            <p:ph idx="1" type="body"/>
          </p:nvPr>
        </p:nvSpPr>
        <p:spPr>
          <a:xfrm>
            <a:off x="53195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1" name="Google Shape;121;p20"/>
          <p:cNvSpPr txBox="1"/>
          <p:nvPr>
            <p:ph idx="2" type="body"/>
          </p:nvPr>
        </p:nvSpPr>
        <p:spPr>
          <a:xfrm>
            <a:off x="53195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122" name="Google Shape;122;p20"/>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23" name="Google Shape;123;p20"/>
          <p:cNvSpPr txBox="1"/>
          <p:nvPr>
            <p:ph idx="3" type="body"/>
          </p:nvPr>
        </p:nvSpPr>
        <p:spPr>
          <a:xfrm>
            <a:off x="624539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4" name="Google Shape;124;p20"/>
          <p:cNvSpPr txBox="1"/>
          <p:nvPr>
            <p:ph idx="4" type="body"/>
          </p:nvPr>
        </p:nvSpPr>
        <p:spPr>
          <a:xfrm>
            <a:off x="624539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25" name="Google Shape;125;p2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6" name="Google Shape;126;p2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out Picture"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531959" y="2600324"/>
            <a:ext cx="11127900" cy="1371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 name="Google Shape;18;p3"/>
          <p:cNvSpPr txBox="1"/>
          <p:nvPr>
            <p:ph idx="1" type="body"/>
          </p:nvPr>
        </p:nvSpPr>
        <p:spPr>
          <a:xfrm>
            <a:off x="531959" y="4038599"/>
            <a:ext cx="11127900" cy="914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solidFill>
                  <a:schemeClr val="dk1"/>
                </a:solidFill>
              </a:defRPr>
            </a:lvl1pPr>
            <a:lvl2pPr indent="-228600" lvl="1" marL="914400" rtl="0" algn="l">
              <a:lnSpc>
                <a:spcPct val="90000"/>
              </a:lnSpc>
              <a:spcBef>
                <a:spcPts val="800"/>
              </a:spcBef>
              <a:spcAft>
                <a:spcPts val="0"/>
              </a:spcAft>
              <a:buSzPts val="1900"/>
              <a:buNone/>
              <a:defRPr sz="1900">
                <a:solidFill>
                  <a:srgbClr val="888888"/>
                </a:solidFill>
              </a:defRPr>
            </a:lvl2pPr>
            <a:lvl3pPr indent="-228600" lvl="2" marL="1371600" rtl="0" algn="l">
              <a:lnSpc>
                <a:spcPct val="90000"/>
              </a:lnSpc>
              <a:spcBef>
                <a:spcPts val="700"/>
              </a:spcBef>
              <a:spcAft>
                <a:spcPts val="0"/>
              </a:spcAft>
              <a:buSzPts val="1600"/>
              <a:buNone/>
              <a:defRPr sz="1600">
                <a:solidFill>
                  <a:srgbClr val="888888"/>
                </a:solidFill>
              </a:defRPr>
            </a:lvl3pPr>
            <a:lvl4pPr indent="-228600" lvl="3" marL="1828800" rtl="0" algn="l">
              <a:lnSpc>
                <a:spcPct val="90000"/>
              </a:lnSpc>
              <a:spcBef>
                <a:spcPts val="700"/>
              </a:spcBef>
              <a:spcAft>
                <a:spcPts val="0"/>
              </a:spcAft>
              <a:buSzPts val="1500"/>
              <a:buNone/>
              <a:defRPr sz="1500">
                <a:solidFill>
                  <a:srgbClr val="888888"/>
                </a:solidFill>
              </a:defRPr>
            </a:lvl4pPr>
            <a:lvl5pPr indent="-228600" lvl="4" marL="2286000" rtl="0" algn="l">
              <a:lnSpc>
                <a:spcPct val="90000"/>
              </a:lnSpc>
              <a:spcBef>
                <a:spcPts val="700"/>
              </a:spcBef>
              <a:spcAft>
                <a:spcPts val="0"/>
              </a:spcAft>
              <a:buSzPts val="1500"/>
              <a:buNone/>
              <a:defRPr sz="1500">
                <a:solidFill>
                  <a:srgbClr val="888888"/>
                </a:solidFill>
              </a:defRPr>
            </a:lvl5pPr>
            <a:lvl6pPr indent="-228600" lvl="5" marL="2743200" rtl="0" algn="l">
              <a:lnSpc>
                <a:spcPct val="90000"/>
              </a:lnSpc>
              <a:spcBef>
                <a:spcPts val="700"/>
              </a:spcBef>
              <a:spcAft>
                <a:spcPts val="0"/>
              </a:spcAft>
              <a:buSzPts val="1500"/>
              <a:buNone/>
              <a:defRPr sz="1500">
                <a:solidFill>
                  <a:srgbClr val="888888"/>
                </a:solidFill>
              </a:defRPr>
            </a:lvl6pPr>
            <a:lvl7pPr indent="-228600" lvl="6" marL="3200400" rtl="0" algn="l">
              <a:lnSpc>
                <a:spcPct val="90000"/>
              </a:lnSpc>
              <a:spcBef>
                <a:spcPts val="700"/>
              </a:spcBef>
              <a:spcAft>
                <a:spcPts val="0"/>
              </a:spcAft>
              <a:buSzPts val="1500"/>
              <a:buNone/>
              <a:defRPr sz="1500">
                <a:solidFill>
                  <a:srgbClr val="888888"/>
                </a:solidFill>
              </a:defRPr>
            </a:lvl7pPr>
            <a:lvl8pPr indent="-228600" lvl="7" marL="3657600" rtl="0" algn="l">
              <a:lnSpc>
                <a:spcPct val="90000"/>
              </a:lnSpc>
              <a:spcBef>
                <a:spcPts val="700"/>
              </a:spcBef>
              <a:spcAft>
                <a:spcPts val="0"/>
              </a:spcAft>
              <a:buSzPts val="1500"/>
              <a:buNone/>
              <a:defRPr sz="1500">
                <a:solidFill>
                  <a:srgbClr val="888888"/>
                </a:solidFill>
              </a:defRPr>
            </a:lvl8pPr>
            <a:lvl9pPr indent="-228600" lvl="8" marL="4114800" rtl="0" algn="l">
              <a:lnSpc>
                <a:spcPct val="90000"/>
              </a:lnSpc>
              <a:spcBef>
                <a:spcPts val="700"/>
              </a:spcBef>
              <a:spcAft>
                <a:spcPts val="0"/>
              </a:spcAft>
              <a:buSzPts val="1500"/>
              <a:buNone/>
              <a:defRPr sz="1500">
                <a:solidFill>
                  <a:srgbClr val="888888"/>
                </a:solidFill>
              </a:defRPr>
            </a:lvl9pPr>
          </a:lstStyle>
          <a:p/>
        </p:txBody>
      </p:sp>
      <p:sp>
        <p:nvSpPr>
          <p:cNvPr id="19" name="Google Shape;19;p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 name="Google Shape;20;p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127" name="Shape 127"/>
        <p:cNvGrpSpPr/>
        <p:nvPr/>
      </p:nvGrpSpPr>
      <p:grpSpPr>
        <a:xfrm>
          <a:off x="0" y="0"/>
          <a:ext cx="0" cy="0"/>
          <a:chOff x="0" y="0"/>
          <a:chExt cx="0" cy="0"/>
        </a:xfrm>
      </p:grpSpPr>
      <p:sp>
        <p:nvSpPr>
          <p:cNvPr id="128" name="Google Shape;128;p2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9" name="Google Shape;129;p2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0" name="Google Shape;130;p2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31" name="Shape 131"/>
        <p:cNvGrpSpPr/>
        <p:nvPr/>
      </p:nvGrpSpPr>
      <p:grpSpPr>
        <a:xfrm>
          <a:off x="0" y="0"/>
          <a:ext cx="0" cy="0"/>
          <a:chOff x="0" y="0"/>
          <a:chExt cx="0" cy="0"/>
        </a:xfrm>
      </p:grpSpPr>
      <p:sp>
        <p:nvSpPr>
          <p:cNvPr id="132" name="Google Shape;132;p2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3" name="Google Shape;133;p22"/>
          <p:cNvSpPr txBox="1"/>
          <p:nvPr>
            <p:ph idx="1" type="body"/>
          </p:nvPr>
        </p:nvSpPr>
        <p:spPr>
          <a:xfrm>
            <a:off x="531953"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134" name="Google Shape;134;p2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5" name="Google Shape;135;p2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23"/>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Chart using colors from the approved palette included here" id="138" name="Google Shape;138;p23"/>
          <p:cNvSpPr txBox="1"/>
          <p:nvPr>
            <p:ph idx="1" type="body"/>
          </p:nvPr>
        </p:nvSpPr>
        <p:spPr>
          <a:xfrm>
            <a:off x="531800" y="1524000"/>
            <a:ext cx="75915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39" name="Google Shape;139;p23"/>
          <p:cNvSpPr txBox="1"/>
          <p:nvPr>
            <p:ph idx="2" type="body"/>
          </p:nvPr>
        </p:nvSpPr>
        <p:spPr>
          <a:xfrm>
            <a:off x="8779575" y="1524001"/>
            <a:ext cx="28803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0" name="Google Shape;140;p2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1" name="Google Shape;141;p2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2" name="Shape 142"/>
        <p:cNvGrpSpPr/>
        <p:nvPr/>
      </p:nvGrpSpPr>
      <p:grpSpPr>
        <a:xfrm>
          <a:off x="0" y="0"/>
          <a:ext cx="0" cy="0"/>
          <a:chOff x="0" y="0"/>
          <a:chExt cx="0" cy="0"/>
        </a:xfrm>
      </p:grpSpPr>
      <p:sp>
        <p:nvSpPr>
          <p:cNvPr id="143" name="Google Shape;143;p2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4-color photo can be included here" id="144" name="Google Shape;144;p24"/>
          <p:cNvSpPr/>
          <p:nvPr>
            <p:ph idx="2" type="pic"/>
          </p:nvPr>
        </p:nvSpPr>
        <p:spPr>
          <a:xfrm>
            <a:off x="531952" y="1524000"/>
            <a:ext cx="6097500" cy="4416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4"/>
          <p:cNvSpPr txBox="1"/>
          <p:nvPr>
            <p:ph idx="1" type="body"/>
          </p:nvPr>
        </p:nvSpPr>
        <p:spPr>
          <a:xfrm>
            <a:off x="7010642" y="1524000"/>
            <a:ext cx="46497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6" name="Google Shape;146;p2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7" name="Google Shape;147;p2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148" name="Shape 148"/>
        <p:cNvGrpSpPr/>
        <p:nvPr/>
      </p:nvGrpSpPr>
      <p:grpSpPr>
        <a:xfrm>
          <a:off x="0" y="0"/>
          <a:ext cx="0" cy="0"/>
          <a:chOff x="0" y="0"/>
          <a:chExt cx="0" cy="0"/>
        </a:xfrm>
      </p:grpSpPr>
      <p:sp>
        <p:nvSpPr>
          <p:cNvPr id="149" name="Google Shape;149;p2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wo 4-color photos can be included here" id="150" name="Google Shape;150;p25"/>
          <p:cNvSpPr/>
          <p:nvPr>
            <p:ph idx="2" type="pic"/>
          </p:nvPr>
        </p:nvSpPr>
        <p:spPr>
          <a:xfrm>
            <a:off x="531951"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1" name="Google Shape;151;p25"/>
          <p:cNvSpPr txBox="1"/>
          <p:nvPr>
            <p:ph idx="1" type="body"/>
          </p:nvPr>
        </p:nvSpPr>
        <p:spPr>
          <a:xfrm>
            <a:off x="531957"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52" name="Google Shape;152;p2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53" name="Google Shape;153;p25"/>
          <p:cNvSpPr/>
          <p:nvPr>
            <p:ph idx="3" type="pic"/>
          </p:nvPr>
        </p:nvSpPr>
        <p:spPr>
          <a:xfrm>
            <a:off x="6248439"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4" name="Google Shape;154;p25"/>
          <p:cNvSpPr txBox="1"/>
          <p:nvPr>
            <p:ph idx="4" type="body"/>
          </p:nvPr>
        </p:nvSpPr>
        <p:spPr>
          <a:xfrm>
            <a:off x="6248444"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55" name="Google Shape;155;p2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6" name="Google Shape;156;p2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57" name="Shape 157"/>
        <p:cNvGrpSpPr/>
        <p:nvPr/>
      </p:nvGrpSpPr>
      <p:grpSpPr>
        <a:xfrm>
          <a:off x="0" y="0"/>
          <a:ext cx="0" cy="0"/>
          <a:chOff x="0" y="0"/>
          <a:chExt cx="0" cy="0"/>
        </a:xfrm>
      </p:grpSpPr>
      <p:sp>
        <p:nvSpPr>
          <p:cNvPr id="158" name="Google Shape;158;p2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hree 4-color photos can be included here" id="159" name="Google Shape;159;p26"/>
          <p:cNvSpPr/>
          <p:nvPr>
            <p:ph idx="2" type="pic"/>
          </p:nvPr>
        </p:nvSpPr>
        <p:spPr>
          <a:xfrm>
            <a:off x="531959"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26"/>
          <p:cNvSpPr txBox="1"/>
          <p:nvPr>
            <p:ph idx="1" type="body"/>
          </p:nvPr>
        </p:nvSpPr>
        <p:spPr>
          <a:xfrm>
            <a:off x="531957"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1" name="Google Shape;161;p2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2" name="Google Shape;162;p26"/>
          <p:cNvSpPr/>
          <p:nvPr>
            <p:ph idx="3" type="pic"/>
          </p:nvPr>
        </p:nvSpPr>
        <p:spPr>
          <a:xfrm>
            <a:off x="4358193"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3" name="Google Shape;163;p26"/>
          <p:cNvSpPr txBox="1"/>
          <p:nvPr>
            <p:ph idx="4" type="body"/>
          </p:nvPr>
        </p:nvSpPr>
        <p:spPr>
          <a:xfrm>
            <a:off x="4358193"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4" name="Google Shape;164;p2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5" name="Google Shape;165;p26"/>
          <p:cNvSpPr/>
          <p:nvPr>
            <p:ph idx="5" type="pic"/>
          </p:nvPr>
        </p:nvSpPr>
        <p:spPr>
          <a:xfrm>
            <a:off x="8184428"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26"/>
          <p:cNvSpPr txBox="1"/>
          <p:nvPr>
            <p:ph idx="6" type="body"/>
          </p:nvPr>
        </p:nvSpPr>
        <p:spPr>
          <a:xfrm>
            <a:off x="8184428"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67" name="Google Shape;167;p2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8" name="Google Shape;168;p2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Back">
  <p:cSld name="Safe Harbor Back">
    <p:spTree>
      <p:nvGrpSpPr>
        <p:cNvPr id="169"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Safe Harbor</a:t>
            </a:r>
            <a:r>
              <a:rPr lang="en-US" sz="3200">
                <a:solidFill>
                  <a:schemeClr val="dk1"/>
                </a:solidFill>
                <a:latin typeface="Calibri"/>
                <a:ea typeface="Calibri"/>
                <a:cs typeface="Calibri"/>
                <a:sym typeface="Calibri"/>
              </a:rPr>
              <a:t>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2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28"/>
          <p:cNvSpPr txBox="1"/>
          <p:nvPr>
            <p:ph type="ctrTitle"/>
          </p:nvPr>
        </p:nvSpPr>
        <p:spPr>
          <a:xfrm>
            <a:off x="415611" y="992767"/>
            <a:ext cx="11360700" cy="2736900"/>
          </a:xfrm>
          <a:prstGeom prst="rect">
            <a:avLst/>
          </a:prstGeom>
        </p:spPr>
        <p:txBody>
          <a:bodyPr anchorCtr="0" anchor="b" bIns="0" lIns="0" spcFirstLastPara="1" rIns="0" wrap="square" tIns="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6" name="Google Shape;176;p28"/>
          <p:cNvSpPr txBox="1"/>
          <p:nvPr>
            <p:ph idx="1" type="subTitle"/>
          </p:nvPr>
        </p:nvSpPr>
        <p:spPr>
          <a:xfrm>
            <a:off x="415600" y="3778833"/>
            <a:ext cx="11360700" cy="1056900"/>
          </a:xfrm>
          <a:prstGeom prst="rect">
            <a:avLst/>
          </a:prstGeom>
        </p:spPr>
        <p:txBody>
          <a:bodyPr anchorCtr="0" anchor="t" bIns="0" lIns="0" spcFirstLastPara="1" rIns="0" wrap="square" tIns="0">
            <a:noAutofit/>
          </a:bodyPr>
          <a:lstStyle>
            <a:lvl1pPr lvl="0" rtl="0" algn="ctr">
              <a:lnSpc>
                <a:spcPct val="100000"/>
              </a:lnSpc>
              <a:spcBef>
                <a:spcPts val="1200"/>
              </a:spcBef>
              <a:spcAft>
                <a:spcPts val="0"/>
              </a:spcAft>
              <a:buSzPts val="3700"/>
              <a:buNone/>
              <a:defRPr sz="3700"/>
            </a:lvl1pPr>
            <a:lvl2pPr lvl="1" rtl="0" algn="ctr">
              <a:lnSpc>
                <a:spcPct val="100000"/>
              </a:lnSpc>
              <a:spcBef>
                <a:spcPts val="800"/>
              </a:spcBef>
              <a:spcAft>
                <a:spcPts val="0"/>
              </a:spcAft>
              <a:buSzPts val="3700"/>
              <a:buNone/>
              <a:defRPr sz="3700"/>
            </a:lvl2pPr>
            <a:lvl3pPr lvl="2" rtl="0" algn="ctr">
              <a:lnSpc>
                <a:spcPct val="100000"/>
              </a:lnSpc>
              <a:spcBef>
                <a:spcPts val="700"/>
              </a:spcBef>
              <a:spcAft>
                <a:spcPts val="0"/>
              </a:spcAft>
              <a:buSzPts val="3700"/>
              <a:buNone/>
              <a:defRPr sz="3700"/>
            </a:lvl3pPr>
            <a:lvl4pPr lvl="3" rtl="0" algn="ctr">
              <a:lnSpc>
                <a:spcPct val="100000"/>
              </a:lnSpc>
              <a:spcBef>
                <a:spcPts val="700"/>
              </a:spcBef>
              <a:spcAft>
                <a:spcPts val="0"/>
              </a:spcAft>
              <a:buSzPts val="3700"/>
              <a:buNone/>
              <a:defRPr sz="3700"/>
            </a:lvl4pPr>
            <a:lvl5pPr lvl="4" rtl="0" algn="ctr">
              <a:lnSpc>
                <a:spcPct val="100000"/>
              </a:lnSpc>
              <a:spcBef>
                <a:spcPts val="700"/>
              </a:spcBef>
              <a:spcAft>
                <a:spcPts val="0"/>
              </a:spcAft>
              <a:buSzPts val="3700"/>
              <a:buNone/>
              <a:defRPr sz="3700"/>
            </a:lvl5pPr>
            <a:lvl6pPr lvl="5" rtl="0" algn="ctr">
              <a:lnSpc>
                <a:spcPct val="100000"/>
              </a:lnSpc>
              <a:spcBef>
                <a:spcPts val="700"/>
              </a:spcBef>
              <a:spcAft>
                <a:spcPts val="0"/>
              </a:spcAft>
              <a:buSzPts val="3700"/>
              <a:buNone/>
              <a:defRPr sz="3700"/>
            </a:lvl6pPr>
            <a:lvl7pPr lvl="6" rtl="0" algn="ctr">
              <a:lnSpc>
                <a:spcPct val="100000"/>
              </a:lnSpc>
              <a:spcBef>
                <a:spcPts val="700"/>
              </a:spcBef>
              <a:spcAft>
                <a:spcPts val="0"/>
              </a:spcAft>
              <a:buSzPts val="3700"/>
              <a:buNone/>
              <a:defRPr sz="3700"/>
            </a:lvl7pPr>
            <a:lvl8pPr lvl="7" rtl="0" algn="ctr">
              <a:lnSpc>
                <a:spcPct val="100000"/>
              </a:lnSpc>
              <a:spcBef>
                <a:spcPts val="700"/>
              </a:spcBef>
              <a:spcAft>
                <a:spcPts val="0"/>
              </a:spcAft>
              <a:buSzPts val="3700"/>
              <a:buNone/>
              <a:defRPr sz="3700"/>
            </a:lvl8pPr>
            <a:lvl9pPr lvl="8" rtl="0" algn="ctr">
              <a:lnSpc>
                <a:spcPct val="100000"/>
              </a:lnSpc>
              <a:spcBef>
                <a:spcPts val="700"/>
              </a:spcBef>
              <a:spcAft>
                <a:spcPts val="0"/>
              </a:spcAft>
              <a:buSzPts val="3700"/>
              <a:buNone/>
              <a:defRPr sz="3700"/>
            </a:lvl9pPr>
          </a:lstStyle>
          <a:p/>
        </p:txBody>
      </p:sp>
      <p:sp>
        <p:nvSpPr>
          <p:cNvPr id="177" name="Google Shape;177;p28"/>
          <p:cNvSpPr txBox="1"/>
          <p:nvPr>
            <p:ph idx="12" type="sldNum"/>
          </p:nvPr>
        </p:nvSpPr>
        <p:spPr>
          <a:xfrm>
            <a:off x="11296610" y="6217622"/>
            <a:ext cx="731700" cy="524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 name="Google Shape;23;p4"/>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24" name="Google Shape;24;p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 name="Google Shape;25;p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6" name="Shape 26"/>
        <p:cNvGrpSpPr/>
        <p:nvPr/>
      </p:nvGrpSpPr>
      <p:grpSpPr>
        <a:xfrm>
          <a:off x="0" y="0"/>
          <a:ext cx="0" cy="0"/>
          <a:chOff x="0" y="0"/>
          <a:chExt cx="0" cy="0"/>
        </a:xfrm>
      </p:grpSpPr>
      <p:sp>
        <p:nvSpPr>
          <p:cNvPr id="27" name="Google Shape;27;p5"/>
          <p:cNvSpPr txBox="1"/>
          <p:nvPr>
            <p:ph type="title"/>
          </p:nvPr>
        </p:nvSpPr>
        <p:spPr>
          <a:xfrm>
            <a:off x="406406" y="12702"/>
            <a:ext cx="9941100" cy="6465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 name="Google Shape;28;p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100">
                <a:solidFill>
                  <a:srgbClr val="666666"/>
                </a:solidFill>
                <a:latin typeface="Calibri"/>
                <a:ea typeface="Calibri"/>
                <a:cs typeface="Calibri"/>
                <a:sym typeface="Calibri"/>
              </a:defRPr>
            </a:lvl1pPr>
            <a:lvl2pPr indent="0" lvl="1" marL="0" marR="0" rtl="0" algn="r">
              <a:spcBef>
                <a:spcPts val="0"/>
              </a:spcBef>
              <a:buNone/>
              <a:defRPr sz="1100">
                <a:solidFill>
                  <a:srgbClr val="666666"/>
                </a:solidFill>
                <a:latin typeface="Calibri"/>
                <a:ea typeface="Calibri"/>
                <a:cs typeface="Calibri"/>
                <a:sym typeface="Calibri"/>
              </a:defRPr>
            </a:lvl2pPr>
            <a:lvl3pPr indent="0" lvl="2" marL="0" marR="0" rtl="0" algn="r">
              <a:spcBef>
                <a:spcPts val="0"/>
              </a:spcBef>
              <a:buNone/>
              <a:defRPr sz="1100">
                <a:solidFill>
                  <a:srgbClr val="666666"/>
                </a:solidFill>
                <a:latin typeface="Calibri"/>
                <a:ea typeface="Calibri"/>
                <a:cs typeface="Calibri"/>
                <a:sym typeface="Calibri"/>
              </a:defRPr>
            </a:lvl3pPr>
            <a:lvl4pPr indent="0" lvl="3" marL="0" marR="0" rtl="0" algn="r">
              <a:spcBef>
                <a:spcPts val="0"/>
              </a:spcBef>
              <a:buNone/>
              <a:defRPr sz="1100">
                <a:solidFill>
                  <a:srgbClr val="666666"/>
                </a:solidFill>
                <a:latin typeface="Calibri"/>
                <a:ea typeface="Calibri"/>
                <a:cs typeface="Calibri"/>
                <a:sym typeface="Calibri"/>
              </a:defRPr>
            </a:lvl4pPr>
            <a:lvl5pPr indent="0" lvl="4" marL="0" marR="0" rtl="0" algn="r">
              <a:spcBef>
                <a:spcPts val="0"/>
              </a:spcBef>
              <a:buNone/>
              <a:defRPr sz="1100">
                <a:solidFill>
                  <a:srgbClr val="666666"/>
                </a:solidFill>
                <a:latin typeface="Calibri"/>
                <a:ea typeface="Calibri"/>
                <a:cs typeface="Calibri"/>
                <a:sym typeface="Calibri"/>
              </a:defRPr>
            </a:lvl5pPr>
            <a:lvl6pPr indent="0" lvl="5" marL="0" marR="0" rtl="0" algn="r">
              <a:spcBef>
                <a:spcPts val="0"/>
              </a:spcBef>
              <a:buNone/>
              <a:defRPr sz="1100">
                <a:solidFill>
                  <a:srgbClr val="666666"/>
                </a:solidFill>
                <a:latin typeface="Calibri"/>
                <a:ea typeface="Calibri"/>
                <a:cs typeface="Calibri"/>
                <a:sym typeface="Calibri"/>
              </a:defRPr>
            </a:lvl6pPr>
            <a:lvl7pPr indent="0" lvl="6" marL="0" marR="0" rtl="0" algn="r">
              <a:spcBef>
                <a:spcPts val="0"/>
              </a:spcBef>
              <a:buNone/>
              <a:defRPr sz="1100">
                <a:solidFill>
                  <a:srgbClr val="666666"/>
                </a:solidFill>
                <a:latin typeface="Calibri"/>
                <a:ea typeface="Calibri"/>
                <a:cs typeface="Calibri"/>
                <a:sym typeface="Calibri"/>
              </a:defRPr>
            </a:lvl7pPr>
            <a:lvl8pPr indent="0" lvl="7" marL="0" marR="0" rtl="0" algn="r">
              <a:spcBef>
                <a:spcPts val="0"/>
              </a:spcBef>
              <a:buNone/>
              <a:defRPr sz="1100">
                <a:solidFill>
                  <a:srgbClr val="666666"/>
                </a:solidFill>
                <a:latin typeface="Calibri"/>
                <a:ea typeface="Calibri"/>
                <a:cs typeface="Calibri"/>
                <a:sym typeface="Calibri"/>
              </a:defRPr>
            </a:lvl8pPr>
            <a:lvl9pPr indent="0" lvl="8" marL="0" marR="0" rtl="0" algn="r">
              <a:spcBef>
                <a:spcPts val="0"/>
              </a:spcBef>
              <a:buNone/>
              <a:defRPr sz="1100">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31" name="Google Shape;31;p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Picture">
  <p:cSld name="2_Title Slide with Pictur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4" name="Google Shape;34;p7"/>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5" name="Google Shape;35;p7"/>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chemeClr val="lt1"/>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36" name="Google Shape;36;p7"/>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chemeClr val="lt1"/>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9" name="Google Shape;39;p8"/>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0" name="Google Shape;40;p8"/>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rgbClr val="3F3F3F"/>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41" name="Google Shape;41;p8"/>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rgbClr val="3F3F3F"/>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42" name="Shape 42"/>
        <p:cNvGrpSpPr/>
        <p:nvPr/>
      </p:nvGrpSpPr>
      <p:grpSpPr>
        <a:xfrm>
          <a:off x="0" y="0"/>
          <a:ext cx="0" cy="0"/>
          <a:chOff x="0" y="0"/>
          <a:chExt cx="0" cy="0"/>
        </a:xfrm>
      </p:grpSpPr>
      <p:sp>
        <p:nvSpPr>
          <p:cNvPr id="43" name="Google Shape;43;p9"/>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4" name="Google Shape;44;p9"/>
          <p:cNvSpPr txBox="1"/>
          <p:nvPr>
            <p:ph idx="1" type="body"/>
          </p:nvPr>
        </p:nvSpPr>
        <p:spPr>
          <a:xfrm>
            <a:off x="531959"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45" name="Google Shape;45;p9"/>
          <p:cNvSpPr txBox="1"/>
          <p:nvPr>
            <p:ph idx="2" type="body"/>
          </p:nvPr>
        </p:nvSpPr>
        <p:spPr>
          <a:xfrm>
            <a:off x="531296" y="1981200"/>
            <a:ext cx="11129700" cy="39624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46" name="Google Shape;46;p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47" name="Google Shape;47;p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 Agenda">
  <p:cSld name="Program Agenda">
    <p:spTree>
      <p:nvGrpSpPr>
        <p:cNvPr id="50" name="Shape 50"/>
        <p:cNvGrpSpPr/>
        <p:nvPr/>
      </p:nvGrpSpPr>
      <p:grpSpPr>
        <a:xfrm>
          <a:off x="0" y="0"/>
          <a:ext cx="0" cy="0"/>
          <a:chOff x="0" y="0"/>
          <a:chExt cx="0" cy="0"/>
        </a:xfrm>
      </p:grpSpPr>
      <p:sp>
        <p:nvSpPr>
          <p:cNvPr id="51" name="Google Shape;51;p1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2" name="Google Shape;52;p10"/>
          <p:cNvSpPr txBox="1"/>
          <p:nvPr>
            <p:ph idx="1" type="body"/>
          </p:nvPr>
        </p:nvSpPr>
        <p:spPr>
          <a:xfrm>
            <a:off x="2796665" y="1981199"/>
            <a:ext cx="8863200" cy="3962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2400"/>
              </a:spcBef>
              <a:spcAft>
                <a:spcPts val="0"/>
              </a:spcAft>
              <a:buSzPts val="2800"/>
              <a:buNone/>
              <a:defRPr sz="2800"/>
            </a:lvl1pPr>
            <a:lvl2pPr indent="-228600" lvl="1" marL="914400" rtl="0" algn="l">
              <a:lnSpc>
                <a:spcPct val="90000"/>
              </a:lnSpc>
              <a:spcBef>
                <a:spcPts val="2400"/>
              </a:spcBef>
              <a:spcAft>
                <a:spcPts val="0"/>
              </a:spcAft>
              <a:buSzPts val="2800"/>
              <a:buNone/>
              <a:defRPr sz="2800"/>
            </a:lvl2pPr>
            <a:lvl3pPr indent="-228600" lvl="2" marL="1371600" rtl="0" algn="l">
              <a:lnSpc>
                <a:spcPct val="90000"/>
              </a:lnSpc>
              <a:spcBef>
                <a:spcPts val="2400"/>
              </a:spcBef>
              <a:spcAft>
                <a:spcPts val="0"/>
              </a:spcAft>
              <a:buSzPts val="2800"/>
              <a:buNone/>
              <a:defRPr sz="2800"/>
            </a:lvl3pPr>
            <a:lvl4pPr indent="-228600" lvl="3" marL="1828800" rtl="0" algn="l">
              <a:lnSpc>
                <a:spcPct val="90000"/>
              </a:lnSpc>
              <a:spcBef>
                <a:spcPts val="2400"/>
              </a:spcBef>
              <a:spcAft>
                <a:spcPts val="0"/>
              </a:spcAft>
              <a:buSzPts val="2800"/>
              <a:buNone/>
              <a:defRPr sz="2800"/>
            </a:lvl4pPr>
            <a:lvl5pPr indent="-228600" lvl="4" marL="2286000" rtl="0" algn="l">
              <a:lnSpc>
                <a:spcPct val="90000"/>
              </a:lnSpc>
              <a:spcBef>
                <a:spcPts val="2400"/>
              </a:spcBef>
              <a:spcAft>
                <a:spcPts val="0"/>
              </a:spcAft>
              <a:buSzPts val="2800"/>
              <a:buNone/>
              <a:defRPr sz="2800"/>
            </a:lvl5pPr>
            <a:lvl6pPr indent="-228600" lvl="5" marL="2743200" rtl="0" algn="l">
              <a:lnSpc>
                <a:spcPct val="90000"/>
              </a:lnSpc>
              <a:spcBef>
                <a:spcPts val="2400"/>
              </a:spcBef>
              <a:spcAft>
                <a:spcPts val="0"/>
              </a:spcAft>
              <a:buSzPts val="2800"/>
              <a:buNone/>
              <a:defRPr sz="2800"/>
            </a:lvl6pPr>
            <a:lvl7pPr indent="-228600" lvl="6" marL="3200400" rtl="0" algn="l">
              <a:lnSpc>
                <a:spcPct val="90000"/>
              </a:lnSpc>
              <a:spcBef>
                <a:spcPts val="2400"/>
              </a:spcBef>
              <a:spcAft>
                <a:spcPts val="0"/>
              </a:spcAft>
              <a:buSzPts val="2800"/>
              <a:buNone/>
              <a:defRPr sz="2800"/>
            </a:lvl7pPr>
            <a:lvl8pPr indent="-228600" lvl="7" marL="3657600" rtl="0" algn="l">
              <a:lnSpc>
                <a:spcPct val="90000"/>
              </a:lnSpc>
              <a:spcBef>
                <a:spcPts val="2400"/>
              </a:spcBef>
              <a:spcAft>
                <a:spcPts val="0"/>
              </a:spcAft>
              <a:buSzPts val="2800"/>
              <a:buNone/>
              <a:defRPr sz="2800"/>
            </a:lvl8pPr>
            <a:lvl9pPr indent="-228600" lvl="8" marL="4114800" rtl="0" algn="l">
              <a:lnSpc>
                <a:spcPct val="90000"/>
              </a:lnSpc>
              <a:spcBef>
                <a:spcPts val="2400"/>
              </a:spcBef>
              <a:spcAft>
                <a:spcPts val="0"/>
              </a:spcAft>
              <a:buSzPts val="2800"/>
              <a:buNone/>
              <a:defRPr sz="2800"/>
            </a:lvl9pPr>
          </a:lstStyle>
          <a:p/>
        </p:txBody>
      </p:sp>
      <p:sp>
        <p:nvSpPr>
          <p:cNvPr id="53" name="Google Shape;53;p1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54" name="Google Shape;54;p1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7" name="Google Shape;7;p1"/>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rgbClr val="66666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indent="-330200" lvl="4" marL="22860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500"/>
              <a:buNone/>
              <a:defRPr b="0" i="0" sz="900" u="none" cap="none" strike="noStrike">
                <a:solidFill>
                  <a:srgbClr val="666666"/>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nvSpPr>
        <p:spPr>
          <a:xfrm>
            <a:off x="5356000" y="6556248"/>
            <a:ext cx="2788500" cy="182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b="0" i="0" lang="en-US" sz="900" u="none" cap="none" strike="noStrike">
                <a:solidFill>
                  <a:srgbClr val="666666"/>
                </a:solidFill>
                <a:latin typeface="Calibri"/>
                <a:ea typeface="Calibri"/>
                <a:cs typeface="Calibri"/>
                <a:sym typeface="Calibri"/>
              </a:rPr>
              <a:t> Antra, Inc. All rights reserved. </a:t>
            </a:r>
            <a:endParaRPr sz="1500"/>
          </a:p>
        </p:txBody>
      </p:sp>
      <p:sp>
        <p:nvSpPr>
          <p:cNvPr id="10" name="Google Shape;10;p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rgbClr val="666666"/>
                </a:solidFill>
                <a:latin typeface="Calibri"/>
                <a:ea typeface="Calibri"/>
                <a:cs typeface="Calibri"/>
                <a:sym typeface="Calibri"/>
              </a:defRPr>
            </a:lvl1pPr>
            <a:lvl2pPr indent="0" lvl="1" marL="0" marR="0" rtl="0" algn="r">
              <a:spcBef>
                <a:spcPts val="0"/>
              </a:spcBef>
              <a:buNone/>
              <a:defRPr b="0" sz="1100" u="none">
                <a:solidFill>
                  <a:srgbClr val="666666"/>
                </a:solidFill>
                <a:latin typeface="Calibri"/>
                <a:ea typeface="Calibri"/>
                <a:cs typeface="Calibri"/>
                <a:sym typeface="Calibri"/>
              </a:defRPr>
            </a:lvl2pPr>
            <a:lvl3pPr indent="0" lvl="2" marL="0" marR="0" rtl="0" algn="r">
              <a:spcBef>
                <a:spcPts val="0"/>
              </a:spcBef>
              <a:buNone/>
              <a:defRPr b="0" sz="1100" u="none">
                <a:solidFill>
                  <a:srgbClr val="666666"/>
                </a:solidFill>
                <a:latin typeface="Calibri"/>
                <a:ea typeface="Calibri"/>
                <a:cs typeface="Calibri"/>
                <a:sym typeface="Calibri"/>
              </a:defRPr>
            </a:lvl3pPr>
            <a:lvl4pPr indent="0" lvl="3" marL="0" marR="0" rtl="0" algn="r">
              <a:spcBef>
                <a:spcPts val="0"/>
              </a:spcBef>
              <a:buNone/>
              <a:defRPr b="0" sz="1100" u="none">
                <a:solidFill>
                  <a:srgbClr val="666666"/>
                </a:solidFill>
                <a:latin typeface="Calibri"/>
                <a:ea typeface="Calibri"/>
                <a:cs typeface="Calibri"/>
                <a:sym typeface="Calibri"/>
              </a:defRPr>
            </a:lvl4pPr>
            <a:lvl5pPr indent="0" lvl="4" marL="0" marR="0" rtl="0" algn="r">
              <a:spcBef>
                <a:spcPts val="0"/>
              </a:spcBef>
              <a:buNone/>
              <a:defRPr b="0" sz="1100" u="none">
                <a:solidFill>
                  <a:srgbClr val="666666"/>
                </a:solidFill>
                <a:latin typeface="Calibri"/>
                <a:ea typeface="Calibri"/>
                <a:cs typeface="Calibri"/>
                <a:sym typeface="Calibri"/>
              </a:defRPr>
            </a:lvl5pPr>
            <a:lvl6pPr indent="0" lvl="5" marL="0" marR="0" rtl="0" algn="r">
              <a:spcBef>
                <a:spcPts val="0"/>
              </a:spcBef>
              <a:buNone/>
              <a:defRPr b="0" sz="1100" u="none">
                <a:solidFill>
                  <a:srgbClr val="666666"/>
                </a:solidFill>
                <a:latin typeface="Calibri"/>
                <a:ea typeface="Calibri"/>
                <a:cs typeface="Calibri"/>
                <a:sym typeface="Calibri"/>
              </a:defRPr>
            </a:lvl6pPr>
            <a:lvl7pPr indent="0" lvl="6" marL="0" marR="0" rtl="0" algn="r">
              <a:spcBef>
                <a:spcPts val="0"/>
              </a:spcBef>
              <a:buNone/>
              <a:defRPr b="0" sz="1100" u="none">
                <a:solidFill>
                  <a:srgbClr val="666666"/>
                </a:solidFill>
                <a:latin typeface="Calibri"/>
                <a:ea typeface="Calibri"/>
                <a:cs typeface="Calibri"/>
                <a:sym typeface="Calibri"/>
              </a:defRPr>
            </a:lvl7pPr>
            <a:lvl8pPr indent="0" lvl="7" marL="0" marR="0" rtl="0" algn="r">
              <a:spcBef>
                <a:spcPts val="0"/>
              </a:spcBef>
              <a:buNone/>
              <a:defRPr b="0" sz="1100" u="none">
                <a:solidFill>
                  <a:srgbClr val="666666"/>
                </a:solidFill>
                <a:latin typeface="Calibri"/>
                <a:ea typeface="Calibri"/>
                <a:cs typeface="Calibri"/>
                <a:sym typeface="Calibri"/>
              </a:defRPr>
            </a:lvl8pPr>
            <a:lvl9pPr indent="0" lvl="8" marL="0" marR="0" rtl="0" algn="r">
              <a:spcBef>
                <a:spcPts val="0"/>
              </a:spcBef>
              <a:buNone/>
              <a:defRPr b="0" sz="1100" u="non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1" name="Google Shape;11;p1"/>
          <p:cNvPicPr preferRelativeResize="0"/>
          <p:nvPr/>
        </p:nvPicPr>
        <p:blipFill rotWithShape="1">
          <a:blip r:embed="rId1">
            <a:alphaModFix/>
          </a:blip>
          <a:srcRect b="0" l="0" r="0" t="0"/>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learn.microsoft.com/en-us/sql/relational-databases/databases/system-databases?view=sql-server-ver16"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Data Warehouse Schemas</a:t>
            </a:r>
            <a:endParaRPr i="0" sz="5400" u="none" cap="none" strike="noStrike">
              <a:solidFill>
                <a:schemeClr val="dk1"/>
              </a:solidFill>
              <a:latin typeface="Calibri"/>
              <a:ea typeface="Calibri"/>
              <a:cs typeface="Calibri"/>
              <a:sym typeface="Calibri"/>
            </a:endParaRPr>
          </a:p>
        </p:txBody>
      </p:sp>
      <p:sp>
        <p:nvSpPr>
          <p:cNvPr id="237" name="Google Shape;237;p38"/>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27878" lvl="0" marL="228600" marR="0" rtl="0" algn="l">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Star vs Snowflake</a:t>
            </a:r>
            <a:endParaRPr i="0" sz="2800" u="none" cap="none" strike="noStrike">
              <a:solidFill>
                <a:schemeClr val="dk1"/>
              </a:solidFill>
              <a:latin typeface="Calibri"/>
              <a:ea typeface="Calibri"/>
              <a:cs typeface="Calibri"/>
              <a:sym typeface="Calibri"/>
            </a:endParaRPr>
          </a:p>
        </p:txBody>
      </p:sp>
      <p:graphicFrame>
        <p:nvGraphicFramePr>
          <p:cNvPr id="238" name="Google Shape;238;p38"/>
          <p:cNvGraphicFramePr/>
          <p:nvPr/>
        </p:nvGraphicFramePr>
        <p:xfrm>
          <a:off x="375450" y="2762200"/>
          <a:ext cx="3000000" cy="3000000"/>
        </p:xfrm>
        <a:graphic>
          <a:graphicData uri="http://schemas.openxmlformats.org/drawingml/2006/table">
            <a:tbl>
              <a:tblPr>
                <a:noFill/>
                <a:tableStyleId>{0C7B81E0-6124-4728-9171-DA01178A7DEF}</a:tableStyleId>
              </a:tblPr>
              <a:tblGrid>
                <a:gridCol w="5720550"/>
                <a:gridCol w="5745450"/>
              </a:tblGrid>
              <a:tr h="381000">
                <a:tc>
                  <a:txBody>
                    <a:bodyPr/>
                    <a:lstStyle/>
                    <a:p>
                      <a:pPr indent="0" lvl="0" marL="0" rtl="0" algn="ctr">
                        <a:lnSpc>
                          <a:spcPct val="115000"/>
                        </a:lnSpc>
                        <a:spcBef>
                          <a:spcPts val="0"/>
                        </a:spcBef>
                        <a:spcAft>
                          <a:spcPts val="0"/>
                        </a:spcAft>
                        <a:buNone/>
                      </a:pPr>
                      <a:r>
                        <a:rPr b="1" lang="en-US" sz="1350">
                          <a:solidFill>
                            <a:srgbClr val="222222"/>
                          </a:solidFill>
                          <a:latin typeface="Calibri"/>
                          <a:ea typeface="Calibri"/>
                          <a:cs typeface="Calibri"/>
                          <a:sym typeface="Calibri"/>
                        </a:rPr>
                        <a:t>Star Schema</a:t>
                      </a:r>
                      <a:endParaRPr b="1"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US" sz="1350">
                          <a:solidFill>
                            <a:srgbClr val="222222"/>
                          </a:solidFill>
                          <a:latin typeface="Calibri"/>
                          <a:ea typeface="Calibri"/>
                          <a:cs typeface="Calibri"/>
                          <a:sym typeface="Calibri"/>
                        </a:rPr>
                        <a:t>Snowflake Schema</a:t>
                      </a:r>
                      <a:endParaRPr b="1"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F9F9"/>
                    </a:solidFill>
                  </a:tcPr>
                </a:tc>
              </a:tr>
              <a:tr h="381000">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Hierarchies for the dimensions are stored in the dimensional table.</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Hierarchies are divided into separate tables.</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2350">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It contains a fact table surrounded by dimension tables.</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F9F9"/>
                    </a:solidFill>
                  </a:tcPr>
                </a:tc>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One fact table surrounded by dimension table which are in turn surrounded by dimension table</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F9F9"/>
                    </a:solidFill>
                  </a:tcPr>
                </a:tc>
              </a:tr>
              <a:tr h="398575">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In a star schema, only single join creates the relationship between the fact table and any dimension tables.</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A snowflake schema requires many joins to fetch the data.</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Simple DB Design.</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F9F9"/>
                    </a:solidFill>
                  </a:tcPr>
                </a:tc>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Complex DB Design.</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F9F9"/>
                    </a:solidFill>
                  </a:tcPr>
                </a:tc>
              </a:tr>
              <a:tr h="381000">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Denormalized Data structure </a:t>
                      </a:r>
                      <a:r>
                        <a:rPr lang="en-US" sz="1350">
                          <a:solidFill>
                            <a:srgbClr val="222222"/>
                          </a:solidFill>
                          <a:latin typeface="Calibri"/>
                          <a:ea typeface="Calibri"/>
                          <a:cs typeface="Calibri"/>
                          <a:sym typeface="Calibri"/>
                        </a:rPr>
                        <a:t>and query also run faster.</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More Normalized Data Structure.</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High level of Data redundancy</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F9F9"/>
                    </a:solidFill>
                  </a:tcPr>
                </a:tc>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lower level of data redundancy</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F9F9"/>
                    </a:solidFill>
                  </a:tcPr>
                </a:tc>
              </a:tr>
              <a:tr h="381000">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Single Dimension table contains aggregated data.</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50">
                          <a:solidFill>
                            <a:srgbClr val="222222"/>
                          </a:solidFill>
                          <a:latin typeface="Calibri"/>
                          <a:ea typeface="Calibri"/>
                          <a:cs typeface="Calibri"/>
                          <a:sym typeface="Calibri"/>
                        </a:rPr>
                        <a:t>Data Split into different Dimension Tables.</a:t>
                      </a:r>
                      <a:endParaRPr sz="1350">
                        <a:solidFill>
                          <a:srgbClr val="222222"/>
                        </a:solidFill>
                        <a:latin typeface="Calibri"/>
                        <a:ea typeface="Calibri"/>
                        <a:cs typeface="Calibri"/>
                        <a:sym typeface="Calibri"/>
                      </a:endParaRPr>
                    </a:p>
                  </a:txBody>
                  <a:tcPr marT="0"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Constrains</a:t>
            </a:r>
            <a:endParaRPr i="0" sz="5400" u="none" cap="none" strike="noStrike">
              <a:solidFill>
                <a:schemeClr val="dk1"/>
              </a:solidFill>
              <a:latin typeface="Calibri"/>
              <a:ea typeface="Calibri"/>
              <a:cs typeface="Calibri"/>
              <a:sym typeface="Calibri"/>
            </a:endParaRPr>
          </a:p>
        </p:txBody>
      </p:sp>
      <p:sp>
        <p:nvSpPr>
          <p:cNvPr id="244" name="Google Shape;244;p3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PK: Only one per</a:t>
            </a:r>
            <a:r>
              <a:rPr lang="en-US" sz="2400">
                <a:solidFill>
                  <a:schemeClr val="dk1"/>
                </a:solidFill>
                <a:latin typeface="Calibri"/>
                <a:ea typeface="Calibri"/>
                <a:cs typeface="Calibri"/>
                <a:sym typeface="Calibri"/>
              </a:rPr>
              <a:t> table, unique, not null, not necessary, physically sorts data</a:t>
            </a:r>
            <a:endParaRPr sz="24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“Composite” keys: PK made up from multiple columns</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UK: multiple </a:t>
            </a:r>
            <a:r>
              <a:rPr lang="en-US" sz="2400">
                <a:solidFill>
                  <a:schemeClr val="dk1"/>
                </a:solidFill>
                <a:latin typeface="Calibri"/>
                <a:ea typeface="Calibri"/>
                <a:cs typeface="Calibri"/>
                <a:sym typeface="Calibri"/>
              </a:rPr>
              <a:t>per table, unique, one null per column allowed</a:t>
            </a:r>
            <a:endParaRPr i="0" sz="2400" u="none" cap="none" strike="noStrike">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FK: PK f</a:t>
            </a:r>
            <a:r>
              <a:rPr lang="en-US" sz="2400">
                <a:solidFill>
                  <a:schemeClr val="dk1"/>
                </a:solidFill>
                <a:latin typeface="Calibri"/>
                <a:ea typeface="Calibri"/>
                <a:cs typeface="Calibri"/>
                <a:sym typeface="Calibri"/>
              </a:rPr>
              <a:t>rom another table</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Action: casca</a:t>
            </a:r>
            <a:r>
              <a:rPr lang="en-US" sz="2400">
                <a:solidFill>
                  <a:schemeClr val="dk1"/>
                </a:solidFill>
                <a:latin typeface="Calibri"/>
                <a:ea typeface="Calibri"/>
                <a:cs typeface="Calibri"/>
                <a:sym typeface="Calibri"/>
              </a:rPr>
              <a:t>de, set null, set default, no action</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 single table can use it’s own PK as FK. eg. emp table, emp_id, manager_id</a:t>
            </a:r>
            <a:endParaRPr i="0" sz="2400" u="none" cap="none" strike="noStrike">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Check</a:t>
            </a:r>
            <a:endParaRPr i="0" sz="2400" u="none" cap="none" strike="noStrike">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Not NULL</a:t>
            </a:r>
            <a:endParaRPr i="0" sz="2400" u="none" cap="none" strike="noStrike">
              <a:solidFill>
                <a:schemeClr val="dk1"/>
              </a:solidFill>
              <a:latin typeface="Calibri"/>
              <a:ea typeface="Calibri"/>
              <a:cs typeface="Calibri"/>
              <a:sym typeface="Calibri"/>
            </a:endParaRPr>
          </a:p>
        </p:txBody>
      </p:sp>
      <p:pic>
        <p:nvPicPr>
          <p:cNvPr id="245" name="Google Shape;245;p39"/>
          <p:cNvPicPr preferRelativeResize="0"/>
          <p:nvPr/>
        </p:nvPicPr>
        <p:blipFill>
          <a:blip r:embed="rId3">
            <a:alphaModFix/>
          </a:blip>
          <a:stretch>
            <a:fillRect/>
          </a:stretch>
        </p:blipFill>
        <p:spPr>
          <a:xfrm>
            <a:off x="3582120" y="4196425"/>
            <a:ext cx="4505399" cy="197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Data Types In SQL Server - String</a:t>
            </a:r>
            <a:endParaRPr i="0" sz="5400" u="none" cap="none" strike="noStrike">
              <a:solidFill>
                <a:schemeClr val="dk1"/>
              </a:solidFill>
              <a:latin typeface="Calibri"/>
              <a:ea typeface="Calibri"/>
              <a:cs typeface="Calibri"/>
              <a:sym typeface="Calibri"/>
            </a:endParaRPr>
          </a:p>
        </p:txBody>
      </p:sp>
      <p:graphicFrame>
        <p:nvGraphicFramePr>
          <p:cNvPr id="251" name="Google Shape;251;p40"/>
          <p:cNvGraphicFramePr/>
          <p:nvPr/>
        </p:nvGraphicFramePr>
        <p:xfrm>
          <a:off x="838075" y="1695450"/>
          <a:ext cx="3000000" cy="3000000"/>
        </p:xfrm>
        <a:graphic>
          <a:graphicData uri="http://schemas.openxmlformats.org/drawingml/2006/table">
            <a:tbl>
              <a:tblPr>
                <a:noFill/>
                <a:tableStyleId>{0C7B81E0-6124-4728-9171-DA01178A7DEF}</a:tableStyleId>
              </a:tblPr>
              <a:tblGrid>
                <a:gridCol w="1656125"/>
                <a:gridCol w="3487375"/>
                <a:gridCol w="2571750"/>
                <a:gridCol w="2571750"/>
              </a:tblGrid>
              <a:tr h="226500">
                <a:tc>
                  <a:txBody>
                    <a:bodyPr/>
                    <a:lstStyle/>
                    <a:p>
                      <a:pPr indent="0" lvl="0" marL="0" rtl="0" algn="l">
                        <a:lnSpc>
                          <a:spcPct val="115000"/>
                        </a:lnSpc>
                        <a:spcBef>
                          <a:spcPts val="1500"/>
                        </a:spcBef>
                        <a:spcAft>
                          <a:spcPts val="1500"/>
                        </a:spcAft>
                        <a:buNone/>
                      </a:pPr>
                      <a:r>
                        <a:rPr b="1" lang="en-US" sz="1850">
                          <a:latin typeface="Calibri"/>
                          <a:ea typeface="Calibri"/>
                          <a:cs typeface="Calibri"/>
                          <a:sym typeface="Calibri"/>
                        </a:rPr>
                        <a:t>Data type</a:t>
                      </a:r>
                      <a:endParaRPr b="1"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b="1" lang="en-US" sz="1850">
                          <a:latin typeface="Calibri"/>
                          <a:ea typeface="Calibri"/>
                          <a:cs typeface="Calibri"/>
                          <a:sym typeface="Calibri"/>
                        </a:rPr>
                        <a:t>Description</a:t>
                      </a:r>
                      <a:endParaRPr b="1"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b="1" lang="en-US" sz="1850">
                          <a:latin typeface="Calibri"/>
                          <a:ea typeface="Calibri"/>
                          <a:cs typeface="Calibri"/>
                          <a:sym typeface="Calibri"/>
                        </a:rPr>
                        <a:t>Max size</a:t>
                      </a:r>
                      <a:endParaRPr b="1"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b="1" lang="en-US" sz="1850">
                          <a:latin typeface="Calibri"/>
                          <a:ea typeface="Calibri"/>
                          <a:cs typeface="Calibri"/>
                          <a:sym typeface="Calibri"/>
                        </a:rPr>
                        <a:t>Storage</a:t>
                      </a:r>
                      <a:endParaRPr b="1"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b="1" lang="en-US" sz="1850">
                          <a:latin typeface="Calibri"/>
                          <a:ea typeface="Calibri"/>
                          <a:cs typeface="Calibri"/>
                          <a:sym typeface="Calibri"/>
                        </a:rPr>
                        <a:t>char(n)</a:t>
                      </a:r>
                      <a:endParaRPr b="1"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Fixed width character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8,000 characters</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Defined width</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b="1" lang="en-US" sz="1850">
                          <a:latin typeface="Calibri"/>
                          <a:ea typeface="Calibri"/>
                          <a:cs typeface="Calibri"/>
                          <a:sym typeface="Calibri"/>
                        </a:rPr>
                        <a:t>varchar(n)</a:t>
                      </a:r>
                      <a:endParaRPr b="1"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Variable width character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8,000 characters</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2 bytes + number of chars</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b="1" lang="en-US" sz="1850">
                          <a:latin typeface="Calibri"/>
                          <a:ea typeface="Calibri"/>
                          <a:cs typeface="Calibri"/>
                          <a:sym typeface="Calibri"/>
                        </a:rPr>
                        <a:t>varchar(max)</a:t>
                      </a:r>
                      <a:endParaRPr b="1"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Variable width character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1,073,741,824 characters</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2 bytes + number of chars</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text</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Variable width character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2GB of text data</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4 bytes + number of chars</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nchar</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Fixed width Unicode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4,000 characters</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Defined width x 2</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nvarchar</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Variable width Unicode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4,000 characters</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nvarchar(max)</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Variable width Unicode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536,870,912 characters</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ntext</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Variable width Unicode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2GB of text data</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binary(n)</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Fixed width binary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8,000 bytes</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varbinary</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Variable width binary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8,000 bytes</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varbinary(max)</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Variable width binary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2GB</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T="0" marB="0" marR="45700" marL="45700"/>
                </a:tc>
              </a:tr>
              <a:tr h="226500">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image</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Variable width binary string</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2GB</a:t>
                      </a:r>
                      <a:endParaRPr sz="1850">
                        <a:latin typeface="Calibri"/>
                        <a:ea typeface="Calibri"/>
                        <a:cs typeface="Calibri"/>
                        <a:sym typeface="Calibri"/>
                      </a:endParaRPr>
                    </a:p>
                  </a:txBody>
                  <a:tcPr marT="0" marB="0" marR="45700" marL="45700"/>
                </a:tc>
                <a:tc>
                  <a:txBody>
                    <a:bodyPr/>
                    <a:lstStyle/>
                    <a:p>
                      <a:pPr indent="0" lvl="0" marL="0" rtl="0" algn="l">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T="0" marB="0" marR="45700" marL="457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Data Types In SQL Server - Numeric</a:t>
            </a:r>
            <a:endParaRPr i="0" sz="5400" u="none" cap="none" strike="noStrike">
              <a:solidFill>
                <a:schemeClr val="dk1"/>
              </a:solidFill>
              <a:latin typeface="Calibri"/>
              <a:ea typeface="Calibri"/>
              <a:cs typeface="Calibri"/>
              <a:sym typeface="Calibri"/>
            </a:endParaRPr>
          </a:p>
        </p:txBody>
      </p:sp>
      <p:graphicFrame>
        <p:nvGraphicFramePr>
          <p:cNvPr id="257" name="Google Shape;257;p41"/>
          <p:cNvGraphicFramePr/>
          <p:nvPr/>
        </p:nvGraphicFramePr>
        <p:xfrm>
          <a:off x="181475" y="1405025"/>
          <a:ext cx="3000000" cy="3000000"/>
        </p:xfrm>
        <a:graphic>
          <a:graphicData uri="http://schemas.openxmlformats.org/drawingml/2006/table">
            <a:tbl>
              <a:tblPr>
                <a:noFill/>
                <a:tableStyleId>{0C7B81E0-6124-4728-9171-DA01178A7DEF}</a:tableStyleId>
              </a:tblPr>
              <a:tblGrid>
                <a:gridCol w="1449425"/>
                <a:gridCol w="9380000"/>
                <a:gridCol w="999625"/>
              </a:tblGrid>
              <a:tr h="258425">
                <a:tc>
                  <a:txBody>
                    <a:bodyPr/>
                    <a:lstStyle/>
                    <a:p>
                      <a:pPr indent="0" lvl="0" marL="45720" rtl="0" algn="l">
                        <a:lnSpc>
                          <a:spcPct val="115000"/>
                        </a:lnSpc>
                        <a:spcBef>
                          <a:spcPts val="1500"/>
                        </a:spcBef>
                        <a:spcAft>
                          <a:spcPts val="1500"/>
                        </a:spcAft>
                        <a:buNone/>
                      </a:pPr>
                      <a:r>
                        <a:rPr b="1" lang="en-US" sz="1150">
                          <a:latin typeface="Calibri"/>
                          <a:ea typeface="Calibri"/>
                          <a:cs typeface="Calibri"/>
                          <a:sym typeface="Calibri"/>
                        </a:rPr>
                        <a:t>Data type</a:t>
                      </a:r>
                      <a:endParaRPr b="1"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b="1" lang="en-US" sz="1150">
                          <a:latin typeface="Calibri"/>
                          <a:ea typeface="Calibri"/>
                          <a:cs typeface="Calibri"/>
                          <a:sym typeface="Calibri"/>
                        </a:rPr>
                        <a:t>Description</a:t>
                      </a:r>
                      <a:endParaRPr b="1"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b="1" lang="en-US" sz="1150">
                          <a:latin typeface="Calibri"/>
                          <a:ea typeface="Calibri"/>
                          <a:cs typeface="Calibri"/>
                          <a:sym typeface="Calibri"/>
                        </a:rPr>
                        <a:t>Storage</a:t>
                      </a:r>
                      <a:endParaRPr b="1" sz="1150">
                        <a:latin typeface="Calibri"/>
                        <a:ea typeface="Calibri"/>
                        <a:cs typeface="Calibri"/>
                        <a:sym typeface="Calibri"/>
                      </a:endParaRPr>
                    </a:p>
                  </a:txBody>
                  <a:tcPr marT="0" marB="0" marR="76200" marL="73150"/>
                </a:tc>
              </a:tr>
              <a:tr h="2584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bit</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Integer that can be 0, 1, or NULL</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 </a:t>
                      </a:r>
                      <a:endParaRPr sz="1150">
                        <a:latin typeface="Calibri"/>
                        <a:ea typeface="Calibri"/>
                        <a:cs typeface="Calibri"/>
                        <a:sym typeface="Calibri"/>
                      </a:endParaRPr>
                    </a:p>
                  </a:txBody>
                  <a:tcPr marT="0" marB="0" marR="76200" marL="73150"/>
                </a:tc>
              </a:tr>
              <a:tr h="2584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tinyint</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Allows whole numbers from 0 to 255</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1 byte</a:t>
                      </a:r>
                      <a:endParaRPr sz="1150">
                        <a:latin typeface="Calibri"/>
                        <a:ea typeface="Calibri"/>
                        <a:cs typeface="Calibri"/>
                        <a:sym typeface="Calibri"/>
                      </a:endParaRPr>
                    </a:p>
                  </a:txBody>
                  <a:tcPr marT="0" marB="0" marR="76200" marL="73150"/>
                </a:tc>
              </a:tr>
              <a:tr h="2584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smallint</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Allows whole numbers between -32,768 and 32,767</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2 bytes</a:t>
                      </a:r>
                      <a:endParaRPr sz="1150">
                        <a:latin typeface="Calibri"/>
                        <a:ea typeface="Calibri"/>
                        <a:cs typeface="Calibri"/>
                        <a:sym typeface="Calibri"/>
                      </a:endParaRPr>
                    </a:p>
                  </a:txBody>
                  <a:tcPr marT="0" marB="0" marR="76200" marL="73150"/>
                </a:tc>
              </a:tr>
              <a:tr h="2584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int</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Allows whole numbers between -2,147,483,648 and 2,147,483,647</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4 bytes</a:t>
                      </a:r>
                      <a:endParaRPr sz="1150">
                        <a:latin typeface="Calibri"/>
                        <a:ea typeface="Calibri"/>
                        <a:cs typeface="Calibri"/>
                        <a:sym typeface="Calibri"/>
                      </a:endParaRPr>
                    </a:p>
                  </a:txBody>
                  <a:tcPr marT="0" marB="0" marR="76200" marL="73150"/>
                </a:tc>
              </a:tr>
              <a:tr h="2584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bigint</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Allows whole numbers between -9,223,372,036,854,775,808 and 9,223,372,036,854,775,807</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8 bytes</a:t>
                      </a:r>
                      <a:endParaRPr sz="1150">
                        <a:latin typeface="Calibri"/>
                        <a:ea typeface="Calibri"/>
                        <a:cs typeface="Calibri"/>
                        <a:sym typeface="Calibri"/>
                      </a:endParaRPr>
                    </a:p>
                  </a:txBody>
                  <a:tcPr marT="0" marB="0" marR="76200" marL="73150"/>
                </a:tc>
              </a:tr>
              <a:tr h="9628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decimal(p,s)</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Fixed precision and scale numbers.</a:t>
                      </a:r>
                      <a:endParaRPr sz="1150">
                        <a:latin typeface="Calibri"/>
                        <a:ea typeface="Calibri"/>
                        <a:cs typeface="Calibri"/>
                        <a:sym typeface="Calibri"/>
                      </a:endParaRPr>
                    </a:p>
                    <a:p>
                      <a:pPr indent="-73025" lvl="0" marL="45720" rtl="0" algn="l">
                        <a:lnSpc>
                          <a:spcPct val="115000"/>
                        </a:lnSpc>
                        <a:spcBef>
                          <a:spcPts val="0"/>
                        </a:spcBef>
                        <a:spcAft>
                          <a:spcPts val="0"/>
                        </a:spcAft>
                        <a:buSzPts val="1150"/>
                        <a:buFont typeface="Calibri"/>
                        <a:buChar char="●"/>
                      </a:pPr>
                      <a:r>
                        <a:rPr lang="en-US" sz="1150">
                          <a:latin typeface="Calibri"/>
                          <a:ea typeface="Calibri"/>
                          <a:cs typeface="Calibri"/>
                          <a:sym typeface="Calibri"/>
                        </a:rPr>
                        <a:t>Allows numbers from -10^38 +1 to 10^38 –1.</a:t>
                      </a:r>
                      <a:endParaRPr sz="1150">
                        <a:latin typeface="Calibri"/>
                        <a:ea typeface="Calibri"/>
                        <a:cs typeface="Calibri"/>
                        <a:sym typeface="Calibri"/>
                      </a:endParaRPr>
                    </a:p>
                    <a:p>
                      <a:pPr indent="-73025" lvl="0" marL="45720" rtl="0" algn="l">
                        <a:lnSpc>
                          <a:spcPct val="115000"/>
                        </a:lnSpc>
                        <a:spcBef>
                          <a:spcPts val="0"/>
                        </a:spcBef>
                        <a:spcAft>
                          <a:spcPts val="0"/>
                        </a:spcAft>
                        <a:buSzPts val="1150"/>
                        <a:buFont typeface="Calibri"/>
                        <a:buChar char="●"/>
                      </a:pPr>
                      <a:r>
                        <a:rPr lang="en-US" sz="1150">
                          <a:latin typeface="Calibri"/>
                          <a:ea typeface="Calibri"/>
                          <a:cs typeface="Calibri"/>
                          <a:sym typeface="Calibri"/>
                        </a:rPr>
                        <a:t>The p parameter indicates the maximum total number of digits that can be stored (both to the left and to the right of the decimal point). p must be a value from 1 to 38. Default is 18.</a:t>
                      </a:r>
                      <a:endParaRPr sz="1150">
                        <a:latin typeface="Calibri"/>
                        <a:ea typeface="Calibri"/>
                        <a:cs typeface="Calibri"/>
                        <a:sym typeface="Calibri"/>
                      </a:endParaRPr>
                    </a:p>
                    <a:p>
                      <a:pPr indent="-73025" lvl="0" marL="45720" rtl="0" algn="l">
                        <a:lnSpc>
                          <a:spcPct val="115000"/>
                        </a:lnSpc>
                        <a:spcBef>
                          <a:spcPts val="0"/>
                        </a:spcBef>
                        <a:spcAft>
                          <a:spcPts val="0"/>
                        </a:spcAft>
                        <a:buSzPts val="1150"/>
                        <a:buFont typeface="Calibri"/>
                        <a:buChar char="●"/>
                      </a:pPr>
                      <a:r>
                        <a:rPr lang="en-US" sz="1150">
                          <a:latin typeface="Calibri"/>
                          <a:ea typeface="Calibri"/>
                          <a:cs typeface="Calibri"/>
                          <a:sym typeface="Calibri"/>
                        </a:rPr>
                        <a:t>The s parameter indicates the maximum number of digits stored to the right of the decimal point. s must be a value from 0 to p. Default value is 0</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5-17 bytes</a:t>
                      </a:r>
                      <a:endParaRPr sz="1150">
                        <a:latin typeface="Calibri"/>
                        <a:ea typeface="Calibri"/>
                        <a:cs typeface="Calibri"/>
                        <a:sym typeface="Calibri"/>
                      </a:endParaRPr>
                    </a:p>
                  </a:txBody>
                  <a:tcPr marT="0" marB="0" marR="76200" marL="73150"/>
                </a:tc>
              </a:tr>
              <a:tr h="9628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numeric(p,s)</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Fixed precision and scale numbers.</a:t>
                      </a:r>
                      <a:endParaRPr sz="1150">
                        <a:latin typeface="Calibri"/>
                        <a:ea typeface="Calibri"/>
                        <a:cs typeface="Calibri"/>
                        <a:sym typeface="Calibri"/>
                      </a:endParaRPr>
                    </a:p>
                    <a:p>
                      <a:pPr indent="-73025" lvl="0" marL="45720" rtl="0" algn="l">
                        <a:lnSpc>
                          <a:spcPct val="115000"/>
                        </a:lnSpc>
                        <a:spcBef>
                          <a:spcPts val="0"/>
                        </a:spcBef>
                        <a:spcAft>
                          <a:spcPts val="0"/>
                        </a:spcAft>
                        <a:buSzPts val="1150"/>
                        <a:buFont typeface="Calibri"/>
                        <a:buChar char="●"/>
                      </a:pPr>
                      <a:r>
                        <a:rPr lang="en-US" sz="1150">
                          <a:latin typeface="Calibri"/>
                          <a:ea typeface="Calibri"/>
                          <a:cs typeface="Calibri"/>
                          <a:sym typeface="Calibri"/>
                        </a:rPr>
                        <a:t>Allows numbers from -10^38 +1 to 10^38 –1.</a:t>
                      </a:r>
                      <a:endParaRPr sz="1150">
                        <a:latin typeface="Calibri"/>
                        <a:ea typeface="Calibri"/>
                        <a:cs typeface="Calibri"/>
                        <a:sym typeface="Calibri"/>
                      </a:endParaRPr>
                    </a:p>
                    <a:p>
                      <a:pPr indent="-73025" lvl="0" marL="45720" rtl="0" algn="l">
                        <a:lnSpc>
                          <a:spcPct val="115000"/>
                        </a:lnSpc>
                        <a:spcBef>
                          <a:spcPts val="0"/>
                        </a:spcBef>
                        <a:spcAft>
                          <a:spcPts val="0"/>
                        </a:spcAft>
                        <a:buSzPts val="1150"/>
                        <a:buFont typeface="Calibri"/>
                        <a:buChar char="●"/>
                      </a:pPr>
                      <a:r>
                        <a:rPr lang="en-US" sz="1150">
                          <a:latin typeface="Calibri"/>
                          <a:ea typeface="Calibri"/>
                          <a:cs typeface="Calibri"/>
                          <a:sym typeface="Calibri"/>
                        </a:rPr>
                        <a:t>The p parameter indicates the maximum total number of digits that can be stored (both to the left and to the right of the decimal point). p must be a value from 1 to 38. Default is 18.</a:t>
                      </a:r>
                      <a:endParaRPr sz="1150">
                        <a:latin typeface="Calibri"/>
                        <a:ea typeface="Calibri"/>
                        <a:cs typeface="Calibri"/>
                        <a:sym typeface="Calibri"/>
                      </a:endParaRPr>
                    </a:p>
                    <a:p>
                      <a:pPr indent="-73025" lvl="0" marL="45720" rtl="0" algn="l">
                        <a:lnSpc>
                          <a:spcPct val="115000"/>
                        </a:lnSpc>
                        <a:spcBef>
                          <a:spcPts val="0"/>
                        </a:spcBef>
                        <a:spcAft>
                          <a:spcPts val="0"/>
                        </a:spcAft>
                        <a:buSzPts val="1150"/>
                        <a:buFont typeface="Calibri"/>
                        <a:buChar char="●"/>
                      </a:pPr>
                      <a:r>
                        <a:rPr lang="en-US" sz="1150">
                          <a:latin typeface="Calibri"/>
                          <a:ea typeface="Calibri"/>
                          <a:cs typeface="Calibri"/>
                          <a:sym typeface="Calibri"/>
                        </a:rPr>
                        <a:t>The s parameter indicates the maximum number of digits stored to the right of the decimal point. s must be a value from 0 to p. Default value is 0</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5-17 bytes</a:t>
                      </a:r>
                      <a:endParaRPr sz="1150">
                        <a:latin typeface="Calibri"/>
                        <a:ea typeface="Calibri"/>
                        <a:cs typeface="Calibri"/>
                        <a:sym typeface="Calibri"/>
                      </a:endParaRPr>
                    </a:p>
                  </a:txBody>
                  <a:tcPr marT="0" marB="0" marR="76200" marL="73150"/>
                </a:tc>
              </a:tr>
              <a:tr h="2584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smallmoney</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Monetary data from -214,748.3648 to 214,748.3647</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4 bytes</a:t>
                      </a:r>
                      <a:endParaRPr sz="1150">
                        <a:latin typeface="Calibri"/>
                        <a:ea typeface="Calibri"/>
                        <a:cs typeface="Calibri"/>
                        <a:sym typeface="Calibri"/>
                      </a:endParaRPr>
                    </a:p>
                  </a:txBody>
                  <a:tcPr marT="0" marB="0" marR="76200" marL="73150"/>
                </a:tc>
              </a:tr>
              <a:tr h="2584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money</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Monetary data from -922,337,203,685,477.5808 to 922,337,203,685,477.5807</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8 bytes</a:t>
                      </a:r>
                      <a:endParaRPr sz="1150">
                        <a:latin typeface="Calibri"/>
                        <a:ea typeface="Calibri"/>
                        <a:cs typeface="Calibri"/>
                        <a:sym typeface="Calibri"/>
                      </a:endParaRPr>
                    </a:p>
                  </a:txBody>
                  <a:tcPr marT="0" marB="0" marR="76200" marL="73150"/>
                </a:tc>
              </a:tr>
              <a:tr h="56737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float(n)</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Floating precision number data from -1.79E + 308 to 1.79E + 308.</a:t>
                      </a:r>
                      <a:endParaRPr sz="1150">
                        <a:latin typeface="Calibri"/>
                        <a:ea typeface="Calibri"/>
                        <a:cs typeface="Calibri"/>
                        <a:sym typeface="Calibri"/>
                      </a:endParaRPr>
                    </a:p>
                    <a:p>
                      <a:pPr indent="-73025" lvl="0" marL="45720" rtl="0" algn="l">
                        <a:lnSpc>
                          <a:spcPct val="115000"/>
                        </a:lnSpc>
                        <a:spcBef>
                          <a:spcPts val="0"/>
                        </a:spcBef>
                        <a:spcAft>
                          <a:spcPts val="0"/>
                        </a:spcAft>
                        <a:buSzPts val="1150"/>
                        <a:buFont typeface="Calibri"/>
                        <a:buChar char="●"/>
                      </a:pPr>
                      <a:r>
                        <a:rPr lang="en-US" sz="1150">
                          <a:latin typeface="Calibri"/>
                          <a:ea typeface="Calibri"/>
                          <a:cs typeface="Calibri"/>
                          <a:sym typeface="Calibri"/>
                        </a:rPr>
                        <a:t>The n parameter indicates whether the field should hold 4 or 8 bytes. float(24) holds a 4-byte field and float(53) holds an 8-byte field. Default value of n is 53.</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4 or 8 bytes</a:t>
                      </a:r>
                      <a:endParaRPr sz="1150">
                        <a:latin typeface="Calibri"/>
                        <a:ea typeface="Calibri"/>
                        <a:cs typeface="Calibri"/>
                        <a:sym typeface="Calibri"/>
                      </a:endParaRPr>
                    </a:p>
                  </a:txBody>
                  <a:tcPr marT="0" marB="0" marR="76200" marL="73150"/>
                </a:tc>
              </a:tr>
              <a:tr h="258425">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real</a:t>
                      </a:r>
                      <a:endParaRPr sz="1150">
                        <a:latin typeface="Calibri"/>
                        <a:ea typeface="Calibri"/>
                        <a:cs typeface="Calibri"/>
                        <a:sym typeface="Calibri"/>
                      </a:endParaRPr>
                    </a:p>
                  </a:txBody>
                  <a:tcPr marT="0" marB="0" marR="76200" marL="73150"/>
                </a:tc>
                <a:tc>
                  <a:txBody>
                    <a:bodyPr/>
                    <a:lstStyle/>
                    <a:p>
                      <a:pPr indent="-73025" lvl="0" marL="45720" rtl="0" algn="l">
                        <a:lnSpc>
                          <a:spcPct val="115000"/>
                        </a:lnSpc>
                        <a:spcBef>
                          <a:spcPts val="1500"/>
                        </a:spcBef>
                        <a:spcAft>
                          <a:spcPts val="0"/>
                        </a:spcAft>
                        <a:buSzPts val="1150"/>
                        <a:buFont typeface="Calibri"/>
                        <a:buChar char="●"/>
                      </a:pPr>
                      <a:r>
                        <a:rPr lang="en-US" sz="1150">
                          <a:latin typeface="Calibri"/>
                          <a:ea typeface="Calibri"/>
                          <a:cs typeface="Calibri"/>
                          <a:sym typeface="Calibri"/>
                        </a:rPr>
                        <a:t>Floating precision number data from -3.40E + 38 to 3.40E + 38</a:t>
                      </a:r>
                      <a:endParaRPr sz="1150">
                        <a:latin typeface="Calibri"/>
                        <a:ea typeface="Calibri"/>
                        <a:cs typeface="Calibri"/>
                        <a:sym typeface="Calibri"/>
                      </a:endParaRPr>
                    </a:p>
                  </a:txBody>
                  <a:tcPr marT="0" marB="0" marR="76200" marL="73150"/>
                </a:tc>
                <a:tc>
                  <a:txBody>
                    <a:bodyPr/>
                    <a:lstStyle/>
                    <a:p>
                      <a:pPr indent="0" lvl="0" marL="45720" rtl="0" algn="l">
                        <a:lnSpc>
                          <a:spcPct val="115000"/>
                        </a:lnSpc>
                        <a:spcBef>
                          <a:spcPts val="1500"/>
                        </a:spcBef>
                        <a:spcAft>
                          <a:spcPts val="1500"/>
                        </a:spcAft>
                        <a:buNone/>
                      </a:pPr>
                      <a:r>
                        <a:rPr lang="en-US" sz="1150">
                          <a:latin typeface="Calibri"/>
                          <a:ea typeface="Calibri"/>
                          <a:cs typeface="Calibri"/>
                          <a:sym typeface="Calibri"/>
                        </a:rPr>
                        <a:t>4 bytes</a:t>
                      </a:r>
                      <a:endParaRPr sz="1150">
                        <a:latin typeface="Calibri"/>
                        <a:ea typeface="Calibri"/>
                        <a:cs typeface="Calibri"/>
                        <a:sym typeface="Calibri"/>
                      </a:endParaRPr>
                    </a:p>
                  </a:txBody>
                  <a:tcPr marT="0" marB="0" marR="76200" marL="731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Data Types In SQL Server - </a:t>
            </a:r>
            <a:r>
              <a:rPr lang="en-US" sz="5400">
                <a:solidFill>
                  <a:schemeClr val="dk1"/>
                </a:solidFill>
                <a:latin typeface="Calibri"/>
                <a:ea typeface="Calibri"/>
                <a:cs typeface="Calibri"/>
                <a:sym typeface="Calibri"/>
              </a:rPr>
              <a:t>Time</a:t>
            </a:r>
            <a:endParaRPr i="0" sz="5400" u="none" cap="none" strike="noStrike">
              <a:solidFill>
                <a:schemeClr val="dk1"/>
              </a:solidFill>
              <a:latin typeface="Calibri"/>
              <a:ea typeface="Calibri"/>
              <a:cs typeface="Calibri"/>
              <a:sym typeface="Calibri"/>
            </a:endParaRPr>
          </a:p>
        </p:txBody>
      </p:sp>
      <p:graphicFrame>
        <p:nvGraphicFramePr>
          <p:cNvPr id="263" name="Google Shape;263;p42"/>
          <p:cNvGraphicFramePr/>
          <p:nvPr/>
        </p:nvGraphicFramePr>
        <p:xfrm>
          <a:off x="952500" y="2255175"/>
          <a:ext cx="3000000" cy="3000000"/>
        </p:xfrm>
        <a:graphic>
          <a:graphicData uri="http://schemas.openxmlformats.org/drawingml/2006/table">
            <a:tbl>
              <a:tblPr>
                <a:noFill/>
                <a:tableStyleId>{0C7B81E0-6124-4728-9171-DA01178A7DEF}</a:tableStyleId>
              </a:tblPr>
              <a:tblGrid>
                <a:gridCol w="1662025"/>
                <a:gridCol w="7203875"/>
                <a:gridCol w="1421100"/>
              </a:tblGrid>
              <a:tr h="381000">
                <a:tc>
                  <a:txBody>
                    <a:bodyPr/>
                    <a:lstStyle/>
                    <a:p>
                      <a:pPr indent="0" lvl="0" marL="0" rtl="0" algn="l">
                        <a:lnSpc>
                          <a:spcPct val="115000"/>
                        </a:lnSpc>
                        <a:spcBef>
                          <a:spcPts val="1500"/>
                        </a:spcBef>
                        <a:spcAft>
                          <a:spcPts val="1500"/>
                        </a:spcAft>
                        <a:buNone/>
                      </a:pPr>
                      <a:r>
                        <a:rPr b="1" lang="en-US" sz="1650">
                          <a:solidFill>
                            <a:schemeClr val="dk1"/>
                          </a:solidFill>
                          <a:latin typeface="Calibri"/>
                          <a:ea typeface="Calibri"/>
                          <a:cs typeface="Calibri"/>
                          <a:sym typeface="Calibri"/>
                        </a:rPr>
                        <a:t>Data type</a:t>
                      </a:r>
                      <a:endParaRPr b="1" sz="1650">
                        <a:solidFill>
                          <a:schemeClr val="dk1"/>
                        </a:solidFill>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b="1" lang="en-US" sz="1650">
                          <a:solidFill>
                            <a:schemeClr val="dk1"/>
                          </a:solidFill>
                          <a:latin typeface="Calibri"/>
                          <a:ea typeface="Calibri"/>
                          <a:cs typeface="Calibri"/>
                          <a:sym typeface="Calibri"/>
                        </a:rPr>
                        <a:t>Description</a:t>
                      </a:r>
                      <a:endParaRPr b="1" sz="1650">
                        <a:solidFill>
                          <a:schemeClr val="dk1"/>
                        </a:solidFill>
                        <a:latin typeface="Calibri"/>
                        <a:ea typeface="Calibri"/>
                        <a:cs typeface="Calibri"/>
                        <a:sym typeface="Calibri"/>
                      </a:endParaRPr>
                    </a:p>
                  </a:txBody>
                  <a:tcPr marT="76200" marB="76200" marR="76200" marL="76200"/>
                </a:tc>
                <a:tc>
                  <a:txBody>
                    <a:bodyPr/>
                    <a:lstStyle/>
                    <a:p>
                      <a:pPr indent="0" lvl="0" marL="0" rtl="0" algn="l">
                        <a:lnSpc>
                          <a:spcPct val="115000"/>
                        </a:lnSpc>
                        <a:spcBef>
                          <a:spcPts val="1500"/>
                        </a:spcBef>
                        <a:spcAft>
                          <a:spcPts val="1500"/>
                        </a:spcAft>
                        <a:buNone/>
                      </a:pPr>
                      <a:r>
                        <a:rPr b="1" lang="en-US" sz="1650">
                          <a:solidFill>
                            <a:schemeClr val="dk1"/>
                          </a:solidFill>
                          <a:latin typeface="Calibri"/>
                          <a:ea typeface="Calibri"/>
                          <a:cs typeface="Calibri"/>
                          <a:sym typeface="Calibri"/>
                        </a:rPr>
                        <a:t>Storage</a:t>
                      </a:r>
                      <a:endParaRPr b="1" sz="1650">
                        <a:solidFill>
                          <a:schemeClr val="dk1"/>
                        </a:solidFill>
                        <a:latin typeface="Calibri"/>
                        <a:ea typeface="Calibri"/>
                        <a:cs typeface="Calibri"/>
                        <a:sym typeface="Calibri"/>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datetime</a:t>
                      </a:r>
                      <a:endParaRPr sz="1650">
                        <a:solidFill>
                          <a:schemeClr val="dk1"/>
                        </a:solidFill>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From January 1, 1753 to December 31, 9999 with an accuracy of 3.33 milliseconds</a:t>
                      </a:r>
                      <a:endParaRPr sz="1650">
                        <a:solidFill>
                          <a:schemeClr val="dk1"/>
                        </a:solidFill>
                        <a:latin typeface="Calibri"/>
                        <a:ea typeface="Calibri"/>
                        <a:cs typeface="Calibri"/>
                        <a:sym typeface="Calibri"/>
                      </a:endParaRPr>
                    </a:p>
                  </a:txBody>
                  <a:tcPr marT="76200" marB="76200" marR="76200" marL="762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8 bytes</a:t>
                      </a:r>
                      <a:endParaRPr sz="1650">
                        <a:solidFill>
                          <a:schemeClr val="dk1"/>
                        </a:solidFill>
                        <a:latin typeface="Calibri"/>
                        <a:ea typeface="Calibri"/>
                        <a:cs typeface="Calibri"/>
                        <a:sym typeface="Calibri"/>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datetime2</a:t>
                      </a:r>
                      <a:endParaRPr sz="1650">
                        <a:solidFill>
                          <a:schemeClr val="dk1"/>
                        </a:solidFill>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From January 1, 0001 to December 31, 9999 with an accuracy of 100 nanoseconds</a:t>
                      </a:r>
                      <a:endParaRPr sz="1650">
                        <a:solidFill>
                          <a:schemeClr val="dk1"/>
                        </a:solidFill>
                        <a:latin typeface="Calibri"/>
                        <a:ea typeface="Calibri"/>
                        <a:cs typeface="Calibri"/>
                        <a:sym typeface="Calibri"/>
                      </a:endParaRPr>
                    </a:p>
                  </a:txBody>
                  <a:tcPr marT="76200" marB="76200" marR="76200" marL="762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6-8 bytes</a:t>
                      </a:r>
                      <a:endParaRPr sz="1650">
                        <a:solidFill>
                          <a:schemeClr val="dk1"/>
                        </a:solidFill>
                        <a:latin typeface="Calibri"/>
                        <a:ea typeface="Calibri"/>
                        <a:cs typeface="Calibri"/>
                        <a:sym typeface="Calibri"/>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smalldatetime</a:t>
                      </a:r>
                      <a:endParaRPr sz="1650">
                        <a:solidFill>
                          <a:schemeClr val="dk1"/>
                        </a:solidFill>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From January 1, 1900 to June 6, 2079 with an accuracy of 1 minute</a:t>
                      </a:r>
                      <a:endParaRPr sz="1650">
                        <a:solidFill>
                          <a:schemeClr val="dk1"/>
                        </a:solidFill>
                        <a:latin typeface="Calibri"/>
                        <a:ea typeface="Calibri"/>
                        <a:cs typeface="Calibri"/>
                        <a:sym typeface="Calibri"/>
                      </a:endParaRPr>
                    </a:p>
                  </a:txBody>
                  <a:tcPr marT="76200" marB="76200" marR="76200" marL="762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4 bytes</a:t>
                      </a:r>
                      <a:endParaRPr sz="1650">
                        <a:solidFill>
                          <a:schemeClr val="dk1"/>
                        </a:solidFill>
                        <a:latin typeface="Calibri"/>
                        <a:ea typeface="Calibri"/>
                        <a:cs typeface="Calibri"/>
                        <a:sym typeface="Calibri"/>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date</a:t>
                      </a:r>
                      <a:endParaRPr sz="1650">
                        <a:solidFill>
                          <a:schemeClr val="dk1"/>
                        </a:solidFill>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Store a date only. From January 1, 0001 to December 31, 9999</a:t>
                      </a:r>
                      <a:endParaRPr sz="1650">
                        <a:solidFill>
                          <a:schemeClr val="dk1"/>
                        </a:solidFill>
                        <a:latin typeface="Calibri"/>
                        <a:ea typeface="Calibri"/>
                        <a:cs typeface="Calibri"/>
                        <a:sym typeface="Calibri"/>
                      </a:endParaRPr>
                    </a:p>
                  </a:txBody>
                  <a:tcPr marT="76200" marB="76200" marR="76200" marL="762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3 bytes</a:t>
                      </a:r>
                      <a:endParaRPr sz="1650">
                        <a:solidFill>
                          <a:schemeClr val="dk1"/>
                        </a:solidFill>
                        <a:latin typeface="Calibri"/>
                        <a:ea typeface="Calibri"/>
                        <a:cs typeface="Calibri"/>
                        <a:sym typeface="Calibri"/>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time</a:t>
                      </a:r>
                      <a:endParaRPr sz="1650">
                        <a:solidFill>
                          <a:schemeClr val="dk1"/>
                        </a:solidFill>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Store a time only to an accuracy of 100 nanoseconds</a:t>
                      </a:r>
                      <a:endParaRPr sz="1650">
                        <a:solidFill>
                          <a:schemeClr val="dk1"/>
                        </a:solidFill>
                        <a:latin typeface="Calibri"/>
                        <a:ea typeface="Calibri"/>
                        <a:cs typeface="Calibri"/>
                        <a:sym typeface="Calibri"/>
                      </a:endParaRPr>
                    </a:p>
                  </a:txBody>
                  <a:tcPr marT="76200" marB="76200" marR="76200" marL="762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3-5 bytes</a:t>
                      </a:r>
                      <a:endParaRPr sz="1650">
                        <a:solidFill>
                          <a:schemeClr val="dk1"/>
                        </a:solidFill>
                        <a:latin typeface="Calibri"/>
                        <a:ea typeface="Calibri"/>
                        <a:cs typeface="Calibri"/>
                        <a:sym typeface="Calibri"/>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datetimeoffset</a:t>
                      </a:r>
                      <a:endParaRPr sz="1650">
                        <a:solidFill>
                          <a:schemeClr val="dk1"/>
                        </a:solidFill>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The same as datetime2 with the addition of a time zone offset</a:t>
                      </a:r>
                      <a:endParaRPr sz="1650">
                        <a:solidFill>
                          <a:schemeClr val="dk1"/>
                        </a:solidFill>
                        <a:latin typeface="Calibri"/>
                        <a:ea typeface="Calibri"/>
                        <a:cs typeface="Calibri"/>
                        <a:sym typeface="Calibri"/>
                      </a:endParaRPr>
                    </a:p>
                  </a:txBody>
                  <a:tcPr marT="76200" marB="76200" marR="76200" marL="762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8-10 bytes</a:t>
                      </a:r>
                      <a:endParaRPr sz="1650">
                        <a:solidFill>
                          <a:schemeClr val="dk1"/>
                        </a:solidFill>
                        <a:latin typeface="Calibri"/>
                        <a:ea typeface="Calibri"/>
                        <a:cs typeface="Calibri"/>
                        <a:sym typeface="Calibri"/>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timestamp</a:t>
                      </a:r>
                      <a:endParaRPr sz="1650">
                        <a:solidFill>
                          <a:schemeClr val="dk1"/>
                        </a:solidFill>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Stores a unique number that gets updated every time a row gets created or modified. The timestamp value is based upon an internal clock and does not correspond to real time. Each table may have only one timestamp variable</a:t>
                      </a:r>
                      <a:endParaRPr sz="1650">
                        <a:solidFill>
                          <a:schemeClr val="dk1"/>
                        </a:solidFill>
                        <a:latin typeface="Calibri"/>
                        <a:ea typeface="Calibri"/>
                        <a:cs typeface="Calibri"/>
                        <a:sym typeface="Calibri"/>
                      </a:endParaRPr>
                    </a:p>
                  </a:txBody>
                  <a:tcPr marT="76200" marB="76200" marR="76200" marL="76200"/>
                </a:tc>
                <a:tc>
                  <a:txBody>
                    <a:bodyPr/>
                    <a:lstStyle/>
                    <a:p>
                      <a:pPr indent="0" lvl="0" marL="0" rtl="0" algn="l">
                        <a:lnSpc>
                          <a:spcPct val="115000"/>
                        </a:lnSpc>
                        <a:spcBef>
                          <a:spcPts val="1500"/>
                        </a:spcBef>
                        <a:spcAft>
                          <a:spcPts val="1500"/>
                        </a:spcAft>
                        <a:buNone/>
                      </a:pPr>
                      <a:r>
                        <a:rPr lang="en-US" sz="1650">
                          <a:solidFill>
                            <a:schemeClr val="dk1"/>
                          </a:solidFill>
                          <a:latin typeface="Calibri"/>
                          <a:ea typeface="Calibri"/>
                          <a:cs typeface="Calibri"/>
                          <a:sym typeface="Calibri"/>
                        </a:rPr>
                        <a:t> </a:t>
                      </a:r>
                      <a:endParaRPr sz="1650">
                        <a:solidFill>
                          <a:schemeClr val="dk1"/>
                        </a:solidFill>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Data Types In SQL Server - Other</a:t>
            </a:r>
            <a:endParaRPr i="0" sz="5400" u="none" cap="none" strike="noStrike">
              <a:solidFill>
                <a:schemeClr val="dk1"/>
              </a:solidFill>
              <a:latin typeface="Calibri"/>
              <a:ea typeface="Calibri"/>
              <a:cs typeface="Calibri"/>
              <a:sym typeface="Calibri"/>
            </a:endParaRPr>
          </a:p>
        </p:txBody>
      </p:sp>
      <p:graphicFrame>
        <p:nvGraphicFramePr>
          <p:cNvPr id="269" name="Google Shape;269;p43"/>
          <p:cNvGraphicFramePr/>
          <p:nvPr/>
        </p:nvGraphicFramePr>
        <p:xfrm>
          <a:off x="539375" y="1583700"/>
          <a:ext cx="3000000" cy="3000000"/>
        </p:xfrm>
        <a:graphic>
          <a:graphicData uri="http://schemas.openxmlformats.org/drawingml/2006/table">
            <a:tbl>
              <a:tblPr>
                <a:noFill/>
                <a:tableStyleId>{0C7B81E0-6124-4728-9171-DA01178A7DEF}</a:tableStyleId>
              </a:tblPr>
              <a:tblGrid>
                <a:gridCol w="2587825"/>
                <a:gridCol w="8524575"/>
              </a:tblGrid>
              <a:tr h="521300">
                <a:tc>
                  <a:txBody>
                    <a:bodyPr/>
                    <a:lstStyle/>
                    <a:p>
                      <a:pPr indent="0" lvl="0" marL="0" rtl="0" algn="l">
                        <a:lnSpc>
                          <a:spcPct val="115000"/>
                        </a:lnSpc>
                        <a:spcBef>
                          <a:spcPts val="1500"/>
                        </a:spcBef>
                        <a:spcAft>
                          <a:spcPts val="1500"/>
                        </a:spcAft>
                        <a:buNone/>
                      </a:pPr>
                      <a:r>
                        <a:rPr b="1" lang="en-US" sz="2650">
                          <a:latin typeface="Calibri"/>
                          <a:ea typeface="Calibri"/>
                          <a:cs typeface="Calibri"/>
                          <a:sym typeface="Calibri"/>
                        </a:rPr>
                        <a:t>Data type</a:t>
                      </a:r>
                      <a:endParaRPr b="1" sz="2650">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b="1" lang="en-US" sz="2650">
                          <a:latin typeface="Calibri"/>
                          <a:ea typeface="Calibri"/>
                          <a:cs typeface="Calibri"/>
                          <a:sym typeface="Calibri"/>
                        </a:rPr>
                        <a:t>Description</a:t>
                      </a:r>
                      <a:endParaRPr b="1" sz="2650">
                        <a:latin typeface="Calibri"/>
                        <a:ea typeface="Calibri"/>
                        <a:cs typeface="Calibri"/>
                        <a:sym typeface="Calibri"/>
                      </a:endParaRPr>
                    </a:p>
                  </a:txBody>
                  <a:tcPr marT="76200" marB="76200" marR="76200" marL="76200"/>
                </a:tc>
              </a:tr>
              <a:tr h="956550">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sql_variant</a:t>
                      </a:r>
                      <a:endParaRPr sz="2650">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Stores up to 8,000 bytes of data of various data types, except text, ntext, and timestamp</a:t>
                      </a:r>
                      <a:endParaRPr sz="2650">
                        <a:latin typeface="Calibri"/>
                        <a:ea typeface="Calibri"/>
                        <a:cs typeface="Calibri"/>
                        <a:sym typeface="Calibri"/>
                      </a:endParaRPr>
                    </a:p>
                  </a:txBody>
                  <a:tcPr marT="76200" marB="76200" marR="76200" marL="76200"/>
                </a:tc>
              </a:tr>
              <a:tr h="956550">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uniqueidentifier</a:t>
                      </a:r>
                      <a:endParaRPr sz="2650">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Stores a globally/universally unique identifier (GUID/UUID)</a:t>
                      </a:r>
                      <a:endParaRPr sz="2650">
                        <a:latin typeface="Calibri"/>
                        <a:ea typeface="Calibri"/>
                        <a:cs typeface="Calibri"/>
                        <a:sym typeface="Calibri"/>
                      </a:endParaRPr>
                    </a:p>
                  </a:txBody>
                  <a:tcPr marT="76200" marB="76200" marR="76200" marL="76200"/>
                </a:tc>
              </a:tr>
              <a:tr h="521300">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xml</a:t>
                      </a:r>
                      <a:endParaRPr sz="2650">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Stores XML formatted data. Maximum 2GB</a:t>
                      </a:r>
                      <a:endParaRPr sz="2650">
                        <a:latin typeface="Calibri"/>
                        <a:ea typeface="Calibri"/>
                        <a:cs typeface="Calibri"/>
                        <a:sym typeface="Calibri"/>
                      </a:endParaRPr>
                    </a:p>
                  </a:txBody>
                  <a:tcPr marT="76200" marB="76200" marR="76200" marL="76200"/>
                </a:tc>
              </a:tr>
              <a:tr h="956550">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cursor</a:t>
                      </a:r>
                      <a:endParaRPr sz="2650">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Stores a reference to a cursor used for database operations</a:t>
                      </a:r>
                      <a:endParaRPr sz="2650">
                        <a:latin typeface="Calibri"/>
                        <a:ea typeface="Calibri"/>
                        <a:cs typeface="Calibri"/>
                        <a:sym typeface="Calibri"/>
                      </a:endParaRPr>
                    </a:p>
                  </a:txBody>
                  <a:tcPr marT="76200" marB="76200" marR="76200" marL="76200"/>
                </a:tc>
              </a:tr>
              <a:tr h="521300">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table</a:t>
                      </a:r>
                      <a:endParaRPr sz="2650">
                        <a:latin typeface="Calibri"/>
                        <a:ea typeface="Calibri"/>
                        <a:cs typeface="Calibri"/>
                        <a:sym typeface="Calibri"/>
                      </a:endParaRPr>
                    </a:p>
                  </a:txBody>
                  <a:tcPr marT="76200" marB="76200" marR="76200" marL="152400"/>
                </a:tc>
                <a:tc>
                  <a:txBody>
                    <a:bodyPr/>
                    <a:lstStyle/>
                    <a:p>
                      <a:pPr indent="0" lvl="0" marL="0" rtl="0" algn="l">
                        <a:lnSpc>
                          <a:spcPct val="115000"/>
                        </a:lnSpc>
                        <a:spcBef>
                          <a:spcPts val="1500"/>
                        </a:spcBef>
                        <a:spcAft>
                          <a:spcPts val="1500"/>
                        </a:spcAft>
                        <a:buNone/>
                      </a:pPr>
                      <a:r>
                        <a:rPr lang="en-US" sz="2650">
                          <a:latin typeface="Calibri"/>
                          <a:ea typeface="Calibri"/>
                          <a:cs typeface="Calibri"/>
                          <a:sym typeface="Calibri"/>
                        </a:rPr>
                        <a:t>Stores a result-set for later processing</a:t>
                      </a:r>
                      <a:endParaRPr sz="2650">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514650" y="432125"/>
            <a:ext cx="11162700" cy="17493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None/>
            </a:pPr>
            <a:r>
              <a:rPr lang="en-US" sz="4800">
                <a:solidFill>
                  <a:srgbClr val="FFFFFF"/>
                </a:solidFill>
                <a:latin typeface="Calibri"/>
                <a:ea typeface="Calibri"/>
                <a:cs typeface="Calibri"/>
                <a:sym typeface="Calibri"/>
              </a:rPr>
              <a:t>T-SQL and Relational Database</a:t>
            </a:r>
            <a:endParaRPr sz="48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p:nvPr/>
        </p:nvSpPr>
        <p:spPr>
          <a:xfrm>
            <a:off x="681803" y="3302992"/>
            <a:ext cx="7205400" cy="1523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192" name="Google Shape;192;p31"/>
          <p:cNvSpPr txBox="1"/>
          <p:nvPr>
            <p:ph type="ctrTitle"/>
          </p:nvPr>
        </p:nvSpPr>
        <p:spPr>
          <a:xfrm>
            <a:off x="1658901" y="1833006"/>
            <a:ext cx="8765100" cy="147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solidFill>
                  <a:schemeClr val="lt1"/>
                </a:solidFill>
              </a:rPr>
              <a:t>Core Concepts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p:nvPr/>
        </p:nvSpPr>
        <p:spPr>
          <a:xfrm>
            <a:off x="838568" y="38109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b="0" i="0" lang="en-US" sz="5400" u="none" cap="none" strike="noStrike">
                <a:solidFill>
                  <a:schemeClr val="dk1"/>
                </a:solidFill>
                <a:latin typeface="Corbel"/>
                <a:ea typeface="Corbel"/>
                <a:cs typeface="Corbel"/>
                <a:sym typeface="Corbel"/>
              </a:rPr>
              <a:t>DBMS</a:t>
            </a:r>
            <a:endParaRPr b="0" i="0" sz="5400" u="none" cap="none" strike="noStrike">
              <a:solidFill>
                <a:schemeClr val="dk1"/>
              </a:solidFill>
              <a:latin typeface="Arial"/>
              <a:ea typeface="Arial"/>
              <a:cs typeface="Arial"/>
              <a:sym typeface="Arial"/>
            </a:endParaRPr>
          </a:p>
        </p:txBody>
      </p:sp>
      <p:sp>
        <p:nvSpPr>
          <p:cNvPr id="198" name="Google Shape;198;p32"/>
          <p:cNvSpPr/>
          <p:nvPr/>
        </p:nvSpPr>
        <p:spPr>
          <a:xfrm>
            <a:off x="1119950" y="1825550"/>
            <a:ext cx="10233000" cy="4566300"/>
          </a:xfrm>
          <a:prstGeom prst="rect">
            <a:avLst/>
          </a:prstGeom>
          <a:noFill/>
          <a:ln>
            <a:noFill/>
          </a:ln>
        </p:spPr>
        <p:txBody>
          <a:bodyPr anchorCtr="0" anchor="t" bIns="45700" lIns="91425" spcFirstLastPara="1" rIns="91425" wrap="square" tIns="45700">
            <a:noAutofit/>
          </a:bodyPr>
          <a:lstStyle/>
          <a:p>
            <a:pPr indent="-227878"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Software package for defining and managing a database. </a:t>
            </a:r>
            <a:endParaRPr b="0" i="0" sz="2800" u="none" cap="none" strike="noStrike">
              <a:solidFill>
                <a:schemeClr val="dk1"/>
              </a:solidFill>
              <a:latin typeface="Arial"/>
              <a:ea typeface="Arial"/>
              <a:cs typeface="Arial"/>
              <a:sym typeface="Arial"/>
            </a:endParaRPr>
          </a:p>
          <a:p>
            <a:pPr indent="-227878" lvl="0" marL="228600" marR="0" rtl="0" algn="l">
              <a:lnSpc>
                <a:spcPct val="90000"/>
              </a:lnSpc>
              <a:spcBef>
                <a:spcPts val="1001"/>
              </a:spcBef>
              <a:spcAft>
                <a:spcPts val="0"/>
              </a:spcAft>
              <a:buClr>
                <a:schemeClr val="dk1"/>
              </a:buClr>
              <a:buSzPts val="2800"/>
              <a:buFont typeface="Arial"/>
              <a:buChar char="•"/>
            </a:pPr>
            <a:r>
              <a:rPr b="0" i="0" lang="en-US" sz="2800" u="none" cap="none" strike="noStrike">
                <a:solidFill>
                  <a:schemeClr val="dk1"/>
                </a:solidFill>
                <a:latin typeface="Corbel"/>
                <a:ea typeface="Corbel"/>
                <a:cs typeface="Corbel"/>
                <a:sym typeface="Corbel"/>
              </a:rPr>
              <a:t>Relational Database and Non-Relational Database</a:t>
            </a:r>
            <a:endParaRPr b="0" i="0" sz="2800" u="none" cap="none" strike="noStrike">
              <a:solidFill>
                <a:schemeClr val="dk1"/>
              </a:solidFill>
              <a:latin typeface="Arial"/>
              <a:ea typeface="Arial"/>
              <a:cs typeface="Arial"/>
              <a:sym typeface="Arial"/>
            </a:endParaRPr>
          </a:p>
          <a:p>
            <a:pPr indent="-227878" lvl="1" marL="685800" marR="0" rtl="0" algn="l">
              <a:lnSpc>
                <a:spcPct val="90000"/>
              </a:lnSpc>
              <a:spcBef>
                <a:spcPts val="499"/>
              </a:spcBef>
              <a:spcAft>
                <a:spcPts val="0"/>
              </a:spcAft>
              <a:buClr>
                <a:schemeClr val="dk1"/>
              </a:buClr>
              <a:buSzPts val="2400"/>
              <a:buFont typeface="Arial"/>
              <a:buChar char="•"/>
            </a:pPr>
            <a:r>
              <a:rPr b="0" i="0" lang="en-US" sz="2400" u="none" cap="none" strike="noStrike">
                <a:solidFill>
                  <a:schemeClr val="dk1"/>
                </a:solidFill>
                <a:latin typeface="Corbel"/>
                <a:ea typeface="Corbel"/>
                <a:cs typeface="Corbel"/>
                <a:sym typeface="Corbel"/>
              </a:rPr>
              <a:t>Structured Data vs </a:t>
            </a:r>
            <a:r>
              <a:rPr lang="en-US" sz="2400">
                <a:solidFill>
                  <a:schemeClr val="dk1"/>
                </a:solidFill>
                <a:latin typeface="Corbel"/>
                <a:ea typeface="Corbel"/>
                <a:cs typeface="Corbel"/>
                <a:sym typeface="Corbel"/>
              </a:rPr>
              <a:t>Semi-Structured Data</a:t>
            </a:r>
            <a:r>
              <a:rPr b="0" i="0" lang="en-US" sz="2400" u="none" cap="none" strike="noStrike">
                <a:solidFill>
                  <a:schemeClr val="dk1"/>
                </a:solidFill>
                <a:latin typeface="Corbel"/>
                <a:ea typeface="Corbel"/>
                <a:cs typeface="Corbel"/>
                <a:sym typeface="Corbel"/>
              </a:rPr>
              <a:t> vs Unstru</a:t>
            </a:r>
            <a:r>
              <a:rPr lang="en-US" sz="2400">
                <a:solidFill>
                  <a:schemeClr val="dk1"/>
                </a:solidFill>
                <a:latin typeface="Corbel"/>
                <a:ea typeface="Corbel"/>
                <a:cs typeface="Corbel"/>
                <a:sym typeface="Corbel"/>
              </a:rPr>
              <a:t>ctured Data</a:t>
            </a:r>
            <a:endParaRPr b="0" i="0" sz="2400" u="none" cap="none" strike="noStrike">
              <a:solidFill>
                <a:schemeClr val="dk1"/>
              </a:solidFill>
              <a:latin typeface="Arial"/>
              <a:ea typeface="Arial"/>
              <a:cs typeface="Arial"/>
              <a:sym typeface="Arial"/>
            </a:endParaRPr>
          </a:p>
          <a:p>
            <a:pPr indent="-227878" lvl="1" marL="685800" marR="0" rtl="0" algn="l">
              <a:lnSpc>
                <a:spcPct val="90000"/>
              </a:lnSpc>
              <a:spcBef>
                <a:spcPts val="499"/>
              </a:spcBef>
              <a:spcAft>
                <a:spcPts val="0"/>
              </a:spcAft>
              <a:buClr>
                <a:schemeClr val="dk1"/>
              </a:buClr>
              <a:buSzPts val="2400"/>
              <a:buFont typeface="Arial"/>
              <a:buChar char="•"/>
            </a:pPr>
            <a:r>
              <a:rPr b="0" i="0" lang="en-US" sz="2400" u="none" cap="none" strike="noStrike">
                <a:solidFill>
                  <a:schemeClr val="dk1"/>
                </a:solidFill>
                <a:latin typeface="Corbel"/>
                <a:ea typeface="Corbel"/>
                <a:cs typeface="Corbel"/>
                <a:sym typeface="Corbel"/>
              </a:rPr>
              <a:t>Transactions</a:t>
            </a:r>
            <a:endParaRPr b="0" i="0" sz="2400" u="none" cap="none" strike="noStrike">
              <a:solidFill>
                <a:schemeClr val="dk1"/>
              </a:solidFill>
              <a:latin typeface="Corbel"/>
              <a:ea typeface="Corbel"/>
              <a:cs typeface="Corbel"/>
              <a:sym typeface="Corbel"/>
            </a:endParaRPr>
          </a:p>
          <a:p>
            <a:pPr indent="-381000" lvl="2" marL="1371600" marR="0" rtl="0" algn="l">
              <a:lnSpc>
                <a:spcPct val="90000"/>
              </a:lnSpc>
              <a:spcBef>
                <a:spcPts val="499"/>
              </a:spcBef>
              <a:spcAft>
                <a:spcPts val="0"/>
              </a:spcAft>
              <a:buClr>
                <a:schemeClr val="dk1"/>
              </a:buClr>
              <a:buSzPts val="2400"/>
              <a:buFont typeface="Corbel"/>
              <a:buChar char="■"/>
            </a:pPr>
            <a:r>
              <a:rPr lang="en-US" sz="2400">
                <a:solidFill>
                  <a:schemeClr val="dk1"/>
                </a:solidFill>
                <a:latin typeface="Corbel"/>
                <a:ea typeface="Corbel"/>
                <a:cs typeface="Corbel"/>
                <a:sym typeface="Corbel"/>
              </a:rPr>
              <a:t>ACID principle</a:t>
            </a:r>
            <a:endParaRPr sz="2400">
              <a:solidFill>
                <a:schemeClr val="dk1"/>
              </a:solidFill>
              <a:latin typeface="Corbel"/>
              <a:ea typeface="Corbel"/>
              <a:cs typeface="Corbel"/>
              <a:sym typeface="Corbel"/>
            </a:endParaRPr>
          </a:p>
          <a:p>
            <a:pPr indent="-381000" lvl="3" marL="1828800" marR="0" rtl="0" algn="l">
              <a:lnSpc>
                <a:spcPct val="90000"/>
              </a:lnSpc>
              <a:spcBef>
                <a:spcPts val="499"/>
              </a:spcBef>
              <a:spcAft>
                <a:spcPts val="0"/>
              </a:spcAft>
              <a:buClr>
                <a:schemeClr val="dk1"/>
              </a:buClr>
              <a:buSzPts val="2400"/>
              <a:buFont typeface="Corbel"/>
              <a:buChar char="●"/>
            </a:pPr>
            <a:r>
              <a:rPr lang="en-US" sz="2400">
                <a:solidFill>
                  <a:schemeClr val="dk1"/>
                </a:solidFill>
                <a:latin typeface="Corbel"/>
                <a:ea typeface="Corbel"/>
                <a:cs typeface="Corbel"/>
                <a:sym typeface="Corbel"/>
              </a:rPr>
              <a:t>atomicity -&gt; all or nothing</a:t>
            </a:r>
            <a:endParaRPr sz="2400">
              <a:solidFill>
                <a:schemeClr val="dk1"/>
              </a:solidFill>
              <a:latin typeface="Corbel"/>
              <a:ea typeface="Corbel"/>
              <a:cs typeface="Corbel"/>
              <a:sym typeface="Corbel"/>
            </a:endParaRPr>
          </a:p>
          <a:p>
            <a:pPr indent="-381000" lvl="3" marL="1828800" marR="0" rtl="0" algn="l">
              <a:lnSpc>
                <a:spcPct val="90000"/>
              </a:lnSpc>
              <a:spcBef>
                <a:spcPts val="499"/>
              </a:spcBef>
              <a:spcAft>
                <a:spcPts val="0"/>
              </a:spcAft>
              <a:buClr>
                <a:schemeClr val="dk1"/>
              </a:buClr>
              <a:buSzPts val="2400"/>
              <a:buFont typeface="Corbel"/>
              <a:buChar char="●"/>
            </a:pPr>
            <a:r>
              <a:rPr lang="en-US" sz="2400">
                <a:solidFill>
                  <a:schemeClr val="dk1"/>
                </a:solidFill>
                <a:latin typeface="Corbel"/>
                <a:ea typeface="Corbel"/>
                <a:cs typeface="Corbel"/>
                <a:sym typeface="Corbel"/>
              </a:rPr>
              <a:t>consistency -&gt; does not violate integrity/constraints</a:t>
            </a:r>
            <a:endParaRPr sz="2400">
              <a:solidFill>
                <a:schemeClr val="dk1"/>
              </a:solidFill>
              <a:latin typeface="Corbel"/>
              <a:ea typeface="Corbel"/>
              <a:cs typeface="Corbel"/>
              <a:sym typeface="Corbel"/>
            </a:endParaRPr>
          </a:p>
          <a:p>
            <a:pPr indent="-381000" lvl="3" marL="1828800" marR="0" rtl="0" algn="l">
              <a:lnSpc>
                <a:spcPct val="90000"/>
              </a:lnSpc>
              <a:spcBef>
                <a:spcPts val="499"/>
              </a:spcBef>
              <a:spcAft>
                <a:spcPts val="0"/>
              </a:spcAft>
              <a:buClr>
                <a:schemeClr val="dk1"/>
              </a:buClr>
              <a:buSzPts val="2400"/>
              <a:buFont typeface="Corbel"/>
              <a:buChar char="●"/>
            </a:pPr>
            <a:r>
              <a:rPr lang="en-US" sz="2400">
                <a:solidFill>
                  <a:schemeClr val="dk1"/>
                </a:solidFill>
                <a:latin typeface="Corbel"/>
                <a:ea typeface="Corbel"/>
                <a:cs typeface="Corbel"/>
                <a:sym typeface="Corbel"/>
              </a:rPr>
              <a:t>isolation -&gt; different transactions are isolated</a:t>
            </a:r>
            <a:endParaRPr sz="2400">
              <a:solidFill>
                <a:schemeClr val="dk1"/>
              </a:solidFill>
              <a:latin typeface="Corbel"/>
              <a:ea typeface="Corbel"/>
              <a:cs typeface="Corbel"/>
              <a:sym typeface="Corbel"/>
            </a:endParaRPr>
          </a:p>
          <a:p>
            <a:pPr indent="-381000" lvl="3" marL="1828800" marR="0" rtl="0" algn="l">
              <a:lnSpc>
                <a:spcPct val="90000"/>
              </a:lnSpc>
              <a:spcBef>
                <a:spcPts val="499"/>
              </a:spcBef>
              <a:spcAft>
                <a:spcPts val="0"/>
              </a:spcAft>
              <a:buClr>
                <a:schemeClr val="dk1"/>
              </a:buClr>
              <a:buSzPts val="2400"/>
              <a:buFont typeface="Corbel"/>
              <a:buChar char="●"/>
            </a:pPr>
            <a:r>
              <a:rPr lang="en-US" sz="2400">
                <a:solidFill>
                  <a:schemeClr val="dk1"/>
                </a:solidFill>
                <a:latin typeface="Corbel"/>
                <a:ea typeface="Corbel"/>
                <a:cs typeface="Corbel"/>
                <a:sym typeface="Corbel"/>
              </a:rPr>
              <a:t>durability -&gt; permanent records</a:t>
            </a:r>
            <a:endParaRPr sz="2400">
              <a:solidFill>
                <a:schemeClr val="dk1"/>
              </a:solidFill>
              <a:latin typeface="Corbel"/>
              <a:ea typeface="Corbel"/>
              <a:cs typeface="Corbel"/>
              <a:sym typeface="Corbel"/>
            </a:endParaRPr>
          </a:p>
          <a:p>
            <a:pPr indent="-381000" lvl="1" marL="914400" marR="0" rtl="0" algn="l">
              <a:lnSpc>
                <a:spcPct val="90000"/>
              </a:lnSpc>
              <a:spcBef>
                <a:spcPts val="499"/>
              </a:spcBef>
              <a:spcAft>
                <a:spcPts val="0"/>
              </a:spcAft>
              <a:buClr>
                <a:schemeClr val="dk1"/>
              </a:buClr>
              <a:buSzPts val="2400"/>
              <a:buFont typeface="Corbel"/>
              <a:buChar char="•"/>
            </a:pPr>
            <a:r>
              <a:rPr lang="en-US" sz="2400">
                <a:solidFill>
                  <a:schemeClr val="dk1"/>
                </a:solidFill>
                <a:latin typeface="Corbel"/>
                <a:ea typeface="Corbel"/>
                <a:cs typeface="Corbel"/>
                <a:sym typeface="Corbel"/>
              </a:rPr>
              <a:t>Descriptive relations(one to one, ...)</a:t>
            </a:r>
            <a:endParaRPr sz="2400">
              <a:solidFill>
                <a:schemeClr val="dk1"/>
              </a:solidFill>
              <a:latin typeface="Corbel"/>
              <a:ea typeface="Corbel"/>
              <a:cs typeface="Corbel"/>
              <a:sym typeface="Corbel"/>
            </a:endParaRPr>
          </a:p>
          <a:p>
            <a:pPr indent="-381000" lvl="1" marL="914400" marR="0" rtl="0" algn="l">
              <a:lnSpc>
                <a:spcPct val="90000"/>
              </a:lnSpc>
              <a:spcBef>
                <a:spcPts val="499"/>
              </a:spcBef>
              <a:spcAft>
                <a:spcPts val="0"/>
              </a:spcAft>
              <a:buClr>
                <a:schemeClr val="dk1"/>
              </a:buClr>
              <a:buSzPts val="2400"/>
              <a:buFont typeface="Corbel"/>
              <a:buChar char="•"/>
            </a:pPr>
            <a:r>
              <a:rPr lang="en-US" sz="2400">
                <a:solidFill>
                  <a:schemeClr val="dk1"/>
                </a:solidFill>
                <a:latin typeface="Corbel"/>
                <a:ea typeface="Corbel"/>
                <a:cs typeface="Corbel"/>
                <a:sym typeface="Corbel"/>
              </a:rPr>
              <a:t>Relational Integrity(PK/FK)</a:t>
            </a:r>
            <a:endParaRPr sz="2400">
              <a:solidFill>
                <a:schemeClr val="dk1"/>
              </a:solidFill>
              <a:latin typeface="Corbel"/>
              <a:ea typeface="Corbel"/>
              <a:cs typeface="Corbel"/>
              <a:sym typeface="Corbel"/>
            </a:endParaRPr>
          </a:p>
          <a:p>
            <a:pPr indent="0" lvl="0" marL="1371600" marR="0" rtl="0" algn="l">
              <a:lnSpc>
                <a:spcPct val="90000"/>
              </a:lnSpc>
              <a:spcBef>
                <a:spcPts val="499"/>
              </a:spcBef>
              <a:spcAft>
                <a:spcPts val="0"/>
              </a:spcAft>
              <a:buNone/>
            </a:pPr>
            <a:r>
              <a:t/>
            </a:r>
            <a:endParaRPr sz="2400">
              <a:solidFill>
                <a:schemeClr val="dk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p:nvPr/>
        </p:nvSpPr>
        <p:spPr>
          <a:xfrm>
            <a:off x="838568" y="38109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b="0" i="0" lang="en-US" sz="5400" u="none" cap="none" strike="noStrike">
                <a:solidFill>
                  <a:schemeClr val="dk1"/>
                </a:solidFill>
                <a:latin typeface="Corbel"/>
                <a:ea typeface="Corbel"/>
                <a:cs typeface="Corbel"/>
                <a:sym typeface="Corbel"/>
              </a:rPr>
              <a:t>DBMS</a:t>
            </a:r>
            <a:endParaRPr b="0" i="0" sz="5400" u="none" cap="none" strike="noStrike">
              <a:solidFill>
                <a:schemeClr val="dk1"/>
              </a:solidFill>
              <a:latin typeface="Arial"/>
              <a:ea typeface="Arial"/>
              <a:cs typeface="Arial"/>
              <a:sym typeface="Arial"/>
            </a:endParaRPr>
          </a:p>
        </p:txBody>
      </p:sp>
      <p:sp>
        <p:nvSpPr>
          <p:cNvPr id="204" name="Google Shape;204;p3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orbel"/>
              <a:buChar char="•"/>
            </a:pPr>
            <a:r>
              <a:rPr b="1" i="0" lang="en-US" sz="2800" u="none" cap="none" strike="noStrike">
                <a:solidFill>
                  <a:schemeClr val="dk1"/>
                </a:solidFill>
                <a:latin typeface="Corbel"/>
                <a:ea typeface="Corbel"/>
                <a:cs typeface="Corbel"/>
                <a:sym typeface="Corbel"/>
              </a:rPr>
              <a:t>OLTP, OLAP</a:t>
            </a:r>
            <a:r>
              <a:rPr b="0" i="0" lang="en-US" sz="2800" u="none" cap="none" strike="noStrike">
                <a:solidFill>
                  <a:schemeClr val="dk1"/>
                </a:solidFill>
                <a:latin typeface="Corbel"/>
                <a:ea typeface="Corbel"/>
                <a:cs typeface="Corbel"/>
                <a:sym typeface="Corbel"/>
              </a:rPr>
              <a:t> (DW) (O</a:t>
            </a:r>
            <a:r>
              <a:rPr lang="en-US" sz="2800">
                <a:solidFill>
                  <a:schemeClr val="dk1"/>
                </a:solidFill>
                <a:latin typeface="Corbel"/>
                <a:ea typeface="Corbel"/>
                <a:cs typeface="Corbel"/>
                <a:sym typeface="Corbel"/>
              </a:rPr>
              <a:t>nline Transaction/analytical Processing</a:t>
            </a:r>
            <a:r>
              <a:rPr b="0" i="0" lang="en-US" sz="2800" u="none" cap="none" strike="noStrike">
                <a:solidFill>
                  <a:schemeClr val="dk1"/>
                </a:solidFill>
                <a:latin typeface="Corbel"/>
                <a:ea typeface="Corbel"/>
                <a:cs typeface="Corbel"/>
                <a:sym typeface="Corbel"/>
              </a:rPr>
              <a:t>)</a:t>
            </a:r>
            <a:endParaRPr sz="2800">
              <a:solidFill>
                <a:schemeClr val="dk1"/>
              </a:solidFill>
              <a:latin typeface="Corbel"/>
              <a:ea typeface="Corbel"/>
              <a:cs typeface="Corbel"/>
              <a:sym typeface="Corbel"/>
            </a:endParaRPr>
          </a:p>
          <a:p>
            <a:pPr indent="-406400" lvl="1" marL="914400" marR="0" rtl="0" algn="l">
              <a:lnSpc>
                <a:spcPct val="90000"/>
              </a:lnSpc>
              <a:spcBef>
                <a:spcPts val="1001"/>
              </a:spcBef>
              <a:spcAft>
                <a:spcPts val="0"/>
              </a:spcAft>
              <a:buClr>
                <a:schemeClr val="dk1"/>
              </a:buClr>
              <a:buSzPts val="2800"/>
              <a:buFont typeface="Arial"/>
              <a:buChar char="•"/>
            </a:pPr>
            <a:r>
              <a:rPr lang="en-US" sz="2800">
                <a:solidFill>
                  <a:schemeClr val="dk1"/>
                </a:solidFill>
                <a:latin typeface="Corbel"/>
                <a:ea typeface="Corbel"/>
                <a:cs typeface="Corbel"/>
                <a:sym typeface="Corbel"/>
              </a:rPr>
              <a:t>ODS - operational data store</a:t>
            </a:r>
            <a:endParaRPr sz="2800">
              <a:solidFill>
                <a:schemeClr val="dk1"/>
              </a:solidFill>
              <a:latin typeface="Corbel"/>
              <a:ea typeface="Corbel"/>
              <a:cs typeface="Corbel"/>
              <a:sym typeface="Corbel"/>
            </a:endParaRPr>
          </a:p>
          <a:p>
            <a:pPr indent="-406400" lvl="1" marL="914400" marR="0" rtl="0" algn="l">
              <a:lnSpc>
                <a:spcPct val="90000"/>
              </a:lnSpc>
              <a:spcBef>
                <a:spcPts val="1001"/>
              </a:spcBef>
              <a:spcAft>
                <a:spcPts val="0"/>
              </a:spcAft>
              <a:buClr>
                <a:schemeClr val="dk1"/>
              </a:buClr>
              <a:buSzPts val="2800"/>
              <a:buFont typeface="Arial"/>
              <a:buChar char="•"/>
            </a:pPr>
            <a:r>
              <a:rPr b="0" i="0" lang="en-US" sz="2800" u="none" cap="none" strike="noStrike">
                <a:solidFill>
                  <a:schemeClr val="dk1"/>
                </a:solidFill>
                <a:latin typeface="Corbel"/>
                <a:ea typeface="Corbel"/>
                <a:cs typeface="Corbel"/>
                <a:sym typeface="Corbel"/>
              </a:rPr>
              <a:t>Data Lake</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b="0" i="0" lang="en-US" sz="5400" u="none" cap="none" strike="noStrike">
                <a:solidFill>
                  <a:schemeClr val="dk1"/>
                </a:solidFill>
                <a:latin typeface="Corbel"/>
                <a:ea typeface="Corbel"/>
                <a:cs typeface="Corbel"/>
                <a:sym typeface="Corbel"/>
              </a:rPr>
              <a:t>SQL Server</a:t>
            </a:r>
            <a:endParaRPr b="0" i="0" sz="5400" u="none" cap="none" strike="noStrike">
              <a:solidFill>
                <a:schemeClr val="dk1"/>
              </a:solidFill>
              <a:latin typeface="Arial"/>
              <a:ea typeface="Arial"/>
              <a:cs typeface="Arial"/>
              <a:sym typeface="Arial"/>
            </a:endParaRPr>
          </a:p>
        </p:txBody>
      </p:sp>
      <p:sp>
        <p:nvSpPr>
          <p:cNvPr id="210" name="Google Shape;210;p3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orbel"/>
              <a:buChar char="●"/>
            </a:pPr>
            <a:r>
              <a:rPr b="0" i="0" lang="en-US" sz="2800" u="none" cap="none" strike="noStrike">
                <a:solidFill>
                  <a:schemeClr val="dk1"/>
                </a:solidFill>
                <a:latin typeface="Corbel"/>
                <a:ea typeface="Corbel"/>
                <a:cs typeface="Corbel"/>
                <a:sym typeface="Corbel"/>
              </a:rPr>
              <a:t>On Premise vs On Cloud</a:t>
            </a:r>
            <a:endParaRPr b="0" i="0" sz="2800" u="none" cap="none" strike="noStrike">
              <a:solidFill>
                <a:schemeClr val="dk1"/>
              </a:solidFill>
              <a:latin typeface="Arial"/>
              <a:ea typeface="Arial"/>
              <a:cs typeface="Arial"/>
              <a:sym typeface="Arial"/>
            </a:endParaRPr>
          </a:p>
          <a:p>
            <a:pPr indent="-406400" lvl="0" marL="457200" marR="0" rtl="0" algn="l">
              <a:lnSpc>
                <a:spcPct val="90000"/>
              </a:lnSpc>
              <a:spcBef>
                <a:spcPts val="0"/>
              </a:spcBef>
              <a:spcAft>
                <a:spcPts val="0"/>
              </a:spcAft>
              <a:buClr>
                <a:schemeClr val="dk1"/>
              </a:buClr>
              <a:buSzPts val="2800"/>
              <a:buFont typeface="Corbel"/>
              <a:buChar char="●"/>
            </a:pPr>
            <a:r>
              <a:rPr b="0" i="0" lang="en-US" sz="2800" u="none" cap="none" strike="noStrike">
                <a:solidFill>
                  <a:schemeClr val="dk1"/>
                </a:solidFill>
                <a:latin typeface="Corbel"/>
                <a:ea typeface="Corbel"/>
                <a:cs typeface="Corbel"/>
                <a:sym typeface="Corbel"/>
              </a:rPr>
              <a:t>SQL Server Software on Iaa</a:t>
            </a:r>
            <a:r>
              <a:rPr lang="en-US" sz="2800">
                <a:solidFill>
                  <a:schemeClr val="dk1"/>
                </a:solidFill>
                <a:latin typeface="Corbel"/>
                <a:ea typeface="Corbel"/>
                <a:cs typeface="Corbel"/>
                <a:sym typeface="Corbel"/>
              </a:rPr>
              <a:t>S</a:t>
            </a:r>
            <a:r>
              <a:rPr b="0" i="0" lang="en-US" sz="2800" u="none" cap="none" strike="noStrike">
                <a:solidFill>
                  <a:schemeClr val="dk1"/>
                </a:solidFill>
                <a:latin typeface="Corbel"/>
                <a:ea typeface="Corbel"/>
                <a:cs typeface="Corbel"/>
                <a:sym typeface="Corbel"/>
              </a:rPr>
              <a:t> or </a:t>
            </a:r>
            <a:r>
              <a:rPr lang="en-US" sz="2800">
                <a:solidFill>
                  <a:schemeClr val="dk1"/>
                </a:solidFill>
                <a:latin typeface="Corbel"/>
                <a:ea typeface="Corbel"/>
                <a:cs typeface="Corbel"/>
                <a:sym typeface="Corbel"/>
              </a:rPr>
              <a:t>Paa</a:t>
            </a:r>
            <a:r>
              <a:rPr b="0" i="0" lang="en-US" sz="2800" u="none" cap="none" strike="noStrike">
                <a:solidFill>
                  <a:schemeClr val="dk1"/>
                </a:solidFill>
                <a:latin typeface="Corbel"/>
                <a:ea typeface="Corbel"/>
                <a:cs typeface="Corbel"/>
                <a:sym typeface="Corbel"/>
              </a:rPr>
              <a:t>S, </a:t>
            </a:r>
            <a:r>
              <a:rPr lang="en-US" sz="2800">
                <a:solidFill>
                  <a:schemeClr val="dk1"/>
                </a:solidFill>
                <a:latin typeface="Corbel"/>
                <a:ea typeface="Corbel"/>
                <a:cs typeface="Corbel"/>
                <a:sym typeface="Corbel"/>
              </a:rPr>
              <a:t>Saa</a:t>
            </a:r>
            <a:r>
              <a:rPr b="0" i="0" lang="en-US" sz="2800" u="none" cap="none" strike="noStrike">
                <a:solidFill>
                  <a:schemeClr val="dk1"/>
                </a:solidFill>
                <a:latin typeface="Corbel"/>
                <a:ea typeface="Corbel"/>
                <a:cs typeface="Corbel"/>
                <a:sym typeface="Corbel"/>
              </a:rPr>
              <a:t>S</a:t>
            </a:r>
            <a:endParaRPr sz="2800">
              <a:solidFill>
                <a:schemeClr val="dk1"/>
              </a:solidFill>
              <a:latin typeface="Corbel"/>
              <a:ea typeface="Corbel"/>
              <a:cs typeface="Corbel"/>
              <a:sym typeface="Corbel"/>
            </a:endParaRPr>
          </a:p>
          <a:p>
            <a:pPr indent="-406400" lvl="0" marL="457200" marR="0" rtl="0" algn="l">
              <a:lnSpc>
                <a:spcPct val="90000"/>
              </a:lnSpc>
              <a:spcBef>
                <a:spcPts val="0"/>
              </a:spcBef>
              <a:spcAft>
                <a:spcPts val="0"/>
              </a:spcAft>
              <a:buClr>
                <a:schemeClr val="dk1"/>
              </a:buClr>
              <a:buSzPts val="2800"/>
              <a:buFont typeface="Corbel"/>
              <a:buChar char="●"/>
            </a:pPr>
            <a:r>
              <a:rPr b="0" i="0" lang="en-US" sz="2800" u="none" cap="none" strike="noStrike">
                <a:solidFill>
                  <a:schemeClr val="dk1"/>
                </a:solidFill>
                <a:latin typeface="Corbel"/>
                <a:ea typeface="Corbel"/>
                <a:cs typeface="Corbel"/>
                <a:sym typeface="Corbel"/>
              </a:rPr>
              <a:t>Integration - SSIS</a:t>
            </a:r>
            <a:endParaRPr b="0" i="0" sz="2800" u="none" cap="none" strike="noStrike">
              <a:solidFill>
                <a:schemeClr val="dk1"/>
              </a:solidFill>
              <a:latin typeface="Arial"/>
              <a:ea typeface="Arial"/>
              <a:cs typeface="Arial"/>
              <a:sym typeface="Arial"/>
            </a:endParaRPr>
          </a:p>
          <a:p>
            <a:pPr indent="-406400" lvl="0" marL="457200" marR="0" rtl="0" algn="l">
              <a:lnSpc>
                <a:spcPct val="90000"/>
              </a:lnSpc>
              <a:spcBef>
                <a:spcPts val="0"/>
              </a:spcBef>
              <a:spcAft>
                <a:spcPts val="0"/>
              </a:spcAft>
              <a:buClr>
                <a:schemeClr val="dk1"/>
              </a:buClr>
              <a:buSzPts val="2800"/>
              <a:buFont typeface="Corbel"/>
              <a:buChar char="●"/>
            </a:pPr>
            <a:r>
              <a:rPr b="0" i="0" lang="en-US" sz="2800" u="none" cap="none" strike="noStrike">
                <a:solidFill>
                  <a:schemeClr val="dk1"/>
                </a:solidFill>
                <a:latin typeface="Corbel"/>
                <a:ea typeface="Corbel"/>
                <a:cs typeface="Corbel"/>
                <a:sym typeface="Corbel"/>
              </a:rPr>
              <a:t>Visualization </a:t>
            </a:r>
            <a:r>
              <a:rPr lang="en-US" sz="2800">
                <a:solidFill>
                  <a:schemeClr val="dk1"/>
                </a:solidFill>
                <a:latin typeface="Corbel"/>
                <a:ea typeface="Corbel"/>
                <a:cs typeface="Corbel"/>
                <a:sym typeface="Corbel"/>
              </a:rPr>
              <a:t>&amp; </a:t>
            </a:r>
            <a:r>
              <a:rPr b="0" i="0" lang="en-US" sz="2800" u="none" cap="none" strike="noStrike">
                <a:solidFill>
                  <a:schemeClr val="dk1"/>
                </a:solidFill>
                <a:latin typeface="Corbel"/>
                <a:ea typeface="Corbel"/>
                <a:cs typeface="Corbel"/>
                <a:sym typeface="Corbel"/>
              </a:rPr>
              <a:t>Analytics - SS</a:t>
            </a:r>
            <a:r>
              <a:rPr lang="en-US" sz="2800">
                <a:solidFill>
                  <a:schemeClr val="dk1"/>
                </a:solidFill>
                <a:latin typeface="Corbel"/>
                <a:ea typeface="Corbel"/>
                <a:cs typeface="Corbel"/>
                <a:sym typeface="Corbel"/>
              </a:rPr>
              <a:t>AS, SSRS</a:t>
            </a:r>
            <a:endParaRPr sz="2800">
              <a:solidFill>
                <a:schemeClr val="dk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Terms in SQL Server</a:t>
            </a:r>
            <a:endParaRPr i="0" sz="5400" u="none" cap="none" strike="noStrike">
              <a:solidFill>
                <a:schemeClr val="dk1"/>
              </a:solidFill>
              <a:latin typeface="Calibri"/>
              <a:ea typeface="Calibri"/>
              <a:cs typeface="Calibri"/>
              <a:sym typeface="Calibri"/>
            </a:endParaRPr>
          </a:p>
        </p:txBody>
      </p:sp>
      <p:sp>
        <p:nvSpPr>
          <p:cNvPr id="216" name="Google Shape;216;p35"/>
          <p:cNvSpPr/>
          <p:nvPr/>
        </p:nvSpPr>
        <p:spPr>
          <a:xfrm>
            <a:off x="1119950" y="1825549"/>
            <a:ext cx="10233000" cy="49062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90000"/>
              </a:lnSpc>
              <a:spcBef>
                <a:spcPts val="1001"/>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Server </a:t>
            </a:r>
            <a:r>
              <a:rPr i="0" lang="en-US" sz="2200" u="none" cap="none" strike="noStrike">
                <a:solidFill>
                  <a:schemeClr val="dk1"/>
                </a:solidFill>
                <a:latin typeface="Calibri"/>
                <a:ea typeface="Calibri"/>
                <a:cs typeface="Calibri"/>
                <a:sym typeface="Calibri"/>
              </a:rPr>
              <a:t>Instance</a:t>
            </a:r>
            <a:endParaRPr i="0" sz="2200" u="none" cap="none" strike="noStrike">
              <a:solidFill>
                <a:schemeClr val="dk1"/>
              </a:solidFill>
              <a:latin typeface="Calibri"/>
              <a:ea typeface="Calibri"/>
              <a:cs typeface="Calibri"/>
              <a:sym typeface="Calibri"/>
            </a:endParaRPr>
          </a:p>
          <a:p>
            <a:pPr indent="-368300" lvl="0" marL="457200" marR="0" rtl="0" algn="l">
              <a:lnSpc>
                <a:spcPct val="90000"/>
              </a:lnSpc>
              <a:spcBef>
                <a:spcPts val="0"/>
              </a:spcBef>
              <a:spcAft>
                <a:spcPts val="0"/>
              </a:spcAft>
              <a:buClr>
                <a:schemeClr val="dk1"/>
              </a:buClr>
              <a:buSzPts val="2200"/>
              <a:buFont typeface="Calibri"/>
              <a:buChar char="●"/>
            </a:pPr>
            <a:r>
              <a:rPr i="0" lang="en-US" sz="2200" u="none" cap="none" strike="noStrike">
                <a:solidFill>
                  <a:schemeClr val="dk1"/>
                </a:solidFill>
                <a:latin typeface="Calibri"/>
                <a:ea typeface="Calibri"/>
                <a:cs typeface="Calibri"/>
                <a:sym typeface="Calibri"/>
              </a:rPr>
              <a:t>Database</a:t>
            </a:r>
            <a:endParaRPr i="0" sz="2200" u="none" cap="none" strike="noStrike">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i="0" lang="en-US" sz="2200" u="sng" cap="none" strike="noStrike">
                <a:solidFill>
                  <a:schemeClr val="hlink"/>
                </a:solidFill>
                <a:latin typeface="Calibri"/>
                <a:ea typeface="Calibri"/>
                <a:cs typeface="Calibri"/>
                <a:sym typeface="Calibri"/>
                <a:hlinkClick r:id="rId3"/>
              </a:rPr>
              <a:t>System databases: master, resource, model, tempdb, msdb</a:t>
            </a:r>
            <a:endParaRPr i="0" sz="2200" u="none" cap="none" strike="noStrike">
              <a:solidFill>
                <a:schemeClr val="dk1"/>
              </a:solidFill>
              <a:latin typeface="Calibri"/>
              <a:ea typeface="Calibri"/>
              <a:cs typeface="Calibri"/>
              <a:sym typeface="Calibri"/>
            </a:endParaRPr>
          </a:p>
          <a:p>
            <a:pPr indent="-368300" lvl="0" marL="457200" marR="0" rtl="0" algn="l">
              <a:lnSpc>
                <a:spcPct val="90000"/>
              </a:lnSpc>
              <a:spcBef>
                <a:spcPts val="0"/>
              </a:spcBef>
              <a:spcAft>
                <a:spcPts val="0"/>
              </a:spcAft>
              <a:buClr>
                <a:schemeClr val="dk1"/>
              </a:buClr>
              <a:buSzPts val="2200"/>
              <a:buFont typeface="Calibri"/>
              <a:buChar char="●"/>
            </a:pPr>
            <a:r>
              <a:rPr i="0" lang="en-US" sz="2200" u="none" cap="none" strike="noStrike">
                <a:solidFill>
                  <a:schemeClr val="dk1"/>
                </a:solidFill>
                <a:latin typeface="Calibri"/>
                <a:ea typeface="Calibri"/>
                <a:cs typeface="Calibri"/>
                <a:sym typeface="Calibri"/>
              </a:rPr>
              <a:t>Files: </a:t>
            </a:r>
            <a:endParaRPr i="0" sz="2200" u="none" cap="none" strike="noStrike">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t>
            </a:r>
            <a:r>
              <a:rPr i="0" lang="en-US" sz="2200" u="none" cap="none" strike="noStrike">
                <a:solidFill>
                  <a:schemeClr val="dk1"/>
                </a:solidFill>
                <a:latin typeface="Calibri"/>
                <a:ea typeface="Calibri"/>
                <a:cs typeface="Calibri"/>
                <a:sym typeface="Calibri"/>
              </a:rPr>
              <a:t>mdf: Primary Dat</a:t>
            </a:r>
            <a:r>
              <a:rPr lang="en-US" sz="2200">
                <a:solidFill>
                  <a:schemeClr val="dk1"/>
                </a:solidFill>
                <a:latin typeface="Calibri"/>
                <a:ea typeface="Calibri"/>
                <a:cs typeface="Calibri"/>
                <a:sym typeface="Calibri"/>
              </a:rPr>
              <a:t>a File</a:t>
            </a:r>
            <a:endParaRPr sz="2200">
              <a:solidFill>
                <a:schemeClr val="dk1"/>
              </a:solidFill>
              <a:latin typeface="Calibri"/>
              <a:ea typeface="Calibri"/>
              <a:cs typeface="Calibri"/>
              <a:sym typeface="Calibri"/>
            </a:endParaRPr>
          </a:p>
          <a:p>
            <a:pPr indent="-368300" lvl="2" marL="13716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only one, stores objects like tables, views, SPs, functions…</a:t>
            </a:r>
            <a:endParaRPr sz="2200">
              <a:solidFill>
                <a:schemeClr val="dk1"/>
              </a:solidFill>
              <a:latin typeface="Calibri"/>
              <a:ea typeface="Calibri"/>
              <a:cs typeface="Calibri"/>
              <a:sym typeface="Calibri"/>
            </a:endParaRPr>
          </a:p>
          <a:p>
            <a:pPr indent="-368300" lvl="1" marL="91440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.ndf: Secondary Data File</a:t>
            </a:r>
            <a:endParaRPr sz="2200">
              <a:solidFill>
                <a:schemeClr val="dk1"/>
              </a:solidFill>
              <a:latin typeface="Calibri"/>
              <a:ea typeface="Calibri"/>
              <a:cs typeface="Calibri"/>
              <a:sym typeface="Calibri"/>
            </a:endParaRPr>
          </a:p>
          <a:p>
            <a:pPr indent="-368300" lvl="2" marL="137160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holds additional data, might not be present.</a:t>
            </a:r>
            <a:endParaRPr sz="22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i="0" lang="en-US" sz="2200" u="none" cap="none" strike="noStrike">
                <a:solidFill>
                  <a:schemeClr val="dk1"/>
                </a:solidFill>
                <a:latin typeface="Calibri"/>
                <a:ea typeface="Calibri"/>
                <a:cs typeface="Calibri"/>
                <a:sym typeface="Calibri"/>
              </a:rPr>
              <a:t>ldf:</a:t>
            </a:r>
            <a:r>
              <a:rPr lang="en-US" sz="2200">
                <a:solidFill>
                  <a:schemeClr val="dk1"/>
                </a:solidFill>
                <a:latin typeface="Calibri"/>
                <a:ea typeface="Calibri"/>
                <a:cs typeface="Calibri"/>
                <a:sym typeface="Calibri"/>
              </a:rPr>
              <a:t> Log File</a:t>
            </a:r>
            <a:endParaRPr i="0" sz="2200" u="none" cap="none" strike="noStrike">
              <a:solidFill>
                <a:schemeClr val="dk1"/>
              </a:solidFill>
              <a:latin typeface="Calibri"/>
              <a:ea typeface="Calibri"/>
              <a:cs typeface="Calibri"/>
              <a:sym typeface="Calibri"/>
            </a:endParaRPr>
          </a:p>
          <a:p>
            <a:pPr indent="-368300" lvl="0" marL="457200" marR="0" rtl="0" algn="l">
              <a:lnSpc>
                <a:spcPct val="90000"/>
              </a:lnSpc>
              <a:spcBef>
                <a:spcPts val="0"/>
              </a:spcBef>
              <a:spcAft>
                <a:spcPts val="0"/>
              </a:spcAft>
              <a:buClr>
                <a:schemeClr val="dk1"/>
              </a:buClr>
              <a:buSzPts val="2200"/>
              <a:buFont typeface="Calibri"/>
              <a:buChar char="●"/>
            </a:pPr>
            <a:r>
              <a:rPr i="0" lang="en-US" sz="2200" u="none" cap="none" strike="noStrike">
                <a:solidFill>
                  <a:schemeClr val="dk1"/>
                </a:solidFill>
                <a:latin typeface="Calibri"/>
                <a:ea typeface="Calibri"/>
                <a:cs typeface="Calibri"/>
                <a:sym typeface="Calibri"/>
              </a:rPr>
              <a:t>Schema, Objects</a:t>
            </a:r>
            <a:endParaRPr i="0" sz="2200" u="none" cap="none" strike="noStrike">
              <a:solidFill>
                <a:schemeClr val="dk1"/>
              </a:solidFill>
              <a:latin typeface="Calibri"/>
              <a:ea typeface="Calibri"/>
              <a:cs typeface="Calibri"/>
              <a:sym typeface="Calibri"/>
            </a:endParaRPr>
          </a:p>
          <a:p>
            <a:pPr indent="-368300" lvl="0" marL="457200" marR="0" rtl="0" algn="l">
              <a:lnSpc>
                <a:spcPct val="90000"/>
              </a:lnSpc>
              <a:spcBef>
                <a:spcPts val="0"/>
              </a:spcBef>
              <a:spcAft>
                <a:spcPts val="0"/>
              </a:spcAft>
              <a:buClr>
                <a:schemeClr val="dk1"/>
              </a:buClr>
              <a:buSzPts val="2200"/>
              <a:buFont typeface="Calibri"/>
              <a:buChar char="●"/>
            </a:pPr>
            <a:r>
              <a:rPr i="0" lang="en-US" sz="2200" u="none" cap="none" strike="noStrike">
                <a:solidFill>
                  <a:schemeClr val="dk1"/>
                </a:solidFill>
                <a:latin typeface="Calibri"/>
                <a:ea typeface="Calibri"/>
                <a:cs typeface="Calibri"/>
                <a:sym typeface="Calibri"/>
              </a:rPr>
              <a:t>Identity Column</a:t>
            </a:r>
            <a:endParaRPr sz="22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default is to start at 1, an</a:t>
            </a:r>
            <a:r>
              <a:rPr lang="en-US" sz="2200">
                <a:solidFill>
                  <a:schemeClr val="dk1"/>
                </a:solidFill>
                <a:latin typeface="Calibri"/>
                <a:ea typeface="Calibri"/>
                <a:cs typeface="Calibri"/>
                <a:sym typeface="Calibri"/>
              </a:rPr>
              <a:t>d increment by 1</a:t>
            </a:r>
            <a:r>
              <a:rPr lang="en-US" sz="2200">
                <a:solidFill>
                  <a:schemeClr val="dk1"/>
                </a:solidFill>
                <a:latin typeface="Calibri"/>
                <a:ea typeface="Calibri"/>
                <a:cs typeface="Calibri"/>
                <a:sym typeface="Calibri"/>
              </a:rPr>
              <a:t> for each record</a:t>
            </a:r>
            <a:endParaRPr sz="22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200">
              <a:solidFill>
                <a:schemeClr val="dk1"/>
              </a:solidFill>
              <a:latin typeface="Calibri"/>
              <a:ea typeface="Calibri"/>
              <a:cs typeface="Calibri"/>
              <a:sym typeface="Calibri"/>
            </a:endParaRPr>
          </a:p>
          <a:p>
            <a:pPr indent="-368300" lvl="0" marL="457200" marR="0" rtl="0" algn="l">
              <a:lnSpc>
                <a:spcPct val="90000"/>
              </a:lnSpc>
              <a:spcBef>
                <a:spcPts val="1001"/>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Surrogate key vs natural key</a:t>
            </a:r>
            <a:endParaRPr sz="2200">
              <a:solidFill>
                <a:schemeClr val="dk1"/>
              </a:solidFill>
              <a:latin typeface="Calibri"/>
              <a:ea typeface="Calibri"/>
              <a:cs typeface="Calibri"/>
              <a:sym typeface="Calibri"/>
            </a:endParaRPr>
          </a:p>
        </p:txBody>
      </p:sp>
      <p:pic>
        <p:nvPicPr>
          <p:cNvPr id="217" name="Google Shape;217;p35"/>
          <p:cNvPicPr preferRelativeResize="0"/>
          <p:nvPr/>
        </p:nvPicPr>
        <p:blipFill>
          <a:blip r:embed="rId4">
            <a:alphaModFix/>
          </a:blip>
          <a:stretch>
            <a:fillRect/>
          </a:stretch>
        </p:blipFill>
        <p:spPr>
          <a:xfrm>
            <a:off x="2140172" y="5564325"/>
            <a:ext cx="6302200" cy="47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Normalization</a:t>
            </a:r>
            <a:endParaRPr i="0" sz="5400" u="none" cap="none" strike="noStrike">
              <a:solidFill>
                <a:schemeClr val="dk1"/>
              </a:solidFill>
              <a:latin typeface="Calibri"/>
              <a:ea typeface="Calibri"/>
              <a:cs typeface="Calibri"/>
              <a:sym typeface="Calibri"/>
            </a:endParaRPr>
          </a:p>
        </p:txBody>
      </p:sp>
      <p:sp>
        <p:nvSpPr>
          <p:cNvPr id="223" name="Google Shape;223;p3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27878" lvl="0" marL="2286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Normalization</a:t>
            </a:r>
            <a:r>
              <a:rPr lang="en-US" sz="2800">
                <a:solidFill>
                  <a:schemeClr val="dk1"/>
                </a:solidFill>
                <a:latin typeface="Calibri"/>
                <a:ea typeface="Calibri"/>
                <a:cs typeface="Calibri"/>
                <a:sym typeface="Calibri"/>
              </a:rPr>
              <a:t> is</a:t>
            </a:r>
            <a:r>
              <a:rPr i="0" lang="en-US" sz="2800" u="none" cap="none" strike="noStrike">
                <a:solidFill>
                  <a:schemeClr val="dk1"/>
                </a:solidFill>
                <a:latin typeface="Calibri"/>
                <a:ea typeface="Calibri"/>
                <a:cs typeface="Calibri"/>
                <a:sym typeface="Calibri"/>
              </a:rPr>
              <a:t> mostly </a:t>
            </a:r>
            <a:r>
              <a:rPr lang="en-US" sz="2800">
                <a:solidFill>
                  <a:schemeClr val="dk1"/>
                </a:solidFill>
                <a:latin typeface="Calibri"/>
                <a:ea typeface="Calibri"/>
                <a:cs typeface="Calibri"/>
                <a:sym typeface="Calibri"/>
              </a:rPr>
              <a:t>done</a:t>
            </a:r>
            <a:r>
              <a:rPr i="0" lang="en-US" sz="2800" u="none" cap="none" strike="noStrike">
                <a:solidFill>
                  <a:schemeClr val="dk1"/>
                </a:solidFill>
                <a:latin typeface="Calibri"/>
                <a:ea typeface="Calibri"/>
                <a:cs typeface="Calibri"/>
                <a:sym typeface="Calibri"/>
              </a:rPr>
              <a:t> in OLTP </a:t>
            </a:r>
            <a:r>
              <a:rPr lang="en-US" sz="2800">
                <a:solidFill>
                  <a:schemeClr val="dk1"/>
                </a:solidFill>
                <a:latin typeface="Calibri"/>
                <a:ea typeface="Calibri"/>
                <a:cs typeface="Calibri"/>
                <a:sym typeface="Calibri"/>
              </a:rPr>
              <a:t>to ensure</a:t>
            </a:r>
            <a:r>
              <a:rPr i="0" lang="en-US" sz="2800" u="none" cap="none" strike="noStrike">
                <a:solidFill>
                  <a:schemeClr val="dk1"/>
                </a:solidFill>
                <a:latin typeface="Calibri"/>
                <a:ea typeface="Calibri"/>
                <a:cs typeface="Calibri"/>
                <a:sym typeface="Calibri"/>
              </a:rPr>
              <a:t> data integrity and saving </a:t>
            </a:r>
            <a:r>
              <a:rPr lang="en-US" sz="2800">
                <a:solidFill>
                  <a:schemeClr val="dk1"/>
                </a:solidFill>
                <a:latin typeface="Calibri"/>
                <a:ea typeface="Calibri"/>
                <a:cs typeface="Calibri"/>
                <a:sym typeface="Calibri"/>
              </a:rPr>
              <a:t>storage</a:t>
            </a:r>
            <a:r>
              <a:rPr i="0" lang="en-US" sz="2800" u="none" cap="none" strike="noStrike">
                <a:solidFill>
                  <a:schemeClr val="dk1"/>
                </a:solidFill>
                <a:latin typeface="Calibri"/>
                <a:ea typeface="Calibri"/>
                <a:cs typeface="Calibri"/>
                <a:sym typeface="Calibri"/>
              </a:rPr>
              <a:t> space</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1NF: Unique rows, unique keys, no comma separated values(atomic values)</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2NF: Non key value should dependent on Candidate Key</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3Nf: Repeated values out for a relationship</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Normalization in DW: mix of star and snowflake, Fact Table and Dimension Table</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Data Warehouse Schemas</a:t>
            </a:r>
            <a:endParaRPr i="0" sz="5400" u="none" cap="none" strike="noStrike">
              <a:solidFill>
                <a:schemeClr val="dk1"/>
              </a:solidFill>
              <a:latin typeface="Calibri"/>
              <a:ea typeface="Calibri"/>
              <a:cs typeface="Calibri"/>
              <a:sym typeface="Calibri"/>
            </a:endParaRPr>
          </a:p>
        </p:txBody>
      </p:sp>
      <p:sp>
        <p:nvSpPr>
          <p:cNvPr id="229" name="Google Shape;229;p3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27878" lvl="0" marL="228600" marR="0" rtl="0" algn="l">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Star vs Snowflake</a:t>
            </a:r>
            <a:endParaRPr i="0" sz="2800" u="none" cap="none" strike="noStrike">
              <a:solidFill>
                <a:schemeClr val="dk1"/>
              </a:solidFill>
              <a:latin typeface="Calibri"/>
              <a:ea typeface="Calibri"/>
              <a:cs typeface="Calibri"/>
              <a:sym typeface="Calibri"/>
            </a:endParaRPr>
          </a:p>
        </p:txBody>
      </p:sp>
      <p:pic>
        <p:nvPicPr>
          <p:cNvPr id="230" name="Google Shape;230;p37"/>
          <p:cNvPicPr preferRelativeResize="0"/>
          <p:nvPr/>
        </p:nvPicPr>
        <p:blipFill>
          <a:blip r:embed="rId3">
            <a:alphaModFix/>
          </a:blip>
          <a:stretch>
            <a:fillRect/>
          </a:stretch>
        </p:blipFill>
        <p:spPr>
          <a:xfrm>
            <a:off x="544500" y="2260849"/>
            <a:ext cx="4626875" cy="4022225"/>
          </a:xfrm>
          <a:prstGeom prst="rect">
            <a:avLst/>
          </a:prstGeom>
          <a:noFill/>
          <a:ln>
            <a:noFill/>
          </a:ln>
        </p:spPr>
      </p:pic>
      <p:pic>
        <p:nvPicPr>
          <p:cNvPr id="231" name="Google Shape;231;p37"/>
          <p:cNvPicPr preferRelativeResize="0"/>
          <p:nvPr/>
        </p:nvPicPr>
        <p:blipFill>
          <a:blip r:embed="rId4">
            <a:alphaModFix/>
          </a:blip>
          <a:stretch>
            <a:fillRect/>
          </a:stretch>
        </p:blipFill>
        <p:spPr>
          <a:xfrm>
            <a:off x="5581626" y="2754988"/>
            <a:ext cx="6610376" cy="30339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