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D7B2C3-6470-4341-9349-B6A2306950C3}">
  <a:tblStyle styleId="{B1D7B2C3-6470-4341-9349-B6A2306950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55af6a788_0_1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1255af6a788_0_1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55af6a788_0_2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1255af6a788_0_2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55af6a788_0_2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1255af6a788_0_2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1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55af6a788_0_5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1255af6a788_0_5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5a4cf2081_0_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125a4cf2081_0_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1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5a4cf2081_0_1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125a4cf2081_0_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5a4cf2081_0_1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125a4cf2081_0_1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55af6a788_0_1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1255af6a788_0_1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5a4cf2081_0_2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125a4cf2081_0_2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5a4cf2081_0_3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125a4cf2081_0_3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p2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5af6a788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1255af6a788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ee230216e_0_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13ee230216e_0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55af6a788_0_3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1255af6a788_0_3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7492f0ae26_1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17492f0ae26_1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fbd60b9a1_0_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11fbd60b9a1_0_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cle logo" showMasterSp="0" type="blank">
  <p:cSld name="BLANK">
    <p:bg>
      <p:bgPr>
        <a:solidFill>
          <a:schemeClr val="lt1"/>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3823125" y="2843829"/>
            <a:ext cx="4545752" cy="569548"/>
          </a:xfrm>
          <a:prstGeom prst="rect">
            <a:avLst/>
          </a:prstGeom>
          <a:noFill/>
          <a:ln>
            <a:noFill/>
          </a:ln>
        </p:spPr>
      </p:pic>
      <p:pic>
        <p:nvPicPr>
          <p:cNvPr descr="Antra_Logo_72dpi_RGB_Tagline_XLarge.jpg" id="15" name="Google Shape;15;p2"/>
          <p:cNvPicPr preferRelativeResize="0"/>
          <p:nvPr/>
        </p:nvPicPr>
        <p:blipFill rotWithShape="1">
          <a:blip r:embed="rId3">
            <a:alphaModFix/>
          </a:blip>
          <a:srcRect b="0" l="0" r="0" t="0"/>
          <a:stretch/>
        </p:blipFill>
        <p:spPr>
          <a:xfrm>
            <a:off x="1" y="1230949"/>
            <a:ext cx="12191998" cy="44313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ouncement">
  <p:cSld name="Announcement">
    <p:spTree>
      <p:nvGrpSpPr>
        <p:cNvPr id="55" name="Shape 55"/>
        <p:cNvGrpSpPr/>
        <p:nvPr/>
      </p:nvGrpSpPr>
      <p:grpSpPr>
        <a:xfrm>
          <a:off x="0" y="0"/>
          <a:ext cx="0" cy="0"/>
          <a:chOff x="0" y="0"/>
          <a:chExt cx="0" cy="0"/>
        </a:xfrm>
      </p:grpSpPr>
      <p:sp>
        <p:nvSpPr>
          <p:cNvPr id="56" name="Google Shape;56;p11"/>
          <p:cNvSpPr txBox="1"/>
          <p:nvPr>
            <p:ph type="title"/>
          </p:nvPr>
        </p:nvSpPr>
        <p:spPr>
          <a:xfrm>
            <a:off x="531951" y="1905000"/>
            <a:ext cx="4802100" cy="16461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7" name="Google Shape;57;p11"/>
          <p:cNvSpPr txBox="1"/>
          <p:nvPr>
            <p:ph idx="1" type="body"/>
          </p:nvPr>
        </p:nvSpPr>
        <p:spPr>
          <a:xfrm>
            <a:off x="531957" y="3657600"/>
            <a:ext cx="4802100" cy="1646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descr="A photo of your product can be included here" id="58" name="Google Shape;58;p11"/>
          <p:cNvSpPr/>
          <p:nvPr>
            <p:ph idx="2" type="pic"/>
          </p:nvPr>
        </p:nvSpPr>
        <p:spPr>
          <a:xfrm>
            <a:off x="5589912" y="533400"/>
            <a:ext cx="6069900" cy="5410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9" name="Google Shape;59;p1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0" name="Google Shape;60;p1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ote Speaker Picture Slide">
  <p:cSld name="Remote Speaker Picture Slide">
    <p:spTree>
      <p:nvGrpSpPr>
        <p:cNvPr id="61" name="Shape 61"/>
        <p:cNvGrpSpPr/>
        <p:nvPr/>
      </p:nvGrpSpPr>
      <p:grpSpPr>
        <a:xfrm>
          <a:off x="0" y="0"/>
          <a:ext cx="0" cy="0"/>
          <a:chOff x="0" y="0"/>
          <a:chExt cx="0" cy="0"/>
        </a:xfrm>
      </p:grpSpPr>
      <p:sp>
        <p:nvSpPr>
          <p:cNvPr id="62" name="Google Shape;62;p1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3" name="Google Shape;63;p1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4" name="Google Shape;64;p1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If presenting remotely, you can insert your photo here" id="65" name="Google Shape;65;p12"/>
          <p:cNvSpPr/>
          <p:nvPr>
            <p:ph idx="2" type="pic"/>
          </p:nvPr>
        </p:nvSpPr>
        <p:spPr>
          <a:xfrm>
            <a:off x="2286601" y="1828800"/>
            <a:ext cx="3475500" cy="3841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2"/>
          <p:cNvSpPr txBox="1"/>
          <p:nvPr>
            <p:ph idx="1" type="body"/>
          </p:nvPr>
        </p:nvSpPr>
        <p:spPr>
          <a:xfrm>
            <a:off x="6036618" y="1828799"/>
            <a:ext cx="5103600" cy="3840300"/>
          </a:xfrm>
          <a:prstGeom prst="rect">
            <a:avLst/>
          </a:prstGeom>
          <a:noFill/>
          <a:ln>
            <a:noFill/>
          </a:ln>
        </p:spPr>
        <p:txBody>
          <a:bodyPr anchorCtr="0" anchor="ctr" bIns="0" lIns="0" spcFirstLastPara="1" rIns="0" wrap="square" tIns="0">
            <a:noAutofit/>
          </a:bodyPr>
          <a:lstStyle>
            <a:lvl1pPr indent="-406400" lvl="0" marL="457200" rtl="0" algn="l">
              <a:lnSpc>
                <a:spcPct val="90000"/>
              </a:lnSpc>
              <a:spcBef>
                <a:spcPts val="0"/>
              </a:spcBef>
              <a:spcAft>
                <a:spcPts val="0"/>
              </a:spcAft>
              <a:buClr>
                <a:schemeClr val="lt1"/>
              </a:buClr>
              <a:buSzPts val="2800"/>
              <a:buChar char="•"/>
              <a:defRPr b="1"/>
            </a:lvl1pPr>
            <a:lvl2pPr indent="-381000" lvl="1" marL="914400" rtl="0" algn="l">
              <a:lnSpc>
                <a:spcPct val="90000"/>
              </a:lnSpc>
              <a:spcBef>
                <a:spcPts val="800"/>
              </a:spcBef>
              <a:spcAft>
                <a:spcPts val="0"/>
              </a:spcAft>
              <a:buClr>
                <a:schemeClr val="lt1"/>
              </a:buClr>
              <a:buSzPts val="24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Logo">
  <p:cSld name="Quote with Logo">
    <p:spTree>
      <p:nvGrpSpPr>
        <p:cNvPr id="67" name="Shape 67"/>
        <p:cNvGrpSpPr/>
        <p:nvPr/>
      </p:nvGrpSpPr>
      <p:grpSpPr>
        <a:xfrm>
          <a:off x="0" y="0"/>
          <a:ext cx="0" cy="0"/>
          <a:chOff x="0" y="0"/>
          <a:chExt cx="0" cy="0"/>
        </a:xfrm>
      </p:grpSpPr>
      <p:sp>
        <p:nvSpPr>
          <p:cNvPr id="68" name="Google Shape;68;p13"/>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9" name="Google Shape;69;p13"/>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0" name="Google Shape;70;p1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1" name="Google Shape;71;p1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icture">
  <p:cSld name="Quote with Picture">
    <p:spTree>
      <p:nvGrpSpPr>
        <p:cNvPr id="72" name="Shape 72"/>
        <p:cNvGrpSpPr/>
        <p:nvPr/>
      </p:nvGrpSpPr>
      <p:grpSpPr>
        <a:xfrm>
          <a:off x="0" y="0"/>
          <a:ext cx="0" cy="0"/>
          <a:chOff x="0" y="0"/>
          <a:chExt cx="0" cy="0"/>
        </a:xfrm>
      </p:grpSpPr>
      <p:sp>
        <p:nvSpPr>
          <p:cNvPr descr="Customer photo can be included here" id="73" name="Google Shape;73;p14"/>
          <p:cNvSpPr/>
          <p:nvPr>
            <p:ph idx="2" type="pic"/>
          </p:nvPr>
        </p:nvSpPr>
        <p:spPr>
          <a:xfrm>
            <a:off x="531954" y="1905000"/>
            <a:ext cx="2195100" cy="3072300"/>
          </a:xfrm>
          <a:prstGeom prst="rect">
            <a:avLst/>
          </a:prstGeom>
          <a:noFill/>
          <a:ln>
            <a:noFill/>
          </a:ln>
        </p:spPr>
        <p:txBody>
          <a:bodyPr anchorCtr="0" anchor="t" bIns="0" lIns="0" spcFirstLastPara="1" rIns="0" wrap="square" tIns="91425">
            <a:noAutofit/>
          </a:bodyPr>
          <a:lstStyle>
            <a:lvl1pPr lvl="0" marR="0" rtl="0" algn="ctr">
              <a:lnSpc>
                <a:spcPct val="90000"/>
              </a:lnSpc>
              <a:spcBef>
                <a:spcPts val="0"/>
              </a:spcBef>
              <a:spcAft>
                <a:spcPts val="0"/>
              </a:spcAft>
              <a:buClr>
                <a:srgbClr val="666666"/>
              </a:buClr>
              <a:buSzPts val="1900"/>
              <a:buFont typeface="Arial"/>
              <a:buNone/>
              <a:defRPr b="0" i="0" sz="19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p14"/>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75" name="Google Shape;75;p14"/>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6" name="Google Shape;76;p1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7" name="Google Shape;77;p1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8" name="Shape 78"/>
        <p:cNvGrpSpPr/>
        <p:nvPr/>
      </p:nvGrpSpPr>
      <p:grpSpPr>
        <a:xfrm>
          <a:off x="0" y="0"/>
          <a:ext cx="0" cy="0"/>
          <a:chOff x="0" y="0"/>
          <a:chExt cx="0" cy="0"/>
        </a:xfrm>
      </p:grpSpPr>
      <p:sp>
        <p:nvSpPr>
          <p:cNvPr id="79" name="Google Shape;79;p1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0" name="Google Shape;80;p15"/>
          <p:cNvSpPr txBox="1"/>
          <p:nvPr>
            <p:ph idx="1" type="body"/>
          </p:nvPr>
        </p:nvSpPr>
        <p:spPr>
          <a:xfrm>
            <a:off x="531952"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81" name="Google Shape;81;p1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2" name="Google Shape;82;p15"/>
          <p:cNvSpPr txBox="1"/>
          <p:nvPr>
            <p:ph idx="2" type="body"/>
          </p:nvPr>
        </p:nvSpPr>
        <p:spPr>
          <a:xfrm>
            <a:off x="6248448"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83" name="Google Shape;83;p1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84" name="Google Shape;84;p1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85" name="Shape 85"/>
        <p:cNvGrpSpPr/>
        <p:nvPr/>
      </p:nvGrpSpPr>
      <p:grpSpPr>
        <a:xfrm>
          <a:off x="0" y="0"/>
          <a:ext cx="0" cy="0"/>
          <a:chOff x="0" y="0"/>
          <a:chExt cx="0" cy="0"/>
        </a:xfrm>
      </p:grpSpPr>
      <p:sp>
        <p:nvSpPr>
          <p:cNvPr id="86" name="Google Shape;86;p1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7" name="Google Shape;87;p16"/>
          <p:cNvSpPr txBox="1"/>
          <p:nvPr>
            <p:ph idx="1" type="body"/>
          </p:nvPr>
        </p:nvSpPr>
        <p:spPr>
          <a:xfrm>
            <a:off x="531959"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88" name="Google Shape;88;p1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9" name="Google Shape;89;p16"/>
          <p:cNvSpPr txBox="1"/>
          <p:nvPr>
            <p:ph idx="2" type="body"/>
          </p:nvPr>
        </p:nvSpPr>
        <p:spPr>
          <a:xfrm>
            <a:off x="4358193"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90" name="Google Shape;90;p1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91" name="Google Shape;91;p16"/>
          <p:cNvSpPr txBox="1"/>
          <p:nvPr>
            <p:ph idx="3" type="body"/>
          </p:nvPr>
        </p:nvSpPr>
        <p:spPr>
          <a:xfrm>
            <a:off x="8184428"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2" name="Google Shape;92;p1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3" name="Google Shape;93;p1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94" name="Shape 94"/>
        <p:cNvGrpSpPr/>
        <p:nvPr/>
      </p:nvGrpSpPr>
      <p:grpSpPr>
        <a:xfrm>
          <a:off x="0" y="0"/>
          <a:ext cx="0" cy="0"/>
          <a:chOff x="0" y="0"/>
          <a:chExt cx="0" cy="0"/>
        </a:xfrm>
      </p:grpSpPr>
      <p:sp>
        <p:nvSpPr>
          <p:cNvPr id="95" name="Google Shape;95;p17"/>
          <p:cNvSpPr txBox="1"/>
          <p:nvPr>
            <p:ph idx="1" type="body"/>
          </p:nvPr>
        </p:nvSpPr>
        <p:spPr>
          <a:xfrm>
            <a:off x="531952"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6" name="Google Shape;96;p17"/>
          <p:cNvSpPr txBox="1"/>
          <p:nvPr>
            <p:ph idx="2" type="body"/>
          </p:nvPr>
        </p:nvSpPr>
        <p:spPr>
          <a:xfrm>
            <a:off x="6248448"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7" name="Google Shape;97;p1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8" name="Google Shape;98;p1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7"/>
          <p:cNvSpPr txBox="1"/>
          <p:nvPr>
            <p:ph idx="3" type="body"/>
          </p:nvPr>
        </p:nvSpPr>
        <p:spPr>
          <a:xfrm>
            <a:off x="531952"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100" name="Google Shape;100;p17"/>
          <p:cNvSpPr txBox="1"/>
          <p:nvPr>
            <p:ph idx="4" type="body"/>
          </p:nvPr>
        </p:nvSpPr>
        <p:spPr>
          <a:xfrm>
            <a:off x="6248448"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101" name="Google Shape;101;p17"/>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2" name="Google Shape;102;p17"/>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drant for Infographics">
  <p:cSld name="Quadrant for Infographics">
    <p:spTree>
      <p:nvGrpSpPr>
        <p:cNvPr id="103" name="Shape 103"/>
        <p:cNvGrpSpPr/>
        <p:nvPr/>
      </p:nvGrpSpPr>
      <p:grpSpPr>
        <a:xfrm>
          <a:off x="0" y="0"/>
          <a:ext cx="0" cy="0"/>
          <a:chOff x="0" y="0"/>
          <a:chExt cx="0" cy="0"/>
        </a:xfrm>
      </p:grpSpPr>
      <p:sp>
        <p:nvSpPr>
          <p:cNvPr id="104" name="Google Shape;104;p18"/>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5" name="Google Shape;105;p18"/>
          <p:cNvSpPr txBox="1"/>
          <p:nvPr>
            <p:ph idx="1" type="body"/>
          </p:nvPr>
        </p:nvSpPr>
        <p:spPr>
          <a:xfrm>
            <a:off x="243744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6" name="Google Shape;106;p18"/>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7" name="Google Shape;107;p18"/>
          <p:cNvSpPr txBox="1"/>
          <p:nvPr>
            <p:ph idx="2" type="body"/>
          </p:nvPr>
        </p:nvSpPr>
        <p:spPr>
          <a:xfrm>
            <a:off x="815393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8" name="Google Shape;108;p18"/>
          <p:cNvCxnSpPr/>
          <p:nvPr/>
        </p:nvCxnSpPr>
        <p:spPr>
          <a:xfrm rot="10800000">
            <a:off x="532151" y="3733800"/>
            <a:ext cx="11127900" cy="0"/>
          </a:xfrm>
          <a:prstGeom prst="straightConnector1">
            <a:avLst/>
          </a:prstGeom>
          <a:noFill/>
          <a:ln cap="flat" cmpd="sng" w="19050">
            <a:solidFill>
              <a:schemeClr val="lt2"/>
            </a:solidFill>
            <a:prstDash val="solid"/>
            <a:miter lim="800000"/>
            <a:headEnd len="sm" w="sm" type="none"/>
            <a:tailEnd len="sm" w="sm" type="none"/>
          </a:ln>
        </p:spPr>
      </p:cxnSp>
      <p:sp>
        <p:nvSpPr>
          <p:cNvPr id="109" name="Google Shape;109;p18"/>
          <p:cNvSpPr txBox="1"/>
          <p:nvPr>
            <p:ph idx="3" type="body"/>
          </p:nvPr>
        </p:nvSpPr>
        <p:spPr>
          <a:xfrm>
            <a:off x="243744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0" name="Google Shape;110;p18"/>
          <p:cNvSpPr txBox="1"/>
          <p:nvPr>
            <p:ph idx="4" type="body"/>
          </p:nvPr>
        </p:nvSpPr>
        <p:spPr>
          <a:xfrm>
            <a:off x="815393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1" name="Google Shape;111;p18"/>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2" name="Google Shape;112;p18"/>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
  <p:cSld name="Metric">
    <p:spTree>
      <p:nvGrpSpPr>
        <p:cNvPr id="113" name="Shape 113"/>
        <p:cNvGrpSpPr/>
        <p:nvPr/>
      </p:nvGrpSpPr>
      <p:grpSpPr>
        <a:xfrm>
          <a:off x="0" y="0"/>
          <a:ext cx="0" cy="0"/>
          <a:chOff x="0" y="0"/>
          <a:chExt cx="0" cy="0"/>
        </a:xfrm>
      </p:grpSpPr>
      <p:sp>
        <p:nvSpPr>
          <p:cNvPr descr="A large metric can be called out here in font size 166pt, Calibri" id="114" name="Google Shape;114;p19"/>
          <p:cNvSpPr txBox="1"/>
          <p:nvPr>
            <p:ph type="title"/>
          </p:nvPr>
        </p:nvSpPr>
        <p:spPr>
          <a:xfrm>
            <a:off x="760618" y="1524000"/>
            <a:ext cx="4077600" cy="2743200"/>
          </a:xfrm>
          <a:prstGeom prst="rect">
            <a:avLst/>
          </a:prstGeom>
          <a:noFill/>
          <a:ln>
            <a:noFill/>
          </a:ln>
        </p:spPr>
        <p:txBody>
          <a:bodyPr anchorCtr="0" anchor="ctr" bIns="0" lIns="0" spcFirstLastPara="1" rIns="0" wrap="square" tIns="0">
            <a:noAutofit/>
          </a:bodyPr>
          <a:lstStyle>
            <a:lvl1pPr lvl="0" rtl="0" algn="r">
              <a:lnSpc>
                <a:spcPct val="80000"/>
              </a:lnSpc>
              <a:spcBef>
                <a:spcPts val="0"/>
              </a:spcBef>
              <a:spcAft>
                <a:spcPts val="0"/>
              </a:spcAft>
              <a:buClr>
                <a:schemeClr val="accent5"/>
              </a:buClr>
              <a:buSzPts val="16700"/>
              <a:buFont typeface="Calibri"/>
              <a:buNone/>
              <a:defRPr b="1" sz="16700">
                <a:solidFill>
                  <a:schemeClr val="accent5"/>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15" name="Google Shape;115;p19"/>
          <p:cNvSpPr txBox="1"/>
          <p:nvPr>
            <p:ph idx="1" type="body"/>
          </p:nvPr>
        </p:nvSpPr>
        <p:spPr>
          <a:xfrm>
            <a:off x="5257588" y="1524000"/>
            <a:ext cx="5030400" cy="27432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800"/>
              <a:buFont typeface="Arial"/>
              <a:buNone/>
              <a:defRPr sz="28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6" name="Google Shape;116;p1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7" name="Google Shape;117;p1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8" name="Shape 118"/>
        <p:cNvGrpSpPr/>
        <p:nvPr/>
      </p:nvGrpSpPr>
      <p:grpSpPr>
        <a:xfrm>
          <a:off x="0" y="0"/>
          <a:ext cx="0" cy="0"/>
          <a:chOff x="0" y="0"/>
          <a:chExt cx="0" cy="0"/>
        </a:xfrm>
      </p:grpSpPr>
      <p:sp>
        <p:nvSpPr>
          <p:cNvPr id="119" name="Google Shape;119;p2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0" name="Google Shape;120;p20"/>
          <p:cNvSpPr txBox="1"/>
          <p:nvPr>
            <p:ph idx="1" type="body"/>
          </p:nvPr>
        </p:nvSpPr>
        <p:spPr>
          <a:xfrm>
            <a:off x="53195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1" name="Google Shape;121;p20"/>
          <p:cNvSpPr txBox="1"/>
          <p:nvPr>
            <p:ph idx="2" type="body"/>
          </p:nvPr>
        </p:nvSpPr>
        <p:spPr>
          <a:xfrm>
            <a:off x="53195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122" name="Google Shape;122;p20"/>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23" name="Google Shape;123;p20"/>
          <p:cNvSpPr txBox="1"/>
          <p:nvPr>
            <p:ph idx="3" type="body"/>
          </p:nvPr>
        </p:nvSpPr>
        <p:spPr>
          <a:xfrm>
            <a:off x="624539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4" name="Google Shape;124;p20"/>
          <p:cNvSpPr txBox="1"/>
          <p:nvPr>
            <p:ph idx="4" type="body"/>
          </p:nvPr>
        </p:nvSpPr>
        <p:spPr>
          <a:xfrm>
            <a:off x="624539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25" name="Google Shape;125;p2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6" name="Google Shape;126;p2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out Picture"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531959" y="2600324"/>
            <a:ext cx="11127900" cy="1371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 name="Google Shape;18;p3"/>
          <p:cNvSpPr txBox="1"/>
          <p:nvPr>
            <p:ph idx="1" type="body"/>
          </p:nvPr>
        </p:nvSpPr>
        <p:spPr>
          <a:xfrm>
            <a:off x="531959" y="4038599"/>
            <a:ext cx="11127900" cy="914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solidFill>
                  <a:schemeClr val="dk1"/>
                </a:solidFill>
              </a:defRPr>
            </a:lvl1pPr>
            <a:lvl2pPr indent="-228600" lvl="1" marL="914400" rtl="0" algn="l">
              <a:lnSpc>
                <a:spcPct val="90000"/>
              </a:lnSpc>
              <a:spcBef>
                <a:spcPts val="800"/>
              </a:spcBef>
              <a:spcAft>
                <a:spcPts val="0"/>
              </a:spcAft>
              <a:buSzPts val="1900"/>
              <a:buNone/>
              <a:defRPr sz="1900">
                <a:solidFill>
                  <a:srgbClr val="888888"/>
                </a:solidFill>
              </a:defRPr>
            </a:lvl2pPr>
            <a:lvl3pPr indent="-228600" lvl="2" marL="1371600" rtl="0" algn="l">
              <a:lnSpc>
                <a:spcPct val="90000"/>
              </a:lnSpc>
              <a:spcBef>
                <a:spcPts val="700"/>
              </a:spcBef>
              <a:spcAft>
                <a:spcPts val="0"/>
              </a:spcAft>
              <a:buSzPts val="1600"/>
              <a:buNone/>
              <a:defRPr sz="1600">
                <a:solidFill>
                  <a:srgbClr val="888888"/>
                </a:solidFill>
              </a:defRPr>
            </a:lvl3pPr>
            <a:lvl4pPr indent="-228600" lvl="3" marL="1828800" rtl="0" algn="l">
              <a:lnSpc>
                <a:spcPct val="90000"/>
              </a:lnSpc>
              <a:spcBef>
                <a:spcPts val="700"/>
              </a:spcBef>
              <a:spcAft>
                <a:spcPts val="0"/>
              </a:spcAft>
              <a:buSzPts val="1500"/>
              <a:buNone/>
              <a:defRPr sz="1500">
                <a:solidFill>
                  <a:srgbClr val="888888"/>
                </a:solidFill>
              </a:defRPr>
            </a:lvl4pPr>
            <a:lvl5pPr indent="-228600" lvl="4" marL="2286000" rtl="0" algn="l">
              <a:lnSpc>
                <a:spcPct val="90000"/>
              </a:lnSpc>
              <a:spcBef>
                <a:spcPts val="700"/>
              </a:spcBef>
              <a:spcAft>
                <a:spcPts val="0"/>
              </a:spcAft>
              <a:buSzPts val="1500"/>
              <a:buNone/>
              <a:defRPr sz="1500">
                <a:solidFill>
                  <a:srgbClr val="888888"/>
                </a:solidFill>
              </a:defRPr>
            </a:lvl5pPr>
            <a:lvl6pPr indent="-228600" lvl="5" marL="2743200" rtl="0" algn="l">
              <a:lnSpc>
                <a:spcPct val="90000"/>
              </a:lnSpc>
              <a:spcBef>
                <a:spcPts val="700"/>
              </a:spcBef>
              <a:spcAft>
                <a:spcPts val="0"/>
              </a:spcAft>
              <a:buSzPts val="1500"/>
              <a:buNone/>
              <a:defRPr sz="1500">
                <a:solidFill>
                  <a:srgbClr val="888888"/>
                </a:solidFill>
              </a:defRPr>
            </a:lvl6pPr>
            <a:lvl7pPr indent="-228600" lvl="6" marL="3200400" rtl="0" algn="l">
              <a:lnSpc>
                <a:spcPct val="90000"/>
              </a:lnSpc>
              <a:spcBef>
                <a:spcPts val="700"/>
              </a:spcBef>
              <a:spcAft>
                <a:spcPts val="0"/>
              </a:spcAft>
              <a:buSzPts val="1500"/>
              <a:buNone/>
              <a:defRPr sz="1500">
                <a:solidFill>
                  <a:srgbClr val="888888"/>
                </a:solidFill>
              </a:defRPr>
            </a:lvl7pPr>
            <a:lvl8pPr indent="-228600" lvl="7" marL="3657600" rtl="0" algn="l">
              <a:lnSpc>
                <a:spcPct val="90000"/>
              </a:lnSpc>
              <a:spcBef>
                <a:spcPts val="700"/>
              </a:spcBef>
              <a:spcAft>
                <a:spcPts val="0"/>
              </a:spcAft>
              <a:buSzPts val="1500"/>
              <a:buNone/>
              <a:defRPr sz="1500">
                <a:solidFill>
                  <a:srgbClr val="888888"/>
                </a:solidFill>
              </a:defRPr>
            </a:lvl8pPr>
            <a:lvl9pPr indent="-228600" lvl="8" marL="4114800" rtl="0" algn="l">
              <a:lnSpc>
                <a:spcPct val="90000"/>
              </a:lnSpc>
              <a:spcBef>
                <a:spcPts val="700"/>
              </a:spcBef>
              <a:spcAft>
                <a:spcPts val="0"/>
              </a:spcAft>
              <a:buSzPts val="1500"/>
              <a:buNone/>
              <a:defRPr sz="1500">
                <a:solidFill>
                  <a:srgbClr val="888888"/>
                </a:solidFill>
              </a:defRPr>
            </a:lvl9pPr>
          </a:lstStyle>
          <a:p/>
        </p:txBody>
      </p:sp>
      <p:sp>
        <p:nvSpPr>
          <p:cNvPr id="19" name="Google Shape;19;p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 name="Google Shape;20;p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p:cSld name="Title-Only">
    <p:spTree>
      <p:nvGrpSpPr>
        <p:cNvPr id="127" name="Shape 127"/>
        <p:cNvGrpSpPr/>
        <p:nvPr/>
      </p:nvGrpSpPr>
      <p:grpSpPr>
        <a:xfrm>
          <a:off x="0" y="0"/>
          <a:ext cx="0" cy="0"/>
          <a:chOff x="0" y="0"/>
          <a:chExt cx="0" cy="0"/>
        </a:xfrm>
      </p:grpSpPr>
      <p:sp>
        <p:nvSpPr>
          <p:cNvPr id="128" name="Google Shape;128;p2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9" name="Google Shape;129;p2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0" name="Google Shape;130;p2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131" name="Shape 131"/>
        <p:cNvGrpSpPr/>
        <p:nvPr/>
      </p:nvGrpSpPr>
      <p:grpSpPr>
        <a:xfrm>
          <a:off x="0" y="0"/>
          <a:ext cx="0" cy="0"/>
          <a:chOff x="0" y="0"/>
          <a:chExt cx="0" cy="0"/>
        </a:xfrm>
      </p:grpSpPr>
      <p:sp>
        <p:nvSpPr>
          <p:cNvPr id="132" name="Google Shape;132;p2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3" name="Google Shape;133;p22"/>
          <p:cNvSpPr txBox="1"/>
          <p:nvPr>
            <p:ph idx="1" type="body"/>
          </p:nvPr>
        </p:nvSpPr>
        <p:spPr>
          <a:xfrm>
            <a:off x="531953"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134" name="Google Shape;134;p2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5" name="Google Shape;135;p2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23"/>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Chart using colors from the approved palette included here" id="138" name="Google Shape;138;p23"/>
          <p:cNvSpPr txBox="1"/>
          <p:nvPr>
            <p:ph idx="1" type="body"/>
          </p:nvPr>
        </p:nvSpPr>
        <p:spPr>
          <a:xfrm>
            <a:off x="531800" y="1524000"/>
            <a:ext cx="75915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39" name="Google Shape;139;p23"/>
          <p:cNvSpPr txBox="1"/>
          <p:nvPr>
            <p:ph idx="2" type="body"/>
          </p:nvPr>
        </p:nvSpPr>
        <p:spPr>
          <a:xfrm>
            <a:off x="8779575" y="1524001"/>
            <a:ext cx="28803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0" name="Google Shape;140;p2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1" name="Google Shape;141;p2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2" name="Shape 142"/>
        <p:cNvGrpSpPr/>
        <p:nvPr/>
      </p:nvGrpSpPr>
      <p:grpSpPr>
        <a:xfrm>
          <a:off x="0" y="0"/>
          <a:ext cx="0" cy="0"/>
          <a:chOff x="0" y="0"/>
          <a:chExt cx="0" cy="0"/>
        </a:xfrm>
      </p:grpSpPr>
      <p:sp>
        <p:nvSpPr>
          <p:cNvPr id="143" name="Google Shape;143;p2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4-color photo can be included here" id="144" name="Google Shape;144;p24"/>
          <p:cNvSpPr/>
          <p:nvPr>
            <p:ph idx="2" type="pic"/>
          </p:nvPr>
        </p:nvSpPr>
        <p:spPr>
          <a:xfrm>
            <a:off x="531952" y="1524000"/>
            <a:ext cx="6097500" cy="4416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5" name="Google Shape;145;p24"/>
          <p:cNvSpPr txBox="1"/>
          <p:nvPr>
            <p:ph idx="1" type="body"/>
          </p:nvPr>
        </p:nvSpPr>
        <p:spPr>
          <a:xfrm>
            <a:off x="7010642" y="1524000"/>
            <a:ext cx="46497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6" name="Google Shape;146;p2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7" name="Google Shape;147;p2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148" name="Shape 148"/>
        <p:cNvGrpSpPr/>
        <p:nvPr/>
      </p:nvGrpSpPr>
      <p:grpSpPr>
        <a:xfrm>
          <a:off x="0" y="0"/>
          <a:ext cx="0" cy="0"/>
          <a:chOff x="0" y="0"/>
          <a:chExt cx="0" cy="0"/>
        </a:xfrm>
      </p:grpSpPr>
      <p:sp>
        <p:nvSpPr>
          <p:cNvPr id="149" name="Google Shape;149;p2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wo 4-color photos can be included here" id="150" name="Google Shape;150;p25"/>
          <p:cNvSpPr/>
          <p:nvPr>
            <p:ph idx="2" type="pic"/>
          </p:nvPr>
        </p:nvSpPr>
        <p:spPr>
          <a:xfrm>
            <a:off x="531951"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1" name="Google Shape;151;p25"/>
          <p:cNvSpPr txBox="1"/>
          <p:nvPr>
            <p:ph idx="1" type="body"/>
          </p:nvPr>
        </p:nvSpPr>
        <p:spPr>
          <a:xfrm>
            <a:off x="531957"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52" name="Google Shape;152;p2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53" name="Google Shape;153;p25"/>
          <p:cNvSpPr/>
          <p:nvPr>
            <p:ph idx="3" type="pic"/>
          </p:nvPr>
        </p:nvSpPr>
        <p:spPr>
          <a:xfrm>
            <a:off x="6248439"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4" name="Google Shape;154;p25"/>
          <p:cNvSpPr txBox="1"/>
          <p:nvPr>
            <p:ph idx="4" type="body"/>
          </p:nvPr>
        </p:nvSpPr>
        <p:spPr>
          <a:xfrm>
            <a:off x="6248444"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55" name="Google Shape;155;p2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6" name="Google Shape;156;p2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s">
  <p:cSld name="Three Pictures with Captions">
    <p:spTree>
      <p:nvGrpSpPr>
        <p:cNvPr id="157" name="Shape 157"/>
        <p:cNvGrpSpPr/>
        <p:nvPr/>
      </p:nvGrpSpPr>
      <p:grpSpPr>
        <a:xfrm>
          <a:off x="0" y="0"/>
          <a:ext cx="0" cy="0"/>
          <a:chOff x="0" y="0"/>
          <a:chExt cx="0" cy="0"/>
        </a:xfrm>
      </p:grpSpPr>
      <p:sp>
        <p:nvSpPr>
          <p:cNvPr id="158" name="Google Shape;158;p2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hree 4-color photos can be included here" id="159" name="Google Shape;159;p26"/>
          <p:cNvSpPr/>
          <p:nvPr>
            <p:ph idx="2" type="pic"/>
          </p:nvPr>
        </p:nvSpPr>
        <p:spPr>
          <a:xfrm>
            <a:off x="531959"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0" name="Google Shape;160;p26"/>
          <p:cNvSpPr txBox="1"/>
          <p:nvPr>
            <p:ph idx="1" type="body"/>
          </p:nvPr>
        </p:nvSpPr>
        <p:spPr>
          <a:xfrm>
            <a:off x="531957"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1" name="Google Shape;161;p2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2" name="Google Shape;162;p26"/>
          <p:cNvSpPr/>
          <p:nvPr>
            <p:ph idx="3" type="pic"/>
          </p:nvPr>
        </p:nvSpPr>
        <p:spPr>
          <a:xfrm>
            <a:off x="4358193"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3" name="Google Shape;163;p26"/>
          <p:cNvSpPr txBox="1"/>
          <p:nvPr>
            <p:ph idx="4" type="body"/>
          </p:nvPr>
        </p:nvSpPr>
        <p:spPr>
          <a:xfrm>
            <a:off x="4358193"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4" name="Google Shape;164;p2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5" name="Google Shape;165;p26"/>
          <p:cNvSpPr/>
          <p:nvPr>
            <p:ph idx="5" type="pic"/>
          </p:nvPr>
        </p:nvSpPr>
        <p:spPr>
          <a:xfrm>
            <a:off x="8184428"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6" name="Google Shape;166;p26"/>
          <p:cNvSpPr txBox="1"/>
          <p:nvPr>
            <p:ph idx="6" type="body"/>
          </p:nvPr>
        </p:nvSpPr>
        <p:spPr>
          <a:xfrm>
            <a:off x="8184428"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67" name="Google Shape;167;p2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8" name="Google Shape;168;p2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Harbor Back">
  <p:cSld name="Safe Harbor Back">
    <p:spTree>
      <p:nvGrpSpPr>
        <p:cNvPr id="169" name="Shape 169"/>
        <p:cNvGrpSpPr/>
        <p:nvPr/>
      </p:nvGrpSpPr>
      <p:grpSpPr>
        <a:xfrm>
          <a:off x="0" y="0"/>
          <a:ext cx="0" cy="0"/>
          <a:chOff x="0" y="0"/>
          <a:chExt cx="0" cy="0"/>
        </a:xfrm>
      </p:grpSpPr>
      <p:sp>
        <p:nvSpPr>
          <p:cNvPr id="170" name="Google Shape;170;p27"/>
          <p:cNvSpPr txBox="1"/>
          <p:nvPr/>
        </p:nvSpPr>
        <p:spPr>
          <a:xfrm>
            <a:off x="531957" y="1371600"/>
            <a:ext cx="11127900" cy="8892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Safe Harbor</a:t>
            </a:r>
            <a:r>
              <a:rPr lang="en-US" sz="3200">
                <a:solidFill>
                  <a:schemeClr val="dk1"/>
                </a:solidFill>
                <a:latin typeface="Calibri"/>
                <a:ea typeface="Calibri"/>
                <a:cs typeface="Calibri"/>
                <a:sym typeface="Calibri"/>
              </a:rPr>
              <a:t> Statement</a:t>
            </a:r>
            <a:endParaRPr sz="3200">
              <a:solidFill>
                <a:schemeClr val="dk1"/>
              </a:solidFill>
              <a:latin typeface="Calibri"/>
              <a:ea typeface="Calibri"/>
              <a:cs typeface="Calibri"/>
              <a:sym typeface="Calibri"/>
            </a:endParaRPr>
          </a:p>
        </p:txBody>
      </p:sp>
      <p:sp>
        <p:nvSpPr>
          <p:cNvPr id="171" name="Google Shape;171;p27"/>
          <p:cNvSpPr txBox="1"/>
          <p:nvPr/>
        </p:nvSpPr>
        <p:spPr>
          <a:xfrm>
            <a:off x="531957" y="2514600"/>
            <a:ext cx="11127900" cy="2286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information described for Antra’s solutions remains at the sole discretion of Antra, Inc.</a:t>
            </a:r>
            <a:endParaRPr sz="1500"/>
          </a:p>
        </p:txBody>
      </p:sp>
      <p:sp>
        <p:nvSpPr>
          <p:cNvPr id="172" name="Google Shape;172;p2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3" name="Google Shape;173;p2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p28"/>
          <p:cNvSpPr txBox="1"/>
          <p:nvPr>
            <p:ph type="ctrTitle"/>
          </p:nvPr>
        </p:nvSpPr>
        <p:spPr>
          <a:xfrm>
            <a:off x="415611" y="992767"/>
            <a:ext cx="11360700" cy="2736900"/>
          </a:xfrm>
          <a:prstGeom prst="rect">
            <a:avLst/>
          </a:prstGeom>
        </p:spPr>
        <p:txBody>
          <a:bodyPr anchorCtr="0" anchor="b" bIns="0" lIns="0" spcFirstLastPara="1" rIns="0" wrap="square" tIns="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76" name="Google Shape;176;p28"/>
          <p:cNvSpPr txBox="1"/>
          <p:nvPr>
            <p:ph idx="1" type="subTitle"/>
          </p:nvPr>
        </p:nvSpPr>
        <p:spPr>
          <a:xfrm>
            <a:off x="415600" y="3778833"/>
            <a:ext cx="11360700" cy="1056900"/>
          </a:xfrm>
          <a:prstGeom prst="rect">
            <a:avLst/>
          </a:prstGeom>
        </p:spPr>
        <p:txBody>
          <a:bodyPr anchorCtr="0" anchor="t" bIns="0" lIns="0" spcFirstLastPara="1" rIns="0" wrap="square" tIns="0">
            <a:noAutofit/>
          </a:bodyPr>
          <a:lstStyle>
            <a:lvl1pPr lvl="0" rtl="0" algn="ctr">
              <a:lnSpc>
                <a:spcPct val="100000"/>
              </a:lnSpc>
              <a:spcBef>
                <a:spcPts val="1200"/>
              </a:spcBef>
              <a:spcAft>
                <a:spcPts val="0"/>
              </a:spcAft>
              <a:buSzPts val="3700"/>
              <a:buNone/>
              <a:defRPr sz="3700"/>
            </a:lvl1pPr>
            <a:lvl2pPr lvl="1" rtl="0" algn="ctr">
              <a:lnSpc>
                <a:spcPct val="100000"/>
              </a:lnSpc>
              <a:spcBef>
                <a:spcPts val="800"/>
              </a:spcBef>
              <a:spcAft>
                <a:spcPts val="0"/>
              </a:spcAft>
              <a:buSzPts val="3700"/>
              <a:buNone/>
              <a:defRPr sz="3700"/>
            </a:lvl2pPr>
            <a:lvl3pPr lvl="2" rtl="0" algn="ctr">
              <a:lnSpc>
                <a:spcPct val="100000"/>
              </a:lnSpc>
              <a:spcBef>
                <a:spcPts val="700"/>
              </a:spcBef>
              <a:spcAft>
                <a:spcPts val="0"/>
              </a:spcAft>
              <a:buSzPts val="3700"/>
              <a:buNone/>
              <a:defRPr sz="3700"/>
            </a:lvl3pPr>
            <a:lvl4pPr lvl="3" rtl="0" algn="ctr">
              <a:lnSpc>
                <a:spcPct val="100000"/>
              </a:lnSpc>
              <a:spcBef>
                <a:spcPts val="700"/>
              </a:spcBef>
              <a:spcAft>
                <a:spcPts val="0"/>
              </a:spcAft>
              <a:buSzPts val="3700"/>
              <a:buNone/>
              <a:defRPr sz="3700"/>
            </a:lvl4pPr>
            <a:lvl5pPr lvl="4" rtl="0" algn="ctr">
              <a:lnSpc>
                <a:spcPct val="100000"/>
              </a:lnSpc>
              <a:spcBef>
                <a:spcPts val="700"/>
              </a:spcBef>
              <a:spcAft>
                <a:spcPts val="0"/>
              </a:spcAft>
              <a:buSzPts val="3700"/>
              <a:buNone/>
              <a:defRPr sz="3700"/>
            </a:lvl5pPr>
            <a:lvl6pPr lvl="5" rtl="0" algn="ctr">
              <a:lnSpc>
                <a:spcPct val="100000"/>
              </a:lnSpc>
              <a:spcBef>
                <a:spcPts val="700"/>
              </a:spcBef>
              <a:spcAft>
                <a:spcPts val="0"/>
              </a:spcAft>
              <a:buSzPts val="3700"/>
              <a:buNone/>
              <a:defRPr sz="3700"/>
            </a:lvl6pPr>
            <a:lvl7pPr lvl="6" rtl="0" algn="ctr">
              <a:lnSpc>
                <a:spcPct val="100000"/>
              </a:lnSpc>
              <a:spcBef>
                <a:spcPts val="700"/>
              </a:spcBef>
              <a:spcAft>
                <a:spcPts val="0"/>
              </a:spcAft>
              <a:buSzPts val="3700"/>
              <a:buNone/>
              <a:defRPr sz="3700"/>
            </a:lvl7pPr>
            <a:lvl8pPr lvl="7" rtl="0" algn="ctr">
              <a:lnSpc>
                <a:spcPct val="100000"/>
              </a:lnSpc>
              <a:spcBef>
                <a:spcPts val="700"/>
              </a:spcBef>
              <a:spcAft>
                <a:spcPts val="0"/>
              </a:spcAft>
              <a:buSzPts val="3700"/>
              <a:buNone/>
              <a:defRPr sz="3700"/>
            </a:lvl8pPr>
            <a:lvl9pPr lvl="8" rtl="0" algn="ctr">
              <a:lnSpc>
                <a:spcPct val="100000"/>
              </a:lnSpc>
              <a:spcBef>
                <a:spcPts val="700"/>
              </a:spcBef>
              <a:spcAft>
                <a:spcPts val="0"/>
              </a:spcAft>
              <a:buSzPts val="3700"/>
              <a:buNone/>
              <a:defRPr sz="3700"/>
            </a:lvl9pPr>
          </a:lstStyle>
          <a:p/>
        </p:txBody>
      </p:sp>
      <p:sp>
        <p:nvSpPr>
          <p:cNvPr id="177" name="Google Shape;177;p28"/>
          <p:cNvSpPr txBox="1"/>
          <p:nvPr>
            <p:ph idx="12" type="sldNum"/>
          </p:nvPr>
        </p:nvSpPr>
        <p:spPr>
          <a:xfrm>
            <a:off x="11296610" y="6217622"/>
            <a:ext cx="731700" cy="524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3" name="Google Shape;23;p4"/>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24" name="Google Shape;24;p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 name="Google Shape;25;p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6" name="Shape 26"/>
        <p:cNvGrpSpPr/>
        <p:nvPr/>
      </p:nvGrpSpPr>
      <p:grpSpPr>
        <a:xfrm>
          <a:off x="0" y="0"/>
          <a:ext cx="0" cy="0"/>
          <a:chOff x="0" y="0"/>
          <a:chExt cx="0" cy="0"/>
        </a:xfrm>
      </p:grpSpPr>
      <p:sp>
        <p:nvSpPr>
          <p:cNvPr id="27" name="Google Shape;27;p5"/>
          <p:cNvSpPr txBox="1"/>
          <p:nvPr>
            <p:ph type="title"/>
          </p:nvPr>
        </p:nvSpPr>
        <p:spPr>
          <a:xfrm>
            <a:off x="406406" y="12702"/>
            <a:ext cx="9941100" cy="6465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 name="Google Shape;28;p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sz="1100">
                <a:solidFill>
                  <a:srgbClr val="666666"/>
                </a:solidFill>
                <a:latin typeface="Calibri"/>
                <a:ea typeface="Calibri"/>
                <a:cs typeface="Calibri"/>
                <a:sym typeface="Calibri"/>
              </a:defRPr>
            </a:lvl1pPr>
            <a:lvl2pPr indent="0" lvl="1" marL="0" marR="0" rtl="0" algn="r">
              <a:spcBef>
                <a:spcPts val="0"/>
              </a:spcBef>
              <a:buNone/>
              <a:defRPr sz="1100">
                <a:solidFill>
                  <a:srgbClr val="666666"/>
                </a:solidFill>
                <a:latin typeface="Calibri"/>
                <a:ea typeface="Calibri"/>
                <a:cs typeface="Calibri"/>
                <a:sym typeface="Calibri"/>
              </a:defRPr>
            </a:lvl2pPr>
            <a:lvl3pPr indent="0" lvl="2" marL="0" marR="0" rtl="0" algn="r">
              <a:spcBef>
                <a:spcPts val="0"/>
              </a:spcBef>
              <a:buNone/>
              <a:defRPr sz="1100">
                <a:solidFill>
                  <a:srgbClr val="666666"/>
                </a:solidFill>
                <a:latin typeface="Calibri"/>
                <a:ea typeface="Calibri"/>
                <a:cs typeface="Calibri"/>
                <a:sym typeface="Calibri"/>
              </a:defRPr>
            </a:lvl3pPr>
            <a:lvl4pPr indent="0" lvl="3" marL="0" marR="0" rtl="0" algn="r">
              <a:spcBef>
                <a:spcPts val="0"/>
              </a:spcBef>
              <a:buNone/>
              <a:defRPr sz="1100">
                <a:solidFill>
                  <a:srgbClr val="666666"/>
                </a:solidFill>
                <a:latin typeface="Calibri"/>
                <a:ea typeface="Calibri"/>
                <a:cs typeface="Calibri"/>
                <a:sym typeface="Calibri"/>
              </a:defRPr>
            </a:lvl4pPr>
            <a:lvl5pPr indent="0" lvl="4" marL="0" marR="0" rtl="0" algn="r">
              <a:spcBef>
                <a:spcPts val="0"/>
              </a:spcBef>
              <a:buNone/>
              <a:defRPr sz="1100">
                <a:solidFill>
                  <a:srgbClr val="666666"/>
                </a:solidFill>
                <a:latin typeface="Calibri"/>
                <a:ea typeface="Calibri"/>
                <a:cs typeface="Calibri"/>
                <a:sym typeface="Calibri"/>
              </a:defRPr>
            </a:lvl5pPr>
            <a:lvl6pPr indent="0" lvl="5" marL="0" marR="0" rtl="0" algn="r">
              <a:spcBef>
                <a:spcPts val="0"/>
              </a:spcBef>
              <a:buNone/>
              <a:defRPr sz="1100">
                <a:solidFill>
                  <a:srgbClr val="666666"/>
                </a:solidFill>
                <a:latin typeface="Calibri"/>
                <a:ea typeface="Calibri"/>
                <a:cs typeface="Calibri"/>
                <a:sym typeface="Calibri"/>
              </a:defRPr>
            </a:lvl6pPr>
            <a:lvl7pPr indent="0" lvl="6" marL="0" marR="0" rtl="0" algn="r">
              <a:spcBef>
                <a:spcPts val="0"/>
              </a:spcBef>
              <a:buNone/>
              <a:defRPr sz="1100">
                <a:solidFill>
                  <a:srgbClr val="666666"/>
                </a:solidFill>
                <a:latin typeface="Calibri"/>
                <a:ea typeface="Calibri"/>
                <a:cs typeface="Calibri"/>
                <a:sym typeface="Calibri"/>
              </a:defRPr>
            </a:lvl7pPr>
            <a:lvl8pPr indent="0" lvl="7" marL="0" marR="0" rtl="0" algn="r">
              <a:spcBef>
                <a:spcPts val="0"/>
              </a:spcBef>
              <a:buNone/>
              <a:defRPr sz="1100">
                <a:solidFill>
                  <a:srgbClr val="666666"/>
                </a:solidFill>
                <a:latin typeface="Calibri"/>
                <a:ea typeface="Calibri"/>
                <a:cs typeface="Calibri"/>
                <a:sym typeface="Calibri"/>
              </a:defRPr>
            </a:lvl8pPr>
            <a:lvl9pPr indent="0" lvl="8" marL="0" marR="0" rtl="0" algn="r">
              <a:spcBef>
                <a:spcPts val="0"/>
              </a:spcBef>
              <a:buNone/>
              <a:defRPr sz="1100">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31" name="Google Shape;31;p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Picture">
  <p:cSld name="2_Title Slide with Pictur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7"/>
          <p:cNvSpPr/>
          <p:nvPr/>
        </p:nvSpPr>
        <p:spPr>
          <a:xfrm>
            <a:off x="1" y="0"/>
            <a:ext cx="12219600" cy="6858000"/>
          </a:xfrm>
          <a:prstGeom prst="rect">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4" name="Google Shape;34;p7"/>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lt1"/>
              </a:buClr>
              <a:buSzPts val="4800"/>
              <a:buFont typeface="Calibri"/>
              <a:buNone/>
              <a:defRPr sz="4800">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5" name="Google Shape;35;p7"/>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chemeClr val="lt1"/>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36" name="Google Shape;36;p7"/>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chemeClr val="lt1"/>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Picture">
  <p:cSld name="1_Title Slide with Picture">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8"/>
          <p:cNvSpPr/>
          <p:nvPr/>
        </p:nvSpPr>
        <p:spPr>
          <a:xfrm>
            <a:off x="1" y="0"/>
            <a:ext cx="12219600" cy="6858000"/>
          </a:xfrm>
          <a:prstGeom prst="rect">
            <a:avLst/>
          </a:prstGeom>
          <a:solidFill>
            <a:srgbClr val="5BB6ED">
              <a:alpha val="8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9" name="Google Shape;39;p8"/>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rgbClr val="3F3F3F"/>
              </a:buClr>
              <a:buSzPts val="4800"/>
              <a:buFont typeface="Calibri"/>
              <a:buNone/>
              <a:defRPr sz="4800">
                <a:solidFill>
                  <a:srgbClr val="3F3F3F"/>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0" name="Google Shape;40;p8"/>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rgbClr val="3F3F3F"/>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41" name="Google Shape;41;p8"/>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rgbClr val="3F3F3F"/>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42" name="Shape 42"/>
        <p:cNvGrpSpPr/>
        <p:nvPr/>
      </p:nvGrpSpPr>
      <p:grpSpPr>
        <a:xfrm>
          <a:off x="0" y="0"/>
          <a:ext cx="0" cy="0"/>
          <a:chOff x="0" y="0"/>
          <a:chExt cx="0" cy="0"/>
        </a:xfrm>
      </p:grpSpPr>
      <p:sp>
        <p:nvSpPr>
          <p:cNvPr id="43" name="Google Shape;43;p9"/>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4" name="Google Shape;44;p9"/>
          <p:cNvSpPr txBox="1"/>
          <p:nvPr>
            <p:ph idx="1" type="body"/>
          </p:nvPr>
        </p:nvSpPr>
        <p:spPr>
          <a:xfrm>
            <a:off x="531959"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45" name="Google Shape;45;p9"/>
          <p:cNvSpPr txBox="1"/>
          <p:nvPr>
            <p:ph idx="2" type="body"/>
          </p:nvPr>
        </p:nvSpPr>
        <p:spPr>
          <a:xfrm>
            <a:off x="531296" y="1981200"/>
            <a:ext cx="11129700" cy="39624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46" name="Google Shape;46;p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47" name="Google Shape;47;p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9"/>
          <p:cNvSpPr txBox="1"/>
          <p:nvPr/>
        </p:nvSpPr>
        <p:spPr>
          <a:xfrm>
            <a:off x="531957" y="61722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
        <p:nvSpPr>
          <p:cNvPr id="49" name="Google Shape;49;p9"/>
          <p:cNvSpPr txBox="1"/>
          <p:nvPr/>
        </p:nvSpPr>
        <p:spPr>
          <a:xfrm>
            <a:off x="531957" y="60198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 Agenda">
  <p:cSld name="Program Agenda">
    <p:spTree>
      <p:nvGrpSpPr>
        <p:cNvPr id="50" name="Shape 50"/>
        <p:cNvGrpSpPr/>
        <p:nvPr/>
      </p:nvGrpSpPr>
      <p:grpSpPr>
        <a:xfrm>
          <a:off x="0" y="0"/>
          <a:ext cx="0" cy="0"/>
          <a:chOff x="0" y="0"/>
          <a:chExt cx="0" cy="0"/>
        </a:xfrm>
      </p:grpSpPr>
      <p:sp>
        <p:nvSpPr>
          <p:cNvPr id="51" name="Google Shape;51;p1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2" name="Google Shape;52;p10"/>
          <p:cNvSpPr txBox="1"/>
          <p:nvPr>
            <p:ph idx="1" type="body"/>
          </p:nvPr>
        </p:nvSpPr>
        <p:spPr>
          <a:xfrm>
            <a:off x="2796665" y="1981199"/>
            <a:ext cx="8863200" cy="3962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2400"/>
              </a:spcBef>
              <a:spcAft>
                <a:spcPts val="0"/>
              </a:spcAft>
              <a:buSzPts val="2800"/>
              <a:buNone/>
              <a:defRPr sz="2800"/>
            </a:lvl1pPr>
            <a:lvl2pPr indent="-228600" lvl="1" marL="914400" rtl="0" algn="l">
              <a:lnSpc>
                <a:spcPct val="90000"/>
              </a:lnSpc>
              <a:spcBef>
                <a:spcPts val="2400"/>
              </a:spcBef>
              <a:spcAft>
                <a:spcPts val="0"/>
              </a:spcAft>
              <a:buSzPts val="2800"/>
              <a:buNone/>
              <a:defRPr sz="2800"/>
            </a:lvl2pPr>
            <a:lvl3pPr indent="-228600" lvl="2" marL="1371600" rtl="0" algn="l">
              <a:lnSpc>
                <a:spcPct val="90000"/>
              </a:lnSpc>
              <a:spcBef>
                <a:spcPts val="2400"/>
              </a:spcBef>
              <a:spcAft>
                <a:spcPts val="0"/>
              </a:spcAft>
              <a:buSzPts val="2800"/>
              <a:buNone/>
              <a:defRPr sz="2800"/>
            </a:lvl3pPr>
            <a:lvl4pPr indent="-228600" lvl="3" marL="1828800" rtl="0" algn="l">
              <a:lnSpc>
                <a:spcPct val="90000"/>
              </a:lnSpc>
              <a:spcBef>
                <a:spcPts val="2400"/>
              </a:spcBef>
              <a:spcAft>
                <a:spcPts val="0"/>
              </a:spcAft>
              <a:buSzPts val="2800"/>
              <a:buNone/>
              <a:defRPr sz="2800"/>
            </a:lvl4pPr>
            <a:lvl5pPr indent="-228600" lvl="4" marL="2286000" rtl="0" algn="l">
              <a:lnSpc>
                <a:spcPct val="90000"/>
              </a:lnSpc>
              <a:spcBef>
                <a:spcPts val="2400"/>
              </a:spcBef>
              <a:spcAft>
                <a:spcPts val="0"/>
              </a:spcAft>
              <a:buSzPts val="2800"/>
              <a:buNone/>
              <a:defRPr sz="2800"/>
            </a:lvl5pPr>
            <a:lvl6pPr indent="-228600" lvl="5" marL="2743200" rtl="0" algn="l">
              <a:lnSpc>
                <a:spcPct val="90000"/>
              </a:lnSpc>
              <a:spcBef>
                <a:spcPts val="2400"/>
              </a:spcBef>
              <a:spcAft>
                <a:spcPts val="0"/>
              </a:spcAft>
              <a:buSzPts val="2800"/>
              <a:buNone/>
              <a:defRPr sz="2800"/>
            </a:lvl6pPr>
            <a:lvl7pPr indent="-228600" lvl="6" marL="3200400" rtl="0" algn="l">
              <a:lnSpc>
                <a:spcPct val="90000"/>
              </a:lnSpc>
              <a:spcBef>
                <a:spcPts val="2400"/>
              </a:spcBef>
              <a:spcAft>
                <a:spcPts val="0"/>
              </a:spcAft>
              <a:buSzPts val="2800"/>
              <a:buNone/>
              <a:defRPr sz="2800"/>
            </a:lvl7pPr>
            <a:lvl8pPr indent="-228600" lvl="7" marL="3657600" rtl="0" algn="l">
              <a:lnSpc>
                <a:spcPct val="90000"/>
              </a:lnSpc>
              <a:spcBef>
                <a:spcPts val="2400"/>
              </a:spcBef>
              <a:spcAft>
                <a:spcPts val="0"/>
              </a:spcAft>
              <a:buSzPts val="2800"/>
              <a:buNone/>
              <a:defRPr sz="2800"/>
            </a:lvl8pPr>
            <a:lvl9pPr indent="-228600" lvl="8" marL="4114800" rtl="0" algn="l">
              <a:lnSpc>
                <a:spcPct val="90000"/>
              </a:lnSpc>
              <a:spcBef>
                <a:spcPts val="2400"/>
              </a:spcBef>
              <a:spcAft>
                <a:spcPts val="0"/>
              </a:spcAft>
              <a:buSzPts val="2800"/>
              <a:buNone/>
              <a:defRPr sz="2800"/>
            </a:lvl9pPr>
          </a:lstStyle>
          <a:p/>
        </p:txBody>
      </p:sp>
      <p:sp>
        <p:nvSpPr>
          <p:cNvPr id="53" name="Google Shape;53;p1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54" name="Google Shape;54;p1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7" name="Google Shape;7;p1"/>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200"/>
              </a:spcBef>
              <a:spcAft>
                <a:spcPts val="0"/>
              </a:spcAft>
              <a:buClr>
                <a:srgbClr val="66666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indent="-330200" lvl="4" marL="22860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500"/>
              <a:buNone/>
              <a:defRPr b="0" i="0" sz="900" u="none" cap="none" strike="noStrike">
                <a:solidFill>
                  <a:srgbClr val="666666"/>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9" name="Google Shape;9;p1"/>
          <p:cNvSpPr txBox="1"/>
          <p:nvPr/>
        </p:nvSpPr>
        <p:spPr>
          <a:xfrm>
            <a:off x="5356000" y="6556248"/>
            <a:ext cx="2788500" cy="182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666666"/>
                </a:solidFill>
                <a:latin typeface="Calibri"/>
                <a:ea typeface="Calibri"/>
                <a:cs typeface="Calibri"/>
                <a:sym typeface="Calibri"/>
              </a:rPr>
              <a:t>Copyright © 20</a:t>
            </a:r>
            <a:r>
              <a:rPr lang="en-US" sz="900">
                <a:solidFill>
                  <a:srgbClr val="666666"/>
                </a:solidFill>
                <a:latin typeface="Calibri"/>
                <a:ea typeface="Calibri"/>
                <a:cs typeface="Calibri"/>
                <a:sym typeface="Calibri"/>
              </a:rPr>
              <a:t>22</a:t>
            </a:r>
            <a:r>
              <a:rPr b="0" i="0" lang="en-US" sz="900" u="none" cap="none" strike="noStrike">
                <a:solidFill>
                  <a:srgbClr val="666666"/>
                </a:solidFill>
                <a:latin typeface="Calibri"/>
                <a:ea typeface="Calibri"/>
                <a:cs typeface="Calibri"/>
                <a:sym typeface="Calibri"/>
              </a:rPr>
              <a:t> Antra, Inc. All rights reserved. </a:t>
            </a:r>
            <a:endParaRPr sz="1500"/>
          </a:p>
        </p:txBody>
      </p:sp>
      <p:sp>
        <p:nvSpPr>
          <p:cNvPr id="10" name="Google Shape;10;p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100" u="none">
                <a:solidFill>
                  <a:srgbClr val="666666"/>
                </a:solidFill>
                <a:latin typeface="Calibri"/>
                <a:ea typeface="Calibri"/>
                <a:cs typeface="Calibri"/>
                <a:sym typeface="Calibri"/>
              </a:defRPr>
            </a:lvl1pPr>
            <a:lvl2pPr indent="0" lvl="1" marL="0" marR="0" rtl="0" algn="r">
              <a:spcBef>
                <a:spcPts val="0"/>
              </a:spcBef>
              <a:buNone/>
              <a:defRPr b="0" sz="1100" u="none">
                <a:solidFill>
                  <a:srgbClr val="666666"/>
                </a:solidFill>
                <a:latin typeface="Calibri"/>
                <a:ea typeface="Calibri"/>
                <a:cs typeface="Calibri"/>
                <a:sym typeface="Calibri"/>
              </a:defRPr>
            </a:lvl2pPr>
            <a:lvl3pPr indent="0" lvl="2" marL="0" marR="0" rtl="0" algn="r">
              <a:spcBef>
                <a:spcPts val="0"/>
              </a:spcBef>
              <a:buNone/>
              <a:defRPr b="0" sz="1100" u="none">
                <a:solidFill>
                  <a:srgbClr val="666666"/>
                </a:solidFill>
                <a:latin typeface="Calibri"/>
                <a:ea typeface="Calibri"/>
                <a:cs typeface="Calibri"/>
                <a:sym typeface="Calibri"/>
              </a:defRPr>
            </a:lvl3pPr>
            <a:lvl4pPr indent="0" lvl="3" marL="0" marR="0" rtl="0" algn="r">
              <a:spcBef>
                <a:spcPts val="0"/>
              </a:spcBef>
              <a:buNone/>
              <a:defRPr b="0" sz="1100" u="none">
                <a:solidFill>
                  <a:srgbClr val="666666"/>
                </a:solidFill>
                <a:latin typeface="Calibri"/>
                <a:ea typeface="Calibri"/>
                <a:cs typeface="Calibri"/>
                <a:sym typeface="Calibri"/>
              </a:defRPr>
            </a:lvl4pPr>
            <a:lvl5pPr indent="0" lvl="4" marL="0" marR="0" rtl="0" algn="r">
              <a:spcBef>
                <a:spcPts val="0"/>
              </a:spcBef>
              <a:buNone/>
              <a:defRPr b="0" sz="1100" u="none">
                <a:solidFill>
                  <a:srgbClr val="666666"/>
                </a:solidFill>
                <a:latin typeface="Calibri"/>
                <a:ea typeface="Calibri"/>
                <a:cs typeface="Calibri"/>
                <a:sym typeface="Calibri"/>
              </a:defRPr>
            </a:lvl5pPr>
            <a:lvl6pPr indent="0" lvl="5" marL="0" marR="0" rtl="0" algn="r">
              <a:spcBef>
                <a:spcPts val="0"/>
              </a:spcBef>
              <a:buNone/>
              <a:defRPr b="0" sz="1100" u="none">
                <a:solidFill>
                  <a:srgbClr val="666666"/>
                </a:solidFill>
                <a:latin typeface="Calibri"/>
                <a:ea typeface="Calibri"/>
                <a:cs typeface="Calibri"/>
                <a:sym typeface="Calibri"/>
              </a:defRPr>
            </a:lvl6pPr>
            <a:lvl7pPr indent="0" lvl="6" marL="0" marR="0" rtl="0" algn="r">
              <a:spcBef>
                <a:spcPts val="0"/>
              </a:spcBef>
              <a:buNone/>
              <a:defRPr b="0" sz="1100" u="none">
                <a:solidFill>
                  <a:srgbClr val="666666"/>
                </a:solidFill>
                <a:latin typeface="Calibri"/>
                <a:ea typeface="Calibri"/>
                <a:cs typeface="Calibri"/>
                <a:sym typeface="Calibri"/>
              </a:defRPr>
            </a:lvl7pPr>
            <a:lvl8pPr indent="0" lvl="7" marL="0" marR="0" rtl="0" algn="r">
              <a:spcBef>
                <a:spcPts val="0"/>
              </a:spcBef>
              <a:buNone/>
              <a:defRPr b="0" sz="1100" u="none">
                <a:solidFill>
                  <a:srgbClr val="666666"/>
                </a:solidFill>
                <a:latin typeface="Calibri"/>
                <a:ea typeface="Calibri"/>
                <a:cs typeface="Calibri"/>
                <a:sym typeface="Calibri"/>
              </a:defRPr>
            </a:lvl8pPr>
            <a:lvl9pPr indent="0" lvl="8" marL="0" marR="0" rtl="0" algn="r">
              <a:spcBef>
                <a:spcPts val="0"/>
              </a:spcBef>
              <a:buNone/>
              <a:defRPr b="0" sz="1100" u="none">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ntra_Logo_72dpi_RGB_NoTagline_Small.jpg" id="11" name="Google Shape;11;p1"/>
          <p:cNvPicPr preferRelativeResize="0"/>
          <p:nvPr/>
        </p:nvPicPr>
        <p:blipFill rotWithShape="1">
          <a:blip r:embed="rId1">
            <a:alphaModFix/>
          </a:blip>
          <a:srcRect b="0" l="0" r="0" t="0"/>
          <a:stretch/>
        </p:blipFill>
        <p:spPr>
          <a:xfrm>
            <a:off x="10637948" y="6373213"/>
            <a:ext cx="1516377" cy="467045"/>
          </a:xfrm>
          <a:prstGeom prst="rect">
            <a:avLst/>
          </a:prstGeom>
          <a:noFill/>
          <a:ln>
            <a:noFill/>
          </a:ln>
        </p:spPr>
      </p:pic>
      <p:sp>
        <p:nvSpPr>
          <p:cNvPr id="12" name="Google Shape;12;p1"/>
          <p:cNvSpPr/>
          <p:nvPr/>
        </p:nvSpPr>
        <p:spPr>
          <a:xfrm>
            <a:off x="1" y="6349072"/>
            <a:ext cx="12219600" cy="38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41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learn.microsoft.com/en-us/sql/t-sql/queries/select-over-clause-transact-sql?view=sql-server-ver1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docs.microsoft.com/en-us/sql/t-sql/functions/date-and-time-data-types-and-functions-transact-sql?view=sql-server-ver1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Types of Statements</a:t>
            </a:r>
            <a:endParaRPr i="0" sz="5400" u="none" cap="none" strike="noStrike">
              <a:solidFill>
                <a:schemeClr val="dk1"/>
              </a:solidFill>
              <a:latin typeface="Calibri"/>
              <a:ea typeface="Calibri"/>
              <a:cs typeface="Calibri"/>
              <a:sym typeface="Calibri"/>
            </a:endParaRPr>
          </a:p>
        </p:txBody>
      </p:sp>
      <p:sp>
        <p:nvSpPr>
          <p:cNvPr id="183" name="Google Shape;183;p2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202478" lvl="0" marL="2286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DDL </a:t>
            </a:r>
            <a:r>
              <a:rPr lang="en-US" sz="2400">
                <a:solidFill>
                  <a:schemeClr val="dk1"/>
                </a:solidFill>
                <a:latin typeface="Calibri"/>
                <a:ea typeface="Calibri"/>
                <a:cs typeface="Calibri"/>
                <a:sym typeface="Calibri"/>
              </a:rPr>
              <a:t>(Data Definition Language)</a:t>
            </a:r>
            <a:endParaRPr sz="2400">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used to create and modify the structure of database objects in database.</a:t>
            </a:r>
            <a:endParaRPr sz="2400">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create, alter, drop, truncate….</a:t>
            </a:r>
            <a:endParaRPr sz="2400">
              <a:solidFill>
                <a:schemeClr val="dk1"/>
              </a:solidFill>
              <a:latin typeface="Calibri"/>
              <a:ea typeface="Calibri"/>
              <a:cs typeface="Calibri"/>
              <a:sym typeface="Calibri"/>
            </a:endParaRPr>
          </a:p>
          <a:p>
            <a:pPr indent="-202478" lvl="0" marL="228600" marR="0" rtl="0" algn="l">
              <a:lnSpc>
                <a:spcPct val="90000"/>
              </a:lnSpc>
              <a:spcBef>
                <a:spcPts val="1001"/>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DCL (Data </a:t>
            </a:r>
            <a:r>
              <a:rPr lang="en-US" sz="2400">
                <a:solidFill>
                  <a:schemeClr val="dk1"/>
                </a:solidFill>
                <a:latin typeface="Calibri"/>
                <a:ea typeface="Calibri"/>
                <a:cs typeface="Calibri"/>
                <a:sym typeface="Calibri"/>
              </a:rPr>
              <a:t>Control Language</a:t>
            </a:r>
            <a:r>
              <a:rPr i="0" lang="en-US" sz="2400" u="none" cap="none" strike="noStrike">
                <a:solidFill>
                  <a:schemeClr val="dk1"/>
                </a:solidFill>
                <a:latin typeface="Calibri"/>
                <a:ea typeface="Calibri"/>
                <a:cs typeface="Calibri"/>
                <a:sym typeface="Calibri"/>
              </a:rPr>
              <a:t>)</a:t>
            </a:r>
            <a:endParaRPr i="0" sz="2400" u="none" cap="none" strike="noStrike">
              <a:solidFill>
                <a:schemeClr val="dk1"/>
              </a:solidFill>
              <a:latin typeface="Calibri"/>
              <a:ea typeface="Calibri"/>
              <a:cs typeface="Calibri"/>
              <a:sym typeface="Calibri"/>
            </a:endParaRPr>
          </a:p>
          <a:p>
            <a:pPr indent="-381000" lvl="1" marL="914400" marR="0" rtl="0" algn="l">
              <a:lnSpc>
                <a:spcPct val="90000"/>
              </a:lnSpc>
              <a:spcBef>
                <a:spcPts val="1001"/>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used to create roles, permissions, and control access to databases</a:t>
            </a:r>
            <a:endParaRPr sz="2400">
              <a:solidFill>
                <a:schemeClr val="dk1"/>
              </a:solidFill>
              <a:latin typeface="Calibri"/>
              <a:ea typeface="Calibri"/>
              <a:cs typeface="Calibri"/>
              <a:sym typeface="Calibri"/>
            </a:endParaRPr>
          </a:p>
          <a:p>
            <a:pPr indent="-381000" lvl="1" marL="914400" marR="0" rtl="0" algn="l">
              <a:lnSpc>
                <a:spcPct val="90000"/>
              </a:lnSpc>
              <a:spcBef>
                <a:spcPts val="1001"/>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grant, revoke…</a:t>
            </a:r>
            <a:endParaRPr sz="2400">
              <a:solidFill>
                <a:schemeClr val="dk1"/>
              </a:solidFill>
              <a:latin typeface="Calibri"/>
              <a:ea typeface="Calibri"/>
              <a:cs typeface="Calibri"/>
              <a:sym typeface="Calibri"/>
            </a:endParaRPr>
          </a:p>
          <a:p>
            <a:pPr indent="-202478" lvl="0" marL="228600" marR="0" rtl="0" algn="l">
              <a:lnSpc>
                <a:spcPct val="90000"/>
              </a:lnSpc>
              <a:spcBef>
                <a:spcPts val="1001"/>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DML (Data </a:t>
            </a:r>
            <a:r>
              <a:rPr lang="en-US" sz="2400">
                <a:solidFill>
                  <a:schemeClr val="dk1"/>
                </a:solidFill>
                <a:latin typeface="Calibri"/>
                <a:ea typeface="Calibri"/>
                <a:cs typeface="Calibri"/>
                <a:sym typeface="Calibri"/>
              </a:rPr>
              <a:t>Manipulation Language</a:t>
            </a:r>
            <a:r>
              <a:rPr i="0" lang="en-US" sz="2400" u="none" cap="none" strike="noStrike">
                <a:solidFill>
                  <a:schemeClr val="dk1"/>
                </a:solidFill>
                <a:latin typeface="Calibri"/>
                <a:ea typeface="Calibri"/>
                <a:cs typeface="Calibri"/>
                <a:sym typeface="Calibri"/>
              </a:rPr>
              <a:t>)</a:t>
            </a:r>
            <a:endParaRPr i="0" sz="2400" u="none" cap="none" strike="noStrike">
              <a:solidFill>
                <a:schemeClr val="dk1"/>
              </a:solidFill>
              <a:latin typeface="Calibri"/>
              <a:ea typeface="Calibri"/>
              <a:cs typeface="Calibri"/>
              <a:sym typeface="Calibri"/>
            </a:endParaRPr>
          </a:p>
          <a:p>
            <a:pPr indent="-381000" lvl="1" marL="914400" marR="0" rtl="0" algn="l">
              <a:lnSpc>
                <a:spcPct val="90000"/>
              </a:lnSpc>
              <a:spcBef>
                <a:spcPts val="1001"/>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used to retrieve, store, modify, delete, insert and update data in database.</a:t>
            </a:r>
            <a:endParaRPr sz="2400">
              <a:solidFill>
                <a:schemeClr val="dk1"/>
              </a:solidFill>
              <a:latin typeface="Calibri"/>
              <a:ea typeface="Calibri"/>
              <a:cs typeface="Calibri"/>
              <a:sym typeface="Calibri"/>
            </a:endParaRPr>
          </a:p>
          <a:p>
            <a:pPr indent="-381000" lvl="1" marL="914400" marR="0" rtl="0" algn="l">
              <a:lnSpc>
                <a:spcPct val="90000"/>
              </a:lnSpc>
              <a:spcBef>
                <a:spcPts val="1001"/>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select, insert, update, delete… (CRUD/CURD)</a:t>
            </a:r>
            <a:endParaRPr sz="24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2800"/>
              <a:buFont typeface="Arial"/>
              <a:buNone/>
            </a:pPr>
            <a:r>
              <a:t/>
            </a:r>
            <a:endParaRPr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SubQueries</a:t>
            </a:r>
            <a:endParaRPr i="0" sz="5400" u="none" cap="none" strike="noStrike">
              <a:solidFill>
                <a:schemeClr val="dk1"/>
              </a:solidFill>
              <a:latin typeface="Calibri"/>
              <a:ea typeface="Calibri"/>
              <a:cs typeface="Calibri"/>
              <a:sym typeface="Calibri"/>
            </a:endParaRPr>
          </a:p>
        </p:txBody>
      </p:sp>
      <p:sp>
        <p:nvSpPr>
          <p:cNvPr id="241" name="Google Shape;241;p38"/>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227878" lvl="0" marL="228600" marR="0" rtl="0" algn="l">
              <a:lnSpc>
                <a:spcPct val="9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Subqueries can be used for additional data source or a filter (correlated subquery)</a:t>
            </a:r>
            <a:endParaRPr i="0" sz="2800" u="none" cap="none" strike="noStrike">
              <a:solidFill>
                <a:schemeClr val="dk1"/>
              </a:solidFill>
              <a:latin typeface="Calibri"/>
              <a:ea typeface="Calibri"/>
              <a:cs typeface="Calibri"/>
              <a:sym typeface="Calibri"/>
            </a:endParaRPr>
          </a:p>
          <a:p>
            <a:pPr indent="-227878" lvl="0" marL="2286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If used in FROM (including Join) clause, need alias name</a:t>
            </a:r>
            <a:endParaRPr i="0" sz="2800" u="none" cap="none" strike="noStrike">
              <a:solidFill>
                <a:schemeClr val="dk1"/>
              </a:solidFill>
              <a:latin typeface="Calibri"/>
              <a:ea typeface="Calibri"/>
              <a:cs typeface="Calibri"/>
              <a:sym typeface="Calibri"/>
            </a:endParaRPr>
          </a:p>
          <a:p>
            <a:pPr indent="-227878" lvl="0" marL="2286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Scalar subquery (only 1 value returned, use =)</a:t>
            </a:r>
            <a:endParaRPr i="0" sz="2800" u="none" cap="none" strike="noStrike">
              <a:solidFill>
                <a:schemeClr val="dk1"/>
              </a:solidFill>
              <a:latin typeface="Calibri"/>
              <a:ea typeface="Calibri"/>
              <a:cs typeface="Calibri"/>
              <a:sym typeface="Calibri"/>
            </a:endParaRPr>
          </a:p>
          <a:p>
            <a:pPr indent="-227878" lvl="0" marL="2286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Multivalued subquery (multiple values returned, use IN)</a:t>
            </a:r>
            <a:endParaRPr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2800"/>
              <a:buFont typeface="Arial"/>
              <a:buNone/>
            </a:pPr>
            <a:r>
              <a:t/>
            </a:r>
            <a:endParaRPr i="0" sz="2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p:nvPr/>
        </p:nvSpPr>
        <p:spPr>
          <a:xfrm>
            <a:off x="838505" y="378365"/>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SubQueries</a:t>
            </a:r>
            <a:endParaRPr i="0" sz="5400" u="none" cap="none" strike="noStrike">
              <a:solidFill>
                <a:schemeClr val="dk1"/>
              </a:solidFill>
              <a:latin typeface="Calibri"/>
              <a:ea typeface="Calibri"/>
              <a:cs typeface="Calibri"/>
              <a:sym typeface="Calibri"/>
            </a:endParaRPr>
          </a:p>
        </p:txBody>
      </p:sp>
      <p:sp>
        <p:nvSpPr>
          <p:cNvPr id="247" name="Google Shape;247;p39"/>
          <p:cNvSpPr/>
          <p:nvPr/>
        </p:nvSpPr>
        <p:spPr>
          <a:xfrm>
            <a:off x="995475" y="1813100"/>
            <a:ext cx="58197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Correlated Subquery</a:t>
            </a:r>
            <a:endParaRPr i="0" sz="2800" u="none" cap="none" strike="noStrike">
              <a:solidFill>
                <a:schemeClr val="dk1"/>
              </a:solidFill>
              <a:latin typeface="Calibri"/>
              <a:ea typeface="Calibri"/>
              <a:cs typeface="Calibri"/>
              <a:sym typeface="Calibri"/>
            </a:endParaRPr>
          </a:p>
          <a:p>
            <a:pPr indent="-406400" lvl="1" marL="13716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subquery that uses the values of the outer query</a:t>
            </a:r>
            <a:endParaRPr sz="2800">
              <a:solidFill>
                <a:schemeClr val="dk1"/>
              </a:solidFill>
              <a:latin typeface="Calibri"/>
              <a:ea typeface="Calibri"/>
              <a:cs typeface="Calibri"/>
              <a:sym typeface="Calibri"/>
            </a:endParaRPr>
          </a:p>
          <a:p>
            <a:pPr indent="-406400" lvl="1" marL="13716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subquery will need to run for every row processed in the outer query</a:t>
            </a:r>
            <a:endParaRPr sz="2800">
              <a:solidFill>
                <a:schemeClr val="dk1"/>
              </a:solidFill>
              <a:latin typeface="Calibri"/>
              <a:ea typeface="Calibri"/>
              <a:cs typeface="Calibri"/>
              <a:sym typeface="Calibri"/>
            </a:endParaRPr>
          </a:p>
          <a:p>
            <a:pPr indent="-406400" lvl="1" marL="13716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avoid due to bad performance</a:t>
            </a:r>
            <a:endParaRPr sz="28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2800"/>
              <a:buFont typeface="Arial"/>
              <a:buNone/>
            </a:pPr>
            <a:r>
              <a:t/>
            </a:r>
            <a:endParaRPr i="0" sz="2800" u="none" cap="none" strike="noStrike">
              <a:solidFill>
                <a:srgbClr val="000000"/>
              </a:solidFill>
              <a:latin typeface="Calibri"/>
              <a:ea typeface="Calibri"/>
              <a:cs typeface="Calibri"/>
              <a:sym typeface="Calibri"/>
            </a:endParaRPr>
          </a:p>
        </p:txBody>
      </p:sp>
      <p:pic>
        <p:nvPicPr>
          <p:cNvPr id="248" name="Google Shape;248;p39"/>
          <p:cNvPicPr preferRelativeResize="0"/>
          <p:nvPr/>
        </p:nvPicPr>
        <p:blipFill>
          <a:blip r:embed="rId3">
            <a:alphaModFix/>
          </a:blip>
          <a:stretch>
            <a:fillRect/>
          </a:stretch>
        </p:blipFill>
        <p:spPr>
          <a:xfrm>
            <a:off x="6698951" y="53275"/>
            <a:ext cx="4276250" cy="628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SET Operators</a:t>
            </a:r>
            <a:endParaRPr i="0" sz="5400" u="none" cap="none" strike="noStrike">
              <a:solidFill>
                <a:schemeClr val="dk1"/>
              </a:solidFill>
              <a:latin typeface="Calibri"/>
              <a:ea typeface="Calibri"/>
              <a:cs typeface="Calibri"/>
              <a:sym typeface="Calibri"/>
            </a:endParaRPr>
          </a:p>
        </p:txBody>
      </p:sp>
      <p:sp>
        <p:nvSpPr>
          <p:cNvPr id="254" name="Google Shape;254;p4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a:t>
            </a:r>
            <a:r>
              <a:rPr lang="en-US" sz="2800">
                <a:solidFill>
                  <a:schemeClr val="dk1"/>
                </a:solidFill>
                <a:latin typeface="Calibri"/>
                <a:ea typeface="Calibri"/>
                <a:cs typeface="Calibri"/>
                <a:sym typeface="Calibri"/>
              </a:rPr>
              <a:t>NION</a:t>
            </a:r>
            <a:endParaRPr i="0" sz="2800" u="none" cap="none" strike="noStrike">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Specifies that multiple result sets are to be combined and returned as a single result set.</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UNION </a:t>
            </a:r>
            <a:r>
              <a:rPr lang="en-US" sz="2800">
                <a:solidFill>
                  <a:schemeClr val="dk1"/>
                </a:solidFill>
                <a:latin typeface="Calibri"/>
                <a:ea typeface="Calibri"/>
                <a:cs typeface="Calibri"/>
                <a:sym typeface="Calibri"/>
              </a:rPr>
              <a:t>ALL</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Incorporates all rows into the results, including duplicates. If not specified, duplicate rows are removed.</a:t>
            </a:r>
            <a:endParaRPr i="0" sz="24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i="0" sz="2800" u="none" cap="none" strike="noStrike">
              <a:solidFill>
                <a:schemeClr val="dk1"/>
              </a:solidFill>
              <a:latin typeface="Calibri"/>
              <a:ea typeface="Calibri"/>
              <a:cs typeface="Calibri"/>
              <a:sym typeface="Calibri"/>
            </a:endParaRPr>
          </a:p>
        </p:txBody>
      </p:sp>
      <p:pic>
        <p:nvPicPr>
          <p:cNvPr id="255" name="Google Shape;255;p40"/>
          <p:cNvPicPr preferRelativeResize="0"/>
          <p:nvPr/>
        </p:nvPicPr>
        <p:blipFill>
          <a:blip r:embed="rId3">
            <a:alphaModFix/>
          </a:blip>
          <a:stretch>
            <a:fillRect/>
          </a:stretch>
        </p:blipFill>
        <p:spPr>
          <a:xfrm>
            <a:off x="1885275" y="4167225"/>
            <a:ext cx="4210726" cy="215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SET Operators</a:t>
            </a:r>
            <a:endParaRPr i="0" sz="5400" u="none" cap="none" strike="noStrike">
              <a:solidFill>
                <a:schemeClr val="dk1"/>
              </a:solidFill>
              <a:latin typeface="Calibri"/>
              <a:ea typeface="Calibri"/>
              <a:cs typeface="Calibri"/>
              <a:sym typeface="Calibri"/>
            </a:endParaRPr>
          </a:p>
        </p:txBody>
      </p:sp>
      <p:sp>
        <p:nvSpPr>
          <p:cNvPr id="261" name="Google Shape;261;p41"/>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Intersect</a:t>
            </a:r>
            <a:endParaRPr i="0" sz="2800" u="none" cap="none" strike="noStrike">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returns </a:t>
            </a:r>
            <a:r>
              <a:rPr b="1" lang="en-US" sz="2800">
                <a:solidFill>
                  <a:schemeClr val="dk1"/>
                </a:solidFill>
                <a:latin typeface="Calibri"/>
                <a:ea typeface="Calibri"/>
                <a:cs typeface="Calibri"/>
                <a:sym typeface="Calibri"/>
              </a:rPr>
              <a:t>distinct </a:t>
            </a:r>
            <a:r>
              <a:rPr lang="en-US" sz="2800">
                <a:solidFill>
                  <a:schemeClr val="dk1"/>
                </a:solidFill>
                <a:latin typeface="Calibri"/>
                <a:ea typeface="Calibri"/>
                <a:cs typeface="Calibri"/>
                <a:sym typeface="Calibri"/>
              </a:rPr>
              <a:t>rows that are output by both the left and right input queries operator.</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Except</a:t>
            </a:r>
            <a:endParaRPr i="0" sz="2800" u="none" cap="none" strike="noStrike">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returns </a:t>
            </a:r>
            <a:r>
              <a:rPr b="1" lang="en-US" sz="2800">
                <a:solidFill>
                  <a:schemeClr val="dk1"/>
                </a:solidFill>
                <a:latin typeface="Calibri"/>
                <a:ea typeface="Calibri"/>
                <a:cs typeface="Calibri"/>
                <a:sym typeface="Calibri"/>
              </a:rPr>
              <a:t>distinct </a:t>
            </a:r>
            <a:r>
              <a:rPr lang="en-US" sz="2800">
                <a:solidFill>
                  <a:schemeClr val="dk1"/>
                </a:solidFill>
                <a:latin typeface="Calibri"/>
                <a:ea typeface="Calibri"/>
                <a:cs typeface="Calibri"/>
                <a:sym typeface="Calibri"/>
              </a:rPr>
              <a:t>rows from the left input query that aren't output by the right input query.</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combine the result sets of two queries that use EXCEPT or INTERSECT</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number and the order of the columns must be the same in all queries.</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data types must be compatible.</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Common Table Expression</a:t>
            </a:r>
            <a:endParaRPr i="0" sz="5400" u="none" cap="none" strike="noStrike">
              <a:solidFill>
                <a:schemeClr val="dk1"/>
              </a:solidFill>
              <a:latin typeface="Calibri"/>
              <a:ea typeface="Calibri"/>
              <a:cs typeface="Calibri"/>
              <a:sym typeface="Calibri"/>
            </a:endParaRPr>
          </a:p>
        </p:txBody>
      </p:sp>
      <p:sp>
        <p:nvSpPr>
          <p:cNvPr id="267" name="Google Shape;267;p42"/>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Use WITH keyword</a:t>
            </a:r>
            <a:r>
              <a:rPr lang="en-US" sz="2800">
                <a:solidFill>
                  <a:schemeClr val="dk1"/>
                </a:solidFill>
                <a:latin typeface="Calibri"/>
                <a:ea typeface="Calibri"/>
                <a:cs typeface="Calibri"/>
                <a:sym typeface="Calibri"/>
              </a:rPr>
              <a:t>, o</a:t>
            </a:r>
            <a:r>
              <a:rPr i="0" lang="en-US" sz="2800" u="none" cap="none" strike="noStrike">
                <a:solidFill>
                  <a:schemeClr val="dk1"/>
                </a:solidFill>
                <a:latin typeface="Calibri"/>
                <a:ea typeface="Calibri"/>
                <a:cs typeface="Calibri"/>
                <a:sym typeface="Calibri"/>
              </a:rPr>
              <a:t>ptional Column Declaration on Top</a:t>
            </a:r>
            <a:endParaRPr i="0" sz="2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406400" lvl="0" marL="457200" marR="0" rtl="0" algn="l">
              <a:lnSpc>
                <a:spcPct val="90000"/>
              </a:lnSpc>
              <a:spcBef>
                <a:spcPts val="1001"/>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multiple CTEs can be created using a single WITH, separate the expression_name with the previous CTE_definition using a comma.</a:t>
            </a:r>
            <a:endParaRPr i="0" sz="2800" u="none" cap="none" strike="noStrike">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CTEs g</a:t>
            </a:r>
            <a:r>
              <a:rPr i="0" lang="en-US" sz="2800" u="none" cap="none" strike="noStrike">
                <a:solidFill>
                  <a:schemeClr val="dk1"/>
                </a:solidFill>
                <a:latin typeface="Calibri"/>
                <a:ea typeface="Calibri"/>
                <a:cs typeface="Calibri"/>
                <a:sym typeface="Calibri"/>
              </a:rPr>
              <a:t>o out of scope when outer query finishes</a:t>
            </a:r>
            <a:endParaRPr sz="2800">
              <a:solidFill>
                <a:schemeClr val="dk1"/>
              </a:solidFill>
              <a:latin typeface="Calibri"/>
              <a:ea typeface="Calibri"/>
              <a:cs typeface="Calibri"/>
              <a:sym typeface="Calibri"/>
            </a:endParaRPr>
          </a:p>
        </p:txBody>
      </p:sp>
      <p:pic>
        <p:nvPicPr>
          <p:cNvPr id="268" name="Google Shape;268;p42"/>
          <p:cNvPicPr preferRelativeResize="0"/>
          <p:nvPr/>
        </p:nvPicPr>
        <p:blipFill>
          <a:blip r:embed="rId3">
            <a:alphaModFix/>
          </a:blip>
          <a:stretch>
            <a:fillRect/>
          </a:stretch>
        </p:blipFill>
        <p:spPr>
          <a:xfrm>
            <a:off x="1724694" y="2302325"/>
            <a:ext cx="5010826" cy="148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Common Table Expression</a:t>
            </a:r>
            <a:endParaRPr i="0" sz="5400" u="none" cap="none" strike="noStrike">
              <a:solidFill>
                <a:schemeClr val="dk1"/>
              </a:solidFill>
              <a:latin typeface="Calibri"/>
              <a:ea typeface="Calibri"/>
              <a:cs typeface="Calibri"/>
              <a:sym typeface="Calibri"/>
            </a:endParaRPr>
          </a:p>
        </p:txBody>
      </p:sp>
      <p:sp>
        <p:nvSpPr>
          <p:cNvPr id="274" name="Google Shape;274;p43"/>
          <p:cNvSpPr/>
          <p:nvPr/>
        </p:nvSpPr>
        <p:spPr>
          <a:xfrm>
            <a:off x="1119954" y="1825550"/>
            <a:ext cx="62424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Recursive CTE</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CTEs can be used to perform recursion in SQL</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recursive CTE is a CTE that references itself</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often used to show hierarchies in the data</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https://www.sqlservertutorial.net/sql-server-basics/sql-server-recursive-cte/</a:t>
            </a:r>
            <a:endParaRPr sz="2800">
              <a:solidFill>
                <a:schemeClr val="dk1"/>
              </a:solidFill>
              <a:latin typeface="Calibri"/>
              <a:ea typeface="Calibri"/>
              <a:cs typeface="Calibri"/>
              <a:sym typeface="Calibri"/>
            </a:endParaRPr>
          </a:p>
        </p:txBody>
      </p:sp>
      <p:pic>
        <p:nvPicPr>
          <p:cNvPr id="275" name="Google Shape;275;p43"/>
          <p:cNvPicPr preferRelativeResize="0"/>
          <p:nvPr/>
        </p:nvPicPr>
        <p:blipFill>
          <a:blip r:embed="rId3">
            <a:alphaModFix/>
          </a:blip>
          <a:stretch>
            <a:fillRect/>
          </a:stretch>
        </p:blipFill>
        <p:spPr>
          <a:xfrm>
            <a:off x="7362356" y="1689838"/>
            <a:ext cx="4774550" cy="3227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Common Table Expression</a:t>
            </a:r>
            <a:endParaRPr i="0" sz="5400" u="none" cap="none" strike="noStrike">
              <a:solidFill>
                <a:schemeClr val="dk1"/>
              </a:solidFill>
              <a:latin typeface="Calibri"/>
              <a:ea typeface="Calibri"/>
              <a:cs typeface="Calibri"/>
              <a:sym typeface="Calibri"/>
            </a:endParaRPr>
          </a:p>
        </p:txBody>
      </p:sp>
      <p:pic>
        <p:nvPicPr>
          <p:cNvPr id="281" name="Google Shape;281;p44"/>
          <p:cNvPicPr preferRelativeResize="0"/>
          <p:nvPr/>
        </p:nvPicPr>
        <p:blipFill>
          <a:blip r:embed="rId3">
            <a:alphaModFix/>
          </a:blip>
          <a:stretch>
            <a:fillRect/>
          </a:stretch>
        </p:blipFill>
        <p:spPr>
          <a:xfrm>
            <a:off x="1515825" y="1378675"/>
            <a:ext cx="2616125" cy="4933950"/>
          </a:xfrm>
          <a:prstGeom prst="rect">
            <a:avLst/>
          </a:prstGeom>
          <a:noFill/>
          <a:ln>
            <a:noFill/>
          </a:ln>
        </p:spPr>
      </p:pic>
      <p:pic>
        <p:nvPicPr>
          <p:cNvPr id="282" name="Google Shape;282;p44"/>
          <p:cNvPicPr preferRelativeResize="0"/>
          <p:nvPr/>
        </p:nvPicPr>
        <p:blipFill>
          <a:blip r:embed="rId4">
            <a:alphaModFix/>
          </a:blip>
          <a:stretch>
            <a:fillRect/>
          </a:stretch>
        </p:blipFill>
        <p:spPr>
          <a:xfrm>
            <a:off x="4233575" y="1413965"/>
            <a:ext cx="2499362" cy="48633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p:nvPr/>
        </p:nvSpPr>
        <p:spPr>
          <a:xfrm>
            <a:off x="838505"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View</a:t>
            </a:r>
            <a:endParaRPr i="0" sz="5400" u="none" cap="none" strike="noStrike">
              <a:solidFill>
                <a:schemeClr val="dk1"/>
              </a:solidFill>
              <a:latin typeface="Calibri"/>
              <a:ea typeface="Calibri"/>
              <a:cs typeface="Calibri"/>
              <a:sym typeface="Calibri"/>
            </a:endParaRPr>
          </a:p>
        </p:txBody>
      </p:sp>
      <p:sp>
        <p:nvSpPr>
          <p:cNvPr id="288" name="Google Shape;288;p45"/>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virtual table whose contents are defined by a query</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View is one of the most commonly used object by Data Engineers</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Acts as a </a:t>
            </a:r>
            <a:r>
              <a:rPr b="1" lang="en-US" sz="2800">
                <a:solidFill>
                  <a:schemeClr val="dk1"/>
                </a:solidFill>
                <a:latin typeface="Calibri"/>
                <a:ea typeface="Calibri"/>
                <a:cs typeface="Calibri"/>
                <a:sym typeface="Calibri"/>
              </a:rPr>
              <a:t>filter </a:t>
            </a:r>
            <a:r>
              <a:rPr lang="en-US" sz="2800">
                <a:solidFill>
                  <a:schemeClr val="dk1"/>
                </a:solidFill>
                <a:latin typeface="Calibri"/>
                <a:ea typeface="Calibri"/>
                <a:cs typeface="Calibri"/>
                <a:sym typeface="Calibri"/>
              </a:rPr>
              <a:t>on the underlying tables referenced in the view</a:t>
            </a:r>
            <a:endParaRPr sz="2800">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Flexible </a:t>
            </a:r>
            <a:r>
              <a:rPr b="1" lang="en-US" sz="2800">
                <a:solidFill>
                  <a:schemeClr val="dk1"/>
                </a:solidFill>
                <a:latin typeface="Calibri"/>
                <a:ea typeface="Calibri"/>
                <a:cs typeface="Calibri"/>
                <a:sym typeface="Calibri"/>
              </a:rPr>
              <a:t>Permission</a:t>
            </a:r>
            <a:r>
              <a:rPr lang="en-US" sz="2800">
                <a:solidFill>
                  <a:schemeClr val="dk1"/>
                </a:solidFill>
                <a:latin typeface="Calibri"/>
                <a:ea typeface="Calibri"/>
                <a:cs typeface="Calibri"/>
                <a:sym typeface="Calibri"/>
              </a:rPr>
              <a:t>, we can grant user access to a view without granting them access to underlying tables</a:t>
            </a:r>
            <a:endParaRPr sz="2800">
              <a:solidFill>
                <a:schemeClr val="dk1"/>
              </a:solidFill>
              <a:latin typeface="Calibri"/>
              <a:ea typeface="Calibri"/>
              <a:cs typeface="Calibri"/>
              <a:sym typeface="Calibri"/>
            </a:endParaRPr>
          </a:p>
          <a:p>
            <a:pPr indent="0" lvl="0" marL="0" marR="0" rtl="0" algn="l">
              <a:lnSpc>
                <a:spcPct val="100000"/>
              </a:lnSpc>
              <a:spcBef>
                <a:spcPts val="1417"/>
              </a:spcBef>
              <a:spcAft>
                <a:spcPts val="0"/>
              </a:spcAft>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View</a:t>
            </a:r>
            <a:endParaRPr i="0" sz="5400" u="none" cap="none" strike="noStrike">
              <a:solidFill>
                <a:schemeClr val="dk1"/>
              </a:solidFill>
              <a:latin typeface="Calibri"/>
              <a:ea typeface="Calibri"/>
              <a:cs typeface="Calibri"/>
              <a:sym typeface="Calibri"/>
            </a:endParaRPr>
          </a:p>
        </p:txBody>
      </p:sp>
      <p:sp>
        <p:nvSpPr>
          <p:cNvPr id="294" name="Google Shape;294;p46"/>
          <p:cNvSpPr/>
          <p:nvPr/>
        </p:nvSpPr>
        <p:spPr>
          <a:xfrm>
            <a:off x="1120085"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1417"/>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Basic user defined views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Does not store any data.</a:t>
            </a:r>
            <a:endParaRPr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Indexed/Materialized Views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view definition computed and data stored like a table, with unique clustered index</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Not suitable when underlying tables are frequently changed</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Partitioned View</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Read data from a set of member tables across one or</a:t>
            </a:r>
            <a:r>
              <a:rPr lang="en-US" sz="2800">
                <a:solidFill>
                  <a:schemeClr val="dk1"/>
                </a:solidFill>
                <a:latin typeface="Calibri"/>
                <a:ea typeface="Calibri"/>
                <a:cs typeface="Calibri"/>
                <a:sym typeface="Calibri"/>
              </a:rPr>
              <a:t> </a:t>
            </a:r>
            <a:r>
              <a:rPr i="0" lang="en-US" sz="2800" u="none" cap="none" strike="noStrike">
                <a:solidFill>
                  <a:schemeClr val="dk1"/>
                </a:solidFill>
                <a:latin typeface="Calibri"/>
                <a:ea typeface="Calibri"/>
                <a:cs typeface="Calibri"/>
                <a:sym typeface="Calibri"/>
              </a:rPr>
              <a:t>more servers.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Basic User-defined </a:t>
            </a:r>
            <a:r>
              <a:rPr i="0" lang="en-US" sz="5400" u="none" cap="none" strike="noStrike">
                <a:solidFill>
                  <a:schemeClr val="dk1"/>
                </a:solidFill>
                <a:latin typeface="Calibri"/>
                <a:ea typeface="Calibri"/>
                <a:cs typeface="Calibri"/>
                <a:sym typeface="Calibri"/>
              </a:rPr>
              <a:t>View</a:t>
            </a:r>
            <a:endParaRPr i="0" sz="5400" u="none" cap="none" strike="noStrike">
              <a:solidFill>
                <a:schemeClr val="dk1"/>
              </a:solidFill>
              <a:latin typeface="Calibri"/>
              <a:ea typeface="Calibri"/>
              <a:cs typeface="Calibri"/>
              <a:sym typeface="Calibri"/>
            </a:endParaRPr>
          </a:p>
        </p:txBody>
      </p:sp>
      <p:sp>
        <p:nvSpPr>
          <p:cNvPr id="300" name="Google Shape;300;p47"/>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1417"/>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Creating a view</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Requires CREATE VIEW permission in the database and ALTER permission on the schema</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SCHEMABINDING will prevent schema modifications of the underlying table that will affect the view</a:t>
            </a:r>
            <a:endParaRPr sz="2800">
              <a:solidFill>
                <a:schemeClr val="dk1"/>
              </a:solidFill>
              <a:latin typeface="Calibri"/>
              <a:ea typeface="Calibri"/>
              <a:cs typeface="Calibri"/>
              <a:sym typeface="Calibri"/>
            </a:endParaRPr>
          </a:p>
          <a:p>
            <a:pPr indent="0" lvl="0" marL="457200" marR="0" rtl="0" algn="l">
              <a:lnSpc>
                <a:spcPct val="100000"/>
              </a:lnSpc>
              <a:spcBef>
                <a:spcPts val="1417"/>
              </a:spcBef>
              <a:spcAft>
                <a:spcPts val="0"/>
              </a:spcAft>
              <a:buNone/>
            </a:pPr>
            <a:r>
              <a:t/>
            </a:r>
            <a:endParaRPr sz="2800">
              <a:solidFill>
                <a:schemeClr val="dk1"/>
              </a:solidFill>
              <a:latin typeface="Calibri"/>
              <a:ea typeface="Calibri"/>
              <a:cs typeface="Calibri"/>
              <a:sym typeface="Calibri"/>
            </a:endParaRPr>
          </a:p>
        </p:txBody>
      </p:sp>
      <p:pic>
        <p:nvPicPr>
          <p:cNvPr id="301" name="Google Shape;301;p47"/>
          <p:cNvPicPr preferRelativeResize="0"/>
          <p:nvPr/>
        </p:nvPicPr>
        <p:blipFill>
          <a:blip r:embed="rId3">
            <a:alphaModFix/>
          </a:blip>
          <a:stretch>
            <a:fillRect/>
          </a:stretch>
        </p:blipFill>
        <p:spPr>
          <a:xfrm>
            <a:off x="1501700" y="3999875"/>
            <a:ext cx="5874399" cy="231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Types of Statements</a:t>
            </a:r>
            <a:endParaRPr i="0" sz="5400" u="none" cap="none" strike="noStrike">
              <a:solidFill>
                <a:schemeClr val="dk1"/>
              </a:solidFill>
              <a:latin typeface="Calibri"/>
              <a:ea typeface="Calibri"/>
              <a:cs typeface="Calibri"/>
              <a:sym typeface="Calibri"/>
            </a:endParaRPr>
          </a:p>
        </p:txBody>
      </p:sp>
      <p:pic>
        <p:nvPicPr>
          <p:cNvPr id="189" name="Google Shape;189;p30"/>
          <p:cNvPicPr preferRelativeResize="0"/>
          <p:nvPr/>
        </p:nvPicPr>
        <p:blipFill>
          <a:blip r:embed="rId3">
            <a:alphaModFix/>
          </a:blip>
          <a:stretch>
            <a:fillRect/>
          </a:stretch>
        </p:blipFill>
        <p:spPr>
          <a:xfrm>
            <a:off x="2688788" y="1406915"/>
            <a:ext cx="5793869" cy="486336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Indexed </a:t>
            </a:r>
            <a:r>
              <a:rPr i="0" lang="en-US" sz="5400" u="none" cap="none" strike="noStrike">
                <a:solidFill>
                  <a:schemeClr val="dk1"/>
                </a:solidFill>
                <a:latin typeface="Calibri"/>
                <a:ea typeface="Calibri"/>
                <a:cs typeface="Calibri"/>
                <a:sym typeface="Calibri"/>
              </a:rPr>
              <a:t>View</a:t>
            </a:r>
            <a:endParaRPr i="0" sz="5400" u="none" cap="none" strike="noStrike">
              <a:solidFill>
                <a:schemeClr val="dk1"/>
              </a:solidFill>
              <a:latin typeface="Calibri"/>
              <a:ea typeface="Calibri"/>
              <a:cs typeface="Calibri"/>
              <a:sym typeface="Calibri"/>
            </a:endParaRPr>
          </a:p>
        </p:txBody>
      </p:sp>
      <p:sp>
        <p:nvSpPr>
          <p:cNvPr id="307" name="Google Shape;307;p48"/>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1417"/>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Creating an indexed view</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First create a unique clustered index on the view</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Then you can create other non-clustered indexes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For additional requirements (must be the view owner to create an index, view definition must be deterministic…) refer to:</a:t>
            </a:r>
            <a:endParaRPr sz="2800">
              <a:solidFill>
                <a:schemeClr val="dk1"/>
              </a:solidFill>
              <a:latin typeface="Calibri"/>
              <a:ea typeface="Calibri"/>
              <a:cs typeface="Calibri"/>
              <a:sym typeface="Calibri"/>
            </a:endParaRPr>
          </a:p>
          <a:p>
            <a:pPr indent="-406400" lvl="2" marL="1371600" marR="0" rtl="0" algn="l">
              <a:lnSpc>
                <a:spcPct val="100000"/>
              </a:lnSpc>
              <a:spcBef>
                <a:spcPts val="0"/>
              </a:spcBef>
              <a:spcAft>
                <a:spcPts val="0"/>
              </a:spcAft>
              <a:buClr>
                <a:schemeClr val="dk1"/>
              </a:buClr>
              <a:buSzPts val="2800"/>
              <a:buFont typeface="Calibri"/>
              <a:buChar char="■"/>
            </a:pPr>
            <a:r>
              <a:rPr lang="en-US" sz="2800">
                <a:solidFill>
                  <a:schemeClr val="dk1"/>
                </a:solidFill>
              </a:rPr>
              <a:t>https://docs.microsoft.com/en-us/sql/relational-databases/views/create-indexed-views?view=sql-server-ver15</a:t>
            </a:r>
            <a:endParaRPr sz="2800">
              <a:solidFill>
                <a:schemeClr val="dk1"/>
              </a:solidFill>
            </a:endParaRPr>
          </a:p>
        </p:txBody>
      </p:sp>
      <p:pic>
        <p:nvPicPr>
          <p:cNvPr id="308" name="Google Shape;308;p48"/>
          <p:cNvPicPr preferRelativeResize="0"/>
          <p:nvPr/>
        </p:nvPicPr>
        <p:blipFill>
          <a:blip r:embed="rId3">
            <a:alphaModFix/>
          </a:blip>
          <a:stretch>
            <a:fillRect/>
          </a:stretch>
        </p:blipFill>
        <p:spPr>
          <a:xfrm>
            <a:off x="1219000" y="4921213"/>
            <a:ext cx="8172450" cy="1323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Modifying </a:t>
            </a:r>
            <a:r>
              <a:rPr i="0" lang="en-US" sz="5400" u="none" cap="none" strike="noStrike">
                <a:solidFill>
                  <a:schemeClr val="dk1"/>
                </a:solidFill>
                <a:latin typeface="Calibri"/>
                <a:ea typeface="Calibri"/>
                <a:cs typeface="Calibri"/>
                <a:sym typeface="Calibri"/>
              </a:rPr>
              <a:t>View </a:t>
            </a:r>
            <a:r>
              <a:rPr lang="en-US" sz="5400">
                <a:solidFill>
                  <a:schemeClr val="dk1"/>
                </a:solidFill>
                <a:latin typeface="Calibri"/>
                <a:ea typeface="Calibri"/>
                <a:cs typeface="Calibri"/>
                <a:sym typeface="Calibri"/>
              </a:rPr>
              <a:t>D</a:t>
            </a:r>
            <a:r>
              <a:rPr i="0" lang="en-US" sz="5400" u="none" cap="none" strike="noStrike">
                <a:solidFill>
                  <a:schemeClr val="dk1"/>
                </a:solidFill>
                <a:latin typeface="Calibri"/>
                <a:ea typeface="Calibri"/>
                <a:cs typeface="Calibri"/>
                <a:sym typeface="Calibri"/>
              </a:rPr>
              <a:t>efinition</a:t>
            </a:r>
            <a:endParaRPr i="0" sz="5400" u="none" cap="none" strike="noStrike">
              <a:solidFill>
                <a:schemeClr val="dk1"/>
              </a:solidFill>
              <a:latin typeface="Calibri"/>
              <a:ea typeface="Calibri"/>
              <a:cs typeface="Calibri"/>
              <a:sym typeface="Calibri"/>
            </a:endParaRPr>
          </a:p>
        </p:txBody>
      </p:sp>
      <p:sp>
        <p:nvSpPr>
          <p:cNvPr id="314" name="Google Shape;314;p4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1417"/>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Modifying a view</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ALTER VIEW will drop all indexes on the view</a:t>
            </a:r>
            <a:endParaRPr sz="2800">
              <a:solidFill>
                <a:schemeClr val="dk1"/>
              </a:solidFill>
              <a:latin typeface="Calibri"/>
              <a:ea typeface="Calibri"/>
              <a:cs typeface="Calibri"/>
              <a:sym typeface="Calibri"/>
            </a:endParaRPr>
          </a:p>
        </p:txBody>
      </p:sp>
      <p:pic>
        <p:nvPicPr>
          <p:cNvPr id="315" name="Google Shape;315;p49"/>
          <p:cNvPicPr preferRelativeResize="0"/>
          <p:nvPr/>
        </p:nvPicPr>
        <p:blipFill>
          <a:blip r:embed="rId3">
            <a:alphaModFix/>
          </a:blip>
          <a:stretch>
            <a:fillRect/>
          </a:stretch>
        </p:blipFill>
        <p:spPr>
          <a:xfrm>
            <a:off x="2101175" y="2698750"/>
            <a:ext cx="6202051" cy="3627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Modifying Data through </a:t>
            </a:r>
            <a:r>
              <a:rPr i="0" lang="en-US" sz="5400" u="none" cap="none" strike="noStrike">
                <a:solidFill>
                  <a:schemeClr val="dk1"/>
                </a:solidFill>
                <a:latin typeface="Calibri"/>
                <a:ea typeface="Calibri"/>
                <a:cs typeface="Calibri"/>
                <a:sym typeface="Calibri"/>
              </a:rPr>
              <a:t>Views</a:t>
            </a:r>
            <a:endParaRPr i="0" sz="5400" u="none" cap="none" strike="noStrike">
              <a:solidFill>
                <a:schemeClr val="dk1"/>
              </a:solidFill>
              <a:latin typeface="Calibri"/>
              <a:ea typeface="Calibri"/>
              <a:cs typeface="Calibri"/>
              <a:sym typeface="Calibri"/>
            </a:endParaRPr>
          </a:p>
        </p:txBody>
      </p:sp>
      <p:sp>
        <p:nvSpPr>
          <p:cNvPr id="321" name="Google Shape;321;p5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0050" lvl="0" marL="4572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When the stars are aligned, i</a:t>
            </a:r>
            <a:r>
              <a:rPr i="0" lang="en-US" sz="2700" u="none" cap="none" strike="noStrike">
                <a:solidFill>
                  <a:schemeClr val="dk1"/>
                </a:solidFill>
                <a:latin typeface="Calibri"/>
                <a:ea typeface="Calibri"/>
                <a:cs typeface="Calibri"/>
                <a:sym typeface="Calibri"/>
              </a:rPr>
              <a:t>t is possible to update data through a view, syntax is identical to update data in a table.</a:t>
            </a:r>
            <a:endParaRPr i="0" sz="2700" u="none" cap="none" strike="noStrike">
              <a:solidFill>
                <a:schemeClr val="dk1"/>
              </a:solidFill>
              <a:latin typeface="Calibri"/>
              <a:ea typeface="Calibri"/>
              <a:cs typeface="Calibri"/>
              <a:sym typeface="Calibri"/>
            </a:endParaRPr>
          </a:p>
          <a:p>
            <a:pPr indent="-400050" lvl="1" marL="9144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all modifications must only reference columns from a single base table</a:t>
            </a:r>
            <a:endParaRPr sz="2700">
              <a:solidFill>
                <a:schemeClr val="dk1"/>
              </a:solidFill>
              <a:latin typeface="Calibri"/>
              <a:ea typeface="Calibri"/>
              <a:cs typeface="Calibri"/>
              <a:sym typeface="Calibri"/>
            </a:endParaRPr>
          </a:p>
          <a:p>
            <a:pPr indent="-400050" lvl="1" marL="9144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derived/aggregated columns can’t be modified</a:t>
            </a:r>
            <a:endParaRPr sz="2700">
              <a:solidFill>
                <a:schemeClr val="dk1"/>
              </a:solidFill>
              <a:latin typeface="Calibri"/>
              <a:ea typeface="Calibri"/>
              <a:cs typeface="Calibri"/>
              <a:sym typeface="Calibri"/>
            </a:endParaRPr>
          </a:p>
          <a:p>
            <a:pPr indent="-400050" lvl="1" marL="9144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The columns being modified are not affected by GROUP BY, HAVING, or DISTINCT clauses.</a:t>
            </a:r>
            <a:endParaRPr sz="2700">
              <a:solidFill>
                <a:schemeClr val="dk1"/>
              </a:solidFill>
              <a:latin typeface="Calibri"/>
              <a:ea typeface="Calibri"/>
              <a:cs typeface="Calibri"/>
              <a:sym typeface="Calibri"/>
            </a:endParaRPr>
          </a:p>
          <a:p>
            <a:pPr indent="-400050" lvl="1" marL="9144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TOP is not used anywhere in the select_statement of the view together with the WITH CHECK OPTION clause.</a:t>
            </a:r>
            <a:endParaRPr sz="27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Statements &amp; Operators</a:t>
            </a:r>
            <a:endParaRPr i="0" sz="5400" u="none" cap="none" strike="noStrike">
              <a:solidFill>
                <a:schemeClr val="dk1"/>
              </a:solidFill>
              <a:latin typeface="Calibri"/>
              <a:ea typeface="Calibri"/>
              <a:cs typeface="Calibri"/>
              <a:sym typeface="Calibri"/>
            </a:endParaRPr>
          </a:p>
        </p:txBody>
      </p:sp>
      <p:sp>
        <p:nvSpPr>
          <p:cNvPr id="195" name="Google Shape;195;p31"/>
          <p:cNvSpPr/>
          <p:nvPr/>
        </p:nvSpPr>
        <p:spPr>
          <a:xfrm>
            <a:off x="1120085" y="1763335"/>
            <a:ext cx="10233000" cy="43506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orbel"/>
              <a:buChar char="●"/>
            </a:pPr>
            <a:r>
              <a:rPr i="0" lang="en-US" sz="2400" u="none" cap="none" strike="noStrike">
                <a:solidFill>
                  <a:schemeClr val="dk1"/>
                </a:solidFill>
                <a:latin typeface="Calibri"/>
                <a:ea typeface="Calibri"/>
                <a:cs typeface="Calibri"/>
                <a:sym typeface="Calibri"/>
              </a:rPr>
              <a:t>Select, from, join on, order by </a:t>
            </a:r>
            <a:endParaRPr i="0" sz="2400" u="none" cap="none" strike="noStrike">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in select statement -&gt; should avoid(future schema change…)</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where</a:t>
            </a:r>
            <a:endParaRPr sz="24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filtering when no aggregation is involved</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group by</a:t>
            </a:r>
            <a:endParaRPr sz="24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used along with aggregation Functions -&gt; use group by to disambiguate other columns</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having</a:t>
            </a:r>
            <a:endParaRPr sz="24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filtering after a group by</a:t>
            </a:r>
            <a:endParaRPr i="0" sz="2400" u="none" cap="none" strike="noStrike">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Inner join and outer join</a:t>
            </a:r>
            <a:endParaRPr i="0" sz="2400" u="none" cap="none" strike="noStrike">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Performance: Move Where to On / Specify multiple On conditions to improve performance</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orbel"/>
              <a:buChar char="●"/>
            </a:pPr>
            <a:r>
              <a:rPr i="0" lang="en-US" sz="2400" u="none" cap="none" strike="noStrike">
                <a:solidFill>
                  <a:schemeClr val="dk1"/>
                </a:solidFill>
                <a:latin typeface="Calibri"/>
                <a:ea typeface="Calibri"/>
                <a:cs typeface="Calibri"/>
                <a:sym typeface="Calibri"/>
              </a:rPr>
              <a:t>Distinct</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orbel"/>
              <a:buChar char="●"/>
            </a:pPr>
            <a:r>
              <a:rPr lang="en-US" sz="2400">
                <a:solidFill>
                  <a:schemeClr val="dk1"/>
                </a:solidFill>
                <a:latin typeface="Calibri"/>
                <a:ea typeface="Calibri"/>
                <a:cs typeface="Calibri"/>
                <a:sym typeface="Calibri"/>
              </a:rPr>
              <a:t>T</a:t>
            </a:r>
            <a:r>
              <a:rPr i="0" lang="en-US" sz="2400" u="none" cap="none" strike="noStrike">
                <a:solidFill>
                  <a:schemeClr val="dk1"/>
                </a:solidFill>
                <a:latin typeface="Calibri"/>
                <a:ea typeface="Calibri"/>
                <a:cs typeface="Calibri"/>
                <a:sym typeface="Calibri"/>
              </a:rPr>
              <a:t>op -&gt; useful </a:t>
            </a:r>
            <a:r>
              <a:rPr lang="en-US" sz="2400">
                <a:solidFill>
                  <a:schemeClr val="dk1"/>
                </a:solidFill>
                <a:latin typeface="Calibri"/>
                <a:ea typeface="Calibri"/>
                <a:cs typeface="Calibri"/>
                <a:sym typeface="Calibri"/>
              </a:rPr>
              <a:t>when sampling data</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Statements &amp; Operators</a:t>
            </a:r>
            <a:endParaRPr i="0" sz="5400" u="none" cap="none" strike="noStrike">
              <a:solidFill>
                <a:schemeClr val="dk1"/>
              </a:solidFill>
              <a:latin typeface="Calibri"/>
              <a:ea typeface="Calibri"/>
              <a:cs typeface="Calibri"/>
              <a:sym typeface="Calibri"/>
            </a:endParaRPr>
          </a:p>
        </p:txBody>
      </p:sp>
      <p:sp>
        <p:nvSpPr>
          <p:cNvPr id="201" name="Google Shape;201;p32"/>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1001"/>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offset</a:t>
            </a:r>
            <a:endParaRPr sz="2400">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Specifies the number of rows to skip. The value needs to be greater than or equal to zero.</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fetch</a:t>
            </a:r>
            <a:endParaRPr sz="2400">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Specifies the number of rows to return after the OFFSET clause. The value needs to be greater than or equal to one.</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Alias</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Count</a:t>
            </a:r>
            <a:endParaRPr i="0" sz="5400" u="none" cap="none" strike="noStrike">
              <a:solidFill>
                <a:schemeClr val="dk1"/>
              </a:solidFill>
              <a:latin typeface="Calibri"/>
              <a:ea typeface="Calibri"/>
              <a:cs typeface="Calibri"/>
              <a:sym typeface="Calibri"/>
            </a:endParaRPr>
          </a:p>
        </p:txBody>
      </p:sp>
      <p:sp>
        <p:nvSpPr>
          <p:cNvPr id="207" name="Google Shape;207;p33"/>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Count(col) vs Count (*) </a:t>
            </a:r>
            <a:r>
              <a:rPr lang="en-US" sz="2800">
                <a:solidFill>
                  <a:schemeClr val="dk1"/>
                </a:solidFill>
                <a:latin typeface="Calibri"/>
                <a:ea typeface="Calibri"/>
                <a:cs typeface="Calibri"/>
                <a:sym typeface="Calibri"/>
              </a:rPr>
              <a:t>vs Count(1) vs Count(expr) </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Count(col) only counts non-null values in the col</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count(*) counts all the tuples in a group</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count(&lt;expr&gt;) counts all the tuples in group for which &lt;expr&gt; evaluates to something not null</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SQL Server, count(1) and count(*) has no real performance difference according to a sql server dev from MS</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p:nvPr/>
        </p:nvSpPr>
        <p:spPr>
          <a:xfrm>
            <a:off x="838505" y="35259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Window </a:t>
            </a:r>
            <a:r>
              <a:rPr i="0" lang="en-US" sz="5400" u="none" cap="none" strike="noStrike">
                <a:solidFill>
                  <a:schemeClr val="dk1"/>
                </a:solidFill>
                <a:latin typeface="Calibri"/>
                <a:ea typeface="Calibri"/>
                <a:cs typeface="Calibri"/>
                <a:sym typeface="Calibri"/>
              </a:rPr>
              <a:t>Functions</a:t>
            </a:r>
            <a:endParaRPr i="0" sz="5400" u="none" cap="none" strike="noStrike">
              <a:solidFill>
                <a:schemeClr val="dk1"/>
              </a:solidFill>
              <a:latin typeface="Calibri"/>
              <a:ea typeface="Calibri"/>
              <a:cs typeface="Calibri"/>
              <a:sym typeface="Calibri"/>
            </a:endParaRPr>
          </a:p>
        </p:txBody>
      </p:sp>
      <p:sp>
        <p:nvSpPr>
          <p:cNvPr id="213" name="Google Shape;213;p3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Window Functions</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aggregation</a:t>
            </a:r>
            <a:r>
              <a:rPr lang="en-US" sz="2800">
                <a:solidFill>
                  <a:schemeClr val="dk1"/>
                </a:solidFill>
                <a:latin typeface="Calibri"/>
                <a:ea typeface="Calibri"/>
                <a:cs typeface="Calibri"/>
                <a:sym typeface="Calibri"/>
              </a:rPr>
              <a:t>: sum, max, min, avg,count</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ranking</a:t>
            </a:r>
            <a:r>
              <a:rPr lang="en-US" sz="2800">
                <a:solidFill>
                  <a:schemeClr val="dk1"/>
                </a:solidFill>
                <a:latin typeface="Calibri"/>
                <a:ea typeface="Calibri"/>
                <a:cs typeface="Calibri"/>
                <a:sym typeface="Calibri"/>
              </a:rPr>
              <a:t>: rank, dense_rank, row_number, ntile</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value</a:t>
            </a:r>
            <a:r>
              <a:rPr lang="en-US" sz="2800">
                <a:solidFill>
                  <a:schemeClr val="dk1"/>
                </a:solidFill>
                <a:latin typeface="Calibri"/>
                <a:ea typeface="Calibri"/>
                <a:cs typeface="Calibri"/>
                <a:sym typeface="Calibri"/>
              </a:rPr>
              <a:t>: lag, lead,first_value, last_value</a:t>
            </a:r>
            <a:endParaRPr sz="2800">
              <a:solidFill>
                <a:schemeClr val="dk1"/>
              </a:solidFill>
              <a:latin typeface="Calibri"/>
              <a:ea typeface="Calibri"/>
              <a:cs typeface="Calibri"/>
              <a:sym typeface="Calibri"/>
            </a:endParaRPr>
          </a:p>
        </p:txBody>
      </p:sp>
      <p:pic>
        <p:nvPicPr>
          <p:cNvPr id="214" name="Google Shape;214;p34"/>
          <p:cNvPicPr preferRelativeResize="0"/>
          <p:nvPr/>
        </p:nvPicPr>
        <p:blipFill>
          <a:blip r:embed="rId3">
            <a:alphaModFix/>
          </a:blip>
          <a:stretch>
            <a:fillRect/>
          </a:stretch>
        </p:blipFill>
        <p:spPr>
          <a:xfrm>
            <a:off x="1284525" y="3429000"/>
            <a:ext cx="10485289" cy="681200"/>
          </a:xfrm>
          <a:prstGeom prst="rect">
            <a:avLst/>
          </a:prstGeom>
          <a:noFill/>
          <a:ln>
            <a:noFill/>
          </a:ln>
        </p:spPr>
      </p:pic>
      <p:pic>
        <p:nvPicPr>
          <p:cNvPr id="215" name="Google Shape;215;p34"/>
          <p:cNvPicPr preferRelativeResize="0"/>
          <p:nvPr/>
        </p:nvPicPr>
        <p:blipFill>
          <a:blip r:embed="rId4">
            <a:alphaModFix/>
          </a:blip>
          <a:stretch>
            <a:fillRect/>
          </a:stretch>
        </p:blipFill>
        <p:spPr>
          <a:xfrm>
            <a:off x="1284525" y="5170950"/>
            <a:ext cx="7260750" cy="1149325"/>
          </a:xfrm>
          <a:prstGeom prst="rect">
            <a:avLst/>
          </a:prstGeom>
          <a:noFill/>
          <a:ln>
            <a:noFill/>
          </a:ln>
        </p:spPr>
      </p:pic>
      <p:pic>
        <p:nvPicPr>
          <p:cNvPr id="216" name="Google Shape;216;p34"/>
          <p:cNvPicPr preferRelativeResize="0"/>
          <p:nvPr/>
        </p:nvPicPr>
        <p:blipFill>
          <a:blip r:embed="rId5">
            <a:alphaModFix/>
          </a:blip>
          <a:stretch>
            <a:fillRect/>
          </a:stretch>
        </p:blipFill>
        <p:spPr>
          <a:xfrm>
            <a:off x="1284524" y="4110200"/>
            <a:ext cx="7260749" cy="1060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p:nvPr/>
        </p:nvSpPr>
        <p:spPr>
          <a:xfrm>
            <a:off x="838505" y="35259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Window </a:t>
            </a:r>
            <a:r>
              <a:rPr i="0" lang="en-US" sz="5400" u="none" cap="none" strike="noStrike">
                <a:solidFill>
                  <a:schemeClr val="dk1"/>
                </a:solidFill>
                <a:latin typeface="Calibri"/>
                <a:ea typeface="Calibri"/>
                <a:cs typeface="Calibri"/>
                <a:sym typeface="Calibri"/>
              </a:rPr>
              <a:t>Functions</a:t>
            </a:r>
            <a:endParaRPr i="0" sz="5400" u="none" cap="none" strike="noStrike">
              <a:solidFill>
                <a:schemeClr val="dk1"/>
              </a:solidFill>
              <a:latin typeface="Calibri"/>
              <a:ea typeface="Calibri"/>
              <a:cs typeface="Calibri"/>
              <a:sym typeface="Calibri"/>
            </a:endParaRPr>
          </a:p>
        </p:txBody>
      </p:sp>
      <p:sp>
        <p:nvSpPr>
          <p:cNvPr id="222" name="Google Shape;222;p35"/>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Why use w</a:t>
            </a:r>
            <a:r>
              <a:rPr lang="en-US" sz="2800">
                <a:solidFill>
                  <a:schemeClr val="dk1"/>
                </a:solidFill>
                <a:latin typeface="Calibri"/>
                <a:ea typeface="Calibri"/>
                <a:cs typeface="Calibri"/>
                <a:sym typeface="Calibri"/>
              </a:rPr>
              <a:t>indow functions?</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input rows will be retained, unlike in a group by</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aggregated values will be added as a new column</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full syntax of window functions is actually very complex, with many optional parameters/keywords, check for details </a:t>
            </a:r>
            <a:r>
              <a:rPr lang="en-US" sz="2800" u="sng">
                <a:solidFill>
                  <a:schemeClr val="hlink"/>
                </a:solidFill>
                <a:latin typeface="Calibri"/>
                <a:ea typeface="Calibri"/>
                <a:cs typeface="Calibri"/>
                <a:sym typeface="Calibri"/>
                <a:hlinkClick r:id="rId3"/>
              </a:rPr>
              <a:t>here</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US" sz="5400">
                <a:solidFill>
                  <a:schemeClr val="dk1"/>
                </a:solidFill>
                <a:latin typeface="Calibri"/>
                <a:ea typeface="Calibri"/>
                <a:cs typeface="Calibri"/>
                <a:sym typeface="Calibri"/>
              </a:rPr>
              <a:t>Statements &amp; Operators</a:t>
            </a:r>
            <a:endParaRPr i="0" sz="5400" u="none" cap="none" strike="noStrike">
              <a:solidFill>
                <a:schemeClr val="dk1"/>
              </a:solidFill>
              <a:latin typeface="Calibri"/>
              <a:ea typeface="Calibri"/>
              <a:cs typeface="Calibri"/>
              <a:sym typeface="Calibri"/>
            </a:endParaRPr>
          </a:p>
        </p:txBody>
      </p:sp>
      <p:sp>
        <p:nvSpPr>
          <p:cNvPr id="228" name="Google Shape;228;p36"/>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0050" lvl="0" marL="457200" marR="0" rtl="0" algn="l">
              <a:lnSpc>
                <a:spcPct val="90000"/>
              </a:lnSpc>
              <a:spcBef>
                <a:spcPts val="1001"/>
              </a:spcBef>
              <a:spcAft>
                <a:spcPts val="0"/>
              </a:spcAft>
              <a:buClr>
                <a:schemeClr val="dk1"/>
              </a:buClr>
              <a:buSzPts val="2700"/>
              <a:buFont typeface="Calibri"/>
              <a:buChar char="●"/>
            </a:pPr>
            <a:r>
              <a:rPr i="0" lang="en-US" sz="2700" u="none" cap="none" strike="noStrike">
                <a:solidFill>
                  <a:schemeClr val="dk1"/>
                </a:solidFill>
                <a:latin typeface="Calibri"/>
                <a:ea typeface="Calibri"/>
                <a:cs typeface="Calibri"/>
                <a:sym typeface="Calibri"/>
              </a:rPr>
              <a:t>Like</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1600">
                <a:solidFill>
                  <a:schemeClr val="dk1"/>
                </a:solidFill>
                <a:latin typeface="Calibri"/>
                <a:ea typeface="Calibri"/>
                <a:cs typeface="Calibri"/>
                <a:sym typeface="Calibri"/>
              </a:rPr>
              <a:t>https://docs.microsoft.com/en-us/sql/t-sql/language-elements/like-transact-sql?view=sql-server-ver15</a:t>
            </a:r>
            <a:endParaRPr sz="16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i="0" sz="2700" u="none" cap="none" strike="noStrike">
              <a:solidFill>
                <a:schemeClr val="dk1"/>
              </a:solidFill>
              <a:latin typeface="Calibri"/>
              <a:ea typeface="Calibri"/>
              <a:cs typeface="Calibri"/>
              <a:sym typeface="Calibri"/>
            </a:endParaRPr>
          </a:p>
        </p:txBody>
      </p:sp>
      <p:graphicFrame>
        <p:nvGraphicFramePr>
          <p:cNvPr id="229" name="Google Shape;229;p36"/>
          <p:cNvGraphicFramePr/>
          <p:nvPr/>
        </p:nvGraphicFramePr>
        <p:xfrm>
          <a:off x="647625" y="3045900"/>
          <a:ext cx="3000000" cy="3000000"/>
        </p:xfrm>
        <a:graphic>
          <a:graphicData uri="http://schemas.openxmlformats.org/drawingml/2006/table">
            <a:tbl>
              <a:tblPr>
                <a:noFill/>
                <a:tableStyleId>{B1D7B2C3-6470-4341-9349-B6A2306950C3}</a:tableStyleId>
              </a:tblPr>
              <a:tblGrid>
                <a:gridCol w="1586750"/>
                <a:gridCol w="2714275"/>
                <a:gridCol w="6840225"/>
              </a:tblGrid>
              <a:tr h="139350">
                <a:tc>
                  <a:txBody>
                    <a:bodyPr/>
                    <a:lstStyle/>
                    <a:p>
                      <a:pPr indent="0" lvl="0" marL="0" rtl="0" algn="l">
                        <a:lnSpc>
                          <a:spcPct val="100000"/>
                        </a:lnSpc>
                        <a:spcBef>
                          <a:spcPts val="0"/>
                        </a:spcBef>
                        <a:spcAft>
                          <a:spcPts val="0"/>
                        </a:spcAft>
                        <a:buNone/>
                      </a:pPr>
                      <a:r>
                        <a:rPr b="1" lang="en-US" sz="1500">
                          <a:solidFill>
                            <a:schemeClr val="dk1"/>
                          </a:solidFill>
                          <a:latin typeface="Calibri"/>
                          <a:ea typeface="Calibri"/>
                          <a:cs typeface="Calibri"/>
                          <a:sym typeface="Calibri"/>
                        </a:rPr>
                        <a:t>Wildcard character</a:t>
                      </a:r>
                      <a:endParaRPr b="1"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b="1" lang="en-US" sz="1500">
                          <a:solidFill>
                            <a:schemeClr val="dk1"/>
                          </a:solidFill>
                          <a:latin typeface="Calibri"/>
                          <a:ea typeface="Calibri"/>
                          <a:cs typeface="Calibri"/>
                          <a:sym typeface="Calibri"/>
                        </a:rPr>
                        <a:t>Description</a:t>
                      </a:r>
                      <a:endParaRPr b="1"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b="1" lang="en-US" sz="1500">
                          <a:solidFill>
                            <a:schemeClr val="dk1"/>
                          </a:solidFill>
                          <a:latin typeface="Calibri"/>
                          <a:ea typeface="Calibri"/>
                          <a:cs typeface="Calibri"/>
                          <a:sym typeface="Calibri"/>
                        </a:rPr>
                        <a:t>Example</a:t>
                      </a:r>
                      <a:endParaRPr b="1" sz="1500">
                        <a:solidFill>
                          <a:schemeClr val="dk1"/>
                        </a:solidFill>
                        <a:latin typeface="Calibri"/>
                        <a:ea typeface="Calibri"/>
                        <a:cs typeface="Calibri"/>
                        <a:sym typeface="Calibri"/>
                      </a:endParaRPr>
                    </a:p>
                  </a:txBody>
                  <a:tcPr marT="0" marB="0" marR="0" marL="0"/>
                </a:tc>
              </a:tr>
              <a:tr h="278700">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Any string of zero or more characters.</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WHERE title LIKE '%</a:t>
                      </a:r>
                      <a:r>
                        <a:rPr lang="en-US" sz="1500">
                          <a:solidFill>
                            <a:schemeClr val="dk1"/>
                          </a:solidFill>
                          <a:latin typeface="Calibri"/>
                          <a:ea typeface="Calibri"/>
                          <a:cs typeface="Calibri"/>
                          <a:sym typeface="Calibri"/>
                        </a:rPr>
                        <a:t>computer</a:t>
                      </a:r>
                      <a:r>
                        <a:rPr lang="en-US" sz="1500">
                          <a:solidFill>
                            <a:schemeClr val="dk1"/>
                          </a:solidFill>
                          <a:latin typeface="Calibri"/>
                          <a:ea typeface="Calibri"/>
                          <a:cs typeface="Calibri"/>
                          <a:sym typeface="Calibri"/>
                        </a:rPr>
                        <a:t>%' finds all book titles with the word 'computer' anywhere in the book title.</a:t>
                      </a:r>
                      <a:endParaRPr sz="1500">
                        <a:solidFill>
                          <a:schemeClr val="dk1"/>
                        </a:solidFill>
                        <a:latin typeface="Calibri"/>
                        <a:ea typeface="Calibri"/>
                        <a:cs typeface="Calibri"/>
                        <a:sym typeface="Calibri"/>
                      </a:endParaRPr>
                    </a:p>
                  </a:txBody>
                  <a:tcPr marT="0" marB="0" marR="0" marL="0"/>
                </a:tc>
              </a:tr>
              <a:tr h="278700">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_ (underscore)</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Any single character.</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WHERE au_fname LIKE '_ean' finds all four-letter first names that end with ean (Dean, Sean, and so on). </a:t>
                      </a:r>
                      <a:endParaRPr sz="1500">
                        <a:solidFill>
                          <a:schemeClr val="dk1"/>
                        </a:solidFill>
                        <a:latin typeface="Calibri"/>
                        <a:ea typeface="Calibri"/>
                        <a:cs typeface="Calibri"/>
                        <a:sym typeface="Calibri"/>
                      </a:endParaRPr>
                    </a:p>
                  </a:txBody>
                  <a:tcPr marT="0" marB="0" marR="0" marL="0"/>
                </a:tc>
              </a:tr>
              <a:tr h="557425">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Any single character within the specified range ([a-z]) or set ([abcdef]).</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WHERE au_lname LIKE '[C-P]arsen' finds author last names ending with arsen and starting with any single character between C and P, for example Carsen, Larsen, Karsen, and so on. In range searches, the characters included in the range may vary depending on the sorting rules of the collation.</a:t>
                      </a:r>
                      <a:endParaRPr sz="1500">
                        <a:solidFill>
                          <a:schemeClr val="dk1"/>
                        </a:solidFill>
                        <a:latin typeface="Calibri"/>
                        <a:ea typeface="Calibri"/>
                        <a:cs typeface="Calibri"/>
                        <a:sym typeface="Calibri"/>
                      </a:endParaRPr>
                    </a:p>
                  </a:txBody>
                  <a:tcPr marT="0" marB="0" marR="0" marL="0"/>
                </a:tc>
              </a:tr>
              <a:tr h="418075">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Any single character not within the specified range ([^a-f]) or set ([^abcdef]).</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WHERE au_lname LIKE 'de[^l]%' all author last names starting with de and where the following letter isn't l.</a:t>
                      </a:r>
                      <a:endParaRPr sz="1500">
                        <a:solidFill>
                          <a:schemeClr val="dk1"/>
                        </a:solidFill>
                        <a:latin typeface="Calibri"/>
                        <a:ea typeface="Calibri"/>
                        <a:cs typeface="Calibri"/>
                        <a:sym typeface="Calibri"/>
                      </a:endParaRPr>
                    </a:p>
                  </a:txBody>
                  <a:tcPr marT="0" marB="0" marR="0" marL="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US" sz="5400">
                <a:solidFill>
                  <a:schemeClr val="dk1"/>
                </a:solidFill>
                <a:latin typeface="Calibri"/>
                <a:ea typeface="Calibri"/>
                <a:cs typeface="Calibri"/>
                <a:sym typeface="Calibri"/>
              </a:rPr>
              <a:t>Statements &amp; Operators</a:t>
            </a:r>
            <a:endParaRPr i="0" sz="5400" u="none" cap="none" strike="noStrike">
              <a:solidFill>
                <a:schemeClr val="dk1"/>
              </a:solidFill>
              <a:latin typeface="Calibri"/>
              <a:ea typeface="Calibri"/>
              <a:cs typeface="Calibri"/>
              <a:sym typeface="Calibri"/>
            </a:endParaRPr>
          </a:p>
        </p:txBody>
      </p:sp>
      <p:sp>
        <p:nvSpPr>
          <p:cNvPr id="235" name="Google Shape;235;p37"/>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0050" lvl="0" marL="457200" marR="0" rtl="0" algn="l">
              <a:lnSpc>
                <a:spcPct val="90000"/>
              </a:lnSpc>
              <a:spcBef>
                <a:spcPts val="1001"/>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Date</a:t>
            </a:r>
            <a:endParaRPr sz="2700">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3"/>
              </a:rPr>
              <a:t>https://docs.microsoft.com/en-us/sql/t-sql/functions/date-and-time-data-types-and-functions-transact-sql?view=sql-server-ver15</a:t>
            </a:r>
            <a:endParaRPr sz="2200">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DATEDIFF (datepart, startdate, enddate)</a:t>
            </a:r>
            <a:endParaRPr sz="2200">
              <a:solidFill>
                <a:schemeClr val="dk1"/>
              </a:solidFill>
              <a:latin typeface="Calibri"/>
              <a:ea typeface="Calibri"/>
              <a:cs typeface="Calibri"/>
              <a:sym typeface="Calibri"/>
            </a:endParaRPr>
          </a:p>
          <a:p>
            <a:pPr indent="-368300" lvl="2" marL="13716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difference between the two provided dates using datepart as the unit.</a:t>
            </a:r>
            <a:endParaRPr sz="2200">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DATEADD (datepart, number, date)</a:t>
            </a:r>
            <a:endParaRPr sz="2200">
              <a:solidFill>
                <a:schemeClr val="dk1"/>
              </a:solidFill>
              <a:latin typeface="Calibri"/>
              <a:ea typeface="Calibri"/>
              <a:cs typeface="Calibri"/>
              <a:sym typeface="Calibri"/>
            </a:endParaRPr>
          </a:p>
          <a:p>
            <a:pPr indent="-368300" lvl="2" marL="13716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adds a number(signed int) to a datepart of an input date, and returns a modified date/time value</a:t>
            </a:r>
            <a:endParaRPr sz="2200">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datepart</a:t>
            </a:r>
            <a:endParaRPr sz="2200">
              <a:solidFill>
                <a:schemeClr val="dk1"/>
              </a:solidFill>
              <a:latin typeface="Calibri"/>
              <a:ea typeface="Calibri"/>
              <a:cs typeface="Calibri"/>
              <a:sym typeface="Calibri"/>
            </a:endParaRPr>
          </a:p>
          <a:p>
            <a:pPr indent="-368300" lvl="2" marL="13716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https://docs.microsoft.com/en-us/sql/t-sql/functions/datepart-transact-sql?view=sql-server-ver16</a:t>
            </a:r>
            <a:endParaRPr sz="22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