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28243F-D97A-484C-904D-A657FC47AF7F}">
  <a:tblStyle styleId="{C028243F-D97A-484C-904D-A657FC47AF7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29254232_0_1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29254232_0_13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29254232_0_9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2629254232_0_9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29254232_0_10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2629254232_0_10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29254232_0_1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2629254232_0_1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629254232_0_12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2629254232_0_1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629254232_0_14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629254232_0_14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629254232_0_15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12629254232_0_1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4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629254232_0_15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2629254232_0_15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629254232_0_16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12629254232_0_16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629254232_0_17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12629254232_0_17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4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4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629254232_0_17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12629254232_0_17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629254232_0_22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12629254232_0_22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629254232_0_22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12629254232_0_2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629254232_0_23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12629254232_0_23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629254232_0_25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12629254232_0_25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29254232_0_2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12629254232_0_2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29254232_0_3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2629254232_0_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629254232_0_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2629254232_0_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629254232_0_6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2629254232_0_6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29254232_0_5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12629254232_0_5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629254232_0_7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2629254232_0_7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29254232_0_8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2629254232_0_8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629254232_0_4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2629254232_0_4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3" name="Google Shape;183;p29"/>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JSON with T-SQL</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44" name="Google Shape;244;p3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OPENJSON</a:t>
            </a:r>
            <a:endParaRPr b="1"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OPENJSON rowset function converts JSON text into a set of rows and columns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From a JSON object, the function returns all the key/value pairs that it finds at the first level.</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From a JSON array, the function returns all the elements of the array with their indexes.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add an optional WITH clause to provide a schema that explicitly defines the structure of the output</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p:nvPr/>
        </p:nvSpPr>
        <p:spPr>
          <a:xfrm>
            <a:off x="763380" y="3152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50" name="Google Shape;250;p3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Without an explicit schema, OPENJSON will return three columns</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251" name="Google Shape;251;p39"/>
          <p:cNvPicPr preferRelativeResize="0"/>
          <p:nvPr/>
        </p:nvPicPr>
        <p:blipFill>
          <a:blip r:embed="rId3">
            <a:alphaModFix/>
          </a:blip>
          <a:stretch>
            <a:fillRect/>
          </a:stretch>
        </p:blipFill>
        <p:spPr>
          <a:xfrm>
            <a:off x="1119950" y="2317798"/>
            <a:ext cx="8643450" cy="1595975"/>
          </a:xfrm>
          <a:prstGeom prst="rect">
            <a:avLst/>
          </a:prstGeom>
          <a:noFill/>
          <a:ln>
            <a:noFill/>
          </a:ln>
        </p:spPr>
      </p:pic>
      <p:pic>
        <p:nvPicPr>
          <p:cNvPr id="252" name="Google Shape;252;p39"/>
          <p:cNvPicPr preferRelativeResize="0"/>
          <p:nvPr/>
        </p:nvPicPr>
        <p:blipFill>
          <a:blip r:embed="rId4">
            <a:alphaModFix/>
          </a:blip>
          <a:stretch>
            <a:fillRect/>
          </a:stretch>
        </p:blipFill>
        <p:spPr>
          <a:xfrm>
            <a:off x="1119950" y="3913775"/>
            <a:ext cx="7407478" cy="22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58" name="Google Shape;258;p40"/>
          <p:cNvSpPr/>
          <p:nvPr/>
        </p:nvSpPr>
        <p:spPr>
          <a:xfrm>
            <a:off x="1082629" y="1800650"/>
            <a:ext cx="62016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customize the behavior of </a:t>
            </a:r>
            <a:r>
              <a:rPr lang="en-US" sz="2800">
                <a:solidFill>
                  <a:schemeClr val="dk1"/>
                </a:solidFill>
                <a:latin typeface="Calibri"/>
                <a:ea typeface="Calibri"/>
                <a:cs typeface="Calibri"/>
                <a:sym typeface="Calibri"/>
              </a:rPr>
              <a:t>OPENJSON </a:t>
            </a:r>
            <a:r>
              <a:rPr lang="en-US" sz="2800">
                <a:solidFill>
                  <a:schemeClr val="dk1"/>
                </a:solidFill>
                <a:latin typeface="Calibri"/>
                <a:ea typeface="Calibri"/>
                <a:cs typeface="Calibri"/>
                <a:sym typeface="Calibri"/>
              </a:rPr>
              <a:t>with </a:t>
            </a:r>
            <a:r>
              <a:rPr lang="en-US" sz="2800">
                <a:solidFill>
                  <a:schemeClr val="dk1"/>
                </a:solidFill>
                <a:latin typeface="Calibri"/>
                <a:ea typeface="Calibri"/>
                <a:cs typeface="Calibri"/>
                <a:sym typeface="Calibri"/>
              </a:rPr>
              <a:t>an explicit schema</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259" name="Google Shape;259;p40"/>
          <p:cNvPicPr preferRelativeResize="0"/>
          <p:nvPr/>
        </p:nvPicPr>
        <p:blipFill>
          <a:blip r:embed="rId3">
            <a:alphaModFix/>
          </a:blip>
          <a:stretch>
            <a:fillRect/>
          </a:stretch>
        </p:blipFill>
        <p:spPr>
          <a:xfrm>
            <a:off x="7962375" y="59875"/>
            <a:ext cx="3940275" cy="6212373"/>
          </a:xfrm>
          <a:prstGeom prst="rect">
            <a:avLst/>
          </a:prstGeom>
          <a:noFill/>
          <a:ln>
            <a:noFill/>
          </a:ln>
        </p:spPr>
      </p:pic>
      <p:pic>
        <p:nvPicPr>
          <p:cNvPr id="260" name="Google Shape;260;p40"/>
          <p:cNvPicPr preferRelativeResize="0"/>
          <p:nvPr/>
        </p:nvPicPr>
        <p:blipFill>
          <a:blip r:embed="rId4">
            <a:alphaModFix/>
          </a:blip>
          <a:stretch>
            <a:fillRect/>
          </a:stretch>
        </p:blipFill>
        <p:spPr>
          <a:xfrm>
            <a:off x="220575" y="3501485"/>
            <a:ext cx="7619101" cy="143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66" name="Google Shape;266;p41"/>
          <p:cNvSpPr/>
          <p:nvPr/>
        </p:nvSpPr>
        <p:spPr>
          <a:xfrm>
            <a:off x="1119947" y="182555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There is also </a:t>
            </a:r>
            <a:r>
              <a:rPr b="1" lang="en-US" sz="2800">
                <a:solidFill>
                  <a:schemeClr val="dk1"/>
                </a:solidFill>
                <a:latin typeface="Calibri"/>
                <a:ea typeface="Calibri"/>
                <a:cs typeface="Calibri"/>
                <a:sym typeface="Calibri"/>
              </a:rPr>
              <a:t>FOR JSON</a:t>
            </a:r>
            <a:r>
              <a:rPr lang="en-US" sz="2800">
                <a:solidFill>
                  <a:schemeClr val="dk1"/>
                </a:solidFill>
                <a:latin typeface="Calibri"/>
                <a:ea typeface="Calibri"/>
                <a:cs typeface="Calibri"/>
                <a:sym typeface="Calibri"/>
              </a:rPr>
              <a:t>, which can convert sql data types to JSON</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It’s quite complex, and there are many others ways to create JSON from relational tables.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https://docs.microsoft.com/en-us/sql/relational-databases/json/how-for-json-converts-sql-server-data-types-to-json-data-types-sql-server?view=sql-server-ver15</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72" name="Google Shape;272;p42"/>
          <p:cNvSpPr txBox="1"/>
          <p:nvPr>
            <p:ph type="ctrTitle"/>
          </p:nvPr>
        </p:nvSpPr>
        <p:spPr>
          <a:xfrm>
            <a:off x="171345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DML &amp; Related</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INSERT INTO</a:t>
            </a:r>
            <a:endParaRPr i="0" sz="5400" u="none" cap="none" strike="noStrike">
              <a:solidFill>
                <a:schemeClr val="dk1"/>
              </a:solidFill>
              <a:latin typeface="Calibri"/>
              <a:ea typeface="Calibri"/>
              <a:cs typeface="Calibri"/>
              <a:sym typeface="Calibri"/>
            </a:endParaRPr>
          </a:p>
        </p:txBody>
      </p:sp>
      <p:sp>
        <p:nvSpPr>
          <p:cNvPr id="278" name="Google Shape;278;p4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Two ways to use INSERT INTO</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specify </a:t>
            </a:r>
            <a:r>
              <a:rPr b="1" lang="en-US" sz="2800">
                <a:solidFill>
                  <a:schemeClr val="dk1"/>
                </a:solidFill>
                <a:latin typeface="Calibri"/>
                <a:ea typeface="Calibri"/>
                <a:cs typeface="Calibri"/>
                <a:sym typeface="Calibri"/>
              </a:rPr>
              <a:t>both column names and values</a:t>
            </a:r>
            <a:r>
              <a:rPr lang="en-US" sz="2800">
                <a:solidFill>
                  <a:schemeClr val="dk1"/>
                </a:solidFill>
                <a:latin typeface="Calibri"/>
                <a:ea typeface="Calibri"/>
                <a:cs typeface="Calibri"/>
                <a:sym typeface="Calibri"/>
              </a:rPr>
              <a:t> -&gt; only provide values for specified columns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specify </a:t>
            </a:r>
            <a:r>
              <a:rPr b="1" lang="en-US" sz="2800">
                <a:solidFill>
                  <a:schemeClr val="dk1"/>
                </a:solidFill>
                <a:latin typeface="Calibri"/>
                <a:ea typeface="Calibri"/>
                <a:cs typeface="Calibri"/>
                <a:sym typeface="Calibri"/>
              </a:rPr>
              <a:t>only the values</a:t>
            </a:r>
            <a:r>
              <a:rPr lang="en-US" sz="2800">
                <a:solidFill>
                  <a:schemeClr val="dk1"/>
                </a:solidFill>
                <a:latin typeface="Calibri"/>
                <a:ea typeface="Calibri"/>
                <a:cs typeface="Calibri"/>
                <a:sym typeface="Calibri"/>
              </a:rPr>
              <a:t> -&gt; there must be a value present for every column</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pic>
        <p:nvPicPr>
          <p:cNvPr id="279" name="Google Shape;279;p43"/>
          <p:cNvPicPr preferRelativeResize="0"/>
          <p:nvPr/>
        </p:nvPicPr>
        <p:blipFill>
          <a:blip r:embed="rId3">
            <a:alphaModFix/>
          </a:blip>
          <a:stretch>
            <a:fillRect/>
          </a:stretch>
        </p:blipFill>
        <p:spPr>
          <a:xfrm>
            <a:off x="1417947" y="4092325"/>
            <a:ext cx="7954326" cy="183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I</a:t>
            </a:r>
            <a:r>
              <a:rPr lang="en-US" sz="5400">
                <a:solidFill>
                  <a:schemeClr val="dk1"/>
                </a:solidFill>
                <a:latin typeface="Calibri"/>
                <a:ea typeface="Calibri"/>
                <a:cs typeface="Calibri"/>
                <a:sym typeface="Calibri"/>
              </a:rPr>
              <a:t>NSERT INTO SELECT</a:t>
            </a:r>
            <a:endParaRPr i="0" sz="5400" u="none" cap="none" strike="noStrike">
              <a:solidFill>
                <a:schemeClr val="dk1"/>
              </a:solidFill>
              <a:latin typeface="Calibri"/>
              <a:ea typeface="Calibri"/>
              <a:cs typeface="Calibri"/>
              <a:sym typeface="Calibri"/>
            </a:endParaRPr>
          </a:p>
        </p:txBody>
      </p:sp>
      <p:sp>
        <p:nvSpPr>
          <p:cNvPr id="285" name="Google Shape;285;p4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Copies data</a:t>
            </a:r>
            <a:r>
              <a:rPr lang="en-US" sz="2800">
                <a:solidFill>
                  <a:schemeClr val="dk1"/>
                </a:solidFill>
                <a:latin typeface="Calibri"/>
                <a:ea typeface="Calibri"/>
                <a:cs typeface="Calibri"/>
                <a:sym typeface="Calibri"/>
              </a:rPr>
              <a:t> from one table to another</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Table </a:t>
            </a:r>
            <a:r>
              <a:rPr b="1" lang="en-US" sz="2800">
                <a:solidFill>
                  <a:schemeClr val="dk1"/>
                </a:solidFill>
                <a:latin typeface="Calibri"/>
                <a:ea typeface="Calibri"/>
                <a:cs typeface="Calibri"/>
                <a:sym typeface="Calibri"/>
              </a:rPr>
              <a:t>schema </a:t>
            </a:r>
            <a:r>
              <a:rPr lang="en-US" sz="2800">
                <a:solidFill>
                  <a:schemeClr val="dk1"/>
                </a:solidFill>
                <a:latin typeface="Calibri"/>
                <a:ea typeface="Calibri"/>
                <a:cs typeface="Calibri"/>
                <a:sym typeface="Calibri"/>
              </a:rPr>
              <a:t>for the source and target tables </a:t>
            </a:r>
            <a:r>
              <a:rPr b="1" lang="en-US" sz="2800">
                <a:solidFill>
                  <a:schemeClr val="dk1"/>
                </a:solidFill>
                <a:latin typeface="Calibri"/>
                <a:ea typeface="Calibri"/>
                <a:cs typeface="Calibri"/>
                <a:sym typeface="Calibri"/>
              </a:rPr>
              <a:t>must match</a:t>
            </a:r>
            <a:endParaRPr b="1" i="0" sz="2800" u="none" cap="none" strike="noStrike">
              <a:solidFill>
                <a:schemeClr val="dk1"/>
              </a:solidFill>
              <a:latin typeface="Calibri"/>
              <a:ea typeface="Calibri"/>
              <a:cs typeface="Calibri"/>
              <a:sym typeface="Calibri"/>
            </a:endParaRPr>
          </a:p>
        </p:txBody>
      </p:sp>
      <p:pic>
        <p:nvPicPr>
          <p:cNvPr id="286" name="Google Shape;286;p44"/>
          <p:cNvPicPr preferRelativeResize="0"/>
          <p:nvPr/>
        </p:nvPicPr>
        <p:blipFill>
          <a:blip r:embed="rId3">
            <a:alphaModFix/>
          </a:blip>
          <a:stretch>
            <a:fillRect/>
          </a:stretch>
        </p:blipFill>
        <p:spPr>
          <a:xfrm>
            <a:off x="1458850" y="3359650"/>
            <a:ext cx="6995674" cy="267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SELECT INTO</a:t>
            </a:r>
            <a:endParaRPr i="0" sz="5400" u="none" cap="none" strike="noStrike">
              <a:solidFill>
                <a:schemeClr val="dk1"/>
              </a:solidFill>
              <a:latin typeface="Calibri"/>
              <a:ea typeface="Calibri"/>
              <a:cs typeface="Calibri"/>
              <a:sym typeface="Calibri"/>
            </a:endParaRPr>
          </a:p>
        </p:txBody>
      </p:sp>
      <p:sp>
        <p:nvSpPr>
          <p:cNvPr id="292" name="Google Shape;292;p4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Copies data from one table to another</a:t>
            </a:r>
            <a:endParaRPr sz="2800">
              <a:solidFill>
                <a:schemeClr val="dk1"/>
              </a:solidFill>
              <a:latin typeface="Calibri"/>
              <a:ea typeface="Calibri"/>
              <a:cs typeface="Calibri"/>
              <a:sym typeface="Calibri"/>
            </a:endParaRPr>
          </a:p>
        </p:txBody>
      </p:sp>
      <p:pic>
        <p:nvPicPr>
          <p:cNvPr id="293" name="Google Shape;293;p45"/>
          <p:cNvPicPr preferRelativeResize="0"/>
          <p:nvPr/>
        </p:nvPicPr>
        <p:blipFill>
          <a:blip r:embed="rId3">
            <a:alphaModFix/>
          </a:blip>
          <a:stretch>
            <a:fillRect/>
          </a:stretch>
        </p:blipFill>
        <p:spPr>
          <a:xfrm>
            <a:off x="1445225" y="2975325"/>
            <a:ext cx="3995300" cy="2328376"/>
          </a:xfrm>
          <a:prstGeom prst="rect">
            <a:avLst/>
          </a:prstGeom>
          <a:noFill/>
          <a:ln>
            <a:noFill/>
          </a:ln>
        </p:spPr>
      </p:pic>
      <p:pic>
        <p:nvPicPr>
          <p:cNvPr id="294" name="Google Shape;294;p45"/>
          <p:cNvPicPr preferRelativeResize="0"/>
          <p:nvPr/>
        </p:nvPicPr>
        <p:blipFill>
          <a:blip r:embed="rId4">
            <a:alphaModFix/>
          </a:blip>
          <a:stretch>
            <a:fillRect/>
          </a:stretch>
        </p:blipFill>
        <p:spPr>
          <a:xfrm>
            <a:off x="5532225" y="2975337"/>
            <a:ext cx="6171585" cy="132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SELECT INTO vs INSERT INTO</a:t>
            </a:r>
            <a:endParaRPr i="0" sz="5400" u="none" cap="none" strike="noStrike">
              <a:solidFill>
                <a:schemeClr val="dk1"/>
              </a:solidFill>
              <a:latin typeface="Calibri"/>
              <a:ea typeface="Calibri"/>
              <a:cs typeface="Calibri"/>
              <a:sym typeface="Calibri"/>
            </a:endParaRPr>
          </a:p>
        </p:txBody>
      </p:sp>
      <p:sp>
        <p:nvSpPr>
          <p:cNvPr id="300" name="Google Shape;300;p46"/>
          <p:cNvSpPr/>
          <p:nvPr/>
        </p:nvSpPr>
        <p:spPr>
          <a:xfrm>
            <a:off x="979510" y="177101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Select into doesn’t require the target table to exist, while insert into does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select into</a:t>
            </a:r>
            <a:r>
              <a:rPr lang="en-US" sz="2800">
                <a:solidFill>
                  <a:schemeClr val="dk1"/>
                </a:solidFill>
                <a:latin typeface="Calibri"/>
                <a:ea typeface="Calibri"/>
                <a:cs typeface="Calibri"/>
                <a:sym typeface="Calibri"/>
              </a:rPr>
              <a:t> is typically used with </a:t>
            </a:r>
            <a:r>
              <a:rPr b="1" lang="en-US" sz="2800">
                <a:solidFill>
                  <a:schemeClr val="dk1"/>
                </a:solidFill>
                <a:latin typeface="Calibri"/>
                <a:ea typeface="Calibri"/>
                <a:cs typeface="Calibri"/>
                <a:sym typeface="Calibri"/>
              </a:rPr>
              <a:t>intermediate data sets</a:t>
            </a:r>
            <a:r>
              <a:rPr lang="en-US" sz="2800">
                <a:solidFill>
                  <a:schemeClr val="dk1"/>
                </a:solidFill>
                <a:latin typeface="Calibri"/>
                <a:ea typeface="Calibri"/>
                <a:cs typeface="Calibri"/>
                <a:sym typeface="Calibri"/>
              </a:rPr>
              <a:t> like #temp_tables, </a:t>
            </a:r>
            <a:r>
              <a:rPr b="1" lang="en-US" sz="2800">
                <a:solidFill>
                  <a:schemeClr val="dk1"/>
                </a:solidFill>
                <a:latin typeface="Calibri"/>
                <a:ea typeface="Calibri"/>
                <a:cs typeface="Calibri"/>
                <a:sym typeface="Calibri"/>
              </a:rPr>
              <a:t>Insert into</a:t>
            </a:r>
            <a:r>
              <a:rPr lang="en-US" sz="2800">
                <a:solidFill>
                  <a:schemeClr val="dk1"/>
                </a:solidFill>
                <a:latin typeface="Calibri"/>
                <a:ea typeface="Calibri"/>
                <a:cs typeface="Calibri"/>
                <a:sym typeface="Calibri"/>
              </a:rPr>
              <a:t> is typically used for </a:t>
            </a:r>
            <a:r>
              <a:rPr b="1" lang="en-US" sz="2800">
                <a:solidFill>
                  <a:schemeClr val="dk1"/>
                </a:solidFill>
                <a:latin typeface="Calibri"/>
                <a:ea typeface="Calibri"/>
                <a:cs typeface="Calibri"/>
                <a:sym typeface="Calibri"/>
              </a:rPr>
              <a:t>existing tables</a:t>
            </a:r>
            <a:r>
              <a:rPr lang="en-US" sz="2800">
                <a:solidFill>
                  <a:schemeClr val="dk1"/>
                </a:solidFill>
                <a:latin typeface="Calibri"/>
                <a:ea typeface="Calibri"/>
                <a:cs typeface="Calibri"/>
                <a:sym typeface="Calibri"/>
              </a:rPr>
              <a:t> when the target table structure is well know.</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Update</a:t>
            </a:r>
            <a:endParaRPr i="0" sz="5400" u="none" cap="none" strike="noStrike">
              <a:solidFill>
                <a:schemeClr val="dk1"/>
              </a:solidFill>
              <a:latin typeface="Calibri"/>
              <a:ea typeface="Calibri"/>
              <a:cs typeface="Calibri"/>
              <a:sym typeface="Calibri"/>
            </a:endParaRPr>
          </a:p>
        </p:txBody>
      </p:sp>
      <p:sp>
        <p:nvSpPr>
          <p:cNvPr id="306" name="Google Shape;306;p47"/>
          <p:cNvSpPr/>
          <p:nvPr/>
        </p:nvSpPr>
        <p:spPr>
          <a:xfrm>
            <a:off x="917285" y="1758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Without WHERE, all records will be updated</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pic>
        <p:nvPicPr>
          <p:cNvPr id="307" name="Google Shape;307;p47"/>
          <p:cNvPicPr preferRelativeResize="0"/>
          <p:nvPr/>
        </p:nvPicPr>
        <p:blipFill rotWithShape="1">
          <a:blip r:embed="rId3">
            <a:alphaModFix/>
          </a:blip>
          <a:srcRect b="0" l="0" r="0" t="0"/>
          <a:stretch/>
        </p:blipFill>
        <p:spPr>
          <a:xfrm>
            <a:off x="1115285" y="2791820"/>
            <a:ext cx="7935121" cy="857160"/>
          </a:xfrm>
          <a:prstGeom prst="rect">
            <a:avLst/>
          </a:prstGeom>
          <a:noFill/>
          <a:ln>
            <a:noFill/>
          </a:ln>
        </p:spPr>
      </p:pic>
      <p:pic>
        <p:nvPicPr>
          <p:cNvPr id="308" name="Google Shape;308;p47"/>
          <p:cNvPicPr preferRelativeResize="0"/>
          <p:nvPr/>
        </p:nvPicPr>
        <p:blipFill rotWithShape="1">
          <a:blip r:embed="rId4">
            <a:alphaModFix/>
          </a:blip>
          <a:srcRect b="0" l="0" r="0" t="0"/>
          <a:stretch/>
        </p:blipFill>
        <p:spPr>
          <a:xfrm>
            <a:off x="1110600" y="3747515"/>
            <a:ext cx="7944480" cy="657000"/>
          </a:xfrm>
          <a:prstGeom prst="rect">
            <a:avLst/>
          </a:prstGeom>
          <a:noFill/>
          <a:ln>
            <a:noFill/>
          </a:ln>
        </p:spPr>
      </p:pic>
      <p:pic>
        <p:nvPicPr>
          <p:cNvPr id="309" name="Google Shape;309;p47"/>
          <p:cNvPicPr preferRelativeResize="0"/>
          <p:nvPr/>
        </p:nvPicPr>
        <p:blipFill rotWithShape="1">
          <a:blip r:embed="rId5">
            <a:alphaModFix/>
          </a:blip>
          <a:srcRect b="0" l="0" r="0" t="0"/>
          <a:stretch/>
        </p:blipFill>
        <p:spPr>
          <a:xfrm>
            <a:off x="1096197" y="4503085"/>
            <a:ext cx="7973281" cy="140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505" y="3528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189" name="Google Shape;189;p3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JavaScript Object Notation</a:t>
            </a:r>
            <a:r>
              <a:rPr lang="en-US" sz="2800">
                <a:solidFill>
                  <a:schemeClr val="dk1"/>
                </a:solidFill>
                <a:latin typeface="Calibri"/>
                <a:ea typeface="Calibri"/>
                <a:cs typeface="Calibri"/>
                <a:sym typeface="Calibri"/>
              </a:rPr>
              <a:t>, a popular data-</a:t>
            </a:r>
            <a:r>
              <a:rPr lang="en-US" sz="2800">
                <a:solidFill>
                  <a:schemeClr val="dk1"/>
                </a:solidFill>
                <a:latin typeface="Calibri"/>
                <a:ea typeface="Calibri"/>
                <a:cs typeface="Calibri"/>
                <a:sym typeface="Calibri"/>
              </a:rPr>
              <a:t>interchange</a:t>
            </a:r>
            <a:r>
              <a:rPr lang="en-US" sz="2800">
                <a:solidFill>
                  <a:schemeClr val="dk1"/>
                </a:solidFill>
                <a:latin typeface="Calibri"/>
                <a:ea typeface="Calibri"/>
                <a:cs typeface="Calibri"/>
                <a:sym typeface="Calibri"/>
              </a:rPr>
              <a:t> format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Easy for human to read and write and easy for machines to parse and generate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be </a:t>
            </a:r>
            <a:r>
              <a:rPr b="1" lang="en-US" sz="2800">
                <a:solidFill>
                  <a:schemeClr val="dk1"/>
                </a:solidFill>
                <a:latin typeface="Calibri"/>
                <a:ea typeface="Calibri"/>
                <a:cs typeface="Calibri"/>
                <a:sym typeface="Calibri"/>
              </a:rPr>
              <a:t>deserialized </a:t>
            </a:r>
            <a:r>
              <a:rPr lang="en-US" sz="2800">
                <a:solidFill>
                  <a:schemeClr val="dk1"/>
                </a:solidFill>
                <a:latin typeface="Calibri"/>
                <a:ea typeface="Calibri"/>
                <a:cs typeface="Calibri"/>
                <a:sym typeface="Calibri"/>
              </a:rPr>
              <a:t>to or </a:t>
            </a:r>
            <a:r>
              <a:rPr b="1" lang="en-US" sz="2800">
                <a:solidFill>
                  <a:schemeClr val="dk1"/>
                </a:solidFill>
                <a:latin typeface="Calibri"/>
                <a:ea typeface="Calibri"/>
                <a:cs typeface="Calibri"/>
                <a:sym typeface="Calibri"/>
              </a:rPr>
              <a:t>serialized </a:t>
            </a:r>
            <a:r>
              <a:rPr lang="en-US" sz="2800">
                <a:solidFill>
                  <a:schemeClr val="dk1"/>
                </a:solidFill>
                <a:latin typeface="Calibri"/>
                <a:ea typeface="Calibri"/>
                <a:cs typeface="Calibri"/>
                <a:sym typeface="Calibri"/>
              </a:rPr>
              <a:t>from a python dictionary easily</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J</a:t>
            </a:r>
            <a:r>
              <a:rPr lang="en-US" sz="2800">
                <a:solidFill>
                  <a:schemeClr val="dk1"/>
                </a:solidFill>
                <a:latin typeface="Calibri"/>
                <a:ea typeface="Calibri"/>
                <a:cs typeface="Calibri"/>
                <a:sym typeface="Calibri"/>
              </a:rPr>
              <a:t>SON</a:t>
            </a:r>
            <a:r>
              <a:rPr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is supported </a:t>
            </a:r>
            <a:r>
              <a:rPr i="0" lang="en-US" sz="2800" u="none" cap="none" strike="noStrike">
                <a:solidFill>
                  <a:schemeClr val="dk1"/>
                </a:solidFill>
                <a:latin typeface="Calibri"/>
                <a:ea typeface="Calibri"/>
                <a:cs typeface="Calibri"/>
                <a:sym typeface="Calibri"/>
              </a:rPr>
              <a:t>in SQL Server 2016+</a:t>
            </a:r>
            <a:r>
              <a:rPr lang="en-US" sz="2800">
                <a:solidFill>
                  <a:schemeClr val="dk1"/>
                </a:solidFill>
                <a:latin typeface="Calibri"/>
                <a:ea typeface="Calibri"/>
                <a:cs typeface="Calibri"/>
                <a:sym typeface="Calibri"/>
              </a:rPr>
              <a:t>, you can: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Parse JSON text and read or modify values.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Transform arrays of JSON objects into table format.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Run any Transact-SQL query on the converted JSON objects.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Format the results of Transact-SQL queries in JSON format</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Delete</a:t>
            </a:r>
            <a:endParaRPr i="0" sz="5400" u="none" cap="none" strike="noStrike">
              <a:solidFill>
                <a:schemeClr val="dk1"/>
              </a:solidFill>
              <a:latin typeface="Calibri"/>
              <a:ea typeface="Calibri"/>
              <a:cs typeface="Calibri"/>
              <a:sym typeface="Calibri"/>
            </a:endParaRPr>
          </a:p>
        </p:txBody>
      </p:sp>
      <p:sp>
        <p:nvSpPr>
          <p:cNvPr id="315" name="Google Shape;315;p4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Delete works row by row</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without out a where condition, all records in the table will be deleted</a:t>
            </a:r>
            <a:endParaRPr sz="2800">
              <a:solidFill>
                <a:schemeClr val="dk1"/>
              </a:solidFill>
              <a:latin typeface="Calibri"/>
              <a:ea typeface="Calibri"/>
              <a:cs typeface="Calibri"/>
              <a:sym typeface="Calibri"/>
            </a:endParaRPr>
          </a:p>
        </p:txBody>
      </p:sp>
      <p:pic>
        <p:nvPicPr>
          <p:cNvPr id="316" name="Google Shape;316;p48"/>
          <p:cNvPicPr preferRelativeResize="0"/>
          <p:nvPr/>
        </p:nvPicPr>
        <p:blipFill rotWithShape="1">
          <a:blip r:embed="rId3">
            <a:alphaModFix/>
          </a:blip>
          <a:srcRect b="0" l="0" r="0" t="0"/>
          <a:stretch/>
        </p:blipFill>
        <p:spPr>
          <a:xfrm>
            <a:off x="1213755" y="3428990"/>
            <a:ext cx="7896961" cy="88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Truncate</a:t>
            </a:r>
            <a:endParaRPr i="0" sz="5400" u="none" cap="none" strike="noStrike">
              <a:solidFill>
                <a:schemeClr val="dk1"/>
              </a:solidFill>
              <a:latin typeface="Calibri"/>
              <a:ea typeface="Calibri"/>
              <a:cs typeface="Calibri"/>
              <a:sym typeface="Calibri"/>
            </a:endParaRPr>
          </a:p>
        </p:txBody>
      </p:sp>
      <p:sp>
        <p:nvSpPr>
          <p:cNvPr id="322" name="Google Shape;322;p4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Removes all rows from a table or specified partitions of a table, without logging individual row deletions.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 to a DELETE without a WHERE, but faster, uses fewer system and </a:t>
            </a:r>
            <a:r>
              <a:rPr lang="en-US" sz="2800">
                <a:solidFill>
                  <a:schemeClr val="dk1"/>
                </a:solidFill>
                <a:latin typeface="Calibri"/>
                <a:ea typeface="Calibri"/>
                <a:cs typeface="Calibri"/>
                <a:sym typeface="Calibri"/>
              </a:rPr>
              <a:t>transaction</a:t>
            </a:r>
            <a:r>
              <a:rPr lang="en-US" sz="2800">
                <a:solidFill>
                  <a:schemeClr val="dk1"/>
                </a:solidFill>
                <a:latin typeface="Calibri"/>
                <a:ea typeface="Calibri"/>
                <a:cs typeface="Calibri"/>
                <a:sym typeface="Calibri"/>
              </a:rPr>
              <a:t> log resources</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Delete vs </a:t>
            </a:r>
            <a:r>
              <a:rPr i="0" lang="en-US" sz="5400" u="none" cap="none" strike="noStrike">
                <a:solidFill>
                  <a:schemeClr val="dk1"/>
                </a:solidFill>
                <a:latin typeface="Calibri"/>
                <a:ea typeface="Calibri"/>
                <a:cs typeface="Calibri"/>
                <a:sym typeface="Calibri"/>
              </a:rPr>
              <a:t>Truncate vs Drop</a:t>
            </a:r>
            <a:endParaRPr i="0" sz="5400" u="none" cap="none" strike="noStrike">
              <a:solidFill>
                <a:schemeClr val="dk1"/>
              </a:solidFill>
              <a:latin typeface="Calibri"/>
              <a:ea typeface="Calibri"/>
              <a:cs typeface="Calibri"/>
              <a:sym typeface="Calibri"/>
            </a:endParaRPr>
          </a:p>
        </p:txBody>
      </p:sp>
      <p:sp>
        <p:nvSpPr>
          <p:cNvPr id="328" name="Google Shape;328;p5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i="0" sz="2800" u="none" cap="none" strike="noStrike">
              <a:solidFill>
                <a:schemeClr val="dk1"/>
              </a:solidFill>
              <a:latin typeface="Calibri"/>
              <a:ea typeface="Calibri"/>
              <a:cs typeface="Calibri"/>
              <a:sym typeface="Calibri"/>
            </a:endParaRPr>
          </a:p>
        </p:txBody>
      </p:sp>
      <p:graphicFrame>
        <p:nvGraphicFramePr>
          <p:cNvPr id="329" name="Google Shape;329;p50"/>
          <p:cNvGraphicFramePr/>
          <p:nvPr/>
        </p:nvGraphicFramePr>
        <p:xfrm>
          <a:off x="246075" y="1448175"/>
          <a:ext cx="3000000" cy="3000000"/>
        </p:xfrm>
        <a:graphic>
          <a:graphicData uri="http://schemas.openxmlformats.org/drawingml/2006/table">
            <a:tbl>
              <a:tblPr>
                <a:noFill/>
                <a:tableStyleId>{C028243F-D97A-484C-904D-A657FC47AF7F}</a:tableStyleId>
              </a:tblPr>
              <a:tblGrid>
                <a:gridCol w="2359925"/>
                <a:gridCol w="2771825"/>
                <a:gridCol w="2376175"/>
                <a:gridCol w="4446225"/>
              </a:tblGrid>
              <a:tr h="408525">
                <a:tc>
                  <a:txBody>
                    <a:bodyPr/>
                    <a:lstStyle/>
                    <a:p>
                      <a:pPr indent="0" lvl="0" marL="0" rtl="0" algn="l">
                        <a:lnSpc>
                          <a:spcPct val="100000"/>
                        </a:lnSpc>
                        <a:spcBef>
                          <a:spcPts val="0"/>
                        </a:spcBef>
                        <a:spcAft>
                          <a:spcPts val="1500"/>
                        </a:spcAft>
                        <a:buNone/>
                      </a:pPr>
                      <a:r>
                        <a:t/>
                      </a:r>
                      <a:endParaRPr b="1"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tcPr>
                </a:tc>
                <a:tc>
                  <a:txBody>
                    <a:bodyPr/>
                    <a:lstStyle/>
                    <a:p>
                      <a:pPr indent="0" lvl="0" marL="0" rtl="0" algn="l">
                        <a:lnSpc>
                          <a:spcPct val="100000"/>
                        </a:lnSpc>
                        <a:spcBef>
                          <a:spcPts val="0"/>
                        </a:spcBef>
                        <a:spcAft>
                          <a:spcPts val="1500"/>
                        </a:spcAft>
                        <a:buClr>
                          <a:schemeClr val="dk1"/>
                        </a:buClr>
                        <a:buSzPts val="1100"/>
                        <a:buFont typeface="Arial"/>
                        <a:buNone/>
                      </a:pPr>
                      <a:r>
                        <a:rPr b="1" lang="en-US" sz="1300">
                          <a:solidFill>
                            <a:schemeClr val="dk1"/>
                          </a:solidFill>
                          <a:latin typeface="Calibri"/>
                          <a:ea typeface="Calibri"/>
                          <a:cs typeface="Calibri"/>
                          <a:sym typeface="Calibri"/>
                        </a:rPr>
                        <a:t>DELETE</a:t>
                      </a:r>
                      <a:endParaRPr b="1"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tcPr>
                </a:tc>
                <a:tc>
                  <a:txBody>
                    <a:bodyPr/>
                    <a:lstStyle/>
                    <a:p>
                      <a:pPr indent="0" lvl="0" marL="0" rtl="0" algn="l">
                        <a:lnSpc>
                          <a:spcPct val="100000"/>
                        </a:lnSpc>
                        <a:spcBef>
                          <a:spcPts val="0"/>
                        </a:spcBef>
                        <a:spcAft>
                          <a:spcPts val="1500"/>
                        </a:spcAft>
                        <a:buNone/>
                      </a:pPr>
                      <a:r>
                        <a:rPr b="1" lang="en-US" sz="1300">
                          <a:solidFill>
                            <a:schemeClr val="dk1"/>
                          </a:solidFill>
                          <a:latin typeface="Calibri"/>
                          <a:ea typeface="Calibri"/>
                          <a:cs typeface="Calibri"/>
                          <a:sym typeface="Calibri"/>
                        </a:rPr>
                        <a:t>TRUNCATE</a:t>
                      </a:r>
                      <a:endParaRPr b="1"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tcPr>
                </a:tc>
                <a:tc>
                  <a:txBody>
                    <a:bodyPr/>
                    <a:lstStyle/>
                    <a:p>
                      <a:pPr indent="0" lvl="0" marL="0" rtl="0" algn="l">
                        <a:lnSpc>
                          <a:spcPct val="100000"/>
                        </a:lnSpc>
                        <a:spcBef>
                          <a:spcPts val="0"/>
                        </a:spcBef>
                        <a:spcAft>
                          <a:spcPts val="1500"/>
                        </a:spcAft>
                        <a:buClr>
                          <a:schemeClr val="dk1"/>
                        </a:buClr>
                        <a:buSzPts val="1100"/>
                        <a:buFont typeface="Arial"/>
                        <a:buNone/>
                      </a:pPr>
                      <a:r>
                        <a:rPr b="1" lang="en-US" sz="1300">
                          <a:solidFill>
                            <a:schemeClr val="dk1"/>
                          </a:solidFill>
                          <a:latin typeface="Calibri"/>
                          <a:ea typeface="Calibri"/>
                          <a:cs typeface="Calibri"/>
                          <a:sym typeface="Calibri"/>
                        </a:rPr>
                        <a:t>DROP</a:t>
                      </a:r>
                      <a:endParaRPr sz="1300">
                        <a:latin typeface="Calibri"/>
                        <a:ea typeface="Calibri"/>
                        <a:cs typeface="Calibri"/>
                        <a:sym typeface="Calibri"/>
                      </a:endParaRPr>
                    </a:p>
                  </a:txBody>
                  <a:tcPr marT="9125" marB="9125" marR="9125" marL="9125"/>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Type</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DML</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DDL</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DDL</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B cap="flat" cmpd="sng" w="9525">
                      <a:solidFill>
                        <a:srgbClr val="EDEDED"/>
                      </a:solidFill>
                      <a:prstDash val="solid"/>
                      <a:round/>
                      <a:headEnd len="sm" w="sm" type="none"/>
                      <a:tailEnd len="sm" w="sm" type="none"/>
                    </a:lnB>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Uses a lock</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Row lock</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Table lock</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Table lock</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Works in WHERE</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608450">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Removes ...</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One, some, or all rows in a table.</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All rows in a table.</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Entire table structure: data, privileges, indexes, constraints, triggers.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Resets ID auto-increment/identity</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Doesn’t apply</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Rollback</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Transaction logging</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Each row</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Whole table (minimal)</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Whole table (minimal)</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Works with indexed views</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Fires DELETE triggers</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Yes</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No</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4CCCC"/>
                    </a:solidFill>
                  </a:tcPr>
                </a:tc>
              </a:tr>
              <a:tr h="408525">
                <a:tc>
                  <a:txBody>
                    <a:bodyPr/>
                    <a:lstStyle/>
                    <a:p>
                      <a:pPr indent="0" lvl="0" marL="0" rtl="0" algn="l">
                        <a:lnSpc>
                          <a:spcPct val="100000"/>
                        </a:lnSpc>
                        <a:spcBef>
                          <a:spcPts val="0"/>
                        </a:spcBef>
                        <a:spcAft>
                          <a:spcPts val="1500"/>
                        </a:spcAft>
                        <a:buNone/>
                      </a:pPr>
                      <a:r>
                        <a:rPr b="1" lang="en-US" sz="1300">
                          <a:latin typeface="Calibri"/>
                          <a:ea typeface="Calibri"/>
                          <a:cs typeface="Calibri"/>
                          <a:sym typeface="Calibri"/>
                        </a:rPr>
                        <a:t>Speed</a:t>
                      </a:r>
                      <a:endParaRPr b="1" sz="1300">
                        <a:latin typeface="Calibri"/>
                        <a:ea typeface="Calibri"/>
                        <a:cs typeface="Calibri"/>
                        <a:sym typeface="Calibri"/>
                      </a:endParaRPr>
                    </a:p>
                  </a:txBody>
                  <a:tcPr marT="9125" marB="9125" marR="9125" marL="9125">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Slow</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Fastest</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R cap="flat" cmpd="sng" w="9525">
                      <a:solidFill>
                        <a:srgbClr val="EDEDED"/>
                      </a:solidFill>
                      <a:prstDash val="solid"/>
                      <a:round/>
                      <a:headEnd len="sm" w="sm" type="none"/>
                      <a:tailEnd len="sm" w="sm" type="none"/>
                    </a:lnR>
                    <a:lnT cap="flat" cmpd="sng" w="9525">
                      <a:solidFill>
                        <a:srgbClr val="EDEDED"/>
                      </a:solidFill>
                      <a:prstDash val="solid"/>
                      <a:round/>
                      <a:headEnd len="sm" w="sm" type="none"/>
                      <a:tailEnd len="sm" w="sm" type="none"/>
                    </a:lnT>
                  </a:tcPr>
                </a:tc>
                <a:tc>
                  <a:txBody>
                    <a:bodyPr/>
                    <a:lstStyle/>
                    <a:p>
                      <a:pPr indent="0" lvl="0" marL="0" rtl="0" algn="l">
                        <a:lnSpc>
                          <a:spcPct val="100000"/>
                        </a:lnSpc>
                        <a:spcBef>
                          <a:spcPts val="0"/>
                        </a:spcBef>
                        <a:spcAft>
                          <a:spcPts val="1500"/>
                        </a:spcAft>
                        <a:buNone/>
                      </a:pPr>
                      <a:r>
                        <a:rPr lang="en-US" sz="1300">
                          <a:latin typeface="Calibri"/>
                          <a:ea typeface="Calibri"/>
                          <a:cs typeface="Calibri"/>
                          <a:sym typeface="Calibri"/>
                        </a:rPr>
                        <a:t>Faster</a:t>
                      </a:r>
                      <a:endParaRPr sz="1300">
                        <a:latin typeface="Calibri"/>
                        <a:ea typeface="Calibri"/>
                        <a:cs typeface="Calibri"/>
                        <a:sym typeface="Calibri"/>
                      </a:endParaRPr>
                    </a:p>
                  </a:txBody>
                  <a:tcPr marT="9125" marB="9125" marR="9125" marL="9125">
                    <a:lnL cap="flat" cmpd="sng" w="9525">
                      <a:solidFill>
                        <a:srgbClr val="EDEDED"/>
                      </a:solidFill>
                      <a:prstDash val="solid"/>
                      <a:round/>
                      <a:headEnd len="sm" w="sm" type="none"/>
                      <a:tailEnd len="sm" w="sm" type="none"/>
                    </a:lnL>
                    <a:lnT cap="flat" cmpd="sng" w="9525">
                      <a:solidFill>
                        <a:srgbClr val="EDEDED"/>
                      </a:solidFill>
                      <a:prstDash val="solid"/>
                      <a:round/>
                      <a:headEnd len="sm" w="sm" type="none"/>
                      <a:tailEnd len="sm" w="sm" type="none"/>
                    </a:lnT>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Merge</a:t>
            </a:r>
            <a:endParaRPr i="0" sz="5400" u="none" cap="none" strike="noStrike">
              <a:solidFill>
                <a:schemeClr val="dk1"/>
              </a:solidFill>
              <a:latin typeface="Calibri"/>
              <a:ea typeface="Calibri"/>
              <a:cs typeface="Calibri"/>
              <a:sym typeface="Calibri"/>
            </a:endParaRPr>
          </a:p>
        </p:txBody>
      </p:sp>
      <p:sp>
        <p:nvSpPr>
          <p:cNvPr id="335" name="Google Shape;335;p5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Runs </a:t>
            </a:r>
            <a:r>
              <a:rPr lang="en-US" sz="2800">
                <a:solidFill>
                  <a:schemeClr val="dk1"/>
                </a:solidFill>
                <a:latin typeface="Calibri"/>
                <a:ea typeface="Calibri"/>
                <a:cs typeface="Calibri"/>
                <a:sym typeface="Calibri"/>
              </a:rPr>
              <a:t>DML(</a:t>
            </a:r>
            <a:r>
              <a:rPr i="0" lang="en-US" sz="2800" u="none" cap="none" strike="noStrike">
                <a:solidFill>
                  <a:schemeClr val="dk1"/>
                </a:solidFill>
                <a:latin typeface="Calibri"/>
                <a:ea typeface="Calibri"/>
                <a:cs typeface="Calibri"/>
                <a:sym typeface="Calibri"/>
              </a:rPr>
              <a:t>insert, update or delete) on a target table from the result of a join with a source table. </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Performance can be highly dependent on having the correct indexes and performing any joins efficiently</a:t>
            </a:r>
            <a:r>
              <a:rPr i="0" lang="en-US" sz="2800" u="none" cap="none" strike="noStrike">
                <a:solidFill>
                  <a:schemeClr val="dk1"/>
                </a:solidFill>
                <a:latin typeface="Calibri"/>
                <a:ea typeface="Calibri"/>
                <a:cs typeface="Calibri"/>
                <a:sym typeface="Calibri"/>
              </a:rPr>
              <a:t>, so don’t use unless two tables have a complex mixture of matching characteristics.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If used correctly, will be able to reduce I/O, as you are combining multiple operations into one.</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Merge</a:t>
            </a:r>
            <a:endParaRPr i="0" sz="5400" u="none" cap="none" strike="noStrike">
              <a:solidFill>
                <a:schemeClr val="dk1"/>
              </a:solidFill>
              <a:latin typeface="Calibri"/>
              <a:ea typeface="Calibri"/>
              <a:cs typeface="Calibri"/>
              <a:sym typeface="Calibri"/>
            </a:endParaRPr>
          </a:p>
        </p:txBody>
      </p:sp>
      <p:sp>
        <p:nvSpPr>
          <p:cNvPr id="341" name="Google Shape;341;p5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specify NOT MATCHED behavior based on a mismatch in source or target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NOT MATCHED BY source: a record is present in target, but not in source, often leads to a DELETE, or simply ignored</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NOT MATCHED BY target: a record is present in source, but not in target, often leads to an INSERT.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Example in next slide</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Merge</a:t>
            </a:r>
            <a:endParaRPr i="0" sz="5400" u="none" cap="none" strike="noStrike">
              <a:solidFill>
                <a:schemeClr val="dk1"/>
              </a:solidFill>
              <a:latin typeface="Calibri"/>
              <a:ea typeface="Calibri"/>
              <a:cs typeface="Calibri"/>
              <a:sym typeface="Calibri"/>
            </a:endParaRPr>
          </a:p>
        </p:txBody>
      </p:sp>
      <p:sp>
        <p:nvSpPr>
          <p:cNvPr id="347" name="Google Shape;347;p53"/>
          <p:cNvSpPr/>
          <p:nvPr/>
        </p:nvSpPr>
        <p:spPr>
          <a:xfrm>
            <a:off x="1057735" y="1763335"/>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348" name="Google Shape;348;p53"/>
          <p:cNvPicPr preferRelativeResize="0"/>
          <p:nvPr/>
        </p:nvPicPr>
        <p:blipFill>
          <a:blip r:embed="rId3">
            <a:alphaModFix/>
          </a:blip>
          <a:stretch>
            <a:fillRect/>
          </a:stretch>
        </p:blipFill>
        <p:spPr>
          <a:xfrm>
            <a:off x="3376450" y="0"/>
            <a:ext cx="6235649" cy="63118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Output</a:t>
            </a:r>
            <a:endParaRPr i="0" sz="5400" u="none" cap="none" strike="noStrike">
              <a:solidFill>
                <a:schemeClr val="dk1"/>
              </a:solidFill>
              <a:latin typeface="Calibri"/>
              <a:ea typeface="Calibri"/>
              <a:cs typeface="Calibri"/>
              <a:sym typeface="Calibri"/>
            </a:endParaRPr>
          </a:p>
        </p:txBody>
      </p:sp>
      <p:sp>
        <p:nvSpPr>
          <p:cNvPr id="354" name="Google Shape;354;p5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Used in Delete, Insert, Update and Merge, returns each row affected by those commands.</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Often used for </a:t>
            </a:r>
            <a:r>
              <a:rPr b="1" lang="en-US" sz="2800">
                <a:solidFill>
                  <a:schemeClr val="dk1"/>
                </a:solidFill>
                <a:latin typeface="Calibri"/>
                <a:ea typeface="Calibri"/>
                <a:cs typeface="Calibri"/>
                <a:sym typeface="Calibri"/>
              </a:rPr>
              <a:t>CDC(Change Data Capture) </a:t>
            </a:r>
            <a:r>
              <a:rPr lang="en-US" sz="2800">
                <a:solidFill>
                  <a:schemeClr val="dk1"/>
                </a:solidFill>
                <a:latin typeface="Calibri"/>
                <a:ea typeface="Calibri"/>
                <a:cs typeface="Calibri"/>
                <a:sym typeface="Calibri"/>
              </a:rPr>
              <a:t>or auditing</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Gives access to two virtual tables (Magic Tables):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“INSERTED” contains the new rows (INSERT or UPDATE‘s SET)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“DELETED” contains the old copy of the rows(empty for INSERT)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use OUTPUT INTO to insert into a table variable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OUTPUT has access to all the columns in the related table, not just the ones mentioned in the query</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Output</a:t>
            </a:r>
            <a:endParaRPr i="0" sz="5400" u="none" cap="none" strike="noStrike">
              <a:solidFill>
                <a:schemeClr val="dk1"/>
              </a:solidFill>
              <a:latin typeface="Calibri"/>
              <a:ea typeface="Calibri"/>
              <a:cs typeface="Calibri"/>
              <a:sym typeface="Calibri"/>
            </a:endParaRPr>
          </a:p>
        </p:txBody>
      </p:sp>
      <p:sp>
        <p:nvSpPr>
          <p:cNvPr id="360" name="Google Shape;360;p5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Insert into a table variable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361" name="Google Shape;361;p55"/>
          <p:cNvPicPr preferRelativeResize="0"/>
          <p:nvPr/>
        </p:nvPicPr>
        <p:blipFill>
          <a:blip r:embed="rId3">
            <a:alphaModFix/>
          </a:blip>
          <a:stretch>
            <a:fillRect/>
          </a:stretch>
        </p:blipFill>
        <p:spPr>
          <a:xfrm>
            <a:off x="1445199" y="2376980"/>
            <a:ext cx="6874675" cy="36303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Output</a:t>
            </a:r>
            <a:endParaRPr i="0" sz="5400" u="none" cap="none" strike="noStrike">
              <a:solidFill>
                <a:schemeClr val="dk1"/>
              </a:solidFill>
              <a:latin typeface="Calibri"/>
              <a:ea typeface="Calibri"/>
              <a:cs typeface="Calibri"/>
              <a:sym typeface="Calibri"/>
            </a:endParaRPr>
          </a:p>
        </p:txBody>
      </p:sp>
      <p:sp>
        <p:nvSpPr>
          <p:cNvPr id="367" name="Google Shape;367;p5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MERGE specifically, we can use $action to </a:t>
            </a:r>
            <a:r>
              <a:rPr lang="en-US" sz="2800">
                <a:solidFill>
                  <a:schemeClr val="dk1"/>
                </a:solidFill>
                <a:latin typeface="Calibri"/>
                <a:ea typeface="Calibri"/>
                <a:cs typeface="Calibri"/>
                <a:sym typeface="Calibri"/>
              </a:rPr>
              <a:t>retrieve</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whatever</a:t>
            </a:r>
            <a:r>
              <a:rPr lang="en-US" sz="2800">
                <a:solidFill>
                  <a:schemeClr val="dk1"/>
                </a:solidFill>
                <a:latin typeface="Calibri"/>
                <a:ea typeface="Calibri"/>
                <a:cs typeface="Calibri"/>
                <a:sym typeface="Calibri"/>
              </a:rPr>
              <a:t> action was taken on a particular row(INSERT, UPDATE, DELETE)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368" name="Google Shape;368;p56"/>
          <p:cNvPicPr preferRelativeResize="0"/>
          <p:nvPr/>
        </p:nvPicPr>
        <p:blipFill>
          <a:blip r:embed="rId3">
            <a:alphaModFix/>
          </a:blip>
          <a:stretch>
            <a:fillRect/>
          </a:stretch>
        </p:blipFill>
        <p:spPr>
          <a:xfrm>
            <a:off x="1763800" y="2725588"/>
            <a:ext cx="7600950" cy="353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195" name="Google Shape;195;p3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196" name="Google Shape;196;p31"/>
          <p:cNvPicPr preferRelativeResize="0"/>
          <p:nvPr/>
        </p:nvPicPr>
        <p:blipFill>
          <a:blip r:embed="rId3">
            <a:alphaModFix/>
          </a:blip>
          <a:stretch>
            <a:fillRect/>
          </a:stretch>
        </p:blipFill>
        <p:spPr>
          <a:xfrm>
            <a:off x="1315275" y="1607582"/>
            <a:ext cx="9046725" cy="456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02" name="Google Shape;202;p3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built-in functions in T-SQL</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ISJSON( expression )</a:t>
            </a:r>
            <a:endParaRPr b="1"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tests whether a string contains valid JSON.</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1 if the string contains valid JSON; otherwise, returns 0. Returns null if expression is null.</a:t>
            </a:r>
            <a:endParaRPr sz="2800">
              <a:solidFill>
                <a:schemeClr val="dk1"/>
              </a:solidFill>
              <a:latin typeface="Calibri"/>
              <a:ea typeface="Calibri"/>
              <a:cs typeface="Calibri"/>
              <a:sym typeface="Calibri"/>
            </a:endParaRPr>
          </a:p>
        </p:txBody>
      </p:sp>
      <p:pic>
        <p:nvPicPr>
          <p:cNvPr id="203" name="Google Shape;203;p32"/>
          <p:cNvPicPr preferRelativeResize="0"/>
          <p:nvPr/>
        </p:nvPicPr>
        <p:blipFill>
          <a:blip r:embed="rId3">
            <a:alphaModFix/>
          </a:blip>
          <a:stretch>
            <a:fillRect/>
          </a:stretch>
        </p:blipFill>
        <p:spPr>
          <a:xfrm>
            <a:off x="1852850" y="4102038"/>
            <a:ext cx="5295900" cy="15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09" name="Google Shape;209;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built-in functions in T-SQL</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JSON_VALUE( expression, path)</a:t>
            </a:r>
            <a:endParaRPr b="1"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extracts a scalar value from a JSON string.</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a single text value of type nvarchar(4000)</a:t>
            </a:r>
            <a:endParaRPr sz="2800">
              <a:solidFill>
                <a:schemeClr val="dk1"/>
              </a:solidFill>
              <a:latin typeface="Calibri"/>
              <a:ea typeface="Calibri"/>
              <a:cs typeface="Calibri"/>
              <a:sym typeface="Calibri"/>
            </a:endParaRPr>
          </a:p>
          <a:p>
            <a:pPr indent="-406400" lvl="3" marL="18288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 OPENJSON if value will be longer than 4000 chars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JSON_QUERY( expression, path)</a:t>
            </a:r>
            <a:endParaRPr b="1"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extracts an object or an array from a JSON string.</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15" name="Google Shape;215;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216" name="Google Shape;216;p34"/>
          <p:cNvPicPr preferRelativeResize="0"/>
          <p:nvPr/>
        </p:nvPicPr>
        <p:blipFill>
          <a:blip r:embed="rId3">
            <a:alphaModFix/>
          </a:blip>
          <a:stretch>
            <a:fillRect/>
          </a:stretch>
        </p:blipFill>
        <p:spPr>
          <a:xfrm>
            <a:off x="1119963" y="1825563"/>
            <a:ext cx="10515000" cy="38739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22" name="Google Shape;222;p3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JSON_VALUE vs JSON_QUERY</a:t>
            </a:r>
            <a:endParaRPr sz="2800">
              <a:solidFill>
                <a:schemeClr val="dk1"/>
              </a:solidFill>
              <a:latin typeface="Calibri"/>
              <a:ea typeface="Calibri"/>
              <a:cs typeface="Calibri"/>
              <a:sym typeface="Calibri"/>
            </a:endParaRPr>
          </a:p>
        </p:txBody>
      </p:sp>
      <p:pic>
        <p:nvPicPr>
          <p:cNvPr id="223" name="Google Shape;223;p35"/>
          <p:cNvPicPr preferRelativeResize="0"/>
          <p:nvPr/>
        </p:nvPicPr>
        <p:blipFill>
          <a:blip r:embed="rId3">
            <a:alphaModFix/>
          </a:blip>
          <a:stretch>
            <a:fillRect/>
          </a:stretch>
        </p:blipFill>
        <p:spPr>
          <a:xfrm>
            <a:off x="1119946" y="2747271"/>
            <a:ext cx="2279103" cy="1739150"/>
          </a:xfrm>
          <a:prstGeom prst="rect">
            <a:avLst/>
          </a:prstGeom>
          <a:noFill/>
          <a:ln>
            <a:noFill/>
          </a:ln>
        </p:spPr>
      </p:pic>
      <p:pic>
        <p:nvPicPr>
          <p:cNvPr id="224" name="Google Shape;224;p35"/>
          <p:cNvPicPr preferRelativeResize="0"/>
          <p:nvPr/>
        </p:nvPicPr>
        <p:blipFill>
          <a:blip r:embed="rId4">
            <a:alphaModFix/>
          </a:blip>
          <a:stretch>
            <a:fillRect/>
          </a:stretch>
        </p:blipFill>
        <p:spPr>
          <a:xfrm>
            <a:off x="3574600" y="2747279"/>
            <a:ext cx="7632725" cy="275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30" name="Google Shape;230;p36"/>
          <p:cNvSpPr/>
          <p:nvPr/>
        </p:nvSpPr>
        <p:spPr>
          <a:xfrm>
            <a:off x="1119950" y="1825550"/>
            <a:ext cx="5905200" cy="4419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built-in functions in T-SQL</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JSON_MODIFY( expression , [append] [ lax | strict ] $.&lt;json path&gt; , newValue ) </a:t>
            </a:r>
            <a:endParaRPr b="1" sz="2800">
              <a:solidFill>
                <a:schemeClr val="dk1"/>
              </a:solidFill>
              <a:latin typeface="Calibri"/>
              <a:ea typeface="Calibri"/>
              <a:cs typeface="Calibri"/>
              <a:sym typeface="Calibri"/>
            </a:endParaRPr>
          </a:p>
          <a:p>
            <a:pPr indent="-374650" lvl="2" marL="13716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changes a value in a JSON string.</a:t>
            </a:r>
            <a:endParaRPr sz="2300">
              <a:solidFill>
                <a:schemeClr val="dk1"/>
              </a:solidFill>
              <a:latin typeface="Calibri"/>
              <a:ea typeface="Calibri"/>
              <a:cs typeface="Calibri"/>
              <a:sym typeface="Calibri"/>
            </a:endParaRPr>
          </a:p>
          <a:p>
            <a:pPr indent="-374650" lvl="2" marL="13716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append</a:t>
            </a:r>
            <a:r>
              <a:rPr lang="en-US" sz="2300">
                <a:solidFill>
                  <a:schemeClr val="dk1"/>
                </a:solidFill>
                <a:latin typeface="Calibri"/>
                <a:ea typeface="Calibri"/>
                <a:cs typeface="Calibri"/>
                <a:sym typeface="Calibri"/>
              </a:rPr>
              <a:t>: append to &lt;json path&gt;.</a:t>
            </a:r>
            <a:endParaRPr sz="2300">
              <a:solidFill>
                <a:schemeClr val="dk1"/>
              </a:solidFill>
              <a:latin typeface="Calibri"/>
              <a:ea typeface="Calibri"/>
              <a:cs typeface="Calibri"/>
              <a:sym typeface="Calibri"/>
            </a:endParaRPr>
          </a:p>
          <a:p>
            <a:pPr indent="-374650" lvl="2" marL="13716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lax</a:t>
            </a:r>
            <a:r>
              <a:rPr lang="en-US" sz="2300">
                <a:solidFill>
                  <a:schemeClr val="dk1"/>
                </a:solidFill>
                <a:latin typeface="Calibri"/>
                <a:ea typeface="Calibri"/>
                <a:cs typeface="Calibri"/>
                <a:sym typeface="Calibri"/>
              </a:rPr>
              <a:t>: the property referenced by &lt;json path&gt; does not have to exist, the default mode.</a:t>
            </a:r>
            <a:endParaRPr sz="2300">
              <a:solidFill>
                <a:schemeClr val="dk1"/>
              </a:solidFill>
              <a:latin typeface="Calibri"/>
              <a:ea typeface="Calibri"/>
              <a:cs typeface="Calibri"/>
              <a:sym typeface="Calibri"/>
            </a:endParaRPr>
          </a:p>
          <a:p>
            <a:pPr indent="-374650" lvl="2" marL="13716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strict</a:t>
            </a:r>
            <a:r>
              <a:rPr lang="en-US" sz="2300">
                <a:solidFill>
                  <a:schemeClr val="dk1"/>
                </a:solidFill>
                <a:latin typeface="Calibri"/>
                <a:ea typeface="Calibri"/>
                <a:cs typeface="Calibri"/>
                <a:sym typeface="Calibri"/>
              </a:rPr>
              <a:t>: the property referenced by &lt;json path&gt; must be in the JSON expression, else you get an error</a:t>
            </a:r>
            <a:endParaRPr sz="2300">
              <a:solidFill>
                <a:schemeClr val="dk1"/>
              </a:solidFill>
              <a:latin typeface="Calibri"/>
              <a:ea typeface="Calibri"/>
              <a:cs typeface="Calibri"/>
              <a:sym typeface="Calibri"/>
            </a:endParaRPr>
          </a:p>
        </p:txBody>
      </p:sp>
      <p:pic>
        <p:nvPicPr>
          <p:cNvPr id="231" name="Google Shape;231;p36"/>
          <p:cNvPicPr preferRelativeResize="0"/>
          <p:nvPr/>
        </p:nvPicPr>
        <p:blipFill>
          <a:blip r:embed="rId3">
            <a:alphaModFix/>
          </a:blip>
          <a:stretch>
            <a:fillRect/>
          </a:stretch>
        </p:blipFill>
        <p:spPr>
          <a:xfrm>
            <a:off x="6664825" y="1763325"/>
            <a:ext cx="5370901" cy="308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JSON</a:t>
            </a:r>
            <a:endParaRPr i="0" sz="5400" u="none" cap="none" strike="noStrike">
              <a:solidFill>
                <a:schemeClr val="dk1"/>
              </a:solidFill>
              <a:latin typeface="Calibri"/>
              <a:ea typeface="Calibri"/>
              <a:cs typeface="Calibri"/>
              <a:sym typeface="Calibri"/>
            </a:endParaRPr>
          </a:p>
        </p:txBody>
      </p:sp>
      <p:sp>
        <p:nvSpPr>
          <p:cNvPr id="237" name="Google Shape;237;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pic>
        <p:nvPicPr>
          <p:cNvPr id="238" name="Google Shape;238;p37"/>
          <p:cNvPicPr preferRelativeResize="0"/>
          <p:nvPr/>
        </p:nvPicPr>
        <p:blipFill>
          <a:blip r:embed="rId3">
            <a:alphaModFix/>
          </a:blip>
          <a:stretch>
            <a:fillRect/>
          </a:stretch>
        </p:blipFill>
        <p:spPr>
          <a:xfrm>
            <a:off x="838075" y="2027575"/>
            <a:ext cx="8026875" cy="3946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