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74CA14-F6C5-462E-A99A-2F033AE064B8}">
  <a:tblStyle styleId="{E274CA14-F6C5-462E-A99A-2F033AE064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29254232_0_23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29254232_0_23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7497a584b_0_5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127497a584b_0_5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497a584b_0_15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127497a584b_0_15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7497a584b_0_11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127497a584b_0_11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4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7497a584b_0_10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27497a584b_0_10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5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5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7497a584b_0_9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127497a584b_0_9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7497a584b_0_15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127497a584b_0_15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7497a584b_0_12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127497a584b_0_12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4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7497a584b_0_13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127497a584b_0_13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7497a584b_0_13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127497a584b_0_13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7497a584b_0_14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127497a584b_0_14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7497a584b_0_10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127497a584b_0_10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7497a584b_0_16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127497a584b_0_16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7497a584b_0_17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127497a584b_0_17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7497a584b_0_19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127497a584b_0_19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7497a584b_0_18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127497a584b_0_18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7497a584b_0_20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127497a584b_0_20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5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7497a584b_0_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127497a584b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7497a584b_0_9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127497a584b_0_9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p5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629254232_0_24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629254232_0_24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5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7497a584b_0_21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127497a584b_0_2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p5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5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7497a584b_0_20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127497a584b_0_20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p5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7497a584b_0_23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g127497a584b_0_23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7497a584b_0_1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127497a584b_0_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p5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7497a584b_0_24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g127497a584b_0_24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6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7" name="Google Shape;447;p6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7497a584b_0_25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g127497a584b_0_25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7497a584b_0_2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27497a584b_0_2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7497a584b_0_6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127497a584b_0_6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7497a584b_0_3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27497a584b_0_3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4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497a584b_0_7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27497a584b_0_7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slide" Target="/ppt/slid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slide" Target="/ppt/slid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slide" Target="/ppt/slid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681803" y="3302992"/>
            <a:ext cx="7205400" cy="1523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83" name="Google Shape;183;p29"/>
          <p:cNvSpPr txBox="1"/>
          <p:nvPr>
            <p:ph type="ctrTitle"/>
          </p:nvPr>
        </p:nvSpPr>
        <p:spPr>
          <a:xfrm>
            <a:off x="1658901" y="1833006"/>
            <a:ext cx="8765100" cy="147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TCL </a:t>
            </a:r>
            <a:r>
              <a:rPr lang="en-US"/>
              <a:t>&amp; Related</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247" name="Google Shape;247;p3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Additional notes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commit in a nested trans will not </a:t>
            </a:r>
            <a:r>
              <a:rPr lang="en-US" sz="2800">
                <a:solidFill>
                  <a:schemeClr val="dk1"/>
                </a:solidFill>
                <a:latin typeface="Calibri"/>
                <a:ea typeface="Calibri"/>
                <a:cs typeface="Calibri"/>
                <a:sym typeface="Calibri"/>
              </a:rPr>
              <a:t>actually</a:t>
            </a:r>
            <a:r>
              <a:rPr lang="en-US" sz="2800">
                <a:solidFill>
                  <a:schemeClr val="dk1"/>
                </a:solidFill>
                <a:latin typeface="Calibri"/>
                <a:ea typeface="Calibri"/>
                <a:cs typeface="Calibri"/>
                <a:sym typeface="Calibri"/>
              </a:rPr>
              <a:t> make changes </a:t>
            </a:r>
            <a:r>
              <a:rPr lang="en-US" sz="2800">
                <a:solidFill>
                  <a:schemeClr val="dk1"/>
                </a:solidFill>
                <a:latin typeface="Calibri"/>
                <a:ea typeface="Calibri"/>
                <a:cs typeface="Calibri"/>
                <a:sym typeface="Calibri"/>
              </a:rPr>
              <a:t>permanent</a:t>
            </a:r>
            <a:r>
              <a:rPr lang="en-US" sz="2800">
                <a:solidFill>
                  <a:schemeClr val="dk1"/>
                </a:solidFill>
                <a:latin typeface="Calibri"/>
                <a:ea typeface="Calibri"/>
                <a:cs typeface="Calibri"/>
                <a:sym typeface="Calibri"/>
              </a:rPr>
              <a:t>, only the </a:t>
            </a:r>
            <a:r>
              <a:rPr lang="en-US" sz="2800">
                <a:solidFill>
                  <a:schemeClr val="dk1"/>
                </a:solidFill>
                <a:latin typeface="Calibri"/>
                <a:ea typeface="Calibri"/>
                <a:cs typeface="Calibri"/>
                <a:sym typeface="Calibri"/>
              </a:rPr>
              <a:t>outermost commit will.</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rollback will roll back all inner transactions to the outermost begin tran</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ROLLBACK TRANSACTION transaction_name will allow you to rollback specific transactions, regardless of save points</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in SQL Server</a:t>
            </a:r>
            <a:endParaRPr i="0" sz="5400" u="none" cap="none" strike="noStrike">
              <a:solidFill>
                <a:schemeClr val="dk1"/>
              </a:solidFill>
              <a:latin typeface="Calibri"/>
              <a:ea typeface="Calibri"/>
              <a:cs typeface="Calibri"/>
              <a:sym typeface="Calibri"/>
            </a:endParaRPr>
          </a:p>
        </p:txBody>
      </p:sp>
      <p:sp>
        <p:nvSpPr>
          <p:cNvPr id="253" name="Google Shape;253;p3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Typically not a part of a Data Engineer’s </a:t>
            </a:r>
            <a:r>
              <a:rPr lang="en-US" sz="2800">
                <a:solidFill>
                  <a:schemeClr val="dk1"/>
                </a:solidFill>
                <a:latin typeface="Calibri"/>
                <a:ea typeface="Calibri"/>
                <a:cs typeface="Calibri"/>
                <a:sym typeface="Calibri"/>
              </a:rPr>
              <a:t>responsibility</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Mostly for dedicated SQL Developers and DBA(Database Admin)</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Does come up very occasionally in interviews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don’t have to have a deep understanding, but some basic knowledge is required.</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Issues</a:t>
            </a:r>
            <a:endParaRPr i="0" sz="5400" u="none" cap="none" strike="noStrike">
              <a:solidFill>
                <a:schemeClr val="dk1"/>
              </a:solidFill>
              <a:latin typeface="Calibri"/>
              <a:ea typeface="Calibri"/>
              <a:cs typeface="Calibri"/>
              <a:sym typeface="Calibri"/>
            </a:endParaRPr>
          </a:p>
        </p:txBody>
      </p:sp>
      <p:sp>
        <p:nvSpPr>
          <p:cNvPr id="259" name="Google Shape;259;p4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Dirty Read</a:t>
            </a:r>
            <a:endParaRPr b="1"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occurs when </a:t>
            </a:r>
            <a:r>
              <a:rPr lang="en-US" sz="2800">
                <a:solidFill>
                  <a:schemeClr val="dk1"/>
                </a:solidFill>
                <a:latin typeface="Calibri"/>
                <a:ea typeface="Calibri"/>
                <a:cs typeface="Calibri"/>
                <a:sym typeface="Calibri"/>
              </a:rPr>
              <a:t>another process</a:t>
            </a: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reads</a:t>
            </a:r>
            <a:r>
              <a:rPr lang="en-US" sz="2800">
                <a:solidFill>
                  <a:schemeClr val="dk1"/>
                </a:solidFill>
                <a:latin typeface="Calibri"/>
                <a:ea typeface="Calibri"/>
                <a:cs typeface="Calibri"/>
                <a:sym typeface="Calibri"/>
              </a:rPr>
              <a:t> the </a:t>
            </a:r>
            <a:r>
              <a:rPr lang="en-US" sz="2800">
                <a:solidFill>
                  <a:schemeClr val="dk1"/>
                </a:solidFill>
                <a:latin typeface="Calibri"/>
                <a:ea typeface="Calibri"/>
                <a:cs typeface="Calibri"/>
                <a:sym typeface="Calibri"/>
              </a:rPr>
              <a:t>changed, but uncommitted data</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instance, if one process has changed data but not committed it yet, another process is able to read the same data. This leads to the inconsistent state for the reader. </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Lost Updates</a:t>
            </a:r>
            <a:endParaRPr b="1"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occurs when </a:t>
            </a:r>
            <a:r>
              <a:rPr lang="en-US" sz="2800">
                <a:solidFill>
                  <a:schemeClr val="dk1"/>
                </a:solidFill>
                <a:latin typeface="Calibri"/>
                <a:ea typeface="Calibri"/>
                <a:cs typeface="Calibri"/>
                <a:sym typeface="Calibri"/>
              </a:rPr>
              <a:t>two processes try to manipulate the same data</a:t>
            </a:r>
            <a:r>
              <a:rPr lang="en-US" sz="2800">
                <a:solidFill>
                  <a:schemeClr val="dk1"/>
                </a:solidFill>
                <a:latin typeface="Calibri"/>
                <a:ea typeface="Calibri"/>
                <a:cs typeface="Calibri"/>
                <a:sym typeface="Calibri"/>
              </a:rPr>
              <a:t> simultaneously. This problem can lead to data loss, or the second process might overwrite the first process’s change.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Issues</a:t>
            </a:r>
            <a:endParaRPr i="0" sz="5400" u="none" cap="none" strike="noStrike">
              <a:solidFill>
                <a:schemeClr val="dk1"/>
              </a:solidFill>
              <a:latin typeface="Calibri"/>
              <a:ea typeface="Calibri"/>
              <a:cs typeface="Calibri"/>
              <a:sym typeface="Calibri"/>
            </a:endParaRPr>
          </a:p>
        </p:txBody>
      </p:sp>
      <p:sp>
        <p:nvSpPr>
          <p:cNvPr id="265" name="Google Shape;265;p4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Non-repeatable Reads</a:t>
            </a:r>
            <a:endParaRPr b="1" sz="2300">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occurs when one process is reading the data, and another process is writing the data. In non-repeatable reads, the first process reading the value might get two different values, as the changed data is read a second time because the second process changes the data.</a:t>
            </a:r>
            <a:endParaRPr sz="2300">
              <a:solidFill>
                <a:schemeClr val="dk1"/>
              </a:solidFill>
              <a:latin typeface="Calibri"/>
              <a:ea typeface="Calibri"/>
              <a:cs typeface="Calibri"/>
              <a:sym typeface="Calibri"/>
            </a:endParaRPr>
          </a:p>
          <a:p>
            <a:pPr indent="-291887" lvl="0" marL="431999"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Phantom Reads</a:t>
            </a:r>
            <a:endParaRPr b="1" sz="2300">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If two same queries executed by two users show different output, then it would be a Phantom Read problem. </a:t>
            </a:r>
            <a:endParaRPr sz="2300">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For instance, If user A select a query to read some data, at the same time the user B insert some new data but the user A only get able to read the old data at the first attempt, but when user A re-query the same statement then he/she gets a different set of data.</a:t>
            </a:r>
            <a:endParaRPr sz="2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3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Control</a:t>
            </a:r>
            <a:endParaRPr i="0" sz="5400" u="none" cap="none" strike="noStrike">
              <a:solidFill>
                <a:schemeClr val="dk1"/>
              </a:solidFill>
              <a:latin typeface="Calibri"/>
              <a:ea typeface="Calibri"/>
              <a:cs typeface="Calibri"/>
              <a:sym typeface="Calibri"/>
            </a:endParaRPr>
          </a:p>
        </p:txBody>
      </p:sp>
      <p:sp>
        <p:nvSpPr>
          <p:cNvPr id="271" name="Google Shape;271;p4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Pessimistic concurrency control</a:t>
            </a:r>
            <a:r>
              <a:rPr i="0" lang="en-US" sz="2800" u="none" cap="none" strike="noStrike">
                <a:solidFill>
                  <a:schemeClr val="dk1"/>
                </a:solidFill>
                <a:latin typeface="Calibri"/>
                <a:ea typeface="Calibri"/>
                <a:cs typeface="Calibri"/>
                <a:sym typeface="Calibri"/>
              </a:rPr>
              <a:t>: use locks, low risk of rolling back transactions, high possibility of waiting locks. Locks are system automatic.</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Optimistic concurrency control</a:t>
            </a:r>
            <a:r>
              <a:rPr i="0" lang="en-US" sz="2800" u="none" cap="none" strike="noStrike">
                <a:solidFill>
                  <a:schemeClr val="dk1"/>
                </a:solidFill>
                <a:latin typeface="Calibri"/>
                <a:ea typeface="Calibri"/>
                <a:cs typeface="Calibri"/>
                <a:sym typeface="Calibri"/>
              </a:rPr>
              <a:t>: use row versioning, high risk of rolling back transactions, low on waiting times</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Optimistic concurrency control</a:t>
            </a:r>
            <a:endParaRPr i="0" sz="5400" u="none" cap="none" strike="noStrike">
              <a:solidFill>
                <a:schemeClr val="dk1"/>
              </a:solidFill>
              <a:latin typeface="Calibri"/>
              <a:ea typeface="Calibri"/>
              <a:cs typeface="Calibri"/>
              <a:sym typeface="Calibri"/>
            </a:endParaRPr>
          </a:p>
        </p:txBody>
      </p:sp>
      <p:sp>
        <p:nvSpPr>
          <p:cNvPr id="277" name="Google Shape;277;p4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“Let’s not use too many locks and hope for the best”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readers cannot block writers, and the writers cannot block readers, but the writer can block another writer.</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When a user updates data, the system checks to see if another user changed the data after it was read. If another user updated the data, an error is raised. Typically, the user receiving the error rolls back the transaction and starts over. </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Mainly uses timestamps to check the version of data, when committing, newest version will be used, others will need to roll back.</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Pessimistic concurrency control</a:t>
            </a:r>
            <a:endParaRPr i="0" sz="5400" u="none" cap="none" strike="noStrike">
              <a:solidFill>
                <a:schemeClr val="dk1"/>
              </a:solidFill>
              <a:latin typeface="Calibri"/>
              <a:ea typeface="Calibri"/>
              <a:cs typeface="Calibri"/>
              <a:sym typeface="Calibri"/>
            </a:endParaRPr>
          </a:p>
        </p:txBody>
      </p:sp>
      <p:sp>
        <p:nvSpPr>
          <p:cNvPr id="283" name="Google Shape;283;p4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“Let’s be careful and try to avoid </a:t>
            </a:r>
            <a:r>
              <a:rPr lang="en-US" sz="2800">
                <a:solidFill>
                  <a:schemeClr val="dk1"/>
                </a:solidFill>
                <a:latin typeface="Calibri"/>
                <a:ea typeface="Calibri"/>
                <a:cs typeface="Calibri"/>
                <a:sym typeface="Calibri"/>
              </a:rPr>
              <a:t>concurrency</a:t>
            </a:r>
            <a:r>
              <a:rPr lang="en-US" sz="2800">
                <a:solidFill>
                  <a:schemeClr val="dk1"/>
                </a:solidFill>
                <a:latin typeface="Calibri"/>
                <a:ea typeface="Calibri"/>
                <a:cs typeface="Calibri"/>
                <a:sym typeface="Calibri"/>
              </a:rPr>
              <a:t> issues”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After a user performs an action that causes a lock to be applied, other users cannot perform actions that would conflict with the lock until the owner releases it.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A system of locks prevents users from modifying data in a way that affects other users.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i="0" sz="5400" u="none" cap="none" strike="noStrike">
              <a:solidFill>
                <a:schemeClr val="dk1"/>
              </a:solidFill>
              <a:latin typeface="Calibri"/>
              <a:ea typeface="Calibri"/>
              <a:cs typeface="Calibri"/>
              <a:sym typeface="Calibri"/>
            </a:endParaRPr>
          </a:p>
        </p:txBody>
      </p:sp>
      <p:sp>
        <p:nvSpPr>
          <p:cNvPr id="289" name="Google Shape;289;p4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Read Uncommitted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Read Committed(system default)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Repeatable Read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Serializable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Snapshot</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i="0" sz="5400" u="none" cap="none" strike="noStrike">
              <a:solidFill>
                <a:schemeClr val="dk1"/>
              </a:solidFill>
              <a:latin typeface="Calibri"/>
              <a:ea typeface="Calibri"/>
              <a:cs typeface="Calibri"/>
              <a:sym typeface="Calibri"/>
            </a:endParaRPr>
          </a:p>
        </p:txBody>
      </p:sp>
      <p:sp>
        <p:nvSpPr>
          <p:cNvPr id="295" name="Google Shape;295;p4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Snapshot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Snapshot follows the optimistic model of concurrency</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avoids most locking and blocking by using row versioning.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data is modified, the committed versions of affected rows are copied to </a:t>
            </a:r>
            <a:r>
              <a:rPr b="1" lang="en-US" sz="2800">
                <a:solidFill>
                  <a:schemeClr val="dk1"/>
                </a:solidFill>
                <a:latin typeface="Calibri"/>
                <a:ea typeface="Calibri"/>
                <a:cs typeface="Calibri"/>
                <a:sym typeface="Calibri"/>
              </a:rPr>
              <a:t>tempdb </a:t>
            </a:r>
            <a:r>
              <a:rPr lang="en-US" sz="2800">
                <a:solidFill>
                  <a:schemeClr val="dk1"/>
                </a:solidFill>
                <a:latin typeface="Calibri"/>
                <a:ea typeface="Calibri"/>
                <a:cs typeface="Calibri"/>
                <a:sym typeface="Calibri"/>
              </a:rPr>
              <a:t>and given version numbers. This operation is called copy on write and is used for all inserts, updates and deletes using this technique.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another session reads the same data, the committed version of the data as of the time the reading transaction began is returned.</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i="0" sz="5400" u="none" cap="none" strike="noStrike">
              <a:solidFill>
                <a:schemeClr val="dk1"/>
              </a:solidFill>
              <a:latin typeface="Calibri"/>
              <a:ea typeface="Calibri"/>
              <a:cs typeface="Calibri"/>
              <a:sym typeface="Calibri"/>
            </a:endParaRPr>
          </a:p>
        </p:txBody>
      </p:sp>
      <p:sp>
        <p:nvSpPr>
          <p:cNvPr id="301" name="Google Shape;301;p47"/>
          <p:cNvSpPr/>
          <p:nvPr/>
        </p:nvSpPr>
        <p:spPr>
          <a:xfrm>
            <a:off x="1120085"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Read Uncommitted</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first level of isolation, and it comes under the pessimistic model of concurrency.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Read Uncommitted, one transaction is allowed to read the data that is about to be changed by the commit of another process.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Read Uncommitted allows the </a:t>
            </a:r>
            <a:r>
              <a:rPr lang="en-US" sz="2800" u="sng">
                <a:solidFill>
                  <a:schemeClr val="hlink"/>
                </a:solidFill>
                <a:latin typeface="Calibri"/>
                <a:ea typeface="Calibri"/>
                <a:cs typeface="Calibri"/>
                <a:sym typeface="Calibri"/>
                <a:hlinkClick action="ppaction://hlinksldjump" r:id="rId3"/>
              </a:rPr>
              <a:t>dirty read</a:t>
            </a:r>
            <a:r>
              <a:rPr lang="en-US" sz="2800">
                <a:solidFill>
                  <a:schemeClr val="dk1"/>
                </a:solidFill>
                <a:latin typeface="Calibri"/>
                <a:ea typeface="Calibri"/>
                <a:cs typeface="Calibri"/>
                <a:sym typeface="Calibri"/>
              </a:rPr>
              <a:t> problem.</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838505" y="3027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189" name="Google Shape;189;p3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logical work unit that performs one or more activities. </a:t>
            </a:r>
            <a:r>
              <a:rPr b="1" lang="en-US" sz="2800">
                <a:solidFill>
                  <a:schemeClr val="dk1"/>
                </a:solidFill>
                <a:latin typeface="Calibri"/>
                <a:ea typeface="Calibri"/>
                <a:cs typeface="Calibri"/>
                <a:sym typeface="Calibri"/>
              </a:rPr>
              <a:t>SQL’s save/undo button</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ACID</a:t>
            </a:r>
            <a:endParaRPr b="1"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Atomicity, Consistency, Isolation, Durability</a:t>
            </a:r>
            <a:endParaRPr b="1"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Transaction has two outcomes: </a:t>
            </a:r>
            <a:r>
              <a:rPr b="1" i="0" lang="en-US" sz="2800" u="none" cap="none" strike="noStrike">
                <a:solidFill>
                  <a:schemeClr val="dk1"/>
                </a:solidFill>
                <a:latin typeface="Calibri"/>
                <a:ea typeface="Calibri"/>
                <a:cs typeface="Calibri"/>
                <a:sym typeface="Calibri"/>
              </a:rPr>
              <a:t>committed </a:t>
            </a:r>
            <a:r>
              <a:rPr i="0" lang="en-US" sz="2800" u="none" cap="none" strike="noStrike">
                <a:solidFill>
                  <a:schemeClr val="dk1"/>
                </a:solidFill>
                <a:latin typeface="Calibri"/>
                <a:ea typeface="Calibri"/>
                <a:cs typeface="Calibri"/>
                <a:sym typeface="Calibri"/>
              </a:rPr>
              <a:t>or </a:t>
            </a:r>
            <a:r>
              <a:rPr b="1" lang="en-US" sz="2800">
                <a:solidFill>
                  <a:schemeClr val="dk1"/>
                </a:solidFill>
                <a:latin typeface="Calibri"/>
                <a:ea typeface="Calibri"/>
                <a:cs typeface="Calibri"/>
                <a:sym typeface="Calibri"/>
              </a:rPr>
              <a:t>rolled back</a:t>
            </a:r>
            <a:r>
              <a:rPr i="0" lang="en-US" sz="2800" u="none" cap="none" strike="noStrike">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@@TRANCOUNT function returns the number of BEGIN TRANSACTION statements in the current session and we can use this function to count the open local transaction numbers</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i="0" sz="5400" u="none" cap="none" strike="noStrike">
              <a:solidFill>
                <a:schemeClr val="dk1"/>
              </a:solidFill>
              <a:latin typeface="Calibri"/>
              <a:ea typeface="Calibri"/>
              <a:cs typeface="Calibri"/>
              <a:sym typeface="Calibri"/>
            </a:endParaRPr>
          </a:p>
        </p:txBody>
      </p:sp>
      <p:sp>
        <p:nvSpPr>
          <p:cNvPr id="307" name="Google Shape;307;p4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Read committed (system default)</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is the second level of isolation and also falls under the pessimistic model of concurrency.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the Read Committed, we are only allowed to read data that is committed, which means this level eliminates the dirty read problem.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i="0" sz="5400" u="none" cap="none" strike="noStrike">
              <a:solidFill>
                <a:schemeClr val="dk1"/>
              </a:solidFill>
              <a:latin typeface="Calibri"/>
              <a:ea typeface="Calibri"/>
              <a:cs typeface="Calibri"/>
              <a:sym typeface="Calibri"/>
            </a:endParaRPr>
          </a:p>
        </p:txBody>
      </p:sp>
      <p:sp>
        <p:nvSpPr>
          <p:cNvPr id="313" name="Google Shape;313;p4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Repeatable Read</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 to the Read Committed level and eliminates the Non-Repeatable Read problem.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this level, the transaction has to wait till another transaction's update or read query is complete. But if there is an insert transaction, it does not wait for anyone. This can lead to the </a:t>
            </a:r>
            <a:r>
              <a:rPr lang="en-US" sz="2800" u="sng">
                <a:solidFill>
                  <a:schemeClr val="hlink"/>
                </a:solidFill>
                <a:latin typeface="Calibri"/>
                <a:ea typeface="Calibri"/>
                <a:cs typeface="Calibri"/>
                <a:sym typeface="Calibri"/>
                <a:hlinkClick action="ppaction://hlinksldjump" r:id="rId3"/>
              </a:rPr>
              <a:t>Phantom Read</a:t>
            </a:r>
            <a:r>
              <a:rPr lang="en-US" sz="2800">
                <a:solidFill>
                  <a:schemeClr val="dk1"/>
                </a:solidFill>
                <a:latin typeface="Calibri"/>
                <a:ea typeface="Calibri"/>
                <a:cs typeface="Calibri"/>
                <a:sym typeface="Calibri"/>
              </a:rPr>
              <a:t> problem.</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i="0" sz="5400" u="none" cap="none" strike="noStrike">
              <a:solidFill>
                <a:schemeClr val="dk1"/>
              </a:solidFill>
              <a:latin typeface="Calibri"/>
              <a:ea typeface="Calibri"/>
              <a:cs typeface="Calibri"/>
              <a:sym typeface="Calibri"/>
            </a:endParaRPr>
          </a:p>
        </p:txBody>
      </p:sp>
      <p:sp>
        <p:nvSpPr>
          <p:cNvPr id="319" name="Google Shape;319;p5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Serializable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is the highest level of isolation in the pessimistic model. </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this level of isolation, we can ask any transaction to wait until the current transaction completes.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By implementing this level of isolation, we can prevent the </a:t>
            </a:r>
            <a:r>
              <a:rPr lang="en-US" sz="2800" u="sng">
                <a:solidFill>
                  <a:schemeClr val="hlink"/>
                </a:solidFill>
                <a:latin typeface="Calibri"/>
                <a:ea typeface="Calibri"/>
                <a:cs typeface="Calibri"/>
                <a:sym typeface="Calibri"/>
                <a:hlinkClick action="ppaction://hlinksldjump" r:id="rId3"/>
              </a:rPr>
              <a:t>Phantom Read </a:t>
            </a:r>
            <a:r>
              <a:rPr lang="en-US" sz="2800">
                <a:solidFill>
                  <a:schemeClr val="dk1"/>
                </a:solidFill>
                <a:latin typeface="Calibri"/>
                <a:ea typeface="Calibri"/>
                <a:cs typeface="Calibri"/>
                <a:sym typeface="Calibri"/>
              </a:rPr>
              <a:t>problem.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5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i="0" sz="5400" u="none" cap="none" strike="noStrike">
              <a:solidFill>
                <a:schemeClr val="dk1"/>
              </a:solidFill>
              <a:latin typeface="Calibri"/>
              <a:ea typeface="Calibri"/>
              <a:cs typeface="Calibri"/>
              <a:sym typeface="Calibri"/>
            </a:endParaRPr>
          </a:p>
        </p:txBody>
      </p:sp>
      <p:sp>
        <p:nvSpPr>
          <p:cNvPr id="325" name="Google Shape;325;p5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Exclusive (X)</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ensure that a page or row will be reserved exclusively for the transaction that imposed the exclusive lock, as long as the transaction holds the lock.</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Shared (S)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reserve a page or row to be available only for reading</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be imposed by several transactions at the same time.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allow write operations, but no DDL changes will be allowed</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5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i="0" sz="5400" u="none" cap="none" strike="noStrike">
              <a:solidFill>
                <a:schemeClr val="dk1"/>
              </a:solidFill>
              <a:latin typeface="Calibri"/>
              <a:ea typeface="Calibri"/>
              <a:cs typeface="Calibri"/>
              <a:sym typeface="Calibri"/>
            </a:endParaRPr>
          </a:p>
        </p:txBody>
      </p:sp>
      <p:sp>
        <p:nvSpPr>
          <p:cNvPr id="331" name="Google Shape;331;p5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Update (U)</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 to an exclusive lock but is designed to be more flexible in a way.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be imposed on a record that already has a shared lock. In such a case, the update lock will impose another shared lock on the target row. Once the transaction that holds the update lock is ready to change the data, the update lock (U) will be transformed to an exclusive lock (X).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p5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i="0" sz="5400" u="none" cap="none" strike="noStrike">
              <a:solidFill>
                <a:schemeClr val="dk1"/>
              </a:solidFill>
              <a:latin typeface="Calibri"/>
              <a:ea typeface="Calibri"/>
              <a:cs typeface="Calibri"/>
              <a:sym typeface="Calibri"/>
            </a:endParaRPr>
          </a:p>
        </p:txBody>
      </p:sp>
      <p:sp>
        <p:nvSpPr>
          <p:cNvPr id="337" name="Google Shape;337;p5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Intent (I)</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used by a transaction to inform another transaction about its intention to acquire a lock.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purpose of such lock is to ensure data modification to be executed properly by preventing another transaction to acquire a lock on the next in hierarchy object.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not allow other transactions to acquire the exclusive lock on that table.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There are six different types of Intent locks… skipped for our discussion</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5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i="0" sz="5400" u="none" cap="none" strike="noStrike">
              <a:solidFill>
                <a:schemeClr val="dk1"/>
              </a:solidFill>
              <a:latin typeface="Calibri"/>
              <a:ea typeface="Calibri"/>
              <a:cs typeface="Calibri"/>
              <a:sym typeface="Calibri"/>
            </a:endParaRPr>
          </a:p>
        </p:txBody>
      </p:sp>
      <p:sp>
        <p:nvSpPr>
          <p:cNvPr id="343" name="Google Shape;343;p5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Schema (Sch)</a:t>
            </a:r>
            <a:endParaRPr b="1" sz="2600">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Schema modification lock (Sch-M) -&gt; for </a:t>
            </a:r>
            <a:r>
              <a:rPr b="1" lang="en-US" sz="2600">
                <a:solidFill>
                  <a:schemeClr val="dk1"/>
                </a:solidFill>
                <a:latin typeface="Calibri"/>
                <a:ea typeface="Calibri"/>
                <a:cs typeface="Calibri"/>
                <a:sym typeface="Calibri"/>
              </a:rPr>
              <a:t>DDL</a:t>
            </a:r>
            <a:endParaRPr sz="2600">
              <a:solidFill>
                <a:schemeClr val="dk1"/>
              </a:solidFill>
              <a:latin typeface="Calibri"/>
              <a:ea typeface="Calibri"/>
              <a:cs typeface="Calibri"/>
              <a:sym typeface="Calibri"/>
            </a:endParaRPr>
          </a:p>
          <a:p>
            <a:pPr indent="-393700" lvl="2" marL="13716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will be acquired when a DDL statement is executed, and it will prevent access to the locked object data as the structure of the object is being changed. </a:t>
            </a:r>
            <a:endParaRPr sz="2600">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Schema stability lock (Sch-S) -&gt; for </a:t>
            </a:r>
            <a:r>
              <a:rPr b="1" lang="en-US" sz="2600">
                <a:solidFill>
                  <a:schemeClr val="dk1"/>
                </a:solidFill>
                <a:latin typeface="Calibri"/>
                <a:ea typeface="Calibri"/>
                <a:cs typeface="Calibri"/>
                <a:sym typeface="Calibri"/>
              </a:rPr>
              <a:t>DML</a:t>
            </a:r>
            <a:endParaRPr sz="2600">
              <a:solidFill>
                <a:schemeClr val="dk1"/>
              </a:solidFill>
              <a:latin typeface="Calibri"/>
              <a:ea typeface="Calibri"/>
              <a:cs typeface="Calibri"/>
              <a:sym typeface="Calibri"/>
            </a:endParaRPr>
          </a:p>
          <a:p>
            <a:pPr indent="-393700" lvl="2" marL="13716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will be acquired while a schema-dependent query is being compiled and executed and execution plan is generated. This particular lock will not block other transactions to access the object data and it is compatible with all lock modes except with the schema modification lock (Sch-M). </a:t>
            </a:r>
            <a:endParaRPr sz="2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sp>
        <p:nvSpPr>
          <p:cNvPr id="348" name="Google Shape;348;p5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i="0" sz="5400" u="none" cap="none" strike="noStrike">
              <a:solidFill>
                <a:schemeClr val="dk1"/>
              </a:solidFill>
              <a:latin typeface="Calibri"/>
              <a:ea typeface="Calibri"/>
              <a:cs typeface="Calibri"/>
              <a:sym typeface="Calibri"/>
            </a:endParaRPr>
          </a:p>
        </p:txBody>
      </p:sp>
      <p:sp>
        <p:nvSpPr>
          <p:cNvPr id="349" name="Google Shape;349;p5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Bulk update (BU)</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designed to be used by bulk import operations.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a bulk update lock is acquired, other processes will not be able to access a table during the bulk load execution.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However, a bulk update lock will not prevent another bulk load to be processed in parallel.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i="0" sz="5400" u="none" cap="none" strike="noStrike">
              <a:solidFill>
                <a:schemeClr val="dk1"/>
              </a:solidFill>
              <a:latin typeface="Calibri"/>
              <a:ea typeface="Calibri"/>
              <a:cs typeface="Calibri"/>
              <a:sym typeface="Calibri"/>
            </a:endParaRPr>
          </a:p>
        </p:txBody>
      </p:sp>
      <p:sp>
        <p:nvSpPr>
          <p:cNvPr id="355" name="Google Shape;355;p5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Ironically, one of the most frequently used query hints is WITH(NOLOCK)</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 to the READ UNCOMMITTED isolation level</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when you just want to read some data, and doesn’t care too much about the absolute accuracy of the data.</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7"/>
          <p:cNvSpPr/>
          <p:nvPr/>
        </p:nvSpPr>
        <p:spPr>
          <a:xfrm>
            <a:off x="838505" y="3401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Deadlock</a:t>
            </a:r>
            <a:endParaRPr i="0" sz="5400" u="none" cap="none" strike="noStrike">
              <a:solidFill>
                <a:schemeClr val="dk1"/>
              </a:solidFill>
              <a:latin typeface="Calibri"/>
              <a:ea typeface="Calibri"/>
              <a:cs typeface="Calibri"/>
              <a:sym typeface="Calibri"/>
            </a:endParaRPr>
          </a:p>
        </p:txBody>
      </p:sp>
      <p:sp>
        <p:nvSpPr>
          <p:cNvPr id="361" name="Google Shape;361;p5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Happens on multiple transactions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Resolved automatically – System will let the </a:t>
            </a:r>
            <a:r>
              <a:rPr lang="en-US" sz="2800">
                <a:solidFill>
                  <a:schemeClr val="dk1"/>
                </a:solidFill>
                <a:latin typeface="Calibri"/>
                <a:ea typeface="Calibri"/>
                <a:cs typeface="Calibri"/>
                <a:sym typeface="Calibri"/>
              </a:rPr>
              <a:t>more expensive transaction </a:t>
            </a:r>
            <a:r>
              <a:rPr i="0" lang="en-US" sz="2800" u="none" cap="none" strike="noStrike">
                <a:solidFill>
                  <a:schemeClr val="dk1"/>
                </a:solidFill>
                <a:latin typeface="Calibri"/>
                <a:ea typeface="Calibri"/>
                <a:cs typeface="Calibri"/>
                <a:sym typeface="Calibri"/>
              </a:rPr>
              <a:t>go through and rollback the other one</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788705" y="2903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195" name="Google Shape;195;p31"/>
          <p:cNvSpPr/>
          <p:nvPr/>
        </p:nvSpPr>
        <p:spPr>
          <a:xfrm>
            <a:off x="1119950" y="1825550"/>
            <a:ext cx="10455600" cy="4350600"/>
          </a:xfrm>
          <a:prstGeom prst="rect">
            <a:avLst/>
          </a:prstGeom>
          <a:noFill/>
          <a:ln>
            <a:noFill/>
          </a:ln>
        </p:spPr>
        <p:txBody>
          <a:bodyPr anchorCtr="0" anchor="t" bIns="45700" lIns="91425" spcFirstLastPara="1" rIns="91425" wrap="square" tIns="45700">
            <a:noAutofit/>
          </a:bodyPr>
          <a:lstStyle/>
          <a:p>
            <a:pPr indent="-310937" lvl="0" marL="431999" marR="0" rtl="0" algn="l">
              <a:lnSpc>
                <a:spcPct val="100000"/>
              </a:lnSpc>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Autocommit Transaction</a:t>
            </a:r>
            <a:r>
              <a:rPr lang="en-US" sz="2600">
                <a:solidFill>
                  <a:schemeClr val="dk1"/>
                </a:solidFill>
                <a:latin typeface="Calibri"/>
                <a:ea typeface="Calibri"/>
                <a:cs typeface="Calibri"/>
                <a:sym typeface="Calibri"/>
              </a:rPr>
              <a:t>: the default transaction for the SQL Server. Each T-SQL statement is evaluated as a transaction and committed or rolled back according to their results. The successful/failed statements are </a:t>
            </a:r>
            <a:r>
              <a:rPr lang="en-US" sz="2600">
                <a:solidFill>
                  <a:schemeClr val="dk1"/>
                </a:solidFill>
                <a:latin typeface="Calibri"/>
                <a:ea typeface="Calibri"/>
                <a:cs typeface="Calibri"/>
                <a:sym typeface="Calibri"/>
              </a:rPr>
              <a:t>committed/</a:t>
            </a:r>
            <a:r>
              <a:rPr lang="en-US" sz="2600">
                <a:solidFill>
                  <a:schemeClr val="dk1"/>
                </a:solidFill>
                <a:latin typeface="Calibri"/>
                <a:ea typeface="Calibri"/>
                <a:cs typeface="Calibri"/>
                <a:sym typeface="Calibri"/>
              </a:rPr>
              <a:t>rolled back accordingly</a:t>
            </a:r>
            <a:endParaRPr sz="2600">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Implicit transaction</a:t>
            </a:r>
            <a:r>
              <a:rPr lang="en-US" sz="2600">
                <a:solidFill>
                  <a:schemeClr val="dk1"/>
                </a:solidFill>
                <a:latin typeface="Calibri"/>
                <a:ea typeface="Calibri"/>
                <a:cs typeface="Calibri"/>
                <a:sym typeface="Calibri"/>
              </a:rPr>
              <a:t>: enables to SQL Server to start an implicit transaction for every DML statement but </a:t>
            </a:r>
            <a:r>
              <a:rPr lang="en-US" sz="2600">
                <a:solidFill>
                  <a:schemeClr val="dk1"/>
                </a:solidFill>
                <a:latin typeface="Calibri"/>
                <a:ea typeface="Calibri"/>
                <a:cs typeface="Calibri"/>
                <a:sym typeface="Calibri"/>
              </a:rPr>
              <a:t>explicit </a:t>
            </a:r>
            <a:r>
              <a:rPr lang="en-US" sz="2600">
                <a:solidFill>
                  <a:schemeClr val="dk1"/>
                </a:solidFill>
                <a:latin typeface="Calibri"/>
                <a:ea typeface="Calibri"/>
                <a:cs typeface="Calibri"/>
                <a:sym typeface="Calibri"/>
              </a:rPr>
              <a:t>commit or </a:t>
            </a:r>
            <a:r>
              <a:rPr lang="en-US" sz="2600">
                <a:solidFill>
                  <a:schemeClr val="dk1"/>
                </a:solidFill>
                <a:latin typeface="Calibri"/>
                <a:ea typeface="Calibri"/>
                <a:cs typeface="Calibri"/>
                <a:sym typeface="Calibri"/>
              </a:rPr>
              <a:t>rollback</a:t>
            </a:r>
            <a:r>
              <a:rPr lang="en-US" sz="2600">
                <a:solidFill>
                  <a:schemeClr val="dk1"/>
                </a:solidFill>
                <a:latin typeface="Calibri"/>
                <a:ea typeface="Calibri"/>
                <a:cs typeface="Calibri"/>
                <a:sym typeface="Calibri"/>
              </a:rPr>
              <a:t> commands are needed at the end of the statements</a:t>
            </a:r>
            <a:endParaRPr sz="2600">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Explicit transaction</a:t>
            </a:r>
            <a:r>
              <a:rPr lang="en-US" sz="2600">
                <a:solidFill>
                  <a:schemeClr val="dk1"/>
                </a:solidFill>
                <a:latin typeface="Calibri"/>
                <a:ea typeface="Calibri"/>
                <a:cs typeface="Calibri"/>
                <a:sym typeface="Calibri"/>
              </a:rPr>
              <a:t>: define a transaction exactly with the starting and ending points of the transaction</a:t>
            </a:r>
            <a:endParaRPr sz="2600">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Batch-scoped transactions</a:t>
            </a:r>
            <a:r>
              <a:rPr lang="en-US" sz="2600">
                <a:solidFill>
                  <a:schemeClr val="dk1"/>
                </a:solidFill>
                <a:latin typeface="Calibri"/>
                <a:ea typeface="Calibri"/>
                <a:cs typeface="Calibri"/>
                <a:sym typeface="Calibri"/>
              </a:rPr>
              <a:t>: Only for Multiple Active Result Sets scenario, not very relevant to DE</a:t>
            </a:r>
            <a:endParaRPr sz="2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Deadlock</a:t>
            </a:r>
            <a:endParaRPr i="0" sz="5400" u="none" cap="none" strike="noStrike">
              <a:solidFill>
                <a:schemeClr val="dk1"/>
              </a:solidFill>
              <a:latin typeface="Calibri"/>
              <a:ea typeface="Calibri"/>
              <a:cs typeface="Calibri"/>
              <a:sym typeface="Calibri"/>
            </a:endParaRPr>
          </a:p>
        </p:txBody>
      </p:sp>
      <p:sp>
        <p:nvSpPr>
          <p:cNvPr id="367" name="Google Shape;367;p5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Proc A,B both needs table A and B</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Proc A placed lock on TA, Proc B placed lock on TB</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Proc A waits for Proc B to finish, Proc B waits for Proc A to finish</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Neither can finish because the other table has been locked</a:t>
            </a:r>
            <a:endParaRPr sz="2800">
              <a:solidFill>
                <a:schemeClr val="dk1"/>
              </a:solidFill>
              <a:latin typeface="Calibri"/>
              <a:ea typeface="Calibri"/>
              <a:cs typeface="Calibri"/>
              <a:sym typeface="Calibri"/>
            </a:endParaRPr>
          </a:p>
        </p:txBody>
      </p:sp>
      <p:pic>
        <p:nvPicPr>
          <p:cNvPr id="368" name="Google Shape;368;p58"/>
          <p:cNvPicPr preferRelativeResize="0"/>
          <p:nvPr/>
        </p:nvPicPr>
        <p:blipFill>
          <a:blip r:embed="rId3">
            <a:alphaModFix/>
          </a:blip>
          <a:stretch>
            <a:fillRect/>
          </a:stretch>
        </p:blipFill>
        <p:spPr>
          <a:xfrm>
            <a:off x="1513400" y="3725152"/>
            <a:ext cx="5293102" cy="25816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Error Handling</a:t>
            </a:r>
            <a:endParaRPr i="0" sz="5400" u="none" cap="none" strike="noStrike">
              <a:solidFill>
                <a:schemeClr val="dk1"/>
              </a:solidFill>
              <a:latin typeface="Calibri"/>
              <a:ea typeface="Calibri"/>
              <a:cs typeface="Calibri"/>
              <a:sym typeface="Calibri"/>
            </a:endParaRPr>
          </a:p>
        </p:txBody>
      </p:sp>
      <p:sp>
        <p:nvSpPr>
          <p:cNvPr id="374" name="Google Shape;374;p59"/>
          <p:cNvSpPr/>
          <p:nvPr/>
        </p:nvSpPr>
        <p:spPr>
          <a:xfrm>
            <a:off x="1119955" y="1825550"/>
            <a:ext cx="5520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Error handling is done by using try catch.</a:t>
            </a:r>
            <a:endParaRPr i="0" sz="2800" u="none" cap="none" strike="noStrike">
              <a:solidFill>
                <a:schemeClr val="dk1"/>
              </a:solidFill>
              <a:latin typeface="Calibri"/>
              <a:ea typeface="Calibri"/>
              <a:cs typeface="Calibri"/>
              <a:sym typeface="Calibri"/>
            </a:endParaRPr>
          </a:p>
        </p:txBody>
      </p:sp>
      <p:pic>
        <p:nvPicPr>
          <p:cNvPr id="375" name="Google Shape;375;p59"/>
          <p:cNvPicPr preferRelativeResize="0"/>
          <p:nvPr/>
        </p:nvPicPr>
        <p:blipFill rotWithShape="1">
          <a:blip r:embed="rId3">
            <a:alphaModFix/>
          </a:blip>
          <a:srcRect b="0" l="0" r="68007" t="0"/>
          <a:stretch/>
        </p:blipFill>
        <p:spPr>
          <a:xfrm>
            <a:off x="6535125" y="97525"/>
            <a:ext cx="2940651" cy="614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p:nvPr/>
        </p:nvSpPr>
        <p:spPr>
          <a:xfrm>
            <a:off x="681803" y="3302992"/>
            <a:ext cx="7205400" cy="1523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1" name="Google Shape;381;p60"/>
          <p:cNvSpPr txBox="1"/>
          <p:nvPr>
            <p:ph type="ctrTitle"/>
          </p:nvPr>
        </p:nvSpPr>
        <p:spPr>
          <a:xfrm>
            <a:off x="1658901" y="1833006"/>
            <a:ext cx="8765100" cy="147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Programmability</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Stored Procedure</a:t>
            </a:r>
            <a:endParaRPr i="0" sz="5400" u="none" cap="none" strike="noStrike">
              <a:solidFill>
                <a:schemeClr val="dk1"/>
              </a:solidFill>
              <a:latin typeface="Calibri"/>
              <a:ea typeface="Calibri"/>
              <a:cs typeface="Calibri"/>
              <a:sym typeface="Calibri"/>
            </a:endParaRPr>
          </a:p>
        </p:txBody>
      </p:sp>
      <p:sp>
        <p:nvSpPr>
          <p:cNvPr id="387" name="Google Shape;387;p6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Stored Procedure improves the performance and code reusability in SQL Server</a:t>
            </a:r>
            <a:r>
              <a:rPr lang="en-US" sz="2800">
                <a:solidFill>
                  <a:schemeClr val="dk1"/>
                </a:solidFill>
                <a:latin typeface="Calibri"/>
                <a:ea typeface="Calibri"/>
                <a:cs typeface="Calibri"/>
                <a:sym typeface="Calibri"/>
              </a:rPr>
              <a:t>(details in next slide)</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Can return a value, a dataset, execute a change or calling other procedures.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Can accept input parameters and output parameters.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Can be explicitly called by SQL (using EXEC) or by outside environment (Python Lib, ADO.NET, Azure Data Factory, etc)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p:nvPr/>
        </p:nvSpPr>
        <p:spPr>
          <a:xfrm>
            <a:off x="838505" y="391665"/>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Stored Procedure</a:t>
            </a:r>
            <a:endParaRPr i="0" sz="5400" u="none" cap="none" strike="noStrike">
              <a:solidFill>
                <a:schemeClr val="dk1"/>
              </a:solidFill>
              <a:latin typeface="Calibri"/>
              <a:ea typeface="Calibri"/>
              <a:cs typeface="Calibri"/>
              <a:sym typeface="Calibri"/>
            </a:endParaRPr>
          </a:p>
        </p:txBody>
      </p:sp>
      <p:sp>
        <p:nvSpPr>
          <p:cNvPr id="393" name="Google Shape;393;p6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98237" lvl="0" marL="431999"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Why use Stored Procedures?</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easily modified</a:t>
            </a:r>
            <a:r>
              <a:rPr lang="en-US" sz="2400">
                <a:solidFill>
                  <a:schemeClr val="dk1"/>
                </a:solidFill>
                <a:latin typeface="Calibri"/>
                <a:ea typeface="Calibri"/>
                <a:cs typeface="Calibri"/>
                <a:sym typeface="Calibri"/>
              </a:rPr>
              <a:t> with the ALTER PROCEDURE statement.</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Reusable and dynamic</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Secure</a:t>
            </a:r>
            <a:r>
              <a:rPr lang="en-US" sz="2400">
                <a:solidFill>
                  <a:schemeClr val="dk1"/>
                </a:solidFill>
                <a:latin typeface="Calibri"/>
                <a:ea typeface="Calibri"/>
                <a:cs typeface="Calibri"/>
                <a:sym typeface="Calibri"/>
              </a:rPr>
              <a:t>: Stored procedures reduce the threat by eliminating direct access to the tables. The code for SPs can also be encrypted</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Reduced network traffic</a:t>
            </a:r>
            <a:r>
              <a:rPr lang="en-US" sz="2400">
                <a:solidFill>
                  <a:schemeClr val="dk1"/>
                </a:solidFill>
                <a:latin typeface="Calibri"/>
                <a:ea typeface="Calibri"/>
                <a:cs typeface="Calibri"/>
                <a:sym typeface="Calibri"/>
              </a:rPr>
              <a:t>: When using stored procedures at the application level, only the procedure name and parameters are passed over the network instead of the whole T-SQL code.</a:t>
            </a:r>
            <a:endParaRPr b="1"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Performance</a:t>
            </a:r>
            <a:r>
              <a:rPr lang="en-US" sz="2400">
                <a:solidFill>
                  <a:schemeClr val="dk1"/>
                </a:solidFill>
                <a:latin typeface="Calibri"/>
                <a:ea typeface="Calibri"/>
                <a:cs typeface="Calibri"/>
                <a:sym typeface="Calibri"/>
              </a:rPr>
              <a:t>: The SQL Server stored procedure when executed for the first time creates a plan and stores it in the buffer pool so that the plan can be reused when it executes next time.(might be a bad thing if input is very different from the input used to generate the plan)</a:t>
            </a:r>
            <a:endParaRPr b="1"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Create Stored Procedure</a:t>
            </a:r>
            <a:endParaRPr i="0" sz="5400" u="none" cap="none" strike="noStrike">
              <a:solidFill>
                <a:schemeClr val="dk1"/>
              </a:solidFill>
              <a:latin typeface="Calibri"/>
              <a:ea typeface="Calibri"/>
              <a:cs typeface="Calibri"/>
              <a:sym typeface="Calibri"/>
            </a:endParaRPr>
          </a:p>
        </p:txBody>
      </p:sp>
      <p:sp>
        <p:nvSpPr>
          <p:cNvPr id="399" name="Google Shape;399;p63"/>
          <p:cNvSpPr/>
          <p:nvPr/>
        </p:nvSpPr>
        <p:spPr>
          <a:xfrm>
            <a:off x="1119960" y="1825560"/>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0" name="Google Shape;400;p63"/>
          <p:cNvPicPr preferRelativeResize="0"/>
          <p:nvPr/>
        </p:nvPicPr>
        <p:blipFill rotWithShape="1">
          <a:blip r:embed="rId3">
            <a:alphaModFix/>
          </a:blip>
          <a:srcRect b="0" l="0" r="0" t="0"/>
          <a:stretch/>
        </p:blipFill>
        <p:spPr>
          <a:xfrm>
            <a:off x="838068" y="1689850"/>
            <a:ext cx="6410880" cy="2152440"/>
          </a:xfrm>
          <a:prstGeom prst="rect">
            <a:avLst/>
          </a:prstGeom>
          <a:noFill/>
          <a:ln>
            <a:noFill/>
          </a:ln>
        </p:spPr>
      </p:pic>
      <p:pic>
        <p:nvPicPr>
          <p:cNvPr id="401" name="Google Shape;401;p63"/>
          <p:cNvPicPr preferRelativeResize="0"/>
          <p:nvPr/>
        </p:nvPicPr>
        <p:blipFill rotWithShape="1">
          <a:blip r:embed="rId4">
            <a:alphaModFix/>
          </a:blip>
          <a:srcRect b="0" l="0" r="0" t="0"/>
          <a:stretch/>
        </p:blipFill>
        <p:spPr>
          <a:xfrm>
            <a:off x="838080" y="4001040"/>
            <a:ext cx="6391800" cy="1990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Execute Stored Procedure</a:t>
            </a:r>
            <a:endParaRPr i="0" sz="5400" u="none" cap="none" strike="noStrike">
              <a:solidFill>
                <a:schemeClr val="dk1"/>
              </a:solidFill>
              <a:latin typeface="Calibri"/>
              <a:ea typeface="Calibri"/>
              <a:cs typeface="Calibri"/>
              <a:sym typeface="Calibri"/>
            </a:endParaRPr>
          </a:p>
        </p:txBody>
      </p:sp>
      <p:sp>
        <p:nvSpPr>
          <p:cNvPr id="407" name="Google Shape;407;p64"/>
          <p:cNvSpPr/>
          <p:nvPr/>
        </p:nvSpPr>
        <p:spPr>
          <a:xfrm>
            <a:off x="1119960" y="1825560"/>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8" name="Google Shape;408;p64"/>
          <p:cNvPicPr preferRelativeResize="0"/>
          <p:nvPr/>
        </p:nvPicPr>
        <p:blipFill>
          <a:blip r:embed="rId3">
            <a:alphaModFix/>
          </a:blip>
          <a:stretch>
            <a:fillRect/>
          </a:stretch>
        </p:blipFill>
        <p:spPr>
          <a:xfrm>
            <a:off x="1884999" y="1689850"/>
            <a:ext cx="5114150" cy="2726350"/>
          </a:xfrm>
          <a:prstGeom prst="rect">
            <a:avLst/>
          </a:prstGeom>
          <a:noFill/>
          <a:ln>
            <a:noFill/>
          </a:ln>
        </p:spPr>
      </p:pic>
      <p:pic>
        <p:nvPicPr>
          <p:cNvPr id="409" name="Google Shape;409;p64"/>
          <p:cNvPicPr preferRelativeResize="0"/>
          <p:nvPr/>
        </p:nvPicPr>
        <p:blipFill>
          <a:blip r:embed="rId4">
            <a:alphaModFix/>
          </a:blip>
          <a:stretch>
            <a:fillRect/>
          </a:stretch>
        </p:blipFill>
        <p:spPr>
          <a:xfrm>
            <a:off x="1119950" y="4482250"/>
            <a:ext cx="7961368" cy="1527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Execute Stored Procedure</a:t>
            </a:r>
            <a:endParaRPr i="0" sz="5400" u="none" cap="none" strike="noStrike">
              <a:solidFill>
                <a:schemeClr val="dk1"/>
              </a:solidFill>
              <a:latin typeface="Calibri"/>
              <a:ea typeface="Calibri"/>
              <a:cs typeface="Calibri"/>
              <a:sym typeface="Calibri"/>
            </a:endParaRPr>
          </a:p>
        </p:txBody>
      </p:sp>
      <p:sp>
        <p:nvSpPr>
          <p:cNvPr id="415" name="Google Shape;415;p65"/>
          <p:cNvSpPr/>
          <p:nvPr/>
        </p:nvSpPr>
        <p:spPr>
          <a:xfrm>
            <a:off x="1119960" y="1825560"/>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6" name="Google Shape;416;p65"/>
          <p:cNvPicPr preferRelativeResize="0"/>
          <p:nvPr/>
        </p:nvPicPr>
        <p:blipFill>
          <a:blip r:embed="rId3">
            <a:alphaModFix/>
          </a:blip>
          <a:stretch>
            <a:fillRect/>
          </a:stretch>
        </p:blipFill>
        <p:spPr>
          <a:xfrm>
            <a:off x="895479" y="1564500"/>
            <a:ext cx="4685375" cy="4293599"/>
          </a:xfrm>
          <a:prstGeom prst="rect">
            <a:avLst/>
          </a:prstGeom>
          <a:noFill/>
          <a:ln>
            <a:noFill/>
          </a:ln>
        </p:spPr>
      </p:pic>
      <p:pic>
        <p:nvPicPr>
          <p:cNvPr id="417" name="Google Shape;417;p65"/>
          <p:cNvPicPr preferRelativeResize="0"/>
          <p:nvPr/>
        </p:nvPicPr>
        <p:blipFill>
          <a:blip r:embed="rId4">
            <a:alphaModFix/>
          </a:blip>
          <a:stretch>
            <a:fillRect/>
          </a:stretch>
        </p:blipFill>
        <p:spPr>
          <a:xfrm>
            <a:off x="5639669" y="1874726"/>
            <a:ext cx="6434951" cy="31085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Functions</a:t>
            </a:r>
            <a:endParaRPr i="0" sz="5400" u="none" cap="none" strike="noStrike">
              <a:solidFill>
                <a:schemeClr val="dk1"/>
              </a:solidFill>
              <a:latin typeface="Calibri"/>
              <a:ea typeface="Calibri"/>
              <a:cs typeface="Calibri"/>
              <a:sym typeface="Calibri"/>
            </a:endParaRPr>
          </a:p>
        </p:txBody>
      </p:sp>
      <p:sp>
        <p:nvSpPr>
          <p:cNvPr id="423" name="Google Shape;423;p6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routines that accept parameters, perform an action, and return the result of that action as a value(scalar value or a result set).</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Function can take </a:t>
            </a:r>
            <a:r>
              <a:rPr b="1" i="0" lang="en-US" sz="2800" u="none" cap="none" strike="noStrike">
                <a:solidFill>
                  <a:schemeClr val="dk1"/>
                </a:solidFill>
                <a:latin typeface="Calibri"/>
                <a:ea typeface="Calibri"/>
                <a:cs typeface="Calibri"/>
                <a:sym typeface="Calibri"/>
              </a:rPr>
              <a:t>0 to multiple input parameters</a:t>
            </a:r>
            <a:r>
              <a:rPr i="0" lang="en-US" sz="2800" u="none" cap="none" strike="noStrike">
                <a:solidFill>
                  <a:schemeClr val="dk1"/>
                </a:solidFill>
                <a:latin typeface="Calibri"/>
                <a:ea typeface="Calibri"/>
                <a:cs typeface="Calibri"/>
                <a:sym typeface="Calibri"/>
              </a:rPr>
              <a:t>, but </a:t>
            </a:r>
            <a:r>
              <a:rPr b="1" i="0" lang="en-US" sz="2800" u="none" cap="none" strike="noStrike">
                <a:solidFill>
                  <a:schemeClr val="dk1"/>
                </a:solidFill>
                <a:latin typeface="Calibri"/>
                <a:ea typeface="Calibri"/>
                <a:cs typeface="Calibri"/>
                <a:sym typeface="Calibri"/>
              </a:rPr>
              <a:t>no output</a:t>
            </a:r>
            <a:r>
              <a:rPr i="0" lang="en-US" sz="2800" u="none" cap="none" strike="noStrike">
                <a:solidFill>
                  <a:schemeClr val="dk1"/>
                </a:solidFill>
                <a:latin typeface="Calibri"/>
                <a:ea typeface="Calibri"/>
                <a:cs typeface="Calibri"/>
                <a:sym typeface="Calibri"/>
              </a:rPr>
              <a:t> parameters. Function </a:t>
            </a:r>
            <a:r>
              <a:rPr b="1" i="0" lang="en-US" sz="2800" u="none" cap="none" strike="noStrike">
                <a:solidFill>
                  <a:schemeClr val="dk1"/>
                </a:solidFill>
                <a:latin typeface="Calibri"/>
                <a:ea typeface="Calibri"/>
                <a:cs typeface="Calibri"/>
                <a:sym typeface="Calibri"/>
              </a:rPr>
              <a:t>has to return</a:t>
            </a:r>
            <a:r>
              <a:rPr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something</a:t>
            </a:r>
            <a:r>
              <a:rPr i="0" lang="en-US" sz="2800" u="none" cap="none" strike="noStrike">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Functions does supports error handling.</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have </a:t>
            </a:r>
            <a:r>
              <a:rPr b="1" lang="en-US" sz="2800">
                <a:solidFill>
                  <a:schemeClr val="dk1"/>
                </a:solidFill>
                <a:latin typeface="Calibri"/>
                <a:ea typeface="Calibri"/>
                <a:cs typeface="Calibri"/>
                <a:sym typeface="Calibri"/>
              </a:rPr>
              <a:t>SCHEMABINDING</a:t>
            </a:r>
            <a:r>
              <a:rPr lang="en-US" sz="2800">
                <a:solidFill>
                  <a:schemeClr val="dk1"/>
                </a:solidFill>
                <a:latin typeface="Calibri"/>
                <a:ea typeface="Calibri"/>
                <a:cs typeface="Calibri"/>
                <a:sym typeface="Calibri"/>
              </a:rPr>
              <a:t>, which prevents the schema modification of objects the function is dependent upon.</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Could be deterministic or nondeterministic</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deterministic: same output every time for the same input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nondeterministic: different outputs for the same input.</a:t>
            </a:r>
            <a:endParaRPr sz="2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Functions</a:t>
            </a:r>
            <a:endParaRPr i="0" sz="5400" u="none" cap="none" strike="noStrike">
              <a:solidFill>
                <a:schemeClr val="dk1"/>
              </a:solidFill>
              <a:latin typeface="Calibri"/>
              <a:ea typeface="Calibri"/>
              <a:cs typeface="Calibri"/>
              <a:sym typeface="Calibri"/>
            </a:endParaRPr>
          </a:p>
        </p:txBody>
      </p:sp>
      <p:sp>
        <p:nvSpPr>
          <p:cNvPr id="429" name="Google Shape;429;p6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Three types of functions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Scalar Function</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 a single data value of the type defined in the RETURNS clause. The return type can be any data type except text, ntext, image, cursor, and timestamp.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Table-Valued Functions</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 a table data type. </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System Functions</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provides many system functions that you can use to perform a variety of operations. They cannot be modified.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201" name="Google Shape;201;p32"/>
          <p:cNvSpPr/>
          <p:nvPr/>
        </p:nvSpPr>
        <p:spPr>
          <a:xfrm>
            <a:off x="1119954" y="1825550"/>
            <a:ext cx="62835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Implicit transaction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enable the IMPLICIT_TRANSACTIONS option to define an implicit transaction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@@TRANCOUNT is a system variable</a:t>
            </a:r>
            <a:endParaRPr sz="2800">
              <a:solidFill>
                <a:schemeClr val="dk1"/>
              </a:solidFill>
              <a:latin typeface="Calibri"/>
              <a:ea typeface="Calibri"/>
              <a:cs typeface="Calibri"/>
              <a:sym typeface="Calibri"/>
            </a:endParaRPr>
          </a:p>
        </p:txBody>
      </p:sp>
      <p:pic>
        <p:nvPicPr>
          <p:cNvPr id="202" name="Google Shape;202;p32"/>
          <p:cNvPicPr preferRelativeResize="0"/>
          <p:nvPr/>
        </p:nvPicPr>
        <p:blipFill>
          <a:blip r:embed="rId3">
            <a:alphaModFix/>
          </a:blip>
          <a:stretch>
            <a:fillRect/>
          </a:stretch>
        </p:blipFill>
        <p:spPr>
          <a:xfrm>
            <a:off x="7403454" y="1454390"/>
            <a:ext cx="4483747" cy="3949219"/>
          </a:xfrm>
          <a:prstGeom prst="rect">
            <a:avLst/>
          </a:prstGeom>
          <a:noFill/>
          <a:ln>
            <a:noFill/>
          </a:ln>
        </p:spPr>
      </p:pic>
      <p:pic>
        <p:nvPicPr>
          <p:cNvPr id="203" name="Google Shape;203;p32"/>
          <p:cNvPicPr preferRelativeResize="0"/>
          <p:nvPr/>
        </p:nvPicPr>
        <p:blipFill>
          <a:blip r:embed="rId4">
            <a:alphaModFix/>
          </a:blip>
          <a:stretch>
            <a:fillRect/>
          </a:stretch>
        </p:blipFill>
        <p:spPr>
          <a:xfrm>
            <a:off x="3698091" y="4150034"/>
            <a:ext cx="2247426" cy="179794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User Defined Functions</a:t>
            </a:r>
            <a:endParaRPr i="0" sz="5400" u="none" cap="none" strike="noStrike">
              <a:solidFill>
                <a:schemeClr val="dk1"/>
              </a:solidFill>
              <a:latin typeface="Calibri"/>
              <a:ea typeface="Calibri"/>
              <a:cs typeface="Calibri"/>
              <a:sym typeface="Calibri"/>
            </a:endParaRPr>
          </a:p>
        </p:txBody>
      </p:sp>
      <p:pic>
        <p:nvPicPr>
          <p:cNvPr id="435" name="Google Shape;435;p68"/>
          <p:cNvPicPr preferRelativeResize="0"/>
          <p:nvPr/>
        </p:nvPicPr>
        <p:blipFill>
          <a:blip r:embed="rId3">
            <a:alphaModFix/>
          </a:blip>
          <a:stretch>
            <a:fillRect/>
          </a:stretch>
        </p:blipFill>
        <p:spPr>
          <a:xfrm>
            <a:off x="1378750" y="2215400"/>
            <a:ext cx="5592999" cy="3569999"/>
          </a:xfrm>
          <a:prstGeom prst="rect">
            <a:avLst/>
          </a:prstGeom>
          <a:noFill/>
          <a:ln>
            <a:noFill/>
          </a:ln>
        </p:spPr>
      </p:pic>
      <p:sp>
        <p:nvSpPr>
          <p:cNvPr id="436" name="Google Shape;436;p68"/>
          <p:cNvSpPr txBox="1"/>
          <p:nvPr/>
        </p:nvSpPr>
        <p:spPr>
          <a:xfrm>
            <a:off x="976350" y="1599800"/>
            <a:ext cx="102459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General Syntax</a:t>
            </a:r>
            <a:endParaRPr sz="28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User Defined Functions</a:t>
            </a:r>
            <a:endParaRPr i="0" sz="5400" u="none" cap="none" strike="noStrike">
              <a:solidFill>
                <a:schemeClr val="dk1"/>
              </a:solidFill>
              <a:latin typeface="Calibri"/>
              <a:ea typeface="Calibri"/>
              <a:cs typeface="Calibri"/>
              <a:sym typeface="Calibri"/>
            </a:endParaRPr>
          </a:p>
        </p:txBody>
      </p:sp>
      <p:sp>
        <p:nvSpPr>
          <p:cNvPr id="442" name="Google Shape;442;p69"/>
          <p:cNvSpPr/>
          <p:nvPr/>
        </p:nvSpPr>
        <p:spPr>
          <a:xfrm>
            <a:off x="1119960" y="1825560"/>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3" name="Google Shape;443;p69"/>
          <p:cNvPicPr preferRelativeResize="0"/>
          <p:nvPr/>
        </p:nvPicPr>
        <p:blipFill rotWithShape="1">
          <a:blip r:embed="rId3">
            <a:alphaModFix/>
          </a:blip>
          <a:srcRect b="0" l="0" r="0" t="0"/>
          <a:stretch/>
        </p:blipFill>
        <p:spPr>
          <a:xfrm>
            <a:off x="340560" y="1353240"/>
            <a:ext cx="4638960" cy="2428920"/>
          </a:xfrm>
          <a:prstGeom prst="rect">
            <a:avLst/>
          </a:prstGeom>
          <a:noFill/>
          <a:ln>
            <a:noFill/>
          </a:ln>
        </p:spPr>
      </p:pic>
      <p:pic>
        <p:nvPicPr>
          <p:cNvPr id="444" name="Google Shape;444;p69"/>
          <p:cNvPicPr preferRelativeResize="0"/>
          <p:nvPr/>
        </p:nvPicPr>
        <p:blipFill rotWithShape="1">
          <a:blip r:embed="rId4">
            <a:alphaModFix/>
          </a:blip>
          <a:srcRect b="0" l="0" r="0" t="0"/>
          <a:stretch/>
        </p:blipFill>
        <p:spPr>
          <a:xfrm>
            <a:off x="340560" y="3880800"/>
            <a:ext cx="7963560" cy="22953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0"/>
          <p:cNvSpPr/>
          <p:nvPr/>
        </p:nvSpPr>
        <p:spPr>
          <a:xfrm>
            <a:off x="838505" y="3401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Execute User Defined Functions</a:t>
            </a:r>
            <a:endParaRPr i="0" sz="5400" u="none" cap="none" strike="noStrike">
              <a:solidFill>
                <a:schemeClr val="dk1"/>
              </a:solidFill>
              <a:latin typeface="Calibri"/>
              <a:ea typeface="Calibri"/>
              <a:cs typeface="Calibri"/>
              <a:sym typeface="Calibri"/>
            </a:endParaRPr>
          </a:p>
        </p:txBody>
      </p:sp>
      <p:sp>
        <p:nvSpPr>
          <p:cNvPr id="450" name="Google Shape;450;p70"/>
          <p:cNvSpPr/>
          <p:nvPr/>
        </p:nvSpPr>
        <p:spPr>
          <a:xfrm>
            <a:off x="1119960" y="1825560"/>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1" name="Google Shape;451;p70"/>
          <p:cNvPicPr preferRelativeResize="0"/>
          <p:nvPr/>
        </p:nvPicPr>
        <p:blipFill rotWithShape="1">
          <a:blip r:embed="rId3">
            <a:alphaModFix/>
          </a:blip>
          <a:srcRect b="0" l="0" r="57632" t="0"/>
          <a:stretch/>
        </p:blipFill>
        <p:spPr>
          <a:xfrm>
            <a:off x="1119950" y="2220600"/>
            <a:ext cx="4913584" cy="693100"/>
          </a:xfrm>
          <a:prstGeom prst="rect">
            <a:avLst/>
          </a:prstGeom>
          <a:noFill/>
          <a:ln>
            <a:noFill/>
          </a:ln>
        </p:spPr>
      </p:pic>
      <p:pic>
        <p:nvPicPr>
          <p:cNvPr id="452" name="Google Shape;452;p70"/>
          <p:cNvPicPr preferRelativeResize="0"/>
          <p:nvPr/>
        </p:nvPicPr>
        <p:blipFill>
          <a:blip r:embed="rId4">
            <a:alphaModFix/>
          </a:blip>
          <a:stretch>
            <a:fillRect/>
          </a:stretch>
        </p:blipFill>
        <p:spPr>
          <a:xfrm>
            <a:off x="1119950" y="3254846"/>
            <a:ext cx="5670400" cy="1324800"/>
          </a:xfrm>
          <a:prstGeom prst="rect">
            <a:avLst/>
          </a:prstGeom>
          <a:noFill/>
          <a:ln>
            <a:noFill/>
          </a:ln>
        </p:spPr>
      </p:pic>
      <p:pic>
        <p:nvPicPr>
          <p:cNvPr id="453" name="Google Shape;453;p70"/>
          <p:cNvPicPr preferRelativeResize="0"/>
          <p:nvPr/>
        </p:nvPicPr>
        <p:blipFill>
          <a:blip r:embed="rId5">
            <a:alphaModFix/>
          </a:blip>
          <a:stretch>
            <a:fillRect/>
          </a:stretch>
        </p:blipFill>
        <p:spPr>
          <a:xfrm>
            <a:off x="1119950" y="4744328"/>
            <a:ext cx="5538075" cy="1197425"/>
          </a:xfrm>
          <a:prstGeom prst="rect">
            <a:avLst/>
          </a:prstGeom>
          <a:noFill/>
          <a:ln>
            <a:noFill/>
          </a:ln>
        </p:spPr>
      </p:pic>
      <p:pic>
        <p:nvPicPr>
          <p:cNvPr id="454" name="Google Shape;454;p70"/>
          <p:cNvPicPr preferRelativeResize="0"/>
          <p:nvPr/>
        </p:nvPicPr>
        <p:blipFill>
          <a:blip r:embed="rId6">
            <a:alphaModFix/>
          </a:blip>
          <a:stretch>
            <a:fillRect/>
          </a:stretch>
        </p:blipFill>
        <p:spPr>
          <a:xfrm>
            <a:off x="6658020" y="2220595"/>
            <a:ext cx="4584634" cy="693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Stored Procedure vs Functions</a:t>
            </a:r>
            <a:endParaRPr i="0" sz="5400" u="none" cap="none" strike="noStrike">
              <a:solidFill>
                <a:schemeClr val="dk1"/>
              </a:solidFill>
              <a:latin typeface="Calibri"/>
              <a:ea typeface="Calibri"/>
              <a:cs typeface="Calibri"/>
              <a:sym typeface="Calibri"/>
            </a:endParaRPr>
          </a:p>
        </p:txBody>
      </p:sp>
      <p:sp>
        <p:nvSpPr>
          <p:cNvPr id="460" name="Google Shape;460;p71"/>
          <p:cNvSpPr txBox="1"/>
          <p:nvPr/>
        </p:nvSpPr>
        <p:spPr>
          <a:xfrm>
            <a:off x="799900" y="1764500"/>
            <a:ext cx="104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461" name="Google Shape;461;p71"/>
          <p:cNvGraphicFramePr/>
          <p:nvPr/>
        </p:nvGraphicFramePr>
        <p:xfrm>
          <a:off x="885250" y="1340325"/>
          <a:ext cx="3000000" cy="3000000"/>
        </p:xfrm>
        <a:graphic>
          <a:graphicData uri="http://schemas.openxmlformats.org/drawingml/2006/table">
            <a:tbl>
              <a:tblPr>
                <a:noFill/>
                <a:tableStyleId>{E274CA14-F6C5-462E-A99A-2F033AE064B8}</a:tableStyleId>
              </a:tblPr>
              <a:tblGrid>
                <a:gridCol w="4790600"/>
                <a:gridCol w="5496400"/>
              </a:tblGrid>
              <a:tr h="381000">
                <a:tc>
                  <a:txBody>
                    <a:bodyPr/>
                    <a:lstStyle/>
                    <a:p>
                      <a:pPr indent="0" lvl="0" marL="0" rtl="0" algn="l">
                        <a:lnSpc>
                          <a:spcPct val="115000"/>
                        </a:lnSpc>
                        <a:spcBef>
                          <a:spcPts val="0"/>
                        </a:spcBef>
                        <a:spcAft>
                          <a:spcPts val="0"/>
                        </a:spcAft>
                        <a:buNone/>
                      </a:pPr>
                      <a:r>
                        <a:rPr b="1" lang="en-US" sz="1500">
                          <a:solidFill>
                            <a:schemeClr val="dk1"/>
                          </a:solidFill>
                          <a:latin typeface="Calibri"/>
                          <a:ea typeface="Calibri"/>
                          <a:cs typeface="Calibri"/>
                          <a:sym typeface="Calibri"/>
                        </a:rPr>
                        <a:t>Stored Procedure (SP)</a:t>
                      </a:r>
                      <a:endParaRPr b="1" sz="1500">
                        <a:solidFill>
                          <a:schemeClr val="dk1"/>
                        </a:solidFill>
                        <a:latin typeface="Calibri"/>
                        <a:ea typeface="Calibri"/>
                        <a:cs typeface="Calibri"/>
                        <a:sym typeface="Calibri"/>
                      </a:endParaRPr>
                    </a:p>
                  </a:txBody>
                  <a:tcPr marT="91425" marB="91425" marR="91425" marL="91425" anchor="b"/>
                </a:tc>
                <a:tc>
                  <a:txBody>
                    <a:bodyPr/>
                    <a:lstStyle/>
                    <a:p>
                      <a:pPr indent="0" lvl="0" marL="0" rtl="0" algn="l">
                        <a:lnSpc>
                          <a:spcPct val="115000"/>
                        </a:lnSpc>
                        <a:spcBef>
                          <a:spcPts val="0"/>
                        </a:spcBef>
                        <a:spcAft>
                          <a:spcPts val="0"/>
                        </a:spcAft>
                        <a:buNone/>
                      </a:pPr>
                      <a:r>
                        <a:rPr b="1" lang="en-US" sz="1500">
                          <a:solidFill>
                            <a:schemeClr val="dk1"/>
                          </a:solidFill>
                          <a:latin typeface="Calibri"/>
                          <a:ea typeface="Calibri"/>
                          <a:cs typeface="Calibri"/>
                          <a:sym typeface="Calibri"/>
                        </a:rPr>
                        <a:t>Function (UDF - User Defined)</a:t>
                      </a:r>
                      <a:endParaRPr b="1" sz="1500">
                        <a:solidFill>
                          <a:schemeClr val="dk1"/>
                        </a:solidFill>
                        <a:latin typeface="Calibri"/>
                        <a:ea typeface="Calibri"/>
                        <a:cs typeface="Calibri"/>
                        <a:sym typeface="Calibri"/>
                      </a:endParaRPr>
                    </a:p>
                  </a:txBody>
                  <a:tcPr marT="91425" marB="91425" marR="91425" marL="91425" anchor="b"/>
                </a:tc>
              </a:tr>
              <a:tr h="381000">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SP can return zero, single or multiple values.</a:t>
                      </a:r>
                      <a:endParaRPr sz="1500">
                        <a:solidFill>
                          <a:schemeClr val="dk1"/>
                        </a:solidFill>
                        <a:latin typeface="Calibri"/>
                        <a:ea typeface="Calibri"/>
                        <a:cs typeface="Calibri"/>
                        <a:sym typeface="Calibri"/>
                      </a:endParaRPr>
                    </a:p>
                  </a:txBody>
                  <a:tcPr marT="91425" marB="91425" marR="91425" marL="91425" anchor="ctr"/>
                </a:tc>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Function must return a single value (which may be a scalar or a table).</a:t>
                      </a:r>
                      <a:endParaRPr sz="1500">
                        <a:solidFill>
                          <a:schemeClr val="dk1"/>
                        </a:solidFill>
                        <a:latin typeface="Calibri"/>
                        <a:ea typeface="Calibri"/>
                        <a:cs typeface="Calibri"/>
                        <a:sym typeface="Calibri"/>
                      </a:endParaRPr>
                    </a:p>
                  </a:txBody>
                  <a:tcPr marT="91425" marB="91425" marR="91425" marL="91425" anchor="ctr"/>
                </a:tc>
              </a:tr>
              <a:tr h="381000">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 use transaction in SP.</a:t>
                      </a:r>
                      <a:endParaRPr sz="1500">
                        <a:solidFill>
                          <a:schemeClr val="dk1"/>
                        </a:solidFill>
                        <a:latin typeface="Calibri"/>
                        <a:ea typeface="Calibri"/>
                        <a:cs typeface="Calibri"/>
                        <a:sym typeface="Calibri"/>
                      </a:endParaRPr>
                    </a:p>
                  </a:txBody>
                  <a:tcPr marT="91425" marB="91425" marR="91425" marL="91425" anchor="ctr"/>
                </a:tc>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can't use transaction in UDF.</a:t>
                      </a:r>
                      <a:endParaRPr sz="1500">
                        <a:solidFill>
                          <a:schemeClr val="dk1"/>
                        </a:solidFill>
                        <a:latin typeface="Calibri"/>
                        <a:ea typeface="Calibri"/>
                        <a:cs typeface="Calibri"/>
                        <a:sym typeface="Calibri"/>
                      </a:endParaRPr>
                    </a:p>
                  </a:txBody>
                  <a:tcPr marT="91425" marB="91425" marR="91425" marL="91425" anchor="ctr"/>
                </a:tc>
              </a:tr>
              <a:tr h="381000">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SP can have input/output parameter.</a:t>
                      </a:r>
                      <a:endParaRPr sz="1500">
                        <a:solidFill>
                          <a:schemeClr val="dk1"/>
                        </a:solidFill>
                        <a:latin typeface="Calibri"/>
                        <a:ea typeface="Calibri"/>
                        <a:cs typeface="Calibri"/>
                        <a:sym typeface="Calibri"/>
                      </a:endParaRPr>
                    </a:p>
                  </a:txBody>
                  <a:tcPr marT="91425" marB="91425" marR="91425" marL="91425" anchor="ctr"/>
                </a:tc>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Only input parameter.</a:t>
                      </a:r>
                      <a:endParaRPr sz="1500">
                        <a:solidFill>
                          <a:schemeClr val="dk1"/>
                        </a:solidFill>
                        <a:latin typeface="Calibri"/>
                        <a:ea typeface="Calibri"/>
                        <a:cs typeface="Calibri"/>
                        <a:sym typeface="Calibri"/>
                      </a:endParaRPr>
                    </a:p>
                  </a:txBody>
                  <a:tcPr marT="91425" marB="91425" marR="91425" marL="91425" anchor="ctr"/>
                </a:tc>
              </a:tr>
              <a:tr h="381000">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 call function from SP.</a:t>
                      </a:r>
                      <a:endParaRPr sz="1500">
                        <a:solidFill>
                          <a:schemeClr val="dk1"/>
                        </a:solidFill>
                        <a:latin typeface="Calibri"/>
                        <a:ea typeface="Calibri"/>
                        <a:cs typeface="Calibri"/>
                        <a:sym typeface="Calibri"/>
                      </a:endParaRPr>
                    </a:p>
                  </a:txBody>
                  <a:tcPr marT="91425" marB="91425" marR="91425" marL="91425" anchor="ctr"/>
                </a:tc>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can't call SP from function.</a:t>
                      </a:r>
                      <a:endParaRPr sz="1500">
                        <a:solidFill>
                          <a:schemeClr val="dk1"/>
                        </a:solidFill>
                        <a:latin typeface="Calibri"/>
                        <a:ea typeface="Calibri"/>
                        <a:cs typeface="Calibri"/>
                        <a:sym typeface="Calibri"/>
                      </a:endParaRPr>
                    </a:p>
                  </a:txBody>
                  <a:tcPr marT="91425" marB="91425" marR="91425" marL="91425" anchor="ctr"/>
                </a:tc>
              </a:tr>
              <a:tr h="381000">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can't use SP in SELECT/ WHERE/ HAVING statement.</a:t>
                      </a:r>
                      <a:endParaRPr sz="1500">
                        <a:solidFill>
                          <a:schemeClr val="dk1"/>
                        </a:solidFill>
                        <a:latin typeface="Calibri"/>
                        <a:ea typeface="Calibri"/>
                        <a:cs typeface="Calibri"/>
                        <a:sym typeface="Calibri"/>
                      </a:endParaRPr>
                    </a:p>
                  </a:txBody>
                  <a:tcPr marT="91425" marB="91425" marR="91425" marL="91425" anchor="ctr"/>
                </a:tc>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 use UDF in SELECT/ WHERE/ HAVING statement.</a:t>
                      </a:r>
                      <a:endParaRPr sz="1500">
                        <a:solidFill>
                          <a:schemeClr val="dk1"/>
                        </a:solidFill>
                        <a:latin typeface="Calibri"/>
                        <a:ea typeface="Calibri"/>
                        <a:cs typeface="Calibri"/>
                        <a:sym typeface="Calibri"/>
                      </a:endParaRPr>
                    </a:p>
                  </a:txBody>
                  <a:tcPr marT="91425" marB="91425" marR="91425" marL="91425" anchor="ctr"/>
                </a:tc>
              </a:tr>
              <a:tr h="381000">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 use exception handling using Try-Catch block in SP.</a:t>
                      </a:r>
                      <a:endParaRPr sz="1500">
                        <a:solidFill>
                          <a:schemeClr val="dk1"/>
                        </a:solidFill>
                        <a:latin typeface="Calibri"/>
                        <a:ea typeface="Calibri"/>
                        <a:cs typeface="Calibri"/>
                        <a:sym typeface="Calibri"/>
                      </a:endParaRPr>
                    </a:p>
                  </a:txBody>
                  <a:tcPr marT="91425" marB="91425" marR="91425" marL="91425" anchor="ctr"/>
                </a:tc>
                <a:tc>
                  <a:txBody>
                    <a:bodyPr/>
                    <a:lstStyle/>
                    <a:p>
                      <a:pPr indent="0" lvl="0" marL="0" rtl="0" algn="l">
                        <a:lnSpc>
                          <a:spcPct val="115000"/>
                        </a:lnSpc>
                        <a:spcBef>
                          <a:spcPts val="0"/>
                        </a:spcBef>
                        <a:spcAft>
                          <a:spcPts val="0"/>
                        </a:spcAft>
                        <a:buNone/>
                      </a:pPr>
                      <a:r>
                        <a:rPr lang="en-US" sz="1500">
                          <a:solidFill>
                            <a:schemeClr val="dk1"/>
                          </a:solidFill>
                          <a:latin typeface="Calibri"/>
                          <a:ea typeface="Calibri"/>
                          <a:cs typeface="Calibri"/>
                          <a:sym typeface="Calibri"/>
                        </a:rPr>
                        <a:t>We can't use Try-Catch block in UDF.</a:t>
                      </a:r>
                      <a:endParaRPr sz="1500">
                        <a:solidFill>
                          <a:schemeClr val="dk1"/>
                        </a:solidFill>
                        <a:latin typeface="Calibri"/>
                        <a:ea typeface="Calibri"/>
                        <a:cs typeface="Calibri"/>
                        <a:sym typeface="Calibri"/>
                      </a:endParaRPr>
                    </a:p>
                  </a:txBody>
                  <a:tcPr marT="91425" marB="91425" marR="91425" marL="91425" anchor="ctr"/>
                </a:tc>
              </a:tr>
              <a:tr h="381000">
                <a:tc>
                  <a:txBody>
                    <a:bodyPr/>
                    <a:lstStyle/>
                    <a:p>
                      <a:pPr indent="0" lvl="0" marL="0" rtl="0" algn="l">
                        <a:spcBef>
                          <a:spcPts val="0"/>
                        </a:spcBef>
                        <a:spcAft>
                          <a:spcPts val="0"/>
                        </a:spcAft>
                        <a:buNone/>
                      </a:pPr>
                      <a:r>
                        <a:rPr lang="en-US"/>
                        <a:t>Can’t be used with APPLY</a:t>
                      </a:r>
                      <a:endParaRPr/>
                    </a:p>
                  </a:txBody>
                  <a:tcPr marT="91425" marB="91425" marR="91425" marL="91425"/>
                </a:tc>
                <a:tc>
                  <a:txBody>
                    <a:bodyPr/>
                    <a:lstStyle/>
                    <a:p>
                      <a:pPr indent="0" lvl="0" marL="0" rtl="0" algn="l">
                        <a:spcBef>
                          <a:spcPts val="0"/>
                        </a:spcBef>
                        <a:spcAft>
                          <a:spcPts val="0"/>
                        </a:spcAft>
                        <a:buNone/>
                      </a:pPr>
                      <a:r>
                        <a:rPr lang="en-US"/>
                        <a:t>Can be called in APPLY</a:t>
                      </a:r>
                      <a:endParaRPr/>
                    </a:p>
                  </a:txBody>
                  <a:tcPr marT="91425" marB="91425" marR="91425" marL="91425"/>
                </a:tc>
              </a:tr>
              <a:tr h="381000">
                <a:tc>
                  <a:txBody>
                    <a:bodyPr/>
                    <a:lstStyle/>
                    <a:p>
                      <a:pPr indent="0" lvl="0" marL="0" rtl="0" algn="l">
                        <a:spcBef>
                          <a:spcPts val="0"/>
                        </a:spcBef>
                        <a:spcAft>
                          <a:spcPts val="0"/>
                        </a:spcAft>
                        <a:buNone/>
                      </a:pPr>
                      <a:r>
                        <a:rPr lang="en-US"/>
                        <a:t>DML is </a:t>
                      </a:r>
                      <a:r>
                        <a:rPr lang="en-US"/>
                        <a:t>fine and common</a:t>
                      </a:r>
                      <a:endParaRPr/>
                    </a:p>
                  </a:txBody>
                  <a:tcPr marT="91425" marB="91425" marR="91425" marL="91425"/>
                </a:tc>
                <a:tc>
                  <a:txBody>
                    <a:bodyPr/>
                    <a:lstStyle/>
                    <a:p>
                      <a:pPr indent="0" lvl="0" marL="0" rtl="0" algn="l">
                        <a:spcBef>
                          <a:spcPts val="0"/>
                        </a:spcBef>
                        <a:spcAft>
                          <a:spcPts val="0"/>
                        </a:spcAft>
                        <a:buNone/>
                      </a:pPr>
                      <a:r>
                        <a:rPr lang="en-US"/>
                        <a:t>Can’t use DML. Only DQL</a:t>
                      </a:r>
                      <a:endParaRPr/>
                    </a:p>
                  </a:txBody>
                  <a:tcPr marT="91425" marB="91425" marR="91425" marL="91425"/>
                </a:tc>
              </a:tr>
              <a:tr h="381000">
                <a:tc>
                  <a:txBody>
                    <a:bodyPr/>
                    <a:lstStyle/>
                    <a:p>
                      <a:pPr indent="0" lvl="0" marL="0" rtl="0" algn="l">
                        <a:spcBef>
                          <a:spcPts val="0"/>
                        </a:spcBef>
                        <a:spcAft>
                          <a:spcPts val="0"/>
                        </a:spcAft>
                        <a:buNone/>
                      </a:pPr>
                      <a:r>
                        <a:rPr lang="en-US"/>
                        <a:t>Can use temp tables</a:t>
                      </a:r>
                      <a:endParaRPr/>
                    </a:p>
                  </a:txBody>
                  <a:tcPr marT="91425" marB="91425" marR="91425" marL="91425"/>
                </a:tc>
                <a:tc>
                  <a:txBody>
                    <a:bodyPr/>
                    <a:lstStyle/>
                    <a:p>
                      <a:pPr indent="0" lvl="0" marL="0" rtl="0" algn="l">
                        <a:spcBef>
                          <a:spcPts val="0"/>
                        </a:spcBef>
                        <a:spcAft>
                          <a:spcPts val="0"/>
                        </a:spcAft>
                        <a:buNone/>
                      </a:pPr>
                      <a:r>
                        <a:rPr lang="en-US"/>
                        <a:t>Can only use table variables</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Procedure can use when we want instead is to group a possibly- complex set of SQL statements</a:t>
                      </a:r>
                      <a:endParaRPr>
                        <a:solidFill>
                          <a:schemeClr val="dk1"/>
                        </a:solidFill>
                        <a:latin typeface="Calibri"/>
                        <a:ea typeface="Calibri"/>
                        <a:cs typeface="Calibri"/>
                        <a:sym typeface="Calibri"/>
                      </a:endParaRPr>
                    </a:p>
                  </a:txBody>
                  <a:tcPr marT="91425" marB="91425" marR="91425" marL="91425" anchor="ctr"/>
                </a:tc>
                <a:tc>
                  <a:txBody>
                    <a:bodyPr/>
                    <a:lstStyle/>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Function can use when we want to compute and return a value for use in other SQL statements</a:t>
                      </a:r>
                      <a:endParaRPr>
                        <a:solidFill>
                          <a:schemeClr val="dk1"/>
                        </a:solidFill>
                        <a:latin typeface="Calibri"/>
                        <a:ea typeface="Calibri"/>
                        <a:cs typeface="Calibri"/>
                        <a:sym typeface="Calibri"/>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209" name="Google Shape;209;p3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Explicit transaction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 the BEGIN TRANSACTION/TRAN command to define an explicit transaction, which identifies the starting point of the explicit transaction.</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406400" lvl="0"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transaction_name: name of the transaction</a:t>
            </a:r>
            <a:endParaRPr sz="2800">
              <a:solidFill>
                <a:schemeClr val="dk1"/>
              </a:solidFill>
              <a:latin typeface="Calibri"/>
              <a:ea typeface="Calibri"/>
              <a:cs typeface="Calibri"/>
              <a:sym typeface="Calibri"/>
            </a:endParaRPr>
          </a:p>
          <a:p>
            <a:pPr indent="-406400" lvl="0"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@trans_var option: user-defined variable that holds the transaction name</a:t>
            </a:r>
            <a:endParaRPr sz="2800">
              <a:solidFill>
                <a:schemeClr val="dk1"/>
              </a:solidFill>
              <a:latin typeface="Calibri"/>
              <a:ea typeface="Calibri"/>
              <a:cs typeface="Calibri"/>
              <a:sym typeface="Calibri"/>
            </a:endParaRPr>
          </a:p>
          <a:p>
            <a:pPr indent="-406400" lvl="0"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try to keeps transactions short, as related resources will be locked(depending on the isolation level) after BEGIN TRAN</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pic>
        <p:nvPicPr>
          <p:cNvPr id="210" name="Google Shape;210;p33"/>
          <p:cNvPicPr preferRelativeResize="0"/>
          <p:nvPr/>
        </p:nvPicPr>
        <p:blipFill>
          <a:blip r:embed="rId3">
            <a:alphaModFix/>
          </a:blip>
          <a:stretch>
            <a:fillRect/>
          </a:stretch>
        </p:blipFill>
        <p:spPr>
          <a:xfrm>
            <a:off x="2183900" y="3621460"/>
            <a:ext cx="7435722" cy="377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216" name="Google Shape;216;p3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AUTO ROLLBACK</a:t>
            </a:r>
            <a:endParaRPr b="1"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have seen this in a</a:t>
            </a:r>
            <a:r>
              <a:rPr lang="en-US" sz="2800">
                <a:solidFill>
                  <a:schemeClr val="dk1"/>
                </a:solidFill>
                <a:latin typeface="Calibri"/>
                <a:ea typeface="Calibri"/>
                <a:cs typeface="Calibri"/>
                <a:sym typeface="Calibri"/>
              </a:rPr>
              <a:t>ction many times before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217" name="Google Shape;217;p34"/>
          <p:cNvPicPr preferRelativeResize="0"/>
          <p:nvPr/>
        </p:nvPicPr>
        <p:blipFill>
          <a:blip r:embed="rId3">
            <a:alphaModFix/>
          </a:blip>
          <a:stretch>
            <a:fillRect/>
          </a:stretch>
        </p:blipFill>
        <p:spPr>
          <a:xfrm>
            <a:off x="1119949" y="2710650"/>
            <a:ext cx="6123255" cy="1863800"/>
          </a:xfrm>
          <a:prstGeom prst="rect">
            <a:avLst/>
          </a:prstGeom>
          <a:noFill/>
          <a:ln>
            <a:noFill/>
          </a:ln>
        </p:spPr>
      </p:pic>
      <p:pic>
        <p:nvPicPr>
          <p:cNvPr id="218" name="Google Shape;218;p34"/>
          <p:cNvPicPr preferRelativeResize="0"/>
          <p:nvPr/>
        </p:nvPicPr>
        <p:blipFill>
          <a:blip r:embed="rId4">
            <a:alphaModFix/>
          </a:blip>
          <a:stretch>
            <a:fillRect/>
          </a:stretch>
        </p:blipFill>
        <p:spPr>
          <a:xfrm>
            <a:off x="1119950" y="4574450"/>
            <a:ext cx="7578175" cy="14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224" name="Google Shape;224;p35"/>
          <p:cNvSpPr/>
          <p:nvPr/>
        </p:nvSpPr>
        <p:spPr>
          <a:xfrm>
            <a:off x="1119960" y="1825547"/>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SAVE TRANSACTION</a:t>
            </a:r>
            <a:endParaRPr b="1"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allow us to roll back only part of a transaction</a:t>
            </a:r>
            <a:endParaRPr sz="2800">
              <a:solidFill>
                <a:schemeClr val="dk1"/>
              </a:solidFill>
              <a:latin typeface="Calibri"/>
              <a:ea typeface="Calibri"/>
              <a:cs typeface="Calibri"/>
              <a:sym typeface="Calibri"/>
            </a:endParaRPr>
          </a:p>
        </p:txBody>
      </p:sp>
      <p:pic>
        <p:nvPicPr>
          <p:cNvPr id="225" name="Google Shape;225;p35"/>
          <p:cNvPicPr preferRelativeResize="0"/>
          <p:nvPr/>
        </p:nvPicPr>
        <p:blipFill>
          <a:blip r:embed="rId3">
            <a:alphaModFix/>
          </a:blip>
          <a:stretch>
            <a:fillRect/>
          </a:stretch>
        </p:blipFill>
        <p:spPr>
          <a:xfrm>
            <a:off x="1119950" y="2885987"/>
            <a:ext cx="8037250" cy="222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p:nvPr/>
        </p:nvSpPr>
        <p:spPr>
          <a:xfrm>
            <a:off x="1072910" y="1820172"/>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
        <p:nvSpPr>
          <p:cNvPr id="231" name="Google Shape;231;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pic>
        <p:nvPicPr>
          <p:cNvPr id="232" name="Google Shape;232;p36"/>
          <p:cNvPicPr preferRelativeResize="0"/>
          <p:nvPr/>
        </p:nvPicPr>
        <p:blipFill rotWithShape="1">
          <a:blip r:embed="rId3">
            <a:alphaModFix/>
          </a:blip>
          <a:srcRect b="0" l="0" r="0" t="0"/>
          <a:stretch/>
        </p:blipFill>
        <p:spPr>
          <a:xfrm>
            <a:off x="942595" y="2500550"/>
            <a:ext cx="5153400" cy="3000600"/>
          </a:xfrm>
          <a:prstGeom prst="rect">
            <a:avLst/>
          </a:prstGeom>
          <a:noFill/>
          <a:ln>
            <a:noFill/>
          </a:ln>
        </p:spPr>
      </p:pic>
      <p:pic>
        <p:nvPicPr>
          <p:cNvPr id="233" name="Google Shape;233;p36"/>
          <p:cNvPicPr preferRelativeResize="0"/>
          <p:nvPr/>
        </p:nvPicPr>
        <p:blipFill rotWithShape="1">
          <a:blip r:embed="rId4">
            <a:alphaModFix/>
          </a:blip>
          <a:srcRect b="0" l="0" r="0" t="0"/>
          <a:stretch/>
        </p:blipFill>
        <p:spPr>
          <a:xfrm>
            <a:off x="6236640" y="2733480"/>
            <a:ext cx="5353560" cy="252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Transactions</a:t>
            </a:r>
            <a:endParaRPr i="0" sz="5400" u="none" cap="none" strike="noStrike">
              <a:solidFill>
                <a:schemeClr val="dk1"/>
              </a:solidFill>
              <a:latin typeface="Calibri"/>
              <a:ea typeface="Calibri"/>
              <a:cs typeface="Calibri"/>
              <a:sym typeface="Calibri"/>
            </a:endParaRPr>
          </a:p>
        </p:txBody>
      </p:sp>
      <p:sp>
        <p:nvSpPr>
          <p:cNvPr id="239" name="Google Shape;239;p3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Marked transactions</a:t>
            </a:r>
            <a:endParaRPr b="1" sz="2300">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Will mark the name of the transaction in the log file, mostly for data recovery purposes</a:t>
            </a:r>
            <a:endParaRPr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logmarkhistory </a:t>
            </a:r>
            <a:r>
              <a:rPr lang="en-US" sz="2300">
                <a:solidFill>
                  <a:schemeClr val="dk1"/>
                </a:solidFill>
                <a:latin typeface="Calibri"/>
                <a:ea typeface="Calibri"/>
                <a:cs typeface="Calibri"/>
                <a:sym typeface="Calibri"/>
              </a:rPr>
              <a:t>table in </a:t>
            </a:r>
            <a:r>
              <a:rPr b="1" lang="en-US" sz="2300">
                <a:solidFill>
                  <a:schemeClr val="dk1"/>
                </a:solidFill>
                <a:latin typeface="Calibri"/>
                <a:ea typeface="Calibri"/>
                <a:cs typeface="Calibri"/>
                <a:sym typeface="Calibri"/>
              </a:rPr>
              <a:t>msdb </a:t>
            </a:r>
            <a:r>
              <a:rPr lang="en-US" sz="2300">
                <a:solidFill>
                  <a:schemeClr val="dk1"/>
                </a:solidFill>
                <a:latin typeface="Calibri"/>
                <a:ea typeface="Calibri"/>
                <a:cs typeface="Calibri"/>
                <a:sym typeface="Calibri"/>
              </a:rPr>
              <a:t>stores details about each marked transactions that have been committed</a:t>
            </a:r>
            <a:endParaRPr b="1"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t/>
            </a:r>
            <a:endParaRPr b="1" sz="2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STOPATMARK </a:t>
            </a:r>
            <a:r>
              <a:rPr lang="en-US" sz="2300">
                <a:solidFill>
                  <a:schemeClr val="dk1"/>
                </a:solidFill>
                <a:latin typeface="Calibri"/>
                <a:ea typeface="Calibri"/>
                <a:cs typeface="Calibri"/>
                <a:sym typeface="Calibri"/>
              </a:rPr>
              <a:t>rolls forward to the mark and includes the marked transaction in the roll forward</a:t>
            </a:r>
            <a:endParaRPr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STOPBEFOREMARK </a:t>
            </a:r>
            <a:r>
              <a:rPr lang="en-US" sz="2300">
                <a:solidFill>
                  <a:schemeClr val="dk1"/>
                </a:solidFill>
                <a:latin typeface="Calibri"/>
                <a:ea typeface="Calibri"/>
                <a:cs typeface="Calibri"/>
                <a:sym typeface="Calibri"/>
              </a:rPr>
              <a:t>rolls forward to the mark and excludes the marked transaction from the roll forward</a:t>
            </a:r>
            <a:endParaRPr sz="2300">
              <a:solidFill>
                <a:schemeClr val="dk1"/>
              </a:solidFill>
              <a:latin typeface="Calibri"/>
              <a:ea typeface="Calibri"/>
              <a:cs typeface="Calibri"/>
              <a:sym typeface="Calibri"/>
            </a:endParaRPr>
          </a:p>
        </p:txBody>
      </p:sp>
      <p:pic>
        <p:nvPicPr>
          <p:cNvPr id="240" name="Google Shape;240;p37"/>
          <p:cNvPicPr preferRelativeResize="0"/>
          <p:nvPr/>
        </p:nvPicPr>
        <p:blipFill>
          <a:blip r:embed="rId3">
            <a:alphaModFix/>
          </a:blip>
          <a:stretch>
            <a:fillRect/>
          </a:stretch>
        </p:blipFill>
        <p:spPr>
          <a:xfrm>
            <a:off x="0" y="3636813"/>
            <a:ext cx="4694651" cy="728075"/>
          </a:xfrm>
          <a:prstGeom prst="rect">
            <a:avLst/>
          </a:prstGeom>
          <a:noFill/>
          <a:ln>
            <a:noFill/>
          </a:ln>
        </p:spPr>
      </p:pic>
      <p:pic>
        <p:nvPicPr>
          <p:cNvPr id="241" name="Google Shape;241;p37"/>
          <p:cNvPicPr preferRelativeResize="0"/>
          <p:nvPr/>
        </p:nvPicPr>
        <p:blipFill>
          <a:blip r:embed="rId4">
            <a:alphaModFix/>
          </a:blip>
          <a:stretch>
            <a:fillRect/>
          </a:stretch>
        </p:blipFill>
        <p:spPr>
          <a:xfrm>
            <a:off x="4694650" y="3454287"/>
            <a:ext cx="7278124" cy="109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