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dcf7dd613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fdcf7dd613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86f79d7d_0_4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2786f79d7d_0_4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dcf7dd613_0_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fdcf7dd613_0_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9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786f79d7d_0_2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2786f79d7d_0_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0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786f79d7d_0_4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12786f79d7d_0_4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0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786f79d7d_0_3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12786f79d7d_0_3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838505" y="40499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OLTP</a:t>
            </a:r>
            <a:endParaRPr i="0" sz="5400" u="none" cap="none" strike="noStrike">
              <a:solidFill>
                <a:schemeClr val="dk1"/>
              </a:solidFill>
              <a:latin typeface="Calibri"/>
              <a:ea typeface="Calibri"/>
              <a:cs typeface="Calibri"/>
              <a:sym typeface="Calibri"/>
            </a:endParaRPr>
          </a:p>
        </p:txBody>
      </p:sp>
      <p:sp>
        <p:nvSpPr>
          <p:cNvPr id="183" name="Google Shape;183;p2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Online Transaction Processing</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Transaction-oriented Applications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Mostly connected to applications/software, designed towards business needs / logic</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Daily Uses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Contains Active Data </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May contains some historical data, based on business needs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Usually structured data combined with relational databases and nosql databases</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Performance Tuning</a:t>
            </a:r>
            <a:endParaRPr i="0" sz="5400" u="none" cap="none" strike="noStrike">
              <a:solidFill>
                <a:schemeClr val="dk1"/>
              </a:solidFill>
              <a:latin typeface="Calibri"/>
              <a:ea typeface="Calibri"/>
              <a:cs typeface="Calibri"/>
              <a:sym typeface="Calibri"/>
            </a:endParaRPr>
          </a:p>
        </p:txBody>
      </p:sp>
      <p:sp>
        <p:nvSpPr>
          <p:cNvPr id="240" name="Google Shape;240;p38"/>
          <p:cNvSpPr/>
          <p:nvPr/>
        </p:nvSpPr>
        <p:spPr>
          <a:xfrm>
            <a:off x="1049375" y="1531475"/>
            <a:ext cx="10631700" cy="4656000"/>
          </a:xfrm>
          <a:prstGeom prst="rect">
            <a:avLst/>
          </a:prstGeom>
          <a:noFill/>
          <a:ln>
            <a:noFill/>
          </a:ln>
        </p:spPr>
        <p:txBody>
          <a:bodyPr anchorCtr="0" anchor="t" bIns="45700" lIns="91425" spcFirstLastPara="1" rIns="91425" wrap="square" tIns="45700">
            <a:noAutofit/>
          </a:bodyPr>
          <a:lstStyle/>
          <a:p>
            <a:pPr indent="-279187" lvl="0" marL="431999"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Unnecessary group by</a:t>
            </a:r>
            <a:endParaRPr sz="2100">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reduce the columns in group</a:t>
            </a:r>
            <a:r>
              <a:rPr lang="en-US" sz="2100">
                <a:solidFill>
                  <a:schemeClr val="dk1"/>
                </a:solidFill>
                <a:latin typeface="Calibri"/>
                <a:ea typeface="Calibri"/>
                <a:cs typeface="Calibri"/>
                <a:sym typeface="Calibri"/>
              </a:rPr>
              <a:t>by</a:t>
            </a:r>
            <a:endParaRPr i="0" sz="2100" u="none" cap="none" strike="noStrike">
              <a:solidFill>
                <a:schemeClr val="dk1"/>
              </a:solidFill>
              <a:latin typeface="Calibri"/>
              <a:ea typeface="Calibri"/>
              <a:cs typeface="Calibri"/>
              <a:sym typeface="Calibri"/>
            </a:endParaRPr>
          </a:p>
          <a:p>
            <a:pPr indent="-279187" lvl="0" marL="431999"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Correlated subquery</a:t>
            </a:r>
            <a:endParaRPr sz="2100">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subquery needs to execute for every row of outer query</a:t>
            </a:r>
            <a:endParaRPr i="0" sz="2100" u="none" cap="none" strike="noStrike">
              <a:solidFill>
                <a:schemeClr val="dk1"/>
              </a:solidFill>
              <a:latin typeface="Calibri"/>
              <a:ea typeface="Calibri"/>
              <a:cs typeface="Calibri"/>
              <a:sym typeface="Calibri"/>
            </a:endParaRPr>
          </a:p>
          <a:p>
            <a:pPr indent="-279187" lvl="0" marL="431999"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Join condition vs Where condition</a:t>
            </a:r>
            <a:endParaRPr i="0" sz="2100" u="none" cap="none" strike="noStrike">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filter data before the join (with join condition)</a:t>
            </a:r>
            <a:endParaRPr sz="2100">
              <a:solidFill>
                <a:schemeClr val="dk1"/>
              </a:solidFill>
              <a:latin typeface="Calibri"/>
              <a:ea typeface="Calibri"/>
              <a:cs typeface="Calibri"/>
              <a:sym typeface="Calibri"/>
            </a:endParaRPr>
          </a:p>
          <a:p>
            <a:pPr indent="-279187" lvl="0" marL="431999"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Temp table, table variable</a:t>
            </a:r>
            <a:endParaRPr sz="2100">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when data volum</a:t>
            </a:r>
            <a:r>
              <a:rPr lang="en-US" sz="2100">
                <a:solidFill>
                  <a:schemeClr val="dk1"/>
                </a:solidFill>
                <a:latin typeface="Calibri"/>
                <a:ea typeface="Calibri"/>
                <a:cs typeface="Calibri"/>
                <a:sym typeface="Calibri"/>
              </a:rPr>
              <a:t>e</a:t>
            </a:r>
            <a:r>
              <a:rPr i="0" lang="en-US" sz="2100" u="none" cap="none" strike="noStrike">
                <a:solidFill>
                  <a:schemeClr val="dk1"/>
                </a:solidFill>
                <a:latin typeface="Calibri"/>
                <a:ea typeface="Calibri"/>
                <a:cs typeface="Calibri"/>
                <a:sym typeface="Calibri"/>
              </a:rPr>
              <a:t> is big, consider temp</a:t>
            </a:r>
            <a:r>
              <a:rPr lang="en-US" sz="2100">
                <a:solidFill>
                  <a:schemeClr val="dk1"/>
                </a:solidFill>
                <a:latin typeface="Calibri"/>
                <a:ea typeface="Calibri"/>
                <a:cs typeface="Calibri"/>
                <a:sym typeface="Calibri"/>
              </a:rPr>
              <a:t> table +index</a:t>
            </a:r>
            <a:endParaRPr i="0" sz="2100" u="none" cap="none" strike="noStrike">
              <a:solidFill>
                <a:schemeClr val="dk1"/>
              </a:solidFill>
              <a:latin typeface="Calibri"/>
              <a:ea typeface="Calibri"/>
              <a:cs typeface="Calibri"/>
              <a:sym typeface="Calibri"/>
            </a:endParaRPr>
          </a:p>
          <a:p>
            <a:pPr indent="-279187" lvl="0" marL="431999"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Be smart with Locks, Isolation Levels</a:t>
            </a:r>
            <a:endParaRPr i="0" sz="2100" u="none" cap="none" strike="noStrike">
              <a:solidFill>
                <a:schemeClr val="dk1"/>
              </a:solidFill>
              <a:latin typeface="Calibri"/>
              <a:ea typeface="Calibri"/>
              <a:cs typeface="Calibri"/>
              <a:sym typeface="Calibri"/>
            </a:endParaRPr>
          </a:p>
          <a:p>
            <a:pPr indent="-279187" lvl="0" marL="431999"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Missing </a:t>
            </a:r>
            <a:r>
              <a:rPr i="0" lang="en-US" sz="2100" u="none" cap="none" strike="noStrike">
                <a:solidFill>
                  <a:schemeClr val="dk1"/>
                </a:solidFill>
                <a:latin typeface="Calibri"/>
                <a:ea typeface="Calibri"/>
                <a:cs typeface="Calibri"/>
                <a:sym typeface="Calibri"/>
              </a:rPr>
              <a:t>indexes</a:t>
            </a:r>
            <a:endParaRPr i="0" sz="2100" u="none" cap="none" strike="noStrike">
              <a:solidFill>
                <a:schemeClr val="dk1"/>
              </a:solidFill>
              <a:latin typeface="Calibri"/>
              <a:ea typeface="Calibri"/>
              <a:cs typeface="Calibri"/>
              <a:sym typeface="Calibri"/>
            </a:endParaRPr>
          </a:p>
          <a:p>
            <a:pPr indent="-279187" lvl="0" marL="431999"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Bulk insert or massive updating</a:t>
            </a:r>
            <a:endParaRPr sz="2100">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might block other operations</a:t>
            </a:r>
            <a:endParaRPr i="0" sz="2100" u="none" cap="none" strike="noStrike">
              <a:solidFill>
                <a:schemeClr val="dk1"/>
              </a:solidFill>
              <a:latin typeface="Calibri"/>
              <a:ea typeface="Calibri"/>
              <a:cs typeface="Calibri"/>
              <a:sym typeface="Calibri"/>
            </a:endParaRPr>
          </a:p>
          <a:p>
            <a:pPr indent="-279187" lvl="0" marL="431999" marR="0" rtl="0" algn="l">
              <a:lnSpc>
                <a:spcPct val="100000"/>
              </a:lnSpc>
              <a:spcBef>
                <a:spcPts val="0"/>
              </a:spcBef>
              <a:spcAft>
                <a:spcPts val="0"/>
              </a:spcAft>
              <a:buClr>
                <a:schemeClr val="dk1"/>
              </a:buClr>
              <a:buSzPts val="2100"/>
              <a:buFont typeface="Calibri"/>
              <a:buChar char="●"/>
            </a:pPr>
            <a:r>
              <a:rPr i="0" lang="en-US" sz="2100" u="none" cap="none" strike="noStrike">
                <a:solidFill>
                  <a:schemeClr val="dk1"/>
                </a:solidFill>
                <a:latin typeface="Calibri"/>
                <a:ea typeface="Calibri"/>
                <a:cs typeface="Calibri"/>
                <a:sym typeface="Calibri"/>
              </a:rPr>
              <a:t>Recompile of SP, Functions</a:t>
            </a:r>
            <a:endParaRPr i="0" sz="2100" u="none" cap="none" strike="noStrike">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avoid parameter sniffing related issues</a:t>
            </a:r>
            <a:endParaRPr sz="2100">
              <a:solidFill>
                <a:schemeClr val="dk1"/>
              </a:solidFill>
              <a:latin typeface="Calibri"/>
              <a:ea typeface="Calibri"/>
              <a:cs typeface="Calibri"/>
              <a:sym typeface="Calibri"/>
            </a:endParaRPr>
          </a:p>
        </p:txBody>
      </p:sp>
      <p:pic>
        <p:nvPicPr>
          <p:cNvPr id="241" name="Google Shape;241;p38"/>
          <p:cNvPicPr preferRelativeResize="0"/>
          <p:nvPr/>
        </p:nvPicPr>
        <p:blipFill>
          <a:blip r:embed="rId3">
            <a:alphaModFix/>
          </a:blip>
          <a:stretch>
            <a:fillRect/>
          </a:stretch>
        </p:blipFill>
        <p:spPr>
          <a:xfrm>
            <a:off x="8256050" y="4143842"/>
            <a:ext cx="2631701" cy="1458425"/>
          </a:xfrm>
          <a:prstGeom prst="rect">
            <a:avLst/>
          </a:prstGeom>
          <a:noFill/>
          <a:ln>
            <a:noFill/>
          </a:ln>
        </p:spPr>
      </p:pic>
      <p:pic>
        <p:nvPicPr>
          <p:cNvPr id="242" name="Google Shape;242;p38"/>
          <p:cNvPicPr preferRelativeResize="0"/>
          <p:nvPr/>
        </p:nvPicPr>
        <p:blipFill>
          <a:blip r:embed="rId4">
            <a:alphaModFix/>
          </a:blip>
          <a:stretch>
            <a:fillRect/>
          </a:stretch>
        </p:blipFill>
        <p:spPr>
          <a:xfrm>
            <a:off x="6445200" y="5850950"/>
            <a:ext cx="5457626" cy="33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838505" y="418315"/>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ODS</a:t>
            </a:r>
            <a:endParaRPr i="0" sz="5400" u="none" cap="none" strike="noStrike">
              <a:solidFill>
                <a:schemeClr val="dk1"/>
              </a:solidFill>
              <a:latin typeface="Calibri"/>
              <a:ea typeface="Calibri"/>
              <a:cs typeface="Calibri"/>
              <a:sym typeface="Calibri"/>
            </a:endParaRPr>
          </a:p>
        </p:txBody>
      </p:sp>
      <p:sp>
        <p:nvSpPr>
          <p:cNvPr id="189" name="Google Shape;189;p3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Operational Data Store</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A “merge” area for data coming from different sources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Great place to do data cleansing, reporting and staging</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Usually contains active data for a desired period of time (7-60 days)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Data comes in and out by batches (minutes to hours)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Some enterprise solutions would have a separate staging database between ODS and DW.</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Usually a somewhat normalized relational structure</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structure will be in between OLTP and OLAP</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DW/</a:t>
            </a:r>
            <a:r>
              <a:rPr lang="en-US" sz="5400">
                <a:solidFill>
                  <a:schemeClr val="dk1"/>
                </a:solidFill>
                <a:latin typeface="Calibri"/>
                <a:ea typeface="Calibri"/>
                <a:cs typeface="Calibri"/>
                <a:sym typeface="Calibri"/>
              </a:rPr>
              <a:t>OLAP</a:t>
            </a:r>
            <a:endParaRPr i="0" sz="5400" u="none" cap="none" strike="noStrike">
              <a:solidFill>
                <a:schemeClr val="dk1"/>
              </a:solidFill>
              <a:latin typeface="Calibri"/>
              <a:ea typeface="Calibri"/>
              <a:cs typeface="Calibri"/>
              <a:sym typeface="Calibri"/>
            </a:endParaRPr>
          </a:p>
        </p:txBody>
      </p:sp>
      <p:sp>
        <p:nvSpPr>
          <p:cNvPr id="195" name="Google Shape;195;p3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Data Warehouse</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Contains lots of historical data</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Data coming from ODS or Staging in batches, </a:t>
            </a:r>
            <a:r>
              <a:rPr lang="en-US" sz="2800">
                <a:solidFill>
                  <a:schemeClr val="dk1"/>
                </a:solidFill>
                <a:latin typeface="Calibri"/>
                <a:ea typeface="Calibri"/>
                <a:cs typeface="Calibri"/>
                <a:sym typeface="Calibri"/>
              </a:rPr>
              <a:t>often never</a:t>
            </a:r>
            <a:r>
              <a:rPr i="0" lang="en-US" sz="2800" u="none" cap="none" strike="noStrike">
                <a:solidFill>
                  <a:schemeClr val="dk1"/>
                </a:solidFill>
                <a:latin typeface="Calibri"/>
                <a:ea typeface="Calibri"/>
                <a:cs typeface="Calibri"/>
                <a:sym typeface="Calibri"/>
              </a:rPr>
              <a:t> deleted</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Data used for analytic and reports only  </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Usually snowflake schema or star schema. Not normalized to save joining time</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Fact:</a:t>
            </a:r>
            <a:r>
              <a:rPr lang="en-US" sz="2800">
                <a:solidFill>
                  <a:schemeClr val="dk1"/>
                </a:solidFill>
                <a:latin typeface="Calibri"/>
                <a:ea typeface="Calibri"/>
                <a:cs typeface="Calibri"/>
                <a:sym typeface="Calibri"/>
              </a:rPr>
              <a:t> typically represent one or a set of business related events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Dimension:</a:t>
            </a:r>
            <a:r>
              <a:rPr lang="en-US" sz="2800">
                <a:solidFill>
                  <a:schemeClr val="dk1"/>
                </a:solidFill>
                <a:latin typeface="Calibri"/>
                <a:ea typeface="Calibri"/>
                <a:cs typeface="Calibri"/>
                <a:sym typeface="Calibri"/>
              </a:rPr>
              <a:t> supplemental information to facts, add more details to facts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Measure:</a:t>
            </a:r>
            <a:r>
              <a:rPr lang="en-US" sz="2800">
                <a:solidFill>
                  <a:schemeClr val="dk1"/>
                </a:solidFill>
                <a:latin typeface="Calibri"/>
                <a:ea typeface="Calibri"/>
                <a:cs typeface="Calibri"/>
                <a:sym typeface="Calibri"/>
              </a:rPr>
              <a:t> similar to dimensions, but numerical</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Data Lake</a:t>
            </a:r>
            <a:endParaRPr i="0" sz="5400" u="none" cap="none" strike="noStrike">
              <a:solidFill>
                <a:schemeClr val="dk1"/>
              </a:solidFill>
              <a:latin typeface="Calibri"/>
              <a:ea typeface="Calibri"/>
              <a:cs typeface="Calibri"/>
              <a:sym typeface="Calibri"/>
            </a:endParaRPr>
          </a:p>
        </p:txBody>
      </p:sp>
      <p:sp>
        <p:nvSpPr>
          <p:cNvPr id="201" name="Google Shape;201;p3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Similar to Data Warehouse, </a:t>
            </a:r>
            <a:r>
              <a:rPr lang="en-US" sz="2800">
                <a:solidFill>
                  <a:schemeClr val="dk1"/>
                </a:solidFill>
                <a:latin typeface="Calibri"/>
                <a:ea typeface="Calibri"/>
                <a:cs typeface="Calibri"/>
                <a:sym typeface="Calibri"/>
              </a:rPr>
              <a:t>lots of </a:t>
            </a:r>
            <a:r>
              <a:rPr i="0" lang="en-US" sz="2800" u="none" cap="none" strike="noStrike">
                <a:solidFill>
                  <a:schemeClr val="dk1"/>
                </a:solidFill>
                <a:latin typeface="Calibri"/>
                <a:ea typeface="Calibri"/>
                <a:cs typeface="Calibri"/>
                <a:sym typeface="Calibri"/>
              </a:rPr>
              <a:t>Historical data for analytics</a:t>
            </a:r>
            <a:r>
              <a:rPr lang="en-US" sz="2800">
                <a:solidFill>
                  <a:schemeClr val="dk1"/>
                </a:solidFill>
                <a:latin typeface="Calibri"/>
                <a:ea typeface="Calibri"/>
                <a:cs typeface="Calibri"/>
                <a:sym typeface="Calibri"/>
              </a:rPr>
              <a:t>, data quality is hard to guarantee</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Can store structured, semi</a:t>
            </a:r>
            <a:r>
              <a:rPr lang="en-US" sz="2800">
                <a:solidFill>
                  <a:schemeClr val="dk1"/>
                </a:solidFill>
                <a:latin typeface="Calibri"/>
                <a:ea typeface="Calibri"/>
                <a:cs typeface="Calibri"/>
                <a:sym typeface="Calibri"/>
              </a:rPr>
              <a:t>-structured</a:t>
            </a:r>
            <a:r>
              <a:rPr i="0" lang="en-US" sz="2800" u="none" cap="none" strike="noStrike">
                <a:solidFill>
                  <a:schemeClr val="dk1"/>
                </a:solidFill>
                <a:latin typeface="Calibri"/>
                <a:ea typeface="Calibri"/>
                <a:cs typeface="Calibri"/>
                <a:sym typeface="Calibri"/>
              </a:rPr>
              <a:t> and unstructured data(basically anything</a:t>
            </a:r>
            <a:r>
              <a:rPr lang="en-US" sz="2800">
                <a:solidFill>
                  <a:schemeClr val="dk1"/>
                </a:solidFill>
                <a:latin typeface="Calibri"/>
                <a:ea typeface="Calibri"/>
                <a:cs typeface="Calibri"/>
                <a:sym typeface="Calibri"/>
              </a:rPr>
              <a:t> encoded in binary</a:t>
            </a:r>
            <a:r>
              <a:rPr i="0" lang="en-US" sz="2800" u="none" cap="none" strike="noStrike">
                <a:solidFill>
                  <a:schemeClr val="dk1"/>
                </a:solidFill>
                <a:latin typeface="Calibri"/>
                <a:ea typeface="Calibri"/>
                <a:cs typeface="Calibri"/>
                <a:sym typeface="Calibri"/>
              </a:rPr>
              <a:t>)</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little to no constraints on data going in</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poorly managed, could easily turn into a “data swamp”</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typically easy to get data into, but hard to get insights out.</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Normalization</a:t>
            </a:r>
            <a:endParaRPr i="0" sz="5400" u="none" cap="none" strike="noStrike">
              <a:solidFill>
                <a:schemeClr val="dk1"/>
              </a:solidFill>
              <a:latin typeface="Calibri"/>
              <a:ea typeface="Calibri"/>
              <a:cs typeface="Calibri"/>
              <a:sym typeface="Calibri"/>
            </a:endParaRPr>
          </a:p>
        </p:txBody>
      </p:sp>
      <p:sp>
        <p:nvSpPr>
          <p:cNvPr id="207" name="Google Shape;207;p3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10937" lvl="0" marL="431999" marR="0" rtl="0" algn="l">
              <a:lnSpc>
                <a:spcPct val="100000"/>
              </a:lnSpc>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Improves data </a:t>
            </a:r>
            <a:r>
              <a:rPr b="1" lang="en-US" sz="2600">
                <a:solidFill>
                  <a:schemeClr val="dk1"/>
                </a:solidFill>
                <a:latin typeface="Calibri"/>
                <a:ea typeface="Calibri"/>
                <a:cs typeface="Calibri"/>
                <a:sym typeface="Calibri"/>
              </a:rPr>
              <a:t>integrity</a:t>
            </a:r>
            <a:r>
              <a:rPr b="1" i="0" lang="en-US" sz="2600" u="none" cap="none" strike="noStrike">
                <a:solidFill>
                  <a:schemeClr val="dk1"/>
                </a:solidFill>
                <a:latin typeface="Calibri"/>
                <a:ea typeface="Calibri"/>
                <a:cs typeface="Calibri"/>
                <a:sym typeface="Calibri"/>
              </a:rPr>
              <a:t>  -&gt; P</a:t>
            </a:r>
            <a:r>
              <a:rPr b="1" lang="en-US" sz="2600">
                <a:solidFill>
                  <a:schemeClr val="dk1"/>
                </a:solidFill>
                <a:latin typeface="Calibri"/>
                <a:ea typeface="Calibri"/>
                <a:cs typeface="Calibri"/>
                <a:sym typeface="Calibri"/>
              </a:rPr>
              <a:t>K/FK</a:t>
            </a:r>
            <a:endParaRPr b="1" sz="2600">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Decr</a:t>
            </a:r>
            <a:r>
              <a:rPr b="1" lang="en-US" sz="2600">
                <a:solidFill>
                  <a:schemeClr val="dk1"/>
                </a:solidFill>
                <a:latin typeface="Calibri"/>
                <a:ea typeface="Calibri"/>
                <a:cs typeface="Calibri"/>
                <a:sym typeface="Calibri"/>
              </a:rPr>
              <a:t>ease storage costs</a:t>
            </a:r>
            <a:endParaRPr b="1" i="0" sz="2600" u="none" cap="none" strike="noStrike">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Increase Join time</a:t>
            </a:r>
            <a:endParaRPr b="1" i="0" sz="2600" u="none" cap="none" strike="noStrike">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i="0" lang="en-US" sz="2600" u="none" cap="none" strike="noStrike">
                <a:solidFill>
                  <a:schemeClr val="dk1"/>
                </a:solidFill>
                <a:latin typeface="Calibri"/>
                <a:ea typeface="Calibri"/>
                <a:cs typeface="Calibri"/>
                <a:sym typeface="Calibri"/>
              </a:rPr>
              <a:t>1</a:t>
            </a:r>
            <a:r>
              <a:rPr baseline="30000" i="0" lang="en-US" sz="2600" u="none" cap="none" strike="noStrike">
                <a:solidFill>
                  <a:schemeClr val="dk1"/>
                </a:solidFill>
                <a:latin typeface="Calibri"/>
                <a:ea typeface="Calibri"/>
                <a:cs typeface="Calibri"/>
                <a:sym typeface="Calibri"/>
              </a:rPr>
              <a:t>st</a:t>
            </a:r>
            <a:r>
              <a:rPr i="0" lang="en-US" sz="2600" u="none" cap="none" strike="noStrike">
                <a:solidFill>
                  <a:schemeClr val="dk1"/>
                </a:solidFill>
                <a:latin typeface="Calibri"/>
                <a:ea typeface="Calibri"/>
                <a:cs typeface="Calibri"/>
                <a:sym typeface="Calibri"/>
              </a:rPr>
              <a:t> Normal Form</a:t>
            </a:r>
            <a:endParaRPr i="0" sz="2600" u="none" cap="none" strike="noStrike">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each cell in the table should contain only atomic values</a:t>
            </a:r>
            <a:endParaRPr sz="2600">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i="0" lang="en-US" sz="2600" u="none" cap="none" strike="noStrike">
                <a:solidFill>
                  <a:schemeClr val="dk1"/>
                </a:solidFill>
                <a:latin typeface="Calibri"/>
                <a:ea typeface="Calibri"/>
                <a:cs typeface="Calibri"/>
                <a:sym typeface="Calibri"/>
              </a:rPr>
              <a:t>2</a:t>
            </a:r>
            <a:r>
              <a:rPr baseline="30000" i="0" lang="en-US" sz="2600" u="none" cap="none" strike="noStrike">
                <a:solidFill>
                  <a:schemeClr val="dk1"/>
                </a:solidFill>
                <a:latin typeface="Calibri"/>
                <a:ea typeface="Calibri"/>
                <a:cs typeface="Calibri"/>
                <a:sym typeface="Calibri"/>
              </a:rPr>
              <a:t>nd</a:t>
            </a:r>
            <a:r>
              <a:rPr i="0" lang="en-US" sz="2600" u="none" cap="none" strike="noStrike">
                <a:solidFill>
                  <a:schemeClr val="dk1"/>
                </a:solidFill>
                <a:latin typeface="Calibri"/>
                <a:ea typeface="Calibri"/>
                <a:cs typeface="Calibri"/>
                <a:sym typeface="Calibri"/>
              </a:rPr>
              <a:t> Normal Form:</a:t>
            </a:r>
            <a:endParaRPr sz="2600">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every non candidate-key attribute must depend on the whole candidate key, not just part of it</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3</a:t>
            </a:r>
            <a:r>
              <a:rPr baseline="30000" lang="en-US" sz="2600">
                <a:solidFill>
                  <a:schemeClr val="dk1"/>
                </a:solidFill>
                <a:latin typeface="Calibri"/>
                <a:ea typeface="Calibri"/>
                <a:cs typeface="Calibri"/>
                <a:sym typeface="Calibri"/>
              </a:rPr>
              <a:t>rd</a:t>
            </a:r>
            <a:r>
              <a:rPr lang="en-US" sz="2600">
                <a:solidFill>
                  <a:schemeClr val="dk1"/>
                </a:solidFill>
                <a:latin typeface="Calibri"/>
                <a:ea typeface="Calibri"/>
                <a:cs typeface="Calibri"/>
                <a:sym typeface="Calibri"/>
              </a:rPr>
              <a:t> Normal Form:</a:t>
            </a:r>
            <a:endParaRPr sz="2600">
              <a:solidFill>
                <a:schemeClr val="dk1"/>
              </a:solidFill>
              <a:latin typeface="Calibri"/>
              <a:ea typeface="Calibri"/>
              <a:cs typeface="Calibri"/>
              <a:sym typeface="Calibri"/>
            </a:endParaRPr>
          </a:p>
          <a:p>
            <a:pPr indent="-393700" lvl="1" marL="9144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remove transitive dependency, non-key attributes can not depend on other non-key attributes.</a:t>
            </a:r>
            <a:endParaRPr sz="2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Relational DB Design</a:t>
            </a:r>
            <a:endParaRPr i="0" sz="5400" u="none" cap="none" strike="noStrike">
              <a:solidFill>
                <a:schemeClr val="dk1"/>
              </a:solidFill>
              <a:latin typeface="Calibri"/>
              <a:ea typeface="Calibri"/>
              <a:cs typeface="Calibri"/>
              <a:sym typeface="Calibri"/>
            </a:endParaRPr>
          </a:p>
        </p:txBody>
      </p:sp>
      <p:sp>
        <p:nvSpPr>
          <p:cNvPr id="213" name="Google Shape;213;p3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Focus on normalization and </a:t>
            </a:r>
            <a:r>
              <a:rPr lang="en-US" sz="2800">
                <a:solidFill>
                  <a:schemeClr val="dk1"/>
                </a:solidFill>
                <a:latin typeface="Calibri"/>
                <a:ea typeface="Calibri"/>
                <a:cs typeface="Calibri"/>
                <a:sym typeface="Calibri"/>
              </a:rPr>
              <a:t>relationships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Entity Table</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represents business entities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book, user, student, courses….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Lookup Table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enumerate/list all potential cases, mostly to supplement entity tables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Joint/</a:t>
            </a:r>
            <a:r>
              <a:rPr lang="en-US" sz="2800">
                <a:solidFill>
                  <a:schemeClr val="dk1"/>
                </a:solidFill>
                <a:latin typeface="Calibri"/>
                <a:ea typeface="Calibri"/>
                <a:cs typeface="Calibri"/>
                <a:sym typeface="Calibri"/>
              </a:rPr>
              <a:t>junction</a:t>
            </a:r>
            <a:r>
              <a:rPr i="0" lang="en-US" sz="2800" u="none" cap="none" strike="noStrike">
                <a:solidFill>
                  <a:schemeClr val="dk1"/>
                </a:solidFill>
                <a:latin typeface="Calibri"/>
                <a:ea typeface="Calibri"/>
                <a:cs typeface="Calibri"/>
                <a:sym typeface="Calibri"/>
              </a:rPr>
              <a:t> Table</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used to handle many-to-many relationships</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Relational DB Design</a:t>
            </a:r>
            <a:endParaRPr i="0" sz="5400" u="none" cap="none" strike="noStrike">
              <a:solidFill>
                <a:schemeClr val="dk1"/>
              </a:solidFill>
              <a:latin typeface="Calibri"/>
              <a:ea typeface="Calibri"/>
              <a:cs typeface="Calibri"/>
              <a:sym typeface="Calibri"/>
            </a:endParaRPr>
          </a:p>
        </p:txBody>
      </p:sp>
      <p:sp>
        <p:nvSpPr>
          <p:cNvPr id="219" name="Google Shape;219;p3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Identity Column</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seed specifies the starting value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Audit column</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status, create date, modified date, created by, modified by</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Computed/Derived Column</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Computed from other columns, not stored, computed when needed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GUID/UUID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Natural vs Surrogate keys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PII/Sensitive data(</a:t>
            </a:r>
            <a:r>
              <a:rPr b="1" lang="en-US" sz="2800">
                <a:solidFill>
                  <a:schemeClr val="dk1"/>
                </a:solidFill>
                <a:latin typeface="Calibri"/>
                <a:ea typeface="Calibri"/>
                <a:cs typeface="Calibri"/>
                <a:sym typeface="Calibri"/>
              </a:rPr>
              <a:t>data masking</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pic>
        <p:nvPicPr>
          <p:cNvPr id="220" name="Google Shape;220;p35"/>
          <p:cNvPicPr preferRelativeResize="0"/>
          <p:nvPr/>
        </p:nvPicPr>
        <p:blipFill>
          <a:blip r:embed="rId3">
            <a:alphaModFix/>
          </a:blip>
          <a:stretch>
            <a:fillRect/>
          </a:stretch>
        </p:blipFill>
        <p:spPr>
          <a:xfrm>
            <a:off x="6869250" y="2428435"/>
            <a:ext cx="2438400" cy="295275"/>
          </a:xfrm>
          <a:prstGeom prst="rect">
            <a:avLst/>
          </a:prstGeom>
          <a:noFill/>
          <a:ln>
            <a:noFill/>
          </a:ln>
        </p:spPr>
      </p:pic>
      <p:pic>
        <p:nvPicPr>
          <p:cNvPr id="221" name="Google Shape;221;p35"/>
          <p:cNvPicPr preferRelativeResize="0"/>
          <p:nvPr/>
        </p:nvPicPr>
        <p:blipFill>
          <a:blip r:embed="rId4">
            <a:alphaModFix/>
          </a:blip>
          <a:stretch>
            <a:fillRect/>
          </a:stretch>
        </p:blipFill>
        <p:spPr>
          <a:xfrm>
            <a:off x="9425900" y="1380663"/>
            <a:ext cx="2114550" cy="1343025"/>
          </a:xfrm>
          <a:prstGeom prst="rect">
            <a:avLst/>
          </a:prstGeom>
          <a:noFill/>
          <a:ln>
            <a:noFill/>
          </a:ln>
        </p:spPr>
      </p:pic>
      <p:pic>
        <p:nvPicPr>
          <p:cNvPr id="222" name="Google Shape;222;p35"/>
          <p:cNvPicPr preferRelativeResize="0"/>
          <p:nvPr/>
        </p:nvPicPr>
        <p:blipFill>
          <a:blip r:embed="rId5">
            <a:alphaModFix/>
          </a:blip>
          <a:stretch>
            <a:fillRect/>
          </a:stretch>
        </p:blipFill>
        <p:spPr>
          <a:xfrm>
            <a:off x="6869250" y="4582713"/>
            <a:ext cx="4214675" cy="15228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a:t>
            </a:r>
            <a:r>
              <a:rPr lang="en-US" sz="5400">
                <a:solidFill>
                  <a:schemeClr val="dk1"/>
                </a:solidFill>
                <a:latin typeface="Calibri"/>
                <a:ea typeface="Calibri"/>
                <a:cs typeface="Calibri"/>
                <a:sym typeface="Calibri"/>
              </a:rPr>
              <a:t>ata Warehouse</a:t>
            </a:r>
            <a:r>
              <a:rPr i="0" lang="en-US" sz="5400" u="none" cap="none" strike="noStrike">
                <a:solidFill>
                  <a:schemeClr val="dk1"/>
                </a:solidFill>
                <a:latin typeface="Calibri"/>
                <a:ea typeface="Calibri"/>
                <a:cs typeface="Calibri"/>
                <a:sym typeface="Calibri"/>
              </a:rPr>
              <a:t> Design</a:t>
            </a:r>
            <a:endParaRPr i="0" sz="5400" u="none" cap="none" strike="noStrike">
              <a:solidFill>
                <a:schemeClr val="dk1"/>
              </a:solidFill>
              <a:latin typeface="Calibri"/>
              <a:ea typeface="Calibri"/>
              <a:cs typeface="Calibri"/>
              <a:sym typeface="Calibri"/>
            </a:endParaRPr>
          </a:p>
        </p:txBody>
      </p:sp>
      <p:sp>
        <p:nvSpPr>
          <p:cNvPr id="228" name="Google Shape;228;p3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focus on star/snowflake and Fact/Dimension</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SCD</a:t>
            </a:r>
            <a:r>
              <a:rPr lang="en-US" sz="2800">
                <a:solidFill>
                  <a:schemeClr val="dk1"/>
                </a:solidFill>
                <a:latin typeface="Calibri"/>
                <a:ea typeface="Calibri"/>
                <a:cs typeface="Calibri"/>
                <a:sym typeface="Calibri"/>
              </a:rPr>
              <a:t>(slowly changing dimensions) - type 2</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Performance Monitoring</a:t>
            </a:r>
            <a:endParaRPr i="0" sz="5400" u="none" cap="none" strike="noStrike">
              <a:solidFill>
                <a:schemeClr val="dk1"/>
              </a:solidFill>
              <a:latin typeface="Calibri"/>
              <a:ea typeface="Calibri"/>
              <a:cs typeface="Calibri"/>
              <a:sym typeface="Calibri"/>
            </a:endParaRPr>
          </a:p>
        </p:txBody>
      </p:sp>
      <p:sp>
        <p:nvSpPr>
          <p:cNvPr id="234" name="Google Shape;234;p3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Locate issue on a server scale</a:t>
            </a:r>
            <a:endParaRPr sz="2600">
              <a:solidFill>
                <a:schemeClr val="dk1"/>
              </a:solidFill>
              <a:latin typeface="Calibri"/>
              <a:ea typeface="Calibri"/>
              <a:cs typeface="Calibri"/>
              <a:sym typeface="Calibri"/>
            </a:endParaRPr>
          </a:p>
          <a:p>
            <a:pPr indent="-393700" lvl="1" marL="9144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Extended Events</a:t>
            </a:r>
            <a:endParaRPr sz="2600">
              <a:solidFill>
                <a:schemeClr val="dk1"/>
              </a:solidFill>
              <a:latin typeface="Calibri"/>
              <a:ea typeface="Calibri"/>
              <a:cs typeface="Calibri"/>
              <a:sym typeface="Calibri"/>
            </a:endParaRPr>
          </a:p>
          <a:p>
            <a:pPr indent="-393700" lvl="1" marL="9144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DMV(dynamic management views)</a:t>
            </a:r>
            <a:endParaRPr sz="2600">
              <a:solidFill>
                <a:schemeClr val="dk1"/>
              </a:solidFill>
              <a:latin typeface="Calibri"/>
              <a:ea typeface="Calibri"/>
              <a:cs typeface="Calibri"/>
              <a:sym typeface="Calibri"/>
            </a:endParaRPr>
          </a:p>
          <a:p>
            <a:pPr indent="-393700" lvl="1" marL="914400" rtl="0" algn="l">
              <a:spcBef>
                <a:spcPts val="0"/>
              </a:spcBef>
              <a:spcAft>
                <a:spcPts val="0"/>
              </a:spcAft>
              <a:buClr>
                <a:srgbClr val="888888"/>
              </a:buClr>
              <a:buSzPts val="2600"/>
              <a:buFont typeface="Calibri"/>
              <a:buChar char="○"/>
            </a:pPr>
            <a:r>
              <a:rPr lang="en-US" sz="2600">
                <a:solidFill>
                  <a:srgbClr val="888888"/>
                </a:solidFill>
                <a:latin typeface="Calibri"/>
                <a:ea typeface="Calibri"/>
                <a:cs typeface="Calibri"/>
                <a:sym typeface="Calibri"/>
              </a:rPr>
              <a:t>DBCC(Database Console Command)</a:t>
            </a:r>
            <a:endParaRPr sz="2600">
              <a:solidFill>
                <a:srgbClr val="888888"/>
              </a:solidFill>
              <a:latin typeface="Calibri"/>
              <a:ea typeface="Calibri"/>
              <a:cs typeface="Calibri"/>
              <a:sym typeface="Calibri"/>
            </a:endParaRPr>
          </a:p>
          <a:p>
            <a:pPr indent="-393700" lvl="1" marL="914400" rtl="0" algn="l">
              <a:spcBef>
                <a:spcPts val="0"/>
              </a:spcBef>
              <a:spcAft>
                <a:spcPts val="0"/>
              </a:spcAft>
              <a:buClr>
                <a:srgbClr val="888888"/>
              </a:buClr>
              <a:buSzPts val="2600"/>
              <a:buFont typeface="Calibri"/>
              <a:buChar char="○"/>
            </a:pPr>
            <a:r>
              <a:rPr lang="en-US" sz="2600">
                <a:solidFill>
                  <a:srgbClr val="888888"/>
                </a:solidFill>
                <a:latin typeface="Calibri"/>
                <a:ea typeface="Calibri"/>
                <a:cs typeface="Calibri"/>
                <a:sym typeface="Calibri"/>
              </a:rPr>
              <a:t>SQL Server Profiler - performance hit</a:t>
            </a:r>
            <a:endParaRPr sz="2600">
              <a:solidFill>
                <a:srgbClr val="888888"/>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Locate issue on a workload scale</a:t>
            </a:r>
            <a:endParaRPr sz="2600">
              <a:solidFill>
                <a:schemeClr val="dk1"/>
              </a:solidFill>
              <a:latin typeface="Calibri"/>
              <a:ea typeface="Calibri"/>
              <a:cs typeface="Calibri"/>
              <a:sym typeface="Calibri"/>
            </a:endParaRPr>
          </a:p>
          <a:p>
            <a:pPr indent="-393700" lvl="1" marL="9144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Tuning Advisor</a:t>
            </a:r>
            <a:endParaRPr sz="2600">
              <a:solidFill>
                <a:schemeClr val="dk1"/>
              </a:solidFill>
              <a:latin typeface="Calibri"/>
              <a:ea typeface="Calibri"/>
              <a:cs typeface="Calibri"/>
              <a:sym typeface="Calibri"/>
            </a:endParaRPr>
          </a:p>
          <a:p>
            <a:pPr indent="-393700" lvl="1" marL="9144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Execution Plan</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https://docs.microsoft.com/en-us/sql/relational-databases/performance/performance-monitoring-and-tuning-tools?view=sql-server-ver15</a:t>
            </a:r>
            <a:endParaRPr sz="2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