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9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9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9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0" name="Group 1"/>
          <p:cNvGrpSpPr/>
          <p:nvPr/>
        </p:nvGrpSpPr>
        <p:grpSpPr>
          <a:xfrm>
            <a:off x="150840" y="0"/>
            <a:ext cx="2436120" cy="6857280"/>
            <a:chOff x="150840" y="0"/>
            <a:chExt cx="2436120" cy="6857280"/>
          </a:xfrm>
        </p:grpSpPr>
        <p:sp>
          <p:nvSpPr>
            <p:cNvPr id="1" name="CustomShape 2"/>
            <p:cNvSpPr/>
            <p:nvPr/>
          </p:nvSpPr>
          <p:spPr>
            <a:xfrm>
              <a:off x="457200" y="0"/>
              <a:ext cx="1121760" cy="532836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fillRef idx="0"/>
            <a:effectRef idx="0"/>
            <a:fontRef idx="minor"/>
          </p:style>
        </p:sp>
        <p:sp>
          <p:nvSpPr>
            <p:cNvPr id="2" name="CustomShape 3"/>
            <p:cNvSpPr/>
            <p:nvPr/>
          </p:nvSpPr>
          <p:spPr>
            <a:xfrm>
              <a:off x="150840" y="0"/>
              <a:ext cx="1116720" cy="527616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fillRef idx="0"/>
            <a:effectRef idx="0"/>
            <a:fontRef idx="minor"/>
          </p:style>
        </p:sp>
        <p:sp>
          <p:nvSpPr>
            <p:cNvPr id="3" name="CustomShape 4"/>
            <p:cNvSpPr/>
            <p:nvPr/>
          </p:nvSpPr>
          <p:spPr>
            <a:xfrm>
              <a:off x="150840" y="5238720"/>
              <a:ext cx="1227960" cy="161856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fillRef idx="0"/>
            <a:effectRef idx="0"/>
            <a:fontRef idx="minor"/>
          </p:style>
        </p:sp>
        <p:sp>
          <p:nvSpPr>
            <p:cNvPr id="4" name="CustomShape 5"/>
            <p:cNvSpPr/>
            <p:nvPr/>
          </p:nvSpPr>
          <p:spPr>
            <a:xfrm>
              <a:off x="457200" y="5291280"/>
              <a:ext cx="1494720" cy="156600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fillRef idx="0"/>
            <a:effectRef idx="0"/>
            <a:fontRef idx="minor"/>
          </p:style>
        </p:sp>
        <p:sp>
          <p:nvSpPr>
            <p:cNvPr id="5" name="CustomShape 6"/>
            <p:cNvSpPr/>
            <p:nvPr/>
          </p:nvSpPr>
          <p:spPr>
            <a:xfrm>
              <a:off x="457200" y="5286240"/>
              <a:ext cx="2129760" cy="157104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fillRef idx="0"/>
            <a:effectRef idx="0"/>
            <a:fontRef idx="minor"/>
          </p:style>
        </p:sp>
        <p:sp>
          <p:nvSpPr>
            <p:cNvPr id="6" name="CustomShape 7"/>
            <p:cNvSpPr/>
            <p:nvPr/>
          </p:nvSpPr>
          <p:spPr>
            <a:xfrm>
              <a:off x="150840" y="5238720"/>
              <a:ext cx="1694880" cy="161856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fillRef idx="0"/>
            <a:effectRef idx="0"/>
            <a:fontRef idx="minor"/>
          </p:style>
        </p:sp>
      </p:grpSp>
      <p:grpSp>
        <p:nvGrpSpPr>
          <p:cNvPr id="7" name="Group 8"/>
          <p:cNvGrpSpPr/>
          <p:nvPr/>
        </p:nvGrpSpPr>
        <p:grpSpPr>
          <a:xfrm>
            <a:off x="546120" y="-4680"/>
            <a:ext cx="5014080" cy="6861960"/>
            <a:chOff x="546120" y="-4680"/>
            <a:chExt cx="5014080" cy="6861960"/>
          </a:xfrm>
        </p:grpSpPr>
        <p:sp>
          <p:nvSpPr>
            <p:cNvPr id="8" name="CustomShape 9"/>
            <p:cNvSpPr/>
            <p:nvPr/>
          </p:nvSpPr>
          <p:spPr>
            <a:xfrm>
              <a:off x="984240" y="-4680"/>
              <a:ext cx="1063080" cy="2782080"/>
            </a:xfrm>
            <a:custGeom>
              <a:avLst/>
              <a:gdLst/>
              <a:ahLst/>
              <a:rect l="l" t="t" r="r" b="b"/>
              <a:pathLst>
                <a:path w="670" h="1753">
                  <a:moveTo>
                    <a:pt x="0" y="1696"/>
                  </a:moveTo>
                  <a:lnTo>
                    <a:pt x="225" y="1753"/>
                  </a:lnTo>
                  <a:lnTo>
                    <a:pt x="670" y="0"/>
                  </a:lnTo>
                  <a:lnTo>
                    <a:pt x="430" y="0"/>
                  </a:lnTo>
                  <a:lnTo>
                    <a:pt x="0" y="1696"/>
                  </a:lnTo>
                  <a:close/>
                </a:path>
              </a:pathLst>
            </a:custGeom>
            <a:solidFill>
              <a:schemeClr val="accent1"/>
            </a:solidFill>
            <a:ln>
              <a:noFill/>
            </a:ln>
          </p:spPr>
          <p:style>
            <a:lnRef idx="0"/>
            <a:fillRef idx="0"/>
            <a:effectRef idx="0"/>
            <a:fontRef idx="minor"/>
          </p:style>
        </p:sp>
        <p:sp>
          <p:nvSpPr>
            <p:cNvPr id="9" name="CustomShape 10"/>
            <p:cNvSpPr/>
            <p:nvPr/>
          </p:nvSpPr>
          <p:spPr>
            <a:xfrm>
              <a:off x="546120" y="-4680"/>
              <a:ext cx="1034280" cy="2672640"/>
            </a:xfrm>
            <a:custGeom>
              <a:avLst/>
              <a:gdLst/>
              <a:ahLst/>
              <a:rect l="l" t="t"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tyle>
            <a:lnRef idx="0"/>
            <a:fillRef idx="0"/>
            <a:effectRef idx="0"/>
            <a:fontRef idx="minor"/>
          </p:style>
        </p:sp>
        <p:sp>
          <p:nvSpPr>
            <p:cNvPr id="10" name="CustomShape 11"/>
            <p:cNvSpPr/>
            <p:nvPr/>
          </p:nvSpPr>
          <p:spPr>
            <a:xfrm>
              <a:off x="546120" y="2583000"/>
              <a:ext cx="2693160" cy="4274280"/>
            </a:xfrm>
            <a:custGeom>
              <a:avLst/>
              <a:gdLst/>
              <a:ahLst/>
              <a:rect l="l" t="t" r="r" b="b"/>
              <a:pathLst>
                <a:path w="1697" h="2693">
                  <a:moveTo>
                    <a:pt x="0" y="0"/>
                  </a:moveTo>
                  <a:lnTo>
                    <a:pt x="1622" y="2693"/>
                  </a:lnTo>
                  <a:lnTo>
                    <a:pt x="1697" y="2693"/>
                  </a:lnTo>
                  <a:lnTo>
                    <a:pt x="0" y="0"/>
                  </a:lnTo>
                  <a:close/>
                </a:path>
              </a:pathLst>
            </a:custGeom>
            <a:solidFill>
              <a:schemeClr val="tx1">
                <a:lumMod val="85000"/>
                <a:lumOff val="15000"/>
              </a:schemeClr>
            </a:solidFill>
            <a:ln>
              <a:noFill/>
            </a:ln>
          </p:spPr>
          <p:style>
            <a:lnRef idx="0"/>
            <a:fillRef idx="0"/>
            <a:effectRef idx="0"/>
            <a:fontRef idx="minor"/>
          </p:style>
        </p:sp>
        <p:sp>
          <p:nvSpPr>
            <p:cNvPr id="11" name="CustomShape 12"/>
            <p:cNvSpPr/>
            <p:nvPr/>
          </p:nvSpPr>
          <p:spPr>
            <a:xfrm>
              <a:off x="988920" y="2692440"/>
              <a:ext cx="3331440" cy="4164840"/>
            </a:xfrm>
            <a:custGeom>
              <a:avLst/>
              <a:gdLst/>
              <a:ahLst/>
              <a:rect l="l" t="t" r="r" b="b"/>
              <a:pathLst>
                <a:path w="2099" h="2624">
                  <a:moveTo>
                    <a:pt x="2099" y="2624"/>
                  </a:moveTo>
                  <a:lnTo>
                    <a:pt x="0" y="0"/>
                  </a:lnTo>
                  <a:lnTo>
                    <a:pt x="2021" y="2624"/>
                  </a:lnTo>
                  <a:lnTo>
                    <a:pt x="2099" y="2624"/>
                  </a:lnTo>
                  <a:close/>
                </a:path>
              </a:pathLst>
            </a:custGeom>
            <a:solidFill>
              <a:schemeClr val="accent1">
                <a:lumMod val="50000"/>
              </a:schemeClr>
            </a:solidFill>
            <a:ln>
              <a:noFill/>
            </a:ln>
          </p:spPr>
          <p:style>
            <a:lnRef idx="0"/>
            <a:fillRef idx="0"/>
            <a:effectRef idx="0"/>
            <a:fontRef idx="minor"/>
          </p:style>
        </p:sp>
        <p:sp>
          <p:nvSpPr>
            <p:cNvPr id="12" name="CustomShape 13"/>
            <p:cNvSpPr/>
            <p:nvPr/>
          </p:nvSpPr>
          <p:spPr>
            <a:xfrm>
              <a:off x="984240" y="2687760"/>
              <a:ext cx="4575960" cy="4169520"/>
            </a:xfrm>
            <a:custGeom>
              <a:avLst/>
              <a:gdLst/>
              <a:ahLst/>
              <a:rect l="l" t="t"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tyle>
            <a:lnRef idx="0"/>
            <a:fillRef idx="0"/>
            <a:effectRef idx="0"/>
            <a:fontRef idx="minor"/>
          </p:style>
        </p:sp>
        <p:sp>
          <p:nvSpPr>
            <p:cNvPr id="13" name="CustomShape 14"/>
            <p:cNvSpPr/>
            <p:nvPr/>
          </p:nvSpPr>
          <p:spPr>
            <a:xfrm>
              <a:off x="546120" y="2577960"/>
              <a:ext cx="3583800" cy="4279320"/>
            </a:xfrm>
            <a:custGeom>
              <a:avLst/>
              <a:gdLst/>
              <a:ahLst/>
              <a:rect l="l" t="t"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tyle>
            <a:lnRef idx="0"/>
            <a:fillRef idx="0"/>
            <a:effectRef idx="0"/>
            <a:fontRef idx="minor"/>
          </p:style>
        </p:sp>
      </p:grpSp>
      <p:sp>
        <p:nvSpPr>
          <p:cNvPr id="14" name="PlaceHolder 15"/>
          <p:cNvSpPr>
            <a:spLocks noGrp="1"/>
          </p:cNvSpPr>
          <p:nvPr>
            <p:ph type="title"/>
          </p:nvPr>
        </p:nvSpPr>
        <p:spPr>
          <a:xfrm>
            <a:off x="1484280" y="685800"/>
            <a:ext cx="10018080" cy="175176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5" name="PlaceHolder 1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52" name="Group 1"/>
          <p:cNvGrpSpPr/>
          <p:nvPr/>
        </p:nvGrpSpPr>
        <p:grpSpPr>
          <a:xfrm>
            <a:off x="150840" y="0"/>
            <a:ext cx="2436120" cy="6857280"/>
            <a:chOff x="150840" y="0"/>
            <a:chExt cx="2436120" cy="6857280"/>
          </a:xfrm>
        </p:grpSpPr>
        <p:sp>
          <p:nvSpPr>
            <p:cNvPr id="53" name="CustomShape 2"/>
            <p:cNvSpPr/>
            <p:nvPr/>
          </p:nvSpPr>
          <p:spPr>
            <a:xfrm>
              <a:off x="457200" y="0"/>
              <a:ext cx="1121760" cy="532836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fillRef idx="0"/>
            <a:effectRef idx="0"/>
            <a:fontRef idx="minor"/>
          </p:style>
        </p:sp>
        <p:sp>
          <p:nvSpPr>
            <p:cNvPr id="54" name="CustomShape 3"/>
            <p:cNvSpPr/>
            <p:nvPr/>
          </p:nvSpPr>
          <p:spPr>
            <a:xfrm>
              <a:off x="150840" y="0"/>
              <a:ext cx="1116720" cy="527616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fillRef idx="0"/>
            <a:effectRef idx="0"/>
            <a:fontRef idx="minor"/>
          </p:style>
        </p:sp>
        <p:sp>
          <p:nvSpPr>
            <p:cNvPr id="55" name="CustomShape 4"/>
            <p:cNvSpPr/>
            <p:nvPr/>
          </p:nvSpPr>
          <p:spPr>
            <a:xfrm>
              <a:off x="150840" y="5238720"/>
              <a:ext cx="1227960" cy="161856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fillRef idx="0"/>
            <a:effectRef idx="0"/>
            <a:fontRef idx="minor"/>
          </p:style>
        </p:sp>
        <p:sp>
          <p:nvSpPr>
            <p:cNvPr id="56" name="CustomShape 5"/>
            <p:cNvSpPr/>
            <p:nvPr/>
          </p:nvSpPr>
          <p:spPr>
            <a:xfrm>
              <a:off x="457200" y="5291280"/>
              <a:ext cx="1494720" cy="156600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fillRef idx="0"/>
            <a:effectRef idx="0"/>
            <a:fontRef idx="minor"/>
          </p:style>
        </p:sp>
        <p:sp>
          <p:nvSpPr>
            <p:cNvPr id="57" name="CustomShape 6"/>
            <p:cNvSpPr/>
            <p:nvPr/>
          </p:nvSpPr>
          <p:spPr>
            <a:xfrm>
              <a:off x="457200" y="5286240"/>
              <a:ext cx="2129760" cy="157104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fillRef idx="0"/>
            <a:effectRef idx="0"/>
            <a:fontRef idx="minor"/>
          </p:style>
        </p:sp>
        <p:sp>
          <p:nvSpPr>
            <p:cNvPr id="58" name="CustomShape 7"/>
            <p:cNvSpPr/>
            <p:nvPr/>
          </p:nvSpPr>
          <p:spPr>
            <a:xfrm>
              <a:off x="150840" y="5238720"/>
              <a:ext cx="1694880" cy="161856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fillRef idx="0"/>
            <a:effectRef idx="0"/>
            <a:fontRef idx="minor"/>
          </p:style>
        </p:sp>
      </p:grpSp>
      <p:sp>
        <p:nvSpPr>
          <p:cNvPr id="59" name="PlaceHolder 8"/>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60"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7" name="CustomShape 1"/>
          <p:cNvSpPr/>
          <p:nvPr/>
        </p:nvSpPr>
        <p:spPr>
          <a:xfrm>
            <a:off x="1523880" y="643320"/>
            <a:ext cx="9143280" cy="361800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0" lang="en-US" sz="7200" spc="-1" strike="noStrike">
                <a:solidFill>
                  <a:srgbClr val="000000"/>
                </a:solidFill>
                <a:latin typeface="Corbel"/>
                <a:ea typeface="Corbel"/>
              </a:rPr>
              <a:t>Tìm kiếm tuần tự</a:t>
            </a:r>
            <a:br/>
            <a:r>
              <a:rPr b="0" lang="en-US" sz="7200" spc="-1" strike="noStrike">
                <a:solidFill>
                  <a:srgbClr val="000000"/>
                </a:solidFill>
                <a:latin typeface="Corbel"/>
                <a:ea typeface="Corbel"/>
              </a:rPr>
              <a:t>(Sequential Search)</a:t>
            </a:r>
            <a:endParaRPr b="0" lang="en-US" sz="7200" spc="-1" strike="noStrike">
              <a:latin typeface="Arial"/>
            </a:endParaRPr>
          </a:p>
        </p:txBody>
      </p:sp>
      <p:sp>
        <p:nvSpPr>
          <p:cNvPr id="98" name="CustomShape 2"/>
          <p:cNvSpPr/>
          <p:nvPr/>
        </p:nvSpPr>
        <p:spPr>
          <a:xfrm>
            <a:off x="2719440" y="4552200"/>
            <a:ext cx="6752160" cy="109080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484280" y="685800"/>
            <a:ext cx="10018080" cy="17517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Mục lục</a:t>
            </a:r>
            <a:endParaRPr b="0" lang="en-US" sz="4000" spc="-1" strike="noStrike">
              <a:latin typeface="Arial"/>
            </a:endParaRPr>
          </a:p>
        </p:txBody>
      </p:sp>
      <p:sp>
        <p:nvSpPr>
          <p:cNvPr id="100" name="CustomShape 2"/>
          <p:cNvSpPr/>
          <p:nvPr/>
        </p:nvSpPr>
        <p:spPr>
          <a:xfrm>
            <a:off x="1484280" y="2666880"/>
            <a:ext cx="10018080" cy="3123360"/>
          </a:xfrm>
          <a:prstGeom prst="rect">
            <a:avLst/>
          </a:prstGeom>
          <a:noFill/>
          <a:ln>
            <a:noFill/>
          </a:ln>
        </p:spPr>
        <p:style>
          <a:lnRef idx="0"/>
          <a:fillRef idx="0"/>
          <a:effectRef idx="0"/>
          <a:fontRef idx="minor"/>
        </p:style>
        <p:txBody>
          <a:bodyPr lIns="90000" rIns="90000" tIns="45000" bIns="45000">
            <a:normAutofit/>
          </a:bodyPr>
          <a:p>
            <a:pPr lvl="1" marL="743040" indent="-285120">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Corbel"/>
                <a:ea typeface="Corbel"/>
              </a:rPr>
              <a:t>1/  Thông tin tổng quát</a:t>
            </a:r>
            <a:endParaRPr b="0" lang="en-US" sz="2000" spc="-1" strike="noStrike">
              <a:latin typeface="Arial"/>
            </a:endParaRPr>
          </a:p>
          <a:p>
            <a:pPr lvl="1" marL="743040" indent="-285120">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Corbel"/>
                <a:ea typeface="Corbel"/>
              </a:rPr>
              <a:t>2/ Giải thuật</a:t>
            </a:r>
            <a:endParaRPr b="0" lang="en-US" sz="2000" spc="-1" strike="noStrike">
              <a:latin typeface="Arial"/>
            </a:endParaRPr>
          </a:p>
          <a:p>
            <a:pPr lvl="1" marL="743040" indent="-285120">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Corbel"/>
                <a:ea typeface="Corbel"/>
              </a:rPr>
              <a:t>3/ Ưu điểm và nhược điểm</a:t>
            </a:r>
            <a:endParaRPr b="0" lang="en-US"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1484280" y="685800"/>
            <a:ext cx="10018080" cy="17517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Thông tin tổng quát</a:t>
            </a:r>
            <a:endParaRPr b="0" lang="en-US" sz="4000" spc="-1" strike="noStrike">
              <a:latin typeface="Arial"/>
            </a:endParaRPr>
          </a:p>
        </p:txBody>
      </p:sp>
      <p:sp>
        <p:nvSpPr>
          <p:cNvPr id="102" name="CustomShape 2"/>
          <p:cNvSpPr/>
          <p:nvPr/>
        </p:nvSpPr>
        <p:spPr>
          <a:xfrm>
            <a:off x="1484280" y="2666880"/>
            <a:ext cx="10018080" cy="305100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400"/>
              </a:spcBef>
              <a:spcAft>
                <a:spcPts val="601"/>
              </a:spcAft>
            </a:pPr>
            <a:r>
              <a:rPr b="0" lang="en-US" sz="2000" spc="-1" strike="noStrike">
                <a:solidFill>
                  <a:srgbClr val="000000"/>
                </a:solidFill>
                <a:latin typeface="Corbel"/>
                <a:ea typeface="Corbel"/>
              </a:rPr>
              <a:t>1/ Là một giải thuật tìm kiếm:</a:t>
            </a:r>
            <a:endParaRPr b="0" lang="en-US" sz="2000" spc="-1" strike="noStrike">
              <a:latin typeface="Arial"/>
            </a:endParaRPr>
          </a:p>
          <a:p>
            <a:pPr marL="914400">
              <a:lnSpc>
                <a:spcPct val="100000"/>
              </a:lnSpc>
              <a:spcBef>
                <a:spcPts val="360"/>
              </a:spcBef>
              <a:spcAft>
                <a:spcPts val="601"/>
              </a:spcAft>
            </a:pPr>
            <a:r>
              <a:rPr b="0" lang="en-US" sz="1800" spc="-1" strike="noStrike">
                <a:solidFill>
                  <a:srgbClr val="000000"/>
                </a:solidFill>
                <a:latin typeface="Corbel"/>
                <a:ea typeface="Corbel"/>
              </a:rPr>
              <a:t>Là giải thuật tìm kiếm một hoặc nhiều phần tử thỏa mãn điều kiện cho trước.</a:t>
            </a:r>
            <a:endParaRPr b="0" lang="en-US" sz="1800" spc="-1" strike="noStrike">
              <a:latin typeface="Arial"/>
            </a:endParaRPr>
          </a:p>
          <a:p>
            <a:pPr marL="1200240" indent="-285120">
              <a:lnSpc>
                <a:spcPct val="100000"/>
              </a:lnSpc>
              <a:spcBef>
                <a:spcPts val="360"/>
              </a:spcBef>
              <a:spcAft>
                <a:spcPts val="601"/>
              </a:spcAft>
            </a:pPr>
            <a:r>
              <a:rPr b="0" lang="en-US" sz="1800" spc="-1" strike="noStrike">
                <a:solidFill>
                  <a:srgbClr val="000000"/>
                </a:solidFill>
                <a:latin typeface="Corbel"/>
                <a:ea typeface="Corbel"/>
              </a:rPr>
              <a:t>Đầu vào: Một danh sách các phần tử và điều kiện.</a:t>
            </a:r>
            <a:endParaRPr b="0" lang="en-US" sz="1800" spc="-1" strike="noStrike">
              <a:latin typeface="Arial"/>
            </a:endParaRPr>
          </a:p>
          <a:p>
            <a:pPr marL="1200240" indent="-285120">
              <a:lnSpc>
                <a:spcPct val="100000"/>
              </a:lnSpc>
              <a:spcBef>
                <a:spcPts val="360"/>
              </a:spcBef>
              <a:spcAft>
                <a:spcPts val="601"/>
              </a:spcAft>
            </a:pPr>
            <a:r>
              <a:rPr b="0" lang="en-US" sz="1800" spc="-1" strike="noStrike">
                <a:solidFill>
                  <a:srgbClr val="000000"/>
                </a:solidFill>
                <a:latin typeface="Corbel"/>
                <a:ea typeface="Corbel"/>
              </a:rPr>
              <a:t>Đầu ra: Một hoặc nhiều phần tử nằm trong danh sách và thỏa mãn điều kiện.</a:t>
            </a:r>
            <a:endParaRPr b="0" lang="en-US" sz="1800" spc="-1" strike="noStrike">
              <a:latin typeface="Arial"/>
            </a:endParaRPr>
          </a:p>
          <a:p>
            <a:pPr marL="1200240" indent="-285120">
              <a:lnSpc>
                <a:spcPct val="100000"/>
              </a:lnSpc>
              <a:spcBef>
                <a:spcPts val="360"/>
              </a:spcBef>
              <a:spcAft>
                <a:spcPts val="601"/>
              </a:spcAft>
            </a:pPr>
            <a:r>
              <a:rPr b="0" lang="en-US" sz="1800" spc="-1" strike="noStrike">
                <a:solidFill>
                  <a:srgbClr val="000000"/>
                </a:solidFill>
                <a:latin typeface="Corbel"/>
                <a:ea typeface="Corbel"/>
              </a:rPr>
              <a:t> </a:t>
            </a:r>
            <a:r>
              <a:rPr b="0" lang="en-US" sz="1800" spc="-1" strike="noStrike">
                <a:solidFill>
                  <a:srgbClr val="000000"/>
                </a:solidFill>
                <a:latin typeface="Corbel"/>
                <a:ea typeface="Corbel"/>
              </a:rPr>
              <a:t>VD:</a:t>
            </a:r>
            <a:endParaRPr b="0" lang="en-US" sz="1800" spc="-1" strike="noStrike">
              <a:latin typeface="Arial"/>
            </a:endParaRPr>
          </a:p>
          <a:p>
            <a:pPr marL="1200240" indent="-285120">
              <a:lnSpc>
                <a:spcPct val="100000"/>
              </a:lnSpc>
              <a:spcBef>
                <a:spcPts val="360"/>
              </a:spcBef>
              <a:spcAft>
                <a:spcPts val="601"/>
              </a:spcAft>
            </a:pPr>
            <a:r>
              <a:rPr b="0" lang="en-US" sz="1800" spc="-1" strike="noStrike">
                <a:solidFill>
                  <a:srgbClr val="000000"/>
                </a:solidFill>
                <a:latin typeface="Courier New"/>
                <a:ea typeface="Corbel"/>
              </a:rPr>
              <a:t>A = [1, 4, 5, 7]</a:t>
            </a:r>
            <a:endParaRPr b="0" lang="en-US" sz="1800" spc="-1" strike="noStrike">
              <a:latin typeface="Arial"/>
            </a:endParaRPr>
          </a:p>
          <a:p>
            <a:pPr marL="1200240" indent="-285120">
              <a:lnSpc>
                <a:spcPct val="100000"/>
              </a:lnSpc>
              <a:spcBef>
                <a:spcPts val="360"/>
              </a:spcBef>
              <a:spcAft>
                <a:spcPts val="601"/>
              </a:spcAft>
            </a:pPr>
            <a:r>
              <a:rPr b="0" lang="en-US" sz="1800" spc="-1" strike="noStrike">
                <a:solidFill>
                  <a:srgbClr val="000000"/>
                </a:solidFill>
                <a:latin typeface="Corbel"/>
                <a:ea typeface="Corbel"/>
              </a:rPr>
              <a:t>Điều kiện: Giá trị = 5</a:t>
            </a:r>
            <a:endParaRPr b="0" lang="en-US" sz="1800" spc="-1" strike="noStrike">
              <a:latin typeface="Arial"/>
            </a:endParaRPr>
          </a:p>
          <a:p>
            <a:pPr marL="914400" indent="-285120">
              <a:lnSpc>
                <a:spcPct val="100000"/>
              </a:lnSpc>
              <a:spcBef>
                <a:spcPts val="360"/>
              </a:spcBef>
              <a:spcAft>
                <a:spcPts val="601"/>
              </a:spcAft>
            </a:pPr>
            <a:r>
              <a:rPr b="0" lang="en-US" sz="1800" spc="-1" strike="noStrike">
                <a:solidFill>
                  <a:srgbClr val="000000"/>
                </a:solidFill>
                <a:latin typeface="Corbel"/>
                <a:ea typeface="Corbel"/>
              </a:rPr>
              <a:t>-&gt; </a:t>
            </a:r>
            <a:r>
              <a:rPr b="0" lang="en-US" sz="1800" spc="-1" strike="noStrike">
                <a:solidFill>
                  <a:srgbClr val="000000"/>
                </a:solidFill>
                <a:latin typeface="Courier New"/>
                <a:ea typeface="Corbel"/>
              </a:rPr>
              <a:t>A[2] = 5</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1484280" y="685800"/>
            <a:ext cx="10018080" cy="17517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Thông tin tổng quát</a:t>
            </a:r>
            <a:endParaRPr b="0" lang="en-US" sz="4000" spc="-1" strike="noStrike">
              <a:latin typeface="Arial"/>
            </a:endParaRPr>
          </a:p>
        </p:txBody>
      </p:sp>
      <p:sp>
        <p:nvSpPr>
          <p:cNvPr id="104" name="CustomShape 2"/>
          <p:cNvSpPr/>
          <p:nvPr/>
        </p:nvSpPr>
        <p:spPr>
          <a:xfrm>
            <a:off x="1484280" y="2666880"/>
            <a:ext cx="10018080" cy="3123360"/>
          </a:xfrm>
          <a:prstGeom prst="rect">
            <a:avLst/>
          </a:prstGeom>
          <a:noFill/>
          <a:ln>
            <a:noFill/>
          </a:ln>
        </p:spPr>
        <p:style>
          <a:lnRef idx="0"/>
          <a:fillRef idx="0"/>
          <a:effectRef idx="0"/>
          <a:fontRef idx="minor"/>
        </p:style>
        <p:txBody>
          <a:bodyPr lIns="90000" rIns="90000" tIns="45000" bIns="45000"/>
          <a:p>
            <a:pPr marL="457200">
              <a:lnSpc>
                <a:spcPct val="100000"/>
              </a:lnSpc>
              <a:spcBef>
                <a:spcPts val="400"/>
              </a:spcBef>
              <a:spcAft>
                <a:spcPts val="400"/>
              </a:spcAft>
            </a:pPr>
            <a:r>
              <a:rPr b="0" lang="en-US" sz="2000" spc="-1" strike="noStrike">
                <a:solidFill>
                  <a:srgbClr val="000000"/>
                </a:solidFill>
                <a:latin typeface="Corbel"/>
                <a:ea typeface="Corbel"/>
              </a:rPr>
              <a:t>2/ Sử dụng cách thức tuần tự:</a:t>
            </a:r>
            <a:endParaRPr b="0" lang="en-US" sz="2000" spc="-1" strike="noStrike">
              <a:latin typeface="Arial"/>
            </a:endParaRPr>
          </a:p>
          <a:p>
            <a:pPr marL="914400">
              <a:lnSpc>
                <a:spcPct val="100000"/>
              </a:lnSpc>
              <a:spcBef>
                <a:spcPts val="360"/>
              </a:spcBef>
              <a:spcAft>
                <a:spcPts val="400"/>
              </a:spcAft>
            </a:pPr>
            <a:r>
              <a:rPr b="0" lang="en-US" sz="1800" spc="-1" strike="noStrike">
                <a:solidFill>
                  <a:srgbClr val="000000"/>
                </a:solidFill>
                <a:latin typeface="Corbel"/>
                <a:ea typeface="Corbel"/>
              </a:rPr>
              <a:t>Là phương pháp duyệt lần lượt các phần tử liền kề.</a:t>
            </a:r>
            <a:endParaRPr b="0" lang="en-US" sz="1800" spc="-1" strike="noStrike">
              <a:latin typeface="Arial"/>
            </a:endParaRPr>
          </a:p>
          <a:p>
            <a:pPr marL="914400">
              <a:lnSpc>
                <a:spcPct val="100000"/>
              </a:lnSpc>
              <a:spcBef>
                <a:spcPts val="360"/>
              </a:spcBef>
              <a:spcAft>
                <a:spcPts val="400"/>
              </a:spcAft>
            </a:pPr>
            <a:r>
              <a:rPr b="0" lang="en-US" sz="1800" spc="-1" strike="noStrike">
                <a:solidFill>
                  <a:srgbClr val="000000"/>
                </a:solidFill>
                <a:latin typeface="Courier New"/>
                <a:ea typeface="Corbel"/>
              </a:rPr>
              <a:t>A[0] -&gt; A[1] -&gt; … -&gt; A[N-1]</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484280" y="685800"/>
            <a:ext cx="10018080" cy="17517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Giải thuật - Ý tưởng</a:t>
            </a:r>
            <a:endParaRPr b="0" lang="en-US" sz="4000" spc="-1" strike="noStrike">
              <a:latin typeface="Arial"/>
            </a:endParaRPr>
          </a:p>
        </p:txBody>
      </p:sp>
      <p:sp>
        <p:nvSpPr>
          <p:cNvPr id="106" name="CustomShape 2"/>
          <p:cNvSpPr/>
          <p:nvPr/>
        </p:nvSpPr>
        <p:spPr>
          <a:xfrm>
            <a:off x="1484280" y="2666880"/>
            <a:ext cx="10018080" cy="312336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400"/>
              </a:spcBef>
              <a:spcAft>
                <a:spcPts val="601"/>
              </a:spcAft>
            </a:pPr>
            <a:r>
              <a:rPr b="0" lang="en-US" sz="2000" spc="-1" strike="noStrike">
                <a:solidFill>
                  <a:srgbClr val="000000"/>
                </a:solidFill>
                <a:latin typeface="Corbel"/>
                <a:ea typeface="Corbel"/>
              </a:rPr>
              <a:t>Để tìm kiếm đối tượng thỏa mãn điều kiện trong một danh sách bất kỳ, ta duyệt lần lượt các phần tử trong danh sách đó, cho đến khi gặp được một phần tử thỏa mãn điều kiện.</a:t>
            </a:r>
            <a:endParaRPr b="0" lang="en-US"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1484280" y="685800"/>
            <a:ext cx="10018080" cy="17517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Giải thuật - Triển khai</a:t>
            </a:r>
            <a:endParaRPr b="0" lang="en-US" sz="4000" spc="-1" strike="noStrike">
              <a:latin typeface="Arial"/>
            </a:endParaRPr>
          </a:p>
        </p:txBody>
      </p:sp>
      <p:sp>
        <p:nvSpPr>
          <p:cNvPr id="108" name="CustomShape 2"/>
          <p:cNvSpPr/>
          <p:nvPr/>
        </p:nvSpPr>
        <p:spPr>
          <a:xfrm>
            <a:off x="1484280" y="2666880"/>
            <a:ext cx="10018080" cy="312336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360"/>
              </a:spcBef>
              <a:spcAft>
                <a:spcPts val="601"/>
              </a:spcAft>
            </a:pPr>
            <a:r>
              <a:rPr b="0" lang="en-US" sz="1800" spc="-1" strike="noStrike">
                <a:solidFill>
                  <a:srgbClr val="000000"/>
                </a:solidFill>
                <a:latin typeface="Corbel"/>
                <a:ea typeface="Corbel"/>
              </a:rPr>
              <a:t>Tổng quát, giải thuật tìm kiếm tuần tự có thể thực hiện qua 4 bước:</a:t>
            </a:r>
            <a:endParaRPr b="0" lang="en-US" sz="1800" spc="-1" strike="noStrike">
              <a:latin typeface="Arial"/>
            </a:endParaRPr>
          </a:p>
          <a:p>
            <a:pPr marL="457200">
              <a:lnSpc>
                <a:spcPct val="100000"/>
              </a:lnSpc>
              <a:spcBef>
                <a:spcPts val="320"/>
              </a:spcBef>
              <a:spcAft>
                <a:spcPts val="601"/>
              </a:spcAft>
            </a:pPr>
            <a:r>
              <a:rPr b="0" lang="en-US" sz="1600" spc="-1" strike="noStrike">
                <a:solidFill>
                  <a:srgbClr val="000000"/>
                </a:solidFill>
                <a:latin typeface="Courier New"/>
                <a:ea typeface="Corbel"/>
              </a:rPr>
              <a:t>    </a:t>
            </a:r>
            <a:r>
              <a:rPr b="0" lang="en-US" sz="1600" spc="-1" strike="noStrike">
                <a:solidFill>
                  <a:srgbClr val="000000"/>
                </a:solidFill>
                <a:latin typeface="Courier New"/>
                <a:ea typeface="Corbel"/>
              </a:rPr>
              <a:t>Bước 1: Duyệt đến phần tử đầu tiên.</a:t>
            </a:r>
            <a:endParaRPr b="0" lang="en-US" sz="1600" spc="-1" strike="noStrike">
              <a:latin typeface="Arial"/>
            </a:endParaRPr>
          </a:p>
          <a:p>
            <a:pPr marL="457200">
              <a:lnSpc>
                <a:spcPct val="100000"/>
              </a:lnSpc>
              <a:spcBef>
                <a:spcPts val="320"/>
              </a:spcBef>
              <a:spcAft>
                <a:spcPts val="601"/>
              </a:spcAft>
            </a:pPr>
            <a:r>
              <a:rPr b="0" lang="en-US" sz="1600" spc="-1" strike="noStrike">
                <a:solidFill>
                  <a:srgbClr val="000000"/>
                </a:solidFill>
                <a:latin typeface="Courier New"/>
                <a:ea typeface="Corbel"/>
              </a:rPr>
              <a:t>    </a:t>
            </a:r>
            <a:r>
              <a:rPr b="0" lang="en-US" sz="1600" spc="-1" strike="noStrike">
                <a:solidFill>
                  <a:srgbClr val="000000"/>
                </a:solidFill>
                <a:latin typeface="Courier New"/>
                <a:ea typeface="Corbel"/>
              </a:rPr>
              <a:t>Bước 2: So sánh phần tử hiện tại với điều kiện:</a:t>
            </a:r>
            <a:endParaRPr b="0" lang="en-US" sz="1600" spc="-1" strike="noStrike">
              <a:latin typeface="Arial"/>
            </a:endParaRPr>
          </a:p>
          <a:p>
            <a:pPr marL="457200">
              <a:lnSpc>
                <a:spcPct val="100000"/>
              </a:lnSpc>
              <a:spcBef>
                <a:spcPts val="320"/>
              </a:spcBef>
              <a:spcAft>
                <a:spcPts val="601"/>
              </a:spcAft>
            </a:pPr>
            <a:r>
              <a:rPr b="0" lang="en-US" sz="1600" spc="-1" strike="noStrike">
                <a:solidFill>
                  <a:srgbClr val="000000"/>
                </a:solidFill>
                <a:latin typeface="Courier New"/>
                <a:ea typeface="Corbel"/>
              </a:rPr>
              <a:t>                </a:t>
            </a:r>
            <a:r>
              <a:rPr b="0" lang="en-US" sz="1600" spc="-1" strike="noStrike">
                <a:solidFill>
                  <a:srgbClr val="000000"/>
                </a:solidFill>
                <a:latin typeface="Courier New"/>
                <a:ea typeface="Corbel"/>
              </a:rPr>
              <a:t>Nếu điều kiện thỏa mãn thì đến bước 5.</a:t>
            </a:r>
            <a:endParaRPr b="0" lang="en-US" sz="1600" spc="-1" strike="noStrike">
              <a:latin typeface="Arial"/>
            </a:endParaRPr>
          </a:p>
          <a:p>
            <a:pPr marL="457200">
              <a:lnSpc>
                <a:spcPct val="100000"/>
              </a:lnSpc>
              <a:spcBef>
                <a:spcPts val="320"/>
              </a:spcBef>
              <a:spcAft>
                <a:spcPts val="601"/>
              </a:spcAft>
            </a:pPr>
            <a:r>
              <a:rPr b="0" lang="en-US" sz="1600" spc="-1" strike="noStrike">
                <a:solidFill>
                  <a:srgbClr val="000000"/>
                </a:solidFill>
                <a:latin typeface="Courier New"/>
                <a:ea typeface="Corbel"/>
              </a:rPr>
              <a:t>    </a:t>
            </a:r>
            <a:r>
              <a:rPr b="0" lang="en-US" sz="1600" spc="-1" strike="noStrike">
                <a:solidFill>
                  <a:srgbClr val="000000"/>
                </a:solidFill>
                <a:latin typeface="Courier New"/>
                <a:ea typeface="Corbel"/>
              </a:rPr>
              <a:t>Bước 3: Nếu tồn tại phần tử tiếp theo thì duyệt đến phần tử tiếp theo và quay lại bước 2.</a:t>
            </a:r>
            <a:endParaRPr b="0" lang="en-US" sz="1600" spc="-1" strike="noStrike">
              <a:latin typeface="Arial"/>
            </a:endParaRPr>
          </a:p>
          <a:p>
            <a:pPr marL="457200">
              <a:lnSpc>
                <a:spcPct val="100000"/>
              </a:lnSpc>
              <a:spcBef>
                <a:spcPts val="320"/>
              </a:spcBef>
              <a:spcAft>
                <a:spcPts val="601"/>
              </a:spcAft>
            </a:pPr>
            <a:r>
              <a:rPr b="0" lang="en-US" sz="1600" spc="-1" strike="noStrike">
                <a:solidFill>
                  <a:srgbClr val="000000"/>
                </a:solidFill>
                <a:latin typeface="Courier New"/>
                <a:ea typeface="Corbel"/>
              </a:rPr>
              <a:t>    </a:t>
            </a:r>
            <a:r>
              <a:rPr b="0" lang="en-US" sz="1600" spc="-1" strike="noStrike">
                <a:solidFill>
                  <a:srgbClr val="000000"/>
                </a:solidFill>
                <a:latin typeface="Courier New"/>
                <a:ea typeface="Corbel"/>
              </a:rPr>
              <a:t>Bước 4: Không tìm thấy phần tử thỏa mãn.</a:t>
            </a:r>
            <a:endParaRPr b="0" lang="en-US" sz="1600" spc="-1" strike="noStrike">
              <a:latin typeface="Arial"/>
            </a:endParaRPr>
          </a:p>
          <a:p>
            <a:pPr marL="457200">
              <a:lnSpc>
                <a:spcPct val="100000"/>
              </a:lnSpc>
              <a:spcBef>
                <a:spcPts val="320"/>
              </a:spcBef>
              <a:spcAft>
                <a:spcPts val="601"/>
              </a:spcAft>
            </a:pPr>
            <a:r>
              <a:rPr b="0" lang="en-US" sz="1600" spc="-1" strike="noStrike">
                <a:solidFill>
                  <a:srgbClr val="000000"/>
                </a:solidFill>
                <a:latin typeface="Courier New"/>
                <a:ea typeface="Corbel"/>
              </a:rPr>
              <a:t>    </a:t>
            </a:r>
            <a:r>
              <a:rPr b="0" lang="en-US" sz="1600" spc="-1" strike="noStrike">
                <a:solidFill>
                  <a:srgbClr val="000000"/>
                </a:solidFill>
                <a:latin typeface="Courier New"/>
                <a:ea typeface="Corbel"/>
              </a:rPr>
              <a:t>Bước 5: Kết thúc.</a:t>
            </a:r>
            <a:endParaRPr b="0" lang="en-US" sz="1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484280" y="685800"/>
            <a:ext cx="10018080" cy="17517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Giải thuật - Ví dụ</a:t>
            </a:r>
            <a:endParaRPr b="0" lang="en-US" sz="4000" spc="-1" strike="noStrike">
              <a:latin typeface="Arial"/>
            </a:endParaRPr>
          </a:p>
        </p:txBody>
      </p:sp>
      <p:sp>
        <p:nvSpPr>
          <p:cNvPr id="110" name="CustomShape 2"/>
          <p:cNvSpPr/>
          <p:nvPr/>
        </p:nvSpPr>
        <p:spPr>
          <a:xfrm>
            <a:off x="1484280" y="2666880"/>
            <a:ext cx="10018080" cy="108180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479"/>
              </a:spcBef>
              <a:spcAft>
                <a:spcPts val="601"/>
              </a:spcAft>
            </a:pPr>
            <a:r>
              <a:rPr b="0" lang="en-US" sz="2400" spc="-1" strike="noStrike">
                <a:solidFill>
                  <a:srgbClr val="000000"/>
                </a:solidFill>
                <a:latin typeface="Courier New"/>
              </a:rPr>
              <a:t>A = [1,4,2,4,5,3]</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urier New"/>
              </a:rPr>
              <a:t>Điều kiện: Giá trị = 2</a:t>
            </a:r>
            <a:endParaRPr b="0" lang="en-US" sz="2400" spc="-1" strike="noStrike">
              <a:latin typeface="Arial"/>
            </a:endParaRPr>
          </a:p>
          <a:p>
            <a:pPr marL="457200">
              <a:lnSpc>
                <a:spcPct val="100000"/>
              </a:lnSpc>
              <a:spcBef>
                <a:spcPts val="479"/>
              </a:spcBef>
              <a:spcAft>
                <a:spcPts val="601"/>
              </a:spcAft>
            </a:pPr>
            <a:endParaRPr b="0" lang="en-US" sz="2400" spc="-1" strike="noStrike">
              <a:latin typeface="Arial"/>
            </a:endParaRPr>
          </a:p>
        </p:txBody>
      </p:sp>
      <p:sp>
        <p:nvSpPr>
          <p:cNvPr id="111" name="CustomShape 3"/>
          <p:cNvSpPr/>
          <p:nvPr/>
        </p:nvSpPr>
        <p:spPr>
          <a:xfrm>
            <a:off x="3425040" y="4297680"/>
            <a:ext cx="548280" cy="548280"/>
          </a:xfrm>
          <a:custGeom>
            <a:avLst/>
            <a:gdLst/>
            <a:ahLst/>
            <a:rect l="l" t="t" r="r" b="b"/>
            <a:pathLst>
              <a:path w="1525" h="1525">
                <a:moveTo>
                  <a:pt x="254" y="0"/>
                </a:moveTo>
                <a:cubicBezTo>
                  <a:pt x="127" y="0"/>
                  <a:pt x="0" y="127"/>
                  <a:pt x="0" y="254"/>
                </a:cubicBezTo>
                <a:lnTo>
                  <a:pt x="0" y="1270"/>
                </a:lnTo>
                <a:cubicBezTo>
                  <a:pt x="0" y="1397"/>
                  <a:pt x="127" y="1524"/>
                  <a:pt x="254" y="1524"/>
                </a:cubicBezTo>
                <a:lnTo>
                  <a:pt x="1270" y="1524"/>
                </a:lnTo>
                <a:cubicBezTo>
                  <a:pt x="1397" y="1524"/>
                  <a:pt x="1524" y="1397"/>
                  <a:pt x="1524" y="1270"/>
                </a:cubicBezTo>
                <a:lnTo>
                  <a:pt x="1524" y="254"/>
                </a:lnTo>
                <a:cubicBezTo>
                  <a:pt x="1524" y="127"/>
                  <a:pt x="1397" y="0"/>
                  <a:pt x="1270" y="0"/>
                </a:cubicBezTo>
                <a:lnTo>
                  <a:pt x="254"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12" name="CustomShape 4"/>
          <p:cNvSpPr/>
          <p:nvPr/>
        </p:nvSpPr>
        <p:spPr>
          <a:xfrm>
            <a:off x="4399200" y="4314240"/>
            <a:ext cx="548280" cy="548280"/>
          </a:xfrm>
          <a:custGeom>
            <a:avLst/>
            <a:gdLst/>
            <a:ahLst/>
            <a:rect l="l" t="t" r="r" b="b"/>
            <a:pathLst>
              <a:path w="1525" h="1525">
                <a:moveTo>
                  <a:pt x="254" y="0"/>
                </a:moveTo>
                <a:cubicBezTo>
                  <a:pt x="127" y="0"/>
                  <a:pt x="0" y="127"/>
                  <a:pt x="0" y="254"/>
                </a:cubicBezTo>
                <a:lnTo>
                  <a:pt x="0" y="1270"/>
                </a:lnTo>
                <a:cubicBezTo>
                  <a:pt x="0" y="1397"/>
                  <a:pt x="127" y="1524"/>
                  <a:pt x="254" y="1524"/>
                </a:cubicBezTo>
                <a:lnTo>
                  <a:pt x="1270" y="1524"/>
                </a:lnTo>
                <a:cubicBezTo>
                  <a:pt x="1397" y="1524"/>
                  <a:pt x="1524" y="1397"/>
                  <a:pt x="1524" y="1270"/>
                </a:cubicBezTo>
                <a:lnTo>
                  <a:pt x="1524" y="254"/>
                </a:lnTo>
                <a:cubicBezTo>
                  <a:pt x="1524" y="127"/>
                  <a:pt x="1397" y="0"/>
                  <a:pt x="1270" y="0"/>
                </a:cubicBezTo>
                <a:lnTo>
                  <a:pt x="254"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13" name="CustomShape 5"/>
          <p:cNvSpPr/>
          <p:nvPr/>
        </p:nvSpPr>
        <p:spPr>
          <a:xfrm>
            <a:off x="5399280" y="4314240"/>
            <a:ext cx="548280" cy="548280"/>
          </a:xfrm>
          <a:custGeom>
            <a:avLst/>
            <a:gdLst/>
            <a:ahLst/>
            <a:rect l="l" t="t" r="r" b="b"/>
            <a:pathLst>
              <a:path w="1525" h="1525">
                <a:moveTo>
                  <a:pt x="254" y="0"/>
                </a:moveTo>
                <a:cubicBezTo>
                  <a:pt x="127" y="0"/>
                  <a:pt x="0" y="127"/>
                  <a:pt x="0" y="254"/>
                </a:cubicBezTo>
                <a:lnTo>
                  <a:pt x="0" y="1270"/>
                </a:lnTo>
                <a:cubicBezTo>
                  <a:pt x="0" y="1397"/>
                  <a:pt x="127" y="1524"/>
                  <a:pt x="254" y="1524"/>
                </a:cubicBezTo>
                <a:lnTo>
                  <a:pt x="1270" y="1524"/>
                </a:lnTo>
                <a:cubicBezTo>
                  <a:pt x="1397" y="1524"/>
                  <a:pt x="1524" y="1397"/>
                  <a:pt x="1524" y="1270"/>
                </a:cubicBezTo>
                <a:lnTo>
                  <a:pt x="1524" y="254"/>
                </a:lnTo>
                <a:cubicBezTo>
                  <a:pt x="1524" y="127"/>
                  <a:pt x="1397" y="0"/>
                  <a:pt x="1270" y="0"/>
                </a:cubicBezTo>
                <a:lnTo>
                  <a:pt x="254"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14" name="CustomShape 6"/>
          <p:cNvSpPr/>
          <p:nvPr/>
        </p:nvSpPr>
        <p:spPr>
          <a:xfrm>
            <a:off x="6443640" y="4314600"/>
            <a:ext cx="548280" cy="548280"/>
          </a:xfrm>
          <a:custGeom>
            <a:avLst/>
            <a:gdLst/>
            <a:ahLst/>
            <a:rect l="l" t="t" r="r" b="b"/>
            <a:pathLst>
              <a:path w="1525" h="1525">
                <a:moveTo>
                  <a:pt x="254" y="0"/>
                </a:moveTo>
                <a:cubicBezTo>
                  <a:pt x="127" y="0"/>
                  <a:pt x="0" y="127"/>
                  <a:pt x="0" y="254"/>
                </a:cubicBezTo>
                <a:lnTo>
                  <a:pt x="0" y="1270"/>
                </a:lnTo>
                <a:cubicBezTo>
                  <a:pt x="0" y="1397"/>
                  <a:pt x="127" y="1524"/>
                  <a:pt x="254" y="1524"/>
                </a:cubicBezTo>
                <a:lnTo>
                  <a:pt x="1270" y="1524"/>
                </a:lnTo>
                <a:cubicBezTo>
                  <a:pt x="1397" y="1524"/>
                  <a:pt x="1524" y="1397"/>
                  <a:pt x="1524" y="1270"/>
                </a:cubicBezTo>
                <a:lnTo>
                  <a:pt x="1524" y="254"/>
                </a:lnTo>
                <a:cubicBezTo>
                  <a:pt x="1524" y="127"/>
                  <a:pt x="1397" y="0"/>
                  <a:pt x="1270" y="0"/>
                </a:cubicBezTo>
                <a:lnTo>
                  <a:pt x="254"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15" name="CustomShape 7"/>
          <p:cNvSpPr/>
          <p:nvPr/>
        </p:nvSpPr>
        <p:spPr>
          <a:xfrm>
            <a:off x="7415640" y="4314600"/>
            <a:ext cx="548280" cy="548280"/>
          </a:xfrm>
          <a:custGeom>
            <a:avLst/>
            <a:gdLst/>
            <a:ahLst/>
            <a:rect l="l" t="t" r="r" b="b"/>
            <a:pathLst>
              <a:path w="1525" h="1525">
                <a:moveTo>
                  <a:pt x="254" y="0"/>
                </a:moveTo>
                <a:cubicBezTo>
                  <a:pt x="127" y="0"/>
                  <a:pt x="0" y="127"/>
                  <a:pt x="0" y="254"/>
                </a:cubicBezTo>
                <a:lnTo>
                  <a:pt x="0" y="1270"/>
                </a:lnTo>
                <a:cubicBezTo>
                  <a:pt x="0" y="1397"/>
                  <a:pt x="127" y="1524"/>
                  <a:pt x="254" y="1524"/>
                </a:cubicBezTo>
                <a:lnTo>
                  <a:pt x="1270" y="1524"/>
                </a:lnTo>
                <a:cubicBezTo>
                  <a:pt x="1397" y="1524"/>
                  <a:pt x="1524" y="1397"/>
                  <a:pt x="1524" y="1270"/>
                </a:cubicBezTo>
                <a:lnTo>
                  <a:pt x="1524" y="254"/>
                </a:lnTo>
                <a:cubicBezTo>
                  <a:pt x="1524" y="127"/>
                  <a:pt x="1397" y="0"/>
                  <a:pt x="1270" y="0"/>
                </a:cubicBezTo>
                <a:lnTo>
                  <a:pt x="254"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116" name="CustomShape 8"/>
          <p:cNvSpPr/>
          <p:nvPr/>
        </p:nvSpPr>
        <p:spPr>
          <a:xfrm>
            <a:off x="8423640" y="4314600"/>
            <a:ext cx="548280" cy="548280"/>
          </a:xfrm>
          <a:custGeom>
            <a:avLst/>
            <a:gdLst/>
            <a:ahLst/>
            <a:rect l="l" t="t" r="r" b="b"/>
            <a:pathLst>
              <a:path w="1525" h="1525">
                <a:moveTo>
                  <a:pt x="254" y="0"/>
                </a:moveTo>
                <a:cubicBezTo>
                  <a:pt x="127" y="0"/>
                  <a:pt x="0" y="127"/>
                  <a:pt x="0" y="254"/>
                </a:cubicBezTo>
                <a:lnTo>
                  <a:pt x="0" y="1270"/>
                </a:lnTo>
                <a:cubicBezTo>
                  <a:pt x="0" y="1397"/>
                  <a:pt x="127" y="1524"/>
                  <a:pt x="254" y="1524"/>
                </a:cubicBezTo>
                <a:lnTo>
                  <a:pt x="1270" y="1524"/>
                </a:lnTo>
                <a:cubicBezTo>
                  <a:pt x="1397" y="1524"/>
                  <a:pt x="1524" y="1397"/>
                  <a:pt x="1524" y="1270"/>
                </a:cubicBezTo>
                <a:lnTo>
                  <a:pt x="1524" y="254"/>
                </a:lnTo>
                <a:cubicBezTo>
                  <a:pt x="1524" y="127"/>
                  <a:pt x="1397" y="0"/>
                  <a:pt x="1270" y="0"/>
                </a:cubicBezTo>
                <a:lnTo>
                  <a:pt x="254"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17" name="CustomShape 9"/>
          <p:cNvSpPr/>
          <p:nvPr/>
        </p:nvSpPr>
        <p:spPr>
          <a:xfrm>
            <a:off x="3527280" y="5087520"/>
            <a:ext cx="273960" cy="548280"/>
          </a:xfrm>
          <a:custGeom>
            <a:avLst/>
            <a:gdLst/>
            <a:ahLst/>
            <a:rect l="l" t="t" r="r" b="b"/>
            <a:pathLst>
              <a:path w="764" h="1525">
                <a:moveTo>
                  <a:pt x="190" y="1524"/>
                </a:moveTo>
                <a:lnTo>
                  <a:pt x="190" y="381"/>
                </a:lnTo>
                <a:lnTo>
                  <a:pt x="0" y="381"/>
                </a:lnTo>
                <a:lnTo>
                  <a:pt x="381" y="0"/>
                </a:lnTo>
                <a:lnTo>
                  <a:pt x="763" y="381"/>
                </a:lnTo>
                <a:lnTo>
                  <a:pt x="572" y="381"/>
                </a:lnTo>
                <a:lnTo>
                  <a:pt x="572" y="1524"/>
                </a:lnTo>
                <a:lnTo>
                  <a:pt x="190" y="1524"/>
                </a:lnTo>
              </a:path>
            </a:pathLst>
          </a:custGeom>
          <a:solidFill>
            <a:srgbClr val="729fcf"/>
          </a:solidFill>
          <a:ln>
            <a:solidFill>
              <a:srgbClr val="3465a4"/>
            </a:solidFill>
          </a:ln>
        </p:spPr>
        <p:style>
          <a:lnRef idx="0"/>
          <a:fillRef idx="0"/>
          <a:effectRef idx="0"/>
          <a:fontRef idx="minor"/>
        </p:style>
      </p:sp>
    </p:spTree>
  </p:cSld>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path">
                                  <p:stCondLst>
                                    <p:cond delay="0"/>
                                  </p:stCondLst>
                                  <p:childTnLst>
                                    <p:animMotion path="M-0.000561018100215549 0.00482939632545932h0.0824991880001181">
                                      <p:cBhvr>
                                        <p:cTn id="18" dur="1000" fill="hold"/>
                                        <p:tgtEl>
                                          <p:spTgt spid="117"/>
                                        </p:tgtEl>
                                      </p:cBhvr>
                                    </p:animMotion>
                                  </p:childTnLst>
                                </p:cTn>
                              </p:par>
                            </p:childTnLst>
                          </p:cTn>
                        </p:par>
                      </p:childTnLst>
                    </p:cTn>
                  </p:par>
                  <p:par>
                    <p:cTn id="19" fill="hold">
                      <p:stCondLst>
                        <p:cond delay="indefinite"/>
                      </p:stCondLst>
                      <p:childTnLst>
                        <p:par>
                          <p:cTn id="20" fill="hold">
                            <p:stCondLst>
                              <p:cond delay="0"/>
                            </p:stCondLst>
                            <p:childTnLst>
                              <p:par>
                                <p:cTn id="21" nodeType="clickEffect" fill="hold" presetClass="path">
                                  <p:stCondLst>
                                    <p:cond delay="0"/>
                                  </p:stCondLst>
                                  <p:childTnLst>
                                    <p:animMotion path="M0.0841145979132458 0.00482939632545932c0.0788845136842416 0 0.0788845136842417 0 0.0788845136842417 0">
                                      <p:cBhvr>
                                        <p:cTn id="22" dur="1000" fill="hold"/>
                                        <p:tgtEl>
                                          <p:spTgt spid="117"/>
                                        </p:tgtEl>
                                      </p:cBhvr>
                                    </p:animMotion>
                                  </p:childTnLst>
                                </p:cTn>
                              </p:par>
                            </p:childTnLst>
                          </p:cTn>
                        </p:par>
                      </p:childTnLst>
                    </p:cTn>
                  </p:par>
                  <p:par>
                    <p:cTn id="23" fill="hold">
                      <p:stCondLst>
                        <p:cond delay="indefinite"/>
                      </p:stCondLst>
                      <p:childTnLst>
                        <p:par>
                          <p:cTn id="24" fill="hold">
                            <p:stCondLst>
                              <p:cond delay="0"/>
                            </p:stCondLst>
                            <p:childTnLst>
                              <p:par>
                                <p:cTn id="25" nodeType="clickEffect" fill="hold" presetClass="path">
                                  <p:stCondLst>
                                    <p:cond delay="0"/>
                                  </p:stCondLst>
                                  <p:childTnLst>
                                    <p:animMotion path="M0.164437357900021 0.00878852583154168c0-0.0457660280410362 0-0.0457660280410363 0-0.0457660280410363">
                                      <p:cBhvr>
                                        <p:cTn id="26" dur="500" fill="hold"/>
                                        <p:tgtEl>
                                          <p:spTgt spid="117"/>
                                        </p:tgtEl>
                                      </p:cBhvr>
                                    </p:animMotion>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484280" y="685800"/>
            <a:ext cx="10018080" cy="17517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Giải thuật - Đánh giá</a:t>
            </a:r>
            <a:endParaRPr b="0" lang="en-US" sz="4000" spc="-1" strike="noStrike">
              <a:latin typeface="Arial"/>
            </a:endParaRPr>
          </a:p>
        </p:txBody>
      </p:sp>
      <p:sp>
        <p:nvSpPr>
          <p:cNvPr id="119" name="CustomShape 2"/>
          <p:cNvSpPr/>
          <p:nvPr/>
        </p:nvSpPr>
        <p:spPr>
          <a:xfrm>
            <a:off x="1484280" y="2666880"/>
            <a:ext cx="10018080" cy="367992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479"/>
              </a:spcBef>
              <a:spcAft>
                <a:spcPts val="601"/>
              </a:spcAft>
            </a:pPr>
            <a:r>
              <a:rPr b="0" lang="en-US" sz="2400" spc="-1" strike="noStrike">
                <a:solidFill>
                  <a:srgbClr val="000000"/>
                </a:solidFill>
                <a:latin typeface="Corbel"/>
              </a:rPr>
              <a:t>Về mặt thời gian:</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rPr>
              <a:t>       </a:t>
            </a:r>
            <a:r>
              <a:rPr b="0" lang="en-US" sz="2400" spc="-1" strike="noStrike">
                <a:solidFill>
                  <a:srgbClr val="000000"/>
                </a:solidFill>
                <a:latin typeface="Corbel"/>
              </a:rPr>
              <a:t>Vì phải duyệt đến khi tìm được hoặc đến hết danh sách nếu không tìm được:</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rPr>
              <a:t>=&gt; T(N) = K &lt;= N </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rPr>
              <a:t>=&gt; Độ phức tạp: O(N)</a:t>
            </a:r>
            <a:endParaRPr b="0" lang="en-US" sz="2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1484280" y="685800"/>
            <a:ext cx="10018080" cy="17517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000" spc="-1" strike="noStrike">
                <a:solidFill>
                  <a:srgbClr val="000000"/>
                </a:solidFill>
                <a:latin typeface="Corbel"/>
                <a:ea typeface="Corbel"/>
              </a:rPr>
              <a:t>Ưu điểm và nhược điểm</a:t>
            </a:r>
            <a:endParaRPr b="0" lang="en-US" sz="4000" spc="-1" strike="noStrike">
              <a:latin typeface="Arial"/>
            </a:endParaRPr>
          </a:p>
        </p:txBody>
      </p:sp>
      <p:sp>
        <p:nvSpPr>
          <p:cNvPr id="121" name="CustomShape 2"/>
          <p:cNvSpPr/>
          <p:nvPr/>
        </p:nvSpPr>
        <p:spPr>
          <a:xfrm>
            <a:off x="1484280" y="2666880"/>
            <a:ext cx="10018080" cy="367992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519"/>
              </a:spcBef>
              <a:spcAft>
                <a:spcPts val="601"/>
              </a:spcAft>
            </a:pPr>
            <a:r>
              <a:rPr b="0" lang="en-US" sz="2600" spc="-1" strike="noStrike">
                <a:solidFill>
                  <a:srgbClr val="000000"/>
                </a:solidFill>
                <a:latin typeface="Corbel"/>
              </a:rPr>
              <a:t>Ưu điểm:</a:t>
            </a:r>
            <a:endParaRPr b="0" lang="en-US" sz="2600" spc="-1" strike="noStrike">
              <a:latin typeface="Arial"/>
            </a:endParaRPr>
          </a:p>
          <a:p>
            <a:pPr marL="457200">
              <a:lnSpc>
                <a:spcPct val="100000"/>
              </a:lnSpc>
              <a:spcBef>
                <a:spcPts val="439"/>
              </a:spcBef>
              <a:spcAft>
                <a:spcPts val="601"/>
              </a:spcAft>
            </a:pPr>
            <a:r>
              <a:rPr b="0" lang="en-US" sz="2200" spc="-1" strike="noStrike">
                <a:solidFill>
                  <a:srgbClr val="000000"/>
                </a:solidFill>
                <a:latin typeface="Corbel"/>
              </a:rPr>
              <a:t>-  Đơn giản.</a:t>
            </a:r>
            <a:endParaRPr b="0" lang="en-US" sz="2200" spc="-1" strike="noStrike">
              <a:latin typeface="Arial"/>
            </a:endParaRPr>
          </a:p>
          <a:p>
            <a:pPr marL="457200">
              <a:lnSpc>
                <a:spcPct val="100000"/>
              </a:lnSpc>
              <a:spcBef>
                <a:spcPts val="439"/>
              </a:spcBef>
              <a:spcAft>
                <a:spcPts val="601"/>
              </a:spcAft>
            </a:pPr>
            <a:r>
              <a:rPr b="0" lang="en-US" sz="2200" spc="-1" strike="noStrike">
                <a:solidFill>
                  <a:srgbClr val="000000"/>
                </a:solidFill>
                <a:latin typeface="Corbel"/>
              </a:rPr>
              <a:t>-  Dễ sử dụng.</a:t>
            </a:r>
            <a:endParaRPr b="0" lang="en-US" sz="2200" spc="-1" strike="noStrike">
              <a:latin typeface="Arial"/>
            </a:endParaRPr>
          </a:p>
          <a:p>
            <a:pPr marL="457200">
              <a:lnSpc>
                <a:spcPct val="100000"/>
              </a:lnSpc>
              <a:spcBef>
                <a:spcPts val="439"/>
              </a:spcBef>
              <a:spcAft>
                <a:spcPts val="601"/>
              </a:spcAft>
            </a:pPr>
            <a:r>
              <a:rPr b="0" lang="en-US" sz="2200" spc="-1" strike="noStrike">
                <a:solidFill>
                  <a:srgbClr val="000000"/>
                </a:solidFill>
                <a:latin typeface="Corbel"/>
              </a:rPr>
              <a:t>-  Áp dụng được cho tất cả mọi trường hợp tìm kiếm.</a:t>
            </a:r>
            <a:endParaRPr b="0" lang="en-US" sz="2200" spc="-1" strike="noStrike">
              <a:latin typeface="Arial"/>
            </a:endParaRPr>
          </a:p>
          <a:p>
            <a:pPr marL="457200">
              <a:lnSpc>
                <a:spcPct val="100000"/>
              </a:lnSpc>
              <a:spcBef>
                <a:spcPts val="519"/>
              </a:spcBef>
              <a:spcAft>
                <a:spcPts val="601"/>
              </a:spcAft>
            </a:pPr>
            <a:r>
              <a:rPr b="0" lang="en-US" sz="2600" spc="-1" strike="noStrike">
                <a:solidFill>
                  <a:srgbClr val="000000"/>
                </a:solidFill>
                <a:latin typeface="Corbel"/>
              </a:rPr>
              <a:t>Nhược điểm:</a:t>
            </a:r>
            <a:endParaRPr b="0" lang="en-US" sz="2600" spc="-1" strike="noStrike">
              <a:latin typeface="Arial"/>
            </a:endParaRPr>
          </a:p>
          <a:p>
            <a:pPr marL="457200">
              <a:lnSpc>
                <a:spcPct val="100000"/>
              </a:lnSpc>
              <a:spcBef>
                <a:spcPts val="479"/>
              </a:spcBef>
              <a:spcAft>
                <a:spcPts val="601"/>
              </a:spcAft>
            </a:pPr>
            <a:r>
              <a:rPr b="0" lang="en-US" sz="2400" spc="-1" strike="noStrike">
                <a:solidFill>
                  <a:srgbClr val="000000"/>
                </a:solidFill>
                <a:latin typeface="Corbel"/>
              </a:rPr>
              <a:t>- Tốn nhiều thời gian khi thực thi trên dữ liệu lớn.</a:t>
            </a:r>
            <a:endParaRPr b="0" lang="en-US" sz="24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15</TotalTime>
  <Application>LibreOffice/6.0.7.3$Linux_X86_64 LibreOffice_project/00m0$Build-3</Applicat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2013-07-15T20:26:40Z</dcterms:created>
  <dc:creator/>
  <dc:description/>
  <dc:language>en-US</dc:language>
  <cp:lastModifiedBy/>
  <dcterms:modified xsi:type="dcterms:W3CDTF">2019-09-30T05:52:24Z</dcterms:modified>
  <cp:revision>1325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