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FFA500"/>
    <a:srgbClr val="FF7F00"/>
    <a:srgbClr val="E47833"/>
    <a:srgbClr val="EB7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7615048118985127"/>
          <c:y val="0.12615782837921241"/>
          <c:w val="0.7825843828344986"/>
          <c:h val="0.8249025050088368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Faturas</c:v>
                </c:pt>
              </c:strCache>
            </c:strRef>
          </c:tx>
          <c:spPr>
            <a:solidFill>
              <a:srgbClr val="002060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FF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Planilha1!$A$2:$A$25</c:f>
              <c:strCache>
                <c:ptCount val="24"/>
                <c:pt idx="0">
                  <c:v>USA</c:v>
                </c:pt>
                <c:pt idx="1">
                  <c:v>Canada</c:v>
                </c:pt>
                <c:pt idx="2">
                  <c:v>Brazil</c:v>
                </c:pt>
                <c:pt idx="3">
                  <c:v>France</c:v>
                </c:pt>
                <c:pt idx="4">
                  <c:v>Germany</c:v>
                </c:pt>
                <c:pt idx="5">
                  <c:v>United Kingdom</c:v>
                </c:pt>
                <c:pt idx="6">
                  <c:v>Czech Republic</c:v>
                </c:pt>
                <c:pt idx="7">
                  <c:v>Portugal</c:v>
                </c:pt>
                <c:pt idx="8">
                  <c:v>India</c:v>
                </c:pt>
                <c:pt idx="9">
                  <c:v>Argentina</c:v>
                </c:pt>
                <c:pt idx="10">
                  <c:v>Australia</c:v>
                </c:pt>
                <c:pt idx="11">
                  <c:v>Austria</c:v>
                </c:pt>
                <c:pt idx="12">
                  <c:v>Belgium</c:v>
                </c:pt>
                <c:pt idx="13">
                  <c:v>Chile</c:v>
                </c:pt>
                <c:pt idx="14">
                  <c:v>Denmark</c:v>
                </c:pt>
                <c:pt idx="15">
                  <c:v>Finland</c:v>
                </c:pt>
                <c:pt idx="16">
                  <c:v>Hungary</c:v>
                </c:pt>
                <c:pt idx="17">
                  <c:v>Ireland</c:v>
                </c:pt>
                <c:pt idx="18">
                  <c:v>Italy</c:v>
                </c:pt>
                <c:pt idx="19">
                  <c:v>Netherlands</c:v>
                </c:pt>
                <c:pt idx="20">
                  <c:v>Norway</c:v>
                </c:pt>
                <c:pt idx="21">
                  <c:v>Poland</c:v>
                </c:pt>
                <c:pt idx="22">
                  <c:v>Spain</c:v>
                </c:pt>
                <c:pt idx="23">
                  <c:v>Sweden</c:v>
                </c:pt>
              </c:strCache>
            </c:strRef>
          </c:cat>
          <c:val>
            <c:numRef>
              <c:f>Planilha1!$B$2:$B$25</c:f>
              <c:numCache>
                <c:formatCode>General</c:formatCode>
                <c:ptCount val="24"/>
                <c:pt idx="0">
                  <c:v>91</c:v>
                </c:pt>
                <c:pt idx="1">
                  <c:v>56</c:v>
                </c:pt>
                <c:pt idx="2">
                  <c:v>35</c:v>
                </c:pt>
                <c:pt idx="3">
                  <c:v>35</c:v>
                </c:pt>
                <c:pt idx="4">
                  <c:v>28</c:v>
                </c:pt>
                <c:pt idx="5">
                  <c:v>21</c:v>
                </c:pt>
                <c:pt idx="6">
                  <c:v>14</c:v>
                </c:pt>
                <c:pt idx="7">
                  <c:v>14</c:v>
                </c:pt>
                <c:pt idx="8">
                  <c:v>13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88-4E24-AACF-E6A24219CB2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6428240"/>
        <c:axId val="486428896"/>
      </c:barChart>
      <c:catAx>
        <c:axId val="4864282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6428896"/>
        <c:crosses val="autoZero"/>
        <c:auto val="1"/>
        <c:lblAlgn val="ctr"/>
        <c:lblOffset val="100"/>
        <c:noMultiLvlLbl val="0"/>
      </c:catAx>
      <c:valAx>
        <c:axId val="486428896"/>
        <c:scaling>
          <c:orientation val="minMax"/>
        </c:scaling>
        <c:delete val="0"/>
        <c:axPos val="t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6428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4479087172926912"/>
          <c:y val="0.95677740075335038"/>
          <c:w val="0.11041825654146173"/>
          <c:h val="4.3222599246649646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Valor gasto por Cidade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 Gasto</c:v>
                </c:pt>
              </c:strCache>
            </c:strRef>
          </c:tx>
          <c:spPr>
            <a:solidFill>
              <a:srgbClr val="002060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FF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Planilha1!$A$2:$A$6</c:f>
              <c:strCache>
                <c:ptCount val="5"/>
                <c:pt idx="0">
                  <c:v>Prague</c:v>
                </c:pt>
                <c:pt idx="1">
                  <c:v>Paris</c:v>
                </c:pt>
                <c:pt idx="2">
                  <c:v>Mountain View</c:v>
                </c:pt>
                <c:pt idx="3">
                  <c:v>Berlin</c:v>
                </c:pt>
                <c:pt idx="4">
                  <c:v>London</c:v>
                </c:pt>
              </c:strCache>
            </c:strRef>
          </c:cat>
          <c:val>
            <c:numRef>
              <c:f>Planilha1!$B$2:$B$6</c:f>
              <c:numCache>
                <c:formatCode>#,##0.000</c:formatCode>
                <c:ptCount val="5"/>
                <c:pt idx="0">
                  <c:v>90.24</c:v>
                </c:pt>
                <c:pt idx="1">
                  <c:v>77.239999999999995</c:v>
                </c:pt>
                <c:pt idx="2">
                  <c:v>77.239000000000004</c:v>
                </c:pt>
                <c:pt idx="3">
                  <c:v>75.239999999999995</c:v>
                </c:pt>
                <c:pt idx="4">
                  <c:v>75.239000000000004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CF-41A2-89F2-CF56AABC816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11396432"/>
        <c:axId val="411390528"/>
      </c:barChart>
      <c:catAx>
        <c:axId val="41139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1390528"/>
        <c:crosses val="autoZero"/>
        <c:auto val="1"/>
        <c:lblAlgn val="ctr"/>
        <c:lblOffset val="100"/>
        <c:noMultiLvlLbl val="0"/>
      </c:catAx>
      <c:valAx>
        <c:axId val="41139052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.000" sourceLinked="1"/>
        <c:majorTickMark val="none"/>
        <c:minorTickMark val="none"/>
        <c:tickLblPos val="nextTo"/>
        <c:crossAx val="411396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Planilha1!$C$1</c:f>
              <c:strCache>
                <c:ptCount val="1"/>
                <c:pt idx="0">
                  <c:v>Valor gasto por Cliente</c:v>
                </c:pt>
              </c:strCache>
            </c:strRef>
          </c:tx>
          <c:spPr>
            <a:solidFill>
              <a:srgbClr val="002060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FF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Planilha1!$B$2:$B$6</c:f>
              <c:strCache>
                <c:ptCount val="5"/>
                <c:pt idx="0">
                  <c:v>Helena</c:v>
                </c:pt>
                <c:pt idx="1">
                  <c:v>Richard</c:v>
                </c:pt>
                <c:pt idx="2">
                  <c:v>Luis</c:v>
                </c:pt>
                <c:pt idx="3">
                  <c:v>Ladislav</c:v>
                </c:pt>
                <c:pt idx="4">
                  <c:v>Hugh</c:v>
                </c:pt>
              </c:strCache>
            </c:strRef>
          </c:cat>
          <c:val>
            <c:numRef>
              <c:f>Planilha1!$C$2:$C$6</c:f>
              <c:numCache>
                <c:formatCode>#,##0.00</c:formatCode>
                <c:ptCount val="5"/>
                <c:pt idx="0">
                  <c:v>49.62</c:v>
                </c:pt>
                <c:pt idx="1">
                  <c:v>47.62</c:v>
                </c:pt>
                <c:pt idx="2">
                  <c:v>45.62</c:v>
                </c:pt>
                <c:pt idx="3">
                  <c:v>45.62</c:v>
                </c:pt>
                <c:pt idx="4">
                  <c:v>45.62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6E-4A8E-9B7B-6F309B57428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15463920"/>
        <c:axId val="415463592"/>
      </c:barChart>
      <c:catAx>
        <c:axId val="41546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5463592"/>
        <c:crosses val="autoZero"/>
        <c:auto val="1"/>
        <c:lblAlgn val="ctr"/>
        <c:lblOffset val="100"/>
        <c:noMultiLvlLbl val="0"/>
      </c:catAx>
      <c:valAx>
        <c:axId val="41546359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crossAx val="415463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Songs_Qty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FF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Planilha1!$A$2:$A$11</c:f>
              <c:strCache>
                <c:ptCount val="10"/>
                <c:pt idx="0">
                  <c:v>Led Zeppelin</c:v>
                </c:pt>
                <c:pt idx="1">
                  <c:v>U2</c:v>
                </c:pt>
                <c:pt idx="2">
                  <c:v>Deep Purple</c:v>
                </c:pt>
                <c:pt idx="3">
                  <c:v>Iron Maiden</c:v>
                </c:pt>
                <c:pt idx="4">
                  <c:v>Pearl Jam</c:v>
                </c:pt>
                <c:pt idx="5">
                  <c:v>Van Halen</c:v>
                </c:pt>
                <c:pt idx="6">
                  <c:v>Queen</c:v>
                </c:pt>
                <c:pt idx="7">
                  <c:v>The Rolling Stones</c:v>
                </c:pt>
                <c:pt idx="8">
                  <c:v>Creedence Clearwater Revival</c:v>
                </c:pt>
                <c:pt idx="9">
                  <c:v>Kiss</c:v>
                </c:pt>
              </c:strCache>
            </c:strRef>
          </c:cat>
          <c:val>
            <c:numRef>
              <c:f>Planilha1!$B$2:$B$11</c:f>
              <c:numCache>
                <c:formatCode>General</c:formatCode>
                <c:ptCount val="10"/>
                <c:pt idx="0">
                  <c:v>114</c:v>
                </c:pt>
                <c:pt idx="1">
                  <c:v>112</c:v>
                </c:pt>
                <c:pt idx="2">
                  <c:v>92</c:v>
                </c:pt>
                <c:pt idx="3">
                  <c:v>81</c:v>
                </c:pt>
                <c:pt idx="4">
                  <c:v>54</c:v>
                </c:pt>
                <c:pt idx="5">
                  <c:v>52</c:v>
                </c:pt>
                <c:pt idx="6">
                  <c:v>45</c:v>
                </c:pt>
                <c:pt idx="7">
                  <c:v>41</c:v>
                </c:pt>
                <c:pt idx="8">
                  <c:v>40</c:v>
                </c:pt>
                <c:pt idx="9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2B-448F-917D-313ACAAC074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83977376"/>
        <c:axId val="583982296"/>
      </c:barChart>
      <c:catAx>
        <c:axId val="583977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83982296"/>
        <c:crosses val="autoZero"/>
        <c:auto val="1"/>
        <c:lblAlgn val="ctr"/>
        <c:lblOffset val="100"/>
        <c:noMultiLvlLbl val="0"/>
      </c:catAx>
      <c:valAx>
        <c:axId val="583982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83977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TOTAL</a:t>
            </a:r>
            <a:r>
              <a:rPr lang="en-US" baseline="0" dirty="0" smtClean="0"/>
              <a:t> GANHO POR BANDA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Total Ganho</c:v>
                </c:pt>
              </c:strCache>
            </c:strRef>
          </c:tx>
          <c:explosion val="4"/>
          <c:dPt>
            <c:idx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6DB-4EC7-BDDD-3AE5A382460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886-4624-A89C-16D61FC10B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886-4624-A89C-16D61FC10B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886-4624-A89C-16D61FC10B3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886-4624-A89C-16D61FC10B3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Planilha1!$A$2:$A$6</c:f>
              <c:strCache>
                <c:ptCount val="5"/>
                <c:pt idx="0">
                  <c:v>Iron Maiden</c:v>
                </c:pt>
                <c:pt idx="1">
                  <c:v>U2</c:v>
                </c:pt>
                <c:pt idx="2">
                  <c:v>Metallica</c:v>
                </c:pt>
                <c:pt idx="3">
                  <c:v>Led Zeppelin</c:v>
                </c:pt>
                <c:pt idx="4">
                  <c:v>Lost</c:v>
                </c:pt>
              </c:strCache>
            </c:strRef>
          </c:cat>
          <c:val>
            <c:numRef>
              <c:f>Planilha1!$B$2:$B$6</c:f>
              <c:numCache>
                <c:formatCode>#,##0.00</c:formatCode>
                <c:ptCount val="5"/>
                <c:pt idx="0">
                  <c:v>138.59</c:v>
                </c:pt>
                <c:pt idx="1">
                  <c:v>105.92</c:v>
                </c:pt>
                <c:pt idx="2">
                  <c:v>90.08</c:v>
                </c:pt>
                <c:pt idx="3">
                  <c:v>86.12</c:v>
                </c:pt>
                <c:pt idx="4">
                  <c:v>81.58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DB-4EC7-BDDD-3AE5A382460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TOTAL</a:t>
            </a:r>
            <a:r>
              <a:rPr lang="en-US" baseline="0" dirty="0" smtClean="0"/>
              <a:t> GASTO POR CLIENTE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Planilha1!$C$1</c:f>
              <c:strCache>
                <c:ptCount val="1"/>
                <c:pt idx="0">
                  <c:v>Total Gasto</c:v>
                </c:pt>
              </c:strCache>
            </c:strRef>
          </c:tx>
          <c:spPr>
            <a:solidFill>
              <a:srgbClr val="002060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FF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Planilha1!$A$2:$B$6</c:f>
              <c:multiLvlStrCache>
                <c:ptCount val="5"/>
                <c:lvl>
                  <c:pt idx="0">
                    <c:v>Mark Taylor</c:v>
                  </c:pt>
                  <c:pt idx="1">
                    <c:v>Madalena Sampaio</c:v>
                  </c:pt>
                  <c:pt idx="2">
                    <c:v>Frank Harris</c:v>
                  </c:pt>
                  <c:pt idx="3">
                    <c:v>Hannah Schneider</c:v>
                  </c:pt>
                  <c:pt idx="4">
                    <c:v>František Wichterlová</c:v>
                  </c:pt>
                </c:lvl>
                <c:lvl>
                  <c:pt idx="0">
                    <c:v>Iron Maiden</c:v>
                  </c:pt>
                  <c:pt idx="1">
                    <c:v>Iron Maiden</c:v>
                  </c:pt>
                  <c:pt idx="2">
                    <c:v>Iron Maiden</c:v>
                  </c:pt>
                  <c:pt idx="3">
                    <c:v>Iron Maiden</c:v>
                  </c:pt>
                  <c:pt idx="4">
                    <c:v>Iron Maiden</c:v>
                  </c:pt>
                </c:lvl>
              </c:multiLvlStrCache>
            </c:multiLvlStrRef>
          </c:cat>
          <c:val>
            <c:numRef>
              <c:f>Planilha1!$C$2:$C$6</c:f>
              <c:numCache>
                <c:formatCode>0.00</c:formatCode>
                <c:ptCount val="5"/>
                <c:pt idx="0">
                  <c:v>17.82</c:v>
                </c:pt>
                <c:pt idx="1">
                  <c:v>15.84</c:v>
                </c:pt>
                <c:pt idx="2">
                  <c:v>13.86</c:v>
                </c:pt>
                <c:pt idx="3">
                  <c:v>13.86</c:v>
                </c:pt>
                <c:pt idx="4">
                  <c:v>8.91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E3-4409-A0DA-9E0D2C2E827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10169688"/>
        <c:axId val="510167064"/>
      </c:barChart>
      <c:catAx>
        <c:axId val="510169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10167064"/>
        <c:crosses val="autoZero"/>
        <c:auto val="1"/>
        <c:lblAlgn val="ctr"/>
        <c:lblOffset val="100"/>
        <c:noMultiLvlLbl val="0"/>
      </c:catAx>
      <c:valAx>
        <c:axId val="51016706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crossAx val="510169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Compras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Gênero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Compras</c:v>
                </c:pt>
              </c:strCache>
            </c:strRef>
          </c:tx>
          <c:spPr>
            <a:solidFill>
              <a:srgbClr val="002060">
                <a:alpha val="85000"/>
              </a:srgb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FF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Planilha1!$A$2:$A$26</c:f>
              <c:strCache>
                <c:ptCount val="25"/>
                <c:pt idx="0">
                  <c:v>Argentina - Alternative &amp; Punk</c:v>
                </c:pt>
                <c:pt idx="1">
                  <c:v>Argentina - Rock</c:v>
                </c:pt>
                <c:pt idx="2">
                  <c:v>Australia - Rock</c:v>
                </c:pt>
                <c:pt idx="3">
                  <c:v>Austria - Rock</c:v>
                </c:pt>
                <c:pt idx="4">
                  <c:v>Belgium - Rock</c:v>
                </c:pt>
                <c:pt idx="5">
                  <c:v>Brazil - Rock</c:v>
                </c:pt>
                <c:pt idx="6">
                  <c:v>Canada - Rock</c:v>
                </c:pt>
                <c:pt idx="7">
                  <c:v>Chile - Rock</c:v>
                </c:pt>
                <c:pt idx="8">
                  <c:v>Czech Republic - Rock</c:v>
                </c:pt>
                <c:pt idx="9">
                  <c:v>Denmark - Rock</c:v>
                </c:pt>
                <c:pt idx="10">
                  <c:v>Finland - Rock</c:v>
                </c:pt>
                <c:pt idx="11">
                  <c:v>France - Rock</c:v>
                </c:pt>
                <c:pt idx="12">
                  <c:v>Germany - Rock</c:v>
                </c:pt>
                <c:pt idx="13">
                  <c:v>Hungary - Rock</c:v>
                </c:pt>
                <c:pt idx="14">
                  <c:v>India - Rock</c:v>
                </c:pt>
                <c:pt idx="15">
                  <c:v>Ireland - Rock</c:v>
                </c:pt>
                <c:pt idx="16">
                  <c:v>Italy - Rock</c:v>
                </c:pt>
                <c:pt idx="17">
                  <c:v>Netherlands - Rock</c:v>
                </c:pt>
                <c:pt idx="18">
                  <c:v>Norway - Rock</c:v>
                </c:pt>
                <c:pt idx="19">
                  <c:v>Poland - Rock</c:v>
                </c:pt>
                <c:pt idx="20">
                  <c:v>Portugal - Rock</c:v>
                </c:pt>
                <c:pt idx="21">
                  <c:v>Spain - Rock</c:v>
                </c:pt>
                <c:pt idx="22">
                  <c:v>Sweden - Latin</c:v>
                </c:pt>
                <c:pt idx="23">
                  <c:v>USA - Rock</c:v>
                </c:pt>
                <c:pt idx="24">
                  <c:v>United Kingdom - Rock</c:v>
                </c:pt>
              </c:strCache>
            </c:strRef>
          </c:cat>
          <c:val>
            <c:numRef>
              <c:f>Planilha1!$B$2:$B$26</c:f>
              <c:numCache>
                <c:formatCode>General</c:formatCode>
                <c:ptCount val="25"/>
                <c:pt idx="0">
                  <c:v>9</c:v>
                </c:pt>
                <c:pt idx="1">
                  <c:v>9</c:v>
                </c:pt>
                <c:pt idx="2">
                  <c:v>22</c:v>
                </c:pt>
                <c:pt idx="3">
                  <c:v>15</c:v>
                </c:pt>
                <c:pt idx="4">
                  <c:v>21</c:v>
                </c:pt>
                <c:pt idx="5">
                  <c:v>81</c:v>
                </c:pt>
                <c:pt idx="6">
                  <c:v>107</c:v>
                </c:pt>
                <c:pt idx="7">
                  <c:v>9</c:v>
                </c:pt>
                <c:pt idx="8">
                  <c:v>25</c:v>
                </c:pt>
                <c:pt idx="9">
                  <c:v>21</c:v>
                </c:pt>
                <c:pt idx="10">
                  <c:v>18</c:v>
                </c:pt>
                <c:pt idx="11">
                  <c:v>65</c:v>
                </c:pt>
                <c:pt idx="12">
                  <c:v>62</c:v>
                </c:pt>
                <c:pt idx="13">
                  <c:v>11</c:v>
                </c:pt>
                <c:pt idx="14">
                  <c:v>25</c:v>
                </c:pt>
                <c:pt idx="15">
                  <c:v>12</c:v>
                </c:pt>
                <c:pt idx="16">
                  <c:v>18</c:v>
                </c:pt>
                <c:pt idx="17">
                  <c:v>18</c:v>
                </c:pt>
                <c:pt idx="18">
                  <c:v>17</c:v>
                </c:pt>
                <c:pt idx="19">
                  <c:v>22</c:v>
                </c:pt>
                <c:pt idx="20">
                  <c:v>31</c:v>
                </c:pt>
                <c:pt idx="21">
                  <c:v>22</c:v>
                </c:pt>
                <c:pt idx="22">
                  <c:v>12</c:v>
                </c:pt>
                <c:pt idx="23">
                  <c:v>157</c:v>
                </c:pt>
                <c:pt idx="24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0F-4F5E-B595-75200B608AC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07329496"/>
        <c:axId val="407331136"/>
      </c:barChart>
      <c:catAx>
        <c:axId val="40732949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07331136"/>
        <c:crosses val="autoZero"/>
        <c:auto val="1"/>
        <c:lblAlgn val="ctr"/>
        <c:lblOffset val="100"/>
        <c:noMultiLvlLbl val="0"/>
      </c:catAx>
      <c:valAx>
        <c:axId val="407331136"/>
        <c:scaling>
          <c:orientation val="minMax"/>
        </c:scaling>
        <c:delete val="0"/>
        <c:axPos val="t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07329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Cliente que mais gastou por país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Planilha1!$D$1</c:f>
              <c:strCache>
                <c:ptCount val="1"/>
                <c:pt idx="0">
                  <c:v>Total Gasto</c:v>
                </c:pt>
              </c:strCache>
            </c:strRef>
          </c:tx>
          <c:spPr>
            <a:solidFill>
              <a:srgbClr val="002060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FF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Planilha1!$C$2:$C$26</c:f>
              <c:strCache>
                <c:ptCount val="25"/>
                <c:pt idx="0">
                  <c:v>Argentina - Diego Gutiérrez</c:v>
                </c:pt>
                <c:pt idx="1">
                  <c:v>Australia - Mark Taylor</c:v>
                </c:pt>
                <c:pt idx="2">
                  <c:v>Austria - Astrid Gruber</c:v>
                </c:pt>
                <c:pt idx="3">
                  <c:v>Belgium - Daan Peeters</c:v>
                </c:pt>
                <c:pt idx="4">
                  <c:v>Brazil - Luís Gonçalves</c:v>
                </c:pt>
                <c:pt idx="5">
                  <c:v>Canada - François Tremblay</c:v>
                </c:pt>
                <c:pt idx="6">
                  <c:v>Chile - Luis Rojas</c:v>
                </c:pt>
                <c:pt idx="7">
                  <c:v>Czech Republic - Helena Holý</c:v>
                </c:pt>
                <c:pt idx="8">
                  <c:v>Denmark - Kara Nielsen</c:v>
                </c:pt>
                <c:pt idx="9">
                  <c:v>Finland - Terhi Hämäläinen</c:v>
                </c:pt>
                <c:pt idx="10">
                  <c:v>France - Isabelle Mercier</c:v>
                </c:pt>
                <c:pt idx="11">
                  <c:v>Germany - Fynn Zimmermann</c:v>
                </c:pt>
                <c:pt idx="12">
                  <c:v>Hungary - Ladislav Kovács</c:v>
                </c:pt>
                <c:pt idx="13">
                  <c:v>India - Manoj Pareek</c:v>
                </c:pt>
                <c:pt idx="14">
                  <c:v>Ireland - Hugh O'Reilly</c:v>
                </c:pt>
                <c:pt idx="15">
                  <c:v>Italy - Lucas Mancini</c:v>
                </c:pt>
                <c:pt idx="16">
                  <c:v>Netherlands - Johannes Van der Berg</c:v>
                </c:pt>
                <c:pt idx="17">
                  <c:v>Norway - Bjørn Hansen</c:v>
                </c:pt>
                <c:pt idx="18">
                  <c:v>Poland - Stanisław Wójcik</c:v>
                </c:pt>
                <c:pt idx="19">
                  <c:v>Portugal - João Fernandes</c:v>
                </c:pt>
                <c:pt idx="20">
                  <c:v>Spain - Enrique Muñoz</c:v>
                </c:pt>
                <c:pt idx="21">
                  <c:v>Sweden - Joakim Johansson</c:v>
                </c:pt>
                <c:pt idx="22">
                  <c:v>USA - Richard Cunningham</c:v>
                </c:pt>
                <c:pt idx="23">
                  <c:v>United Kingdom - Emma Jones</c:v>
                </c:pt>
                <c:pt idx="24">
                  <c:v>United Kingdom - Phil Hughes</c:v>
                </c:pt>
              </c:strCache>
            </c:strRef>
          </c:cat>
          <c:val>
            <c:numRef>
              <c:f>Planilha1!$D$2:$D$26</c:f>
              <c:numCache>
                <c:formatCode>#,##0.00</c:formatCode>
                <c:ptCount val="25"/>
                <c:pt idx="0">
                  <c:v>37.6</c:v>
                </c:pt>
                <c:pt idx="1">
                  <c:v>37.619999999999997</c:v>
                </c:pt>
                <c:pt idx="2">
                  <c:v>42.62</c:v>
                </c:pt>
                <c:pt idx="3">
                  <c:v>37.619999999999997</c:v>
                </c:pt>
                <c:pt idx="4">
                  <c:v>39.619999999999997</c:v>
                </c:pt>
                <c:pt idx="5">
                  <c:v>39.619999999999997</c:v>
                </c:pt>
                <c:pt idx="6">
                  <c:v>46.62</c:v>
                </c:pt>
                <c:pt idx="7">
                  <c:v>49.62</c:v>
                </c:pt>
                <c:pt idx="8">
                  <c:v>37.619999999999997</c:v>
                </c:pt>
                <c:pt idx="9">
                  <c:v>41.62</c:v>
                </c:pt>
                <c:pt idx="10">
                  <c:v>40.619999999999997</c:v>
                </c:pt>
                <c:pt idx="11">
                  <c:v>43.62</c:v>
                </c:pt>
                <c:pt idx="12">
                  <c:v>45.62</c:v>
                </c:pt>
                <c:pt idx="13">
                  <c:v>38.619999999999997</c:v>
                </c:pt>
                <c:pt idx="14">
                  <c:v>45.62</c:v>
                </c:pt>
                <c:pt idx="15">
                  <c:v>37.619999999999997</c:v>
                </c:pt>
                <c:pt idx="16">
                  <c:v>40.619999999999997</c:v>
                </c:pt>
                <c:pt idx="17">
                  <c:v>39.619999999999997</c:v>
                </c:pt>
                <c:pt idx="18">
                  <c:v>37.619999999999997</c:v>
                </c:pt>
                <c:pt idx="19">
                  <c:v>39.619999999999997</c:v>
                </c:pt>
                <c:pt idx="20">
                  <c:v>37.619999999999997</c:v>
                </c:pt>
                <c:pt idx="21">
                  <c:v>38.619999999999997</c:v>
                </c:pt>
                <c:pt idx="22">
                  <c:v>47.62</c:v>
                </c:pt>
                <c:pt idx="23">
                  <c:v>37.619999999999997</c:v>
                </c:pt>
                <c:pt idx="24">
                  <c:v>37.619999999999997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9E-42C8-9FD3-1315A9A3D12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98718016"/>
        <c:axId val="598720312"/>
      </c:barChart>
      <c:catAx>
        <c:axId val="598718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98720312"/>
        <c:crosses val="autoZero"/>
        <c:auto val="1"/>
        <c:lblAlgn val="ctr"/>
        <c:lblOffset val="100"/>
        <c:noMultiLvlLbl val="0"/>
      </c:catAx>
      <c:valAx>
        <c:axId val="598720312"/>
        <c:scaling>
          <c:orientation val="minMax"/>
        </c:scaling>
        <c:delete val="0"/>
        <c:axPos val="t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98718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19D27-396B-438D-8B4C-9D0B6ABE06D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1F0-750F-4270-AF2D-B4D6EFF0CB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90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441F0-750F-4270-AF2D-B4D6EFF0CB5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0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2766-205C-4E6C-8F6C-068680FB4921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13E9-0688-40D9-8172-2B2D5D609D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52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2766-205C-4E6C-8F6C-068680FB4921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13E9-0688-40D9-8172-2B2D5D609D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49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2766-205C-4E6C-8F6C-068680FB4921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13E9-0688-40D9-8172-2B2D5D609D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64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2766-205C-4E6C-8F6C-068680FB4921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13E9-0688-40D9-8172-2B2D5D609D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93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2766-205C-4E6C-8F6C-068680FB4921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13E9-0688-40D9-8172-2B2D5D609D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55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2766-205C-4E6C-8F6C-068680FB4921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13E9-0688-40D9-8172-2B2D5D609D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96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2766-205C-4E6C-8F6C-068680FB4921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13E9-0688-40D9-8172-2B2D5D609D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21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2766-205C-4E6C-8F6C-068680FB4921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13E9-0688-40D9-8172-2B2D5D609D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21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2766-205C-4E6C-8F6C-068680FB4921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13E9-0688-40D9-8172-2B2D5D609D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12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2766-205C-4E6C-8F6C-068680FB4921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13E9-0688-40D9-8172-2B2D5D609D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3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2766-205C-4E6C-8F6C-068680FB4921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13E9-0688-40D9-8172-2B2D5D609D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93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72766-205C-4E6C-8F6C-068680FB4921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C13E9-0688-40D9-8172-2B2D5D609D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800665"/>
            <a:ext cx="12192000" cy="1195753"/>
          </a:xfrm>
          <a:solidFill>
            <a:srgbClr val="FF7F00"/>
          </a:solidFill>
          <a:ln w="28575">
            <a:solidFill>
              <a:schemeClr val="tx1"/>
            </a:solidFill>
          </a:ln>
        </p:spPr>
        <p:txBody>
          <a:bodyPr anchor="ctr" anchorCtr="0">
            <a:normAutofit/>
          </a:bodyPr>
          <a:lstStyle/>
          <a:p>
            <a:pPr fontAlgn="base"/>
            <a:r>
              <a:rPr lang="pt-BR" sz="2000" b="1" dirty="0" smtClean="0">
                <a:latin typeface="+mn-lt"/>
              </a:rPr>
              <a:t>CURSO DE FUNDAMENTOS DE DATA SCIENCE II</a:t>
            </a:r>
            <a:br>
              <a:rPr lang="pt-BR" sz="2000" b="1" dirty="0" smtClean="0">
                <a:latin typeface="+mn-lt"/>
              </a:rPr>
            </a:br>
            <a:r>
              <a:rPr lang="pt-BR" sz="2000" b="1" smtClean="0">
                <a:latin typeface="+mn-lt"/>
              </a:rPr>
              <a:t>PROJETO </a:t>
            </a:r>
            <a:r>
              <a:rPr lang="pt-BR" sz="2000" b="1" smtClean="0">
                <a:latin typeface="+mn-lt"/>
              </a:rPr>
              <a:t>– </a:t>
            </a:r>
            <a:r>
              <a:rPr lang="pt-BR" sz="2000" b="1" dirty="0" smtClean="0">
                <a:latin typeface="+mn-lt"/>
              </a:rPr>
              <a:t>BANDO DE DADOS CHINOOK</a:t>
            </a:r>
            <a:endParaRPr lang="pt-BR" sz="2000" b="1" dirty="0">
              <a:latin typeface="+mn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287064" y="5458264"/>
            <a:ext cx="490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ALUNO: LEANDRO BARUCH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408235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845127"/>
            <a:ext cx="6800850" cy="6012873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09600"/>
          </a:xfrm>
          <a:solidFill>
            <a:srgbClr val="FF7F00"/>
          </a:solidFill>
          <a:ln w="28575">
            <a:solidFill>
              <a:schemeClr val="tx1"/>
            </a:solidFill>
          </a:ln>
        </p:spPr>
        <p:txBody>
          <a:bodyPr anchor="ctr" anchorCtr="0">
            <a:normAutofit/>
          </a:bodyPr>
          <a:lstStyle/>
          <a:p>
            <a:pPr algn="l" fontAlgn="base"/>
            <a:r>
              <a:rPr lang="pt-BR" sz="2000" b="1" dirty="0" smtClean="0">
                <a:latin typeface="+mn-lt"/>
              </a:rPr>
              <a:t>Conjunto 3 – Pergunta 3: Escreva </a:t>
            </a:r>
            <a:r>
              <a:rPr lang="pt-BR" sz="2000" b="1" dirty="0">
                <a:latin typeface="+mn-lt"/>
              </a:rPr>
              <a:t>uma consulta que determina qual cliente gastou mais em músicas por país. </a:t>
            </a:r>
          </a:p>
        </p:txBody>
      </p:sp>
      <p:sp>
        <p:nvSpPr>
          <p:cNvPr id="8" name="Retângulo 7"/>
          <p:cNvSpPr/>
          <p:nvPr/>
        </p:nvSpPr>
        <p:spPr>
          <a:xfrm>
            <a:off x="7272338" y="845126"/>
            <a:ext cx="4919662" cy="6012873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Segue a lista dos clientes que mais gastaram por país. Embora haja uma diferença considerável de gasto por país, os melhores clientes de cada região gastaram valores próximos um dos outros.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11" name="Gráfico 10"/>
          <p:cNvGraphicFramePr/>
          <p:nvPr>
            <p:extLst>
              <p:ext uri="{D42A27DB-BD31-4B8C-83A1-F6EECF244321}">
                <p14:modId xmlns:p14="http://schemas.microsoft.com/office/powerpoint/2010/main" val="3171977722"/>
              </p:ext>
            </p:extLst>
          </p:nvPr>
        </p:nvGraphicFramePr>
        <p:xfrm>
          <a:off x="0" y="845126"/>
          <a:ext cx="6800850" cy="6012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862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845127"/>
            <a:ext cx="6800850" cy="6012873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09600"/>
          </a:xfrm>
          <a:solidFill>
            <a:srgbClr val="FF7F00"/>
          </a:solidFill>
          <a:ln w="28575">
            <a:solidFill>
              <a:schemeClr val="tx1"/>
            </a:solidFill>
          </a:ln>
        </p:spPr>
        <p:txBody>
          <a:bodyPr anchor="ctr" anchorCtr="0">
            <a:normAutofit/>
          </a:bodyPr>
          <a:lstStyle/>
          <a:p>
            <a:pPr algn="l" fontAlgn="base"/>
            <a:r>
              <a:rPr lang="pt-BR" sz="2000" b="1" dirty="0" smtClean="0">
                <a:latin typeface="+mn-lt"/>
              </a:rPr>
              <a:t>Conjunto 1 - Pergunta </a:t>
            </a:r>
            <a:r>
              <a:rPr lang="pt-BR" sz="2000" b="1" dirty="0">
                <a:latin typeface="+mn-lt"/>
              </a:rPr>
              <a:t>1: Quais países possuem mais faturas?</a:t>
            </a:r>
          </a:p>
        </p:txBody>
      </p:sp>
      <p:sp>
        <p:nvSpPr>
          <p:cNvPr id="8" name="Retângulo 7"/>
          <p:cNvSpPr/>
          <p:nvPr/>
        </p:nvSpPr>
        <p:spPr>
          <a:xfrm>
            <a:off x="7143750" y="845125"/>
            <a:ext cx="4919662" cy="6012873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Como podemos ver, os Estados Unidos possuem a maioria das faturas, seguindo pelo Canadá com quase metade do primeiro colocado.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É curioso que a soma dos dois primeiros países, é maior que a soma de todos os países restantes.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11" name="Gráfico 10"/>
          <p:cNvGraphicFramePr/>
          <p:nvPr>
            <p:extLst/>
          </p:nvPr>
        </p:nvGraphicFramePr>
        <p:xfrm>
          <a:off x="0" y="845126"/>
          <a:ext cx="6800850" cy="6012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575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845127"/>
            <a:ext cx="6800850" cy="6012873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09600"/>
          </a:xfrm>
          <a:solidFill>
            <a:srgbClr val="FF7F00"/>
          </a:solidFill>
          <a:ln w="28575">
            <a:solidFill>
              <a:schemeClr val="tx1"/>
            </a:solidFill>
          </a:ln>
        </p:spPr>
        <p:txBody>
          <a:bodyPr anchor="ctr" anchorCtr="0">
            <a:normAutofit/>
          </a:bodyPr>
          <a:lstStyle/>
          <a:p>
            <a:pPr algn="l" fontAlgn="base"/>
            <a:r>
              <a:rPr lang="pt-BR" sz="2000" b="1" dirty="0" smtClean="0">
                <a:latin typeface="+mn-lt"/>
              </a:rPr>
              <a:t>Conjunto 1 - Pergunta 2: Qual cidade tem os melhores clientes?</a:t>
            </a:r>
            <a:endParaRPr lang="pt-BR" sz="2000" b="1" dirty="0">
              <a:latin typeface="+mn-l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7272338" y="845127"/>
            <a:ext cx="4919662" cy="6012873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pt-BR" dirty="0"/>
          </a:p>
          <a:p>
            <a:r>
              <a:rPr lang="pt-BR" dirty="0" smtClean="0">
                <a:solidFill>
                  <a:schemeClr val="tx1"/>
                </a:solidFill>
              </a:rPr>
              <a:t>A cidade que mais gastou na compra de álbuns foi Praga, capital da República Tcheca, com uma distância considerável entre as 4 cidades seguintes que possuem valores similares.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15" name="Gráfico 14"/>
          <p:cNvGraphicFramePr/>
          <p:nvPr>
            <p:extLst>
              <p:ext uri="{D42A27DB-BD31-4B8C-83A1-F6EECF244321}">
                <p14:modId xmlns:p14="http://schemas.microsoft.com/office/powerpoint/2010/main" val="1458320915"/>
              </p:ext>
            </p:extLst>
          </p:nvPr>
        </p:nvGraphicFramePr>
        <p:xfrm>
          <a:off x="0" y="1142228"/>
          <a:ext cx="6527409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12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845127"/>
            <a:ext cx="6800850" cy="6012873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09600"/>
          </a:xfrm>
          <a:solidFill>
            <a:srgbClr val="FF7F00"/>
          </a:solidFill>
          <a:ln w="28575">
            <a:solidFill>
              <a:schemeClr val="tx1"/>
            </a:solidFill>
          </a:ln>
        </p:spPr>
        <p:txBody>
          <a:bodyPr anchor="ctr" anchorCtr="0">
            <a:normAutofit/>
          </a:bodyPr>
          <a:lstStyle/>
          <a:p>
            <a:pPr algn="l" fontAlgn="base"/>
            <a:r>
              <a:rPr lang="pt-BR" sz="2000" b="1" dirty="0" smtClean="0">
                <a:latin typeface="+mn-lt"/>
              </a:rPr>
              <a:t>Conjunto 1 - Pergunta 3: Quem é o melhor cliente?</a:t>
            </a:r>
            <a:endParaRPr lang="pt-BR" sz="2000" b="1" dirty="0">
              <a:latin typeface="+mn-l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7272338" y="845126"/>
            <a:ext cx="4919662" cy="6012873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A cliente que mais gastou foi a Helena, seguido de perto pelo Richard. O curioso é que temos três clientes com o mesmo valor gasto.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3191862062"/>
              </p:ext>
            </p:extLst>
          </p:nvPr>
        </p:nvGraphicFramePr>
        <p:xfrm>
          <a:off x="0" y="845127"/>
          <a:ext cx="6800850" cy="5898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963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845127"/>
            <a:ext cx="6800850" cy="6012873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09600"/>
          </a:xfrm>
          <a:solidFill>
            <a:srgbClr val="FF7F00"/>
          </a:solidFill>
          <a:ln w="28575">
            <a:solidFill>
              <a:schemeClr val="tx1"/>
            </a:solidFill>
          </a:ln>
        </p:spPr>
        <p:txBody>
          <a:bodyPr anchor="ctr" anchorCtr="0">
            <a:noAutofit/>
          </a:bodyPr>
          <a:lstStyle/>
          <a:p>
            <a:pPr algn="l" fontAlgn="base"/>
            <a:r>
              <a:rPr lang="pt-BR" sz="2000" b="1" dirty="0" smtClean="0">
                <a:latin typeface="+mn-lt"/>
              </a:rPr>
              <a:t>Conjunto 2 - Pergunta </a:t>
            </a:r>
            <a:r>
              <a:rPr lang="pt-BR" sz="2000" b="1" dirty="0">
                <a:latin typeface="+mn-lt"/>
              </a:rPr>
              <a:t>1: </a:t>
            </a:r>
            <a:r>
              <a:rPr lang="pt-BR" sz="2000" b="1" dirty="0" smtClean="0">
                <a:latin typeface="+mn-lt"/>
              </a:rPr>
              <a:t>Faça uma consulta para </a:t>
            </a:r>
            <a:r>
              <a:rPr lang="pt-BR" sz="2000" b="1" dirty="0">
                <a:latin typeface="+mn-lt"/>
              </a:rPr>
              <a:t>retornar o e-mail, nome, sobrenome e gênero de todos os ouvintes de Rock. </a:t>
            </a:r>
          </a:p>
        </p:txBody>
      </p:sp>
      <p:sp>
        <p:nvSpPr>
          <p:cNvPr id="8" name="Retângulo 7"/>
          <p:cNvSpPr/>
          <p:nvPr/>
        </p:nvSpPr>
        <p:spPr>
          <a:xfrm>
            <a:off x="7272338" y="845126"/>
            <a:ext cx="4919662" cy="6012873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Temos um total de 59 clientes que são ouvintes de Rock. Nada menos que 100% do nosso banco de dados. Ao lado segue uma lista com os 25 primeiros em ordem alfabética por e-mail.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870781"/>
              </p:ext>
            </p:extLst>
          </p:nvPr>
        </p:nvGraphicFramePr>
        <p:xfrm>
          <a:off x="0" y="845123"/>
          <a:ext cx="5528603" cy="601287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05577">
                  <a:extLst>
                    <a:ext uri="{9D8B030D-6E8A-4147-A177-3AD203B41FA5}">
                      <a16:colId xmlns:a16="http://schemas.microsoft.com/office/drawing/2014/main" val="3534958320"/>
                    </a:ext>
                  </a:extLst>
                </a:gridCol>
                <a:gridCol w="1076037">
                  <a:extLst>
                    <a:ext uri="{9D8B030D-6E8A-4147-A177-3AD203B41FA5}">
                      <a16:colId xmlns:a16="http://schemas.microsoft.com/office/drawing/2014/main" val="3373488227"/>
                    </a:ext>
                  </a:extLst>
                </a:gridCol>
                <a:gridCol w="1071913">
                  <a:extLst>
                    <a:ext uri="{9D8B030D-6E8A-4147-A177-3AD203B41FA5}">
                      <a16:colId xmlns:a16="http://schemas.microsoft.com/office/drawing/2014/main" val="1751095574"/>
                    </a:ext>
                  </a:extLst>
                </a:gridCol>
                <a:gridCol w="775076">
                  <a:extLst>
                    <a:ext uri="{9D8B030D-6E8A-4147-A177-3AD203B41FA5}">
                      <a16:colId xmlns:a16="http://schemas.microsoft.com/office/drawing/2014/main" val="3775940647"/>
                    </a:ext>
                  </a:extLst>
                </a:gridCol>
              </a:tblGrid>
              <a:tr h="24051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Email</a:t>
                      </a:r>
                      <a:endParaRPr lang="pt-BR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FirstName</a:t>
                      </a:r>
                      <a:endParaRPr lang="pt-BR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LastName</a:t>
                      </a:r>
                      <a:endParaRPr lang="pt-BR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Genre</a:t>
                      </a:r>
                      <a:endParaRPr lang="pt-BR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extLst>
                  <a:ext uri="{0D108BD9-81ED-4DB2-BD59-A6C34878D82A}">
                    <a16:rowId xmlns:a16="http://schemas.microsoft.com/office/drawing/2014/main" val="4100721367"/>
                  </a:ext>
                </a:extLst>
              </a:tr>
              <a:tr h="24051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aaronmitchell@yahoo.ca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Aaron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Mitchell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Rock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extLst>
                  <a:ext uri="{0D108BD9-81ED-4DB2-BD59-A6C34878D82A}">
                    <a16:rowId xmlns:a16="http://schemas.microsoft.com/office/drawing/2014/main" val="2811243778"/>
                  </a:ext>
                </a:extLst>
              </a:tr>
              <a:tr h="24051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alero@uol.com.br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Alexandre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Rocha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Rock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extLst>
                  <a:ext uri="{0D108BD9-81ED-4DB2-BD59-A6C34878D82A}">
                    <a16:rowId xmlns:a16="http://schemas.microsoft.com/office/drawing/2014/main" val="1387880972"/>
                  </a:ext>
                </a:extLst>
              </a:tr>
              <a:tr h="24051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astrid.gruber@apple.at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Astrid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Gruber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Rock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extLst>
                  <a:ext uri="{0D108BD9-81ED-4DB2-BD59-A6C34878D82A}">
                    <a16:rowId xmlns:a16="http://schemas.microsoft.com/office/drawing/2014/main" val="3255216442"/>
                  </a:ext>
                </a:extLst>
              </a:tr>
              <a:tr h="24051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bjorn.hansen@yahoo.no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Bjørn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Hansen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Rock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extLst>
                  <a:ext uri="{0D108BD9-81ED-4DB2-BD59-A6C34878D82A}">
                    <a16:rowId xmlns:a16="http://schemas.microsoft.com/office/drawing/2014/main" val="3654362612"/>
                  </a:ext>
                </a:extLst>
              </a:tr>
              <a:tr h="24051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camille.bernard@yahoo.fr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Camille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Bernard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Rock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extLst>
                  <a:ext uri="{0D108BD9-81ED-4DB2-BD59-A6C34878D82A}">
                    <a16:rowId xmlns:a16="http://schemas.microsoft.com/office/drawing/2014/main" val="1437621500"/>
                  </a:ext>
                </a:extLst>
              </a:tr>
              <a:tr h="24051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daan_peeters@apple.be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Daan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Peeters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Rock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extLst>
                  <a:ext uri="{0D108BD9-81ED-4DB2-BD59-A6C34878D82A}">
                    <a16:rowId xmlns:a16="http://schemas.microsoft.com/office/drawing/2014/main" val="973691596"/>
                  </a:ext>
                </a:extLst>
              </a:tr>
              <a:tr h="24051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diego.gutierrez@yahoo.ar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Diego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Gutiérrez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Rock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extLst>
                  <a:ext uri="{0D108BD9-81ED-4DB2-BD59-A6C34878D82A}">
                    <a16:rowId xmlns:a16="http://schemas.microsoft.com/office/drawing/2014/main" val="3242127299"/>
                  </a:ext>
                </a:extLst>
              </a:tr>
              <a:tr h="24051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dmiller@comcast.com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Dan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Miller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Rock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extLst>
                  <a:ext uri="{0D108BD9-81ED-4DB2-BD59-A6C34878D82A}">
                    <a16:rowId xmlns:a16="http://schemas.microsoft.com/office/drawing/2014/main" val="3655544125"/>
                  </a:ext>
                </a:extLst>
              </a:tr>
              <a:tr h="24051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dominiquelefebvre@gmail.com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Dominique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Lefebvre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Rock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extLst>
                  <a:ext uri="{0D108BD9-81ED-4DB2-BD59-A6C34878D82A}">
                    <a16:rowId xmlns:a16="http://schemas.microsoft.com/office/drawing/2014/main" val="551810056"/>
                  </a:ext>
                </a:extLst>
              </a:tr>
              <a:tr h="24051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edfrancis@yachoo.ca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Edward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Francis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Rock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extLst>
                  <a:ext uri="{0D108BD9-81ED-4DB2-BD59-A6C34878D82A}">
                    <a16:rowId xmlns:a16="http://schemas.microsoft.com/office/drawing/2014/main" val="2525918143"/>
                  </a:ext>
                </a:extLst>
              </a:tr>
              <a:tr h="24051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eduardo@woodstock.com.br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Eduardo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Martins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Rock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extLst>
                  <a:ext uri="{0D108BD9-81ED-4DB2-BD59-A6C34878D82A}">
                    <a16:rowId xmlns:a16="http://schemas.microsoft.com/office/drawing/2014/main" val="2512651578"/>
                  </a:ext>
                </a:extLst>
              </a:tr>
              <a:tr h="24051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ellie.sullivan@shaw.ca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Ellie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Sullivan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Rock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extLst>
                  <a:ext uri="{0D108BD9-81ED-4DB2-BD59-A6C34878D82A}">
                    <a16:rowId xmlns:a16="http://schemas.microsoft.com/office/drawing/2014/main" val="2015328531"/>
                  </a:ext>
                </a:extLst>
              </a:tr>
              <a:tr h="24051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emma_jones@hotmail.com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Emma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Jones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Rock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extLst>
                  <a:ext uri="{0D108BD9-81ED-4DB2-BD59-A6C34878D82A}">
                    <a16:rowId xmlns:a16="http://schemas.microsoft.com/office/drawing/2014/main" val="3587247607"/>
                  </a:ext>
                </a:extLst>
              </a:tr>
              <a:tr h="24051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enrique_munoz@yahoo.es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Enrique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Muñoz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Rock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extLst>
                  <a:ext uri="{0D108BD9-81ED-4DB2-BD59-A6C34878D82A}">
                    <a16:rowId xmlns:a16="http://schemas.microsoft.com/office/drawing/2014/main" val="1951799511"/>
                  </a:ext>
                </a:extLst>
              </a:tr>
              <a:tr h="24051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fernadaramos4@uol.com.br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Fernanda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Ramos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Rock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extLst>
                  <a:ext uri="{0D108BD9-81ED-4DB2-BD59-A6C34878D82A}">
                    <a16:rowId xmlns:a16="http://schemas.microsoft.com/office/drawing/2014/main" val="3390850209"/>
                  </a:ext>
                </a:extLst>
              </a:tr>
              <a:tr h="24051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fharris@google.com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Frank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Harris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Rock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extLst>
                  <a:ext uri="{0D108BD9-81ED-4DB2-BD59-A6C34878D82A}">
                    <a16:rowId xmlns:a16="http://schemas.microsoft.com/office/drawing/2014/main" val="2483286158"/>
                  </a:ext>
                </a:extLst>
              </a:tr>
              <a:tr h="24051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fralston@gmail.com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Frank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Ralston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Rock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extLst>
                  <a:ext uri="{0D108BD9-81ED-4DB2-BD59-A6C34878D82A}">
                    <a16:rowId xmlns:a16="http://schemas.microsoft.com/office/drawing/2014/main" val="2617240030"/>
                  </a:ext>
                </a:extLst>
              </a:tr>
              <a:tr h="24051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frantisekw@jetbrains.com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František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Wichterlová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Rock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extLst>
                  <a:ext uri="{0D108BD9-81ED-4DB2-BD59-A6C34878D82A}">
                    <a16:rowId xmlns:a16="http://schemas.microsoft.com/office/drawing/2014/main" val="451399523"/>
                  </a:ext>
                </a:extLst>
              </a:tr>
              <a:tr h="24051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ftremblay@gmail.com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François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Tremblay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Rock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extLst>
                  <a:ext uri="{0D108BD9-81ED-4DB2-BD59-A6C34878D82A}">
                    <a16:rowId xmlns:a16="http://schemas.microsoft.com/office/drawing/2014/main" val="44355969"/>
                  </a:ext>
                </a:extLst>
              </a:tr>
              <a:tr h="24051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fzimmermann@yahoo.de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Fynn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Zimmermann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Rock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extLst>
                  <a:ext uri="{0D108BD9-81ED-4DB2-BD59-A6C34878D82A}">
                    <a16:rowId xmlns:a16="http://schemas.microsoft.com/office/drawing/2014/main" val="1388040405"/>
                  </a:ext>
                </a:extLst>
              </a:tr>
              <a:tr h="24051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hannah.schneider@yahoo.de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Hannah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Schneider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Rock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extLst>
                  <a:ext uri="{0D108BD9-81ED-4DB2-BD59-A6C34878D82A}">
                    <a16:rowId xmlns:a16="http://schemas.microsoft.com/office/drawing/2014/main" val="1577614723"/>
                  </a:ext>
                </a:extLst>
              </a:tr>
              <a:tr h="24051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hholy@gmail.com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Helena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Holý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Rock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extLst>
                  <a:ext uri="{0D108BD9-81ED-4DB2-BD59-A6C34878D82A}">
                    <a16:rowId xmlns:a16="http://schemas.microsoft.com/office/drawing/2014/main" val="9317248"/>
                  </a:ext>
                </a:extLst>
              </a:tr>
              <a:tr h="24051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hleacock@gmail.com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Heather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Leacock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Rock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extLst>
                  <a:ext uri="{0D108BD9-81ED-4DB2-BD59-A6C34878D82A}">
                    <a16:rowId xmlns:a16="http://schemas.microsoft.com/office/drawing/2014/main" val="150089412"/>
                  </a:ext>
                </a:extLst>
              </a:tr>
              <a:tr h="24051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hughoreilly@apple.ie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Hugh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O'Reilly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Rock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extLst>
                  <a:ext uri="{0D108BD9-81ED-4DB2-BD59-A6C34878D82A}">
                    <a16:rowId xmlns:a16="http://schemas.microsoft.com/office/drawing/2014/main" val="3980685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845127"/>
            <a:ext cx="6800850" cy="6012873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09600"/>
          </a:xfrm>
          <a:solidFill>
            <a:srgbClr val="FF7F00"/>
          </a:solidFill>
          <a:ln w="28575">
            <a:solidFill>
              <a:schemeClr val="tx1"/>
            </a:solidFill>
          </a:ln>
        </p:spPr>
        <p:txBody>
          <a:bodyPr anchor="ctr" anchorCtr="0">
            <a:normAutofit/>
          </a:bodyPr>
          <a:lstStyle/>
          <a:p>
            <a:pPr algn="l" fontAlgn="base"/>
            <a:r>
              <a:rPr lang="pt-BR" sz="2000" b="1" dirty="0" smtClean="0">
                <a:latin typeface="+mn-lt"/>
              </a:rPr>
              <a:t>Conjunto 2 - </a:t>
            </a:r>
            <a:r>
              <a:rPr lang="pt-BR" sz="2000" b="1" dirty="0">
                <a:latin typeface="+mn-lt"/>
              </a:rPr>
              <a:t>Pergunta 2: Quem está escrevendo as músicas de rock?</a:t>
            </a:r>
          </a:p>
        </p:txBody>
      </p:sp>
      <p:sp>
        <p:nvSpPr>
          <p:cNvPr id="8" name="Retângulo 7"/>
          <p:cNvSpPr/>
          <p:nvPr/>
        </p:nvSpPr>
        <p:spPr>
          <a:xfrm>
            <a:off x="7272338" y="845126"/>
            <a:ext cx="4919662" cy="6012873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A banda que mais escreveu músicas de Rock é o grandioso Led Zeppelin, seguido muito de perto pelo U2. Na lista do top 10, Kiss encontra-se em último lugar com 35 canções.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184147559"/>
              </p:ext>
            </p:extLst>
          </p:nvPr>
        </p:nvGraphicFramePr>
        <p:xfrm>
          <a:off x="0" y="845126"/>
          <a:ext cx="6800850" cy="6012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711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845127"/>
            <a:ext cx="6800850" cy="6012873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09600"/>
          </a:xfrm>
          <a:solidFill>
            <a:srgbClr val="FF7F00"/>
          </a:solidFill>
          <a:ln w="28575">
            <a:solidFill>
              <a:schemeClr val="tx1"/>
            </a:solidFill>
          </a:ln>
        </p:spPr>
        <p:txBody>
          <a:bodyPr anchor="ctr" anchorCtr="0">
            <a:normAutofit/>
          </a:bodyPr>
          <a:lstStyle/>
          <a:p>
            <a:pPr algn="l" fontAlgn="base"/>
            <a:r>
              <a:rPr lang="pt-BR" sz="2000" b="1" dirty="0" smtClean="0">
                <a:latin typeface="+mn-lt"/>
              </a:rPr>
              <a:t>Conjunto 2 - Pergunta 3: Qual artista que mais faturou e quem é o maior comprador?</a:t>
            </a:r>
            <a:endParaRPr lang="pt-BR" sz="2000" b="1" dirty="0">
              <a:latin typeface="+mn-l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7272338" y="845126"/>
            <a:ext cx="4919662" cy="6012873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A banda que mais faturou foi o Iron </a:t>
            </a:r>
            <a:r>
              <a:rPr lang="pt-BR" dirty="0" err="1" smtClean="0">
                <a:solidFill>
                  <a:schemeClr val="tx1"/>
                </a:solidFill>
              </a:rPr>
              <a:t>Maiden</a:t>
            </a:r>
            <a:r>
              <a:rPr lang="pt-BR" dirty="0" smtClean="0">
                <a:solidFill>
                  <a:schemeClr val="tx1"/>
                </a:solidFill>
              </a:rPr>
              <a:t>, seguido de U2 e Metallica.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Dos gastos realizados com a banda Iron </a:t>
            </a:r>
            <a:r>
              <a:rPr lang="pt-BR" dirty="0" err="1" smtClean="0">
                <a:solidFill>
                  <a:schemeClr val="tx1"/>
                </a:solidFill>
              </a:rPr>
              <a:t>Maiden</a:t>
            </a:r>
            <a:r>
              <a:rPr lang="pt-BR" dirty="0" smtClean="0">
                <a:solidFill>
                  <a:schemeClr val="tx1"/>
                </a:solidFill>
              </a:rPr>
              <a:t>, Mark Taylor foi o cliente que mais gastou.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2239262354"/>
              </p:ext>
            </p:extLst>
          </p:nvPr>
        </p:nvGraphicFramePr>
        <p:xfrm>
          <a:off x="0" y="845126"/>
          <a:ext cx="6800850" cy="3126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áfico 10"/>
          <p:cNvGraphicFramePr/>
          <p:nvPr>
            <p:extLst>
              <p:ext uri="{D42A27DB-BD31-4B8C-83A1-F6EECF244321}">
                <p14:modId xmlns:p14="http://schemas.microsoft.com/office/powerpoint/2010/main" val="3413490582"/>
              </p:ext>
            </p:extLst>
          </p:nvPr>
        </p:nvGraphicFramePr>
        <p:xfrm>
          <a:off x="0" y="4143375"/>
          <a:ext cx="6800850" cy="2694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2721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845127"/>
            <a:ext cx="6800850" cy="6012873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09600"/>
          </a:xfrm>
          <a:solidFill>
            <a:srgbClr val="FF7F00"/>
          </a:solidFill>
          <a:ln w="28575">
            <a:solidFill>
              <a:schemeClr val="tx1"/>
            </a:solidFill>
          </a:ln>
        </p:spPr>
        <p:txBody>
          <a:bodyPr anchor="ctr" anchorCtr="0">
            <a:normAutofit/>
          </a:bodyPr>
          <a:lstStyle/>
          <a:p>
            <a:pPr algn="l" fontAlgn="base"/>
            <a:r>
              <a:rPr lang="pt-BR" sz="2000" b="1" dirty="0" smtClean="0">
                <a:latin typeface="+mn-lt"/>
              </a:rPr>
              <a:t>Conjunto 3 - Pergunta 1: Qual o gênero mais popular em cada país?</a:t>
            </a:r>
            <a:endParaRPr lang="pt-BR" sz="2000" b="1" dirty="0">
              <a:latin typeface="+mn-l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7272338" y="845126"/>
            <a:ext cx="4919662" cy="6012873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Como podemos ver, o gênero mais popular é de longe o Rock. Curiosamente o gênero mais popular na Suécia é o latino.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662741072"/>
              </p:ext>
            </p:extLst>
          </p:nvPr>
        </p:nvGraphicFramePr>
        <p:xfrm>
          <a:off x="0" y="845126"/>
          <a:ext cx="6800850" cy="6012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607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845127"/>
            <a:ext cx="6800850" cy="6012873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09600"/>
          </a:xfrm>
          <a:solidFill>
            <a:srgbClr val="FF7F00"/>
          </a:solidFill>
          <a:ln w="28575">
            <a:solidFill>
              <a:schemeClr val="tx1"/>
            </a:solidFill>
          </a:ln>
        </p:spPr>
        <p:txBody>
          <a:bodyPr anchor="ctr" anchorCtr="0">
            <a:noAutofit/>
          </a:bodyPr>
          <a:lstStyle/>
          <a:p>
            <a:pPr algn="l" fontAlgn="base"/>
            <a:r>
              <a:rPr lang="pt-BR" sz="2000" b="1" dirty="0" smtClean="0">
                <a:latin typeface="+mn-lt"/>
              </a:rPr>
              <a:t>Conjunto 3 - Pergunta 2</a:t>
            </a:r>
            <a:r>
              <a:rPr lang="pt-BR" sz="2000" b="1" dirty="0">
                <a:latin typeface="+mn-lt"/>
              </a:rPr>
              <a:t>: Retorne todos os nomes de músicas que possuem um comprimento de canção maior que o comprimento médio </a:t>
            </a:r>
            <a:r>
              <a:rPr lang="pt-BR" sz="2000" b="1" dirty="0" smtClean="0">
                <a:latin typeface="+mn-lt"/>
              </a:rPr>
              <a:t>de todas as canções.</a:t>
            </a:r>
            <a:endParaRPr lang="pt-BR" sz="2000" b="1" dirty="0">
              <a:latin typeface="+mn-l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7272338" y="845126"/>
            <a:ext cx="4919662" cy="6012873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No total são 494 músicas que tem um comprimento maior que a média. Por sua vez, a média tem </a:t>
            </a:r>
            <a:r>
              <a:rPr lang="pt-BR" dirty="0">
                <a:solidFill>
                  <a:schemeClr val="tx1"/>
                </a:solidFill>
              </a:rPr>
              <a:t>o valor de </a:t>
            </a:r>
            <a:r>
              <a:rPr lang="pt-BR" dirty="0" smtClean="0">
                <a:solidFill>
                  <a:schemeClr val="tx1"/>
                </a:solidFill>
              </a:rPr>
              <a:t>393599 milissegundos. A música mais comprida é </a:t>
            </a:r>
            <a:r>
              <a:rPr lang="pt-BR" dirty="0" err="1" smtClean="0">
                <a:solidFill>
                  <a:schemeClr val="tx1"/>
                </a:solidFill>
              </a:rPr>
              <a:t>Occupation</a:t>
            </a:r>
            <a:r>
              <a:rPr lang="pt-BR" dirty="0" smtClean="0">
                <a:solidFill>
                  <a:schemeClr val="tx1"/>
                </a:solidFill>
              </a:rPr>
              <a:t> / </a:t>
            </a:r>
            <a:r>
              <a:rPr lang="pt-BR" dirty="0" err="1" smtClean="0">
                <a:solidFill>
                  <a:schemeClr val="tx1"/>
                </a:solidFill>
              </a:rPr>
              <a:t>Precipice</a:t>
            </a:r>
            <a:r>
              <a:rPr lang="pt-BR" dirty="0" smtClean="0">
                <a:solidFill>
                  <a:schemeClr val="tx1"/>
                </a:solidFill>
              </a:rPr>
              <a:t>. Ao lado você encontra as 19 primeiras músicas da lista.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907952"/>
              </p:ext>
            </p:extLst>
          </p:nvPr>
        </p:nvGraphicFramePr>
        <p:xfrm>
          <a:off x="0" y="845126"/>
          <a:ext cx="6800850" cy="6012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220225">
                  <a:extLst>
                    <a:ext uri="{9D8B030D-6E8A-4147-A177-3AD203B41FA5}">
                      <a16:colId xmlns:a16="http://schemas.microsoft.com/office/drawing/2014/main" val="479389560"/>
                    </a:ext>
                  </a:extLst>
                </a:gridCol>
                <a:gridCol w="1580625">
                  <a:extLst>
                    <a:ext uri="{9D8B030D-6E8A-4147-A177-3AD203B41FA5}">
                      <a16:colId xmlns:a16="http://schemas.microsoft.com/office/drawing/2014/main" val="847148071"/>
                    </a:ext>
                  </a:extLst>
                </a:gridCol>
              </a:tblGrid>
              <a:tr h="30064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Música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milliseconds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3865085"/>
                  </a:ext>
                </a:extLst>
              </a:tr>
              <a:tr h="30064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Occupation / Precipice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5286953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1513176"/>
                  </a:ext>
                </a:extLst>
              </a:tr>
              <a:tr h="30064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Through a Looking Glass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5088838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2681983"/>
                  </a:ext>
                </a:extLst>
              </a:tr>
              <a:tr h="3006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Greetings from Earth  Pt.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2960293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7878783"/>
                  </a:ext>
                </a:extLst>
              </a:tr>
              <a:tr h="30064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Battlestar Galactica  Pt.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2956081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4417109"/>
                  </a:ext>
                </a:extLst>
              </a:tr>
              <a:tr h="30064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Battlestar Galactica  Pt. 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2952702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6982412"/>
                  </a:ext>
                </a:extLst>
              </a:tr>
              <a:tr h="30064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Battlestar Galactica  Pt. 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2927802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3811371"/>
                  </a:ext>
                </a:extLst>
              </a:tr>
              <a:tr h="3006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Living Legend  Pt.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2924507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7652005"/>
                  </a:ext>
                </a:extLst>
              </a:tr>
              <a:tr h="3006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Gun On Ice Planet Zero  Pt.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2924341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6023770"/>
                  </a:ext>
                </a:extLst>
              </a:tr>
              <a:tr h="3006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War of the Gods  Pt.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2923381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4150954"/>
                  </a:ext>
                </a:extLst>
              </a:tr>
              <a:tr h="3006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The Living Legend  Pt.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2923298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093051"/>
                  </a:ext>
                </a:extLst>
              </a:tr>
              <a:tr h="3006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War of the Gods  Pt.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2922630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3017401"/>
                  </a:ext>
                </a:extLst>
              </a:tr>
              <a:tr h="3006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Lost Planet of the Gods  Pt.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2922547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941726"/>
                  </a:ext>
                </a:extLst>
              </a:tr>
              <a:tr h="3006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Lost Planet of the Gods  Pt.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2914664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4826527"/>
                  </a:ext>
                </a:extLst>
              </a:tr>
              <a:tr h="3006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Gun On Ice Planet Zero  Pt.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2907615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4337148"/>
                  </a:ext>
                </a:extLst>
              </a:tr>
              <a:tr h="3006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Greetings from Earth  Pt.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2903778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9775545"/>
                  </a:ext>
                </a:extLst>
              </a:tr>
              <a:tr h="30064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Crossroads  Pt.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2869953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2945160"/>
                  </a:ext>
                </a:extLst>
              </a:tr>
              <a:tr h="30064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Live Together  Die Alone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2923381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5872879"/>
                  </a:ext>
                </a:extLst>
              </a:tr>
              <a:tr h="30064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Crossroads  Pt. 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2923298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5670964"/>
                  </a:ext>
                </a:extLst>
              </a:tr>
              <a:tr h="30064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Exodus  Pt. 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2922630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9450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7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745</Words>
  <Application>Microsoft Office PowerPoint</Application>
  <PresentationFormat>Widescreen</PresentationFormat>
  <Paragraphs>180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CURSO DE FUNDAMENTOS DE DATA SCIENCE II PROJETO – BANDO DE DADOS CHINOOK</vt:lpstr>
      <vt:lpstr>Conjunto 1 - Pergunta 1: Quais países possuem mais faturas?</vt:lpstr>
      <vt:lpstr>Conjunto 1 - Pergunta 2: Qual cidade tem os melhores clientes?</vt:lpstr>
      <vt:lpstr>Conjunto 1 - Pergunta 3: Quem é o melhor cliente?</vt:lpstr>
      <vt:lpstr>Conjunto 2 - Pergunta 1: Faça uma consulta para retornar o e-mail, nome, sobrenome e gênero de todos os ouvintes de Rock. </vt:lpstr>
      <vt:lpstr>Conjunto 2 - Pergunta 2: Quem está escrevendo as músicas de rock?</vt:lpstr>
      <vt:lpstr>Conjunto 2 - Pergunta 3: Qual artista que mais faturou e quem é o maior comprador?</vt:lpstr>
      <vt:lpstr>Conjunto 3 - Pergunta 1: Qual o gênero mais popular em cada país?</vt:lpstr>
      <vt:lpstr>Conjunto 3 - Pergunta 2: Retorne todos os nomes de músicas que possuem um comprimento de canção maior que o comprimento médio de todas as canções.</vt:lpstr>
      <vt:lpstr>Conjunto 3 – Pergunta 3: Escreva uma consulta que determina qual cliente gastou mais em músicas por país.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Conjunto 1 - Pergunta 1: Quais países possuem mais faturas?</dc:title>
  <dc:creator>Leandro Baruch Silva</dc:creator>
  <cp:lastModifiedBy>baruch</cp:lastModifiedBy>
  <cp:revision>19</cp:revision>
  <dcterms:created xsi:type="dcterms:W3CDTF">2018-10-19T13:56:04Z</dcterms:created>
  <dcterms:modified xsi:type="dcterms:W3CDTF">2018-11-05T15:42:30Z</dcterms:modified>
</cp:coreProperties>
</file>