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257" r:id="rId3"/>
    <p:sldId id="258" r:id="rId4"/>
    <p:sldId id="259" r:id="rId5"/>
    <p:sldId id="260" r:id="rId6"/>
    <p:sldId id="262" r:id="rId7"/>
    <p:sldId id="27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78" autoAdjust="0"/>
  </p:normalViewPr>
  <p:slideViewPr>
    <p:cSldViewPr>
      <p:cViewPr varScale="1">
        <p:scale>
          <a:sx n="64" d="100"/>
          <a:sy n="64" d="100"/>
        </p:scale>
        <p:origin x="-156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5EFB2F-4C67-4A65-ABD7-5BB1D6D16CDE}" type="datetimeFigureOut">
              <a:rPr lang="vi-VN" smtClean="0"/>
              <a:t>19/03/2018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291FD-AE91-423D-897C-8AF1BD08A4D6}" type="slidenum">
              <a:rPr lang="vi-VN" smtClean="0"/>
              <a:t>‹#›</a:t>
            </a:fld>
            <a:endParaRPr lang="vi-VN"/>
          </a:p>
        </p:txBody>
      </p:sp>
    </p:spTree>
    <p:extLst>
      <p:ext uri="{BB962C8B-B14F-4D97-AF65-F5344CB8AC3E}">
        <p14:creationId xmlns:p14="http://schemas.microsoft.com/office/powerpoint/2010/main" val="185190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7</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16</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17</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18</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19</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20</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21</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22</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23</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24</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25</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Mục</a:t>
            </a:r>
            <a:r>
              <a:rPr lang="en-US" baseline="0" dirty="0" smtClean="0"/>
              <a:t> </a:t>
            </a:r>
            <a:r>
              <a:rPr lang="en-US" baseline="0" dirty="0" err="1" smtClean="0"/>
              <a:t>đích</a:t>
            </a:r>
            <a:r>
              <a:rPr lang="en-US" baseline="0" dirty="0" smtClean="0"/>
              <a:t> </a:t>
            </a:r>
            <a:r>
              <a:rPr lang="en-US" baseline="0" dirty="0" err="1" smtClean="0"/>
              <a:t>của</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LoRa</a:t>
            </a:r>
            <a:r>
              <a:rPr lang="en-US" baseline="0" dirty="0" smtClean="0"/>
              <a:t> </a:t>
            </a:r>
            <a:r>
              <a:rPr lang="en-US" baseline="0" dirty="0" err="1" smtClean="0"/>
              <a:t>nhằm</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repeater, </a:t>
            </a:r>
            <a:r>
              <a:rPr lang="vi-VN" sz="1200" kern="1200" dirty="0" smtClean="0">
                <a:solidFill>
                  <a:schemeClr val="tx1"/>
                </a:solidFill>
                <a:effectLst/>
                <a:latin typeface="+mn-lt"/>
                <a:ea typeface="+mn-ea"/>
                <a:cs typeface="+mn-cs"/>
              </a:rPr>
              <a:t>tăng cường thời gian hoạt động, tăng cường năng lực của mạng và hỗ trợ cho số lượng lớn các thiết bị</a:t>
            </a:r>
            <a:endParaRPr lang="en-US" dirty="0" smtClean="0"/>
          </a:p>
          <a:p>
            <a:r>
              <a:rPr lang="en-US" dirty="0" err="1" smtClean="0"/>
              <a:t>Phần</a:t>
            </a:r>
            <a:r>
              <a:rPr lang="en-US" baseline="0" dirty="0" smtClean="0"/>
              <a:t> </a:t>
            </a:r>
            <a:r>
              <a:rPr lang="en-US" baseline="0" dirty="0" err="1" smtClean="0"/>
              <a:t>lớn</a:t>
            </a:r>
            <a:r>
              <a:rPr lang="en-US" baseline="0" dirty="0" smtClean="0"/>
              <a:t> </a:t>
            </a:r>
            <a:r>
              <a:rPr lang="en-US" baseline="0" dirty="0" err="1" smtClean="0"/>
              <a:t>dùng</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điều</a:t>
            </a:r>
            <a:r>
              <a:rPr lang="en-US" baseline="0" dirty="0" smtClean="0"/>
              <a:t> </a:t>
            </a:r>
            <a:r>
              <a:rPr lang="en-US" baseline="0" dirty="0" err="1" smtClean="0"/>
              <a:t>chế</a:t>
            </a:r>
            <a:r>
              <a:rPr lang="en-US" baseline="0" dirty="0" smtClean="0"/>
              <a:t> FSK – Frequency Shift Key</a:t>
            </a:r>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8</a:t>
            </a:fld>
            <a:endParaRPr lang="vi-VN"/>
          </a:p>
        </p:txBody>
      </p:sp>
    </p:spTree>
    <p:extLst>
      <p:ext uri="{BB962C8B-B14F-4D97-AF65-F5344CB8AC3E}">
        <p14:creationId xmlns:p14="http://schemas.microsoft.com/office/powerpoint/2010/main" val="581359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26</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27</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28</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29</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30</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31</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32</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33</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34</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9</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10</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11</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12</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Class</a:t>
            </a:r>
            <a:r>
              <a:rPr lang="vi-VN" baseline="0" dirty="0" smtClean="0"/>
              <a:t> A: khung chia thành 1 khe uplink tiếp theo là 2 khe downlink</a:t>
            </a:r>
          </a:p>
          <a:p>
            <a:r>
              <a:rPr lang="vi-VN" baseline="0" dirty="0" smtClean="0"/>
              <a:t>Class B: Mở thêm khe nhận Beacon</a:t>
            </a:r>
          </a:p>
          <a:p>
            <a:r>
              <a:rPr lang="vi-VN" baseline="0" dirty="0" smtClean="0"/>
              <a:t>Class C: Có thể nhận dữ liệu bất kỳ lúc nào trừ lúc gửi dữ liệu.</a:t>
            </a:r>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13</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14</a:t>
            </a:fld>
            <a:endParaRPr lang="vi-VN"/>
          </a:p>
        </p:txBody>
      </p:sp>
    </p:spTree>
    <p:extLst>
      <p:ext uri="{BB962C8B-B14F-4D97-AF65-F5344CB8AC3E}">
        <p14:creationId xmlns:p14="http://schemas.microsoft.com/office/powerpoint/2010/main" val="6146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kern="1200" dirty="0" smtClean="0">
                <a:solidFill>
                  <a:schemeClr val="tx1"/>
                </a:solidFill>
                <a:effectLst/>
                <a:latin typeface="+mn-lt"/>
                <a:ea typeface="+mn-ea"/>
                <a:cs typeface="+mn-cs"/>
              </a:rPr>
              <a:t>Aloha: Nguyên tắc hoạt động của mạng này là khi một trạm có dữ liệu, nó gửi ngay lên đường truyền vô.</a:t>
            </a:r>
          </a:p>
          <a:p>
            <a:pPr lvl="0"/>
            <a:r>
              <a:rPr lang="en-US" sz="1200" kern="1200" dirty="0" smtClean="0">
                <a:solidFill>
                  <a:schemeClr val="tx1"/>
                </a:solidFill>
                <a:effectLst/>
                <a:latin typeface="+mn-lt"/>
                <a:ea typeface="+mn-ea"/>
                <a:cs typeface="+mn-cs"/>
              </a:rPr>
              <a:t>Slotted Aloha: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Aloha,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(slot time),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t>
            </a:r>
            <a:r>
              <a:rPr lang="en-US" sz="1200" kern="1200" baseline="-25000" dirty="0" err="1"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khe</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CSMA/CA (Carrier Senser Multiple Access with Collision Avoidance): trong giao thức này, trước khi truy nhập kênh truyền, thiết bị kiểm tra trạng thái kênh. Nếu kênh truyền bận thì sẽ đợi đến khi kênh truyền rỗi. Khi kênh truyền rỗi, tiếp tục đợi thêm một khoảng thời gian DIFS (DCF Inter-Frame Space) cho trước (DIFS = RTT). Đếm lùi (back-off) một số mini slot t</a:t>
            </a:r>
            <a:r>
              <a:rPr lang="vi-VN" sz="1200" kern="1200" baseline="-25000" dirty="0" smtClean="0">
                <a:solidFill>
                  <a:schemeClr val="tx1"/>
                </a:solidFill>
                <a:effectLst/>
                <a:latin typeface="+mn-lt"/>
                <a:ea typeface="+mn-ea"/>
                <a:cs typeface="+mn-cs"/>
              </a:rPr>
              <a:t>BO</a:t>
            </a:r>
            <a:r>
              <a:rPr lang="vi-VN" sz="1200" kern="1200" dirty="0" smtClean="0">
                <a:solidFill>
                  <a:schemeClr val="tx1"/>
                </a:solidFill>
                <a:effectLst/>
                <a:latin typeface="+mn-lt"/>
                <a:ea typeface="+mn-ea"/>
                <a:cs typeface="+mn-cs"/>
              </a:rPr>
              <a:t> ngẫu nhiên, sau mỗi mini slot t</a:t>
            </a:r>
            <a:r>
              <a:rPr lang="vi-VN" sz="1200" kern="1200" baseline="-25000" dirty="0" smtClean="0">
                <a:solidFill>
                  <a:schemeClr val="tx1"/>
                </a:solidFill>
                <a:effectLst/>
                <a:latin typeface="+mn-lt"/>
                <a:ea typeface="+mn-ea"/>
                <a:cs typeface="+mn-cs"/>
              </a:rPr>
              <a:t>BO</a:t>
            </a:r>
            <a:r>
              <a:rPr lang="vi-VN" sz="1200" kern="1200" dirty="0" smtClean="0">
                <a:solidFill>
                  <a:schemeClr val="tx1"/>
                </a:solidFill>
                <a:effectLst/>
                <a:latin typeface="+mn-lt"/>
                <a:ea typeface="+mn-ea"/>
                <a:cs typeface="+mn-cs"/>
              </a:rPr>
              <a:t> sẽ giảm đi 1. Nếu trong khoảng thời gian đếm lùi kênh truyền lại bận thì tạm dừng đếm lùi và bảo toàn giá trị t</a:t>
            </a:r>
            <a:r>
              <a:rPr lang="vi-VN" sz="1200" kern="1200" baseline="-25000" dirty="0" smtClean="0">
                <a:solidFill>
                  <a:schemeClr val="tx1"/>
                </a:solidFill>
                <a:effectLst/>
                <a:latin typeface="+mn-lt"/>
                <a:ea typeface="+mn-ea"/>
                <a:cs typeface="+mn-cs"/>
              </a:rPr>
              <a:t>BO</a:t>
            </a:r>
            <a:r>
              <a:rPr lang="vi-VN" sz="1200" kern="1200" dirty="0" smtClean="0">
                <a:solidFill>
                  <a:schemeClr val="tx1"/>
                </a:solidFill>
                <a:effectLst/>
                <a:latin typeface="+mn-lt"/>
                <a:ea typeface="+mn-ea"/>
                <a:cs typeface="+mn-cs"/>
              </a:rPr>
              <a:t> tại thời điểm dừng. Sau khi kênh truyền chuyển sang trạng thái rỗi một khoảng thời gian DIFS, trạm tiếp tục đếm lùi đến khi t</a:t>
            </a:r>
            <a:r>
              <a:rPr lang="vi-VN" sz="1200" kern="1200" baseline="-25000" dirty="0" smtClean="0">
                <a:solidFill>
                  <a:schemeClr val="tx1"/>
                </a:solidFill>
                <a:effectLst/>
                <a:latin typeface="+mn-lt"/>
                <a:ea typeface="+mn-ea"/>
                <a:cs typeface="+mn-cs"/>
              </a:rPr>
              <a:t>BO</a:t>
            </a:r>
            <a:r>
              <a:rPr lang="vi-VN" sz="1200" kern="1200" dirty="0" smtClean="0">
                <a:solidFill>
                  <a:schemeClr val="tx1"/>
                </a:solidFill>
                <a:effectLst/>
                <a:latin typeface="+mn-lt"/>
                <a:ea typeface="+mn-ea"/>
                <a:cs typeface="+mn-cs"/>
              </a:rPr>
              <a:t> = 0 thì truy cập kênh truyền và gửi gói. Do kênh truyền vô tuyến không tin cậy nên sau khi nhận được gói một khoảng thời gian SIFS (Service Inter-Frame Space), bên thu sẽ phát lại một bản tin ACK (có độ ưu tiên cao hơn gói dữ liệu).</a:t>
            </a:r>
            <a:endParaRPr lang="vi-VN" dirty="0"/>
          </a:p>
        </p:txBody>
      </p:sp>
      <p:sp>
        <p:nvSpPr>
          <p:cNvPr id="4" name="Slide Number Placeholder 3"/>
          <p:cNvSpPr>
            <a:spLocks noGrp="1"/>
          </p:cNvSpPr>
          <p:nvPr>
            <p:ph type="sldNum" sz="quarter" idx="10"/>
          </p:nvPr>
        </p:nvSpPr>
        <p:spPr/>
        <p:txBody>
          <a:bodyPr/>
          <a:lstStyle/>
          <a:p>
            <a:fld id="{A85291FD-AE91-423D-897C-8AF1BD08A4D6}" type="slidenum">
              <a:rPr lang="vi-VN" smtClean="0"/>
              <a:t>15</a:t>
            </a:fld>
            <a:endParaRPr lang="vi-VN"/>
          </a:p>
        </p:txBody>
      </p:sp>
    </p:spTree>
    <p:extLst>
      <p:ext uri="{BB962C8B-B14F-4D97-AF65-F5344CB8AC3E}">
        <p14:creationId xmlns:p14="http://schemas.microsoft.com/office/powerpoint/2010/main" val="6146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20" name="Footer Placeholder 19"/>
          <p:cNvSpPr>
            <a:spLocks noGrp="1"/>
          </p:cNvSpPr>
          <p:nvPr>
            <p:ph type="ftr" sz="quarter" idx="11"/>
          </p:nvPr>
        </p:nvSpPr>
        <p:spPr/>
        <p:txBody>
          <a:bodyPr/>
          <a:lstStyle>
            <a:extLst/>
          </a:lstStyle>
          <a:p>
            <a:endParaRPr lang="vi-VN"/>
          </a:p>
        </p:txBody>
      </p:sp>
      <p:sp>
        <p:nvSpPr>
          <p:cNvPr id="10" name="Slide Number Placeholder 9"/>
          <p:cNvSpPr>
            <a:spLocks noGrp="1"/>
          </p:cNvSpPr>
          <p:nvPr>
            <p:ph type="sldNum" sz="quarter" idx="12"/>
          </p:nvPr>
        </p:nvSpPr>
        <p:spPr/>
        <p:txBody>
          <a:bodyPr/>
          <a:lstStyle>
            <a:extLst/>
          </a:lstStyle>
          <a:p>
            <a:fld id="{8761546C-0782-45BC-B607-D2E9E55AAAFF}" type="slidenum">
              <a:rPr lang="vi-VN" smtClean="0"/>
              <a:t>‹#›</a:t>
            </a:fld>
            <a:endParaRPr lang="vi-V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8761546C-0782-45BC-B607-D2E9E55AAAFF}"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8761546C-0782-45BC-B607-D2E9E55AAAFF}"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8761546C-0782-45BC-B607-D2E9E55AAAFF}"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5" name="Footer Placeholder 4"/>
          <p:cNvSpPr>
            <a:spLocks noGrp="1"/>
          </p:cNvSpPr>
          <p:nvPr>
            <p:ph type="ftr" sz="quarter" idx="11"/>
          </p:nvPr>
        </p:nvSpPr>
        <p:spPr/>
        <p:txBody>
          <a:bodyPr/>
          <a:lstStyle>
            <a:extLst/>
          </a:lstStyle>
          <a:p>
            <a:endParaRPr lang="vi-VN"/>
          </a:p>
        </p:txBody>
      </p:sp>
      <p:sp>
        <p:nvSpPr>
          <p:cNvPr id="6" name="Slide Number Placeholder 5"/>
          <p:cNvSpPr>
            <a:spLocks noGrp="1"/>
          </p:cNvSpPr>
          <p:nvPr>
            <p:ph type="sldNum" sz="quarter" idx="12"/>
          </p:nvPr>
        </p:nvSpPr>
        <p:spPr/>
        <p:txBody>
          <a:bodyPr/>
          <a:lstStyle>
            <a:extLst/>
          </a:lstStyle>
          <a:p>
            <a:fld id="{8761546C-0782-45BC-B607-D2E9E55AAAFF}" type="slidenum">
              <a:rPr lang="vi-VN" smtClean="0"/>
              <a:t>‹#›</a:t>
            </a:fld>
            <a:endParaRPr lang="vi-V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8761546C-0782-45BC-B607-D2E9E55AAAFF}"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8" name="Footer Placeholder 7"/>
          <p:cNvSpPr>
            <a:spLocks noGrp="1"/>
          </p:cNvSpPr>
          <p:nvPr>
            <p:ph type="ftr" sz="quarter" idx="11"/>
          </p:nvPr>
        </p:nvSpPr>
        <p:spPr/>
        <p:txBody>
          <a:bodyPr/>
          <a:lstStyle>
            <a:extLst/>
          </a:lstStyle>
          <a:p>
            <a:endParaRPr lang="vi-VN"/>
          </a:p>
        </p:txBody>
      </p:sp>
      <p:sp>
        <p:nvSpPr>
          <p:cNvPr id="9" name="Slide Number Placeholder 8"/>
          <p:cNvSpPr>
            <a:spLocks noGrp="1"/>
          </p:cNvSpPr>
          <p:nvPr>
            <p:ph type="sldNum" sz="quarter" idx="12"/>
          </p:nvPr>
        </p:nvSpPr>
        <p:spPr/>
        <p:txBody>
          <a:bodyPr/>
          <a:lstStyle>
            <a:extLst/>
          </a:lstStyle>
          <a:p>
            <a:fld id="{8761546C-0782-45BC-B607-D2E9E55AAAFF}"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4" name="Footer Placeholder 3"/>
          <p:cNvSpPr>
            <a:spLocks noGrp="1"/>
          </p:cNvSpPr>
          <p:nvPr>
            <p:ph type="ftr" sz="quarter" idx="11"/>
          </p:nvPr>
        </p:nvSpPr>
        <p:spPr/>
        <p:txBody>
          <a:bodyPr/>
          <a:lstStyle>
            <a:extLst/>
          </a:lstStyle>
          <a:p>
            <a:endParaRPr lang="vi-VN"/>
          </a:p>
        </p:txBody>
      </p:sp>
      <p:sp>
        <p:nvSpPr>
          <p:cNvPr id="5" name="Slide Number Placeholder 4"/>
          <p:cNvSpPr>
            <a:spLocks noGrp="1"/>
          </p:cNvSpPr>
          <p:nvPr>
            <p:ph type="sldNum" sz="quarter" idx="12"/>
          </p:nvPr>
        </p:nvSpPr>
        <p:spPr/>
        <p:txBody>
          <a:bodyPr/>
          <a:lstStyle>
            <a:extLst/>
          </a:lstStyle>
          <a:p>
            <a:fld id="{8761546C-0782-45BC-B607-D2E9E55AAAFF}"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3" name="Footer Placeholder 2"/>
          <p:cNvSpPr>
            <a:spLocks noGrp="1"/>
          </p:cNvSpPr>
          <p:nvPr>
            <p:ph type="ftr" sz="quarter" idx="11"/>
          </p:nvPr>
        </p:nvSpPr>
        <p:spPr/>
        <p:txBody>
          <a:bodyPr/>
          <a:lstStyle>
            <a:extLst/>
          </a:lstStyle>
          <a:p>
            <a:endParaRPr lang="vi-VN"/>
          </a:p>
        </p:txBody>
      </p:sp>
      <p:sp>
        <p:nvSpPr>
          <p:cNvPr id="4" name="Slide Number Placeholder 3"/>
          <p:cNvSpPr>
            <a:spLocks noGrp="1"/>
          </p:cNvSpPr>
          <p:nvPr>
            <p:ph type="sldNum" sz="quarter" idx="12"/>
          </p:nvPr>
        </p:nvSpPr>
        <p:spPr/>
        <p:txBody>
          <a:bodyPr/>
          <a:lstStyle>
            <a:extLst/>
          </a:lstStyle>
          <a:p>
            <a:fld id="{8761546C-0782-45BC-B607-D2E9E55AAAFF}" type="slidenum">
              <a:rPr lang="vi-VN" smtClean="0"/>
              <a:t>‹#›</a:t>
            </a:fld>
            <a:endParaRPr lang="vi-V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8761546C-0782-45BC-B607-D2E9E55AAAFF}"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2310092-F90C-4EBF-B84D-21E56C69CACD}" type="datetimeFigureOut">
              <a:rPr lang="vi-VN" smtClean="0"/>
              <a:t>19/03/2018</a:t>
            </a:fld>
            <a:endParaRPr lang="vi-VN"/>
          </a:p>
        </p:txBody>
      </p:sp>
      <p:sp>
        <p:nvSpPr>
          <p:cNvPr id="6" name="Footer Placeholder 5"/>
          <p:cNvSpPr>
            <a:spLocks noGrp="1"/>
          </p:cNvSpPr>
          <p:nvPr>
            <p:ph type="ftr" sz="quarter" idx="11"/>
          </p:nvPr>
        </p:nvSpPr>
        <p:spPr/>
        <p:txBody>
          <a:bodyPr/>
          <a:lstStyle>
            <a:extLst/>
          </a:lstStyle>
          <a:p>
            <a:endParaRPr lang="vi-VN"/>
          </a:p>
        </p:txBody>
      </p:sp>
      <p:sp>
        <p:nvSpPr>
          <p:cNvPr id="7" name="Slide Number Placeholder 6"/>
          <p:cNvSpPr>
            <a:spLocks noGrp="1"/>
          </p:cNvSpPr>
          <p:nvPr>
            <p:ph type="sldNum" sz="quarter" idx="12"/>
          </p:nvPr>
        </p:nvSpPr>
        <p:spPr/>
        <p:txBody>
          <a:bodyPr/>
          <a:lstStyle>
            <a:extLst/>
          </a:lstStyle>
          <a:p>
            <a:fld id="{8761546C-0782-45BC-B607-D2E9E55AAAFF}" type="slidenum">
              <a:rPr lang="vi-VN" smtClean="0"/>
              <a:t>‹#›</a:t>
            </a:fld>
            <a:endParaRPr lang="vi-V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2310092-F90C-4EBF-B84D-21E56C69CACD}" type="datetimeFigureOut">
              <a:rPr lang="vi-VN" smtClean="0"/>
              <a:t>19/03/2018</a:t>
            </a:fld>
            <a:endParaRPr lang="vi-V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vi-V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761546C-0782-45BC-B607-D2E9E55AAAFF}" type="slidenum">
              <a:rPr lang="vi-VN" smtClean="0"/>
              <a:t>‹#›</a:t>
            </a:fld>
            <a:endParaRPr lang="vi-V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548680"/>
            <a:ext cx="7406640" cy="1472184"/>
          </a:xfrm>
        </p:spPr>
        <p:txBody>
          <a:bodyPr/>
          <a:lstStyle/>
          <a:p>
            <a:pPr algn="ctr"/>
            <a:r>
              <a:rPr lang="en-US" b="1" dirty="0" smtClean="0">
                <a:latin typeface="Times New Roman" pitchFamily="18" charset="0"/>
                <a:cs typeface="Times New Roman" pitchFamily="18" charset="0"/>
              </a:rPr>
              <a:t>BÁO CÁO THỰC TẬP TỐT NGHIỆP</a:t>
            </a:r>
            <a:endParaRPr lang="vi-VN" b="1" dirty="0">
              <a:latin typeface="Times New Roman" pitchFamily="18" charset="0"/>
              <a:cs typeface="Times New Roman" pitchFamily="18" charset="0"/>
            </a:endParaRPr>
          </a:p>
        </p:txBody>
      </p:sp>
      <p:sp>
        <p:nvSpPr>
          <p:cNvPr id="3" name="Subtitle 2"/>
          <p:cNvSpPr>
            <a:spLocks noGrp="1"/>
          </p:cNvSpPr>
          <p:nvPr>
            <p:ph type="subTitle" idx="1"/>
          </p:nvPr>
        </p:nvSpPr>
        <p:spPr>
          <a:xfrm>
            <a:off x="1331640" y="2780928"/>
            <a:ext cx="7406640" cy="1752600"/>
          </a:xfrm>
        </p:spPr>
        <p:txBody>
          <a:bodyPr/>
          <a:lstStyle/>
          <a:p>
            <a:r>
              <a:rPr lang="en-US" sz="2200" dirty="0" err="1" smtClean="0">
                <a:latin typeface="Times New Roman" pitchFamily="18" charset="0"/>
              </a:rPr>
              <a:t>Đề</a:t>
            </a:r>
            <a:r>
              <a:rPr lang="en-US" sz="2200" dirty="0" smtClean="0">
                <a:latin typeface="Times New Roman" pitchFamily="18" charset="0"/>
              </a:rPr>
              <a:t> </a:t>
            </a:r>
            <a:r>
              <a:rPr lang="en-US" sz="2200" dirty="0" err="1" smtClean="0">
                <a:latin typeface="Times New Roman" pitchFamily="18" charset="0"/>
              </a:rPr>
              <a:t>tài</a:t>
            </a:r>
            <a:r>
              <a:rPr lang="en-US" sz="2200" dirty="0" smtClean="0">
                <a:latin typeface="Times New Roman" pitchFamily="18" charset="0"/>
              </a:rPr>
              <a:t>:</a:t>
            </a:r>
          </a:p>
          <a:p>
            <a:pPr algn="ctr"/>
            <a:r>
              <a:rPr lang="en-US" sz="2200" b="1" dirty="0" smtClean="0">
                <a:latin typeface="Times New Roman" pitchFamily="18" charset="0"/>
              </a:rPr>
              <a:t>THIẾT KẾ MODULE TRUYỀN THÔNG LORA, TÍCH HỢP VÀO THIẾT BỊ IOT (PHẦN GIAO THỨC)</a:t>
            </a:r>
            <a:endParaRPr lang="vi-VN" sz="2200" b="1" dirty="0">
              <a:latin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46604611"/>
              </p:ext>
            </p:extLst>
          </p:nvPr>
        </p:nvGraphicFramePr>
        <p:xfrm>
          <a:off x="1547664" y="4797152"/>
          <a:ext cx="6096000" cy="1478280"/>
        </p:xfrm>
        <a:graphic>
          <a:graphicData uri="http://schemas.openxmlformats.org/drawingml/2006/table">
            <a:tbl>
              <a:tblPr firstRow="1" bandRow="1">
                <a:tableStyleId>{5C22544A-7EE6-4342-B048-85BDC9FD1C3A}</a:tableStyleId>
              </a:tblPr>
              <a:tblGrid>
                <a:gridCol w="3048000"/>
                <a:gridCol w="3048000"/>
              </a:tblGrid>
              <a:tr h="139040">
                <a:tc>
                  <a:txBody>
                    <a:bodyPr/>
                    <a:lstStyle/>
                    <a:p>
                      <a:r>
                        <a:rPr lang="en-US" dirty="0" err="1" smtClean="0">
                          <a:latin typeface="+mj-lt"/>
                          <a:cs typeface="Times New Roman" pitchFamily="18" charset="0"/>
                        </a:rPr>
                        <a:t>Họ</a:t>
                      </a:r>
                      <a:r>
                        <a:rPr lang="en-US" baseline="0" dirty="0" smtClean="0">
                          <a:latin typeface="+mj-lt"/>
                          <a:cs typeface="Times New Roman" pitchFamily="18" charset="0"/>
                        </a:rPr>
                        <a:t> </a:t>
                      </a:r>
                      <a:r>
                        <a:rPr lang="en-US" baseline="0" dirty="0" err="1" smtClean="0">
                          <a:latin typeface="+mj-lt"/>
                          <a:cs typeface="Times New Roman" pitchFamily="18" charset="0"/>
                        </a:rPr>
                        <a:t>và</a:t>
                      </a:r>
                      <a:r>
                        <a:rPr lang="en-US" baseline="0" dirty="0" smtClean="0">
                          <a:latin typeface="+mj-lt"/>
                          <a:cs typeface="Times New Roman" pitchFamily="18" charset="0"/>
                        </a:rPr>
                        <a:t> </a:t>
                      </a:r>
                      <a:r>
                        <a:rPr lang="en-US" baseline="0" dirty="0" err="1" smtClean="0">
                          <a:latin typeface="+mj-lt"/>
                          <a:cs typeface="Times New Roman" pitchFamily="18" charset="0"/>
                        </a:rPr>
                        <a:t>tên</a:t>
                      </a:r>
                      <a:endParaRPr lang="vi-VN" dirty="0">
                        <a:latin typeface="+mj-lt"/>
                        <a:cs typeface="Times New Roman" pitchFamily="18" charset="0"/>
                      </a:endParaRPr>
                    </a:p>
                  </a:txBody>
                  <a:tcPr/>
                </a:tc>
                <a:tc>
                  <a:txBody>
                    <a:bodyPr/>
                    <a:lstStyle/>
                    <a:p>
                      <a:r>
                        <a:rPr lang="en-US" dirty="0" err="1" smtClean="0"/>
                        <a:t>Hoàng</a:t>
                      </a:r>
                      <a:r>
                        <a:rPr lang="en-US" baseline="0" dirty="0" smtClean="0"/>
                        <a:t> Minh </a:t>
                      </a:r>
                      <a:r>
                        <a:rPr lang="en-US" baseline="0" dirty="0" err="1" smtClean="0"/>
                        <a:t>Mạnh</a:t>
                      </a:r>
                      <a:endParaRPr lang="vi-VN" dirty="0"/>
                    </a:p>
                  </a:txBody>
                  <a:tcPr/>
                </a:tc>
              </a:tr>
              <a:tr h="370840">
                <a:tc>
                  <a:txBody>
                    <a:bodyPr/>
                    <a:lstStyle/>
                    <a:p>
                      <a:r>
                        <a:rPr lang="en-US" dirty="0" smtClean="0"/>
                        <a:t>MSSV</a:t>
                      </a:r>
                      <a:endParaRPr lang="vi-VN" dirty="0"/>
                    </a:p>
                  </a:txBody>
                  <a:tcPr/>
                </a:tc>
                <a:tc>
                  <a:txBody>
                    <a:bodyPr/>
                    <a:lstStyle/>
                    <a:p>
                      <a:r>
                        <a:rPr lang="en-US" dirty="0" smtClean="0"/>
                        <a:t>20132513</a:t>
                      </a:r>
                      <a:endParaRPr lang="vi-VN" dirty="0"/>
                    </a:p>
                  </a:txBody>
                  <a:tcPr/>
                </a:tc>
              </a:tr>
              <a:tr h="370840">
                <a:tc>
                  <a:txBody>
                    <a:bodyPr/>
                    <a:lstStyle/>
                    <a:p>
                      <a:r>
                        <a:rPr lang="en-US" dirty="0" err="1" smtClean="0"/>
                        <a:t>Lớp</a:t>
                      </a:r>
                      <a:endParaRPr lang="vi-VN" dirty="0"/>
                    </a:p>
                  </a:txBody>
                  <a:tcPr/>
                </a:tc>
                <a:tc>
                  <a:txBody>
                    <a:bodyPr/>
                    <a:lstStyle/>
                    <a:p>
                      <a:r>
                        <a:rPr lang="en-US" dirty="0" smtClean="0"/>
                        <a:t>ĐTTT</a:t>
                      </a:r>
                      <a:r>
                        <a:rPr lang="en-US" baseline="0" dirty="0" smtClean="0"/>
                        <a:t> 04 – K 58</a:t>
                      </a:r>
                      <a:endParaRPr lang="vi-VN" dirty="0"/>
                    </a:p>
                  </a:txBody>
                  <a:tcPr/>
                </a:tc>
              </a:tr>
              <a:tr h="370840">
                <a:tc>
                  <a:txBody>
                    <a:bodyPr/>
                    <a:lstStyle/>
                    <a:p>
                      <a:r>
                        <a:rPr lang="en-US" dirty="0" smtClean="0"/>
                        <a:t>GVHD</a:t>
                      </a:r>
                      <a:endParaRPr lang="vi-VN" dirty="0"/>
                    </a:p>
                  </a:txBody>
                  <a:tcPr/>
                </a:tc>
                <a:tc>
                  <a:txBody>
                    <a:bodyPr/>
                    <a:lstStyle/>
                    <a:p>
                      <a:r>
                        <a:rPr lang="en-US" dirty="0" smtClean="0"/>
                        <a:t>TS.</a:t>
                      </a:r>
                      <a:r>
                        <a:rPr lang="en-US" baseline="0" dirty="0" smtClean="0"/>
                        <a:t> </a:t>
                      </a:r>
                      <a:r>
                        <a:rPr lang="en-US" baseline="0" dirty="0" err="1" smtClean="0"/>
                        <a:t>Trần</a:t>
                      </a:r>
                      <a:r>
                        <a:rPr lang="en-US" baseline="0" dirty="0" smtClean="0"/>
                        <a:t> </a:t>
                      </a:r>
                      <a:r>
                        <a:rPr lang="en-US" baseline="0" dirty="0" err="1" smtClean="0"/>
                        <a:t>Quang</a:t>
                      </a:r>
                      <a:r>
                        <a:rPr lang="en-US" baseline="0" dirty="0" smtClean="0"/>
                        <a:t> </a:t>
                      </a:r>
                      <a:r>
                        <a:rPr lang="en-US" baseline="0" dirty="0" err="1" smtClean="0"/>
                        <a:t>Vinh</a:t>
                      </a:r>
                      <a:endParaRPr lang="vi-VN" dirty="0"/>
                    </a:p>
                  </a:txBody>
                  <a:tcPr/>
                </a:tc>
              </a:tr>
            </a:tbl>
          </a:graphicData>
        </a:graphic>
      </p:graphicFrame>
    </p:spTree>
    <p:extLst>
      <p:ext uri="{BB962C8B-B14F-4D97-AF65-F5344CB8AC3E}">
        <p14:creationId xmlns:p14="http://schemas.microsoft.com/office/powerpoint/2010/main" val="133660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CÔNG NGHỆ LORA</a:t>
            </a:r>
            <a:endParaRPr lang="vi-VN" dirty="0"/>
          </a:p>
        </p:txBody>
      </p:sp>
      <p:sp>
        <p:nvSpPr>
          <p:cNvPr id="5" name="Content Placeholder 4"/>
          <p:cNvSpPr>
            <a:spLocks noGrp="1"/>
          </p:cNvSpPr>
          <p:nvPr>
            <p:ph idx="1"/>
          </p:nvPr>
        </p:nvSpPr>
        <p:spPr/>
        <p:txBody>
          <a:bodyPr/>
          <a:lstStyle/>
          <a:p>
            <a:r>
              <a:rPr lang="vi-VN" dirty="0" smtClean="0">
                <a:latin typeface="Times New Roman" pitchFamily="18" charset="0"/>
                <a:cs typeface="Times New Roman" pitchFamily="18" charset="0"/>
              </a:rPr>
              <a:t>Một số thông số hoạt động của chip LoRa SX1278:</a:t>
            </a:r>
          </a:p>
          <a:p>
            <a:pPr lvl="1"/>
            <a:r>
              <a:rPr lang="vi-VN" sz="2600" dirty="0" smtClean="0">
                <a:latin typeface="Times New Roman" pitchFamily="18" charset="0"/>
                <a:cs typeface="Times New Roman" pitchFamily="18" charset="0"/>
              </a:rPr>
              <a:t>Hệ số trải phổ SF: từ 6 đến 12</a:t>
            </a:r>
          </a:p>
          <a:p>
            <a:pPr lvl="1"/>
            <a:r>
              <a:rPr lang="vi-VN" sz="2600" dirty="0" smtClean="0">
                <a:latin typeface="Times New Roman" pitchFamily="18" charset="0"/>
                <a:cs typeface="Times New Roman" pitchFamily="18" charset="0"/>
              </a:rPr>
              <a:t>Băng thông BW: 125 KHz, 250 KHz và 500 KHz</a:t>
            </a:r>
          </a:p>
          <a:p>
            <a:pPr lvl="1"/>
            <a:r>
              <a:rPr lang="vi-VN" sz="2600" dirty="0" smtClean="0">
                <a:latin typeface="Times New Roman" pitchFamily="18" charset="0"/>
                <a:cs typeface="Times New Roman" pitchFamily="18" charset="0"/>
              </a:rPr>
              <a:t>Tốc độ mã hóa CR: 4/5, 4/6, 4/7 và 4/8</a:t>
            </a:r>
            <a:endParaRPr lang="vi-VN" sz="2600" dirty="0">
              <a:latin typeface="Times New Roman" pitchFamily="18" charset="0"/>
              <a:cs typeface="Times New Roman" pitchFamily="18" charset="0"/>
            </a:endParaRPr>
          </a:p>
        </p:txBody>
      </p:sp>
    </p:spTree>
    <p:extLst>
      <p:ext uri="{BB962C8B-B14F-4D97-AF65-F5344CB8AC3E}">
        <p14:creationId xmlns:p14="http://schemas.microsoft.com/office/powerpoint/2010/main" val="41127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MẠNG LORAWAN</a:t>
            </a:r>
            <a:endParaRPr lang="vi-VN" dirty="0"/>
          </a:p>
        </p:txBody>
      </p:sp>
      <p:sp>
        <p:nvSpPr>
          <p:cNvPr id="5" name="Content Placeholder 4"/>
          <p:cNvSpPr>
            <a:spLocks noGrp="1"/>
          </p:cNvSpPr>
          <p:nvPr>
            <p:ph idx="1"/>
          </p:nvPr>
        </p:nvSpPr>
        <p:spPr/>
        <p:txBody>
          <a:bodyPr/>
          <a:lstStyle/>
          <a:p>
            <a:r>
              <a:rPr lang="vi-VN" sz="2600" dirty="0" smtClean="0">
                <a:latin typeface="Times New Roman" pitchFamily="18" charset="0"/>
                <a:cs typeface="Times New Roman" pitchFamily="18" charset="0"/>
              </a:rPr>
              <a:t>Là mạng LPWAN (Low Power Wide Area Network) sử dụng giao thức LoRaWAN.</a:t>
            </a:r>
          </a:p>
          <a:p>
            <a:r>
              <a:rPr lang="vi-VN" sz="2600" dirty="0" smtClean="0">
                <a:latin typeface="Times New Roman" pitchFamily="18" charset="0"/>
                <a:cs typeface="Times New Roman" pitchFamily="18" charset="0"/>
              </a:rPr>
              <a:t>Cấu trúc mạng là star-of-stars, Gateway là cầu nối giữa thiết bị đầu cuối và máy chủ mạng.</a:t>
            </a:r>
            <a:endParaRPr lang="vi-VN" sz="2600"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356993"/>
            <a:ext cx="4752528" cy="2921100"/>
          </a:xfrm>
          <a:prstGeom prst="rect">
            <a:avLst/>
          </a:prstGeom>
          <a:noFill/>
          <a:ln>
            <a:noFill/>
          </a:ln>
        </p:spPr>
      </p:pic>
    </p:spTree>
    <p:extLst>
      <p:ext uri="{BB962C8B-B14F-4D97-AF65-F5344CB8AC3E}">
        <p14:creationId xmlns:p14="http://schemas.microsoft.com/office/powerpoint/2010/main" val="4041306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MẠNG LORAWAN</a:t>
            </a:r>
            <a:endParaRPr lang="vi-VN" dirty="0"/>
          </a:p>
        </p:txBody>
      </p:sp>
      <p:sp>
        <p:nvSpPr>
          <p:cNvPr id="5" name="Content Placeholder 4"/>
          <p:cNvSpPr>
            <a:spLocks noGrp="1"/>
          </p:cNvSpPr>
          <p:nvPr>
            <p:ph idx="1"/>
          </p:nvPr>
        </p:nvSpPr>
        <p:spPr/>
        <p:txBody>
          <a:bodyPr/>
          <a:lstStyle/>
          <a:p>
            <a:r>
              <a:rPr lang="vi-VN" sz="2600" dirty="0" smtClean="0">
                <a:latin typeface="Times New Roman" pitchFamily="18" charset="0"/>
                <a:cs typeface="Times New Roman" pitchFamily="18" charset="0"/>
              </a:rPr>
              <a:t>Được phát triển bởi liên minh LoRa.</a:t>
            </a:r>
          </a:p>
          <a:p>
            <a:r>
              <a:rPr lang="vi-VN" sz="2600" dirty="0" smtClean="0">
                <a:latin typeface="Times New Roman" pitchFamily="18" charset="0"/>
                <a:cs typeface="Times New Roman" pitchFamily="18" charset="0"/>
              </a:rPr>
              <a:t>Nhờ vào kiến trúc hệ thống nên nó có khả năng truyền tin trong khoảng cách xa, tiêu tốn ít năng lượng và tốc độ truyền bit thấp.</a:t>
            </a:r>
            <a:endParaRPr lang="vi-VN" sz="2600" dirty="0">
              <a:latin typeface="Times New Roman" pitchFamily="18" charset="0"/>
              <a:cs typeface="Times New Roman"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364368" y="3429000"/>
            <a:ext cx="5592007" cy="2813686"/>
          </a:xfrm>
          <a:prstGeom prst="rect">
            <a:avLst/>
          </a:prstGeom>
          <a:noFill/>
          <a:ln>
            <a:noFill/>
          </a:ln>
        </p:spPr>
      </p:pic>
    </p:spTree>
    <p:extLst>
      <p:ext uri="{BB962C8B-B14F-4D97-AF65-F5344CB8AC3E}">
        <p14:creationId xmlns:p14="http://schemas.microsoft.com/office/powerpoint/2010/main" val="219119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MẠNG LORAWAN</a:t>
            </a:r>
            <a:endParaRPr lang="vi-VN" dirty="0"/>
          </a:p>
        </p:txBody>
      </p:sp>
      <p:sp>
        <p:nvSpPr>
          <p:cNvPr id="5" name="Content Placeholder 4"/>
          <p:cNvSpPr>
            <a:spLocks noGrp="1"/>
          </p:cNvSpPr>
          <p:nvPr>
            <p:ph idx="1"/>
          </p:nvPr>
        </p:nvSpPr>
        <p:spPr/>
        <p:txBody>
          <a:bodyPr/>
          <a:lstStyle/>
          <a:p>
            <a:r>
              <a:rPr lang="vi-VN" dirty="0" smtClean="0">
                <a:latin typeface="Times New Roman" pitchFamily="18" charset="0"/>
                <a:cs typeface="Times New Roman" pitchFamily="18" charset="0"/>
              </a:rPr>
              <a:t>Trong một nút LoRa có 3 lớp:</a:t>
            </a:r>
          </a:p>
          <a:p>
            <a:pPr lvl="1"/>
            <a:r>
              <a:rPr lang="vi-VN" dirty="0" smtClean="0">
                <a:latin typeface="Times New Roman" pitchFamily="18" charset="0"/>
                <a:cs typeface="Times New Roman" pitchFamily="18" charset="0"/>
              </a:rPr>
              <a:t>Class A (Baseline)</a:t>
            </a:r>
          </a:p>
          <a:p>
            <a:pPr lvl="1"/>
            <a:r>
              <a:rPr lang="vi-VN" dirty="0" smtClean="0">
                <a:latin typeface="Times New Roman" pitchFamily="18" charset="0"/>
                <a:cs typeface="Times New Roman" pitchFamily="18" charset="0"/>
              </a:rPr>
              <a:t>Class B (Beacon)</a:t>
            </a:r>
          </a:p>
          <a:p>
            <a:pPr lvl="1"/>
            <a:r>
              <a:rPr lang="vi-VN" dirty="0" smtClean="0">
                <a:latin typeface="Times New Roman" pitchFamily="18" charset="0"/>
                <a:cs typeface="Times New Roman" pitchFamily="18" charset="0"/>
              </a:rPr>
              <a:t>Class C (Continous)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1" y="3573016"/>
            <a:ext cx="4536503" cy="300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40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ĐA TRUY NHẬP TRONG MẠNG KHÔNG DÂY</a:t>
            </a:r>
            <a:endParaRPr lang="vi-VN" dirty="0"/>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là cho phép nhiều thiết bị đồng thời chia sẻ một lượng dải tần vô tuyến. </a:t>
            </a:r>
          </a:p>
          <a:p>
            <a:r>
              <a:rPr lang="vi-VN" sz="2800" dirty="0" smtClean="0">
                <a:latin typeface="Times New Roman" pitchFamily="18" charset="0"/>
                <a:cs typeface="Times New Roman" pitchFamily="18" charset="0"/>
              </a:rPr>
              <a:t>Gồm có 4 phương pháp chính: FDMA, TDMA, CDMA và SDMA.</a:t>
            </a:r>
            <a:endParaRPr lang="vi-VN"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535018"/>
            <a:ext cx="2520280" cy="299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11776"/>
            <a:ext cx="3456383" cy="273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774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ĐA TRUY NHẬP TRONG MẠNG KHÔNG DÂY</a:t>
            </a:r>
            <a:endParaRPr lang="vi-VN" dirty="0"/>
          </a:p>
        </p:txBody>
      </p:sp>
      <p:sp>
        <p:nvSpPr>
          <p:cNvPr id="5" name="Content Placeholder 4"/>
          <p:cNvSpPr>
            <a:spLocks noGrp="1"/>
          </p:cNvSpPr>
          <p:nvPr>
            <p:ph idx="1"/>
          </p:nvPr>
        </p:nvSpPr>
        <p:spPr/>
        <p:txBody>
          <a:bodyPr/>
          <a:lstStyle/>
          <a:p>
            <a:r>
              <a:rPr lang="vi-VN" dirty="0" smtClean="0">
                <a:latin typeface="Times New Roman" pitchFamily="18" charset="0"/>
                <a:cs typeface="Times New Roman" pitchFamily="18" charset="0"/>
              </a:rPr>
              <a:t>Điều khiển đa truy nhập trong mạng không dây. Do tính đặc biệt của sóng vô tuyến nên cần đưa ra các giao thức riêng:</a:t>
            </a:r>
          </a:p>
          <a:p>
            <a:pPr lvl="1"/>
            <a:r>
              <a:rPr lang="vi-VN" dirty="0" smtClean="0">
                <a:latin typeface="Times New Roman" pitchFamily="18" charset="0"/>
                <a:cs typeface="Times New Roman" pitchFamily="18" charset="0"/>
              </a:rPr>
              <a:t>Aloha</a:t>
            </a:r>
          </a:p>
          <a:p>
            <a:pPr lvl="1"/>
            <a:r>
              <a:rPr lang="vi-VN" dirty="0" smtClean="0">
                <a:latin typeface="Times New Roman" pitchFamily="18" charset="0"/>
                <a:cs typeface="Times New Roman" pitchFamily="18" charset="0"/>
              </a:rPr>
              <a:t>Slotted Aloha</a:t>
            </a:r>
          </a:p>
          <a:p>
            <a:pPr lvl="1"/>
            <a:r>
              <a:rPr lang="vi-VN" dirty="0" smtClean="0">
                <a:latin typeface="Times New Roman" pitchFamily="18" charset="0"/>
                <a:cs typeface="Times New Roman" pitchFamily="18" charset="0"/>
              </a:rPr>
              <a:t>CSMA/CA</a:t>
            </a:r>
          </a:p>
        </p:txBody>
      </p:sp>
    </p:spTree>
    <p:extLst>
      <p:ext uri="{BB962C8B-B14F-4D97-AF65-F5344CB8AC3E}">
        <p14:creationId xmlns:p14="http://schemas.microsoft.com/office/powerpoint/2010/main" val="3696534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MODULE LORA</a:t>
            </a:r>
            <a:endParaRPr lang="vi-VN" dirty="0"/>
          </a:p>
        </p:txBody>
      </p:sp>
      <p:sp>
        <p:nvSpPr>
          <p:cNvPr id="5" name="Content Placeholder 4"/>
          <p:cNvSpPr>
            <a:spLocks noGrp="1"/>
          </p:cNvSpPr>
          <p:nvPr>
            <p:ph idx="1"/>
          </p:nvPr>
        </p:nvSpPr>
        <p:spPr/>
        <p:txBody>
          <a:bodyPr/>
          <a:lstStyle/>
          <a:p>
            <a:r>
              <a:rPr lang="vi-VN" sz="2400" dirty="0" smtClean="0">
                <a:latin typeface="Times New Roman" pitchFamily="18" charset="0"/>
                <a:cs typeface="Times New Roman" pitchFamily="18" charset="0"/>
              </a:rPr>
              <a:t>Tên đầy đủ Module LoRa Ai Thinker SX1278 Ra-02</a:t>
            </a:r>
          </a:p>
          <a:p>
            <a:r>
              <a:rPr lang="vi-VN" sz="2400" dirty="0" smtClean="0">
                <a:latin typeface="Times New Roman" pitchFamily="18" charset="0"/>
                <a:cs typeface="Times New Roman" pitchFamily="18" charset="0"/>
              </a:rPr>
              <a:t>Sử dụng IC truyền thông LoRa SX1278 của Semtech</a:t>
            </a:r>
          </a:p>
          <a:p>
            <a:r>
              <a:rPr lang="vi-VN" sz="2400" dirty="0" smtClean="0">
                <a:latin typeface="Times New Roman" pitchFamily="18" charset="0"/>
                <a:cs typeface="Times New Roman" pitchFamily="18" charset="0"/>
              </a:rPr>
              <a:t>Thông số:</a:t>
            </a:r>
          </a:p>
          <a:p>
            <a:pPr lvl="1"/>
            <a:r>
              <a:rPr lang="en-US" sz="2000" dirty="0" err="1"/>
              <a:t>Kích</a:t>
            </a:r>
            <a:r>
              <a:rPr lang="en-US" sz="2000" dirty="0"/>
              <a:t> </a:t>
            </a:r>
            <a:r>
              <a:rPr lang="en-US" sz="2000" dirty="0" err="1"/>
              <a:t>thước</a:t>
            </a:r>
            <a:r>
              <a:rPr lang="en-US" sz="2000" dirty="0"/>
              <a:t>: 17x16 mm,</a:t>
            </a:r>
            <a:endParaRPr lang="vi-VN" sz="2000" dirty="0"/>
          </a:p>
          <a:p>
            <a:pPr lvl="1"/>
            <a:r>
              <a:rPr lang="en-US" sz="2000" dirty="0" err="1"/>
              <a:t>Hỗ</a:t>
            </a:r>
            <a:r>
              <a:rPr lang="en-US" sz="2000" dirty="0"/>
              <a:t> </a:t>
            </a:r>
            <a:r>
              <a:rPr lang="en-US" sz="2000" dirty="0" err="1"/>
              <a:t>trợ</a:t>
            </a:r>
            <a:r>
              <a:rPr lang="en-US" sz="2000" dirty="0"/>
              <a:t> </a:t>
            </a:r>
            <a:r>
              <a:rPr lang="en-US" sz="2000" dirty="0" err="1"/>
              <a:t>chuẩn</a:t>
            </a:r>
            <a:r>
              <a:rPr lang="en-US" sz="2000" dirty="0"/>
              <a:t> </a:t>
            </a:r>
            <a:r>
              <a:rPr lang="en-US" sz="2000" dirty="0" err="1"/>
              <a:t>giao</a:t>
            </a:r>
            <a:r>
              <a:rPr lang="en-US" sz="2000" dirty="0"/>
              <a:t> </a:t>
            </a:r>
            <a:r>
              <a:rPr lang="en-US" sz="2000" dirty="0" err="1"/>
              <a:t>tiếp</a:t>
            </a:r>
            <a:r>
              <a:rPr lang="en-US" sz="2000" dirty="0"/>
              <a:t> SPI,</a:t>
            </a:r>
            <a:endParaRPr lang="vi-VN" sz="2000" dirty="0"/>
          </a:p>
          <a:p>
            <a:pPr lvl="1"/>
            <a:r>
              <a:rPr lang="en-US" sz="2000" dirty="0" err="1"/>
              <a:t>Hoạt</a:t>
            </a:r>
            <a:r>
              <a:rPr lang="en-US" sz="2000" dirty="0"/>
              <a:t> </a:t>
            </a:r>
            <a:r>
              <a:rPr lang="en-US" sz="2000" dirty="0" err="1"/>
              <a:t>động</a:t>
            </a:r>
            <a:r>
              <a:rPr lang="en-US" sz="2000" dirty="0"/>
              <a:t> </a:t>
            </a:r>
            <a:r>
              <a:rPr lang="en-US" sz="2000" dirty="0" err="1"/>
              <a:t>trên</a:t>
            </a:r>
            <a:r>
              <a:rPr lang="en-US" sz="2000" dirty="0"/>
              <a:t> </a:t>
            </a:r>
            <a:r>
              <a:rPr lang="en-US" sz="2000" dirty="0" err="1"/>
              <a:t>dải</a:t>
            </a:r>
            <a:r>
              <a:rPr lang="en-US" sz="2000" dirty="0"/>
              <a:t> </a:t>
            </a:r>
            <a:r>
              <a:rPr lang="en-US" sz="2000" dirty="0" err="1"/>
              <a:t>tần</a:t>
            </a:r>
            <a:r>
              <a:rPr lang="en-US" sz="2000" dirty="0"/>
              <a:t>: 410 – 525 MHz,</a:t>
            </a:r>
            <a:endParaRPr lang="vi-VN" sz="2000" dirty="0"/>
          </a:p>
          <a:p>
            <a:pPr lvl="1"/>
            <a:r>
              <a:rPr lang="en-US" sz="2000" dirty="0" err="1"/>
              <a:t>Hỗ</a:t>
            </a:r>
            <a:r>
              <a:rPr lang="en-US" sz="2000" dirty="0"/>
              <a:t> </a:t>
            </a:r>
            <a:r>
              <a:rPr lang="en-US" sz="2000" dirty="0" err="1"/>
              <a:t>trợ</a:t>
            </a:r>
            <a:r>
              <a:rPr lang="en-US" sz="2000" dirty="0"/>
              <a:t> </a:t>
            </a:r>
            <a:r>
              <a:rPr lang="en-US" sz="2000" dirty="0" err="1"/>
              <a:t>công</a:t>
            </a:r>
            <a:r>
              <a:rPr lang="en-US" sz="2000" dirty="0"/>
              <a:t> </a:t>
            </a:r>
            <a:r>
              <a:rPr lang="en-US" sz="2000" dirty="0" err="1"/>
              <a:t>nghệ</a:t>
            </a:r>
            <a:r>
              <a:rPr lang="en-US" sz="2000" dirty="0"/>
              <a:t> </a:t>
            </a:r>
            <a:r>
              <a:rPr lang="en-US" sz="2000" dirty="0" err="1"/>
              <a:t>điều</a:t>
            </a:r>
            <a:r>
              <a:rPr lang="en-US" sz="2000" dirty="0"/>
              <a:t> </a:t>
            </a:r>
            <a:r>
              <a:rPr lang="en-US" sz="2000" dirty="0" err="1"/>
              <a:t>chế</a:t>
            </a:r>
            <a:r>
              <a:rPr lang="en-US" sz="2000" dirty="0"/>
              <a:t> FSK, GFSK, GMSK </a:t>
            </a:r>
            <a:r>
              <a:rPr lang="en-US" sz="2000" dirty="0" err="1"/>
              <a:t>và</a:t>
            </a:r>
            <a:r>
              <a:rPr lang="en-US" sz="2000" dirty="0"/>
              <a:t> </a:t>
            </a:r>
            <a:r>
              <a:rPr lang="en-US" sz="2000" dirty="0" err="1"/>
              <a:t>LoRa</a:t>
            </a:r>
            <a:r>
              <a:rPr lang="en-US" sz="2000" dirty="0"/>
              <a:t>,</a:t>
            </a:r>
            <a:endParaRPr lang="vi-VN" sz="2000" dirty="0"/>
          </a:p>
          <a:p>
            <a:pPr lvl="1"/>
            <a:r>
              <a:rPr lang="en-US" sz="2000" dirty="0" err="1"/>
              <a:t>Điện</a:t>
            </a:r>
            <a:r>
              <a:rPr lang="en-US" sz="2000" dirty="0"/>
              <a:t> </a:t>
            </a:r>
            <a:r>
              <a:rPr lang="en-US" sz="2000" dirty="0" err="1"/>
              <a:t>áp</a:t>
            </a:r>
            <a:r>
              <a:rPr lang="en-US" sz="2000" dirty="0"/>
              <a:t> </a:t>
            </a:r>
            <a:r>
              <a:rPr lang="en-US" sz="2000" dirty="0" err="1"/>
              <a:t>hoạt</a:t>
            </a:r>
            <a:r>
              <a:rPr lang="en-US" sz="2000" dirty="0"/>
              <a:t> </a:t>
            </a:r>
            <a:r>
              <a:rPr lang="en-US" sz="2000" dirty="0" err="1"/>
              <a:t>động</a:t>
            </a:r>
            <a:r>
              <a:rPr lang="en-US" sz="2000" dirty="0"/>
              <a:t>: 2.5 – 3.7,</a:t>
            </a:r>
            <a:endParaRPr lang="vi-VN" sz="2000" dirty="0"/>
          </a:p>
          <a:p>
            <a:pPr lvl="1"/>
            <a:r>
              <a:rPr lang="en-US" sz="2000" dirty="0" err="1"/>
              <a:t>Dòng</a:t>
            </a:r>
            <a:r>
              <a:rPr lang="en-US" sz="2000" dirty="0"/>
              <a:t> </a:t>
            </a:r>
            <a:r>
              <a:rPr lang="en-US" sz="2000" dirty="0" err="1"/>
              <a:t>điện</a:t>
            </a:r>
            <a:r>
              <a:rPr lang="en-US" sz="2000" dirty="0"/>
              <a:t> </a:t>
            </a:r>
            <a:r>
              <a:rPr lang="en-US" sz="2000" dirty="0" err="1"/>
              <a:t>tiêu</a:t>
            </a:r>
            <a:r>
              <a:rPr lang="en-US" sz="2000" dirty="0"/>
              <a:t> </a:t>
            </a:r>
            <a:r>
              <a:rPr lang="en-US" sz="2000" dirty="0" err="1"/>
              <a:t>thụ</a:t>
            </a:r>
            <a:r>
              <a:rPr lang="en-US" sz="2000" dirty="0"/>
              <a:t> (</a:t>
            </a:r>
            <a:r>
              <a:rPr lang="en-US" sz="2000" dirty="0" err="1"/>
              <a:t>Bảng</a:t>
            </a:r>
            <a:r>
              <a:rPr lang="en-US" sz="2000" dirty="0"/>
              <a:t> 2.1),</a:t>
            </a:r>
            <a:endParaRPr lang="vi-VN" sz="2000" dirty="0"/>
          </a:p>
          <a:p>
            <a:pPr lvl="1"/>
            <a:r>
              <a:rPr lang="en-US" sz="2000" dirty="0" err="1"/>
              <a:t>Công</a:t>
            </a:r>
            <a:r>
              <a:rPr lang="en-US" sz="2000" dirty="0"/>
              <a:t> </a:t>
            </a:r>
            <a:r>
              <a:rPr lang="en-US" sz="2000" dirty="0" err="1"/>
              <a:t>suất</a:t>
            </a:r>
            <a:r>
              <a:rPr lang="en-US" sz="2000" dirty="0"/>
              <a:t> </a:t>
            </a:r>
            <a:r>
              <a:rPr lang="en-US" sz="2000" dirty="0" err="1"/>
              <a:t>phát</a:t>
            </a:r>
            <a:r>
              <a:rPr lang="en-US" sz="2000" dirty="0"/>
              <a:t>: 18</a:t>
            </a:r>
            <a:r>
              <a:rPr lang="en-US" sz="2000" b="1" dirty="0"/>
              <a:t> </a:t>
            </a:r>
            <a:r>
              <a:rPr lang="en-US" sz="2000" dirty="0"/>
              <a:t>± 1dBm,</a:t>
            </a:r>
            <a:endParaRPr lang="vi-VN" sz="2000" dirty="0"/>
          </a:p>
          <a:p>
            <a:pPr lvl="1"/>
            <a:r>
              <a:rPr lang="en-US" sz="2000" dirty="0" err="1"/>
              <a:t>Nhiệt</a:t>
            </a:r>
            <a:r>
              <a:rPr lang="en-US" sz="2000" dirty="0"/>
              <a:t> </a:t>
            </a:r>
            <a:r>
              <a:rPr lang="en-US" sz="2000" dirty="0" err="1"/>
              <a:t>độ</a:t>
            </a:r>
            <a:r>
              <a:rPr lang="en-US" sz="2000" dirty="0"/>
              <a:t> </a:t>
            </a:r>
            <a:r>
              <a:rPr lang="en-US" sz="2000" dirty="0" err="1"/>
              <a:t>hoạt</a:t>
            </a:r>
            <a:r>
              <a:rPr lang="en-US" sz="2000" dirty="0"/>
              <a:t> </a:t>
            </a:r>
            <a:r>
              <a:rPr lang="en-US" sz="2000" dirty="0" err="1"/>
              <a:t>động</a:t>
            </a:r>
            <a:r>
              <a:rPr lang="en-US" sz="2000" dirty="0"/>
              <a:t>: -30 ~ 85 °C.</a:t>
            </a:r>
            <a:endParaRPr lang="vi-VN" sz="2000" dirty="0"/>
          </a:p>
          <a:p>
            <a:endParaRPr lang="vi-VN" sz="2400" dirty="0" smtClean="0">
              <a:latin typeface="Times New Roman" pitchFamily="18" charset="0"/>
              <a:cs typeface="Times New Roman" pitchFamily="18" charset="0"/>
            </a:endParaRPr>
          </a:p>
          <a:p>
            <a:endParaRPr lang="vi-VN" sz="2600"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978045" y="4323652"/>
            <a:ext cx="2880320" cy="2415302"/>
          </a:xfrm>
          <a:prstGeom prst="rect">
            <a:avLst/>
          </a:prstGeom>
          <a:noFill/>
          <a:ln>
            <a:noFill/>
          </a:ln>
        </p:spPr>
      </p:pic>
    </p:spTree>
    <p:extLst>
      <p:ext uri="{BB962C8B-B14F-4D97-AF65-F5344CB8AC3E}">
        <p14:creationId xmlns:p14="http://schemas.microsoft.com/office/powerpoint/2010/main" val="3846079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MODULE LORA</a:t>
            </a:r>
            <a:endParaRPr lang="vi-VN" dirty="0"/>
          </a:p>
        </p:txBody>
      </p:sp>
      <p:sp>
        <p:nvSpPr>
          <p:cNvPr id="5" name="Content Placeholder 4"/>
          <p:cNvSpPr>
            <a:spLocks noGrp="1"/>
          </p:cNvSpPr>
          <p:nvPr>
            <p:ph idx="1"/>
          </p:nvPr>
        </p:nvSpPr>
        <p:spPr/>
        <p:txBody>
          <a:bodyPr/>
          <a:lstStyle/>
          <a:p>
            <a:r>
              <a:rPr lang="en-US" sz="2400" dirty="0" smtClean="0">
                <a:latin typeface="Times New Roman" pitchFamily="18" charset="0"/>
                <a:cs typeface="Times New Roman" pitchFamily="18" charset="0"/>
              </a:rPr>
              <a:t>IC SX1278: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chip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nghê</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nhiễu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tốt</a:t>
            </a:r>
            <a:r>
              <a:rPr lang="en-US" sz="2400" dirty="0" smtClean="0">
                <a:latin typeface="Times New Roman" pitchFamily="18" charset="0"/>
                <a:cs typeface="Times New Roman" pitchFamily="18" charset="0"/>
              </a:rPr>
              <a:t>.</a:t>
            </a:r>
            <a:endParaRPr lang="vi-VN" sz="2400" dirty="0" smtClean="0">
              <a:latin typeface="Times New Roman" pitchFamily="18" charset="0"/>
              <a:cs typeface="Times New Roman" pitchFamily="18" charset="0"/>
            </a:endParaRPr>
          </a:p>
          <a:p>
            <a:endParaRPr lang="vi-VN" sz="2600" dirty="0">
              <a:latin typeface="Times New Roman" pitchFamily="18" charset="0"/>
              <a:cs typeface="Times New Roman"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024931"/>
            <a:ext cx="4392488" cy="3058716"/>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212976"/>
            <a:ext cx="2880320" cy="2682627"/>
          </a:xfrm>
          <a:prstGeom prst="rect">
            <a:avLst/>
          </a:prstGeom>
          <a:noFill/>
          <a:ln>
            <a:noFill/>
          </a:ln>
        </p:spPr>
      </p:pic>
    </p:spTree>
    <p:extLst>
      <p:ext uri="{BB962C8B-B14F-4D97-AF65-F5344CB8AC3E}">
        <p14:creationId xmlns:p14="http://schemas.microsoft.com/office/powerpoint/2010/main" val="1558271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VI ĐIỀU KHIỂN STM32F103</a:t>
            </a:r>
            <a:endParaRPr lang="vi-VN" dirty="0"/>
          </a:p>
        </p:txBody>
      </p:sp>
      <p:sp>
        <p:nvSpPr>
          <p:cNvPr id="5" name="Content Placeholder 4"/>
          <p:cNvSpPr>
            <a:spLocks noGrp="1"/>
          </p:cNvSpPr>
          <p:nvPr>
            <p:ph idx="1"/>
          </p:nvPr>
        </p:nvSpPr>
        <p:spPr/>
        <p:txBody>
          <a:bodyPr>
            <a:normAutofit fontScale="92500" lnSpcReduction="10000"/>
          </a:bodyPr>
          <a:lstStyle/>
          <a:p>
            <a:r>
              <a:rPr lang="vi-VN" sz="2800" dirty="0">
                <a:latin typeface="Times New Roman" pitchFamily="18" charset="0"/>
                <a:cs typeface="Times New Roman" pitchFamily="18" charset="0"/>
              </a:rPr>
              <a:t>loại vi điều khiển 32 bit </a:t>
            </a:r>
            <a:endParaRPr lang="en-US" sz="2800" dirty="0" smtClean="0">
              <a:latin typeface="Times New Roman" pitchFamily="18" charset="0"/>
              <a:cs typeface="Times New Roman" pitchFamily="18" charset="0"/>
            </a:endParaRPr>
          </a:p>
          <a:p>
            <a:r>
              <a:rPr lang="vi-VN" sz="2800" dirty="0">
                <a:latin typeface="Times New Roman" pitchFamily="18" charset="0"/>
                <a:cs typeface="Times New Roman" pitchFamily="18" charset="0"/>
              </a:rPr>
              <a:t>lõi ARM Cortex-M3 </a:t>
            </a:r>
            <a:endParaRPr lang="en-US" sz="2800" dirty="0" smtClean="0">
              <a:latin typeface="Times New Roman" pitchFamily="18" charset="0"/>
              <a:cs typeface="Times New Roman" pitchFamily="18" charset="0"/>
            </a:endParaRPr>
          </a:p>
          <a:p>
            <a:r>
              <a:rPr lang="vi-VN" sz="2800" dirty="0">
                <a:latin typeface="Times New Roman" pitchFamily="18" charset="0"/>
                <a:cs typeface="Times New Roman" pitchFamily="18" charset="0"/>
              </a:rPr>
              <a:t>kiến trúc RICS của hãng ST </a:t>
            </a:r>
            <a:endParaRPr lang="en-US" sz="2800" dirty="0" smtClean="0">
              <a:latin typeface="Times New Roman" pitchFamily="18" charset="0"/>
              <a:cs typeface="Times New Roman" pitchFamily="18" charset="0"/>
            </a:endParaRPr>
          </a:p>
          <a:p>
            <a:r>
              <a:rPr lang="vi-VN" sz="2800" dirty="0">
                <a:latin typeface="Times New Roman" pitchFamily="18" charset="0"/>
                <a:cs typeface="Times New Roman" pitchFamily="18" charset="0"/>
              </a:rPr>
              <a:t>tiêu thụ ít điện năng và chi phí thấp, đồng thời cung cấp khả năng tính toán </a:t>
            </a:r>
            <a:r>
              <a:rPr lang="vi-VN" sz="2800" dirty="0" smtClean="0">
                <a:latin typeface="Times New Roman" pitchFamily="18" charset="0"/>
                <a:cs typeface="Times New Roman" pitchFamily="18" charset="0"/>
              </a:rPr>
              <a:t>cao</a:t>
            </a:r>
            <a:endParaRPr lang="en-US" sz="2800" dirty="0" smtClean="0">
              <a:latin typeface="Times New Roman" pitchFamily="18" charset="0"/>
              <a:cs typeface="Times New Roman" pitchFamily="18" charset="0"/>
            </a:endParaRPr>
          </a:p>
          <a:p>
            <a:r>
              <a:rPr lang="vi-VN" sz="2800" dirty="0">
                <a:latin typeface="Times New Roman" pitchFamily="18" charset="0"/>
                <a:cs typeface="Times New Roman" pitchFamily="18" charset="0"/>
              </a:rPr>
              <a:t>Các thông số hoạt động của vi điều khiển </a:t>
            </a:r>
            <a:r>
              <a:rPr lang="vi-VN" sz="2800" dirty="0" smtClean="0">
                <a:latin typeface="Times New Roman" pitchFamily="18" charset="0"/>
                <a:cs typeface="Times New Roman" pitchFamily="18" charset="0"/>
              </a:rPr>
              <a:t>STM32F103:</a:t>
            </a:r>
            <a:endParaRPr lang="vi-VN" sz="2800" dirty="0">
              <a:latin typeface="Times New Roman" pitchFamily="18" charset="0"/>
              <a:cs typeface="Times New Roman" pitchFamily="18" charset="0"/>
            </a:endParaRPr>
          </a:p>
          <a:p>
            <a:pPr lvl="1"/>
            <a:r>
              <a:rPr lang="vi-VN" sz="2400" dirty="0">
                <a:latin typeface="Times New Roman" pitchFamily="18" charset="0"/>
                <a:cs typeface="Times New Roman" pitchFamily="18" charset="0"/>
              </a:rPr>
              <a:t>Tần số cao nhất: 72MHz,</a:t>
            </a:r>
          </a:p>
          <a:p>
            <a:pPr lvl="1"/>
            <a:r>
              <a:rPr lang="en-US" sz="2400" dirty="0">
                <a:latin typeface="Times New Roman" pitchFamily="18" charset="0"/>
                <a:cs typeface="Times New Roman" pitchFamily="18" charset="0"/>
              </a:rPr>
              <a:t>Dung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flash: 256 KB,</a:t>
            </a:r>
            <a:endParaRPr lang="vi-VN"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Dung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RAM: 48 KB,</a:t>
            </a:r>
            <a:endParaRPr lang="vi-VN" sz="2400" dirty="0">
              <a:latin typeface="Times New Roman" pitchFamily="18" charset="0"/>
              <a:cs typeface="Times New Roman" pitchFamily="18" charset="0"/>
            </a:endParaRPr>
          </a:p>
          <a:p>
            <a:pPr lvl="1"/>
            <a:r>
              <a:rPr lang="vi-VN" sz="2400" dirty="0">
                <a:latin typeface="Times New Roman" pitchFamily="18" charset="0"/>
                <a:cs typeface="Times New Roman" pitchFamily="18" charset="0"/>
              </a:rPr>
              <a:t>Dải điện áp 2,0 V – 3,6 V</a:t>
            </a:r>
            <a:endParaRPr lang="vi-VN" sz="2200" dirty="0">
              <a:latin typeface="Times New Roman" pitchFamily="18" charset="0"/>
              <a:cs typeface="Times New Roman" pitchFamily="18" charset="0"/>
            </a:endParaRPr>
          </a:p>
        </p:txBody>
      </p:sp>
    </p:spTree>
    <p:extLst>
      <p:ext uri="{BB962C8B-B14F-4D97-AF65-F5344CB8AC3E}">
        <p14:creationId xmlns:p14="http://schemas.microsoft.com/office/powerpoint/2010/main" val="1699455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VI ĐIỀU KHIỂN STM32F103</a:t>
            </a:r>
            <a:endParaRPr lang="vi-VN" dirty="0"/>
          </a:p>
        </p:txBody>
      </p:sp>
      <p:sp>
        <p:nvSpPr>
          <p:cNvPr id="5" name="Content Placeholder 4"/>
          <p:cNvSpPr>
            <a:spLocks noGrp="1"/>
          </p:cNvSpPr>
          <p:nvPr>
            <p:ph idx="1"/>
          </p:nvPr>
        </p:nvSpPr>
        <p:spPr/>
        <p:txBody>
          <a:bodyPr>
            <a:normAutofit/>
          </a:bodyPr>
          <a:lstStyle/>
          <a:p>
            <a:r>
              <a:rPr lang="en-US" sz="2400" dirty="0">
                <a:latin typeface="Times New Roman" pitchFamily="18" charset="0"/>
                <a:cs typeface="Times New Roman" pitchFamily="18" charset="0"/>
              </a:rPr>
              <a:t>STM32F103 </a:t>
            </a:r>
            <a:r>
              <a:rPr lang="en-US" sz="2400" dirty="0" err="1">
                <a:latin typeface="Times New Roman" pitchFamily="18" charset="0"/>
                <a:cs typeface="Times New Roman" pitchFamily="18" charset="0"/>
              </a:rPr>
              <a:t>hỗ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[9]:</a:t>
            </a:r>
            <a:endParaRPr lang="vi-VN" sz="24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Bộ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đổ</a:t>
            </a:r>
            <a:r>
              <a:rPr lang="en-US" sz="2000" dirty="0">
                <a:latin typeface="Times New Roman" pitchFamily="18" charset="0"/>
                <a:cs typeface="Times New Roman" pitchFamily="18" charset="0"/>
              </a:rPr>
              <a:t> ADC 12-bit,</a:t>
            </a:r>
            <a:endParaRPr lang="vi-VN"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Timer 16-bit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khiển</a:t>
            </a:r>
            <a:r>
              <a:rPr lang="en-US" sz="2000" dirty="0">
                <a:latin typeface="Times New Roman" pitchFamily="18" charset="0"/>
                <a:cs typeface="Times New Roman" pitchFamily="18" charset="0"/>
              </a:rPr>
              <a:t> PWM,</a:t>
            </a:r>
            <a:endParaRPr lang="vi-VN"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Đầy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đủ</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I2C, SPI, I2S, CAN, USART,</a:t>
            </a:r>
            <a:endParaRPr lang="vi-VN"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Hỗ</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ngoại</a:t>
            </a:r>
            <a:r>
              <a:rPr lang="en-US" sz="2000" dirty="0">
                <a:latin typeface="Times New Roman" pitchFamily="18" charset="0"/>
                <a:cs typeface="Times New Roman" pitchFamily="18" charset="0"/>
              </a:rPr>
              <a:t> vi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SDIO, USB,</a:t>
            </a:r>
            <a:endParaRPr lang="vi-VN"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Hỗ</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ngoại</a:t>
            </a:r>
            <a:r>
              <a:rPr lang="en-US" sz="2000" dirty="0">
                <a:latin typeface="Times New Roman" pitchFamily="18" charset="0"/>
                <a:cs typeface="Times New Roman" pitchFamily="18" charset="0"/>
              </a:rPr>
              <a:t> vi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qua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kênh</a:t>
            </a:r>
            <a:r>
              <a:rPr lang="en-US" sz="2000" dirty="0">
                <a:latin typeface="Times New Roman" pitchFamily="18" charset="0"/>
                <a:cs typeface="Times New Roman" pitchFamily="18" charset="0"/>
              </a:rPr>
              <a:t> DMA,</a:t>
            </a:r>
            <a:endParaRPr lang="vi-VN"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Nạp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qua 2 </a:t>
            </a:r>
            <a:r>
              <a:rPr lang="en-US" sz="2000" dirty="0" err="1">
                <a:latin typeface="Times New Roman" pitchFamily="18" charset="0"/>
                <a:cs typeface="Times New Roman" pitchFamily="18" charset="0"/>
              </a:rPr>
              <a:t>phương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SWD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Bootloader</a:t>
            </a:r>
            <a:r>
              <a:rPr lang="en-US" sz="2000" dirty="0">
                <a:latin typeface="Times New Roman" pitchFamily="18" charset="0"/>
                <a:cs typeface="Times New Roman" pitchFamily="18" charset="0"/>
              </a:rPr>
              <a:t>,</a:t>
            </a:r>
            <a:endParaRPr lang="vi-VN"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cảm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nhiệt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ngay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CPU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giải</a:t>
            </a:r>
            <a:r>
              <a:rPr lang="en-US" sz="2000" dirty="0">
                <a:latin typeface="Times New Roman" pitchFamily="18" charset="0"/>
                <a:cs typeface="Times New Roman" pitchFamily="18" charset="0"/>
              </a:rPr>
              <a:t> 1 °C</a:t>
            </a:r>
            <a:r>
              <a:rPr lang="en-US" sz="2000" dirty="0"/>
              <a:t>.</a:t>
            </a:r>
            <a:endParaRPr lang="vi-VN" sz="2000" dirty="0"/>
          </a:p>
          <a:p>
            <a:endParaRPr lang="vi-VN" sz="2200" dirty="0">
              <a:latin typeface="Times New Roman" pitchFamily="18" charset="0"/>
              <a:cs typeface="Times New Roman" pitchFamily="18" charset="0"/>
            </a:endParaRPr>
          </a:p>
        </p:txBody>
      </p:sp>
    </p:spTree>
    <p:extLst>
      <p:ext uri="{BB962C8B-B14F-4D97-AF65-F5344CB8AC3E}">
        <p14:creationId xmlns:p14="http://schemas.microsoft.com/office/powerpoint/2010/main" val="90771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GIỚI THIỆU</a:t>
            </a:r>
            <a:r>
              <a:rPr lang="en-US" dirty="0" smtClean="0"/>
              <a:t>	</a:t>
            </a:r>
            <a:endParaRPr lang="vi-VN" dirty="0"/>
          </a:p>
        </p:txBody>
      </p:sp>
      <p:sp>
        <p:nvSpPr>
          <p:cNvPr id="3" name="Content Placeholder 2"/>
          <p:cNvSpPr>
            <a:spLocks noGrp="1"/>
          </p:cNvSpPr>
          <p:nvPr>
            <p:ph idx="1"/>
          </p:nvPr>
        </p:nvSpPr>
        <p:spPr/>
        <p:txBody>
          <a:bodyPr/>
          <a:lstStyle/>
          <a:p>
            <a:r>
              <a:rPr lang="en-US" spc="-150" dirty="0" err="1" smtClean="0">
                <a:latin typeface="Times New Roman" pitchFamily="18" charset="0"/>
                <a:cs typeface="Times New Roman" pitchFamily="18" charset="0"/>
              </a:rPr>
              <a:t>Đặt</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vấn</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đề</a:t>
            </a:r>
            <a:endParaRPr lang="en-US" spc="-150" dirty="0" smtClean="0">
              <a:latin typeface="Times New Roman" pitchFamily="18" charset="0"/>
              <a:cs typeface="Times New Roman" pitchFamily="18" charset="0"/>
            </a:endParaRPr>
          </a:p>
          <a:p>
            <a:r>
              <a:rPr lang="en-US" spc="-150" dirty="0" err="1" smtClean="0">
                <a:latin typeface="Times New Roman" pitchFamily="18" charset="0"/>
                <a:cs typeface="Times New Roman" pitchFamily="18" charset="0"/>
              </a:rPr>
              <a:t>Cơ</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sở</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lý</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thuyết</a:t>
            </a:r>
            <a:endParaRPr lang="en-US" spc="-150" dirty="0" smtClean="0">
              <a:latin typeface="Times New Roman" pitchFamily="18" charset="0"/>
              <a:cs typeface="Times New Roman" pitchFamily="18" charset="0"/>
            </a:endParaRPr>
          </a:p>
          <a:p>
            <a:r>
              <a:rPr lang="en-US" spc="-150" dirty="0" err="1" smtClean="0">
                <a:latin typeface="Times New Roman" pitchFamily="18" charset="0"/>
                <a:cs typeface="Times New Roman" pitchFamily="18" charset="0"/>
              </a:rPr>
              <a:t>Kiến</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trúc</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hệ</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thống</a:t>
            </a:r>
            <a:endParaRPr lang="en-US" spc="-150" dirty="0" smtClean="0">
              <a:latin typeface="Times New Roman" pitchFamily="18" charset="0"/>
              <a:cs typeface="Times New Roman" pitchFamily="18" charset="0"/>
            </a:endParaRPr>
          </a:p>
          <a:p>
            <a:r>
              <a:rPr lang="en-US" spc="-150" dirty="0" err="1" smtClean="0">
                <a:latin typeface="Times New Roman" pitchFamily="18" charset="0"/>
                <a:cs typeface="Times New Roman" pitchFamily="18" charset="0"/>
              </a:rPr>
              <a:t>Dự</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kiến</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kế</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hoạch</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hoàn</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thành</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đồ</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án</a:t>
            </a:r>
            <a:r>
              <a:rPr lang="en-US" spc="-150" dirty="0" smtClean="0">
                <a:latin typeface="Times New Roman" pitchFamily="18" charset="0"/>
                <a:cs typeface="Times New Roman" pitchFamily="18" charset="0"/>
              </a:rPr>
              <a:t> </a:t>
            </a:r>
            <a:r>
              <a:rPr lang="en-US" spc="-150" dirty="0" err="1" smtClean="0">
                <a:latin typeface="Times New Roman" pitchFamily="18" charset="0"/>
                <a:cs typeface="Times New Roman" pitchFamily="18" charset="0"/>
              </a:rPr>
              <a:t>tốt</a:t>
            </a:r>
            <a:r>
              <a:rPr lang="en-US" spc="-150" dirty="0">
                <a:latin typeface="Times New Roman" pitchFamily="18" charset="0"/>
                <a:cs typeface="Times New Roman" pitchFamily="18" charset="0"/>
              </a:rPr>
              <a:t> </a:t>
            </a:r>
            <a:r>
              <a:rPr lang="en-US" spc="-150" dirty="0" err="1" smtClean="0">
                <a:latin typeface="Times New Roman" pitchFamily="18" charset="0"/>
                <a:cs typeface="Times New Roman" pitchFamily="18" charset="0"/>
              </a:rPr>
              <a:t>nghiệp</a:t>
            </a:r>
            <a:endParaRPr lang="en-US" spc="-150" dirty="0" smtClean="0">
              <a:latin typeface="Times New Roman" pitchFamily="18" charset="0"/>
              <a:cs typeface="Times New Roman" pitchFamily="18" charset="0"/>
            </a:endParaRPr>
          </a:p>
          <a:p>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2731325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THIẾT BỊ GIÁM SÁT THAM SỐ MÔI TRƯỜNG NƯỚC BKRES</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fontScale="92500" lnSpcReduction="10000"/>
          </a:bodyPr>
          <a:lstStyle/>
          <a:p>
            <a:pPr lvl="0"/>
            <a:r>
              <a:rPr lang="vi-VN" dirty="0">
                <a:latin typeface="Times New Roman" pitchFamily="18" charset="0"/>
                <a:cs typeface="Times New Roman" pitchFamily="18" charset="0"/>
              </a:rPr>
              <a:t>Hệ thống đo đạc được các thông số môi trường (với thông số chu kỳ thời gian cho trước) bao gồm:</a:t>
            </a:r>
          </a:p>
          <a:p>
            <a:pPr lvl="1"/>
            <a:r>
              <a:rPr lang="vi-VN" dirty="0">
                <a:latin typeface="Times New Roman" pitchFamily="18" charset="0"/>
                <a:cs typeface="Times New Roman" pitchFamily="18" charset="0"/>
              </a:rPr>
              <a:t>Đo đạc trực tiếp từ cảm biến gồm:</a:t>
            </a:r>
          </a:p>
          <a:p>
            <a:pPr lvl="2"/>
            <a:r>
              <a:rPr lang="en-US" dirty="0" err="1">
                <a:latin typeface="Times New Roman" pitchFamily="18" charset="0"/>
                <a:cs typeface="Times New Roman" pitchFamily="18" charset="0"/>
              </a:rPr>
              <a:t>Nhiêt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Nồng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pH,</a:t>
            </a:r>
            <a:endParaRPr lang="vi-VN"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Oxy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nước</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Nồng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muối</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gồm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Nồng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NH</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Nồng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H</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S,</a:t>
            </a:r>
            <a:endParaRPr lang="vi-VN" dirty="0">
              <a:latin typeface="Times New Roman" pitchFamily="18" charset="0"/>
              <a:cs typeface="Times New Roman" pitchFamily="18" charset="0"/>
            </a:endParaRPr>
          </a:p>
          <a:p>
            <a:pPr lvl="2"/>
            <a:r>
              <a:rPr lang="en-US" dirty="0" err="1">
                <a:latin typeface="Times New Roman" pitchFamily="18" charset="0"/>
                <a:cs typeface="Times New Roman" pitchFamily="18" charset="0"/>
              </a:rPr>
              <a:t>Nồng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NO</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endParaRPr lang="vi-VN" sz="2200" dirty="0">
              <a:latin typeface="Times New Roman" pitchFamily="18" charset="0"/>
              <a:cs typeface="Times New Roman" pitchFamily="18" charset="0"/>
            </a:endParaRPr>
          </a:p>
        </p:txBody>
      </p:sp>
    </p:spTree>
    <p:extLst>
      <p:ext uri="{BB962C8B-B14F-4D97-AF65-F5344CB8AC3E}">
        <p14:creationId xmlns:p14="http://schemas.microsoft.com/office/powerpoint/2010/main" val="1637074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THIẾT BỊ GIÁM SÁT THAM SỐ MÔI TRƯỜNG NƯỚC BKRES</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400" dirty="0"/>
              <a:t>Hiển thị tại chỗ thông số đo được lên </a:t>
            </a:r>
            <a:r>
              <a:rPr lang="vi-VN" sz="2400" dirty="0" smtClean="0"/>
              <a:t>LCD</a:t>
            </a:r>
            <a:endParaRPr lang="en-US" sz="2400" dirty="0" smtClean="0"/>
          </a:p>
          <a:p>
            <a:r>
              <a:rPr lang="vi-VN" sz="2400" dirty="0"/>
              <a:t>Cảnh báo cho người dùng khi các thông số vượt quá ngưỡng an </a:t>
            </a:r>
            <a:r>
              <a:rPr lang="vi-VN" sz="2400" dirty="0" smtClean="0"/>
              <a:t>toàn</a:t>
            </a:r>
            <a:endParaRPr lang="en-US" sz="2400" dirty="0" smtClean="0"/>
          </a:p>
          <a:p>
            <a:r>
              <a:rPr lang="vi-VN" sz="2400" dirty="0"/>
              <a:t>Lưu cấu </a:t>
            </a:r>
            <a:r>
              <a:rPr lang="vi-VN" sz="2400" dirty="0" smtClean="0"/>
              <a:t>hình vào bộ nhớ Flash</a:t>
            </a:r>
          </a:p>
          <a:p>
            <a:r>
              <a:rPr lang="vi-VN" sz="2400" dirty="0"/>
              <a:t>Lưu lại nhật ký hệ thống vào thẻ nhớ </a:t>
            </a:r>
            <a:endParaRPr lang="vi-VN" sz="2400" dirty="0" smtClean="0"/>
          </a:p>
          <a:p>
            <a:r>
              <a:rPr lang="vi-VN" sz="2400" dirty="0"/>
              <a:t>Mã hóa rồi gửi dữ liệu </a:t>
            </a:r>
            <a:endParaRPr lang="vi-VN" sz="2400" dirty="0" smtClean="0"/>
          </a:p>
          <a:p>
            <a:r>
              <a:rPr lang="vi-VN" sz="2400" dirty="0"/>
              <a:t>Có khả năng điều chỉnh các thông số hệ thống từ </a:t>
            </a:r>
            <a:r>
              <a:rPr lang="vi-VN" sz="2400" dirty="0" smtClean="0"/>
              <a:t>xa</a:t>
            </a:r>
          </a:p>
          <a:p>
            <a:r>
              <a:rPr lang="vi-VN" sz="2400" dirty="0"/>
              <a:t>Truy vấn thông tin hệ thống gồm các thông số cấu hình và tình trạng hệ thống</a:t>
            </a:r>
            <a:endParaRPr lang="vi-VN" sz="2400" dirty="0" smtClean="0"/>
          </a:p>
          <a:p>
            <a:r>
              <a:rPr lang="vi-VN" sz="2400" dirty="0"/>
              <a:t>Cập nhật và bảo trì hệ thống</a:t>
            </a:r>
            <a:endParaRPr lang="vi-V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26589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THIẾT BỊ GIÁM SÁT THAM SỐ MÔI TRƯỜNG NƯỚC BKRES</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200" dirty="0" smtClean="0">
                <a:latin typeface="Times New Roman" pitchFamily="18" charset="0"/>
                <a:cs typeface="Times New Roman" pitchFamily="18" charset="0"/>
              </a:rPr>
              <a:t>Cấu trúc bản tin BKRES</a:t>
            </a:r>
            <a:endParaRPr lang="vi-VN" sz="2200" dirty="0">
              <a:latin typeface="Times New Roman" pitchFamily="18" charset="0"/>
              <a:cs typeface="Times New Roman"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204863"/>
            <a:ext cx="6192688" cy="3898761"/>
          </a:xfrm>
          <a:prstGeom prst="rect">
            <a:avLst/>
          </a:prstGeom>
          <a:noFill/>
          <a:ln>
            <a:noFill/>
          </a:ln>
        </p:spPr>
      </p:pic>
    </p:spTree>
    <p:extLst>
      <p:ext uri="{BB962C8B-B14F-4D97-AF65-F5344CB8AC3E}">
        <p14:creationId xmlns:p14="http://schemas.microsoft.com/office/powerpoint/2010/main" val="879728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PHẦN MỀM STM32CubeMX</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400" dirty="0">
                <a:latin typeface="Times New Roman" pitchFamily="18" charset="0"/>
                <a:cs typeface="Times New Roman" pitchFamily="18" charset="0"/>
              </a:rPr>
              <a:t>cấu hình chức năng phần cứng cho các dòng vi điều </a:t>
            </a:r>
            <a:r>
              <a:rPr lang="vi-VN" sz="2400" dirty="0" smtClean="0">
                <a:latin typeface="Times New Roman" pitchFamily="18" charset="0"/>
                <a:cs typeface="Times New Roman" pitchFamily="18" charset="0"/>
              </a:rPr>
              <a:t>khiển được đưa ra bởi hãng ST</a:t>
            </a:r>
            <a:endParaRPr lang="vi-VN" sz="2200" dirty="0">
              <a:latin typeface="Times New Roman" pitchFamily="18" charset="0"/>
              <a:cs typeface="Times New Roman" pitchFamily="18" charset="0"/>
            </a:endParaRPr>
          </a:p>
        </p:txBody>
      </p:sp>
      <p:pic>
        <p:nvPicPr>
          <p:cNvPr id="6" name="Picture 5"/>
          <p:cNvPicPr/>
          <p:nvPr/>
        </p:nvPicPr>
        <p:blipFill>
          <a:blip r:embed="rId3"/>
          <a:stretch>
            <a:fillRect/>
          </a:stretch>
        </p:blipFill>
        <p:spPr>
          <a:xfrm>
            <a:off x="2051720" y="2492896"/>
            <a:ext cx="5400600" cy="2592288"/>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2267744" y="5206233"/>
            <a:ext cx="5184576" cy="1628800"/>
          </a:xfrm>
          <a:prstGeom prst="rect">
            <a:avLst/>
          </a:prstGeom>
          <a:noFill/>
          <a:ln>
            <a:noFill/>
          </a:ln>
        </p:spPr>
      </p:pic>
    </p:spTree>
    <p:extLst>
      <p:ext uri="{BB962C8B-B14F-4D97-AF65-F5344CB8AC3E}">
        <p14:creationId xmlns:p14="http://schemas.microsoft.com/office/powerpoint/2010/main" val="2323656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PHẦN MỀM Keil C</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400" dirty="0">
                <a:latin typeface="Times New Roman" pitchFamily="18" charset="0"/>
                <a:cs typeface="Times New Roman" pitchFamily="18" charset="0"/>
              </a:rPr>
              <a:t>Keil C μVision là công cụ chuyên dụng hỗ trợ phát triển phần mềm </a:t>
            </a:r>
            <a:r>
              <a:rPr lang="vi-VN" sz="2400" dirty="0" smtClean="0">
                <a:latin typeface="Times New Roman" pitchFamily="18" charset="0"/>
                <a:cs typeface="Times New Roman" pitchFamily="18" charset="0"/>
              </a:rPr>
              <a:t>nhúng</a:t>
            </a:r>
          </a:p>
          <a:p>
            <a:r>
              <a:rPr lang="vi-VN" sz="2400" dirty="0">
                <a:latin typeface="Times New Roman" pitchFamily="18" charset="0"/>
                <a:cs typeface="Times New Roman" pitchFamily="18" charset="0"/>
              </a:rPr>
              <a:t>H</a:t>
            </a:r>
            <a:r>
              <a:rPr lang="vi-VN" sz="2400" dirty="0" smtClean="0">
                <a:latin typeface="Times New Roman" pitchFamily="18" charset="0"/>
                <a:cs typeface="Times New Roman" pitchFamily="18" charset="0"/>
              </a:rPr>
              <a:t>ỗ </a:t>
            </a:r>
            <a:r>
              <a:rPr lang="vi-VN" sz="2400" dirty="0">
                <a:latin typeface="Times New Roman" pitchFamily="18" charset="0"/>
                <a:cs typeface="Times New Roman" pitchFamily="18" charset="0"/>
              </a:rPr>
              <a:t>trợ hầu hết các thương hiệu chip trên thị </a:t>
            </a:r>
            <a:r>
              <a:rPr lang="vi-VN" sz="2400" dirty="0" smtClean="0">
                <a:latin typeface="Times New Roman" pitchFamily="18" charset="0"/>
                <a:cs typeface="Times New Roman" pitchFamily="18" charset="0"/>
              </a:rPr>
              <a:t>trường</a:t>
            </a:r>
          </a:p>
          <a:p>
            <a:r>
              <a:rPr lang="vi-VN" sz="2400" dirty="0" smtClean="0">
                <a:latin typeface="Times New Roman" pitchFamily="18" charset="0"/>
                <a:cs typeface="Times New Roman" pitchFamily="18" charset="0"/>
              </a:rPr>
              <a:t>Hỗ </a:t>
            </a:r>
            <a:r>
              <a:rPr lang="vi-VN" sz="2400" dirty="0">
                <a:latin typeface="Times New Roman" pitchFamily="18" charset="0"/>
                <a:cs typeface="Times New Roman" pitchFamily="18" charset="0"/>
              </a:rPr>
              <a:t>trợ các ngôn ngữ C/C++, Assembly</a:t>
            </a:r>
            <a:endParaRPr lang="vi-VN" sz="2200" dirty="0">
              <a:latin typeface="Times New Roman" pitchFamily="18" charset="0"/>
              <a:cs typeface="Times New Roman" pitchFamily="18" charset="0"/>
            </a:endParaRPr>
          </a:p>
        </p:txBody>
      </p:sp>
      <p:pic>
        <p:nvPicPr>
          <p:cNvPr id="8" name="Picture 7"/>
          <p:cNvPicPr/>
          <p:nvPr/>
        </p:nvPicPr>
        <p:blipFill>
          <a:blip r:embed="rId3"/>
          <a:stretch>
            <a:fillRect/>
          </a:stretch>
        </p:blipFill>
        <p:spPr>
          <a:xfrm>
            <a:off x="2074527" y="3356992"/>
            <a:ext cx="5832649" cy="3280281"/>
          </a:xfrm>
          <a:prstGeom prst="rect">
            <a:avLst/>
          </a:prstGeom>
        </p:spPr>
      </p:pic>
    </p:spTree>
    <p:extLst>
      <p:ext uri="{BB962C8B-B14F-4D97-AF65-F5344CB8AC3E}">
        <p14:creationId xmlns:p14="http://schemas.microsoft.com/office/powerpoint/2010/main" val="1238134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GIỚI THIỆU PHẦN KIẾN TRÚC HỆ THỐNG</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3600" dirty="0" smtClean="0">
                <a:latin typeface="Times New Roman" pitchFamily="18" charset="0"/>
                <a:cs typeface="Times New Roman" pitchFamily="18" charset="0"/>
              </a:rPr>
              <a:t>Gồm có:</a:t>
            </a:r>
          </a:p>
          <a:p>
            <a:pPr lvl="1"/>
            <a:r>
              <a:rPr lang="vi-VN" sz="3200" dirty="0" smtClean="0">
                <a:latin typeface="Times New Roman" pitchFamily="18" charset="0"/>
                <a:cs typeface="Times New Roman" pitchFamily="18" charset="0"/>
              </a:rPr>
              <a:t>Phân tích yêu cầu</a:t>
            </a:r>
          </a:p>
          <a:p>
            <a:pPr lvl="1"/>
            <a:r>
              <a:rPr lang="vi-VN" sz="3200" dirty="0" smtClean="0">
                <a:latin typeface="Times New Roman" pitchFamily="18" charset="0"/>
                <a:cs typeface="Times New Roman" pitchFamily="18" charset="0"/>
              </a:rPr>
              <a:t>Xây dựng lưu đồ thuật toán</a:t>
            </a:r>
          </a:p>
          <a:p>
            <a:pPr lvl="1"/>
            <a:r>
              <a:rPr lang="vi-VN" sz="3200" dirty="0" smtClean="0">
                <a:latin typeface="Times New Roman" pitchFamily="18" charset="0"/>
                <a:cs typeface="Times New Roman" pitchFamily="18" charset="0"/>
              </a:rPr>
              <a:t>Xây dựng lưu đồ thuật toán cho các hàm chức năng</a:t>
            </a:r>
            <a:endParaRPr lang="vi-VN" sz="3200" dirty="0">
              <a:latin typeface="Times New Roman" pitchFamily="18" charset="0"/>
              <a:cs typeface="Times New Roman" pitchFamily="18" charset="0"/>
            </a:endParaRPr>
          </a:p>
        </p:txBody>
      </p:sp>
    </p:spTree>
    <p:extLst>
      <p:ext uri="{BB962C8B-B14F-4D97-AF65-F5344CB8AC3E}">
        <p14:creationId xmlns:p14="http://schemas.microsoft.com/office/powerpoint/2010/main" val="2330877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PHÂN TÍCH YÊU CẦU</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b="1" dirty="0" smtClean="0">
                <a:latin typeface="Times New Roman" pitchFamily="18" charset="0"/>
                <a:cs typeface="Times New Roman" pitchFamily="18" charset="0"/>
              </a:rPr>
              <a:t>Yêu </a:t>
            </a:r>
            <a:r>
              <a:rPr lang="vi-VN" b="1" dirty="0">
                <a:latin typeface="Times New Roman" pitchFamily="18" charset="0"/>
                <a:cs typeface="Times New Roman" pitchFamily="18" charset="0"/>
              </a:rPr>
              <a:t>cầu chức năng</a:t>
            </a:r>
          </a:p>
          <a:p>
            <a:pPr lvl="1"/>
            <a:r>
              <a:rPr lang="vi-VN" dirty="0">
                <a:latin typeface="Times New Roman" pitchFamily="18" charset="0"/>
                <a:cs typeface="Times New Roman" pitchFamily="18" charset="0"/>
              </a:rPr>
              <a:t>Các nút truyền dữ liệu đến được Gateway</a:t>
            </a:r>
          </a:p>
          <a:p>
            <a:pPr lvl="1"/>
            <a:r>
              <a:rPr lang="vi-VN" dirty="0">
                <a:latin typeface="Times New Roman" pitchFamily="18" charset="0"/>
                <a:cs typeface="Times New Roman" pitchFamily="18" charset="0"/>
              </a:rPr>
              <a:t>Mạng có linh động về số lượng nút</a:t>
            </a:r>
          </a:p>
          <a:p>
            <a:pPr lvl="1"/>
            <a:r>
              <a:rPr lang="vi-VN" dirty="0">
                <a:latin typeface="Times New Roman" pitchFamily="18" charset="0"/>
                <a:cs typeface="Times New Roman" pitchFamily="18" charset="0"/>
              </a:rPr>
              <a:t>Số lượng nút trong mạng từ 3 nút trở lên</a:t>
            </a:r>
          </a:p>
          <a:p>
            <a:r>
              <a:rPr lang="vi-VN" b="1" dirty="0" smtClean="0">
                <a:latin typeface="Times New Roman" pitchFamily="18" charset="0"/>
                <a:cs typeface="Times New Roman" pitchFamily="18" charset="0"/>
              </a:rPr>
              <a:t>Yêu </a:t>
            </a:r>
            <a:r>
              <a:rPr lang="vi-VN" b="1" dirty="0">
                <a:latin typeface="Times New Roman" pitchFamily="18" charset="0"/>
                <a:cs typeface="Times New Roman" pitchFamily="18" charset="0"/>
              </a:rPr>
              <a:t>cầu phi chức năng</a:t>
            </a:r>
          </a:p>
          <a:p>
            <a:pPr lvl="1"/>
            <a:r>
              <a:rPr lang="vi-VN" dirty="0">
                <a:latin typeface="Times New Roman" pitchFamily="18" charset="0"/>
                <a:cs typeface="Times New Roman" pitchFamily="18" charset="0"/>
              </a:rPr>
              <a:t>Các nút truyền dữ liệu chính xác, ít xảy ra va chạm</a:t>
            </a:r>
          </a:p>
          <a:p>
            <a:pPr lvl="1"/>
            <a:r>
              <a:rPr lang="vi-VN" dirty="0">
                <a:latin typeface="Times New Roman" pitchFamily="18" charset="0"/>
                <a:cs typeface="Times New Roman" pitchFamily="18" charset="0"/>
              </a:rPr>
              <a:t>Nút sử dụng ít năng lượng</a:t>
            </a:r>
          </a:p>
          <a:p>
            <a:pPr lvl="1"/>
            <a:r>
              <a:rPr lang="vi-VN" dirty="0">
                <a:latin typeface="Times New Roman" pitchFamily="18" charset="0"/>
                <a:cs typeface="Times New Roman" pitchFamily="18" charset="0"/>
              </a:rPr>
              <a:t>Nút mới có thể tự động tham gia mạng</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1735980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XÂY DỰNG LƯU ĐỒ THUẬT TOÁN ĐA TRUY NHẬP</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Gateway</a:t>
            </a:r>
            <a:endParaRPr lang="vi-VN" sz="2800" dirty="0">
              <a:latin typeface="Times New Roman" pitchFamily="18" charset="0"/>
              <a:cs typeface="Times New Roman"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067944" y="1700808"/>
            <a:ext cx="3648075" cy="4982210"/>
          </a:xfrm>
          <a:prstGeom prst="rect">
            <a:avLst/>
          </a:prstGeom>
        </p:spPr>
      </p:pic>
    </p:spTree>
    <p:extLst>
      <p:ext uri="{BB962C8B-B14F-4D97-AF65-F5344CB8AC3E}">
        <p14:creationId xmlns:p14="http://schemas.microsoft.com/office/powerpoint/2010/main" val="2835033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vi-VN" dirty="0" smtClean="0">
                <a:effectLst>
                  <a:outerShdw blurRad="38100" dist="38100" dir="2700000" algn="tl">
                    <a:srgbClr val="000000">
                      <a:alpha val="43137"/>
                    </a:srgbClr>
                  </a:outerShdw>
                </a:effectLst>
                <a:latin typeface="Times New Roman" pitchFamily="18" charset="0"/>
                <a:cs typeface="Times New Roman" pitchFamily="18" charset="0"/>
              </a:rPr>
              <a:t>XÂY DỰNG LƯU ĐỒ THUẬT TOÁN ĐA TRUY NHẬP</a:t>
            </a:r>
            <a:endParaRPr lang="vi-V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Nút</a:t>
            </a:r>
            <a:endParaRPr lang="vi-VN" sz="2800"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843808" y="1409065"/>
            <a:ext cx="4610735" cy="5448935"/>
          </a:xfrm>
          <a:prstGeom prst="rect">
            <a:avLst/>
          </a:prstGeom>
        </p:spPr>
      </p:pic>
    </p:spTree>
    <p:extLst>
      <p:ext uri="{BB962C8B-B14F-4D97-AF65-F5344CB8AC3E}">
        <p14:creationId xmlns:p14="http://schemas.microsoft.com/office/powerpoint/2010/main" val="1950121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vi-VN" sz="3600" dirty="0" smtClean="0">
                <a:effectLst>
                  <a:outerShdw blurRad="38100" dist="38100" dir="2700000" algn="tl">
                    <a:srgbClr val="000000">
                      <a:alpha val="43137"/>
                    </a:srgbClr>
                  </a:outerShdw>
                </a:effectLst>
                <a:latin typeface="Times New Roman" pitchFamily="18" charset="0"/>
                <a:cs typeface="Times New Roman" pitchFamily="18" charset="0"/>
              </a:rPr>
              <a:t>XÂY DỰNG LƯU ĐỒ THUẬT TOÁN ĐA CHO CÁC HÀM CHỨC NĂNG</a:t>
            </a:r>
            <a:endParaRPr lang="vi-V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Quá trình thêm nút vào mạng của gateway</a:t>
            </a:r>
            <a:endParaRPr lang="vi-VN" sz="2800" dirty="0">
              <a:latin typeface="Times New Roman" pitchFamily="18" charset="0"/>
              <a:cs typeface="Times New Roman"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635896" y="1916832"/>
            <a:ext cx="2952328" cy="4689614"/>
          </a:xfrm>
          <a:prstGeom prst="rect">
            <a:avLst/>
          </a:prstGeom>
        </p:spPr>
      </p:pic>
    </p:spTree>
    <p:extLst>
      <p:ext uri="{BB962C8B-B14F-4D97-AF65-F5344CB8AC3E}">
        <p14:creationId xmlns:p14="http://schemas.microsoft.com/office/powerpoint/2010/main" val="3393104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GIỚI THIỆU PHẦN ĐẶT </a:t>
            </a:r>
            <a:r>
              <a:rPr lang="en-US" dirty="0" smtClean="0">
                <a:latin typeface="Times New Roman" pitchFamily="18" charset="0"/>
                <a:cs typeface="Times New Roman" pitchFamily="18" charset="0"/>
              </a:rPr>
              <a:t>VẤN ĐỀ</a:t>
            </a:r>
            <a:r>
              <a:rPr lang="en-US" dirty="0" smtClean="0"/>
              <a:t>	</a:t>
            </a:r>
            <a:endParaRPr lang="vi-VN" dirty="0"/>
          </a:p>
        </p:txBody>
      </p:sp>
      <p:sp>
        <p:nvSpPr>
          <p:cNvPr id="5" name="Content Placeholder 4"/>
          <p:cNvSpPr>
            <a:spLocks noGrp="1"/>
          </p:cNvSpPr>
          <p:nvPr>
            <p:ph idx="1"/>
          </p:nvPr>
        </p:nvSpPr>
        <p:spPr/>
        <p:txBody>
          <a:bodyPr/>
          <a:lstStyle/>
          <a:p>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2310928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vi-VN" sz="3600" dirty="0" smtClean="0">
                <a:effectLst>
                  <a:outerShdw blurRad="38100" dist="38100" dir="2700000" algn="tl">
                    <a:srgbClr val="000000">
                      <a:alpha val="43137"/>
                    </a:srgbClr>
                  </a:outerShdw>
                </a:effectLst>
                <a:latin typeface="Times New Roman" pitchFamily="18" charset="0"/>
                <a:cs typeface="Times New Roman" pitchFamily="18" charset="0"/>
              </a:rPr>
              <a:t>XÂY DỰNG LƯU ĐỒ THUẬT TOÁN ĐA CHO CÁC HÀM CHỨC NĂNG</a:t>
            </a:r>
            <a:endParaRPr lang="vi-V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Quá trình xử lý thêm nút vào mạng của gateway</a:t>
            </a:r>
            <a:endParaRPr lang="vi-VN" sz="2800"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635896" y="2420888"/>
            <a:ext cx="2952328" cy="3673088"/>
          </a:xfrm>
          <a:prstGeom prst="rect">
            <a:avLst/>
          </a:prstGeom>
        </p:spPr>
      </p:pic>
    </p:spTree>
    <p:extLst>
      <p:ext uri="{BB962C8B-B14F-4D97-AF65-F5344CB8AC3E}">
        <p14:creationId xmlns:p14="http://schemas.microsoft.com/office/powerpoint/2010/main" val="2182486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vi-VN" sz="3600" dirty="0" smtClean="0">
                <a:effectLst>
                  <a:outerShdw blurRad="38100" dist="38100" dir="2700000" algn="tl">
                    <a:srgbClr val="000000">
                      <a:alpha val="43137"/>
                    </a:srgbClr>
                  </a:outerShdw>
                </a:effectLst>
                <a:latin typeface="Times New Roman" pitchFamily="18" charset="0"/>
                <a:cs typeface="Times New Roman" pitchFamily="18" charset="0"/>
              </a:rPr>
              <a:t>XÂY DỰNG LƯU ĐỒ THUẬT TOÁN ĐA CHO CÁC HÀM CHỨC NĂNG</a:t>
            </a:r>
            <a:endParaRPr lang="vi-V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Quá trình nút xin vào mạng</a:t>
            </a:r>
            <a:endParaRPr lang="vi-VN" sz="2800" dirty="0">
              <a:latin typeface="Times New Roman" pitchFamily="18" charset="0"/>
              <a:cs typeface="Times New Roman"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263132" y="1988840"/>
            <a:ext cx="2965052" cy="4709666"/>
          </a:xfrm>
          <a:prstGeom prst="rect">
            <a:avLst/>
          </a:prstGeom>
        </p:spPr>
      </p:pic>
    </p:spTree>
    <p:extLst>
      <p:ext uri="{BB962C8B-B14F-4D97-AF65-F5344CB8AC3E}">
        <p14:creationId xmlns:p14="http://schemas.microsoft.com/office/powerpoint/2010/main" val="2149890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vi-VN" sz="3600" dirty="0" smtClean="0">
                <a:effectLst>
                  <a:outerShdw blurRad="38100" dist="38100" dir="2700000" algn="tl">
                    <a:srgbClr val="000000">
                      <a:alpha val="43137"/>
                    </a:srgbClr>
                  </a:outerShdw>
                </a:effectLst>
                <a:latin typeface="Times New Roman" pitchFamily="18" charset="0"/>
                <a:cs typeface="Times New Roman" pitchFamily="18" charset="0"/>
              </a:rPr>
              <a:t>XÂY DỰNG LƯU ĐỒ THUẬT TOÁN ĐA CHO CÁC HÀM CHỨC NĂNG</a:t>
            </a:r>
            <a:endParaRPr lang="vi-V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Quá trình nhận dữ liệu</a:t>
            </a:r>
            <a:endParaRPr lang="vi-VN" sz="2800"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996817" y="2132856"/>
            <a:ext cx="3447391" cy="4204201"/>
          </a:xfrm>
          <a:prstGeom prst="rect">
            <a:avLst/>
          </a:prstGeom>
        </p:spPr>
      </p:pic>
    </p:spTree>
    <p:extLst>
      <p:ext uri="{BB962C8B-B14F-4D97-AF65-F5344CB8AC3E}">
        <p14:creationId xmlns:p14="http://schemas.microsoft.com/office/powerpoint/2010/main" val="114912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vi-VN" sz="3600" dirty="0" smtClean="0">
                <a:effectLst>
                  <a:outerShdw blurRad="38100" dist="38100" dir="2700000" algn="tl">
                    <a:srgbClr val="000000">
                      <a:alpha val="43137"/>
                    </a:srgbClr>
                  </a:outerShdw>
                </a:effectLst>
                <a:latin typeface="Times New Roman" pitchFamily="18" charset="0"/>
                <a:cs typeface="Times New Roman" pitchFamily="18" charset="0"/>
              </a:rPr>
              <a:t>XÂY DỰNG LƯU ĐỒ THUẬT TOÁN ĐA CHO CÁC HÀM CHỨC NĂNG</a:t>
            </a:r>
            <a:endParaRPr lang="vi-V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vi-VN" sz="2800" dirty="0" smtClean="0">
                <a:latin typeface="Times New Roman" pitchFamily="18" charset="0"/>
                <a:cs typeface="Times New Roman" pitchFamily="18" charset="0"/>
              </a:rPr>
              <a:t>Quá trình gửi dữ liệu</a:t>
            </a:r>
            <a:endParaRPr lang="vi-VN" sz="2800" dirty="0">
              <a:latin typeface="Times New Roman" pitchFamily="18" charset="0"/>
              <a:cs typeface="Times New Roman"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993729" y="2060848"/>
            <a:ext cx="3279775" cy="4420870"/>
          </a:xfrm>
          <a:prstGeom prst="rect">
            <a:avLst/>
          </a:prstGeom>
        </p:spPr>
      </p:pic>
    </p:spTree>
    <p:extLst>
      <p:ext uri="{BB962C8B-B14F-4D97-AF65-F5344CB8AC3E}">
        <p14:creationId xmlns:p14="http://schemas.microsoft.com/office/powerpoint/2010/main" val="1341958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vi-VN" sz="3600" dirty="0">
                <a:effectLst/>
                <a:latin typeface="Times New Roman" pitchFamily="18" charset="0"/>
                <a:cs typeface="Times New Roman" pitchFamily="18" charset="0"/>
              </a:rPr>
              <a:t>DỰ KIẾN KẾ HOẠCH HOÀN THÀNH ĐỒ ÁN TỐT NGHIỆP</a:t>
            </a:r>
            <a:endParaRPr lang="vi-V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marL="82296" indent="0">
              <a:buNone/>
            </a:pPr>
            <a:endParaRPr lang="vi-VN" sz="2800"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80972103"/>
              </p:ext>
            </p:extLst>
          </p:nvPr>
        </p:nvGraphicFramePr>
        <p:xfrm>
          <a:off x="1835696" y="1789778"/>
          <a:ext cx="6480720" cy="3943478"/>
        </p:xfrm>
        <a:graphic>
          <a:graphicData uri="http://schemas.openxmlformats.org/drawingml/2006/table">
            <a:tbl>
              <a:tblPr firstRow="1" firstCol="1" bandRow="1">
                <a:tableStyleId>{5C22544A-7EE6-4342-B048-85BDC9FD1C3A}</a:tableStyleId>
              </a:tblPr>
              <a:tblGrid>
                <a:gridCol w="3240000"/>
                <a:gridCol w="3240720"/>
              </a:tblGrid>
              <a:tr h="326273">
                <a:tc>
                  <a:txBody>
                    <a:bodyPr/>
                    <a:lstStyle/>
                    <a:p>
                      <a:pPr indent="457200" algn="just">
                        <a:lnSpc>
                          <a:spcPct val="150000"/>
                        </a:lnSpc>
                        <a:spcBef>
                          <a:spcPts val="600"/>
                        </a:spcBef>
                        <a:spcAft>
                          <a:spcPts val="0"/>
                        </a:spcAft>
                      </a:pPr>
                      <a:r>
                        <a:rPr lang="vi-VN" sz="1300">
                          <a:effectLst/>
                        </a:rPr>
                        <a:t>Thời gian</a:t>
                      </a:r>
                      <a:endParaRPr lang="vi-VN" sz="1300">
                        <a:effectLst/>
                        <a:latin typeface="Times New Roman"/>
                        <a:ea typeface="Arial"/>
                        <a:cs typeface="Times New Roman"/>
                      </a:endParaRPr>
                    </a:p>
                  </a:txBody>
                  <a:tcPr marL="68580" marR="68580" marT="0" marB="0"/>
                </a:tc>
                <a:tc>
                  <a:txBody>
                    <a:bodyPr/>
                    <a:lstStyle/>
                    <a:p>
                      <a:pPr indent="457200" algn="just">
                        <a:lnSpc>
                          <a:spcPct val="150000"/>
                        </a:lnSpc>
                        <a:spcBef>
                          <a:spcPts val="600"/>
                        </a:spcBef>
                        <a:spcAft>
                          <a:spcPts val="0"/>
                        </a:spcAft>
                      </a:pPr>
                      <a:r>
                        <a:rPr lang="vi-VN" sz="1300">
                          <a:effectLst/>
                        </a:rPr>
                        <a:t>Công việc</a:t>
                      </a:r>
                      <a:endParaRPr lang="vi-VN" sz="1300">
                        <a:effectLst/>
                        <a:latin typeface="Times New Roman"/>
                        <a:ea typeface="Arial"/>
                        <a:cs typeface="Times New Roman"/>
                      </a:endParaRPr>
                    </a:p>
                  </a:txBody>
                  <a:tcPr marL="68580" marR="68580" marT="0" marB="0"/>
                </a:tc>
              </a:tr>
              <a:tr h="1001057">
                <a:tc>
                  <a:txBody>
                    <a:bodyPr/>
                    <a:lstStyle/>
                    <a:p>
                      <a:pPr indent="457200" algn="just">
                        <a:lnSpc>
                          <a:spcPct val="150000"/>
                        </a:lnSpc>
                        <a:spcBef>
                          <a:spcPts val="600"/>
                        </a:spcBef>
                        <a:spcAft>
                          <a:spcPts val="0"/>
                        </a:spcAft>
                      </a:pPr>
                      <a:r>
                        <a:rPr lang="vi-VN" sz="1300">
                          <a:effectLst/>
                        </a:rPr>
                        <a:t>Từ ngày 19/3 đến ngày 1/4</a:t>
                      </a:r>
                      <a:endParaRPr lang="vi-VN" sz="1300">
                        <a:effectLst/>
                        <a:latin typeface="Times New Roman"/>
                        <a:ea typeface="Arial"/>
                        <a:cs typeface="Times New Roman"/>
                      </a:endParaRPr>
                    </a:p>
                  </a:txBody>
                  <a:tcPr marL="68580" marR="68580" marT="0" marB="0"/>
                </a:tc>
                <a:tc>
                  <a:txBody>
                    <a:bodyPr/>
                    <a:lstStyle/>
                    <a:p>
                      <a:pPr indent="457200" algn="just">
                        <a:lnSpc>
                          <a:spcPct val="150000"/>
                        </a:lnSpc>
                        <a:spcBef>
                          <a:spcPts val="600"/>
                        </a:spcBef>
                        <a:spcAft>
                          <a:spcPts val="0"/>
                        </a:spcAft>
                      </a:pPr>
                      <a:r>
                        <a:rPr lang="vi-VN" sz="1300">
                          <a:effectLst/>
                        </a:rPr>
                        <a:t>Xây dựng và kiểm tra thuật toán để mạng có thể tự cấu hình và truyền dữ liệu</a:t>
                      </a:r>
                      <a:endParaRPr lang="vi-VN" sz="1300">
                        <a:effectLst/>
                        <a:latin typeface="Times New Roman"/>
                        <a:ea typeface="Arial"/>
                        <a:cs typeface="Times New Roman"/>
                      </a:endParaRPr>
                    </a:p>
                  </a:txBody>
                  <a:tcPr marL="68580" marR="68580" marT="0" marB="0"/>
                </a:tc>
              </a:tr>
              <a:tr h="654534">
                <a:tc>
                  <a:txBody>
                    <a:bodyPr/>
                    <a:lstStyle/>
                    <a:p>
                      <a:pPr indent="457200" algn="just">
                        <a:lnSpc>
                          <a:spcPct val="150000"/>
                        </a:lnSpc>
                        <a:spcBef>
                          <a:spcPts val="600"/>
                        </a:spcBef>
                        <a:spcAft>
                          <a:spcPts val="0"/>
                        </a:spcAft>
                      </a:pPr>
                      <a:r>
                        <a:rPr lang="vi-VN" sz="1300">
                          <a:effectLst/>
                        </a:rPr>
                        <a:t>Từ ngày 2/4 đế</a:t>
                      </a:r>
                      <a:r>
                        <a:rPr lang="en-US" sz="1300">
                          <a:effectLst/>
                        </a:rPr>
                        <a:t>n ngày 8/4</a:t>
                      </a:r>
                      <a:endParaRPr lang="vi-VN" sz="1300">
                        <a:effectLst/>
                        <a:latin typeface="Times New Roman"/>
                        <a:ea typeface="Arial"/>
                        <a:cs typeface="Times New Roman"/>
                      </a:endParaRPr>
                    </a:p>
                  </a:txBody>
                  <a:tcPr marL="68580" marR="68580" marT="0" marB="0"/>
                </a:tc>
                <a:tc>
                  <a:txBody>
                    <a:bodyPr/>
                    <a:lstStyle/>
                    <a:p>
                      <a:pPr indent="457200" algn="just">
                        <a:lnSpc>
                          <a:spcPct val="150000"/>
                        </a:lnSpc>
                        <a:spcBef>
                          <a:spcPts val="600"/>
                        </a:spcBef>
                        <a:spcAft>
                          <a:spcPts val="0"/>
                        </a:spcAft>
                      </a:pPr>
                      <a:r>
                        <a:rPr lang="en-US" sz="1300">
                          <a:effectLst/>
                        </a:rPr>
                        <a:t>Code thuật toán từ thuật toán đã xây dựng</a:t>
                      </a:r>
                      <a:endParaRPr lang="vi-VN" sz="1300">
                        <a:effectLst/>
                        <a:latin typeface="Times New Roman"/>
                        <a:ea typeface="Arial"/>
                        <a:cs typeface="Times New Roman"/>
                      </a:endParaRPr>
                    </a:p>
                  </a:txBody>
                  <a:tcPr marL="68580" marR="68580" marT="0" marB="0"/>
                </a:tc>
              </a:tr>
              <a:tr h="654534">
                <a:tc>
                  <a:txBody>
                    <a:bodyPr/>
                    <a:lstStyle/>
                    <a:p>
                      <a:pPr indent="457200" algn="just">
                        <a:lnSpc>
                          <a:spcPct val="150000"/>
                        </a:lnSpc>
                        <a:spcBef>
                          <a:spcPts val="600"/>
                        </a:spcBef>
                        <a:spcAft>
                          <a:spcPts val="0"/>
                        </a:spcAft>
                      </a:pPr>
                      <a:r>
                        <a:rPr lang="en-US" sz="1300" dirty="0" err="1">
                          <a:effectLst/>
                        </a:rPr>
                        <a:t>Từ</a:t>
                      </a:r>
                      <a:r>
                        <a:rPr lang="en-US" sz="1300" dirty="0">
                          <a:effectLst/>
                        </a:rPr>
                        <a:t> </a:t>
                      </a:r>
                      <a:r>
                        <a:rPr lang="en-US" sz="1300" dirty="0" err="1">
                          <a:effectLst/>
                        </a:rPr>
                        <a:t>ngày</a:t>
                      </a:r>
                      <a:r>
                        <a:rPr lang="en-US" sz="1300" dirty="0">
                          <a:effectLst/>
                        </a:rPr>
                        <a:t> 9/4 </a:t>
                      </a:r>
                      <a:r>
                        <a:rPr lang="en-US" sz="1300" dirty="0" err="1">
                          <a:effectLst/>
                        </a:rPr>
                        <a:t>đến</a:t>
                      </a:r>
                      <a:r>
                        <a:rPr lang="en-US" sz="1300" dirty="0">
                          <a:effectLst/>
                        </a:rPr>
                        <a:t> </a:t>
                      </a:r>
                      <a:r>
                        <a:rPr lang="en-US" sz="1300" dirty="0" err="1">
                          <a:effectLst/>
                        </a:rPr>
                        <a:t>ngày</a:t>
                      </a:r>
                      <a:r>
                        <a:rPr lang="en-US" sz="1300" dirty="0">
                          <a:effectLst/>
                        </a:rPr>
                        <a:t> 29/4</a:t>
                      </a:r>
                      <a:endParaRPr lang="vi-VN" sz="1300" dirty="0">
                        <a:effectLst/>
                        <a:latin typeface="Times New Roman"/>
                        <a:ea typeface="Arial"/>
                        <a:cs typeface="Times New Roman"/>
                      </a:endParaRPr>
                    </a:p>
                  </a:txBody>
                  <a:tcPr marL="68580" marR="68580" marT="0" marB="0"/>
                </a:tc>
                <a:tc>
                  <a:txBody>
                    <a:bodyPr/>
                    <a:lstStyle/>
                    <a:p>
                      <a:pPr indent="457200" algn="just">
                        <a:lnSpc>
                          <a:spcPct val="150000"/>
                        </a:lnSpc>
                        <a:spcBef>
                          <a:spcPts val="600"/>
                        </a:spcBef>
                        <a:spcAft>
                          <a:spcPts val="0"/>
                        </a:spcAft>
                      </a:pPr>
                      <a:r>
                        <a:rPr lang="en-US" sz="1300">
                          <a:effectLst/>
                        </a:rPr>
                        <a:t>Kiểm tra thuật toán truyền 1 vs 1 và sửa lỗi</a:t>
                      </a:r>
                      <a:endParaRPr lang="vi-VN" sz="1300">
                        <a:effectLst/>
                        <a:latin typeface="Times New Roman"/>
                        <a:ea typeface="Arial"/>
                        <a:cs typeface="Times New Roman"/>
                      </a:endParaRPr>
                    </a:p>
                  </a:txBody>
                  <a:tcPr marL="68580" marR="68580" marT="0" marB="0"/>
                </a:tc>
              </a:tr>
              <a:tr h="654534">
                <a:tc>
                  <a:txBody>
                    <a:bodyPr/>
                    <a:lstStyle/>
                    <a:p>
                      <a:pPr indent="457200" algn="just">
                        <a:lnSpc>
                          <a:spcPct val="150000"/>
                        </a:lnSpc>
                        <a:spcBef>
                          <a:spcPts val="600"/>
                        </a:spcBef>
                        <a:spcAft>
                          <a:spcPts val="0"/>
                        </a:spcAft>
                      </a:pPr>
                      <a:r>
                        <a:rPr lang="en-US" sz="1300" dirty="0" err="1">
                          <a:effectLst/>
                        </a:rPr>
                        <a:t>Từ</a:t>
                      </a:r>
                      <a:r>
                        <a:rPr lang="en-US" sz="1300" dirty="0">
                          <a:effectLst/>
                        </a:rPr>
                        <a:t> </a:t>
                      </a:r>
                      <a:r>
                        <a:rPr lang="en-US" sz="1300" dirty="0" err="1">
                          <a:effectLst/>
                        </a:rPr>
                        <a:t>ngày</a:t>
                      </a:r>
                      <a:r>
                        <a:rPr lang="en-US" sz="1300" dirty="0">
                          <a:effectLst/>
                        </a:rPr>
                        <a:t> 30/4 </a:t>
                      </a:r>
                      <a:r>
                        <a:rPr lang="en-US" sz="1300" dirty="0" err="1">
                          <a:effectLst/>
                        </a:rPr>
                        <a:t>đến</a:t>
                      </a:r>
                      <a:r>
                        <a:rPr lang="en-US" sz="1300" dirty="0">
                          <a:effectLst/>
                        </a:rPr>
                        <a:t> </a:t>
                      </a:r>
                      <a:r>
                        <a:rPr lang="en-US" sz="1300" dirty="0" err="1">
                          <a:effectLst/>
                        </a:rPr>
                        <a:t>ngày</a:t>
                      </a:r>
                      <a:r>
                        <a:rPr lang="en-US" sz="1300" dirty="0">
                          <a:effectLst/>
                        </a:rPr>
                        <a:t> 13/5</a:t>
                      </a:r>
                      <a:endParaRPr lang="vi-VN" sz="1300" dirty="0">
                        <a:effectLst/>
                        <a:latin typeface="Times New Roman"/>
                        <a:ea typeface="Arial"/>
                        <a:cs typeface="Times New Roman"/>
                      </a:endParaRPr>
                    </a:p>
                  </a:txBody>
                  <a:tcPr marL="68580" marR="68580" marT="0" marB="0"/>
                </a:tc>
                <a:tc>
                  <a:txBody>
                    <a:bodyPr/>
                    <a:lstStyle/>
                    <a:p>
                      <a:pPr indent="457200" algn="just">
                        <a:lnSpc>
                          <a:spcPct val="150000"/>
                        </a:lnSpc>
                        <a:spcBef>
                          <a:spcPts val="600"/>
                        </a:spcBef>
                        <a:spcAft>
                          <a:spcPts val="0"/>
                        </a:spcAft>
                      </a:pPr>
                      <a:r>
                        <a:rPr lang="en-US" sz="1300">
                          <a:effectLst/>
                        </a:rPr>
                        <a:t>Kiểm tra thuật toán truyền trên mạng hình sao và sửa lỗi</a:t>
                      </a:r>
                      <a:endParaRPr lang="vi-VN" sz="1300">
                        <a:effectLst/>
                        <a:latin typeface="Times New Roman"/>
                        <a:ea typeface="Arial"/>
                        <a:cs typeface="Times New Roman"/>
                      </a:endParaRPr>
                    </a:p>
                  </a:txBody>
                  <a:tcPr marL="68580" marR="68580" marT="0" marB="0"/>
                </a:tc>
              </a:tr>
              <a:tr h="326273">
                <a:tc>
                  <a:txBody>
                    <a:bodyPr/>
                    <a:lstStyle/>
                    <a:p>
                      <a:pPr indent="457200" algn="just">
                        <a:lnSpc>
                          <a:spcPct val="150000"/>
                        </a:lnSpc>
                        <a:spcBef>
                          <a:spcPts val="600"/>
                        </a:spcBef>
                        <a:spcAft>
                          <a:spcPts val="0"/>
                        </a:spcAft>
                      </a:pPr>
                      <a:r>
                        <a:rPr lang="en-US" sz="1300">
                          <a:effectLst/>
                        </a:rPr>
                        <a:t>Từ ngày 14/5 đến ngày 20/5</a:t>
                      </a:r>
                      <a:endParaRPr lang="vi-VN" sz="1300">
                        <a:effectLst/>
                        <a:latin typeface="Times New Roman"/>
                        <a:ea typeface="Arial"/>
                        <a:cs typeface="Times New Roman"/>
                      </a:endParaRPr>
                    </a:p>
                  </a:txBody>
                  <a:tcPr marL="68580" marR="68580" marT="0" marB="0"/>
                </a:tc>
                <a:tc>
                  <a:txBody>
                    <a:bodyPr/>
                    <a:lstStyle/>
                    <a:p>
                      <a:pPr indent="457200" algn="just">
                        <a:lnSpc>
                          <a:spcPct val="150000"/>
                        </a:lnSpc>
                        <a:spcBef>
                          <a:spcPts val="600"/>
                        </a:spcBef>
                        <a:spcAft>
                          <a:spcPts val="0"/>
                        </a:spcAft>
                      </a:pPr>
                      <a:r>
                        <a:rPr lang="en-US" sz="1300">
                          <a:effectLst/>
                        </a:rPr>
                        <a:t>Tích hợp vào thiết bị BKRES</a:t>
                      </a:r>
                      <a:endParaRPr lang="vi-VN" sz="1300">
                        <a:effectLst/>
                        <a:latin typeface="Times New Roman"/>
                        <a:ea typeface="Arial"/>
                        <a:cs typeface="Times New Roman"/>
                      </a:endParaRPr>
                    </a:p>
                  </a:txBody>
                  <a:tcPr marL="68580" marR="68580" marT="0" marB="0"/>
                </a:tc>
              </a:tr>
              <a:tr h="326273">
                <a:tc>
                  <a:txBody>
                    <a:bodyPr/>
                    <a:lstStyle/>
                    <a:p>
                      <a:pPr indent="457200" algn="just">
                        <a:lnSpc>
                          <a:spcPct val="150000"/>
                        </a:lnSpc>
                        <a:spcBef>
                          <a:spcPts val="600"/>
                        </a:spcBef>
                        <a:spcAft>
                          <a:spcPts val="0"/>
                        </a:spcAft>
                      </a:pPr>
                      <a:r>
                        <a:rPr lang="en-US" sz="1300">
                          <a:effectLst/>
                        </a:rPr>
                        <a:t>Từ ngày 21/5 đến ngày 27/5</a:t>
                      </a:r>
                      <a:endParaRPr lang="vi-VN" sz="1300">
                        <a:effectLst/>
                        <a:latin typeface="Times New Roman"/>
                        <a:ea typeface="Arial"/>
                        <a:cs typeface="Times New Roman"/>
                      </a:endParaRPr>
                    </a:p>
                  </a:txBody>
                  <a:tcPr marL="68580" marR="68580" marT="0" marB="0"/>
                </a:tc>
                <a:tc>
                  <a:txBody>
                    <a:bodyPr/>
                    <a:lstStyle/>
                    <a:p>
                      <a:pPr indent="457200" algn="just">
                        <a:lnSpc>
                          <a:spcPct val="150000"/>
                        </a:lnSpc>
                        <a:spcBef>
                          <a:spcPts val="600"/>
                        </a:spcBef>
                        <a:spcAft>
                          <a:spcPts val="0"/>
                        </a:spcAft>
                      </a:pPr>
                      <a:r>
                        <a:rPr lang="en-US" sz="1300" dirty="0" err="1">
                          <a:effectLst/>
                        </a:rPr>
                        <a:t>Viết</a:t>
                      </a:r>
                      <a:r>
                        <a:rPr lang="en-US" sz="1300" dirty="0">
                          <a:effectLst/>
                        </a:rPr>
                        <a:t> </a:t>
                      </a:r>
                      <a:r>
                        <a:rPr lang="en-US" sz="1300" dirty="0" err="1">
                          <a:effectLst/>
                        </a:rPr>
                        <a:t>và</a:t>
                      </a:r>
                      <a:r>
                        <a:rPr lang="en-US" sz="1300" dirty="0">
                          <a:effectLst/>
                        </a:rPr>
                        <a:t> </a:t>
                      </a:r>
                      <a:r>
                        <a:rPr lang="en-US" sz="1300" dirty="0" err="1">
                          <a:effectLst/>
                        </a:rPr>
                        <a:t>chỉnh</a:t>
                      </a:r>
                      <a:r>
                        <a:rPr lang="en-US" sz="1300" dirty="0">
                          <a:effectLst/>
                        </a:rPr>
                        <a:t> </a:t>
                      </a:r>
                      <a:r>
                        <a:rPr lang="en-US" sz="1300" dirty="0" err="1">
                          <a:effectLst/>
                        </a:rPr>
                        <a:t>sửa</a:t>
                      </a:r>
                      <a:r>
                        <a:rPr lang="en-US" sz="1300" dirty="0">
                          <a:effectLst/>
                        </a:rPr>
                        <a:t> </a:t>
                      </a:r>
                      <a:r>
                        <a:rPr lang="en-US" sz="1300" dirty="0" err="1">
                          <a:effectLst/>
                        </a:rPr>
                        <a:t>báo</a:t>
                      </a:r>
                      <a:r>
                        <a:rPr lang="en-US" sz="1300" dirty="0">
                          <a:effectLst/>
                        </a:rPr>
                        <a:t> </a:t>
                      </a:r>
                      <a:r>
                        <a:rPr lang="en-US" sz="1300" dirty="0" err="1">
                          <a:effectLst/>
                        </a:rPr>
                        <a:t>cáo</a:t>
                      </a:r>
                      <a:endParaRPr lang="vi-VN" sz="1300" dirty="0">
                        <a:effectLst/>
                        <a:latin typeface="Times New Roman"/>
                        <a:ea typeface="Arial"/>
                        <a:cs typeface="Times New Roman"/>
                      </a:endParaRPr>
                    </a:p>
                  </a:txBody>
                  <a:tcPr marL="68580" marR="68580" marT="0" marB="0"/>
                </a:tc>
              </a:tr>
            </a:tbl>
          </a:graphicData>
        </a:graphic>
      </p:graphicFrame>
    </p:spTree>
    <p:extLst>
      <p:ext uri="{BB962C8B-B14F-4D97-AF65-F5344CB8AC3E}">
        <p14:creationId xmlns:p14="http://schemas.microsoft.com/office/powerpoint/2010/main" val="1364315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0295" y="3012306"/>
            <a:ext cx="7602594" cy="769441"/>
          </a:xfrm>
          <a:prstGeom prst="rect">
            <a:avLst/>
          </a:prstGeom>
          <a:noFill/>
        </p:spPr>
        <p:txBody>
          <a:bodyPr wrap="none" lIns="91440" tIns="45720" rIns="91440" bIns="45720">
            <a:spAutoFit/>
          </a:bodyPr>
          <a:lstStyle/>
          <a:p>
            <a:pPr algn="ctr"/>
            <a:r>
              <a:rPr lang="en-US" sz="4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THANKS FOR WATCHING</a:t>
            </a:r>
            <a:endParaRPr lang="en-US" sz="4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316482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TỔNG QUAN VỀ ĐỀ TÀI</a:t>
            </a:r>
            <a:r>
              <a:rPr lang="en-US" dirty="0" smtClean="0"/>
              <a:t>	</a:t>
            </a:r>
            <a:endParaRPr lang="vi-V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Internet </a:t>
            </a:r>
            <a:r>
              <a:rPr lang="en-US" dirty="0" err="1">
                <a:latin typeface="Times New Roman" pitchFamily="18" charset="0"/>
                <a:cs typeface="Times New Roman" pitchFamily="18" charset="0"/>
              </a:rPr>
              <a:t>vạn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IoT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LoRa</a:t>
            </a:r>
            <a:endParaRPr lang="vi-VN" dirty="0">
              <a:latin typeface="Times New Roman" pitchFamily="18" charset="0"/>
              <a:cs typeface="Times New Roman" pitchFamily="18" charset="0"/>
            </a:endParaRPr>
          </a:p>
          <a:p>
            <a:pPr marL="402336" lvl="1" indent="0">
              <a:buNone/>
            </a:pPr>
            <a:endParaRPr lang="en-US"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3714185"/>
            <a:ext cx="27146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66535"/>
            <a:ext cx="23622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45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MỤC TIÊU</a:t>
            </a:r>
            <a:r>
              <a:rPr lang="en-US" dirty="0" smtClean="0"/>
              <a:t>	</a:t>
            </a:r>
            <a:endParaRPr lang="vi-VN" dirty="0"/>
          </a:p>
        </p:txBody>
      </p:sp>
      <p:sp>
        <p:nvSpPr>
          <p:cNvPr id="5" name="Content Placeholder 4"/>
          <p:cNvSpPr>
            <a:spLocks noGrp="1"/>
          </p:cNvSpPr>
          <p:nvPr>
            <p:ph idx="1"/>
          </p:nvPr>
        </p:nvSpPr>
        <p:spPr/>
        <p:txBody>
          <a:bodyPr>
            <a:normAutofit lnSpcReduction="10000"/>
          </a:bodyPr>
          <a:lstStyle/>
          <a:p>
            <a:r>
              <a:rPr lang="vi-VN" dirty="0" smtClean="0">
                <a:latin typeface="Times New Roman" pitchFamily="18" charset="0"/>
                <a:cs typeface="Times New Roman" pitchFamily="18" charset="0"/>
              </a:rPr>
              <a:t>Truyền </a:t>
            </a:r>
            <a:r>
              <a:rPr lang="vi-VN" dirty="0">
                <a:latin typeface="Times New Roman" pitchFamily="18" charset="0"/>
                <a:cs typeface="Times New Roman" pitchFamily="18" charset="0"/>
              </a:rPr>
              <a:t>dữ liệu 1 – 1 giữa nút và gateway,</a:t>
            </a:r>
          </a:p>
          <a:p>
            <a:r>
              <a:rPr lang="vi-VN" dirty="0">
                <a:latin typeface="Times New Roman" pitchFamily="18" charset="0"/>
                <a:cs typeface="Times New Roman" pitchFamily="18" charset="0"/>
              </a:rPr>
              <a:t>Truyền dữ liệu từ nhiều nút đến gateway,</a:t>
            </a:r>
          </a:p>
          <a:p>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nút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mạng</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Truyền nhận dữ liệu chính xác, ổn định,</a:t>
            </a:r>
          </a:p>
          <a:p>
            <a:r>
              <a:rPr lang="vi-VN" dirty="0">
                <a:latin typeface="Times New Roman" pitchFamily="18" charset="0"/>
                <a:cs typeface="Times New Roman" pitchFamily="18" charset="0"/>
              </a:rPr>
              <a:t>Nghiên cứu phát triển thuật toán đa truy nhập,</a:t>
            </a:r>
          </a:p>
          <a:p>
            <a:r>
              <a:rPr lang="vi-VN" dirty="0">
                <a:latin typeface="Times New Roman" pitchFamily="18" charset="0"/>
                <a:cs typeface="Times New Roman" pitchFamily="18" charset="0"/>
              </a:rPr>
              <a:t>Tìm ra được các nguyên nhân gây mất dữ liệu và khắc phục,</a:t>
            </a:r>
          </a:p>
          <a:p>
            <a:r>
              <a:rPr lang="vi-VN" dirty="0">
                <a:latin typeface="Times New Roman" pitchFamily="18" charset="0"/>
                <a:cs typeface="Times New Roman" pitchFamily="18" charset="0"/>
              </a:rPr>
              <a:t>Tích hợp vào thiết bị IoT (BKRES).</a:t>
            </a:r>
          </a:p>
        </p:txBody>
      </p:sp>
    </p:spTree>
    <p:extLst>
      <p:ext uri="{BB962C8B-B14F-4D97-AF65-F5344CB8AC3E}">
        <p14:creationId xmlns:p14="http://schemas.microsoft.com/office/powerpoint/2010/main" val="4191285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CÁC PHƯƠNG PHÁP SỬ DỤNG TRONG NGHIÊN CỨU</a:t>
            </a:r>
            <a:r>
              <a:rPr lang="en-US" dirty="0" smtClean="0"/>
              <a:t>	</a:t>
            </a:r>
            <a:endParaRPr lang="vi-VN" dirty="0"/>
          </a:p>
        </p:txBody>
      </p:sp>
      <p:sp>
        <p:nvSpPr>
          <p:cNvPr id="5" name="Content Placeholder 4"/>
          <p:cNvSpPr>
            <a:spLocks noGrp="1"/>
          </p:cNvSpPr>
          <p:nvPr>
            <p:ph idx="1"/>
          </p:nvPr>
        </p:nvSpPr>
        <p:spPr/>
        <p:txBody>
          <a:bodyPr/>
          <a:lstStyle/>
          <a:p>
            <a:pPr marL="82296" indent="0">
              <a:buNone/>
            </a:pPr>
            <a:endParaRPr lang="vi-V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079" y="2276872"/>
            <a:ext cx="25146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4" descr="Kết quả hình ảnh cho thảo luậ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132856"/>
            <a:ext cx="28289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9" descr="Kết quả hình ảnh cho experien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467944"/>
            <a:ext cx="28479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708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GIỚI THIỆU CƠ SỞ LÝ THUYẾT</a:t>
            </a:r>
            <a:endParaRPr lang="vi-VN" dirty="0"/>
          </a:p>
        </p:txBody>
      </p:sp>
      <p:sp>
        <p:nvSpPr>
          <p:cNvPr id="5" name="Content Placeholder 4"/>
          <p:cNvSpPr>
            <a:spLocks noGrp="1"/>
          </p:cNvSpPr>
          <p:nvPr>
            <p:ph idx="1"/>
          </p:nvPr>
        </p:nvSpPr>
        <p:spPr/>
        <p:txBody>
          <a:bodyPr>
            <a:normAutofit/>
          </a:bodyPr>
          <a:lstStyle/>
          <a:p>
            <a:r>
              <a:rPr lang="en-US" sz="2600" dirty="0" err="1" smtClean="0">
                <a:latin typeface="Times New Roman" pitchFamily="18" charset="0"/>
                <a:cs typeface="Times New Roman" pitchFamily="18" charset="0"/>
              </a:rPr>
              <a:t>Cơ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sở</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lý</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thuyết</a:t>
            </a:r>
            <a:endParaRPr lang="en-US" sz="2600" dirty="0" smtClean="0">
              <a:latin typeface="Times New Roman" pitchFamily="18" charset="0"/>
              <a:cs typeface="Times New Roman" pitchFamily="18" charset="0"/>
            </a:endParaRPr>
          </a:p>
          <a:p>
            <a:pPr lvl="1"/>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nghệ</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LoRa</a:t>
            </a:r>
            <a:endParaRPr lang="en-US" sz="2200" dirty="0" smtClean="0">
              <a:latin typeface="Times New Roman" pitchFamily="18" charset="0"/>
              <a:cs typeface="Times New Roman" pitchFamily="18" charset="0"/>
            </a:endParaRPr>
          </a:p>
          <a:p>
            <a:pPr lvl="1"/>
            <a:r>
              <a:rPr lang="en-US" sz="2200" dirty="0" err="1" smtClean="0">
                <a:latin typeface="Times New Roman" pitchFamily="18" charset="0"/>
                <a:cs typeface="Times New Roman" pitchFamily="18" charset="0"/>
              </a:rPr>
              <a:t>Mạng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LoRaWAN</a:t>
            </a:r>
            <a:endParaRPr lang="en-US" sz="2200" dirty="0" smtClean="0">
              <a:latin typeface="Times New Roman" pitchFamily="18" charset="0"/>
              <a:cs typeface="Times New Roman" pitchFamily="18" charset="0"/>
            </a:endParaRPr>
          </a:p>
          <a:p>
            <a:pPr lvl="1"/>
            <a:r>
              <a:rPr lang="en-US" sz="2200" dirty="0" err="1" smtClean="0">
                <a:latin typeface="Times New Roman" pitchFamily="18" charset="0"/>
                <a:cs typeface="Times New Roman" pitchFamily="18" charset="0"/>
              </a:rPr>
              <a:t>Đa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truy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nhập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dây</a:t>
            </a:r>
            <a:endParaRPr lang="en-US" sz="2200" dirty="0" smtClean="0">
              <a:latin typeface="Times New Roman" pitchFamily="18" charset="0"/>
              <a:cs typeface="Times New Roman" pitchFamily="18" charset="0"/>
            </a:endParaRPr>
          </a:p>
          <a:p>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thiết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phần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cứng</a:t>
            </a:r>
            <a:endParaRPr lang="en-US" sz="2600" dirty="0" smtClean="0">
              <a:latin typeface="Times New Roman" pitchFamily="18" charset="0"/>
              <a:cs typeface="Times New Roman" pitchFamily="18" charset="0"/>
            </a:endParaRPr>
          </a:p>
          <a:p>
            <a:pPr lvl="1"/>
            <a:r>
              <a:rPr lang="en-US" sz="2200" dirty="0">
                <a:latin typeface="Times New Roman" pitchFamily="18" charset="0"/>
                <a:cs typeface="Times New Roman" pitchFamily="18" charset="0"/>
              </a:rPr>
              <a:t>Module </a:t>
            </a:r>
            <a:r>
              <a:rPr lang="en-US" sz="2200" dirty="0" err="1">
                <a:latin typeface="Times New Roman" pitchFamily="18" charset="0"/>
                <a:cs typeface="Times New Roman" pitchFamily="18" charset="0"/>
              </a:rPr>
              <a:t>LoRa</a:t>
            </a:r>
            <a:r>
              <a:rPr lang="en-US" sz="2200" dirty="0">
                <a:latin typeface="Times New Roman" pitchFamily="18" charset="0"/>
                <a:cs typeface="Times New Roman" pitchFamily="18" charset="0"/>
              </a:rPr>
              <a:t> Ai Thinker SX1278 </a:t>
            </a:r>
            <a:r>
              <a:rPr lang="en-US" sz="2200" dirty="0" smtClean="0">
                <a:latin typeface="Times New Roman" pitchFamily="18" charset="0"/>
                <a:cs typeface="Times New Roman" pitchFamily="18" charset="0"/>
              </a:rPr>
              <a:t>Ra-02</a:t>
            </a:r>
          </a:p>
          <a:p>
            <a:pPr lvl="1"/>
            <a:r>
              <a:rPr lang="vi-VN" sz="2200" dirty="0">
                <a:latin typeface="Times New Roman" pitchFamily="18" charset="0"/>
                <a:cs typeface="Times New Roman" pitchFamily="18" charset="0"/>
              </a:rPr>
              <a:t>Vi điều khiển </a:t>
            </a:r>
            <a:r>
              <a:rPr lang="vi-VN" sz="2200" dirty="0" smtClean="0">
                <a:latin typeface="Times New Roman" pitchFamily="18" charset="0"/>
                <a:cs typeface="Times New Roman" pitchFamily="18" charset="0"/>
              </a:rPr>
              <a:t>STM32F103</a:t>
            </a:r>
            <a:endParaRPr lang="en-US" sz="2200" dirty="0" smtClean="0">
              <a:latin typeface="Times New Roman" pitchFamily="18" charset="0"/>
              <a:cs typeface="Times New Roman" pitchFamily="18" charset="0"/>
            </a:endParaRPr>
          </a:p>
          <a:p>
            <a:pPr lvl="1"/>
            <a:r>
              <a:rPr lang="vi-VN" sz="2200" dirty="0">
                <a:latin typeface="Times New Roman" pitchFamily="18" charset="0"/>
                <a:cs typeface="Times New Roman" pitchFamily="18" charset="0"/>
              </a:rPr>
              <a:t>Thiết bị giám sát tham số môi trường nước </a:t>
            </a:r>
            <a:r>
              <a:rPr lang="vi-VN" sz="2200" dirty="0" smtClean="0">
                <a:latin typeface="Times New Roman" pitchFamily="18" charset="0"/>
                <a:cs typeface="Times New Roman" pitchFamily="18" charset="0"/>
              </a:rPr>
              <a:t>BKRES</a:t>
            </a:r>
            <a:endParaRPr lang="en-US" sz="2200" dirty="0" smtClean="0">
              <a:latin typeface="Times New Roman" pitchFamily="18" charset="0"/>
              <a:cs typeface="Times New Roman" pitchFamily="18" charset="0"/>
            </a:endParaRPr>
          </a:p>
          <a:p>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cụ</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hỗ</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trợ</a:t>
            </a:r>
            <a:endParaRPr lang="en-US" sz="2600" dirty="0" smtClean="0">
              <a:latin typeface="Times New Roman" pitchFamily="18" charset="0"/>
              <a:cs typeface="Times New Roman" pitchFamily="18" charset="0"/>
            </a:endParaRPr>
          </a:p>
          <a:p>
            <a:pPr lvl="1"/>
            <a:r>
              <a:rPr lang="vi-VN" sz="2200" dirty="0">
                <a:latin typeface="Times New Roman" pitchFamily="18" charset="0"/>
                <a:cs typeface="Times New Roman" pitchFamily="18" charset="0"/>
              </a:rPr>
              <a:t>Phần mềm hỗ trợ cấu hình vi điều </a:t>
            </a:r>
            <a:r>
              <a:rPr lang="vi-VN" sz="2200" dirty="0" smtClean="0">
                <a:latin typeface="Times New Roman" pitchFamily="18" charset="0"/>
                <a:cs typeface="Times New Roman" pitchFamily="18" charset="0"/>
              </a:rPr>
              <a:t>khiển</a:t>
            </a:r>
          </a:p>
          <a:p>
            <a:pPr lvl="1"/>
            <a:r>
              <a:rPr lang="vi-VN" sz="2200" dirty="0">
                <a:latin typeface="Times New Roman" pitchFamily="18" charset="0"/>
                <a:cs typeface="Times New Roman" pitchFamily="18" charset="0"/>
              </a:rPr>
              <a:t>Phần mềm lập trình và biên dịch firmware Keil C</a:t>
            </a:r>
            <a:endParaRPr lang="en-US" sz="2200" dirty="0" smtClean="0">
              <a:latin typeface="Times New Roman" pitchFamily="18" charset="0"/>
              <a:cs typeface="Times New Roman" pitchFamily="18" charset="0"/>
            </a:endParaRPr>
          </a:p>
          <a:p>
            <a:pPr lvl="1"/>
            <a:endParaRPr lang="vi-VN" sz="2200" dirty="0">
              <a:latin typeface="Times New Roman" pitchFamily="18" charset="0"/>
              <a:cs typeface="Times New Roman" pitchFamily="18" charset="0"/>
            </a:endParaRPr>
          </a:p>
        </p:txBody>
      </p:sp>
    </p:spTree>
    <p:extLst>
      <p:ext uri="{BB962C8B-B14F-4D97-AF65-F5344CB8AC3E}">
        <p14:creationId xmlns:p14="http://schemas.microsoft.com/office/powerpoint/2010/main" val="3846079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CÔNG NGHỆ LORA</a:t>
            </a:r>
            <a:endParaRPr lang="vi-VN" dirty="0"/>
          </a:p>
        </p:txBody>
      </p:sp>
      <p:sp>
        <p:nvSpPr>
          <p:cNvPr id="5" name="Content Placeholder 4"/>
          <p:cNvSpPr>
            <a:spLocks noGrp="1"/>
          </p:cNvSpPr>
          <p:nvPr>
            <p:ph idx="1"/>
          </p:nvPr>
        </p:nvSpPr>
        <p:spPr/>
        <p:txBody>
          <a:bodyPr>
            <a:normAutofit/>
          </a:bodyPr>
          <a:lstStyle/>
          <a:p>
            <a:r>
              <a:rPr lang="en-US" sz="2800" dirty="0" err="1" smtClean="0">
                <a:latin typeface="Times New Roman" pitchFamily="18" charset="0"/>
                <a:cs typeface="Times New Roman" pitchFamily="18" charset="0"/>
              </a:rPr>
              <a:t>LoRa</a:t>
            </a:r>
            <a:r>
              <a:rPr lang="en-US" sz="2800" dirty="0" smtClean="0">
                <a:latin typeface="Times New Roman" pitchFamily="18" charset="0"/>
                <a:cs typeface="Times New Roman" pitchFamily="18" charset="0"/>
              </a:rPr>
              <a:t> (Long Range</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dây</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phạm</a:t>
            </a:r>
            <a:r>
              <a:rPr lang="en-US" sz="2800" dirty="0" smtClean="0">
                <a:latin typeface="Times New Roman" pitchFamily="18" charset="0"/>
                <a:cs typeface="Times New Roman" pitchFamily="18" charset="0"/>
              </a:rPr>
              <a:t> vi </a:t>
            </a:r>
            <a:r>
              <a:rPr lang="en-US" sz="2800" dirty="0" err="1" smtClean="0">
                <a:latin typeface="Times New Roman" pitchFamily="18" charset="0"/>
                <a:cs typeface="Times New Roman" pitchFamily="18" charset="0"/>
              </a:rPr>
              <a:t>xa</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Phổ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nằm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dải</a:t>
            </a:r>
            <a:r>
              <a:rPr lang="en-US" sz="2800" dirty="0" smtClean="0">
                <a:latin typeface="Times New Roman" pitchFamily="18" charset="0"/>
                <a:cs typeface="Times New Roman" pitchFamily="18" charset="0"/>
              </a:rPr>
              <a:t> ISM</a:t>
            </a:r>
          </a:p>
          <a:p>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kỹ</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CSS – Chirp Spread Spectrum</a:t>
            </a:r>
            <a:endParaRPr lang="vi-VN" sz="2800"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267744" y="4509120"/>
            <a:ext cx="5760640" cy="1937688"/>
          </a:xfrm>
          <a:prstGeom prst="rect">
            <a:avLst/>
          </a:prstGeom>
        </p:spPr>
      </p:pic>
    </p:spTree>
    <p:extLst>
      <p:ext uri="{BB962C8B-B14F-4D97-AF65-F5344CB8AC3E}">
        <p14:creationId xmlns:p14="http://schemas.microsoft.com/office/powerpoint/2010/main" val="318723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CÔNG NGHỆ LORA</a:t>
            </a:r>
            <a:endParaRPr lang="vi-VN" dirty="0"/>
          </a:p>
        </p:txBody>
      </p:sp>
      <p:sp>
        <p:nvSpPr>
          <p:cNvPr id="5" name="Content Placeholder 4"/>
          <p:cNvSpPr>
            <a:spLocks noGrp="1"/>
          </p:cNvSpPr>
          <p:nvPr>
            <p:ph idx="1"/>
          </p:nvPr>
        </p:nvSpPr>
        <p:spPr/>
        <p:txBody>
          <a:bodyPr/>
          <a:lstStyle/>
          <a:p>
            <a:r>
              <a:rPr lang="vi-VN" dirty="0" smtClean="0">
                <a:latin typeface="Times New Roman" pitchFamily="18" charset="0"/>
                <a:cs typeface="Times New Roman" pitchFamily="18" charset="0"/>
              </a:rPr>
              <a:t>Thiết bị LoRa có </a:t>
            </a:r>
            <a:r>
              <a:rPr lang="vi-VN" dirty="0">
                <a:latin typeface="Times New Roman" pitchFamily="18" charset="0"/>
                <a:cs typeface="Times New Roman" pitchFamily="18" charset="0"/>
              </a:rPr>
              <a:t>thể trao dổi dữ liệu trên nhiều kênh đồng thời do nhờ sử dụng </a:t>
            </a:r>
            <a:r>
              <a:rPr lang="vi-VN" dirty="0" smtClean="0">
                <a:latin typeface="Times New Roman" pitchFamily="18" charset="0"/>
                <a:cs typeface="Times New Roman" pitchFamily="18" charset="0"/>
              </a:rPr>
              <a:t>những tín </a:t>
            </a:r>
            <a:r>
              <a:rPr lang="vi-VN" dirty="0">
                <a:latin typeface="Times New Roman" pitchFamily="18" charset="0"/>
                <a:cs typeface="Times New Roman" pitchFamily="18" charset="0"/>
              </a:rPr>
              <a:t>hiệu </a:t>
            </a:r>
            <a:r>
              <a:rPr lang="vi-VN" dirty="0" smtClean="0">
                <a:latin typeface="Times New Roman" pitchFamily="18" charset="0"/>
                <a:cs typeface="Times New Roman" pitchFamily="18" charset="0"/>
              </a:rPr>
              <a:t>chirp có tỉ lệ chirp khác nhau</a:t>
            </a:r>
          </a:p>
          <a:p>
            <a:r>
              <a:rPr lang="vi-VN" dirty="0" smtClean="0">
                <a:latin typeface="Times New Roman" pitchFamily="18" charset="0"/>
                <a:cs typeface="Times New Roman" pitchFamily="18" charset="0"/>
              </a:rPr>
              <a:t>Cấu trúc một gói dữ liệu truyền đi</a:t>
            </a:r>
            <a:endParaRPr lang="vi-VN"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289448" y="4221088"/>
            <a:ext cx="5666928" cy="1728192"/>
          </a:xfrm>
          <a:prstGeom prst="rect">
            <a:avLst/>
          </a:prstGeom>
        </p:spPr>
      </p:pic>
    </p:spTree>
    <p:extLst>
      <p:ext uri="{BB962C8B-B14F-4D97-AF65-F5344CB8AC3E}">
        <p14:creationId xmlns:p14="http://schemas.microsoft.com/office/powerpoint/2010/main" val="662384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347</TotalTime>
  <Words>1839</Words>
  <Application>Microsoft Office PowerPoint</Application>
  <PresentationFormat>On-screen Show (4:3)</PresentationFormat>
  <Paragraphs>218</Paragraphs>
  <Slides>35</Slides>
  <Notes>28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BÁO CÁO THỰC TẬP TỐT NGHIỆP</vt:lpstr>
      <vt:lpstr>GIỚI THIỆU </vt:lpstr>
      <vt:lpstr>GIỚI THIỆU PHẦN ĐẶT VẤN ĐỀ </vt:lpstr>
      <vt:lpstr>TỔNG QUAN VỀ ĐỀ TÀI </vt:lpstr>
      <vt:lpstr>MỤC TIÊU </vt:lpstr>
      <vt:lpstr>CÁC PHƯƠNG PHÁP SỬ DỤNG TRONG NGHIÊN CỨU </vt:lpstr>
      <vt:lpstr>GIỚI THIỆU CƠ SỞ LÝ THUYẾT</vt:lpstr>
      <vt:lpstr>CÔNG NGHỆ LORA</vt:lpstr>
      <vt:lpstr>CÔNG NGHỆ LORA</vt:lpstr>
      <vt:lpstr>CÔNG NGHỆ LORA</vt:lpstr>
      <vt:lpstr>MẠNG LORAWAN</vt:lpstr>
      <vt:lpstr>MẠNG LORAWAN</vt:lpstr>
      <vt:lpstr>MẠNG LORAWAN</vt:lpstr>
      <vt:lpstr>ĐA TRUY NHẬP TRONG MẠNG KHÔNG DÂY</vt:lpstr>
      <vt:lpstr>ĐA TRUY NHẬP TRONG MẠNG KHÔNG DÂY</vt:lpstr>
      <vt:lpstr>MODULE LORA</vt:lpstr>
      <vt:lpstr>MODULE LORA</vt:lpstr>
      <vt:lpstr>VI ĐIỀU KHIỂN STM32F103</vt:lpstr>
      <vt:lpstr>VI ĐIỀU KHIỂN STM32F103</vt:lpstr>
      <vt:lpstr>THIẾT BỊ GIÁM SÁT THAM SỐ MÔI TRƯỜNG NƯỚC BKRES</vt:lpstr>
      <vt:lpstr>THIẾT BỊ GIÁM SÁT THAM SỐ MÔI TRƯỜNG NƯỚC BKRES</vt:lpstr>
      <vt:lpstr>THIẾT BỊ GIÁM SÁT THAM SỐ MÔI TRƯỜNG NƯỚC BKRES</vt:lpstr>
      <vt:lpstr>PHẦN MỀM STM32CubeMX</vt:lpstr>
      <vt:lpstr>PHẦN MỀM Keil C</vt:lpstr>
      <vt:lpstr>GIỚI THIỆU PHẦN KIẾN TRÚC HỆ THỐNG</vt:lpstr>
      <vt:lpstr>PHÂN TÍCH YÊU CẦU</vt:lpstr>
      <vt:lpstr>XÂY DỰNG LƯU ĐỒ THUẬT TOÁN ĐA TRUY NHẬP</vt:lpstr>
      <vt:lpstr>XÂY DỰNG LƯU ĐỒ THUẬT TOÁN ĐA TRUY NHẬP</vt:lpstr>
      <vt:lpstr>XÂY DỰNG LƯU ĐỒ THUẬT TOÁN ĐA CHO CÁC HÀM CHỨC NĂNG</vt:lpstr>
      <vt:lpstr>XÂY DỰNG LƯU ĐỒ THUẬT TOÁN ĐA CHO CÁC HÀM CHỨC NĂNG</vt:lpstr>
      <vt:lpstr>XÂY DỰNG LƯU ĐỒ THUẬT TOÁN ĐA CHO CÁC HÀM CHỨC NĂNG</vt:lpstr>
      <vt:lpstr>XÂY DỰNG LƯU ĐỒ THUẬT TOÁN ĐA CHO CÁC HÀM CHỨC NĂNG</vt:lpstr>
      <vt:lpstr>XÂY DỰNG LƯU ĐỒ THUẬT TOÁN ĐA CHO CÁC HÀM CHỨC NĂNG</vt:lpstr>
      <vt:lpstr>DỰ KIẾN KẾ HOẠCH HOÀN THÀNH ĐỒ ÁN TỐT NGHIỆP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Windows User</dc:creator>
  <cp:lastModifiedBy>Windows User</cp:lastModifiedBy>
  <cp:revision>18</cp:revision>
  <dcterms:created xsi:type="dcterms:W3CDTF">2018-03-18T08:05:13Z</dcterms:created>
  <dcterms:modified xsi:type="dcterms:W3CDTF">2018-03-19T04:04:31Z</dcterms:modified>
</cp:coreProperties>
</file>