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irina.belova@urfu.ru" TargetMode="External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Рисунок 1"/>
          <p:cNvPicPr/>
          <p:nvPr/>
        </p:nvPicPr>
        <p:blipFill>
          <a:blip r:embed="rId2"/>
          <a:stretch/>
        </p:blipFill>
        <p:spPr>
          <a:xfrm>
            <a:off x="-8280" y="-268920"/>
            <a:ext cx="12199320" cy="725364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824760" y="1348920"/>
            <a:ext cx="9106200" cy="372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cap="all" spc="-1">
                <a:solidFill>
                  <a:srgbClr val="FFFFFF"/>
                </a:solidFill>
                <a:latin typeface="Verdana"/>
                <a:ea typeface="Verdana"/>
              </a:rPr>
              <a:t>Компьютерные сети Академии Huawei</a:t>
            </a:r>
            <a:endParaRPr lang="en-US" sz="5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5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5400" b="0" strike="noStrike" spc="-1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392040" y="5274720"/>
            <a:ext cx="747144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Verdana"/>
                <a:ea typeface="Verdana"/>
              </a:rPr>
              <a:t>Белова Ирина Эдуардовна, ассистент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ИнФО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Рисунок 1"/>
          <p:cNvPicPr/>
          <p:nvPr/>
        </p:nvPicPr>
        <p:blipFill>
          <a:blip r:embed="rId2"/>
          <a:stretch/>
        </p:blipFill>
        <p:spPr>
          <a:xfrm>
            <a:off x="-57960" y="0"/>
            <a:ext cx="12718080" cy="7470360"/>
          </a:xfrm>
          <a:prstGeom prst="rect">
            <a:avLst/>
          </a:prstGeom>
          <a:ln>
            <a:noFill/>
          </a:ln>
        </p:spPr>
      </p:pic>
      <p:sp>
        <p:nvSpPr>
          <p:cNvPr id="66" name="CustomShape 1"/>
          <p:cNvSpPr/>
          <p:nvPr/>
        </p:nvSpPr>
        <p:spPr>
          <a:xfrm>
            <a:off x="934200" y="1999080"/>
            <a:ext cx="775152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2"/>
          <p:cNvSpPr/>
          <p:nvPr/>
        </p:nvSpPr>
        <p:spPr>
          <a:xfrm>
            <a:off x="4063680" y="0"/>
            <a:ext cx="865440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3"/>
          <p:cNvSpPr/>
          <p:nvPr/>
        </p:nvSpPr>
        <p:spPr>
          <a:xfrm>
            <a:off x="1037160" y="3718440"/>
            <a:ext cx="10527480" cy="97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cap="all" spc="-1">
                <a:solidFill>
                  <a:srgbClr val="FFFFFF"/>
                </a:solidFill>
                <a:latin typeface="Verdana"/>
                <a:ea typeface="Verdana"/>
              </a:rPr>
              <a:t>СПАСИБО ЗА ВНИМАНИе!</a:t>
            </a:r>
            <a:endParaRPr lang="en-US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1"/>
          <p:cNvPicPr/>
          <p:nvPr/>
        </p:nvPicPr>
        <p:blipFill>
          <a:blip r:embed="rId2"/>
          <a:stretch/>
        </p:blipFill>
        <p:spPr>
          <a:xfrm>
            <a:off x="0" y="-379080"/>
            <a:ext cx="12319560" cy="723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934200" y="1999080"/>
            <a:ext cx="775152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446040" y="1237320"/>
            <a:ext cx="10362960" cy="42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371600" algn="ctr">
              <a:lnSpc>
                <a:spcPct val="120000"/>
              </a:lnSpc>
            </a:pPr>
            <a:r>
              <a:rPr lang="en-US" sz="4400" b="1" i="1" strike="noStrike" spc="-1">
                <a:solidFill>
                  <a:srgbClr val="FFFFFF"/>
                </a:solidFill>
                <a:latin typeface="Verdana"/>
                <a:ea typeface="Verdana"/>
              </a:rPr>
              <a:t>Реализуемая технология</a:t>
            </a:r>
            <a:endParaRPr lang="en-US" sz="4400" b="0" strike="noStrike" spc="-1">
              <a:latin typeface="Arial"/>
            </a:endParaRPr>
          </a:p>
          <a:p>
            <a:pPr marL="1371600">
              <a:lnSpc>
                <a:spcPct val="120000"/>
              </a:lnSpc>
            </a:pPr>
            <a:endParaRPr lang="en-US" sz="4400" b="0" strike="noStrike" spc="-1">
              <a:latin typeface="Arial"/>
            </a:endParaRPr>
          </a:p>
          <a:p>
            <a:pPr marL="1371600">
              <a:lnSpc>
                <a:spcPct val="12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Смешанная технология:</a:t>
            </a:r>
            <a:endParaRPr lang="en-US" sz="2800" b="0" strike="noStrike" spc="-1">
              <a:latin typeface="Arial"/>
            </a:endParaRPr>
          </a:p>
          <a:p>
            <a:pPr marL="1371600">
              <a:lnSpc>
                <a:spcPct val="120000"/>
              </a:lnSpc>
            </a:pPr>
            <a:endParaRPr lang="en-US" sz="28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Обучающие материалы на платформе Huawei Talent</a:t>
            </a:r>
            <a:endParaRPr lang="en-US" sz="20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Лекции в MS Teams (Шадрин Д.Б.)</a:t>
            </a:r>
            <a:endParaRPr lang="en-US" sz="20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Лабораторные работы в аудиториях (Шадрин Д.Б., Ваулин С.С., Белова И.Э.)</a:t>
            </a:r>
            <a:endParaRPr lang="en-US" sz="20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4 з.е. =  144 ак.час. </a:t>
            </a:r>
            <a:endParaRPr lang="en-US" sz="20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Продолжительность курса: 1 семестр</a:t>
            </a:r>
            <a:endParaRPr lang="en-US" sz="20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Аттестация: экзамен</a:t>
            </a:r>
            <a:endParaRPr lang="en-US" sz="20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Количество мест на курсе: 100 человек, 4 команды по 25 человек.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10"/>
          <p:cNvPicPr/>
          <p:nvPr/>
        </p:nvPicPr>
        <p:blipFill>
          <a:blip r:embed="rId2"/>
          <a:stretch/>
        </p:blipFill>
        <p:spPr>
          <a:xfrm>
            <a:off x="0" y="0"/>
            <a:ext cx="12199320" cy="737676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934200" y="1999080"/>
            <a:ext cx="775152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457200" y="532440"/>
            <a:ext cx="11338200" cy="697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i="1" strike="noStrike" spc="-1">
                <a:solidFill>
                  <a:srgbClr val="DEEBF7"/>
                </a:solidFill>
                <a:latin typeface="Verdana"/>
                <a:ea typeface="Verdana"/>
              </a:rPr>
              <a:t>      </a:t>
            </a:r>
            <a:r>
              <a:rPr lang="en-US" sz="4400" b="1" i="1" strike="noStrike" spc="-1">
                <a:solidFill>
                  <a:srgbClr val="FFFFFF"/>
                </a:solidFill>
                <a:latin typeface="Verdana"/>
                <a:ea typeface="Verdana"/>
              </a:rPr>
              <a:t>Состав курса (виды работ)</a:t>
            </a:r>
            <a:endParaRPr lang="en-US" sz="4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4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видеолекции;</a:t>
            </a:r>
            <a:endParaRPr lang="en-US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чтение электронного конспекта;</a:t>
            </a:r>
            <a:endParaRPr lang="en-US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выполнение заданий кейсов для отработки практических навыков;</a:t>
            </a:r>
            <a:endParaRPr lang="en-US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выполнение различных заданий с автоматизированной проверкой результатов;</a:t>
            </a:r>
            <a:endParaRPr lang="en-US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просмотр материалов для самостоятельного изучения</a:t>
            </a:r>
            <a:endParaRPr lang="en-US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контрольные мероприятия: лабораторные работы, итоговый тест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Ссылка на платформу: https://talent.huaweiuniversity.com/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Рисунок 1"/>
          <p:cNvPicPr/>
          <p:nvPr/>
        </p:nvPicPr>
        <p:blipFill>
          <a:blip r:embed="rId2"/>
          <a:stretch/>
        </p:blipFill>
        <p:spPr>
          <a:xfrm>
            <a:off x="0" y="0"/>
            <a:ext cx="12199320" cy="7165440"/>
          </a:xfrm>
          <a:prstGeom prst="rect">
            <a:avLst/>
          </a:prstGeom>
          <a:ln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934200" y="1999080"/>
            <a:ext cx="775152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-16560" y="1097280"/>
            <a:ext cx="11994480" cy="572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371600" algn="ctr">
              <a:lnSpc>
                <a:spcPct val="120000"/>
              </a:lnSpc>
            </a:pPr>
            <a:r>
              <a:rPr lang="en-US" sz="4400" b="1" i="1" strike="noStrike" spc="-1">
                <a:solidFill>
                  <a:srgbClr val="FFFFFF"/>
                </a:solidFill>
                <a:latin typeface="Verdana"/>
                <a:ea typeface="Verdana"/>
              </a:rPr>
              <a:t>Программа курса</a:t>
            </a:r>
            <a:endParaRPr lang="en-US" sz="4400" b="0" strike="noStrike" spc="-1">
              <a:latin typeface="Arial"/>
            </a:endParaRPr>
          </a:p>
          <a:p>
            <a:pPr marL="1371600">
              <a:lnSpc>
                <a:spcPct val="120000"/>
              </a:lnSpc>
            </a:pPr>
            <a:endParaRPr lang="en-US" sz="44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Verdana"/>
                <a:ea typeface="Verdana"/>
              </a:rPr>
              <a:t>Модуль 1</a:t>
            </a:r>
            <a:br/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Основы передачи данных в компьютерных сетях. Сетевые модели.</a:t>
            </a:r>
            <a:endParaRPr lang="en-US" sz="2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Verdana"/>
                <a:ea typeface="Verdana"/>
              </a:rPr>
              <a:t>Модуль 2</a:t>
            </a:r>
            <a:endParaRPr lang="en-US" sz="2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Оборудование Huawei, операционная система VRP.</a:t>
            </a:r>
            <a:endParaRPr lang="en-US" sz="2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Verdana"/>
                <a:ea typeface="Verdana"/>
              </a:rPr>
              <a:t>Модуль 3</a:t>
            </a:r>
            <a:endParaRPr lang="en-US" sz="2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Технология Ethernet, коммутация пакетов.</a:t>
            </a:r>
            <a:endParaRPr lang="en-US" sz="2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Verdana"/>
                <a:ea typeface="Verdana"/>
              </a:rPr>
              <a:t>Модуль 4</a:t>
            </a:r>
            <a:endParaRPr lang="en-US" sz="2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Разделение LAN на VLAN. Конфигурация.</a:t>
            </a:r>
            <a:endParaRPr lang="en-US" sz="2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br/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Рисунок 1"/>
          <p:cNvPicPr/>
          <p:nvPr/>
        </p:nvPicPr>
        <p:blipFill>
          <a:blip r:embed="rId2"/>
          <a:stretch/>
        </p:blipFill>
        <p:spPr>
          <a:xfrm>
            <a:off x="-8280" y="0"/>
            <a:ext cx="12199320" cy="716544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934200" y="1999080"/>
            <a:ext cx="775152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204840" y="822960"/>
            <a:ext cx="11994480" cy="57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371600" algn="ctr">
              <a:lnSpc>
                <a:spcPct val="120000"/>
              </a:lnSpc>
            </a:pPr>
            <a:r>
              <a:rPr lang="en-US" sz="4400" b="1" i="1" strike="noStrike" spc="-1">
                <a:solidFill>
                  <a:srgbClr val="FFFFFF"/>
                </a:solidFill>
                <a:latin typeface="Verdana"/>
                <a:ea typeface="Verdana"/>
              </a:rPr>
              <a:t>Программа курса</a:t>
            </a:r>
            <a:endParaRPr lang="en-US" sz="4400" b="0" strike="noStrike" spc="-1">
              <a:latin typeface="Arial"/>
            </a:endParaRPr>
          </a:p>
          <a:p>
            <a:pPr marL="1371600">
              <a:lnSpc>
                <a:spcPct val="120000"/>
              </a:lnSpc>
            </a:pPr>
            <a:endParaRPr lang="en-US" sz="44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Verdana"/>
                <a:ea typeface="Verdana"/>
              </a:rPr>
              <a:t>Модуль 5 </a:t>
            </a:r>
            <a:br/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Протокол STP, конфигурация.</a:t>
            </a:r>
            <a:endParaRPr lang="en-US" sz="2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Verdana"/>
                <a:ea typeface="Verdana"/>
              </a:rPr>
              <a:t>Модуль 6</a:t>
            </a:r>
            <a:endParaRPr lang="en-US" sz="2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Объединение каналов: Eth-trunk, iStack, CSS.</a:t>
            </a:r>
            <a:endParaRPr lang="en-US" sz="2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Verdana"/>
                <a:ea typeface="Verdana"/>
              </a:rPr>
              <a:t>Модуль 7</a:t>
            </a:r>
            <a:endParaRPr lang="en-US" sz="2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Сетевой уровень, IP адресация.</a:t>
            </a:r>
            <a:endParaRPr lang="en-US" sz="2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Verdana"/>
                <a:ea typeface="Verdana"/>
              </a:rPr>
              <a:t>Модуль 8</a:t>
            </a:r>
            <a:endParaRPr lang="en-US" sz="2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Маршрутизация. Протокол OSPF.</a:t>
            </a:r>
            <a:endParaRPr lang="en-US" sz="2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br/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Рисунок 1"/>
          <p:cNvPicPr/>
          <p:nvPr/>
        </p:nvPicPr>
        <p:blipFill>
          <a:blip r:embed="rId2"/>
          <a:stretch/>
        </p:blipFill>
        <p:spPr>
          <a:xfrm>
            <a:off x="-8280" y="34200"/>
            <a:ext cx="12199320" cy="716544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934200" y="1999080"/>
            <a:ext cx="775152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2"/>
          <p:cNvSpPr/>
          <p:nvPr/>
        </p:nvSpPr>
        <p:spPr>
          <a:xfrm>
            <a:off x="274320" y="457200"/>
            <a:ext cx="11612160" cy="614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371600" algn="ctr">
              <a:lnSpc>
                <a:spcPct val="120000"/>
              </a:lnSpc>
            </a:pPr>
            <a:r>
              <a:rPr lang="en-US" sz="4400" b="1" i="1" strike="noStrike" spc="-1">
                <a:solidFill>
                  <a:srgbClr val="FFFFFF"/>
                </a:solidFill>
                <a:latin typeface="Verdana"/>
                <a:ea typeface="Verdana"/>
              </a:rPr>
              <a:t>Программа курса</a:t>
            </a:r>
            <a:endParaRPr lang="en-US" sz="4400" b="0" strike="noStrike" spc="-1">
              <a:latin typeface="Arial"/>
            </a:endParaRPr>
          </a:p>
          <a:p>
            <a:pPr marL="1371600">
              <a:lnSpc>
                <a:spcPct val="120000"/>
              </a:lnSpc>
            </a:pPr>
            <a:endParaRPr lang="en-US" sz="44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Verdana"/>
                <a:ea typeface="Verdana"/>
              </a:rPr>
              <a:t>Модуль 9</a:t>
            </a:r>
            <a:br/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Основы IPv6.</a:t>
            </a:r>
            <a:endParaRPr lang="en-US" sz="2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Verdana"/>
                <a:ea typeface="Verdana"/>
              </a:rPr>
              <a:t>Модуль 10</a:t>
            </a:r>
            <a:endParaRPr lang="en-US" sz="2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Обзор WLAN.</a:t>
            </a:r>
            <a:endParaRPr lang="en-US" sz="2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Verdana"/>
                <a:ea typeface="Verdana"/>
              </a:rPr>
              <a:t>Модуль 11</a:t>
            </a:r>
            <a:endParaRPr lang="en-US" sz="2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Принципы ACL, конфигурация.</a:t>
            </a:r>
            <a:endParaRPr lang="en-US" sz="2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Verdana"/>
                <a:ea typeface="Verdana"/>
              </a:rPr>
              <a:t>Модуль 12</a:t>
            </a:r>
            <a:endParaRPr lang="en-US" sz="2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Принципы AAA, конфигурация.</a:t>
            </a:r>
            <a:endParaRPr lang="en-US" sz="2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Verdana"/>
                <a:ea typeface="Verdana"/>
              </a:rPr>
              <a:t>Модуль 13</a:t>
            </a:r>
            <a:endParaRPr lang="en-US" sz="2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Трансляция адресов (NAT), конфигурация.</a:t>
            </a:r>
            <a:endParaRPr lang="en-US" sz="2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br/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Рисунок 1"/>
          <p:cNvPicPr/>
          <p:nvPr/>
        </p:nvPicPr>
        <p:blipFill>
          <a:blip r:embed="rId2"/>
          <a:stretch/>
        </p:blipFill>
        <p:spPr>
          <a:xfrm>
            <a:off x="-7920" y="34200"/>
            <a:ext cx="12199320" cy="7165440"/>
          </a:xfrm>
          <a:prstGeom prst="rect">
            <a:avLst/>
          </a:prstGeom>
          <a:ln>
            <a:noFill/>
          </a:ln>
        </p:spPr>
      </p:pic>
      <p:sp>
        <p:nvSpPr>
          <p:cNvPr id="57" name="CustomShape 1"/>
          <p:cNvSpPr/>
          <p:nvPr/>
        </p:nvSpPr>
        <p:spPr>
          <a:xfrm>
            <a:off x="934200" y="1999080"/>
            <a:ext cx="775152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2"/>
          <p:cNvSpPr/>
          <p:nvPr/>
        </p:nvSpPr>
        <p:spPr>
          <a:xfrm>
            <a:off x="204840" y="731520"/>
            <a:ext cx="11994480" cy="444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371600" algn="ctr">
              <a:lnSpc>
                <a:spcPct val="120000"/>
              </a:lnSpc>
            </a:pPr>
            <a:r>
              <a:rPr lang="en-US" sz="4400" b="1" i="1" strike="noStrike" spc="-1">
                <a:solidFill>
                  <a:srgbClr val="FFFFFF"/>
                </a:solidFill>
                <a:latin typeface="Verdana"/>
                <a:ea typeface="Verdana"/>
              </a:rPr>
              <a:t>Программа курса</a:t>
            </a:r>
            <a:endParaRPr lang="en-US" sz="4400" b="0" strike="noStrike" spc="-1">
              <a:latin typeface="Arial"/>
            </a:endParaRPr>
          </a:p>
          <a:p>
            <a:pPr marL="1371600">
              <a:lnSpc>
                <a:spcPct val="120000"/>
              </a:lnSpc>
            </a:pPr>
            <a:endParaRPr lang="en-US" sz="44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Verdana"/>
                <a:ea typeface="Verdana"/>
              </a:rPr>
              <a:t>Модуль 14</a:t>
            </a:r>
            <a:br/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Системы управления и мониторингом сетей.</a:t>
            </a:r>
            <a:endParaRPr lang="en-US" sz="2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Verdana"/>
                <a:ea typeface="Verdana"/>
              </a:rPr>
              <a:t>Модуль 15</a:t>
            </a:r>
            <a:endParaRPr lang="en-US" sz="2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Программирование сети, автоматизация.</a:t>
            </a:r>
            <a:endParaRPr lang="en-US" sz="2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Verdana"/>
                <a:ea typeface="Verdana"/>
              </a:rPr>
              <a:t>Модуль 16</a:t>
            </a:r>
            <a:endParaRPr lang="en-US" sz="2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Типичная архитектура кампусной сети </a:t>
            </a:r>
            <a:endParaRPr lang="en-US" sz="2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br/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Рисунок 1"/>
          <p:cNvPicPr/>
          <p:nvPr/>
        </p:nvPicPr>
        <p:blipFill>
          <a:blip r:embed="rId2"/>
          <a:stretch/>
        </p:blipFill>
        <p:spPr>
          <a:xfrm>
            <a:off x="-8280" y="0"/>
            <a:ext cx="12199320" cy="716544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934200" y="1999080"/>
            <a:ext cx="775152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2"/>
          <p:cNvSpPr/>
          <p:nvPr/>
        </p:nvSpPr>
        <p:spPr>
          <a:xfrm>
            <a:off x="274320" y="1239120"/>
            <a:ext cx="11521080" cy="48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371600" algn="ctr">
              <a:lnSpc>
                <a:spcPct val="120000"/>
              </a:lnSpc>
            </a:pPr>
            <a:r>
              <a:rPr lang="en-US" sz="4400" b="1" i="1" strike="noStrike" spc="-1">
                <a:solidFill>
                  <a:srgbClr val="FFFFFF"/>
                </a:solidFill>
                <a:latin typeface="Verdana"/>
                <a:ea typeface="Verdana"/>
              </a:rPr>
              <a:t>Особенности курса</a:t>
            </a:r>
            <a:endParaRPr lang="en-US" sz="4400" b="0" strike="noStrike" spc="-1">
              <a:latin typeface="Arial"/>
            </a:endParaRPr>
          </a:p>
          <a:p>
            <a:pPr marL="1371600">
              <a:lnSpc>
                <a:spcPct val="120000"/>
              </a:lnSpc>
            </a:pPr>
            <a:endParaRPr lang="en-US" sz="44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Работа с сетевым оборудованием Huawei, которое используется как в небольших компаниях, так и на государственных предприятиях, корпорациях 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Возможность получить сертификат о квалификации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HCIA Datacom – Huawei Certified ICT Associate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Способность применять сетевые технологии в профессиональной деятельности: проектировать сети небольших размеров, настраивать сетевое оборудование, разрешать сетевые проблемы.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Рисунок 1"/>
          <p:cNvPicPr/>
          <p:nvPr/>
        </p:nvPicPr>
        <p:blipFill>
          <a:blip r:embed="rId2"/>
          <a:stretch/>
        </p:blipFill>
        <p:spPr>
          <a:xfrm>
            <a:off x="-8280" y="0"/>
            <a:ext cx="12199320" cy="7165440"/>
          </a:xfrm>
          <a:prstGeom prst="rect">
            <a:avLst/>
          </a:prstGeom>
          <a:ln>
            <a:noFill/>
          </a:ln>
        </p:spPr>
      </p:pic>
      <p:sp>
        <p:nvSpPr>
          <p:cNvPr id="63" name="CustomShape 1"/>
          <p:cNvSpPr/>
          <p:nvPr/>
        </p:nvSpPr>
        <p:spPr>
          <a:xfrm>
            <a:off x="934200" y="1999080"/>
            <a:ext cx="775152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2"/>
          <p:cNvSpPr/>
          <p:nvPr/>
        </p:nvSpPr>
        <p:spPr>
          <a:xfrm>
            <a:off x="204840" y="1239120"/>
            <a:ext cx="11994480" cy="338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371600" algn="ctr">
              <a:lnSpc>
                <a:spcPct val="120000"/>
              </a:lnSpc>
            </a:pPr>
            <a:r>
              <a:rPr lang="en-US" sz="4400" b="1" i="1" strike="noStrike" spc="-1">
                <a:solidFill>
                  <a:srgbClr val="FFFFFF"/>
                </a:solidFill>
                <a:latin typeface="Verdana"/>
                <a:ea typeface="Verdana"/>
              </a:rPr>
              <a:t>Контактная информация</a:t>
            </a:r>
            <a:endParaRPr lang="en-US" sz="4400" b="0" strike="noStrike" spc="-1">
              <a:latin typeface="Arial"/>
            </a:endParaRPr>
          </a:p>
          <a:p>
            <a:pPr marL="1371600" algn="ctr">
              <a:lnSpc>
                <a:spcPct val="120000"/>
              </a:lnSpc>
            </a:pPr>
            <a:endParaRPr lang="en-US" sz="4400" b="0" strike="noStrike" spc="-1">
              <a:latin typeface="Arial"/>
            </a:endParaRPr>
          </a:p>
          <a:p>
            <a:pPr marL="1371600">
              <a:lnSpc>
                <a:spcPct val="120000"/>
              </a:lnSpc>
            </a:pPr>
            <a:r>
              <a:rPr lang="en-US" sz="2000" b="1" i="1" strike="noStrike" spc="-1">
                <a:solidFill>
                  <a:srgbClr val="FFFFFF"/>
                </a:solidFill>
                <a:latin typeface="Verdana"/>
                <a:ea typeface="Verdana"/>
              </a:rPr>
              <a:t>Белова И.Э.</a:t>
            </a:r>
            <a:br/>
            <a:r>
              <a:rPr lang="en-US" sz="2000" b="1" i="1" strike="noStrike" spc="-1">
                <a:solidFill>
                  <a:srgbClr val="FFFFFF"/>
                </a:solidFill>
                <a:latin typeface="Verdana"/>
                <a:ea typeface="Verdana"/>
                <a:hlinkClick r:id="rId3"/>
              </a:rPr>
              <a:t>irina.belova@urfu.ru</a:t>
            </a:r>
            <a:endParaRPr lang="en-US" sz="2000" b="0" strike="noStrike" spc="-1">
              <a:latin typeface="Arial"/>
            </a:endParaRPr>
          </a:p>
          <a:p>
            <a:pPr marL="1371600">
              <a:lnSpc>
                <a:spcPct val="120000"/>
              </a:lnSpc>
            </a:pPr>
            <a:r>
              <a:rPr lang="en-US" sz="2000" b="1" i="1" strike="noStrike" spc="-1">
                <a:solidFill>
                  <a:srgbClr val="FFFFFF"/>
                </a:solidFill>
                <a:latin typeface="Verdana"/>
                <a:ea typeface="Verdana"/>
              </a:rPr>
              <a:t>https://vk.com/irina.edw.belova</a:t>
            </a:r>
            <a:endParaRPr lang="en-US" sz="2000" b="0" strike="noStrike" spc="-1">
              <a:latin typeface="Arial"/>
            </a:endParaRPr>
          </a:p>
          <a:p>
            <a:pPr marL="1371600">
              <a:lnSpc>
                <a:spcPct val="120000"/>
              </a:lnSpc>
            </a:pPr>
            <a:endParaRPr lang="en-US" sz="2000" b="0" strike="noStrike" spc="-1">
              <a:latin typeface="Arial"/>
            </a:endParaRPr>
          </a:p>
          <a:p>
            <a:pPr marL="1371600">
              <a:lnSpc>
                <a:spcPct val="120000"/>
              </a:lnSpc>
            </a:pPr>
            <a:endParaRPr lang="en-US" sz="2000" b="0" strike="noStrike" spc="-1">
              <a:latin typeface="Arial"/>
            </a:endParaRPr>
          </a:p>
          <a:p>
            <a:pPr marL="1371600">
              <a:lnSpc>
                <a:spcPct val="120000"/>
              </a:lnSpc>
            </a:pPr>
            <a:endParaRPr lang="en-US" sz="2000" b="0" strike="noStrike" spc="-1">
              <a:latin typeface="Arial"/>
            </a:endParaRPr>
          </a:p>
          <a:p>
            <a:pPr marL="1371600">
              <a:lnSpc>
                <a:spcPct val="12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949</TotalTime>
  <Application>Microsoft Office PowerPoint</Application>
  <PresentationFormat>Широкоэкранный</PresentationFormat>
  <Slides>10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Design</dc:creator>
  <dc:description/>
  <cp:lastModifiedBy>Lenlis Liunium</cp:lastModifiedBy>
  <cp:revision>80</cp:revision>
  <dcterms:created xsi:type="dcterms:W3CDTF">2019-05-31T06:38:44Z</dcterms:created>
  <dcterms:modified xsi:type="dcterms:W3CDTF">2023-01-27T05:59:01Z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