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E632F-D96E-46EF-A4A6-ED93CEFE0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ACD377-C4E8-4287-8949-839D83062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AB70DB-5BED-425D-910C-74D296E2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E195-A63D-428C-BAE6-66FB38FB95AB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6AB2D6-9BAC-4D28-B0E8-0A6B5900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604C79-FF60-4A85-B17F-3B434995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3C4C-ABF5-4FA1-8AA1-F83869C7F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59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86883-F11D-4C01-8173-73A2931E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81EAAC-29AF-4FA5-8D2A-4C7B54C26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34F3F8-14B6-40BF-84E9-7620A21C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E195-A63D-428C-BAE6-66FB38FB95AB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87CA0F-426A-4BFF-A8F9-A765555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85B27F-E0EC-4C16-87C6-EF869F4C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3C4C-ABF5-4FA1-8AA1-F83869C7F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2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B52D39-513A-4F42-8A04-9A97B6362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3085F3-FF10-4BE8-99CD-8CD50678A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B87C64-8512-45F2-99C9-0D7BFC55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E195-A63D-428C-BAE6-66FB38FB95AB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C8AB9C-83B5-4D32-BF31-997FF449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09C5E2-8038-45F6-8B9C-8CB1C320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3C4C-ABF5-4FA1-8AA1-F83869C7F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90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40835-1ADF-4F9A-AD48-B5B00E33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62F470-6C19-4081-9BE4-C0EE93E6D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F3C822-F371-4699-8E88-BB21EA9C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E195-A63D-428C-BAE6-66FB38FB95AB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ABBF79-7537-48BE-B6F1-CDF567C0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9A1CBE-FB6C-4341-A0E9-E7C733FF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3C4C-ABF5-4FA1-8AA1-F83869C7F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88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4165A-7E66-45F6-A7B4-62ABC869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55ED37-B54D-4561-A8F0-0902ECEC5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C14DED-7C70-4E08-897F-7D9700B3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E195-A63D-428C-BAE6-66FB38FB95AB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CE7DD3-0CAB-4461-AD9D-ABCCF676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F7E6DF-44CF-4B72-9AC2-C8631306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3C4C-ABF5-4FA1-8AA1-F83869C7F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59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EAE20-2CD3-4014-BBB6-23B3F15F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C123E-7E12-4FE6-B446-CE7A01217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F683A2-594B-4EA4-AEA2-B1D2C2D4B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923EBA-AF04-4DD4-B224-DD6763C7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E195-A63D-428C-BAE6-66FB38FB95AB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5398E9-0E44-45FE-9047-27191646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4DFAF1-2080-454E-A44C-F4CFCAD2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3C4C-ABF5-4FA1-8AA1-F83869C7F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05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32DEE-2A3A-423E-91FF-9DD95C3D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ADCE43-790D-40CF-8EF3-A684EBC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EEE9CD-66BE-45E1-9584-873B49E5E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5142568-3550-4BE9-84D2-85E88EAD9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6BE05A-B535-429E-8C08-F9A35D648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EF2AC5D-536C-40BA-9D4E-C6A67D6B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E195-A63D-428C-BAE6-66FB38FB95AB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643F92C-3879-4EE4-A577-B4E54AAC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E74AF0-59B3-462E-85CF-B1F7642E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3C4C-ABF5-4FA1-8AA1-F83869C7F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53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4E36B-659B-4711-90C8-7838A9C3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C09622-E33B-40DA-94A9-D5ACCBA8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E195-A63D-428C-BAE6-66FB38FB95AB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BC6B0C-B41B-4718-8A3F-D855CA9F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F2ECAA-B2AE-40B1-861A-44DA4E5F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3C4C-ABF5-4FA1-8AA1-F83869C7F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3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5BB7B14-BD4B-43EF-9D87-E9FE30AF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E195-A63D-428C-BAE6-66FB38FB95AB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1307D57-CB28-4152-9DE7-686D7DAB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2428EC-FB87-4368-8F55-DC7F1ECC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3C4C-ABF5-4FA1-8AA1-F83869C7F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16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12387-851B-493C-A287-D8F2850D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44B071-147F-46A2-95C4-C3E704BC4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342267-960E-4F83-85BF-590597470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E2F34A-3E95-4C6C-9089-4FB7DA8C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E195-A63D-428C-BAE6-66FB38FB95AB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BDFC7B-3043-4646-A9DA-4124CDE9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6DB62D-C342-4B6D-9559-0984EAFB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3C4C-ABF5-4FA1-8AA1-F83869C7F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71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B5ABD-D266-4775-801E-A437D543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D2156D-9356-4695-B5B1-AD56167A2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56C8A2-3877-4F58-B145-4647C21AB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68EE58-CD9F-4E06-9C49-A286DDDB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E195-A63D-428C-BAE6-66FB38FB95AB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BB40FA-CEC3-4DF1-97F4-D84CE9FA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B89899-D49A-4CE2-A647-CAB4E3A8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3C4C-ABF5-4FA1-8AA1-F83869C7F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08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39267-FD77-4FD3-A242-829982235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F6DA1B-BE7E-45DA-82D7-1636C5882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C215BC-CAC4-4405-8337-EA50A7629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BE195-A63D-428C-BAE6-66FB38FB95AB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0DCE63-5010-48BA-ABD1-ED70B1216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9B0FF5-1D23-45E9-B5B7-2A1372F18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43C4C-ABF5-4FA1-8AA1-F83869C7F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57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4E69863-4BB0-4127-901C-030BFEEEC787}"/>
              </a:ext>
            </a:extLst>
          </p:cNvPr>
          <p:cNvCxnSpPr/>
          <p:nvPr/>
        </p:nvCxnSpPr>
        <p:spPr>
          <a:xfrm>
            <a:off x="141101" y="465882"/>
            <a:ext cx="570620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29D16268-10D8-4DE4-B022-DC1067B6EAF0}"/>
              </a:ext>
            </a:extLst>
          </p:cNvPr>
          <p:cNvCxnSpPr/>
          <p:nvPr/>
        </p:nvCxnSpPr>
        <p:spPr>
          <a:xfrm>
            <a:off x="3724315" y="469263"/>
            <a:ext cx="8410331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650DFA3-409E-4217-B2DE-AD6B590F32E6}"/>
              </a:ext>
            </a:extLst>
          </p:cNvPr>
          <p:cNvSpPr/>
          <p:nvPr/>
        </p:nvSpPr>
        <p:spPr>
          <a:xfrm>
            <a:off x="0" y="-6128"/>
            <a:ext cx="596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№1 (сумма и произведение корней)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F4AEC-6FB3-407F-A931-E00BD51817E6}"/>
              </a:ext>
            </a:extLst>
          </p:cNvPr>
          <p:cNvSpPr txBox="1"/>
          <p:nvPr/>
        </p:nvSpPr>
        <p:spPr>
          <a:xfrm>
            <a:off x="736847" y="958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6E1ACA78-3E0A-4213-96A2-A84930D6E3A5}"/>
                  </a:ext>
                </a:extLst>
              </p:cNvPr>
              <p:cNvSpPr/>
              <p:nvPr/>
            </p:nvSpPr>
            <p:spPr>
              <a:xfrm>
                <a:off x="221474" y="607224"/>
                <a:ext cx="115824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У какого из квадратных уравнений сумма корней равна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−5</m:t>
                    </m:r>
                  </m:oMath>
                </a14:m>
                <a:r>
                  <a:rPr lang="ru-RU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а произведение корней равно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−12</m:t>
                    </m:r>
                  </m:oMath>
                </a14:m>
                <a:r>
                  <a:rPr lang="ru-RU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ru-RU" sz="24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2400" dirty="0"/>
              </a:p>
            </p:txBody>
          </p:sp>
        </mc:Choice>
        <mc:Fallback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6E1ACA78-3E0A-4213-96A2-A84930D6E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74" y="607224"/>
                <a:ext cx="11582400" cy="1569660"/>
              </a:xfrm>
              <a:prstGeom prst="rect">
                <a:avLst/>
              </a:prstGeom>
              <a:blipFill>
                <a:blip r:embed="rId2"/>
                <a:stretch>
                  <a:fillRect l="-789" t="-31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Таблица 11">
                <a:extLst>
                  <a:ext uri="{FF2B5EF4-FFF2-40B4-BE49-F238E27FC236}">
                    <a16:creationId xmlns:a16="http://schemas.microsoft.com/office/drawing/2014/main" id="{DFF4C3FA-BF64-46FB-A021-3DDB8CF498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7064530"/>
                  </p:ext>
                </p:extLst>
              </p:nvPr>
            </p:nvGraphicFramePr>
            <p:xfrm>
              <a:off x="1388108" y="1757535"/>
              <a:ext cx="8229599" cy="111461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114359">
                      <a:extLst>
                        <a:ext uri="{9D8B030D-6E8A-4147-A177-3AD203B41FA5}">
                          <a16:colId xmlns:a16="http://schemas.microsoft.com/office/drawing/2014/main" val="2417366580"/>
                        </a:ext>
                      </a:extLst>
                    </a:gridCol>
                    <a:gridCol w="4115240">
                      <a:extLst>
                        <a:ext uri="{9D8B030D-6E8A-4147-A177-3AD203B41FA5}">
                          <a16:colId xmlns:a16="http://schemas.microsoft.com/office/drawing/2014/main" val="101082744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а)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+5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+12=0</m:t>
                              </m:r>
                            </m:oMath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г) 3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+15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−36=0</m:t>
                              </m:r>
                            </m:oMath>
                          </a14:m>
                          <a:endParaRPr lang="ru-RU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616043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б)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+5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−12=0</m:t>
                              </m:r>
                            </m:oMath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д)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−12=0</m:t>
                              </m:r>
                            </m:oMath>
                          </a14:m>
                          <a:endParaRPr lang="ru-RU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914878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в)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+5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−12=0</m:t>
                              </m:r>
                            </m:oMath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е)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+12=0</m:t>
                              </m:r>
                            </m:oMath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25871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Таблица 11">
                <a:extLst>
                  <a:ext uri="{FF2B5EF4-FFF2-40B4-BE49-F238E27FC236}">
                    <a16:creationId xmlns:a16="http://schemas.microsoft.com/office/drawing/2014/main" id="{DFF4C3FA-BF64-46FB-A021-3DDB8CF498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7064530"/>
                  </p:ext>
                </p:extLst>
              </p:nvPr>
            </p:nvGraphicFramePr>
            <p:xfrm>
              <a:off x="1388108" y="1757535"/>
              <a:ext cx="8229599" cy="111461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114359">
                      <a:extLst>
                        <a:ext uri="{9D8B030D-6E8A-4147-A177-3AD203B41FA5}">
                          <a16:colId xmlns:a16="http://schemas.microsoft.com/office/drawing/2014/main" val="2417366580"/>
                        </a:ext>
                      </a:extLst>
                    </a:gridCol>
                    <a:gridCol w="4115240">
                      <a:extLst>
                        <a:ext uri="{9D8B030D-6E8A-4147-A177-3AD203B41FA5}">
                          <a16:colId xmlns:a16="http://schemas.microsoft.com/office/drawing/2014/main" val="1010827444"/>
                        </a:ext>
                      </a:extLst>
                    </a:gridCol>
                  </a:tblGrid>
                  <a:tr h="37153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22951" r="-100148" b="-250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99852" t="-22951" b="-2508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6160433"/>
                      </a:ext>
                    </a:extLst>
                  </a:tr>
                  <a:tr h="37153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120968" r="-100148" b="-1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99852" t="-120968" b="-146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1487884"/>
                      </a:ext>
                    </a:extLst>
                  </a:tr>
                  <a:tr h="37153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224590" r="-100148" b="-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99852" t="-224590" b="-49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25871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1FDDEF1-64A7-4DBC-86E9-543E72D82BE2}"/>
              </a:ext>
            </a:extLst>
          </p:cNvPr>
          <p:cNvSpPr/>
          <p:nvPr/>
        </p:nvSpPr>
        <p:spPr>
          <a:xfrm>
            <a:off x="10373169" y="70816"/>
            <a:ext cx="181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solidFill>
                  <a:schemeClr val="accent1">
                    <a:lumMod val="50000"/>
                  </a:schemeClr>
                </a:solidFill>
              </a:rPr>
              <a:t>Теорема Виета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690934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4E69863-4BB0-4127-901C-030BFEEEC787}"/>
              </a:ext>
            </a:extLst>
          </p:cNvPr>
          <p:cNvCxnSpPr/>
          <p:nvPr/>
        </p:nvCxnSpPr>
        <p:spPr>
          <a:xfrm>
            <a:off x="141101" y="465882"/>
            <a:ext cx="570620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29D16268-10D8-4DE4-B022-DC1067B6EAF0}"/>
              </a:ext>
            </a:extLst>
          </p:cNvPr>
          <p:cNvCxnSpPr/>
          <p:nvPr/>
        </p:nvCxnSpPr>
        <p:spPr>
          <a:xfrm>
            <a:off x="3724315" y="469263"/>
            <a:ext cx="8410331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650DFA3-409E-4217-B2DE-AD6B590F32E6}"/>
              </a:ext>
            </a:extLst>
          </p:cNvPr>
          <p:cNvSpPr/>
          <p:nvPr/>
        </p:nvSpPr>
        <p:spPr>
          <a:xfrm>
            <a:off x="262870" y="0"/>
            <a:ext cx="26395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№9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параметр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0D77455-9689-4B66-833A-501AF7818B15}"/>
              </a:ext>
            </a:extLst>
          </p:cNvPr>
          <p:cNvSpPr/>
          <p:nvPr/>
        </p:nvSpPr>
        <p:spPr>
          <a:xfrm>
            <a:off x="10373169" y="70816"/>
            <a:ext cx="181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solidFill>
                  <a:schemeClr val="accent1">
                    <a:lumMod val="50000"/>
                  </a:schemeClr>
                </a:solidFill>
              </a:rPr>
              <a:t>Теорема Виета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ru-RU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FC8C9B4D-E650-4FF9-AAE6-E41F5E40FD55}"/>
                  </a:ext>
                </a:extLst>
              </p:cNvPr>
              <p:cNvSpPr/>
              <p:nvPr/>
            </p:nvSpPr>
            <p:spPr>
              <a:xfrm>
                <a:off x="141101" y="774551"/>
                <a:ext cx="10023981" cy="83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 каком значении параметра</a:t>
                </a:r>
                <a:r>
                  <a:rPr lang="ru-RU" sz="24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ru-RU" sz="2400" b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корни уравнения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𝒑𝒙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𝟏𝟗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ru-RU" sz="2400" b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являются противоположными числами? Найдите эти корни.</a:t>
                </a:r>
                <a:endParaRPr lang="ru-RU" sz="2400" dirty="0"/>
              </a:p>
            </p:txBody>
          </p:sp>
        </mc:Choice>
        <mc:Fallback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FC8C9B4D-E650-4FF9-AAE6-E41F5E40F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1" y="774551"/>
                <a:ext cx="10023981" cy="839332"/>
              </a:xfrm>
              <a:prstGeom prst="rect">
                <a:avLst/>
              </a:prstGeom>
              <a:blipFill>
                <a:blip r:embed="rId2"/>
                <a:stretch>
                  <a:fillRect l="-912" t="-4348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024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4E69863-4BB0-4127-901C-030BFEEEC787}"/>
              </a:ext>
            </a:extLst>
          </p:cNvPr>
          <p:cNvCxnSpPr/>
          <p:nvPr/>
        </p:nvCxnSpPr>
        <p:spPr>
          <a:xfrm>
            <a:off x="141101" y="465882"/>
            <a:ext cx="570620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29D16268-10D8-4DE4-B022-DC1067B6EAF0}"/>
              </a:ext>
            </a:extLst>
          </p:cNvPr>
          <p:cNvCxnSpPr/>
          <p:nvPr/>
        </p:nvCxnSpPr>
        <p:spPr>
          <a:xfrm>
            <a:off x="3724315" y="469263"/>
            <a:ext cx="8410331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650DFA3-409E-4217-B2DE-AD6B590F32E6}"/>
              </a:ext>
            </a:extLst>
          </p:cNvPr>
          <p:cNvSpPr/>
          <p:nvPr/>
        </p:nvSpPr>
        <p:spPr>
          <a:xfrm>
            <a:off x="-91371" y="-61282"/>
            <a:ext cx="34342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№10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знаки корней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0D77455-9689-4B66-833A-501AF7818B15}"/>
              </a:ext>
            </a:extLst>
          </p:cNvPr>
          <p:cNvSpPr/>
          <p:nvPr/>
        </p:nvSpPr>
        <p:spPr>
          <a:xfrm>
            <a:off x="10373169" y="70816"/>
            <a:ext cx="181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solidFill>
                  <a:schemeClr val="accent1">
                    <a:lumMod val="50000"/>
                  </a:schemeClr>
                </a:solidFill>
              </a:rPr>
              <a:t>Теорема Виета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ru-RU" i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5698CCA-09FC-460B-84A7-FBC2E853C500}"/>
              </a:ext>
            </a:extLst>
          </p:cNvPr>
          <p:cNvSpPr/>
          <p:nvPr/>
        </p:nvSpPr>
        <p:spPr>
          <a:xfrm>
            <a:off x="262870" y="552335"/>
            <a:ext cx="95760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Какие из данных уравнений имеют: </a:t>
            </a:r>
          </a:p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а) два положительных корня; </a:t>
            </a:r>
          </a:p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б) два отрицательных корня; </a:t>
            </a:r>
          </a:p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в) корни разных знаков.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3FAAB762-6E28-433F-A253-F51E9B3528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6959052"/>
                  </p:ext>
                </p:extLst>
              </p:nvPr>
            </p:nvGraphicFramePr>
            <p:xfrm>
              <a:off x="1304102" y="2871691"/>
              <a:ext cx="9402368" cy="111461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700736">
                      <a:extLst>
                        <a:ext uri="{9D8B030D-6E8A-4147-A177-3AD203B41FA5}">
                          <a16:colId xmlns:a16="http://schemas.microsoft.com/office/drawing/2014/main" val="3454216249"/>
                        </a:ext>
                      </a:extLst>
                    </a:gridCol>
                    <a:gridCol w="4701632">
                      <a:extLst>
                        <a:ext uri="{9D8B030D-6E8A-4147-A177-3AD203B41FA5}">
                          <a16:colId xmlns:a16="http://schemas.microsoft.com/office/drawing/2014/main" val="291918927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а)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−10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+11=0</m:t>
                              </m:r>
                            </m:oMath>
                          </a14:m>
                          <a:endParaRPr lang="ru-RU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г)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+16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−10=0</m:t>
                              </m:r>
                            </m:oMath>
                          </a14:m>
                          <a:endParaRPr lang="ru-RU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872438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б)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+7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+1=0</m:t>
                              </m:r>
                            </m:oMath>
                          </a14:m>
                          <a:endParaRPr lang="ru-RU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д)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−14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+0,2=0</m:t>
                              </m:r>
                            </m:oMath>
                          </a14:m>
                          <a:endParaRPr lang="ru-RU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260250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в)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−40=0</m:t>
                              </m:r>
                            </m:oMath>
                          </a14:m>
                          <a:endParaRPr lang="ru-RU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е)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+30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+2=0</m:t>
                              </m:r>
                            </m:oMath>
                          </a14:m>
                          <a:endParaRPr lang="ru-RU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46518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3FAAB762-6E28-433F-A253-F51E9B3528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6959052"/>
                  </p:ext>
                </p:extLst>
              </p:nvPr>
            </p:nvGraphicFramePr>
            <p:xfrm>
              <a:off x="1304102" y="2871691"/>
              <a:ext cx="9402368" cy="111461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700736">
                      <a:extLst>
                        <a:ext uri="{9D8B030D-6E8A-4147-A177-3AD203B41FA5}">
                          <a16:colId xmlns:a16="http://schemas.microsoft.com/office/drawing/2014/main" val="3454216249"/>
                        </a:ext>
                      </a:extLst>
                    </a:gridCol>
                    <a:gridCol w="4701632">
                      <a:extLst>
                        <a:ext uri="{9D8B030D-6E8A-4147-A177-3AD203B41FA5}">
                          <a16:colId xmlns:a16="http://schemas.microsoft.com/office/drawing/2014/main" val="2919189278"/>
                        </a:ext>
                      </a:extLst>
                    </a:gridCol>
                  </a:tblGrid>
                  <a:tr h="37153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22951" r="-100000" b="-2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100000" t="-22951" b="-249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243819"/>
                      </a:ext>
                    </a:extLst>
                  </a:tr>
                  <a:tr h="37153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122951" r="-100000" b="-1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100000" t="-122951" b="-149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6025067"/>
                      </a:ext>
                    </a:extLst>
                  </a:tr>
                  <a:tr h="37153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222951" r="-100000" b="-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100000" t="-222951" b="-49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46518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044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4E69863-4BB0-4127-901C-030BFEEEC787}"/>
              </a:ext>
            </a:extLst>
          </p:cNvPr>
          <p:cNvCxnSpPr/>
          <p:nvPr/>
        </p:nvCxnSpPr>
        <p:spPr>
          <a:xfrm>
            <a:off x="141101" y="465882"/>
            <a:ext cx="570620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29D16268-10D8-4DE4-B022-DC1067B6EAF0}"/>
              </a:ext>
            </a:extLst>
          </p:cNvPr>
          <p:cNvCxnSpPr/>
          <p:nvPr/>
        </p:nvCxnSpPr>
        <p:spPr>
          <a:xfrm>
            <a:off x="3724315" y="469263"/>
            <a:ext cx="8410331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650DFA3-409E-4217-B2DE-AD6B590F32E6}"/>
              </a:ext>
            </a:extLst>
          </p:cNvPr>
          <p:cNvSpPr/>
          <p:nvPr/>
        </p:nvSpPr>
        <p:spPr>
          <a:xfrm>
            <a:off x="49649" y="-50576"/>
            <a:ext cx="5886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№2(сумма и произведение корней) 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133E21D-86A1-494B-9A79-7F9012663A42}"/>
              </a:ext>
            </a:extLst>
          </p:cNvPr>
          <p:cNvSpPr/>
          <p:nvPr/>
        </p:nvSpPr>
        <p:spPr>
          <a:xfrm>
            <a:off x="106142" y="573603"/>
            <a:ext cx="102704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 решая уравнения, определите, имеет ли оно корни. Для уравнений, имеющих корни, найдите их сумму и произведение: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749D74EE-ED6D-496C-909A-EC4D4A3539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652781"/>
                  </p:ext>
                </p:extLst>
              </p:nvPr>
            </p:nvGraphicFramePr>
            <p:xfrm>
              <a:off x="1291800" y="1710744"/>
              <a:ext cx="8677824" cy="209328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338448">
                      <a:extLst>
                        <a:ext uri="{9D8B030D-6E8A-4147-A177-3AD203B41FA5}">
                          <a16:colId xmlns:a16="http://schemas.microsoft.com/office/drawing/2014/main" val="2780756700"/>
                        </a:ext>
                      </a:extLst>
                    </a:gridCol>
                    <a:gridCol w="4339376">
                      <a:extLst>
                        <a:ext uri="{9D8B030D-6E8A-4147-A177-3AD203B41FA5}">
                          <a16:colId xmlns:a16="http://schemas.microsoft.com/office/drawing/2014/main" val="103361392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а)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−15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+16=0</m:t>
                              </m:r>
                            </m:oMath>
                          </a14:m>
                          <a:endParaRPr lang="ru-RU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е)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−12=0</m:t>
                              </m:r>
                            </m:oMath>
                          </a14:m>
                          <a:endParaRPr lang="ru-RU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487935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б)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+13=0</m:t>
                              </m:r>
                            </m:oMath>
                          </a14:m>
                          <a:endParaRPr lang="ru-RU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ж) </a:t>
                          </a:r>
                          <a14:m>
                            <m:oMath xmlns:m="http://schemas.openxmlformats.org/officeDocument/2006/math"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+8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oMath>
                          </a14:m>
                          <a:endParaRPr lang="ru-RU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437759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в)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−12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+18=0</m:t>
                              </m:r>
                            </m:oMath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з) </a:t>
                          </a:r>
                          <a14:m>
                            <m:oMath xmlns:m="http://schemas.openxmlformats.org/officeDocument/2006/math"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0,2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−1=0</m:t>
                              </m:r>
                            </m:oMath>
                          </a14:m>
                          <a:endParaRPr lang="ru-RU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0703348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г) </a:t>
                          </a:r>
                          <a14:m>
                            <m:oMath xmlns:m="http://schemas.openxmlformats.org/officeDocument/2006/math"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+8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−14=0</m:t>
                              </m:r>
                            </m:oMath>
                          </a14:m>
                          <a:endParaRPr lang="ru-RU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и)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ru-RU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−7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</m:rad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oMath>
                          </a14:m>
                          <a:endParaRPr lang="ru-RU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544008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д) </a:t>
                          </a:r>
                          <a14:m>
                            <m:oMath xmlns:m="http://schemas.openxmlformats.org/officeDocument/2006/math"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+11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−7=0</m:t>
                              </m:r>
                            </m:oMath>
                          </a14:m>
                          <a:endParaRPr lang="ru-RU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к)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ru-RU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ru-RU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−7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+1=0</m:t>
                              </m:r>
                            </m:oMath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985648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749D74EE-ED6D-496C-909A-EC4D4A3539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652781"/>
                  </p:ext>
                </p:extLst>
              </p:nvPr>
            </p:nvGraphicFramePr>
            <p:xfrm>
              <a:off x="1291800" y="1710744"/>
              <a:ext cx="8677824" cy="209328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338448">
                      <a:extLst>
                        <a:ext uri="{9D8B030D-6E8A-4147-A177-3AD203B41FA5}">
                          <a16:colId xmlns:a16="http://schemas.microsoft.com/office/drawing/2014/main" val="2780756700"/>
                        </a:ext>
                      </a:extLst>
                    </a:gridCol>
                    <a:gridCol w="4339376">
                      <a:extLst>
                        <a:ext uri="{9D8B030D-6E8A-4147-A177-3AD203B41FA5}">
                          <a16:colId xmlns:a16="http://schemas.microsoft.com/office/drawing/2014/main" val="1033613925"/>
                        </a:ext>
                      </a:extLst>
                    </a:gridCol>
                  </a:tblGrid>
                  <a:tr h="37153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22951" r="-100140" b="-488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99860" t="-22951" b="-4885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8793555"/>
                      </a:ext>
                    </a:extLst>
                  </a:tr>
                  <a:tr h="37153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122951" r="-100140" b="-388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99860" t="-122951" b="-3885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3775943"/>
                      </a:ext>
                    </a:extLst>
                  </a:tr>
                  <a:tr h="37153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219355" r="-100140" b="-2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99860" t="-219355" b="-282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7033481"/>
                      </a:ext>
                    </a:extLst>
                  </a:tr>
                  <a:tr h="40214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300000" r="-100140" b="-16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99860" t="-300000" b="-16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4400895"/>
                      </a:ext>
                    </a:extLst>
                  </a:tr>
                  <a:tr h="57651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277895" r="-100140" b="-1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99860" t="-277895" b="-1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85648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3244DD1-C3AC-4AF1-8063-2C1B05273AAC}"/>
              </a:ext>
            </a:extLst>
          </p:cNvPr>
          <p:cNvSpPr/>
          <p:nvPr/>
        </p:nvSpPr>
        <p:spPr>
          <a:xfrm>
            <a:off x="10373169" y="70816"/>
            <a:ext cx="181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solidFill>
                  <a:schemeClr val="accent1">
                    <a:lumMod val="50000"/>
                  </a:schemeClr>
                </a:solidFill>
              </a:rPr>
              <a:t>Теорема Виета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68669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4E69863-4BB0-4127-901C-030BFEEEC787}"/>
              </a:ext>
            </a:extLst>
          </p:cNvPr>
          <p:cNvCxnSpPr/>
          <p:nvPr/>
        </p:nvCxnSpPr>
        <p:spPr>
          <a:xfrm>
            <a:off x="141101" y="465882"/>
            <a:ext cx="570620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29D16268-10D8-4DE4-B022-DC1067B6EAF0}"/>
              </a:ext>
            </a:extLst>
          </p:cNvPr>
          <p:cNvCxnSpPr/>
          <p:nvPr/>
        </p:nvCxnSpPr>
        <p:spPr>
          <a:xfrm>
            <a:off x="3724315" y="469263"/>
            <a:ext cx="8410331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650DFA3-409E-4217-B2DE-AD6B590F32E6}"/>
              </a:ext>
            </a:extLst>
          </p:cNvPr>
          <p:cNvSpPr/>
          <p:nvPr/>
        </p:nvSpPr>
        <p:spPr>
          <a:xfrm>
            <a:off x="0" y="-43916"/>
            <a:ext cx="4210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№3 (нахождение корней)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0A5E5B2-0760-41BF-927C-AC9515E8DEFA}"/>
              </a:ext>
            </a:extLst>
          </p:cNvPr>
          <p:cNvSpPr/>
          <p:nvPr/>
        </p:nvSpPr>
        <p:spPr>
          <a:xfrm>
            <a:off x="214235" y="700242"/>
            <a:ext cx="10971628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 используя формулу корней, найдите корни квадратного уравнения: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854ABAF0-8CA2-4391-B98E-F8B99AC3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3345918"/>
                  </p:ext>
                </p:extLst>
              </p:nvPr>
            </p:nvGraphicFramePr>
            <p:xfrm>
              <a:off x="1027436" y="1678730"/>
              <a:ext cx="8764634" cy="111461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381848">
                      <a:extLst>
                        <a:ext uri="{9D8B030D-6E8A-4147-A177-3AD203B41FA5}">
                          <a16:colId xmlns:a16="http://schemas.microsoft.com/office/drawing/2014/main" val="2372714733"/>
                        </a:ext>
                      </a:extLst>
                    </a:gridCol>
                    <a:gridCol w="4382786">
                      <a:extLst>
                        <a:ext uri="{9D8B030D-6E8A-4147-A177-3AD203B41FA5}">
                          <a16:colId xmlns:a16="http://schemas.microsoft.com/office/drawing/2014/main" val="377497235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а)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+2=0</m:t>
                              </m:r>
                            </m:oMath>
                          </a14:m>
                          <a:endParaRPr lang="ru-RU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г)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+9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+20=0</m:t>
                              </m:r>
                            </m:oMath>
                          </a14:m>
                          <a:endParaRPr lang="ru-RU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388627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б)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−19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+18=0</m:t>
                              </m:r>
                            </m:oMath>
                          </a14:m>
                          <a:endParaRPr lang="ru-RU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д)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−18=0</m:t>
                              </m:r>
                            </m:oMath>
                          </a14:m>
                          <a:endParaRPr lang="ru-RU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506554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в)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−10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−11=0</m:t>
                              </m:r>
                            </m:oMath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е)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−15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+14=0</m:t>
                              </m:r>
                            </m:oMath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13684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854ABAF0-8CA2-4391-B98E-F8B99AC3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3345918"/>
                  </p:ext>
                </p:extLst>
              </p:nvPr>
            </p:nvGraphicFramePr>
            <p:xfrm>
              <a:off x="1027436" y="1678730"/>
              <a:ext cx="8764634" cy="111461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381848">
                      <a:extLst>
                        <a:ext uri="{9D8B030D-6E8A-4147-A177-3AD203B41FA5}">
                          <a16:colId xmlns:a16="http://schemas.microsoft.com/office/drawing/2014/main" val="2372714733"/>
                        </a:ext>
                      </a:extLst>
                    </a:gridCol>
                    <a:gridCol w="4382786">
                      <a:extLst>
                        <a:ext uri="{9D8B030D-6E8A-4147-A177-3AD203B41FA5}">
                          <a16:colId xmlns:a16="http://schemas.microsoft.com/office/drawing/2014/main" val="3774972351"/>
                        </a:ext>
                      </a:extLst>
                    </a:gridCol>
                  </a:tblGrid>
                  <a:tr h="37153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22951" r="-100139" b="-250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99861" t="-22951" b="-2508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886272"/>
                      </a:ext>
                    </a:extLst>
                  </a:tr>
                  <a:tr h="37153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120968" r="-100139" b="-1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99861" t="-120968" b="-146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655408"/>
                      </a:ext>
                    </a:extLst>
                  </a:tr>
                  <a:tr h="37153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224590" r="-100139" b="-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99861" t="-224590" b="-49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13684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C55A882-F135-44FF-A98A-230EB49EA64D}"/>
              </a:ext>
            </a:extLst>
          </p:cNvPr>
          <p:cNvSpPr/>
          <p:nvPr/>
        </p:nvSpPr>
        <p:spPr>
          <a:xfrm>
            <a:off x="10373169" y="70816"/>
            <a:ext cx="181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solidFill>
                  <a:schemeClr val="accent1">
                    <a:lumMod val="50000"/>
                  </a:schemeClr>
                </a:solidFill>
              </a:rPr>
              <a:t>Теорема Виета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91632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4E69863-4BB0-4127-901C-030BFEEEC787}"/>
              </a:ext>
            </a:extLst>
          </p:cNvPr>
          <p:cNvCxnSpPr/>
          <p:nvPr/>
        </p:nvCxnSpPr>
        <p:spPr>
          <a:xfrm>
            <a:off x="141101" y="465882"/>
            <a:ext cx="570620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29D16268-10D8-4DE4-B022-DC1067B6EAF0}"/>
              </a:ext>
            </a:extLst>
          </p:cNvPr>
          <p:cNvCxnSpPr/>
          <p:nvPr/>
        </p:nvCxnSpPr>
        <p:spPr>
          <a:xfrm>
            <a:off x="3724315" y="469263"/>
            <a:ext cx="8410331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650DFA3-409E-4217-B2DE-AD6B590F32E6}"/>
              </a:ext>
            </a:extLst>
          </p:cNvPr>
          <p:cNvSpPr/>
          <p:nvPr/>
        </p:nvSpPr>
        <p:spPr>
          <a:xfrm>
            <a:off x="0" y="0"/>
            <a:ext cx="42925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№4 (нахождение корней)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0A5E5B2-0760-41BF-927C-AC9515E8DEFA}"/>
              </a:ext>
            </a:extLst>
          </p:cNvPr>
          <p:cNvSpPr/>
          <p:nvPr/>
        </p:nvSpPr>
        <p:spPr>
          <a:xfrm>
            <a:off x="141101" y="628544"/>
            <a:ext cx="10971628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 используя формулу корней, найдите корни квадратного уравнения: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Таблица 13">
                <a:extLst>
                  <a:ext uri="{FF2B5EF4-FFF2-40B4-BE49-F238E27FC236}">
                    <a16:creationId xmlns:a16="http://schemas.microsoft.com/office/drawing/2014/main" id="{79064699-5AC1-4306-AE88-34471DA112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6480912"/>
                  </p:ext>
                </p:extLst>
              </p:nvPr>
            </p:nvGraphicFramePr>
            <p:xfrm>
              <a:off x="1119006" y="1678927"/>
              <a:ext cx="7914112" cy="104336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56633">
                      <a:extLst>
                        <a:ext uri="{9D8B030D-6E8A-4147-A177-3AD203B41FA5}">
                          <a16:colId xmlns:a16="http://schemas.microsoft.com/office/drawing/2014/main" val="3825804839"/>
                        </a:ext>
                      </a:extLst>
                    </a:gridCol>
                    <a:gridCol w="3957479">
                      <a:extLst>
                        <a:ext uri="{9D8B030D-6E8A-4147-A177-3AD203B41FA5}">
                          <a16:colId xmlns:a16="http://schemas.microsoft.com/office/drawing/2014/main" val="201612822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а)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+9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+6=0</m:t>
                              </m:r>
                            </m:oMath>
                          </a14:m>
                          <a:endParaRPr lang="ru-R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г)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−10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+8=0</m:t>
                              </m:r>
                            </m:oMath>
                          </a14:m>
                          <a:endParaRPr lang="ru-RU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004937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б)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−20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−22=0</m:t>
                              </m:r>
                            </m:oMath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д)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+6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−24=0</m:t>
                              </m:r>
                            </m:oMath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42011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Таблица 13">
                <a:extLst>
                  <a:ext uri="{FF2B5EF4-FFF2-40B4-BE49-F238E27FC236}">
                    <a16:creationId xmlns:a16="http://schemas.microsoft.com/office/drawing/2014/main" id="{79064699-5AC1-4306-AE88-34471DA112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6480912"/>
                  </p:ext>
                </p:extLst>
              </p:nvPr>
            </p:nvGraphicFramePr>
            <p:xfrm>
              <a:off x="1119006" y="1678927"/>
              <a:ext cx="7914112" cy="104336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56633">
                      <a:extLst>
                        <a:ext uri="{9D8B030D-6E8A-4147-A177-3AD203B41FA5}">
                          <a16:colId xmlns:a16="http://schemas.microsoft.com/office/drawing/2014/main" val="3825804839"/>
                        </a:ext>
                      </a:extLst>
                    </a:gridCol>
                    <a:gridCol w="3957479">
                      <a:extLst>
                        <a:ext uri="{9D8B030D-6E8A-4147-A177-3AD203B41FA5}">
                          <a16:colId xmlns:a16="http://schemas.microsoft.com/office/drawing/2014/main" val="2016128229"/>
                        </a:ext>
                      </a:extLst>
                    </a:gridCol>
                  </a:tblGrid>
                  <a:tr h="6718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12613" r="-100154" b="-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99846" t="-12613" b="-819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0493767"/>
                      </a:ext>
                    </a:extLst>
                  </a:tr>
                  <a:tr h="37153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204918" r="-100154" b="-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99846" t="-204918" b="-49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42011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7A38468-CCC0-4EDD-B8B8-D0DE63044995}"/>
              </a:ext>
            </a:extLst>
          </p:cNvPr>
          <p:cNvSpPr/>
          <p:nvPr/>
        </p:nvSpPr>
        <p:spPr>
          <a:xfrm>
            <a:off x="10373169" y="70816"/>
            <a:ext cx="181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solidFill>
                  <a:schemeClr val="accent1">
                    <a:lumMod val="50000"/>
                  </a:schemeClr>
                </a:solidFill>
              </a:rPr>
              <a:t>Теорема Виета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08433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4E69863-4BB0-4127-901C-030BFEEEC787}"/>
              </a:ext>
            </a:extLst>
          </p:cNvPr>
          <p:cNvCxnSpPr/>
          <p:nvPr/>
        </p:nvCxnSpPr>
        <p:spPr>
          <a:xfrm>
            <a:off x="141101" y="465882"/>
            <a:ext cx="570620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29D16268-10D8-4DE4-B022-DC1067B6EAF0}"/>
              </a:ext>
            </a:extLst>
          </p:cNvPr>
          <p:cNvCxnSpPr/>
          <p:nvPr/>
        </p:nvCxnSpPr>
        <p:spPr>
          <a:xfrm>
            <a:off x="3724315" y="469263"/>
            <a:ext cx="8410331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650DFA3-409E-4217-B2DE-AD6B590F32E6}"/>
              </a:ext>
            </a:extLst>
          </p:cNvPr>
          <p:cNvSpPr/>
          <p:nvPr/>
        </p:nvSpPr>
        <p:spPr>
          <a:xfrm>
            <a:off x="0" y="8914"/>
            <a:ext cx="4837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№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 (составление уравнений) 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0169DB3-39ED-4A3D-A593-6842E7B4581C}"/>
              </a:ext>
            </a:extLst>
          </p:cNvPr>
          <p:cNvSpPr/>
          <p:nvPr/>
        </p:nvSpPr>
        <p:spPr>
          <a:xfrm>
            <a:off x="266527" y="683045"/>
            <a:ext cx="10106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Составьте квадратное уравнение, корнями которого являются числа: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CF73E3BF-3C6A-4984-BE57-E47FC2EB40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442643"/>
                  </p:ext>
                </p:extLst>
              </p:nvPr>
            </p:nvGraphicFramePr>
            <p:xfrm>
              <a:off x="1306106" y="1751129"/>
              <a:ext cx="8027484" cy="107397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013312">
                      <a:extLst>
                        <a:ext uri="{9D8B030D-6E8A-4147-A177-3AD203B41FA5}">
                          <a16:colId xmlns:a16="http://schemas.microsoft.com/office/drawing/2014/main" val="3618484357"/>
                        </a:ext>
                      </a:extLst>
                    </a:gridCol>
                    <a:gridCol w="4014172">
                      <a:extLst>
                        <a:ext uri="{9D8B030D-6E8A-4147-A177-3AD203B41FA5}">
                          <a16:colId xmlns:a16="http://schemas.microsoft.com/office/drawing/2014/main" val="42325353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а)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=5</m:t>
                              </m:r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=−3</m:t>
                              </m:r>
                            </m:oMath>
                          </a14:m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;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в)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=4+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   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=4−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;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18175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б)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=4</m:t>
                              </m:r>
                            </m:oMath>
                          </a14:m>
                          <a:r>
                            <a:rPr lang="en-US" sz="24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;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г)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=−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</m:rad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   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</m:rad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oMath>
                          </a14:m>
                          <a:r>
                            <a:rPr lang="ru-RU" sz="24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724418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CF73E3BF-3C6A-4984-BE57-E47FC2EB40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442643"/>
                  </p:ext>
                </p:extLst>
              </p:nvPr>
            </p:nvGraphicFramePr>
            <p:xfrm>
              <a:off x="1306106" y="1751129"/>
              <a:ext cx="8027484" cy="107397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013312">
                      <a:extLst>
                        <a:ext uri="{9D8B030D-6E8A-4147-A177-3AD203B41FA5}">
                          <a16:colId xmlns:a16="http://schemas.microsoft.com/office/drawing/2014/main" val="3618484357"/>
                        </a:ext>
                      </a:extLst>
                    </a:gridCol>
                    <a:gridCol w="4014172">
                      <a:extLst>
                        <a:ext uri="{9D8B030D-6E8A-4147-A177-3AD203B41FA5}">
                          <a16:colId xmlns:a16="http://schemas.microsoft.com/office/drawing/2014/main" val="4232535385"/>
                        </a:ext>
                      </a:extLst>
                    </a:gridCol>
                  </a:tblGrid>
                  <a:tr h="6718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12613" r="-100000" b="-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100000" t="-12613" b="-864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1817548"/>
                      </a:ext>
                    </a:extLst>
                  </a:tr>
                  <a:tr h="40214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189394" r="-100000" b="-4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100000" t="-189394" b="-4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24418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D9B1A82-8C6A-466C-8B6D-397B8CFC3D68}"/>
              </a:ext>
            </a:extLst>
          </p:cNvPr>
          <p:cNvSpPr/>
          <p:nvPr/>
        </p:nvSpPr>
        <p:spPr>
          <a:xfrm>
            <a:off x="10373169" y="70816"/>
            <a:ext cx="181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solidFill>
                  <a:schemeClr val="accent1">
                    <a:lumMod val="50000"/>
                  </a:schemeClr>
                </a:solidFill>
              </a:rPr>
              <a:t>Теорема Виета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07185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4E69863-4BB0-4127-901C-030BFEEEC787}"/>
              </a:ext>
            </a:extLst>
          </p:cNvPr>
          <p:cNvCxnSpPr/>
          <p:nvPr/>
        </p:nvCxnSpPr>
        <p:spPr>
          <a:xfrm>
            <a:off x="141101" y="465882"/>
            <a:ext cx="570620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29D16268-10D8-4DE4-B022-DC1067B6EAF0}"/>
              </a:ext>
            </a:extLst>
          </p:cNvPr>
          <p:cNvCxnSpPr/>
          <p:nvPr/>
        </p:nvCxnSpPr>
        <p:spPr>
          <a:xfrm>
            <a:off x="3724315" y="469263"/>
            <a:ext cx="8410331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650DFA3-409E-4217-B2DE-AD6B590F32E6}"/>
              </a:ext>
            </a:extLst>
          </p:cNvPr>
          <p:cNvSpPr/>
          <p:nvPr/>
        </p:nvSpPr>
        <p:spPr>
          <a:xfrm>
            <a:off x="57354" y="0"/>
            <a:ext cx="5379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№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6 (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нахождение второго корня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0D77455-9689-4B66-833A-501AF7818B15}"/>
              </a:ext>
            </a:extLst>
          </p:cNvPr>
          <p:cNvSpPr/>
          <p:nvPr/>
        </p:nvSpPr>
        <p:spPr>
          <a:xfrm>
            <a:off x="10373169" y="70816"/>
            <a:ext cx="181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solidFill>
                  <a:schemeClr val="accent1">
                    <a:lumMod val="50000"/>
                  </a:schemeClr>
                </a:solidFill>
              </a:rPr>
              <a:t>Теорема Виета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ru-RU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609D1786-57B2-4788-9122-7A98FC4A9DE0}"/>
                  </a:ext>
                </a:extLst>
              </p:cNvPr>
              <p:cNvSpPr/>
              <p:nvPr/>
            </p:nvSpPr>
            <p:spPr>
              <a:xfrm>
                <a:off x="141101" y="685374"/>
                <a:ext cx="8315418" cy="83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Число </a:t>
                </a:r>
                <a14:m>
                  <m:oMath xmlns:m="http://schemas.openxmlformats.org/officeDocument/2006/math">
                    <m:r>
                      <a:rPr lang="ru-RU" sz="2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lang="ru-RU" sz="2400" b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является корнем уравнения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𝟏𝟎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ru-RU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Найдите значение </a:t>
                </a:r>
                <a14:m>
                  <m:oMath xmlns:m="http://schemas.openxmlformats.org/officeDocument/2006/math"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𝒒</m:t>
                    </m:r>
                  </m:oMath>
                </a14:m>
                <a:r>
                  <a:rPr lang="ru-RU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второй корень уравнения.</a:t>
                </a:r>
                <a:endParaRPr lang="ru-RU" sz="2400" dirty="0"/>
              </a:p>
            </p:txBody>
          </p:sp>
        </mc:Choice>
        <mc:Fallback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609D1786-57B2-4788-9122-7A98FC4A9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1" y="685374"/>
                <a:ext cx="8315418" cy="839332"/>
              </a:xfrm>
              <a:prstGeom prst="rect">
                <a:avLst/>
              </a:prstGeom>
              <a:blipFill>
                <a:blip r:embed="rId2"/>
                <a:stretch>
                  <a:fillRect l="-1100" t="-4348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63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4E69863-4BB0-4127-901C-030BFEEEC787}"/>
              </a:ext>
            </a:extLst>
          </p:cNvPr>
          <p:cNvCxnSpPr/>
          <p:nvPr/>
        </p:nvCxnSpPr>
        <p:spPr>
          <a:xfrm>
            <a:off x="141101" y="465882"/>
            <a:ext cx="570620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29D16268-10D8-4DE4-B022-DC1067B6EAF0}"/>
              </a:ext>
            </a:extLst>
          </p:cNvPr>
          <p:cNvCxnSpPr/>
          <p:nvPr/>
        </p:nvCxnSpPr>
        <p:spPr>
          <a:xfrm>
            <a:off x="3724315" y="469263"/>
            <a:ext cx="8410331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650DFA3-409E-4217-B2DE-AD6B590F32E6}"/>
              </a:ext>
            </a:extLst>
          </p:cNvPr>
          <p:cNvSpPr/>
          <p:nvPr/>
        </p:nvSpPr>
        <p:spPr>
          <a:xfrm>
            <a:off x="57354" y="0"/>
            <a:ext cx="5379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№7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нахождение второго корня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0D77455-9689-4B66-833A-501AF7818B15}"/>
              </a:ext>
            </a:extLst>
          </p:cNvPr>
          <p:cNvSpPr/>
          <p:nvPr/>
        </p:nvSpPr>
        <p:spPr>
          <a:xfrm>
            <a:off x="10373169" y="70816"/>
            <a:ext cx="181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solidFill>
                  <a:schemeClr val="accent1">
                    <a:lumMod val="50000"/>
                  </a:schemeClr>
                </a:solidFill>
              </a:rPr>
              <a:t>Теорема Виета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ru-RU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4AD658F1-97E1-4FCC-8B68-B5D418DA4E27}"/>
                  </a:ext>
                </a:extLst>
              </p:cNvPr>
              <p:cNvSpPr/>
              <p:nvPr/>
            </p:nvSpPr>
            <p:spPr>
              <a:xfrm>
                <a:off x="285337" y="716064"/>
                <a:ext cx="7644143" cy="9951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Число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ru-RU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ru-RU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является корнем уравнения </a:t>
                </a:r>
                <a14:m>
                  <m:oMath xmlns:m="http://schemas.openxmlformats.org/officeDocument/2006/math"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𝟏𝟐</m:t>
                    </m:r>
                    <m:sSup>
                      <m:sSupPr>
                        <m:ctrlP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𝒃𝒙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𝟖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ru-RU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Найдите значение </a:t>
                </a:r>
                <a14:m>
                  <m:oMath xmlns:m="http://schemas.openxmlformats.org/officeDocument/2006/math"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r>
                  <a:rPr lang="ru-RU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второй корень уравнения.</a:t>
                </a:r>
                <a:endParaRPr lang="ru-RU" sz="2400" dirty="0"/>
              </a:p>
            </p:txBody>
          </p:sp>
        </mc:Choice>
        <mc:Fallback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4AD658F1-97E1-4FCC-8B68-B5D418DA4E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37" y="716064"/>
                <a:ext cx="7644143" cy="995144"/>
              </a:xfrm>
              <a:prstGeom prst="rect">
                <a:avLst/>
              </a:prstGeom>
              <a:blipFill>
                <a:blip r:embed="rId2"/>
                <a:stretch>
                  <a:fillRect l="-1276" b="-128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29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4E69863-4BB0-4127-901C-030BFEEEC787}"/>
              </a:ext>
            </a:extLst>
          </p:cNvPr>
          <p:cNvCxnSpPr/>
          <p:nvPr/>
        </p:nvCxnSpPr>
        <p:spPr>
          <a:xfrm>
            <a:off x="141101" y="465882"/>
            <a:ext cx="570620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29D16268-10D8-4DE4-B022-DC1067B6EAF0}"/>
              </a:ext>
            </a:extLst>
          </p:cNvPr>
          <p:cNvCxnSpPr/>
          <p:nvPr/>
        </p:nvCxnSpPr>
        <p:spPr>
          <a:xfrm>
            <a:off x="3724315" y="469263"/>
            <a:ext cx="8410331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650DFA3-409E-4217-B2DE-AD6B590F32E6}"/>
              </a:ext>
            </a:extLst>
          </p:cNvPr>
          <p:cNvSpPr/>
          <p:nvPr/>
        </p:nvSpPr>
        <p:spPr>
          <a:xfrm>
            <a:off x="10181" y="-57338"/>
            <a:ext cx="596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№8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сумма и произведение корней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0D77455-9689-4B66-833A-501AF7818B15}"/>
              </a:ext>
            </a:extLst>
          </p:cNvPr>
          <p:cNvSpPr/>
          <p:nvPr/>
        </p:nvSpPr>
        <p:spPr>
          <a:xfrm>
            <a:off x="10373169" y="70816"/>
            <a:ext cx="181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solidFill>
                  <a:schemeClr val="accent1">
                    <a:lumMod val="50000"/>
                  </a:schemeClr>
                </a:solidFill>
              </a:rPr>
              <a:t>Теорема Виета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ru-RU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E3BCB57B-AD25-4B35-930B-908A78C3D24F}"/>
                  </a:ext>
                </a:extLst>
              </p:cNvPr>
              <p:cNvSpPr/>
              <p:nvPr/>
            </p:nvSpPr>
            <p:spPr>
              <a:xfrm>
                <a:off x="141101" y="709824"/>
                <a:ext cx="10037686" cy="83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Известно,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400" b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ru-RU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корни уравнения </a:t>
                </a:r>
                <a14:m>
                  <m:oMath xmlns:m="http://schemas.openxmlformats.org/officeDocument/2006/math"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𝟑</m:t>
                    </m:r>
                    <m:sSup>
                      <m:sSupPr>
                        <m:ctrlP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𝟓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𝟏𝟐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ru-RU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ru-RU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Не решая уравнение, найдите значение выражения   </a:t>
                </a:r>
                <a14:m>
                  <m:oMath xmlns:m="http://schemas.openxmlformats.org/officeDocument/2006/math"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𝟒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𝟓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𝟓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E3BCB57B-AD25-4B35-930B-908A78C3D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1" y="709824"/>
                <a:ext cx="10037686" cy="839332"/>
              </a:xfrm>
              <a:prstGeom prst="rect">
                <a:avLst/>
              </a:prstGeom>
              <a:blipFill>
                <a:blip r:embed="rId2"/>
                <a:stretch>
                  <a:fillRect l="-911" t="-4348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00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4E69863-4BB0-4127-901C-030BFEEEC787}"/>
              </a:ext>
            </a:extLst>
          </p:cNvPr>
          <p:cNvCxnSpPr/>
          <p:nvPr/>
        </p:nvCxnSpPr>
        <p:spPr>
          <a:xfrm>
            <a:off x="141101" y="465882"/>
            <a:ext cx="570620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29D16268-10D8-4DE4-B022-DC1067B6EAF0}"/>
              </a:ext>
            </a:extLst>
          </p:cNvPr>
          <p:cNvCxnSpPr/>
          <p:nvPr/>
        </p:nvCxnSpPr>
        <p:spPr>
          <a:xfrm>
            <a:off x="3724315" y="469263"/>
            <a:ext cx="8410331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650DFA3-409E-4217-B2DE-AD6B590F32E6}"/>
              </a:ext>
            </a:extLst>
          </p:cNvPr>
          <p:cNvSpPr/>
          <p:nvPr/>
        </p:nvSpPr>
        <p:spPr>
          <a:xfrm>
            <a:off x="10181" y="-57338"/>
            <a:ext cx="596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№8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сумма и произведение корней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0D77455-9689-4B66-833A-501AF7818B15}"/>
              </a:ext>
            </a:extLst>
          </p:cNvPr>
          <p:cNvSpPr/>
          <p:nvPr/>
        </p:nvSpPr>
        <p:spPr>
          <a:xfrm>
            <a:off x="10373169" y="70816"/>
            <a:ext cx="181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solidFill>
                  <a:schemeClr val="accent1">
                    <a:lumMod val="50000"/>
                  </a:schemeClr>
                </a:solidFill>
              </a:rPr>
              <a:t>Теорема Виета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ru-RU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E3BCB57B-AD25-4B35-930B-908A78C3D24F}"/>
                  </a:ext>
                </a:extLst>
              </p:cNvPr>
              <p:cNvSpPr/>
              <p:nvPr/>
            </p:nvSpPr>
            <p:spPr>
              <a:xfrm>
                <a:off x="141101" y="709824"/>
                <a:ext cx="10037686" cy="83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Известно,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400" b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ru-RU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корни уравнения </a:t>
                </a:r>
                <a14:m>
                  <m:oMath xmlns:m="http://schemas.openxmlformats.org/officeDocument/2006/math"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𝟑</m:t>
                    </m:r>
                    <m:sSup>
                      <m:sSupPr>
                        <m:ctrlP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𝟓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𝟏𝟐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ru-RU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ru-RU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Не решая уравнение, найдите значение выражения   </a:t>
                </a:r>
                <a14:m>
                  <m:oMath xmlns:m="http://schemas.openxmlformats.org/officeDocument/2006/math"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𝟒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𝟓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𝟓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E3BCB57B-AD25-4B35-930B-908A78C3D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1" y="709824"/>
                <a:ext cx="10037686" cy="839332"/>
              </a:xfrm>
              <a:prstGeom prst="rect">
                <a:avLst/>
              </a:prstGeom>
              <a:blipFill>
                <a:blip r:embed="rId2"/>
                <a:stretch>
                  <a:fillRect l="-911" t="-4348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5458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637</Words>
  <Application>Microsoft Office PowerPoint</Application>
  <PresentationFormat>Широкоэкранный</PresentationFormat>
  <Paragraphs>72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Алексей</cp:lastModifiedBy>
  <cp:revision>11</cp:revision>
  <dcterms:created xsi:type="dcterms:W3CDTF">2023-01-10T12:13:41Z</dcterms:created>
  <dcterms:modified xsi:type="dcterms:W3CDTF">2023-01-10T14:16:54Z</dcterms:modified>
</cp:coreProperties>
</file>