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lE7TP4GpD1q9Qf4Fdzze5Jg95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27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358ac6f6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0358ac6f6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42e50d0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042e50d0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42e50d01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1042e50d01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49fa4236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1049fa4236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2d5e0051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02d5e0051c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2d5e005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102d5e005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2d5e0051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102d5e0051c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49fa423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1049fa423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49fa423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1049fa423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16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4a2b630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104a2b630e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2d0291be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102d0291be4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2d0291b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102d0291be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retoolapi.dev/DmVDy5/propdat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peckyboy.com/10-simple-code-snippets-creating-beautiful-tab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pewforum.org/religious-landscape-study/state/wyoming/political-ideology/" TargetMode="External"/><Relationship Id="rId5" Type="http://schemas.openxmlformats.org/officeDocument/2006/relationships/hyperlink" Target="https://www.pewforum.org/religious-landscape-study/state/kansas/political-ideology/" TargetMode="External"/><Relationship Id="rId4" Type="http://schemas.openxmlformats.org/officeDocument/2006/relationships/hyperlink" Target="https://www.pewforum.org/religious-landscape-study/compare/political-ideology/by/state/among/party-affiliation/democrat-lean-de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1525" y="-4465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flipH="1">
            <a:off x="842688" y="1766812"/>
            <a:ext cx="822493" cy="4232692"/>
          </a:xfrm>
          <a:custGeom>
            <a:avLst/>
            <a:gdLst/>
            <a:ahLst/>
            <a:cxnLst/>
            <a:rect l="l" t="t" r="r" b="b"/>
            <a:pathLst>
              <a:path w="491" h="2732" extrusionOk="0">
                <a:moveTo>
                  <a:pt x="491" y="2247"/>
                </a:moveTo>
                <a:lnTo>
                  <a:pt x="0" y="2732"/>
                </a:lnTo>
                <a:lnTo>
                  <a:pt x="0" y="486"/>
                </a:lnTo>
                <a:lnTo>
                  <a:pt x="491" y="0"/>
                </a:lnTo>
                <a:lnTo>
                  <a:pt x="491" y="224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flipH="1">
            <a:off x="842689" y="1423780"/>
            <a:ext cx="687754" cy="3820236"/>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flipH="1">
            <a:off x="1183243" y="1239381"/>
            <a:ext cx="347200" cy="3699705"/>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flipH="1">
            <a:off x="1183242" y="1230651"/>
            <a:ext cx="10208658" cy="35310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txBox="1">
            <a:spLocks noGrp="1"/>
          </p:cNvSpPr>
          <p:nvPr>
            <p:ph type="ctrTitle"/>
          </p:nvPr>
        </p:nvSpPr>
        <p:spPr>
          <a:xfrm>
            <a:off x="1870997" y="1607809"/>
            <a:ext cx="9236026" cy="287668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6600">
                <a:solidFill>
                  <a:srgbClr val="FFFFFF"/>
                </a:solidFill>
              </a:rPr>
              <a:t>Preserving the integrity of information Online: Propaganda Tool Extension</a:t>
            </a:r>
            <a:endParaRPr/>
          </a:p>
        </p:txBody>
      </p:sp>
      <p:sp>
        <p:nvSpPr>
          <p:cNvPr id="90" name="Google Shape;90;p1"/>
          <p:cNvSpPr txBox="1">
            <a:spLocks noGrp="1"/>
          </p:cNvSpPr>
          <p:nvPr>
            <p:ph type="subTitle" idx="1"/>
          </p:nvPr>
        </p:nvSpPr>
        <p:spPr>
          <a:xfrm>
            <a:off x="1987499" y="4810308"/>
            <a:ext cx="9003022" cy="10765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Mustafa Alfaouri, Cybersecurity MS Candidate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8"/>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8"/>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8"/>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8"/>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PropTool Manifest File</a:t>
            </a:r>
            <a:endParaRPr/>
          </a:p>
        </p:txBody>
      </p:sp>
      <p:pic>
        <p:nvPicPr>
          <p:cNvPr id="3" name="Picture 2">
            <a:extLst>
              <a:ext uri="{FF2B5EF4-FFF2-40B4-BE49-F238E27FC236}">
                <a16:creationId xmlns:a16="http://schemas.microsoft.com/office/drawing/2014/main" id="{E2C817AE-A6BD-418A-8FCE-97671F63A475}"/>
              </a:ext>
            </a:extLst>
          </p:cNvPr>
          <p:cNvPicPr>
            <a:picLocks noChangeAspect="1"/>
          </p:cNvPicPr>
          <p:nvPr/>
        </p:nvPicPr>
        <p:blipFill>
          <a:blip r:embed="rId3"/>
          <a:stretch>
            <a:fillRect/>
          </a:stretch>
        </p:blipFill>
        <p:spPr>
          <a:xfrm>
            <a:off x="1675389" y="2177170"/>
            <a:ext cx="8845194" cy="45035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Development Overview</a:t>
            </a:r>
            <a:endParaRPr/>
          </a:p>
        </p:txBody>
      </p:sp>
      <p:sp>
        <p:nvSpPr>
          <p:cNvPr id="215" name="Google Shape;215;p9"/>
          <p:cNvSpPr txBox="1"/>
          <p:nvPr/>
        </p:nvSpPr>
        <p:spPr>
          <a:xfrm>
            <a:off x="1235242" y="2378076"/>
            <a:ext cx="9906000" cy="295786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With extensions relying heavily on JavaScript, I did not know where to begin, I looked for ways to implement a sort of backend but going back to the concept of how an extension works and that they are not 1:1 equivalents to conventional webapps. </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After weeks of research and finding no straightforward way of I then began to investigate API calls and how I could utilize those as a sort of backend substitute to add some dynamic behavior to the chrome extension. I imagine that many chrome extensions that I had looked into utilize similar methods in their functionality to produce their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0"/>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0"/>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0"/>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0"/>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solidFill>
                  <a:srgbClr val="FFFFFF"/>
                </a:solidFill>
              </a:rPr>
              <a:t>APIS</a:t>
            </a:r>
            <a:endParaRPr sz="4000">
              <a:solidFill>
                <a:srgbClr val="FFFFFF"/>
              </a:solidFill>
            </a:endParaRPr>
          </a:p>
        </p:txBody>
      </p:sp>
      <p:sp>
        <p:nvSpPr>
          <p:cNvPr id="227" name="Google Shape;227;p10"/>
          <p:cNvSpPr txBox="1"/>
          <p:nvPr/>
        </p:nvSpPr>
        <p:spPr>
          <a:xfrm>
            <a:off x="1218262" y="2177170"/>
            <a:ext cx="9906000" cy="4662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 API or Application Programming Interface is a connection between your program and another over an http connection.</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APIs have become really popular in recent years, allowing for new sources of revenue for companies like google and others.</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It has allowed people to develop applications with more capability and efficiency. Understanding how to use APIs in programming is essential knowledge in today’s industry.</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Some APIs are open source and allow unlimited calls while some organizations like google give a certain number of free calls and charge for each call beyond that point.</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If you ever see a google maps widget being used on a website unrelated to google, the developers of that platform are calling the Google Maps API. You can get an idea of how much revenue is probably made from other web platforms using Google APIs, which get called every time the page loads.</a:t>
            </a:r>
            <a:endParaRPr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g10358ac6f67_0_8"/>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g10358ac6f67_0_8"/>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g10358ac6f67_0_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g10358ac6f67_0_8"/>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g10358ac6f67_0_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g10358ac6f67_0_8"/>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g10358ac6f67_0_8"/>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API Calls</a:t>
            </a:r>
            <a:endParaRPr/>
          </a:p>
        </p:txBody>
      </p:sp>
      <p:sp>
        <p:nvSpPr>
          <p:cNvPr id="239" name="Google Shape;239;g10358ac6f67_0_8"/>
          <p:cNvSpPr txBox="1"/>
          <p:nvPr/>
        </p:nvSpPr>
        <p:spPr>
          <a:xfrm>
            <a:off x="1218254" y="2378076"/>
            <a:ext cx="9906000" cy="369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API calls are done through an HTTP request and the data is recalled is a json format shown here:</a:t>
            </a:r>
            <a:endParaRPr sz="1800">
              <a:solidFill>
                <a:schemeClr val="dk1"/>
              </a:solidFill>
              <a:latin typeface="Calibri"/>
              <a:ea typeface="Calibri"/>
              <a:cs typeface="Calibri"/>
              <a:sym typeface="Calibri"/>
            </a:endParaRPr>
          </a:p>
        </p:txBody>
      </p:sp>
      <p:pic>
        <p:nvPicPr>
          <p:cNvPr id="240" name="Google Shape;240;g10358ac6f67_0_8"/>
          <p:cNvPicPr preferRelativeResize="0"/>
          <p:nvPr/>
        </p:nvPicPr>
        <p:blipFill>
          <a:blip r:embed="rId3">
            <a:alphaModFix/>
          </a:blip>
          <a:stretch>
            <a:fillRect/>
          </a:stretch>
        </p:blipFill>
        <p:spPr>
          <a:xfrm>
            <a:off x="1218250" y="2747375"/>
            <a:ext cx="3406250" cy="3949051"/>
          </a:xfrm>
          <a:prstGeom prst="rect">
            <a:avLst/>
          </a:prstGeom>
          <a:noFill/>
          <a:ln>
            <a:noFill/>
          </a:ln>
        </p:spPr>
      </p:pic>
      <p:pic>
        <p:nvPicPr>
          <p:cNvPr id="241" name="Google Shape;241;g10358ac6f67_0_8"/>
          <p:cNvPicPr preferRelativeResize="0"/>
          <p:nvPr/>
        </p:nvPicPr>
        <p:blipFill>
          <a:blip r:embed="rId4">
            <a:alphaModFix/>
          </a:blip>
          <a:stretch>
            <a:fillRect/>
          </a:stretch>
        </p:blipFill>
        <p:spPr>
          <a:xfrm>
            <a:off x="4624500" y="2948337"/>
            <a:ext cx="3514625" cy="3778051"/>
          </a:xfrm>
          <a:prstGeom prst="rect">
            <a:avLst/>
          </a:prstGeom>
          <a:noFill/>
          <a:ln>
            <a:noFill/>
          </a:ln>
        </p:spPr>
      </p:pic>
      <p:sp>
        <p:nvSpPr>
          <p:cNvPr id="242" name="Google Shape;242;g10358ac6f67_0_8"/>
          <p:cNvSpPr txBox="1"/>
          <p:nvPr/>
        </p:nvSpPr>
        <p:spPr>
          <a:xfrm>
            <a:off x="8139125" y="3775050"/>
            <a:ext cx="2910300" cy="1015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sz="1800">
                <a:latin typeface="Calibri"/>
                <a:ea typeface="Calibri"/>
                <a:cs typeface="Calibri"/>
                <a:sym typeface="Calibri"/>
              </a:rPr>
              <a:t>Retool CSV API (Left)</a:t>
            </a:r>
            <a:endParaRPr sz="1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sz="1800">
                <a:latin typeface="Calibri"/>
                <a:ea typeface="Calibri"/>
                <a:cs typeface="Calibri"/>
                <a:sym typeface="Calibri"/>
              </a:rPr>
              <a:t>Google Geocoding API (Right)</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1"/>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1"/>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11"/>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1"/>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1"/>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1"/>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Functionality: CSV API</a:t>
            </a:r>
            <a:endParaRPr/>
          </a:p>
        </p:txBody>
      </p:sp>
      <p:sp>
        <p:nvSpPr>
          <p:cNvPr id="254" name="Google Shape;254;p11"/>
          <p:cNvSpPr txBox="1"/>
          <p:nvPr/>
        </p:nvSpPr>
        <p:spPr>
          <a:xfrm>
            <a:off x="1235242" y="2378076"/>
            <a:ext cx="9906000"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retool API is an open-source CSV API that allows you to upload a CSV and generate an API that allows you to call upon the data from the CSV. </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The API is designed to allow row by row calls, which made it convenient to simulate pulling user data from the CSV.</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For example, the dataset is called </a:t>
            </a:r>
            <a:r>
              <a:rPr lang="en-US" sz="1800" dirty="0" err="1">
                <a:solidFill>
                  <a:schemeClr val="dk1"/>
                </a:solidFill>
                <a:latin typeface="Calibri"/>
                <a:ea typeface="Calibri"/>
                <a:cs typeface="Calibri"/>
                <a:sym typeface="Calibri"/>
              </a:rPr>
              <a:t>proptool</a:t>
            </a:r>
            <a:r>
              <a:rPr lang="en-US" sz="1800" dirty="0">
                <a:solidFill>
                  <a:schemeClr val="dk1"/>
                </a:solidFill>
                <a:latin typeface="Calibri"/>
                <a:ea typeface="Calibri"/>
                <a:cs typeface="Calibri"/>
                <a:sym typeface="Calibri"/>
              </a:rPr>
              <a:t> so making the following http request: </a:t>
            </a:r>
            <a:r>
              <a:rPr lang="en-US" sz="1800" u="sng" dirty="0">
                <a:solidFill>
                  <a:schemeClr val="hlink"/>
                </a:solidFill>
                <a:latin typeface="Calibri"/>
                <a:ea typeface="Calibri"/>
                <a:cs typeface="Calibri"/>
                <a:sym typeface="Calibri"/>
                <a:hlinkClick r:id="rId3"/>
              </a:rPr>
              <a:t>https://retoolapi.dev/DmVDy5/propdata/</a:t>
            </a:r>
            <a:r>
              <a:rPr lang="en-US" sz="1800" dirty="0">
                <a:solidFill>
                  <a:schemeClr val="dk1"/>
                </a:solidFill>
                <a:latin typeface="Calibri"/>
                <a:ea typeface="Calibri"/>
                <a:cs typeface="Calibri"/>
                <a:sym typeface="Calibri"/>
              </a:rPr>
              <a:t>  it will return all the data in the csv in JSON format.</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Adding a 1 or any number between 1 and 25 after the slash following </a:t>
            </a:r>
            <a:r>
              <a:rPr lang="en-US" sz="1800" dirty="0" err="1">
                <a:solidFill>
                  <a:schemeClr val="dk1"/>
                </a:solidFill>
                <a:latin typeface="Calibri"/>
                <a:ea typeface="Calibri"/>
                <a:cs typeface="Calibri"/>
                <a:sym typeface="Calibri"/>
              </a:rPr>
              <a:t>propdata</a:t>
            </a:r>
            <a:r>
              <a:rPr lang="en-US" sz="1800" dirty="0">
                <a:solidFill>
                  <a:schemeClr val="dk1"/>
                </a:solidFill>
                <a:latin typeface="Calibri"/>
                <a:ea typeface="Calibri"/>
                <a:cs typeface="Calibri"/>
                <a:sym typeface="Calibri"/>
              </a:rPr>
              <a:t> will return that row of the CSV in JSON. </a:t>
            </a:r>
            <a:endParaRPr sz="1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g1042e50d016_0_6"/>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g1042e50d016_0_6"/>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g1042e50d016_0_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g1042e50d016_0_6"/>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g1042e50d016_0_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g1042e50d016_0_6"/>
          <p:cNvSpPr/>
          <p:nvPr/>
        </p:nvSpPr>
        <p:spPr>
          <a:xfrm>
            <a:off x="636905" y="635690"/>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g1042e50d016_0_6"/>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Functionality: CSV API</a:t>
            </a:r>
            <a:endParaRPr/>
          </a:p>
        </p:txBody>
      </p:sp>
      <p:pic>
        <p:nvPicPr>
          <p:cNvPr id="266" name="Google Shape;266;g1042e50d016_0_6"/>
          <p:cNvPicPr preferRelativeResize="0"/>
          <p:nvPr/>
        </p:nvPicPr>
        <p:blipFill>
          <a:blip r:embed="rId3">
            <a:alphaModFix/>
          </a:blip>
          <a:stretch>
            <a:fillRect/>
          </a:stretch>
        </p:blipFill>
        <p:spPr>
          <a:xfrm>
            <a:off x="1119325" y="2177100"/>
            <a:ext cx="10103875" cy="4600575"/>
          </a:xfrm>
          <a:prstGeom prst="rect">
            <a:avLst/>
          </a:prstGeom>
          <a:noFill/>
          <a:ln>
            <a:noFill/>
          </a:ln>
        </p:spPr>
      </p:pic>
      <p:sp>
        <p:nvSpPr>
          <p:cNvPr id="267" name="Google Shape;267;g1042e50d016_0_6"/>
          <p:cNvSpPr txBox="1"/>
          <p:nvPr/>
        </p:nvSpPr>
        <p:spPr>
          <a:xfrm>
            <a:off x="6537635" y="2247447"/>
            <a:ext cx="4385400" cy="4416553"/>
          </a:xfrm>
          <a:prstGeom prst="rect">
            <a:avLst/>
          </a:prstGeom>
          <a:solidFill>
            <a:schemeClr val="lt1"/>
          </a:solidFill>
          <a:ln>
            <a:noFill/>
          </a:ln>
        </p:spPr>
        <p:txBody>
          <a:bodyPr spcFirstLastPara="1" wrap="square" lIns="91425" tIns="45700" rIns="91425" bIns="45700" anchor="t" anchorCtr="0">
            <a:spAutoFit/>
          </a:bodyPr>
          <a:lstStyle/>
          <a:p>
            <a:pPr marL="457200" marR="0" lvl="0" indent="-336550" algn="l" rtl="0">
              <a:lnSpc>
                <a:spcPct val="200000"/>
              </a:lnSpc>
              <a:spcBef>
                <a:spcPts val="1000"/>
              </a:spcBef>
              <a:spcAft>
                <a:spcPts val="0"/>
              </a:spcAft>
              <a:buClr>
                <a:schemeClr val="dk1"/>
              </a:buClr>
              <a:buSzPts val="1700"/>
              <a:buFont typeface="Calibri"/>
              <a:buChar char="●"/>
            </a:pPr>
            <a:r>
              <a:rPr lang="en-US" sz="1600" dirty="0">
                <a:solidFill>
                  <a:schemeClr val="dk1"/>
                </a:solidFill>
                <a:latin typeface="Calibri"/>
                <a:ea typeface="Calibri"/>
                <a:cs typeface="Calibri"/>
                <a:sym typeface="Calibri"/>
              </a:rPr>
              <a:t>5 variables (random numbers between 1 and 25) are declared that are appended to the end of 5 separate calls for the CSV API.</a:t>
            </a:r>
            <a:endParaRPr sz="1600" dirty="0">
              <a:solidFill>
                <a:schemeClr val="dk1"/>
              </a:solidFill>
              <a:latin typeface="Calibri"/>
              <a:ea typeface="Calibri"/>
              <a:cs typeface="Calibri"/>
              <a:sym typeface="Calibri"/>
            </a:endParaRPr>
          </a:p>
          <a:p>
            <a:pPr marL="457200" marR="0" lvl="0" indent="-336550" algn="l" rtl="0">
              <a:lnSpc>
                <a:spcPct val="200000"/>
              </a:lnSpc>
              <a:spcBef>
                <a:spcPts val="1000"/>
              </a:spcBef>
              <a:spcAft>
                <a:spcPts val="0"/>
              </a:spcAft>
              <a:buClr>
                <a:schemeClr val="dk1"/>
              </a:buClr>
              <a:buSzPts val="1700"/>
              <a:buFont typeface="Calibri"/>
              <a:buChar char="●"/>
            </a:pPr>
            <a:r>
              <a:rPr lang="en-US" sz="1600" dirty="0">
                <a:solidFill>
                  <a:schemeClr val="dk1"/>
                </a:solidFill>
                <a:latin typeface="Calibri"/>
                <a:ea typeface="Calibri"/>
                <a:cs typeface="Calibri"/>
                <a:sym typeface="Calibri"/>
              </a:rPr>
              <a:t>After each call, the propaganda score of each row is extracted and pushed into an array declared at the beginning. </a:t>
            </a:r>
            <a:endParaRPr sz="1600" dirty="0">
              <a:solidFill>
                <a:schemeClr val="dk1"/>
              </a:solidFill>
              <a:latin typeface="Calibri"/>
              <a:ea typeface="Calibri"/>
              <a:cs typeface="Calibri"/>
              <a:sym typeface="Calibri"/>
            </a:endParaRPr>
          </a:p>
          <a:p>
            <a:pPr marL="457200" marR="0" lvl="0" indent="-336550" algn="l" rtl="0">
              <a:lnSpc>
                <a:spcPct val="200000"/>
              </a:lnSpc>
              <a:spcBef>
                <a:spcPts val="1000"/>
              </a:spcBef>
              <a:spcAft>
                <a:spcPts val="0"/>
              </a:spcAft>
              <a:buClr>
                <a:schemeClr val="dk1"/>
              </a:buClr>
              <a:buSzPts val="1700"/>
              <a:buFont typeface="Calibri"/>
              <a:buChar char="●"/>
            </a:pPr>
            <a:r>
              <a:rPr lang="en-US" sz="1600" dirty="0">
                <a:solidFill>
                  <a:schemeClr val="dk1"/>
                </a:solidFill>
                <a:latin typeface="Calibri"/>
                <a:ea typeface="Calibri"/>
                <a:cs typeface="Calibri"/>
                <a:sym typeface="Calibri"/>
              </a:rPr>
              <a:t>Those values are then averaged out and final value is displayed on the extension.</a:t>
            </a:r>
            <a:endParaRPr sz="16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2"/>
          <p:cNvSpPr/>
          <p:nvPr/>
        </p:nvSpPr>
        <p:spPr>
          <a:xfrm>
            <a:off x="3513" y="-6105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2"/>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12"/>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2"/>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12"/>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rPr>
              <a:t>Functionality: Geolocation function, Google Maps Geocoding API and Political Affiliation CSV API</a:t>
            </a:r>
            <a:endParaRPr dirty="0"/>
          </a:p>
        </p:txBody>
      </p:sp>
      <p:sp>
        <p:nvSpPr>
          <p:cNvPr id="279" name="Google Shape;279;p12"/>
          <p:cNvSpPr txBox="1"/>
          <p:nvPr/>
        </p:nvSpPr>
        <p:spPr>
          <a:xfrm>
            <a:off x="1235242" y="2378076"/>
            <a:ext cx="9906000" cy="2447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Using the navigator function in JS, it allows a user to pull their longitude and latitude in real time. </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The longitude and latitude are then injected into the geocoding </a:t>
            </a:r>
            <a:r>
              <a:rPr lang="en-US" sz="1800" dirty="0" err="1">
                <a:solidFill>
                  <a:schemeClr val="dk1"/>
                </a:solidFill>
                <a:latin typeface="Calibri"/>
                <a:ea typeface="Calibri"/>
                <a:cs typeface="Calibri"/>
                <a:sym typeface="Calibri"/>
              </a:rPr>
              <a:t>api</a:t>
            </a:r>
            <a:r>
              <a:rPr lang="en-US" sz="1800" dirty="0">
                <a:solidFill>
                  <a:schemeClr val="dk1"/>
                </a:solidFill>
                <a:latin typeface="Calibri"/>
                <a:ea typeface="Calibri"/>
                <a:cs typeface="Calibri"/>
                <a:sym typeface="Calibri"/>
              </a:rPr>
              <a:t> call for Google’s geocoding API which returns a wide variety of information including State, city and street address of the coordinates.</a:t>
            </a:r>
            <a:endParaRPr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Using the coordinates, the location is also reflected in a google maps object shown in the second tab of the extension.</a:t>
            </a:r>
            <a:endParaRPr sz="1800" dirty="0">
              <a:solidFill>
                <a:schemeClr val="dk1"/>
              </a:solidFill>
              <a:latin typeface="Calibri"/>
              <a:ea typeface="Calibri"/>
              <a:cs typeface="Calibri"/>
              <a:sym typeface="Calibri"/>
            </a:endParaRPr>
          </a:p>
        </p:txBody>
      </p:sp>
      <p:pic>
        <p:nvPicPr>
          <p:cNvPr id="280" name="Google Shape;280;p12"/>
          <p:cNvPicPr preferRelativeResize="0"/>
          <p:nvPr/>
        </p:nvPicPr>
        <p:blipFill>
          <a:blip r:embed="rId3">
            <a:alphaModFix/>
          </a:blip>
          <a:stretch>
            <a:fillRect/>
          </a:stretch>
        </p:blipFill>
        <p:spPr>
          <a:xfrm>
            <a:off x="6476700" y="4548250"/>
            <a:ext cx="3067050" cy="1466850"/>
          </a:xfrm>
          <a:prstGeom prst="rect">
            <a:avLst/>
          </a:prstGeom>
          <a:noFill/>
          <a:ln>
            <a:noFill/>
          </a:ln>
        </p:spPr>
      </p:pic>
      <p:pic>
        <p:nvPicPr>
          <p:cNvPr id="281" name="Google Shape;281;p12"/>
          <p:cNvPicPr preferRelativeResize="0"/>
          <p:nvPr/>
        </p:nvPicPr>
        <p:blipFill>
          <a:blip r:embed="rId4">
            <a:alphaModFix/>
          </a:blip>
          <a:stretch>
            <a:fillRect/>
          </a:stretch>
        </p:blipFill>
        <p:spPr>
          <a:xfrm>
            <a:off x="3496725" y="4548250"/>
            <a:ext cx="2226150" cy="230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g1042e50d016_0_23"/>
          <p:cNvSpPr/>
          <p:nvPr/>
        </p:nvSpPr>
        <p:spPr>
          <a:xfrm>
            <a:off x="15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g1042e50d016_0_23"/>
          <p:cNvSpPr/>
          <p:nvPr/>
        </p:nvSpPr>
        <p:spPr>
          <a:xfrm>
            <a:off x="0" y="0"/>
            <a:ext cx="12192000" cy="1590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g1042e50d016_0_23"/>
          <p:cNvSpPr txBox="1">
            <a:spLocks noGrp="1"/>
          </p:cNvSpPr>
          <p:nvPr>
            <p:ph type="title"/>
          </p:nvPr>
        </p:nvSpPr>
        <p:spPr>
          <a:xfrm>
            <a:off x="885668" y="23514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Functionality: Geolocation function and Google Maps &amp; Google Geocoding API</a:t>
            </a:r>
            <a:endParaRPr/>
          </a:p>
        </p:txBody>
      </p:sp>
      <p:pic>
        <p:nvPicPr>
          <p:cNvPr id="289" name="Google Shape;289;g1042e50d016_0_23"/>
          <p:cNvPicPr preferRelativeResize="0"/>
          <p:nvPr/>
        </p:nvPicPr>
        <p:blipFill>
          <a:blip r:embed="rId3">
            <a:alphaModFix/>
          </a:blip>
          <a:stretch>
            <a:fillRect/>
          </a:stretch>
        </p:blipFill>
        <p:spPr>
          <a:xfrm>
            <a:off x="0" y="1590300"/>
            <a:ext cx="9681376" cy="5267700"/>
          </a:xfrm>
          <a:prstGeom prst="rect">
            <a:avLst/>
          </a:prstGeom>
          <a:noFill/>
          <a:ln>
            <a:noFill/>
          </a:ln>
        </p:spPr>
      </p:pic>
      <p:pic>
        <p:nvPicPr>
          <p:cNvPr id="3" name="Picture 2">
            <a:extLst>
              <a:ext uri="{FF2B5EF4-FFF2-40B4-BE49-F238E27FC236}">
                <a16:creationId xmlns:a16="http://schemas.microsoft.com/office/drawing/2014/main" id="{08FF5525-185A-40EF-B888-1D7FB2546BE9}"/>
              </a:ext>
            </a:extLst>
          </p:cNvPr>
          <p:cNvPicPr>
            <a:picLocks noChangeAspect="1"/>
          </p:cNvPicPr>
          <p:nvPr/>
        </p:nvPicPr>
        <p:blipFill>
          <a:blip r:embed="rId4"/>
          <a:stretch>
            <a:fillRect/>
          </a:stretch>
        </p:blipFill>
        <p:spPr>
          <a:xfrm>
            <a:off x="9504450" y="1590300"/>
            <a:ext cx="2686050" cy="5267700"/>
          </a:xfrm>
          <a:prstGeom prst="rect">
            <a:avLst/>
          </a:prstGeom>
        </p:spPr>
      </p:pic>
      <p:sp>
        <p:nvSpPr>
          <p:cNvPr id="11" name="Google Shape;290;g1042e50d016_0_23">
            <a:extLst>
              <a:ext uri="{FF2B5EF4-FFF2-40B4-BE49-F238E27FC236}">
                <a16:creationId xmlns:a16="http://schemas.microsoft.com/office/drawing/2014/main" id="{FDBB76CC-7500-4CAC-AD42-022D133685F3}"/>
              </a:ext>
            </a:extLst>
          </p:cNvPr>
          <p:cNvSpPr txBox="1"/>
          <p:nvPr/>
        </p:nvSpPr>
        <p:spPr>
          <a:xfrm>
            <a:off x="7386221" y="3180600"/>
            <a:ext cx="4805779" cy="2123628"/>
          </a:xfrm>
          <a:prstGeom prst="rect">
            <a:avLst/>
          </a:prstGeom>
          <a:solidFill>
            <a:schemeClr val="lt1"/>
          </a:solidFill>
          <a:ln>
            <a:solidFill>
              <a:schemeClr val="tx1"/>
            </a:solid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Calibri"/>
              <a:buChar char="●"/>
            </a:pPr>
            <a:r>
              <a:rPr lang="en-US" dirty="0">
                <a:latin typeface="Calibri"/>
                <a:ea typeface="Calibri"/>
                <a:cs typeface="Calibri"/>
                <a:sym typeface="Calibri"/>
              </a:rPr>
              <a:t>Geolocation Functions Pulls the Longitude and Latitude of the user.</a:t>
            </a:r>
            <a:endParaRPr dirty="0">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dirty="0" err="1">
                <a:latin typeface="Calibri"/>
                <a:ea typeface="Calibri"/>
                <a:cs typeface="Calibri"/>
                <a:sym typeface="Calibri"/>
              </a:rPr>
              <a:t>Initmap</a:t>
            </a:r>
            <a:r>
              <a:rPr lang="en-US" dirty="0">
                <a:latin typeface="Calibri"/>
                <a:ea typeface="Calibri"/>
                <a:cs typeface="Calibri"/>
                <a:sym typeface="Calibri"/>
              </a:rPr>
              <a:t> function sets the map and marker of the user’s location on the popup page of the extension.</a:t>
            </a:r>
            <a:endParaRPr dirty="0">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dirty="0">
                <a:latin typeface="Calibri"/>
                <a:ea typeface="Calibri"/>
                <a:cs typeface="Calibri"/>
                <a:sym typeface="Calibri"/>
              </a:rPr>
              <a:t>Those coordinates are then passed into the Geocoding API.</a:t>
            </a:r>
            <a:endParaRPr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g1049fa42365_0_23"/>
          <p:cNvSpPr/>
          <p:nvPr/>
        </p:nvSpPr>
        <p:spPr>
          <a:xfrm>
            <a:off x="1500" y="48875"/>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g1049fa42365_0_23"/>
          <p:cNvSpPr/>
          <p:nvPr/>
        </p:nvSpPr>
        <p:spPr>
          <a:xfrm>
            <a:off x="644060" y="48869"/>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g1049fa42365_0_23"/>
          <p:cNvSpPr/>
          <p:nvPr/>
        </p:nvSpPr>
        <p:spPr>
          <a:xfrm>
            <a:off x="11223228" y="4886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g1049fa42365_0_23"/>
          <p:cNvSpPr/>
          <p:nvPr/>
        </p:nvSpPr>
        <p:spPr>
          <a:xfrm>
            <a:off x="3000" y="48875"/>
            <a:ext cx="12189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g1049fa42365_0_23"/>
          <p:cNvSpPr txBox="1">
            <a:spLocks noGrp="1"/>
          </p:cNvSpPr>
          <p:nvPr>
            <p:ph type="title"/>
          </p:nvPr>
        </p:nvSpPr>
        <p:spPr>
          <a:xfrm>
            <a:off x="885668" y="23514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rPr>
              <a:t>Functionality: Political Affiliation CSV API in conjunction with Google Geocoding/Maps API</a:t>
            </a:r>
            <a:endParaRPr dirty="0"/>
          </a:p>
        </p:txBody>
      </p:sp>
      <p:pic>
        <p:nvPicPr>
          <p:cNvPr id="300" name="Google Shape;300;g1049fa42365_0_23"/>
          <p:cNvPicPr preferRelativeResize="0"/>
          <p:nvPr/>
        </p:nvPicPr>
        <p:blipFill>
          <a:blip r:embed="rId3">
            <a:alphaModFix/>
          </a:blip>
          <a:stretch>
            <a:fillRect/>
          </a:stretch>
        </p:blipFill>
        <p:spPr>
          <a:xfrm>
            <a:off x="3000" y="1590275"/>
            <a:ext cx="12189000" cy="5267725"/>
          </a:xfrm>
          <a:prstGeom prst="rect">
            <a:avLst/>
          </a:prstGeom>
          <a:noFill/>
          <a:ln>
            <a:noFill/>
          </a:ln>
        </p:spPr>
      </p:pic>
      <p:sp>
        <p:nvSpPr>
          <p:cNvPr id="301" name="Google Shape;301;g1049fa42365_0_23"/>
          <p:cNvSpPr txBox="1"/>
          <p:nvPr/>
        </p:nvSpPr>
        <p:spPr>
          <a:xfrm>
            <a:off x="7537500" y="2726896"/>
            <a:ext cx="4651500" cy="2124000"/>
          </a:xfrm>
          <a:prstGeom prst="rect">
            <a:avLst/>
          </a:prstGeom>
          <a:solidFill>
            <a:schemeClr val="lt1"/>
          </a:solid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Extracts City/State of user based off Coordinates.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err="1">
                <a:latin typeface="Calibri"/>
                <a:ea typeface="Calibri"/>
                <a:cs typeface="Calibri"/>
                <a:sym typeface="Calibri"/>
              </a:rPr>
              <a:t>Compound_code</a:t>
            </a:r>
            <a:r>
              <a:rPr lang="en-US" dirty="0">
                <a:latin typeface="Calibri"/>
                <a:ea typeface="Calibri"/>
                <a:cs typeface="Calibri"/>
                <a:sym typeface="Calibri"/>
              </a:rPr>
              <a:t> is a JSON object in the API that is a string of alphanumeric characters followed by the city and state.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split by the spaces in the value and single out the city and state which is always </a:t>
            </a:r>
            <a:r>
              <a:rPr lang="en-US" dirty="0" err="1">
                <a:latin typeface="Calibri"/>
                <a:ea typeface="Calibri"/>
                <a:cs typeface="Calibri"/>
                <a:sym typeface="Calibri"/>
              </a:rPr>
              <a:t>cityName</a:t>
            </a:r>
            <a:r>
              <a:rPr lang="en-US" dirty="0">
                <a:latin typeface="Calibri"/>
                <a:ea typeface="Calibri"/>
                <a:cs typeface="Calibri"/>
                <a:sym typeface="Calibri"/>
              </a:rPr>
              <a:t>[2].</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If </a:t>
            </a:r>
            <a:r>
              <a:rPr lang="en-US" dirty="0" err="1">
                <a:latin typeface="Calibri"/>
                <a:ea typeface="Calibri"/>
                <a:cs typeface="Calibri"/>
                <a:sym typeface="Calibri"/>
              </a:rPr>
              <a:t>cityName</a:t>
            </a:r>
            <a:r>
              <a:rPr lang="en-US" dirty="0">
                <a:latin typeface="Calibri"/>
                <a:ea typeface="Calibri"/>
                <a:cs typeface="Calibri"/>
                <a:sym typeface="Calibri"/>
              </a:rPr>
              <a:t>[2] contains a certain state abbreviation, display the political affiliation info of that state in the extension.</a:t>
            </a:r>
            <a:endParaRPr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g102d5e0051c_0_22"/>
          <p:cNvSpPr/>
          <p:nvPr/>
        </p:nvSpPr>
        <p:spPr>
          <a:xfrm>
            <a:off x="1500" y="-6105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g102d5e0051c_0_22"/>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g102d5e0051c_0_2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02d5e0051c_0_22"/>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02d5e0051c_0_2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02d5e0051c_0_22"/>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02d5e0051c_0_22"/>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User interface and Final Product</a:t>
            </a:r>
            <a:endParaRPr/>
          </a:p>
        </p:txBody>
      </p:sp>
      <p:sp>
        <p:nvSpPr>
          <p:cNvPr id="313" name="Google Shape;313;g102d5e0051c_0_22"/>
          <p:cNvSpPr txBox="1"/>
          <p:nvPr/>
        </p:nvSpPr>
        <p:spPr>
          <a:xfrm>
            <a:off x="1235250" y="2378075"/>
            <a:ext cx="99060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900">
              <a:solidFill>
                <a:schemeClr val="dk1"/>
              </a:solidFill>
              <a:latin typeface="Calibri"/>
              <a:ea typeface="Calibri"/>
              <a:cs typeface="Calibri"/>
              <a:sym typeface="Calibri"/>
            </a:endParaRPr>
          </a:p>
        </p:txBody>
      </p:sp>
      <p:pic>
        <p:nvPicPr>
          <p:cNvPr id="314" name="Google Shape;314;g102d5e0051c_0_22"/>
          <p:cNvPicPr preferRelativeResize="0"/>
          <p:nvPr/>
        </p:nvPicPr>
        <p:blipFill>
          <a:blip r:embed="rId3">
            <a:alphaModFix/>
          </a:blip>
          <a:stretch>
            <a:fillRect/>
          </a:stretch>
        </p:blipFill>
        <p:spPr>
          <a:xfrm>
            <a:off x="1433263" y="2813225"/>
            <a:ext cx="3086100" cy="2647950"/>
          </a:xfrm>
          <a:prstGeom prst="rect">
            <a:avLst/>
          </a:prstGeom>
          <a:noFill/>
          <a:ln>
            <a:noFill/>
          </a:ln>
        </p:spPr>
      </p:pic>
      <p:pic>
        <p:nvPicPr>
          <p:cNvPr id="315" name="Google Shape;315;g102d5e0051c_0_22"/>
          <p:cNvPicPr preferRelativeResize="0"/>
          <p:nvPr/>
        </p:nvPicPr>
        <p:blipFill>
          <a:blip r:embed="rId4">
            <a:alphaModFix/>
          </a:blip>
          <a:stretch>
            <a:fillRect/>
          </a:stretch>
        </p:blipFill>
        <p:spPr>
          <a:xfrm>
            <a:off x="4782413" y="2813225"/>
            <a:ext cx="3114675" cy="3352800"/>
          </a:xfrm>
          <a:prstGeom prst="rect">
            <a:avLst/>
          </a:prstGeom>
          <a:noFill/>
          <a:ln>
            <a:noFill/>
          </a:ln>
        </p:spPr>
      </p:pic>
      <p:pic>
        <p:nvPicPr>
          <p:cNvPr id="316" name="Google Shape;316;g102d5e0051c_0_22"/>
          <p:cNvPicPr preferRelativeResize="0"/>
          <p:nvPr/>
        </p:nvPicPr>
        <p:blipFill>
          <a:blip r:embed="rId5">
            <a:alphaModFix/>
          </a:blip>
          <a:stretch>
            <a:fillRect/>
          </a:stretch>
        </p:blipFill>
        <p:spPr>
          <a:xfrm>
            <a:off x="8160138" y="2813225"/>
            <a:ext cx="3152775"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Introduction</a:t>
            </a:r>
            <a:endParaRPr/>
          </a:p>
        </p:txBody>
      </p:sp>
      <p:sp>
        <p:nvSpPr>
          <p:cNvPr id="102" name="Google Shape;102;p2"/>
          <p:cNvSpPr txBox="1"/>
          <p:nvPr/>
        </p:nvSpPr>
        <p:spPr>
          <a:xfrm>
            <a:off x="1218262" y="2250011"/>
            <a:ext cx="9906000" cy="46198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Computational Propaganda has greatly affected society on an international level.</a:t>
            </a:r>
            <a:endParaRPr dirty="0"/>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Communities around the world have been more polarized as a result of the propagation of misinformation.</a:t>
            </a:r>
            <a:endParaRPr dirty="0"/>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Most people cannot determine the intent or authenticity behind the information they consume and as a result accept much of what they read at face-value. </a:t>
            </a:r>
            <a:endParaRPr dirty="0"/>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Many experts now refer to this social landscape as a “post-truth” one. Which is deeply concerning.</a:t>
            </a:r>
            <a:endParaRPr dirty="0"/>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Fortunately, in recent years, researchers, academics, and others have come together to combat misinformation, in the forms of spreading awareness through articles, data models, and applications for both researchers and common users alike.</a:t>
            </a:r>
            <a:endParaRPr dirty="0"/>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tools that will be focused on are browser extensions that give users more insight into what information they are viewing.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Learning Curves During Development</a:t>
            </a:r>
            <a:endParaRPr/>
          </a:p>
        </p:txBody>
      </p:sp>
      <p:sp>
        <p:nvSpPr>
          <p:cNvPr id="328" name="Google Shape;328;p13"/>
          <p:cNvSpPr txBox="1"/>
          <p:nvPr/>
        </p:nvSpPr>
        <p:spPr>
          <a:xfrm>
            <a:off x="1235250" y="2378075"/>
            <a:ext cx="9906000" cy="2578200"/>
          </a:xfrm>
          <a:prstGeom prst="rect">
            <a:avLst/>
          </a:prstGeom>
          <a:noFill/>
          <a:ln>
            <a:noFill/>
          </a:ln>
        </p:spPr>
        <p:txBody>
          <a:bodyPr spcFirstLastPara="1" wrap="square" lIns="91425" tIns="45700" rIns="91425" bIns="45700" anchor="t" anchorCtr="0">
            <a:spAutoFit/>
          </a:bodyPr>
          <a:lstStyle/>
          <a:p>
            <a:pPr marL="285750" marR="0" lvl="0" indent="-292100" algn="l" rtl="0">
              <a:lnSpc>
                <a:spcPct val="150000"/>
              </a:lnSpc>
              <a:spcBef>
                <a:spcPts val="0"/>
              </a:spcBef>
              <a:spcAft>
                <a:spcPts val="0"/>
              </a:spcAft>
              <a:buClr>
                <a:schemeClr val="dk1"/>
              </a:buClr>
              <a:buSzPts val="1900"/>
              <a:buFont typeface="Arial"/>
              <a:buChar char="•"/>
            </a:pPr>
            <a:r>
              <a:rPr lang="en-US" sz="1900">
                <a:solidFill>
                  <a:schemeClr val="dk1"/>
                </a:solidFill>
                <a:latin typeface="Calibri"/>
                <a:ea typeface="Calibri"/>
                <a:cs typeface="Calibri"/>
                <a:sym typeface="Calibri"/>
              </a:rPr>
              <a:t>Understanding the differences between browser extensions and webapps.</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The limitations browser extensions have as opposed to conventional webapps.</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Learning about how APIs work how they can be called, and how to extract and manipulate data from them.</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The browser extension manifest file, its parameters and content security policies.</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Learning JavaScript and JSON at a moderate level. </a:t>
            </a:r>
            <a:endParaRPr sz="19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g102d5e0051c_0_0"/>
          <p:cNvSpPr/>
          <p:nvPr/>
        </p:nvSpPr>
        <p:spPr>
          <a:xfrm>
            <a:off x="30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g102d5e0051c_0_0"/>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102d5e0051c_0_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102d5e0051c_0_0"/>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g102d5e0051c_0_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g102d5e0051c_0_0"/>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g102d5e0051c_0_0"/>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Issues During Development</a:t>
            </a:r>
            <a:endParaRPr/>
          </a:p>
        </p:txBody>
      </p:sp>
      <p:sp>
        <p:nvSpPr>
          <p:cNvPr id="340" name="Google Shape;340;g102d5e0051c_0_0"/>
          <p:cNvSpPr txBox="1"/>
          <p:nvPr/>
        </p:nvSpPr>
        <p:spPr>
          <a:xfrm>
            <a:off x="1235250" y="2378075"/>
            <a:ext cx="9906000" cy="4039527"/>
          </a:xfrm>
          <a:prstGeom prst="rect">
            <a:avLst/>
          </a:prstGeom>
          <a:noFill/>
          <a:ln>
            <a:noFill/>
          </a:ln>
        </p:spPr>
        <p:txBody>
          <a:bodyPr spcFirstLastPara="1" wrap="square" lIns="91425" tIns="45700" rIns="91425" bIns="45700" anchor="t" anchorCtr="0">
            <a:spAutoFit/>
          </a:bodyPr>
          <a:lstStyle/>
          <a:p>
            <a:pPr marL="285750" marR="0" lvl="0" indent="-292100" algn="l" rtl="0">
              <a:lnSpc>
                <a:spcPct val="150000"/>
              </a:lnSpc>
              <a:spcBef>
                <a:spcPts val="0"/>
              </a:spcBef>
              <a:spcAft>
                <a:spcPts val="0"/>
              </a:spcAft>
              <a:buClr>
                <a:schemeClr val="dk1"/>
              </a:buClr>
              <a:buSzPts val="1900"/>
              <a:buFont typeface="Arial"/>
              <a:buChar char="•"/>
            </a:pPr>
            <a:r>
              <a:rPr lang="en-US" sz="1900" dirty="0">
                <a:solidFill>
                  <a:schemeClr val="dk1"/>
                </a:solidFill>
                <a:latin typeface="Calibri"/>
                <a:ea typeface="Calibri"/>
                <a:cs typeface="Calibri"/>
                <a:sym typeface="Calibri"/>
              </a:rPr>
              <a:t>The extension returning “</a:t>
            </a:r>
            <a:r>
              <a:rPr lang="en-US" sz="1900" dirty="0" err="1">
                <a:solidFill>
                  <a:schemeClr val="dk1"/>
                </a:solidFill>
                <a:latin typeface="Calibri"/>
                <a:ea typeface="Calibri"/>
                <a:cs typeface="Calibri"/>
                <a:sym typeface="Calibri"/>
              </a:rPr>
              <a:t>NaN</a:t>
            </a:r>
            <a:r>
              <a:rPr lang="en-US" sz="1900" dirty="0">
                <a:solidFill>
                  <a:schemeClr val="dk1"/>
                </a:solidFill>
                <a:latin typeface="Calibri"/>
                <a:ea typeface="Calibri"/>
                <a:cs typeface="Calibri"/>
                <a:sym typeface="Calibri"/>
              </a:rPr>
              <a:t>” or Not a Number constantly when the application is run, some tweaks had reduced this but after some debugging, it has been determined that this is a bug with the CSV API itself.</a:t>
            </a:r>
            <a:endParaRPr sz="1900" dirty="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Figuring out how to randomly choose 5 propaganda values from the csv and return it on the application in a clean manner with JS. A for loop was attempted at first but new variables were not being read outside of the loop, most likely had to do with the API call. The only solution was five separate calls. </a:t>
            </a:r>
            <a:endParaRPr sz="1900" dirty="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 Getting a tabs UI to work properly in the extension, inline JavaScript is not allowed in chrome extensions because of the content security policy.</a:t>
            </a:r>
            <a:endParaRPr sz="19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g102d5e0051c_0_11"/>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g102d5e0051c_0_11"/>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g102d5e0051c_0_11"/>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g102d5e0051c_0_11"/>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g102d5e0051c_0_11"/>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g102d5e0051c_0_11"/>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g102d5e0051c_0_11"/>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Issues During Development (cont.)</a:t>
            </a:r>
            <a:endParaRPr/>
          </a:p>
        </p:txBody>
      </p:sp>
      <p:sp>
        <p:nvSpPr>
          <p:cNvPr id="352" name="Google Shape;352;g102d5e0051c_0_11"/>
          <p:cNvSpPr txBox="1"/>
          <p:nvPr/>
        </p:nvSpPr>
        <p:spPr>
          <a:xfrm>
            <a:off x="1235250" y="2378075"/>
            <a:ext cx="9906000" cy="2578200"/>
          </a:xfrm>
          <a:prstGeom prst="rect">
            <a:avLst/>
          </a:prstGeom>
          <a:noFill/>
          <a:ln>
            <a:noFill/>
          </a:ln>
        </p:spPr>
        <p:txBody>
          <a:bodyPr spcFirstLastPara="1" wrap="square" lIns="91425" tIns="45700" rIns="91425" bIns="45700" anchor="t" anchorCtr="0">
            <a:spAutoFit/>
          </a:bodyPr>
          <a:lstStyle/>
          <a:p>
            <a:pPr marL="285750" marR="0" lvl="0" indent="-292100" algn="l" rtl="0">
              <a:lnSpc>
                <a:spcPct val="150000"/>
              </a:lnSpc>
              <a:spcBef>
                <a:spcPts val="0"/>
              </a:spcBef>
              <a:spcAft>
                <a:spcPts val="0"/>
              </a:spcAft>
              <a:buClr>
                <a:schemeClr val="dk1"/>
              </a:buClr>
              <a:buSzPts val="1900"/>
              <a:buFont typeface="Arial"/>
              <a:buChar char="•"/>
            </a:pPr>
            <a:r>
              <a:rPr lang="en-US" sz="1900">
                <a:solidFill>
                  <a:schemeClr val="dk1"/>
                </a:solidFill>
                <a:latin typeface="Calibri"/>
                <a:ea typeface="Calibri"/>
                <a:cs typeface="Calibri"/>
                <a:sym typeface="Calibri"/>
              </a:rPr>
              <a:t>Getting the google maps API to run in the extension. A specific content security policy had to be written in the manifest file. No straightforward answers were found on official documentation or stack overflow. I eventually did find something on stack overflow but it took some digging.</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Arial"/>
              <a:buChar char="•"/>
            </a:pPr>
            <a:r>
              <a:rPr lang="en-US" sz="1900">
                <a:solidFill>
                  <a:schemeClr val="dk1"/>
                </a:solidFill>
                <a:latin typeface="Calibri"/>
                <a:ea typeface="Calibri"/>
                <a:cs typeface="Calibri"/>
                <a:sym typeface="Calibri"/>
              </a:rPr>
              <a:t>All the code was originally tested as a webapp before importing it as an extension into the chrome browser. </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Much of what was achieved required a lot of trial and error, as all programming does.</a:t>
            </a:r>
            <a:endParaRPr sz="19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Google Shape;357;g1049fa42365_0_6"/>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g1049fa42365_0_6"/>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g1049fa42365_0_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g1049fa42365_0_6"/>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g1049fa42365_0_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g1049fa42365_0_6"/>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g1049fa42365_0_6"/>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Next Steps?</a:t>
            </a:r>
            <a:endParaRPr/>
          </a:p>
        </p:txBody>
      </p:sp>
      <p:sp>
        <p:nvSpPr>
          <p:cNvPr id="364" name="Google Shape;364;g1049fa42365_0_6"/>
          <p:cNvSpPr txBox="1"/>
          <p:nvPr/>
        </p:nvSpPr>
        <p:spPr>
          <a:xfrm>
            <a:off x="1235250" y="2378075"/>
            <a:ext cx="9906000" cy="4039527"/>
          </a:xfrm>
          <a:prstGeom prst="rect">
            <a:avLst/>
          </a:prstGeom>
          <a:noFill/>
          <a:ln>
            <a:noFill/>
          </a:ln>
        </p:spPr>
        <p:txBody>
          <a:bodyPr spcFirstLastPara="1" wrap="square" lIns="91425" tIns="45700" rIns="91425" bIns="45700" anchor="t" anchorCtr="0">
            <a:spAutoFit/>
          </a:bodyPr>
          <a:lstStyle/>
          <a:p>
            <a:pPr marL="285750" marR="0" lvl="0" indent="-292100" algn="l" rtl="0">
              <a:lnSpc>
                <a:spcPct val="150000"/>
              </a:lnSpc>
              <a:spcBef>
                <a:spcPts val="0"/>
              </a:spcBef>
              <a:spcAft>
                <a:spcPts val="0"/>
              </a:spcAft>
              <a:buClr>
                <a:schemeClr val="dk1"/>
              </a:buClr>
              <a:buSzPts val="1900"/>
              <a:buFont typeface="Arial"/>
              <a:buChar char="•"/>
            </a:pPr>
            <a:r>
              <a:rPr lang="en-US" sz="1900" dirty="0">
                <a:solidFill>
                  <a:schemeClr val="dk1"/>
                </a:solidFill>
                <a:latin typeface="Calibri"/>
                <a:ea typeface="Calibri"/>
                <a:cs typeface="Calibri"/>
                <a:sym typeface="Calibri"/>
              </a:rPr>
              <a:t>Implementing some elements that interact with keywords on an article or content page.</a:t>
            </a:r>
            <a:endParaRPr sz="1900" dirty="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Have a propaganda score that constantly refreshes since users navigate in and out of a page in real time. I believe this is possible with AJAX.</a:t>
            </a:r>
            <a:endParaRPr sz="1900" dirty="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Attempt to eliminate the </a:t>
            </a:r>
            <a:r>
              <a:rPr lang="en-US" sz="1900" dirty="0" err="1">
                <a:solidFill>
                  <a:schemeClr val="dk1"/>
                </a:solidFill>
                <a:latin typeface="Calibri"/>
                <a:ea typeface="Calibri"/>
                <a:cs typeface="Calibri"/>
                <a:sym typeface="Calibri"/>
              </a:rPr>
              <a:t>NaN</a:t>
            </a:r>
            <a:r>
              <a:rPr lang="en-US" sz="1900" dirty="0">
                <a:solidFill>
                  <a:schemeClr val="dk1"/>
                </a:solidFill>
                <a:latin typeface="Calibri"/>
                <a:ea typeface="Calibri"/>
                <a:cs typeface="Calibri"/>
                <a:sym typeface="Calibri"/>
              </a:rPr>
              <a:t> bug, this was definitely a bug from the retool CSV API.</a:t>
            </a:r>
            <a:endParaRPr sz="1900" dirty="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Implement “</a:t>
            </a:r>
            <a:r>
              <a:rPr lang="en-US" sz="1900" dirty="0" err="1">
                <a:solidFill>
                  <a:schemeClr val="dk1"/>
                </a:solidFill>
                <a:latin typeface="Calibri"/>
                <a:ea typeface="Calibri"/>
                <a:cs typeface="Calibri"/>
                <a:sym typeface="Calibri"/>
              </a:rPr>
              <a:t>Polistats</a:t>
            </a:r>
            <a:r>
              <a:rPr lang="en-US" sz="1900">
                <a:solidFill>
                  <a:schemeClr val="dk1"/>
                </a:solidFill>
                <a:latin typeface="Calibri"/>
                <a:ea typeface="Calibri"/>
                <a:cs typeface="Calibri"/>
                <a:sym typeface="Calibri"/>
              </a:rPr>
              <a:t>” on a town or county level, which may be impractical considering the number of towns and counties in the country, but it would be more ideal.</a:t>
            </a:r>
            <a:endParaRPr sz="1900">
              <a:solidFill>
                <a:schemeClr val="dk1"/>
              </a:solidFill>
              <a:latin typeface="Calibri"/>
              <a:ea typeface="Calibri"/>
              <a:cs typeface="Calibri"/>
              <a:sym typeface="Calibri"/>
            </a:endParaRPr>
          </a:p>
          <a:p>
            <a:pPr marL="285750" marR="0" lvl="0" indent="-292100" algn="l" rtl="0">
              <a:lnSpc>
                <a:spcPct val="150000"/>
              </a:lnSpc>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A much cleaner UI, with more visualizations. There are a lot of </a:t>
            </a:r>
            <a:r>
              <a:rPr lang="en-US" sz="1900" dirty="0" err="1">
                <a:solidFill>
                  <a:schemeClr val="dk1"/>
                </a:solidFill>
                <a:latin typeface="Calibri"/>
                <a:ea typeface="Calibri"/>
                <a:cs typeface="Calibri"/>
                <a:sym typeface="Calibri"/>
              </a:rPr>
              <a:t>css</a:t>
            </a:r>
            <a:r>
              <a:rPr lang="en-US" sz="1900" dirty="0">
                <a:solidFill>
                  <a:schemeClr val="dk1"/>
                </a:solidFill>
                <a:latin typeface="Calibri"/>
                <a:ea typeface="Calibri"/>
                <a:cs typeface="Calibri"/>
                <a:sym typeface="Calibri"/>
              </a:rPr>
              <a:t> packages that people make that can be called upon in a CSS file that can make a UI a lot nicer. There are always new features added to later versions of CSS as well.</a:t>
            </a:r>
            <a:endParaRPr sz="19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1049fa42365_0_6"/>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dirty="0">
              <a:solidFill>
                <a:schemeClr val="lt1"/>
              </a:solidFill>
              <a:latin typeface="Calibri"/>
              <a:ea typeface="Calibri"/>
              <a:cs typeface="Calibri"/>
              <a:sym typeface="Calibri"/>
            </a:endParaRPr>
          </a:p>
        </p:txBody>
      </p:sp>
      <p:sp>
        <p:nvSpPr>
          <p:cNvPr id="358" name="Google Shape;358;g1049fa42365_0_6"/>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g1049fa42365_0_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g1049fa42365_0_6"/>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g1049fa42365_0_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g1049fa42365_0_6"/>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g1049fa42365_0_6"/>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rPr>
              <a:t>Link Citations</a:t>
            </a:r>
            <a:endParaRPr dirty="0"/>
          </a:p>
        </p:txBody>
      </p:sp>
      <p:sp>
        <p:nvSpPr>
          <p:cNvPr id="364" name="Google Shape;364;g1049fa42365_0_6"/>
          <p:cNvSpPr txBox="1"/>
          <p:nvPr/>
        </p:nvSpPr>
        <p:spPr>
          <a:xfrm>
            <a:off x="1235250" y="2378075"/>
            <a:ext cx="9906000" cy="4313961"/>
          </a:xfrm>
          <a:prstGeom prst="rect">
            <a:avLst/>
          </a:prstGeom>
          <a:noFill/>
          <a:ln>
            <a:noFill/>
          </a:ln>
        </p:spPr>
        <p:txBody>
          <a:bodyPr spcFirstLastPara="1" wrap="square" lIns="91425" tIns="45700" rIns="91425" bIns="45700" anchor="t" anchorCtr="0">
            <a:spAutoFit/>
          </a:bodyPr>
          <a:lstStyle/>
          <a:p>
            <a:pPr marL="114300" marR="0" lvl="0" algn="l" defTabSz="914400" rtl="0" eaLnBrk="1" fontAlgn="auto" latinLnBrk="0" hangingPunct="1">
              <a:lnSpc>
                <a:spcPct val="90000"/>
              </a:lnSpc>
              <a:spcBef>
                <a:spcPts val="1000"/>
              </a:spcBef>
              <a:spcAft>
                <a:spcPts val="0"/>
              </a:spcAft>
              <a:buClr>
                <a:srgbClr val="000000"/>
              </a:buClr>
              <a:buSzPts val="1800"/>
              <a:tabLst/>
              <a:defRPr/>
            </a:pPr>
            <a:r>
              <a:rPr kumimoji="0" lang="en-US" sz="2400" b="1" i="0" u="none" strike="noStrike" kern="0" cap="none" spc="0" normalizeH="0" baseline="0" noProof="0" dirty="0">
                <a:ln>
                  <a:noFill/>
                </a:ln>
                <a:solidFill>
                  <a:srgbClr val="000000"/>
                </a:solidFill>
                <a:effectLst/>
                <a:uLnTx/>
                <a:uFillTx/>
                <a:latin typeface="Calibri"/>
                <a:cs typeface="Calibri"/>
                <a:sym typeface="Calibri"/>
              </a:rPr>
              <a:t>UI based off: </a:t>
            </a:r>
          </a:p>
          <a:p>
            <a:pPr marL="114300" marR="0" lvl="0" algn="l" defTabSz="914400" rtl="0" eaLnBrk="1" fontAlgn="auto" latinLnBrk="0" hangingPunct="1">
              <a:lnSpc>
                <a:spcPct val="90000"/>
              </a:lnSpc>
              <a:spcBef>
                <a:spcPts val="1000"/>
              </a:spcBef>
              <a:spcAft>
                <a:spcPts val="0"/>
              </a:spcAft>
              <a:buClr>
                <a:srgbClr val="000000"/>
              </a:buClr>
              <a:buSzPts val="1800"/>
              <a:tabLst/>
              <a:defRPr/>
            </a:pPr>
            <a:r>
              <a:rPr kumimoji="0" lang="en-US" sz="2400" b="0" i="0" u="none" strike="noStrike" kern="0" cap="none" spc="0" normalizeH="0" baseline="0" noProof="0" dirty="0">
                <a:ln>
                  <a:noFill/>
                </a:ln>
                <a:solidFill>
                  <a:srgbClr val="000000"/>
                </a:solidFill>
                <a:effectLst/>
                <a:uLnTx/>
                <a:uFillTx/>
                <a:latin typeface="Calibri"/>
                <a:cs typeface="Calibri"/>
                <a:sym typeface="Calibri"/>
                <a:hlinkClick r:id="rId3"/>
              </a:rPr>
              <a:t>https://speckyboy.com/10-simple-code-snippets-creating-beautiful-tabs/</a:t>
            </a:r>
            <a:endParaRPr kumimoji="0" lang="en-US" sz="2400" b="0" i="0" u="none" strike="noStrike" kern="0" cap="none" spc="0" normalizeH="0" baseline="0" noProof="0" dirty="0">
              <a:ln>
                <a:noFill/>
              </a:ln>
              <a:solidFill>
                <a:srgbClr val="000000"/>
              </a:solidFill>
              <a:effectLst/>
              <a:uLnTx/>
              <a:uFillTx/>
              <a:latin typeface="Calibri"/>
              <a:cs typeface="Calibri"/>
              <a:sym typeface="Calibri"/>
            </a:endParaRPr>
          </a:p>
          <a:p>
            <a:pPr marL="114300" marR="0" lvl="0" algn="l" defTabSz="914400" rtl="0" eaLnBrk="1" fontAlgn="auto" latinLnBrk="0" hangingPunct="1">
              <a:lnSpc>
                <a:spcPct val="90000"/>
              </a:lnSpc>
              <a:spcBef>
                <a:spcPts val="1000"/>
              </a:spcBef>
              <a:spcAft>
                <a:spcPts val="0"/>
              </a:spcAft>
              <a:buClr>
                <a:srgbClr val="000000"/>
              </a:buClr>
              <a:buSzPts val="1800"/>
              <a:tabLst/>
              <a:defRPr/>
            </a:pPr>
            <a:r>
              <a:rPr kumimoji="0" lang="en-US" sz="2400" b="1" i="0" u="none" strike="noStrike" kern="0" cap="none" spc="0" normalizeH="0" baseline="0" noProof="0" dirty="0">
                <a:ln>
                  <a:noFill/>
                </a:ln>
                <a:solidFill>
                  <a:srgbClr val="000000"/>
                </a:solidFill>
                <a:effectLst/>
                <a:uLnTx/>
                <a:uFillTx/>
                <a:latin typeface="Calibri"/>
                <a:cs typeface="Calibri"/>
                <a:sym typeface="Calibri"/>
              </a:rPr>
              <a:t>Pew Research Datasets: </a:t>
            </a:r>
          </a:p>
          <a:p>
            <a:pPr marL="114300" lvl="5">
              <a:lnSpc>
                <a:spcPct val="90000"/>
              </a:lnSpc>
              <a:spcBef>
                <a:spcPts val="1000"/>
              </a:spcBef>
              <a:buSzPts val="1800"/>
              <a:defRPr/>
            </a:pPr>
            <a:r>
              <a:rPr kumimoji="0" lang="en-US" sz="2400" b="0" i="0" u="none" strike="noStrike" kern="0" cap="none" spc="0" normalizeH="0" baseline="0" noProof="0" dirty="0">
                <a:ln>
                  <a:noFill/>
                </a:ln>
                <a:solidFill>
                  <a:srgbClr val="000000"/>
                </a:solidFill>
                <a:effectLst/>
                <a:uLnTx/>
                <a:uFillTx/>
                <a:latin typeface="Calibri"/>
                <a:cs typeface="Calibri"/>
                <a:sym typeface="Calibri"/>
                <a:hlinkClick r:id="rId4"/>
              </a:rPr>
              <a:t>https://www.pewforum.org/religious-landscape-study/compare/political-ideology/by/state/among/party-affiliation/democrat-lean-dem/</a:t>
            </a:r>
            <a:endParaRPr kumimoji="0" lang="en-US" sz="2400" b="0" i="0" u="none" strike="noStrike" kern="0" cap="none" spc="0" normalizeH="0" baseline="0" noProof="0" dirty="0">
              <a:ln>
                <a:noFill/>
              </a:ln>
              <a:solidFill>
                <a:srgbClr val="000000"/>
              </a:solidFill>
              <a:effectLst/>
              <a:uLnTx/>
              <a:uFillTx/>
              <a:latin typeface="Calibri"/>
              <a:cs typeface="Calibri"/>
              <a:sym typeface="Calibri"/>
            </a:endParaRPr>
          </a:p>
          <a:p>
            <a:pPr marL="114300" lvl="5">
              <a:lnSpc>
                <a:spcPct val="90000"/>
              </a:lnSpc>
              <a:spcBef>
                <a:spcPts val="1000"/>
              </a:spcBef>
              <a:buSzPts val="1800"/>
              <a:defRPr/>
            </a:pPr>
            <a:r>
              <a:rPr kumimoji="0" lang="en-US" sz="2400" b="1" i="0" u="none" strike="noStrike" kern="0" cap="none" spc="0" normalizeH="0" baseline="0" noProof="0" dirty="0">
                <a:ln>
                  <a:noFill/>
                </a:ln>
                <a:solidFill>
                  <a:srgbClr val="000000"/>
                </a:solidFill>
                <a:effectLst/>
                <a:uLnTx/>
                <a:uFillTx/>
                <a:latin typeface="Calibri"/>
                <a:cs typeface="Calibri"/>
                <a:sym typeface="Calibri"/>
              </a:rPr>
              <a:t>Pew </a:t>
            </a:r>
            <a:r>
              <a:rPr lang="en-US" sz="2400" b="1" dirty="0">
                <a:latin typeface="Calibri"/>
                <a:cs typeface="Calibri"/>
                <a:sym typeface="Calibri"/>
              </a:rPr>
              <a:t>Research Datasets, </a:t>
            </a:r>
            <a:r>
              <a:rPr kumimoji="0" lang="en-US" sz="2400" b="1" i="0" u="none" strike="noStrike" kern="0" cap="none" spc="0" normalizeH="0" baseline="0" noProof="0" dirty="0">
                <a:ln>
                  <a:noFill/>
                </a:ln>
                <a:solidFill>
                  <a:srgbClr val="000000"/>
                </a:solidFill>
                <a:effectLst/>
                <a:uLnTx/>
                <a:uFillTx/>
                <a:latin typeface="Calibri"/>
                <a:cs typeface="Calibri"/>
                <a:sym typeface="Calibri"/>
              </a:rPr>
              <a:t>Wyoming and Kansas:</a:t>
            </a:r>
          </a:p>
          <a:p>
            <a:pPr marL="114300" lvl="5">
              <a:lnSpc>
                <a:spcPct val="90000"/>
              </a:lnSpc>
              <a:spcBef>
                <a:spcPts val="1000"/>
              </a:spcBef>
              <a:buSzPts val="1800"/>
              <a:defRPr/>
            </a:pPr>
            <a:r>
              <a:rPr kumimoji="0" lang="en-US" sz="2400" b="0" i="0" u="none" strike="noStrike" kern="0" cap="none" spc="0" normalizeH="0" baseline="0" noProof="0" dirty="0">
                <a:ln>
                  <a:noFill/>
                </a:ln>
                <a:solidFill>
                  <a:srgbClr val="000000"/>
                </a:solidFill>
                <a:effectLst/>
                <a:uLnTx/>
                <a:uFillTx/>
                <a:latin typeface="Calibri"/>
                <a:cs typeface="Calibri"/>
                <a:sym typeface="Calibri"/>
                <a:hlinkClick r:id="rId5"/>
              </a:rPr>
              <a:t>https://www.pewforum.org/religious-landscape-study/state/kansas/political-ideology/</a:t>
            </a:r>
            <a:endParaRPr lang="en-US" sz="2400" dirty="0">
              <a:latin typeface="Calibri"/>
              <a:cs typeface="Calibri"/>
              <a:sym typeface="Calibri"/>
            </a:endParaRPr>
          </a:p>
          <a:p>
            <a:pPr marL="114300" lvl="5">
              <a:lnSpc>
                <a:spcPct val="90000"/>
              </a:lnSpc>
              <a:spcBef>
                <a:spcPts val="1000"/>
              </a:spcBef>
              <a:buSzPts val="1800"/>
              <a:defRPr/>
            </a:pPr>
            <a:r>
              <a:rPr kumimoji="0" lang="en-US" sz="2400" b="0" i="0" u="none" strike="noStrike" kern="0" cap="none" spc="0" normalizeH="0" baseline="0" noProof="0" dirty="0">
                <a:ln>
                  <a:noFill/>
                </a:ln>
                <a:solidFill>
                  <a:srgbClr val="000000"/>
                </a:solidFill>
                <a:effectLst/>
                <a:uLnTx/>
                <a:uFillTx/>
                <a:latin typeface="Calibri"/>
                <a:cs typeface="Calibri"/>
                <a:sym typeface="Calibri"/>
                <a:hlinkClick r:id="rId6"/>
              </a:rPr>
              <a:t>https://www.pewforum.org/religious-landscape-study/state/wyoming/political-ideology/</a:t>
            </a:r>
            <a:endParaRPr kumimoji="0" lang="en-US" sz="24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143295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Background</a:t>
            </a:r>
            <a:endParaRPr/>
          </a:p>
        </p:txBody>
      </p:sp>
      <p:sp>
        <p:nvSpPr>
          <p:cNvPr id="114" name="Google Shape;114;p3"/>
          <p:cNvSpPr txBox="1"/>
          <p:nvPr/>
        </p:nvSpPr>
        <p:spPr>
          <a:xfrm>
            <a:off x="1235242" y="2378076"/>
            <a:ext cx="9906000" cy="3694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are quite a few chrome extensions that give insight into what users are reading. Some of them reference a database of known sites to determine the objectivity of a link or article, others look at keywords to determine the objectify of an article.</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methods that this information is conveyed could be a numeric scale rating, from 1 to 5. 1 being the least objective and 5 being the most. Others simply append a bias label to the link like “far-right, far-left, pro science, and conspiracy”.</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While all these methods seemed effective, there was one piece that seemed absent, in these tools. What are other users’ stance on the ideological spectrum, particularly the one’s viewing the article at the same time as a user?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g104a2b630e8_0_0"/>
          <p:cNvSpPr/>
          <p:nvPr/>
        </p:nvSpPr>
        <p:spPr>
          <a:xfrm>
            <a:off x="-36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g104a2b630e8_0_0"/>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g104a2b630e8_0_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g104a2b630e8_0_0"/>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g104a2b630e8_0_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g104a2b630e8_0_0"/>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g104a2b630e8_0_0"/>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a:solidFill>
                  <a:schemeClr val="lt1"/>
                </a:solidFill>
              </a:rPr>
              <a:t>Background: Extension Examples</a:t>
            </a:r>
            <a:endParaRPr>
              <a:solidFill>
                <a:schemeClr val="lt1"/>
              </a:solidFill>
            </a:endParaRPr>
          </a:p>
        </p:txBody>
      </p:sp>
      <p:pic>
        <p:nvPicPr>
          <p:cNvPr id="126" name="Google Shape;126;g104a2b630e8_0_0"/>
          <p:cNvPicPr preferRelativeResize="0"/>
          <p:nvPr/>
        </p:nvPicPr>
        <p:blipFill>
          <a:blip r:embed="rId3">
            <a:alphaModFix/>
          </a:blip>
          <a:stretch>
            <a:fillRect/>
          </a:stretch>
        </p:blipFill>
        <p:spPr>
          <a:xfrm>
            <a:off x="1292775" y="2378075"/>
            <a:ext cx="2163300" cy="3134325"/>
          </a:xfrm>
          <a:prstGeom prst="rect">
            <a:avLst/>
          </a:prstGeom>
          <a:noFill/>
          <a:ln>
            <a:noFill/>
          </a:ln>
        </p:spPr>
      </p:pic>
      <p:pic>
        <p:nvPicPr>
          <p:cNvPr id="127" name="Google Shape;127;g104a2b630e8_0_0"/>
          <p:cNvPicPr preferRelativeResize="0"/>
          <p:nvPr/>
        </p:nvPicPr>
        <p:blipFill>
          <a:blip r:embed="rId4">
            <a:alphaModFix/>
          </a:blip>
          <a:stretch>
            <a:fillRect/>
          </a:stretch>
        </p:blipFill>
        <p:spPr>
          <a:xfrm>
            <a:off x="4829025" y="2390062"/>
            <a:ext cx="2163300" cy="3110349"/>
          </a:xfrm>
          <a:prstGeom prst="rect">
            <a:avLst/>
          </a:prstGeom>
          <a:noFill/>
          <a:ln>
            <a:noFill/>
          </a:ln>
        </p:spPr>
      </p:pic>
      <p:pic>
        <p:nvPicPr>
          <p:cNvPr id="128" name="Google Shape;128;g104a2b630e8_0_0"/>
          <p:cNvPicPr preferRelativeResize="0"/>
          <p:nvPr/>
        </p:nvPicPr>
        <p:blipFill>
          <a:blip r:embed="rId5">
            <a:alphaModFix/>
          </a:blip>
          <a:stretch>
            <a:fillRect/>
          </a:stretch>
        </p:blipFill>
        <p:spPr>
          <a:xfrm>
            <a:off x="7982543" y="2665385"/>
            <a:ext cx="3569517" cy="2767725"/>
          </a:xfrm>
          <a:prstGeom prst="rect">
            <a:avLst/>
          </a:prstGeom>
          <a:noFill/>
          <a:ln>
            <a:noFill/>
          </a:ln>
        </p:spPr>
      </p:pic>
      <p:sp>
        <p:nvSpPr>
          <p:cNvPr id="129" name="Google Shape;129;g104a2b630e8_0_0"/>
          <p:cNvSpPr txBox="1"/>
          <p:nvPr/>
        </p:nvSpPr>
        <p:spPr>
          <a:xfrm>
            <a:off x="1345600" y="5642400"/>
            <a:ext cx="204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TrustedNews</a:t>
            </a:r>
            <a:endParaRPr>
              <a:latin typeface="Calibri"/>
              <a:ea typeface="Calibri"/>
              <a:cs typeface="Calibri"/>
              <a:sym typeface="Calibri"/>
            </a:endParaRPr>
          </a:p>
        </p:txBody>
      </p:sp>
      <p:sp>
        <p:nvSpPr>
          <p:cNvPr id="130" name="Google Shape;130;g104a2b630e8_0_0"/>
          <p:cNvSpPr txBox="1"/>
          <p:nvPr/>
        </p:nvSpPr>
        <p:spPr>
          <a:xfrm>
            <a:off x="4929075" y="5642400"/>
            <a:ext cx="1963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Logically</a:t>
            </a:r>
            <a:endParaRPr>
              <a:latin typeface="Calibri"/>
              <a:ea typeface="Calibri"/>
              <a:cs typeface="Calibri"/>
              <a:sym typeface="Calibri"/>
            </a:endParaRPr>
          </a:p>
        </p:txBody>
      </p:sp>
      <p:sp>
        <p:nvSpPr>
          <p:cNvPr id="131" name="Google Shape;131;g104a2b630e8_0_0"/>
          <p:cNvSpPr txBox="1"/>
          <p:nvPr/>
        </p:nvSpPr>
        <p:spPr>
          <a:xfrm>
            <a:off x="8685638" y="5500400"/>
            <a:ext cx="216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Stopaganda Plus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4"/>
          <p:cNvSpPr/>
          <p:nvPr/>
        </p:nvSpPr>
        <p:spPr>
          <a:xfrm>
            <a:off x="-3625"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4"/>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Concept of PropTool</a:t>
            </a:r>
            <a:endParaRPr/>
          </a:p>
        </p:txBody>
      </p:sp>
      <p:sp>
        <p:nvSpPr>
          <p:cNvPr id="143" name="Google Shape;143;p4"/>
          <p:cNvSpPr txBox="1"/>
          <p:nvPr/>
        </p:nvSpPr>
        <p:spPr>
          <a:xfrm>
            <a:off x="1137854" y="2318647"/>
            <a:ext cx="9906000" cy="4371300"/>
          </a:xfrm>
          <a:prstGeom prst="rect">
            <a:avLst/>
          </a:prstGeom>
          <a:noFill/>
          <a:ln>
            <a:noFill/>
          </a:ln>
        </p:spPr>
        <p:txBody>
          <a:bodyPr spcFirstLastPara="1" wrap="square" lIns="91425" tIns="45700" rIns="91425" bIns="45700" anchor="t" anchorCtr="0">
            <a:spAutoFit/>
          </a:bodyPr>
          <a:lstStyle/>
          <a:p>
            <a:pPr marL="285750" marR="0" lvl="0" indent="-304800" algn="l" rtl="0">
              <a:lnSpc>
                <a:spcPct val="150000"/>
              </a:lnSpc>
              <a:spcBef>
                <a:spcPts val="0"/>
              </a:spcBef>
              <a:spcAft>
                <a:spcPts val="0"/>
              </a:spcAft>
              <a:buClr>
                <a:schemeClr val="dk1"/>
              </a:buClr>
              <a:buSzPts val="2100"/>
              <a:buFont typeface="Arial"/>
              <a:buChar char="•"/>
            </a:pPr>
            <a:r>
              <a:rPr lang="en-US" sz="1700" dirty="0"/>
              <a:t>To give a user insight about what kind of information other users viewing the same page as they are consuming on average. </a:t>
            </a:r>
            <a:endParaRPr sz="1700" dirty="0"/>
          </a:p>
          <a:p>
            <a:pPr marL="285750" marR="0" lvl="0" indent="-279400" algn="l" rtl="0">
              <a:lnSpc>
                <a:spcPct val="150000"/>
              </a:lnSpc>
              <a:spcBef>
                <a:spcPts val="0"/>
              </a:spcBef>
              <a:spcAft>
                <a:spcPts val="0"/>
              </a:spcAft>
              <a:buSzPts val="1700"/>
              <a:buChar char="•"/>
            </a:pPr>
            <a:r>
              <a:rPr lang="en-US" sz="1700" dirty="0"/>
              <a:t>This should cause a user to think more critically of what they are reading.</a:t>
            </a:r>
            <a:endParaRPr sz="1700" dirty="0"/>
          </a:p>
          <a:p>
            <a:pPr marL="285750" marR="0" lvl="0" indent="-279400" algn="l" rtl="0">
              <a:lnSpc>
                <a:spcPct val="150000"/>
              </a:lnSpc>
              <a:spcBef>
                <a:spcPts val="0"/>
              </a:spcBef>
              <a:spcAft>
                <a:spcPts val="0"/>
              </a:spcAft>
              <a:buSzPts val="1700"/>
              <a:buChar char="•"/>
            </a:pPr>
            <a:r>
              <a:rPr lang="en-US" sz="1700" dirty="0"/>
              <a:t>For example, there may be an article on associated press which is one of the least likely outlets to contain propaganda may be opened and read by a lot of users that have a high propaganda score, which would in turn drive up the score of the page being viewed, which would be unusual, but not impossible for an outlet like associated press.</a:t>
            </a:r>
            <a:endParaRPr sz="1700" dirty="0"/>
          </a:p>
          <a:p>
            <a:pPr marL="285750" marR="0" lvl="0" indent="-279400" algn="l" rtl="0">
              <a:lnSpc>
                <a:spcPct val="150000"/>
              </a:lnSpc>
              <a:spcBef>
                <a:spcPts val="0"/>
              </a:spcBef>
              <a:spcAft>
                <a:spcPts val="0"/>
              </a:spcAft>
              <a:buSzPts val="1700"/>
              <a:buChar char="•"/>
            </a:pPr>
            <a:r>
              <a:rPr lang="en-US" sz="1700" dirty="0"/>
              <a:t>This concept can be applied in the real word using users’ browsing data and determining the propaganda rating of each site they would go on to consume news and other information. </a:t>
            </a:r>
            <a:endParaRPr sz="1700" dirty="0"/>
          </a:p>
          <a:p>
            <a:pPr marL="285750" marR="0" lvl="0" indent="-279400" algn="l" rtl="0">
              <a:lnSpc>
                <a:spcPct val="150000"/>
              </a:lnSpc>
              <a:spcBef>
                <a:spcPts val="0"/>
              </a:spcBef>
              <a:spcAft>
                <a:spcPts val="0"/>
              </a:spcAft>
              <a:buSzPts val="1700"/>
              <a:buChar char="•"/>
            </a:pPr>
            <a:r>
              <a:rPr lang="en-US" sz="1700" dirty="0"/>
              <a:t>An average propaganda score for a collection of users would then be shown to a user viewing the page, giving them insight into the type of content other users consume on average.  </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g102d0291be4_1_5"/>
          <p:cNvSpPr/>
          <p:nvPr/>
        </p:nvSpPr>
        <p:spPr>
          <a:xfrm>
            <a:off x="-3625"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g102d0291be4_1_5"/>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g102d0291be4_1_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g102d0291be4_1_5"/>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g102d0291be4_1_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g102d0291be4_1_5"/>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g102d0291be4_1_5"/>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The Advertising Model</a:t>
            </a:r>
            <a:endParaRPr/>
          </a:p>
        </p:txBody>
      </p:sp>
      <p:pic>
        <p:nvPicPr>
          <p:cNvPr id="155" name="Google Shape;155;g102d0291be4_1_5"/>
          <p:cNvPicPr preferRelativeResize="0"/>
          <p:nvPr/>
        </p:nvPicPr>
        <p:blipFill>
          <a:blip r:embed="rId3">
            <a:alphaModFix/>
          </a:blip>
          <a:stretch>
            <a:fillRect/>
          </a:stretch>
        </p:blipFill>
        <p:spPr>
          <a:xfrm>
            <a:off x="2341313" y="2267576"/>
            <a:ext cx="7509375" cy="442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g102d0291be4_0_0"/>
          <p:cNvSpPr/>
          <p:nvPr/>
        </p:nvSpPr>
        <p:spPr>
          <a:xfrm>
            <a:off x="-3625"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1" name="Google Shape;161;g102d0291be4_0_0"/>
          <p:cNvPicPr preferRelativeResize="0">
            <a:picLocks noGrp="1"/>
          </p:cNvPicPr>
          <p:nvPr>
            <p:ph type="body" idx="1"/>
          </p:nvPr>
        </p:nvPicPr>
        <p:blipFill rotWithShape="1">
          <a:blip r:embed="rId3">
            <a:alphaModFix/>
          </a:blip>
          <a:srcRect/>
          <a:stretch/>
        </p:blipFill>
        <p:spPr>
          <a:xfrm>
            <a:off x="1068500" y="1846550"/>
            <a:ext cx="10264800" cy="4477500"/>
          </a:xfrm>
          <a:prstGeom prst="rect">
            <a:avLst/>
          </a:prstGeom>
          <a:noFill/>
          <a:ln>
            <a:noFill/>
          </a:ln>
        </p:spPr>
      </p:pic>
      <p:sp>
        <p:nvSpPr>
          <p:cNvPr id="162" name="Google Shape;162;g102d0291be4_0_0"/>
          <p:cNvSpPr/>
          <p:nvPr/>
        </p:nvSpPr>
        <p:spPr>
          <a:xfrm>
            <a:off x="519710" y="386625"/>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g102d0291be4_0_0"/>
          <p:cNvSpPr/>
          <p:nvPr/>
        </p:nvSpPr>
        <p:spPr>
          <a:xfrm>
            <a:off x="519710" y="202019"/>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g102d0291be4_0_0"/>
          <p:cNvSpPr/>
          <p:nvPr/>
        </p:nvSpPr>
        <p:spPr>
          <a:xfrm>
            <a:off x="754660" y="5169"/>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g102d0291be4_0_0"/>
          <p:cNvSpPr/>
          <p:nvPr/>
        </p:nvSpPr>
        <p:spPr>
          <a:xfrm>
            <a:off x="11333203" y="-9"/>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g102d0291be4_0_0"/>
          <p:cNvSpPr/>
          <p:nvPr/>
        </p:nvSpPr>
        <p:spPr>
          <a:xfrm>
            <a:off x="754055" y="-10"/>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g102d0291be4_0_0"/>
          <p:cNvSpPr txBox="1">
            <a:spLocks noGrp="1"/>
          </p:cNvSpPr>
          <p:nvPr>
            <p:ph type="title"/>
          </p:nvPr>
        </p:nvSpPr>
        <p:spPr>
          <a:xfrm>
            <a:off x="1068506" y="164667"/>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Data Flow Diagram of PropTool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6"/>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6"/>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6"/>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6"/>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Chrome Extensions Vs. Web Applications</a:t>
            </a:r>
            <a:endParaRPr/>
          </a:p>
        </p:txBody>
      </p:sp>
      <p:sp>
        <p:nvSpPr>
          <p:cNvPr id="179" name="Google Shape;179;p6"/>
          <p:cNvSpPr txBox="1"/>
          <p:nvPr/>
        </p:nvSpPr>
        <p:spPr>
          <a:xfrm>
            <a:off x="1235242" y="2378076"/>
            <a:ext cx="9906000" cy="337335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Web apps offer a more comprehensive infrastructure, with a lot of capability, complexity. There are many tools online in the form of webapps and would be much easier to make since there are so many resources in today’s age that allow you to figure out what is required to achieve your goals in developing a web application.</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Extensions have been around for some time but due to their nature, they are not meant to be as complex as a web application.</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Browser extensions are meant to run on top of a webpage and interact with it in some way. Fully understanding this difference in implementation and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7"/>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7"/>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Chrome Extensions Vs. Web Applications (cont.)</a:t>
            </a:r>
            <a:endParaRPr/>
          </a:p>
        </p:txBody>
      </p:sp>
      <p:sp>
        <p:nvSpPr>
          <p:cNvPr id="191" name="Google Shape;191;p7"/>
          <p:cNvSpPr txBox="1"/>
          <p:nvPr/>
        </p:nvSpPr>
        <p:spPr>
          <a:xfrm>
            <a:off x="1235242" y="2378076"/>
            <a:ext cx="9906000" cy="254236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Extensions have a json file called the manifest, this serves as a header for the extension. This Manifest.json file is required for the extension to be loaded. </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Parameters for the extension are specified in the extension. </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certain parameters are missing, the extension will not load into the browser.</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 parameters include name, version, manifest version, content scripts, permissions, and many other optional parameters that can be found in Google and Mozilla’s extension documentation.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1966</Words>
  <Application>Microsoft Office PowerPoint</Application>
  <PresentationFormat>Widescreen</PresentationFormat>
  <Paragraphs>99</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Preserving the integrity of information Online: Propaganda Tool Extension</vt:lpstr>
      <vt:lpstr>Introduction</vt:lpstr>
      <vt:lpstr>Background</vt:lpstr>
      <vt:lpstr>Background: Extension Examples</vt:lpstr>
      <vt:lpstr>Concept of PropTool</vt:lpstr>
      <vt:lpstr>The Advertising Model</vt:lpstr>
      <vt:lpstr>Data Flow Diagram of PropTool</vt:lpstr>
      <vt:lpstr>Chrome Extensions Vs. Web Applications</vt:lpstr>
      <vt:lpstr>Chrome Extensions Vs. Web Applications (cont.)</vt:lpstr>
      <vt:lpstr>PropTool Manifest File</vt:lpstr>
      <vt:lpstr>Development Overview</vt:lpstr>
      <vt:lpstr>APIS</vt:lpstr>
      <vt:lpstr>API Calls</vt:lpstr>
      <vt:lpstr>Functionality: CSV API</vt:lpstr>
      <vt:lpstr>Functionality: CSV API</vt:lpstr>
      <vt:lpstr>Functionality: Geolocation function, Google Maps Geocoding API and Political Affiliation CSV API</vt:lpstr>
      <vt:lpstr>Functionality: Geolocation function and Google Maps &amp; Google Geocoding API</vt:lpstr>
      <vt:lpstr>Functionality: Political Affiliation CSV API in conjunction with Google Geocoding/Maps API</vt:lpstr>
      <vt:lpstr>User interface and Final Product</vt:lpstr>
      <vt:lpstr>Learning Curves During Development</vt:lpstr>
      <vt:lpstr>Issues During Development</vt:lpstr>
      <vt:lpstr>Issues During Development (cont.)</vt:lpstr>
      <vt:lpstr>Next Steps?</vt:lpstr>
      <vt:lpstr>Link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Preserving the integrity of information Online: Propaganda Tool Extension</dc:title>
  <dc:creator>Mustafa Hani Alfaouri</dc:creator>
  <cp:lastModifiedBy>Mustafa Hani Alfaouri</cp:lastModifiedBy>
  <cp:revision>5</cp:revision>
  <dcterms:created xsi:type="dcterms:W3CDTF">2021-11-07T20:23:20Z</dcterms:created>
  <dcterms:modified xsi:type="dcterms:W3CDTF">2021-12-08T18:00:32Z</dcterms:modified>
</cp:coreProperties>
</file>