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Montserrat"/>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regular.fntdata"/><Relationship Id="rId25" Type="http://schemas.openxmlformats.org/officeDocument/2006/relationships/slide" Target="slides/slide20.xml"/><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cdbe027668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cdbe027668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d0d9e40ba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d0d9e40ba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cdbe027668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cdbe027668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d0d9e40ba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d0d9e40ba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d06cdd370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d06cdd370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d06cdd370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d06cdd370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cdbe027668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cdbe027668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cdbe027668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cdbe027668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cdbe027668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cdbe027668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d1a61ea5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d1a61ea5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dbe02766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cdbe02766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d06cdd370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d06cdd370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cdbe027668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cdbe027668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cdbe027668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cdbe027668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cdbe027668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cdbe027668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cdbe027668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cdbe027668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cdbe027668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cdbe027668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cdbe027668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cdbe027668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d06cdd37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d06cdd37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thepythoncode.com/article/make-a-chat-room-application-in-python#google_vignette%20https://github.com/x4nth055/pythoncode-tutorials/tree/master/python-%20standard-library/chat-application" TargetMode="External"/><Relationship Id="rId4" Type="http://schemas.openxmlformats.org/officeDocument/2006/relationships/hyperlink" Target="https://github.com/Spriteware/lt-codes-python/tree/master" TargetMode="External"/><Relationship Id="rId5" Type="http://schemas.openxmlformats.org/officeDocument/2006/relationships/hyperlink" Target="https://github.com/leberkc/Fountain-Cod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drive.google.com/uc?id=1ZWL6MEiVfHVuOdnPjNQJiS6cK_Ghsn1_&amp;export=downloa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90050" y="1703625"/>
            <a:ext cx="53646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Fountain Code Network Transmission</a:t>
            </a:r>
            <a:endParaRPr/>
          </a:p>
        </p:txBody>
      </p:sp>
      <p:sp>
        <p:nvSpPr>
          <p:cNvPr id="135" name="Google Shape;135;p13"/>
          <p:cNvSpPr txBox="1"/>
          <p:nvPr>
            <p:ph idx="1" type="subTitle"/>
          </p:nvPr>
        </p:nvSpPr>
        <p:spPr>
          <a:xfrm>
            <a:off x="5083950" y="3779600"/>
            <a:ext cx="3470700" cy="99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Austin Wolcott</a:t>
            </a:r>
            <a:endParaRPr/>
          </a:p>
          <a:p>
            <a:pPr indent="0" lvl="0" marL="0" rtl="0" algn="l">
              <a:spcBef>
                <a:spcPts val="0"/>
              </a:spcBef>
              <a:spcAft>
                <a:spcPts val="0"/>
              </a:spcAft>
              <a:buNone/>
            </a:pPr>
            <a:r>
              <a:rPr lang="en"/>
              <a:t>Montclair State University</a:t>
            </a:r>
            <a:endParaRPr/>
          </a:p>
          <a:p>
            <a:pPr indent="0" lvl="0" marL="0" rtl="0" algn="l">
              <a:spcBef>
                <a:spcPts val="0"/>
              </a:spcBef>
              <a:spcAft>
                <a:spcPts val="0"/>
              </a:spcAft>
              <a:buNone/>
            </a:pPr>
            <a:r>
              <a:rPr lang="en"/>
              <a:t>Master of Science; Cybersecurity </a:t>
            </a:r>
            <a:endParaRPr/>
          </a:p>
          <a:p>
            <a:pPr indent="0" lvl="0" marL="0" rtl="0" algn="l">
              <a:spcBef>
                <a:spcPts val="0"/>
              </a:spcBef>
              <a:spcAft>
                <a:spcPts val="0"/>
              </a:spcAft>
              <a:buNone/>
            </a:pPr>
            <a:r>
              <a:rPr lang="en"/>
              <a:t>Advisor: Christopher Leberknight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Implementation: Encoding/Transmission</a:t>
            </a:r>
            <a:endParaRPr/>
          </a:p>
        </p:txBody>
      </p:sp>
      <p:sp>
        <p:nvSpPr>
          <p:cNvPr id="192" name="Google Shape;192;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User input gets saved to a file on the client machine</a:t>
            </a:r>
            <a:endParaRPr/>
          </a:p>
          <a:p>
            <a:pPr indent="-298450" lvl="1" marL="914400" rtl="0" algn="l">
              <a:spcBef>
                <a:spcPts val="0"/>
              </a:spcBef>
              <a:spcAft>
                <a:spcPts val="0"/>
              </a:spcAft>
              <a:buSzPts val="1100"/>
              <a:buChar char="○"/>
            </a:pPr>
            <a:r>
              <a:rPr lang="en"/>
              <a:t>Encoded</a:t>
            </a:r>
            <a:endParaRPr/>
          </a:p>
          <a:p>
            <a:pPr indent="-311150" lvl="0" marL="457200" rtl="0" algn="l">
              <a:spcBef>
                <a:spcPts val="0"/>
              </a:spcBef>
              <a:spcAft>
                <a:spcPts val="0"/>
              </a:spcAft>
              <a:buSzPts val="1300"/>
              <a:buChar char="●"/>
            </a:pPr>
            <a:r>
              <a:rPr lang="en"/>
              <a:t>Tokens are saved to an encrypted file</a:t>
            </a:r>
            <a:br>
              <a:rPr lang="en"/>
            </a:br>
            <a:endParaRPr/>
          </a:p>
          <a:p>
            <a:pPr indent="-311150" lvl="0" marL="457200" rtl="0" algn="l">
              <a:spcBef>
                <a:spcPts val="0"/>
              </a:spcBef>
              <a:spcAft>
                <a:spcPts val="0"/>
              </a:spcAft>
              <a:buSzPts val="1300"/>
              <a:buChar char="●"/>
            </a:pPr>
            <a:r>
              <a:rPr lang="en"/>
              <a:t>The encrypted file is sent to the server via TCP</a:t>
            </a:r>
            <a:endParaRPr/>
          </a:p>
          <a:p>
            <a:pPr indent="-311150" lvl="0" marL="457200" rtl="0" algn="l">
              <a:spcBef>
                <a:spcPts val="0"/>
              </a:spcBef>
              <a:spcAft>
                <a:spcPts val="0"/>
              </a:spcAft>
              <a:buSzPts val="1300"/>
              <a:buChar char="●"/>
            </a:pPr>
            <a:r>
              <a:rPr lang="en"/>
              <a:t>The server receives the file and reflects it to every connected client</a:t>
            </a:r>
            <a:endParaRPr/>
          </a:p>
          <a:p>
            <a:pPr indent="-311150" lvl="0" marL="457200" rtl="0" algn="l">
              <a:spcBef>
                <a:spcPts val="0"/>
              </a:spcBef>
              <a:spcAft>
                <a:spcPts val="0"/>
              </a:spcAft>
              <a:buSzPts val="1300"/>
              <a:buChar char="●"/>
            </a:pPr>
            <a:r>
              <a:rPr lang="en"/>
              <a:t>No data is saved on the server</a:t>
            </a:r>
            <a:endParaRPr/>
          </a:p>
        </p:txBody>
      </p:sp>
      <p:pic>
        <p:nvPicPr>
          <p:cNvPr id="193" name="Google Shape;193;p22"/>
          <p:cNvPicPr preferRelativeResize="0"/>
          <p:nvPr/>
        </p:nvPicPr>
        <p:blipFill>
          <a:blip r:embed="rId3">
            <a:alphaModFix/>
          </a:blip>
          <a:stretch>
            <a:fillRect/>
          </a:stretch>
        </p:blipFill>
        <p:spPr>
          <a:xfrm>
            <a:off x="6904450" y="1567550"/>
            <a:ext cx="1552575" cy="2695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nvSpPr>
        <p:spPr>
          <a:xfrm>
            <a:off x="878450" y="244650"/>
            <a:ext cx="3573600" cy="37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Computing encoded tokens </a:t>
            </a:r>
            <a:r>
              <a:rPr baseline="-25000" lang="en" sz="1300">
                <a:solidFill>
                  <a:schemeClr val="lt1"/>
                </a:solidFill>
                <a:latin typeface="Lato"/>
                <a:ea typeface="Lato"/>
                <a:cs typeface="Lato"/>
                <a:sym typeface="Lato"/>
              </a:rPr>
              <a:t>[encoder.py]</a:t>
            </a:r>
            <a:endParaRPr baseline="-25000" sz="1300">
              <a:solidFill>
                <a:schemeClr val="lt1"/>
              </a:solidFill>
              <a:latin typeface="Lato"/>
              <a:ea typeface="Lato"/>
              <a:cs typeface="Lato"/>
              <a:sym typeface="Lato"/>
            </a:endParaRPr>
          </a:p>
        </p:txBody>
      </p:sp>
      <p:pic>
        <p:nvPicPr>
          <p:cNvPr id="199" name="Google Shape;199;p23"/>
          <p:cNvPicPr preferRelativeResize="0"/>
          <p:nvPr/>
        </p:nvPicPr>
        <p:blipFill>
          <a:blip r:embed="rId3">
            <a:alphaModFix/>
          </a:blip>
          <a:stretch>
            <a:fillRect/>
          </a:stretch>
        </p:blipFill>
        <p:spPr>
          <a:xfrm>
            <a:off x="133150" y="624450"/>
            <a:ext cx="8658225" cy="2857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Implementation of Decoding/Cleanup</a:t>
            </a:r>
            <a:endParaRPr/>
          </a:p>
        </p:txBody>
      </p:sp>
      <p:sp>
        <p:nvSpPr>
          <p:cNvPr id="205" name="Google Shape;205;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Each client decodes the message</a:t>
            </a:r>
            <a:endParaRPr/>
          </a:p>
          <a:p>
            <a:pPr indent="-298450" lvl="1" marL="914400" rtl="0" algn="l">
              <a:spcBef>
                <a:spcPts val="0"/>
              </a:spcBef>
              <a:spcAft>
                <a:spcPts val="0"/>
              </a:spcAft>
              <a:buSzPts val="1100"/>
              <a:buChar char="○"/>
            </a:pPr>
            <a:r>
              <a:rPr lang="en"/>
              <a:t>Prints message to new file</a:t>
            </a:r>
            <a:endParaRPr/>
          </a:p>
          <a:p>
            <a:pPr indent="-311150" lvl="0" marL="457200" rtl="0" algn="l">
              <a:spcBef>
                <a:spcPts val="0"/>
              </a:spcBef>
              <a:spcAft>
                <a:spcPts val="0"/>
              </a:spcAft>
              <a:buSzPts val="1300"/>
              <a:buChar char="●"/>
            </a:pPr>
            <a:r>
              <a:rPr lang="en"/>
              <a:t>Decoded message printed to user</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Intermediate files deleted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25"/>
          <p:cNvPicPr preferRelativeResize="0"/>
          <p:nvPr/>
        </p:nvPicPr>
        <p:blipFill>
          <a:blip r:embed="rId3">
            <a:alphaModFix/>
          </a:blip>
          <a:stretch>
            <a:fillRect/>
          </a:stretch>
        </p:blipFill>
        <p:spPr>
          <a:xfrm>
            <a:off x="152400" y="595475"/>
            <a:ext cx="8610600" cy="2876550"/>
          </a:xfrm>
          <a:prstGeom prst="rect">
            <a:avLst/>
          </a:prstGeom>
          <a:noFill/>
          <a:ln>
            <a:noFill/>
          </a:ln>
        </p:spPr>
      </p:pic>
      <p:sp>
        <p:nvSpPr>
          <p:cNvPr id="211" name="Google Shape;211;p25"/>
          <p:cNvSpPr txBox="1"/>
          <p:nvPr/>
        </p:nvSpPr>
        <p:spPr>
          <a:xfrm>
            <a:off x="587550" y="163750"/>
            <a:ext cx="300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Computing decoded tokens </a:t>
            </a:r>
            <a:r>
              <a:rPr baseline="-25000" lang="en" sz="1300">
                <a:solidFill>
                  <a:schemeClr val="lt1"/>
                </a:solidFill>
                <a:latin typeface="Lato"/>
                <a:ea typeface="Lato"/>
                <a:cs typeface="Lato"/>
                <a:sym typeface="Lato"/>
              </a:rPr>
              <a:t>[decoder.py]</a:t>
            </a:r>
            <a:endParaRPr baseline="-25000" sz="1300">
              <a:solidFill>
                <a:schemeClr val="lt1"/>
              </a:solidFill>
              <a:latin typeface="Lato"/>
              <a:ea typeface="Lato"/>
              <a:cs typeface="Lato"/>
              <a:sym typeface="Lato"/>
            </a:endParaRPr>
          </a:p>
        </p:txBody>
      </p:sp>
      <p:pic>
        <p:nvPicPr>
          <p:cNvPr id="212" name="Google Shape;212;p25"/>
          <p:cNvPicPr preferRelativeResize="0"/>
          <p:nvPr/>
        </p:nvPicPr>
        <p:blipFill>
          <a:blip r:embed="rId4">
            <a:alphaModFix/>
          </a:blip>
          <a:stretch>
            <a:fillRect/>
          </a:stretch>
        </p:blipFill>
        <p:spPr>
          <a:xfrm>
            <a:off x="1356939" y="3903750"/>
            <a:ext cx="6430125" cy="1226200"/>
          </a:xfrm>
          <a:prstGeom prst="rect">
            <a:avLst/>
          </a:prstGeom>
          <a:noFill/>
          <a:ln>
            <a:noFill/>
          </a:ln>
        </p:spPr>
      </p:pic>
      <p:sp>
        <p:nvSpPr>
          <p:cNvPr id="213" name="Google Shape;213;p25"/>
          <p:cNvSpPr txBox="1"/>
          <p:nvPr/>
        </p:nvSpPr>
        <p:spPr>
          <a:xfrm>
            <a:off x="587550" y="3518850"/>
            <a:ext cx="2748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Updating dependencies</a:t>
            </a:r>
            <a:r>
              <a:rPr baseline="-25000" lang="en" sz="1300">
                <a:solidFill>
                  <a:schemeClr val="lt1"/>
                </a:solidFill>
                <a:latin typeface="Lato"/>
                <a:ea typeface="Lato"/>
                <a:cs typeface="Lato"/>
                <a:sym typeface="Lato"/>
              </a:rPr>
              <a:t>[decoder.py]</a:t>
            </a:r>
            <a:endParaRPr baseline="-25000" sz="1300">
              <a:solidFill>
                <a:schemeClr val="l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26"/>
          <p:cNvPicPr preferRelativeResize="0"/>
          <p:nvPr/>
        </p:nvPicPr>
        <p:blipFill>
          <a:blip r:embed="rId3">
            <a:alphaModFix/>
          </a:blip>
          <a:stretch>
            <a:fillRect/>
          </a:stretch>
        </p:blipFill>
        <p:spPr>
          <a:xfrm>
            <a:off x="1057813" y="347225"/>
            <a:ext cx="7028376" cy="4449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27"/>
          <p:cNvPicPr preferRelativeResize="0"/>
          <p:nvPr/>
        </p:nvPicPr>
        <p:blipFill>
          <a:blip r:embed="rId3">
            <a:alphaModFix/>
          </a:blip>
          <a:stretch>
            <a:fillRect/>
          </a:stretch>
        </p:blipFill>
        <p:spPr>
          <a:xfrm>
            <a:off x="1173825" y="725676"/>
            <a:ext cx="6796349" cy="36921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Limitations</a:t>
            </a:r>
            <a:endParaRPr/>
          </a:p>
        </p:txBody>
      </p:sp>
      <p:sp>
        <p:nvSpPr>
          <p:cNvPr id="229" name="Google Shape;229;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Integrity not ensured</a:t>
            </a:r>
            <a:endParaRPr/>
          </a:p>
          <a:p>
            <a:pPr indent="-311150" lvl="0" marL="457200" rtl="0" algn="l">
              <a:spcBef>
                <a:spcPts val="0"/>
              </a:spcBef>
              <a:spcAft>
                <a:spcPts val="0"/>
              </a:spcAft>
              <a:buSzPts val="1300"/>
              <a:buChar char="●"/>
            </a:pPr>
            <a:r>
              <a:rPr lang="en"/>
              <a:t>Message not properly decoded if message is certain length</a:t>
            </a:r>
            <a:endParaRPr/>
          </a:p>
          <a:p>
            <a:pPr indent="-311150" lvl="0" marL="457200" rtl="0" algn="l">
              <a:spcBef>
                <a:spcPts val="0"/>
              </a:spcBef>
              <a:spcAft>
                <a:spcPts val="0"/>
              </a:spcAft>
              <a:buSzPts val="1300"/>
              <a:buChar char="●"/>
            </a:pPr>
            <a:r>
              <a:rPr lang="en"/>
              <a:t>Message can’t always be decoded</a:t>
            </a:r>
            <a:endParaRPr/>
          </a:p>
          <a:p>
            <a:pPr indent="-311150" lvl="0" marL="457200" rtl="0" algn="l">
              <a:spcBef>
                <a:spcPts val="0"/>
              </a:spcBef>
              <a:spcAft>
                <a:spcPts val="0"/>
              </a:spcAft>
              <a:buSzPts val="1300"/>
              <a:buChar char="●"/>
            </a:pPr>
            <a:r>
              <a:rPr lang="en"/>
              <a:t>Potential malicious attacks</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Research</a:t>
            </a:r>
            <a:endParaRPr/>
          </a:p>
        </p:txBody>
      </p:sp>
      <p:sp>
        <p:nvSpPr>
          <p:cNvPr id="235" name="Google Shape;235;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Hash checking</a:t>
            </a:r>
            <a:endParaRPr/>
          </a:p>
          <a:p>
            <a:pPr indent="-311150" lvl="0" marL="457200" rtl="0" algn="l">
              <a:spcBef>
                <a:spcPts val="0"/>
              </a:spcBef>
              <a:spcAft>
                <a:spcPts val="0"/>
              </a:spcAft>
              <a:buSzPts val="1300"/>
              <a:buChar char="●"/>
            </a:pPr>
            <a:r>
              <a:rPr lang="en"/>
              <a:t>Bug fixes</a:t>
            </a:r>
            <a:endParaRPr/>
          </a:p>
          <a:p>
            <a:pPr indent="-311150" lvl="0" marL="457200" rtl="0" algn="l">
              <a:spcBef>
                <a:spcPts val="0"/>
              </a:spcBef>
              <a:spcAft>
                <a:spcPts val="0"/>
              </a:spcAft>
              <a:buSzPts val="1300"/>
              <a:buChar char="●"/>
            </a:pPr>
            <a:r>
              <a:rPr lang="en"/>
              <a:t>Intrusion Detection/Prevention System implementation</a:t>
            </a:r>
            <a:endParaRPr/>
          </a:p>
          <a:p>
            <a:pPr indent="-311150" lvl="0" marL="457200" rtl="0" algn="l">
              <a:spcBef>
                <a:spcPts val="0"/>
              </a:spcBef>
              <a:spcAft>
                <a:spcPts val="0"/>
              </a:spcAft>
              <a:buSzPts val="1300"/>
              <a:buChar char="●"/>
            </a:pPr>
            <a:r>
              <a:rPr lang="en"/>
              <a:t>Allow user to send message as Fountain Code, Covert Channels, or as plaintext</a:t>
            </a:r>
            <a:endParaRPr/>
          </a:p>
          <a:p>
            <a:pPr indent="-311150" lvl="0" marL="457200" rtl="0" algn="l">
              <a:spcBef>
                <a:spcPts val="0"/>
              </a:spcBef>
              <a:spcAft>
                <a:spcPts val="0"/>
              </a:spcAft>
              <a:buSzPts val="1300"/>
              <a:buChar char="●"/>
            </a:pPr>
            <a:r>
              <a:rPr lang="en"/>
              <a:t>Allow user to send already existing files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0"/>
          <p:cNvSpPr txBox="1"/>
          <p:nvPr>
            <p:ph type="title"/>
          </p:nvPr>
        </p:nvSpPr>
        <p:spPr>
          <a:xfrm>
            <a:off x="1297500" y="1433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Bibliography</a:t>
            </a:r>
            <a:endParaRPr/>
          </a:p>
        </p:txBody>
      </p:sp>
      <p:sp>
        <p:nvSpPr>
          <p:cNvPr id="241" name="Google Shape;241;p30"/>
          <p:cNvSpPr txBox="1"/>
          <p:nvPr>
            <p:ph idx="1" type="body"/>
          </p:nvPr>
        </p:nvSpPr>
        <p:spPr>
          <a:xfrm>
            <a:off x="1297500" y="652500"/>
            <a:ext cx="7652700" cy="2911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825"/>
              <a:t>Azab, A., Khasawneh, M., Alrabaee, S., Choo, K.-K. R., &amp; Sarsour, M. (2022). Network traffic classification: Techniques, datasets, and challenges. Digital Communications and Networks. https://doi.org/10.1016/j.dcan.2022.09.009</a:t>
            </a:r>
            <a:endParaRPr sz="825"/>
          </a:p>
          <a:p>
            <a:pPr indent="0" lvl="0" marL="0" rtl="0" algn="l">
              <a:lnSpc>
                <a:spcPct val="95000"/>
              </a:lnSpc>
              <a:spcBef>
                <a:spcPts val="1200"/>
              </a:spcBef>
              <a:spcAft>
                <a:spcPts val="0"/>
              </a:spcAft>
              <a:buSzPts val="275"/>
              <a:buNone/>
            </a:pPr>
            <a:r>
              <a:rPr lang="en" sz="825"/>
              <a:t>Brar, A. S., &amp; Sandhu, A. S. (2016). Design and Implementation of Enhanced Model of Fountain Codes for Unicast Transmission. Indian Journal of Science and Technology.</a:t>
            </a:r>
            <a:endParaRPr sz="825"/>
          </a:p>
          <a:p>
            <a:pPr indent="0" lvl="0" marL="0" rtl="0" algn="l">
              <a:lnSpc>
                <a:spcPct val="95000"/>
              </a:lnSpc>
              <a:spcBef>
                <a:spcPts val="1200"/>
              </a:spcBef>
              <a:spcAft>
                <a:spcPts val="0"/>
              </a:spcAft>
              <a:buSzPts val="275"/>
              <a:buNone/>
            </a:pPr>
            <a:r>
              <a:rPr lang="en" sz="825"/>
              <a:t>Du, Qingxiao. “Implementation of lt code with A novel degree distribution.” Open Journal of Applied Sciences, vol. 02, no. 04, 2012, pp. 203–207, https://doi.org/10.4236/ojapps.2012.24b046.</a:t>
            </a:r>
            <a:endParaRPr sz="825"/>
          </a:p>
          <a:p>
            <a:pPr indent="0" lvl="0" marL="0" rtl="0" algn="l">
              <a:lnSpc>
                <a:spcPct val="95000"/>
              </a:lnSpc>
              <a:spcBef>
                <a:spcPts val="1200"/>
              </a:spcBef>
              <a:spcAft>
                <a:spcPts val="0"/>
              </a:spcAft>
              <a:buSzPts val="275"/>
              <a:buNone/>
            </a:pPr>
            <a:r>
              <a:rPr lang="en" sz="825"/>
              <a:t>Chang, S. K., Yang, K. C., &amp; Wang, J. S. (2008, May). Unequal-protected LT code for layered video streaming. In 2008 IEEE International Conference on Communications (pp. 500-504). IEEE.Hourt, N., Kar, K., &amp; Ganguly, B. (2013, November). Performance of loss-tolerant TCP (LT-TCP) in the presence of correlated losses. In MILCOM 2013-2013 IEEE Military Communications Conference (pp. 1341-1346). IEEE.</a:t>
            </a:r>
            <a:endParaRPr sz="825"/>
          </a:p>
          <a:p>
            <a:pPr indent="0" lvl="0" marL="0" rtl="0" algn="l">
              <a:lnSpc>
                <a:spcPct val="95000"/>
              </a:lnSpc>
              <a:spcBef>
                <a:spcPts val="1200"/>
              </a:spcBef>
              <a:spcAft>
                <a:spcPts val="0"/>
              </a:spcAft>
              <a:buSzPts val="275"/>
              <a:buNone/>
            </a:pPr>
            <a:r>
              <a:rPr lang="en" sz="825"/>
              <a:t>Hourt, N., Kar, K., &amp; Ganguly, B. (2013, November). Performance of loss-tolerant TCP (LT-TCP) in the presence of correlated losses. In MILCOM 2013-2013 IEEE Military Communications Conference (pp. 1341-1346). IEEE.</a:t>
            </a:r>
            <a:endParaRPr sz="825"/>
          </a:p>
          <a:p>
            <a:pPr indent="0" lvl="0" marL="0" rtl="0" algn="l">
              <a:lnSpc>
                <a:spcPct val="95000"/>
              </a:lnSpc>
              <a:spcBef>
                <a:spcPts val="1200"/>
              </a:spcBef>
              <a:spcAft>
                <a:spcPts val="0"/>
              </a:spcAft>
              <a:buSzPts val="275"/>
              <a:buNone/>
            </a:pPr>
            <a:r>
              <a:rPr lang="en" sz="825"/>
              <a:t>MacKay, D. J. (2005). Fountain codes. IEE Proceedings-Communications, 152(6), 1062-1068.</a:t>
            </a:r>
            <a:endParaRPr sz="825"/>
          </a:p>
          <a:p>
            <a:pPr indent="0" lvl="0" marL="0" rtl="0" algn="l">
              <a:lnSpc>
                <a:spcPct val="95000"/>
              </a:lnSpc>
              <a:spcBef>
                <a:spcPts val="1200"/>
              </a:spcBef>
              <a:spcAft>
                <a:spcPts val="0"/>
              </a:spcAft>
              <a:buSzPts val="275"/>
              <a:buNone/>
            </a:pPr>
            <a:r>
              <a:rPr lang="en" sz="825"/>
              <a:t>MacKay, D. J. C. (2005). Capacity Approaching Codes Design and Implementation. Fountain Codes, IEE Proc-Commun, 152(6).</a:t>
            </a:r>
            <a:endParaRPr sz="825"/>
          </a:p>
          <a:p>
            <a:pPr indent="0" lvl="0" marL="0" rtl="0" algn="l">
              <a:lnSpc>
                <a:spcPct val="95000"/>
              </a:lnSpc>
              <a:spcBef>
                <a:spcPts val="1200"/>
              </a:spcBef>
              <a:spcAft>
                <a:spcPts val="0"/>
              </a:spcAft>
              <a:buSzPts val="275"/>
              <a:buNone/>
            </a:pPr>
            <a:r>
              <a:rPr lang="en" sz="825"/>
              <a:t>Marciniszyn, E. (2022). Fountain codes and covert channels (Doctoral dissertation, Master’s thesis, FernUniversität in Hagen, Germany).</a:t>
            </a:r>
            <a:endParaRPr sz="825"/>
          </a:p>
          <a:p>
            <a:pPr indent="0" lvl="0" marL="0" rtl="0" algn="l">
              <a:lnSpc>
                <a:spcPct val="95000"/>
              </a:lnSpc>
              <a:spcBef>
                <a:spcPts val="1200"/>
              </a:spcBef>
              <a:spcAft>
                <a:spcPts val="0"/>
              </a:spcAft>
              <a:buSzPts val="275"/>
              <a:buNone/>
            </a:pPr>
            <a:r>
              <a:rPr lang="en" sz="825"/>
              <a:t>Qureshi, J., Heng Foh, C., &amp; Cai, J. (2014). Primer and recent developments on Fountain Codes. Recent Advances in Communications and Networking Technology, 2(1), 2–11. https://doi.org/10.2174/22117407112019990001</a:t>
            </a:r>
            <a:endParaRPr sz="825"/>
          </a:p>
          <a:p>
            <a:pPr indent="0" lvl="0" marL="0" rtl="0" algn="l">
              <a:lnSpc>
                <a:spcPct val="95000"/>
              </a:lnSpc>
              <a:spcBef>
                <a:spcPts val="1200"/>
              </a:spcBef>
              <a:spcAft>
                <a:spcPts val="0"/>
              </a:spcAft>
              <a:buSzPts val="275"/>
              <a:buNone/>
            </a:pPr>
            <a:r>
              <a:rPr lang="en" sz="825"/>
              <a:t>Singh Brar, Anmol, and Amandeep Singh Sandhu. “Design and implementation of enhanced model of fountain codes for unicast transmission.” Indian Journal of Science and Technology, vol. 9, no. 19, 31 May 2016, https://doi.org/10.17485/ijst/2016/v9i19/92876. </a:t>
            </a:r>
            <a:endParaRPr sz="825"/>
          </a:p>
          <a:p>
            <a:pPr indent="0" lvl="0" marL="0" rtl="0" algn="l">
              <a:lnSpc>
                <a:spcPct val="95000"/>
              </a:lnSpc>
              <a:spcBef>
                <a:spcPts val="1200"/>
              </a:spcBef>
              <a:spcAft>
                <a:spcPts val="0"/>
              </a:spcAft>
              <a:buSzPts val="275"/>
              <a:buNone/>
            </a:pPr>
            <a:r>
              <a:rPr lang="en" sz="825"/>
              <a:t>Spriteware. (n.d.). Spriteware/Lt-Codes-Python: Fountain code: Efficient python implementation of lt codes. GitHub. https://github.com/Spriteware/lt-codes-python</a:t>
            </a:r>
            <a:endParaRPr sz="825"/>
          </a:p>
          <a:p>
            <a:pPr indent="0" lvl="0" marL="0" rtl="0" algn="l">
              <a:lnSpc>
                <a:spcPct val="95000"/>
              </a:lnSpc>
              <a:spcBef>
                <a:spcPts val="1200"/>
              </a:spcBef>
              <a:spcAft>
                <a:spcPts val="1200"/>
              </a:spcAft>
              <a:buSzPts val="275"/>
              <a:buNone/>
            </a:pPr>
            <a:r>
              <a:rPr lang="en" sz="825"/>
              <a:t>Tian, J., Xiong, G., Li, Z., &amp; Gou, G. (2020). A survey of key technologies for Constructing Network Covert Channel. Security and Communication Networks, 2020, 1–20. https://doi.org/10.1155/2020/8892896</a:t>
            </a:r>
            <a:endParaRPr sz="825"/>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Links</a:t>
            </a:r>
            <a:endParaRPr/>
          </a:p>
        </p:txBody>
      </p:sp>
      <p:sp>
        <p:nvSpPr>
          <p:cNvPr id="247" name="Google Shape;247;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Original chat server code</a:t>
            </a:r>
            <a:endParaRPr/>
          </a:p>
          <a:p>
            <a:pPr indent="-298450" lvl="1" marL="914400" rtl="0" algn="l">
              <a:spcBef>
                <a:spcPts val="0"/>
              </a:spcBef>
              <a:spcAft>
                <a:spcPts val="0"/>
              </a:spcAft>
              <a:buSzPts val="1100"/>
              <a:buChar char="○"/>
            </a:pPr>
            <a:r>
              <a:rPr lang="en" u="sng">
                <a:solidFill>
                  <a:schemeClr val="hlink"/>
                </a:solidFill>
                <a:hlinkClick r:id="rId3"/>
              </a:rPr>
              <a:t>https://thepythoncode.com/article/make-a-chat-room-application-in-python#google_vignette%20https://github.com/x4nth055/pythoncode-tutorials/tree/master/python-%20standard-library/chat-application</a:t>
            </a:r>
            <a:endParaRPr/>
          </a:p>
          <a:p>
            <a:pPr indent="-311150" lvl="0" marL="457200" rtl="0" algn="l">
              <a:spcBef>
                <a:spcPts val="0"/>
              </a:spcBef>
              <a:spcAft>
                <a:spcPts val="0"/>
              </a:spcAft>
              <a:buSzPts val="1300"/>
              <a:buChar char="●"/>
            </a:pPr>
            <a:r>
              <a:rPr lang="en"/>
              <a:t>Original fountain code scripts</a:t>
            </a:r>
            <a:endParaRPr/>
          </a:p>
          <a:p>
            <a:pPr indent="-298450" lvl="1" marL="914400" rtl="0" algn="l">
              <a:spcBef>
                <a:spcPts val="0"/>
              </a:spcBef>
              <a:spcAft>
                <a:spcPts val="0"/>
              </a:spcAft>
              <a:buSzPts val="1100"/>
              <a:buChar char="○"/>
            </a:pPr>
            <a:r>
              <a:rPr lang="en" u="sng">
                <a:solidFill>
                  <a:schemeClr val="hlink"/>
                </a:solidFill>
                <a:hlinkClick r:id="rId4"/>
              </a:rPr>
              <a:t>https://github.com/Spriteware/lt-codes-python/tree/master</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Github</a:t>
            </a:r>
            <a:endParaRPr/>
          </a:p>
          <a:p>
            <a:pPr indent="-298450" lvl="1" marL="914400" rtl="0" algn="l">
              <a:spcBef>
                <a:spcPts val="0"/>
              </a:spcBef>
              <a:spcAft>
                <a:spcPts val="0"/>
              </a:spcAft>
              <a:buSzPts val="1100"/>
              <a:buChar char="○"/>
            </a:pPr>
            <a:r>
              <a:rPr lang="en" u="sng">
                <a:solidFill>
                  <a:schemeClr val="hlink"/>
                </a:solidFill>
                <a:hlinkClick r:id="rId5"/>
              </a:rPr>
              <a:t>https://github.com/leberkc/Fountain-Code</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Outline</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Slide </a:t>
            </a:r>
            <a:r>
              <a:rPr lang="en"/>
              <a:t>3</a:t>
            </a:r>
            <a:endParaRPr/>
          </a:p>
          <a:p>
            <a:pPr indent="0" lvl="0" marL="0" rtl="0" algn="l">
              <a:spcBef>
                <a:spcPts val="1200"/>
              </a:spcBef>
              <a:spcAft>
                <a:spcPts val="0"/>
              </a:spcAft>
              <a:buNone/>
            </a:pPr>
            <a:r>
              <a:rPr lang="en"/>
              <a:t>Literature Review: Slide </a:t>
            </a:r>
            <a:r>
              <a:rPr lang="en"/>
              <a:t>4</a:t>
            </a:r>
            <a:endParaRPr/>
          </a:p>
          <a:p>
            <a:pPr indent="0" lvl="0" marL="0" rtl="0" algn="l">
              <a:spcBef>
                <a:spcPts val="1200"/>
              </a:spcBef>
              <a:spcAft>
                <a:spcPts val="0"/>
              </a:spcAft>
              <a:buNone/>
            </a:pPr>
            <a:r>
              <a:rPr lang="en"/>
              <a:t>Project Overview: Slide </a:t>
            </a:r>
            <a:r>
              <a:rPr lang="en"/>
              <a:t>5</a:t>
            </a:r>
            <a:endParaRPr/>
          </a:p>
          <a:p>
            <a:pPr indent="0" lvl="0" marL="0" rtl="0" algn="l">
              <a:spcBef>
                <a:spcPts val="1200"/>
              </a:spcBef>
              <a:spcAft>
                <a:spcPts val="0"/>
              </a:spcAft>
              <a:buNone/>
            </a:pPr>
            <a:r>
              <a:rPr lang="en"/>
              <a:t>Limitations: Slide </a:t>
            </a:r>
            <a:r>
              <a:rPr lang="en"/>
              <a:t>16</a:t>
            </a:r>
            <a:endParaRPr/>
          </a:p>
          <a:p>
            <a:pPr indent="0" lvl="0" marL="0" rtl="0" algn="l">
              <a:spcBef>
                <a:spcPts val="1200"/>
              </a:spcBef>
              <a:spcAft>
                <a:spcPts val="0"/>
              </a:spcAft>
              <a:buNone/>
            </a:pPr>
            <a:r>
              <a:rPr lang="en"/>
              <a:t>Future Research: Slide </a:t>
            </a:r>
            <a:r>
              <a:rPr lang="en"/>
              <a:t>17</a:t>
            </a:r>
            <a:endParaRPr/>
          </a:p>
          <a:p>
            <a:pPr indent="0" lvl="0" marL="0" rtl="0" algn="l">
              <a:spcBef>
                <a:spcPts val="1200"/>
              </a:spcBef>
              <a:spcAft>
                <a:spcPts val="1200"/>
              </a:spcAft>
              <a:buNone/>
            </a:pPr>
            <a:r>
              <a:rPr lang="en"/>
              <a:t>Bibliography: Slide </a:t>
            </a:r>
            <a:r>
              <a:rPr lang="en"/>
              <a:t>18</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Demonstration</a:t>
            </a:r>
            <a:endParaRPr/>
          </a:p>
        </p:txBody>
      </p:sp>
      <p:sp>
        <p:nvSpPr>
          <p:cNvPr id="253" name="Google Shape;253;p32"/>
          <p:cNvSpPr txBox="1"/>
          <p:nvPr>
            <p:ph idx="1" type="body"/>
          </p:nvPr>
        </p:nvSpPr>
        <p:spPr>
          <a:xfrm>
            <a:off x="1297500" y="1567550"/>
            <a:ext cx="35301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Short Message</a:t>
            </a:r>
            <a:endParaRPr/>
          </a:p>
          <a:p>
            <a:pPr indent="-298450" lvl="1" marL="914400" rtl="0" algn="l">
              <a:spcBef>
                <a:spcPts val="0"/>
              </a:spcBef>
              <a:spcAft>
                <a:spcPts val="0"/>
              </a:spcAft>
              <a:buSzPts val="1100"/>
              <a:buChar char="○"/>
            </a:pPr>
            <a:r>
              <a:rPr lang="en"/>
              <a:t>Hello World</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Medium Message</a:t>
            </a:r>
            <a:endParaRPr/>
          </a:p>
          <a:p>
            <a:pPr indent="-298450" lvl="1" marL="914400" rtl="0" algn="l">
              <a:spcBef>
                <a:spcPts val="0"/>
              </a:spcBef>
              <a:spcAft>
                <a:spcPts val="0"/>
              </a:spcAft>
              <a:buSzPts val="1100"/>
              <a:buChar char="○"/>
            </a:pPr>
            <a:r>
              <a:rPr lang="en"/>
              <a:t>This message may normally be blocked because it contains the word 'terrorism'</a:t>
            </a:r>
            <a:endParaRPr/>
          </a:p>
        </p:txBody>
      </p:sp>
      <p:sp>
        <p:nvSpPr>
          <p:cNvPr id="254" name="Google Shape;254;p32"/>
          <p:cNvSpPr txBox="1"/>
          <p:nvPr>
            <p:ph idx="1" type="body"/>
          </p:nvPr>
        </p:nvSpPr>
        <p:spPr>
          <a:xfrm>
            <a:off x="4639450" y="1567550"/>
            <a:ext cx="4320300" cy="3694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Long Message:</a:t>
            </a:r>
            <a:endParaRPr/>
          </a:p>
          <a:p>
            <a:pPr indent="-298450" lvl="1" marL="914400" rtl="0" algn="l">
              <a:spcBef>
                <a:spcPts val="0"/>
              </a:spcBef>
              <a:spcAft>
                <a:spcPts val="0"/>
              </a:spcAft>
              <a:buSzPts val="1100"/>
              <a:buChar char="○"/>
            </a:pPr>
            <a:r>
              <a:rPr lang="en"/>
              <a:t>Shall I compare thee to a summers day? Thou art more lovely and more temperate: Rough winds do shake the darling buds of May, And summers lease hath all too short a date: Sometime too hot the eye of heaven shines, And often is his gold complexion dimmd; And every fair from fair sometime declines, By chance or natures changing course untrimmd; But thy eternal summer shall not fade Nor lose possession of that fair thou owest; Nor shall Death brag thou wanderst in his shade, When in eternal lines to time thou growest: So long as men can breathe or eyes can see, So long lives this and this gives life to thee</a:t>
            </a:r>
            <a:endParaRPr/>
          </a:p>
        </p:txBody>
      </p:sp>
      <p:sp>
        <p:nvSpPr>
          <p:cNvPr id="255" name="Google Shape;255;p32"/>
          <p:cNvSpPr txBox="1"/>
          <p:nvPr/>
        </p:nvSpPr>
        <p:spPr>
          <a:xfrm>
            <a:off x="2072400" y="4738450"/>
            <a:ext cx="49992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lt1"/>
                </a:solidFill>
                <a:latin typeface="Lato"/>
                <a:ea typeface="Lato"/>
                <a:cs typeface="Lato"/>
                <a:sym typeface="Lato"/>
              </a:rPr>
              <a:t>Demo video: </a:t>
            </a:r>
            <a:r>
              <a:rPr lang="en" sz="800" u="sng">
                <a:solidFill>
                  <a:schemeClr val="hlink"/>
                </a:solidFill>
                <a:latin typeface="Lato"/>
                <a:ea typeface="Lato"/>
                <a:cs typeface="Lato"/>
                <a:sym typeface="Lato"/>
                <a:hlinkClick r:id="rId3"/>
              </a:rPr>
              <a:t>https://drive.google.com/uc?id=1ZWL6MEiVfHVuOdnPjNQJiS6cK_Ghsn1_&amp;export=download</a:t>
            </a:r>
            <a:r>
              <a:rPr lang="en" sz="800">
                <a:solidFill>
                  <a:schemeClr val="lt1"/>
                </a:solidFill>
                <a:latin typeface="Lato"/>
                <a:ea typeface="Lato"/>
                <a:cs typeface="Lato"/>
                <a:sym typeface="Lato"/>
              </a:rPr>
              <a:t> </a:t>
            </a:r>
            <a:endParaRPr sz="800">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Lossy </a:t>
            </a:r>
            <a:r>
              <a:rPr lang="en"/>
              <a:t>networks</a:t>
            </a:r>
            <a:r>
              <a:rPr lang="en"/>
              <a:t> cause imperfect data transmission</a:t>
            </a:r>
            <a:endParaRPr/>
          </a:p>
          <a:p>
            <a:pPr indent="-298450" lvl="1" marL="914400" rtl="0" algn="l">
              <a:spcBef>
                <a:spcPts val="0"/>
              </a:spcBef>
              <a:spcAft>
                <a:spcPts val="0"/>
              </a:spcAft>
              <a:buSzPts val="1100"/>
              <a:buChar char="○"/>
            </a:pPr>
            <a:r>
              <a:rPr lang="en"/>
              <a:t>Leads to retransmission</a:t>
            </a:r>
            <a:endParaRPr/>
          </a:p>
          <a:p>
            <a:pPr indent="-311150" lvl="0" marL="457200" rtl="0" algn="l">
              <a:spcBef>
                <a:spcPts val="0"/>
              </a:spcBef>
              <a:spcAft>
                <a:spcPts val="0"/>
              </a:spcAft>
              <a:buSzPts val="1300"/>
              <a:buChar char="●"/>
            </a:pPr>
            <a:r>
              <a:rPr lang="en"/>
              <a:t>Fountain codes allow for data reconstruction</a:t>
            </a:r>
            <a:endParaRPr/>
          </a:p>
          <a:p>
            <a:pPr indent="-311150" lvl="0" marL="457200" rtl="0" algn="l">
              <a:spcBef>
                <a:spcPts val="0"/>
              </a:spcBef>
              <a:spcAft>
                <a:spcPts val="0"/>
              </a:spcAft>
              <a:buSzPts val="1300"/>
              <a:buChar char="●"/>
            </a:pPr>
            <a:r>
              <a:rPr lang="en"/>
              <a:t>Could be expanded to circumvent censorship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Literature Review</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MacKay (2005) suggests that Fountain Codes could be effectively used in long-term storage devices and data broadcasting</a:t>
            </a:r>
            <a:endParaRPr/>
          </a:p>
          <a:p>
            <a:pPr indent="-311150" lvl="0" marL="457200" rtl="0" algn="l">
              <a:spcBef>
                <a:spcPts val="0"/>
              </a:spcBef>
              <a:spcAft>
                <a:spcPts val="0"/>
              </a:spcAft>
              <a:buSzPts val="1300"/>
              <a:buChar char="●"/>
            </a:pPr>
            <a:r>
              <a:rPr lang="en"/>
              <a:t>Qureshi et al. (2014) discussed various types of Fountain Codes, including Reed-Solomon </a:t>
            </a:r>
            <a:r>
              <a:rPr lang="en"/>
              <a:t>erasure codes, Raptor Codes, and Luby Transform Codes</a:t>
            </a:r>
            <a:endParaRPr/>
          </a:p>
          <a:p>
            <a:pPr indent="-311150" lvl="0" marL="457200" rtl="0" algn="l">
              <a:spcBef>
                <a:spcPts val="0"/>
              </a:spcBef>
              <a:spcAft>
                <a:spcPts val="0"/>
              </a:spcAft>
              <a:buSzPts val="1300"/>
              <a:buChar char="●"/>
            </a:pPr>
            <a:r>
              <a:rPr lang="en"/>
              <a:t>Du (2012) discusses LT codes in relation to soliton distributions, and a degree distribution with only one parameter. This was found to be more efficient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Overview</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Implement TCP chatroom</a:t>
            </a:r>
            <a:endParaRPr/>
          </a:p>
          <a:p>
            <a:pPr indent="-311150" lvl="0" marL="457200" rtl="0" algn="l">
              <a:spcBef>
                <a:spcPts val="0"/>
              </a:spcBef>
              <a:spcAft>
                <a:spcPts val="0"/>
              </a:spcAft>
              <a:buSzPts val="1300"/>
              <a:buChar char="●"/>
            </a:pPr>
            <a:r>
              <a:rPr lang="en"/>
              <a:t>Clients connect to a centralized server, which broadcasts messages</a:t>
            </a:r>
            <a:endParaRPr/>
          </a:p>
          <a:p>
            <a:pPr indent="-311150" lvl="0" marL="457200" rtl="0" algn="l">
              <a:spcBef>
                <a:spcPts val="0"/>
              </a:spcBef>
              <a:spcAft>
                <a:spcPts val="0"/>
              </a:spcAft>
              <a:buSzPts val="1300"/>
              <a:buChar char="●"/>
            </a:pPr>
            <a:r>
              <a:rPr lang="en"/>
              <a:t>Messages are encoded via LT codes before being sent to the server</a:t>
            </a:r>
            <a:endParaRPr/>
          </a:p>
          <a:p>
            <a:pPr indent="-311150" lvl="0" marL="457200" rtl="0" algn="l">
              <a:spcBef>
                <a:spcPts val="0"/>
              </a:spcBef>
              <a:spcAft>
                <a:spcPts val="0"/>
              </a:spcAft>
              <a:buSzPts val="1300"/>
              <a:buChar char="●"/>
            </a:pPr>
            <a:r>
              <a:rPr lang="en"/>
              <a:t>The encoded messages are received by other clients, which each decode the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Fountain Code Encoding</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Plaintext is broken up into chunks</a:t>
            </a:r>
            <a:endParaRPr/>
          </a:p>
          <a:p>
            <a:pPr indent="-311150" lvl="0" marL="457200" rtl="0" algn="l">
              <a:spcBef>
                <a:spcPts val="0"/>
              </a:spcBef>
              <a:spcAft>
                <a:spcPts val="0"/>
              </a:spcAft>
              <a:buSzPts val="1300"/>
              <a:buChar char="●"/>
            </a:pPr>
            <a:r>
              <a:rPr lang="en"/>
              <a:t>Random chunks are XOR’d together to generate unique tokens</a:t>
            </a:r>
            <a:endParaRPr/>
          </a:p>
          <a:p>
            <a:pPr indent="-311150" lvl="0" marL="457200" rtl="0" algn="l">
              <a:spcBef>
                <a:spcPts val="0"/>
              </a:spcBef>
              <a:spcAft>
                <a:spcPts val="0"/>
              </a:spcAft>
              <a:buSzPts val="1300"/>
              <a:buChar char="●"/>
            </a:pPr>
            <a:r>
              <a:rPr lang="en"/>
              <a:t>Some tokens are left as pieces of plaintext</a:t>
            </a:r>
            <a:endParaRPr/>
          </a:p>
        </p:txBody>
      </p:sp>
      <p:pic>
        <p:nvPicPr>
          <p:cNvPr id="166" name="Google Shape;166;p18"/>
          <p:cNvPicPr preferRelativeResize="0"/>
          <p:nvPr/>
        </p:nvPicPr>
        <p:blipFill>
          <a:blip r:embed="rId3">
            <a:alphaModFix/>
          </a:blip>
          <a:stretch>
            <a:fillRect/>
          </a:stretch>
        </p:blipFill>
        <p:spPr>
          <a:xfrm>
            <a:off x="5366975" y="2287225"/>
            <a:ext cx="2969425" cy="2471975"/>
          </a:xfrm>
          <a:prstGeom prst="rect">
            <a:avLst/>
          </a:prstGeom>
          <a:noFill/>
          <a:ln>
            <a:noFill/>
          </a:ln>
        </p:spPr>
      </p:pic>
      <p:sp>
        <p:nvSpPr>
          <p:cNvPr id="167" name="Google Shape;167;p18"/>
          <p:cNvSpPr txBox="1"/>
          <p:nvPr/>
        </p:nvSpPr>
        <p:spPr>
          <a:xfrm>
            <a:off x="6032975" y="4738450"/>
            <a:ext cx="1637400" cy="30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rPr>
              <a:t>(Brar and Sandhu, 2016)</a:t>
            </a:r>
            <a:endParaRPr sz="10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Fountain Code Decoding</a:t>
            </a:r>
            <a:endParaRPr/>
          </a:p>
        </p:txBody>
      </p:sp>
      <p:sp>
        <p:nvSpPr>
          <p:cNvPr id="173" name="Google Shape;173;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a:t>
            </a:r>
            <a:r>
              <a:rPr lang="en"/>
              <a:t>receiver</a:t>
            </a:r>
            <a:r>
              <a:rPr lang="en"/>
              <a:t> is able to begin decoding the message upon receipt of a portion of data</a:t>
            </a:r>
            <a:endParaRPr/>
          </a:p>
          <a:p>
            <a:pPr indent="-311150" lvl="0" marL="457200" rtl="0" algn="l">
              <a:spcBef>
                <a:spcPts val="0"/>
              </a:spcBef>
              <a:spcAft>
                <a:spcPts val="0"/>
              </a:spcAft>
              <a:buSzPts val="1300"/>
              <a:buChar char="●"/>
            </a:pPr>
            <a:r>
              <a:rPr lang="en"/>
              <a:t>XORing tokens and plaintext can calculate the original plaintext chunks</a:t>
            </a:r>
            <a:endParaRPr/>
          </a:p>
          <a:p>
            <a:pPr indent="-311150" lvl="0" marL="457200" rtl="0" algn="l">
              <a:spcBef>
                <a:spcPts val="0"/>
              </a:spcBef>
              <a:spcAft>
                <a:spcPts val="0"/>
              </a:spcAft>
              <a:buSzPts val="1300"/>
              <a:buChar char="●"/>
            </a:pPr>
            <a:r>
              <a:rPr lang="en"/>
              <a:t>XORing is symmetric, meaning it can be decoded the same way it was encoded</a:t>
            </a:r>
            <a:endParaRPr/>
          </a:p>
          <a:p>
            <a:pPr indent="-311150" lvl="0" marL="457200" rtl="0" algn="l">
              <a:spcBef>
                <a:spcPts val="0"/>
              </a:spcBef>
              <a:spcAft>
                <a:spcPts val="0"/>
              </a:spcAft>
              <a:buSzPts val="1300"/>
              <a:buChar char="●"/>
            </a:pPr>
            <a:r>
              <a:rPr lang="en"/>
              <a:t>This leads to a waterfall effect</a:t>
            </a:r>
            <a:endParaRPr/>
          </a:p>
        </p:txBody>
      </p:sp>
      <p:pic>
        <p:nvPicPr>
          <p:cNvPr id="174" name="Google Shape;174;p19"/>
          <p:cNvPicPr preferRelativeResize="0"/>
          <p:nvPr/>
        </p:nvPicPr>
        <p:blipFill>
          <a:blip r:embed="rId3">
            <a:alphaModFix/>
          </a:blip>
          <a:stretch>
            <a:fillRect/>
          </a:stretch>
        </p:blipFill>
        <p:spPr>
          <a:xfrm>
            <a:off x="190925" y="2923700"/>
            <a:ext cx="5214575" cy="2047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Fountain Code Applications</a:t>
            </a:r>
            <a:endParaRPr/>
          </a:p>
        </p:txBody>
      </p:sp>
      <p:sp>
        <p:nvSpPr>
          <p:cNvPr id="180" name="Google Shape;180;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Useful for networks where packets are likely to be:</a:t>
            </a:r>
            <a:endParaRPr/>
          </a:p>
          <a:p>
            <a:pPr indent="-298450" lvl="1" marL="914400" rtl="0" algn="l">
              <a:spcBef>
                <a:spcPts val="0"/>
              </a:spcBef>
              <a:spcAft>
                <a:spcPts val="0"/>
              </a:spcAft>
              <a:buSzPts val="1100"/>
              <a:buChar char="○"/>
            </a:pPr>
            <a:r>
              <a:rPr lang="en"/>
              <a:t>Dropped</a:t>
            </a:r>
            <a:endParaRPr/>
          </a:p>
          <a:p>
            <a:pPr indent="-298450" lvl="1" marL="914400" rtl="0" algn="l">
              <a:spcBef>
                <a:spcPts val="0"/>
              </a:spcBef>
              <a:spcAft>
                <a:spcPts val="0"/>
              </a:spcAft>
              <a:buSzPts val="1100"/>
              <a:buChar char="○"/>
            </a:pPr>
            <a:r>
              <a:rPr lang="en"/>
              <a:t>Lost</a:t>
            </a:r>
            <a:endParaRPr/>
          </a:p>
          <a:p>
            <a:pPr indent="-298450" lvl="1" marL="914400" rtl="0" algn="l">
              <a:spcBef>
                <a:spcPts val="0"/>
              </a:spcBef>
              <a:spcAft>
                <a:spcPts val="0"/>
              </a:spcAft>
              <a:buSzPts val="1100"/>
              <a:buChar char="○"/>
            </a:pPr>
            <a:r>
              <a:rPr lang="en"/>
              <a:t>Using UDP</a:t>
            </a:r>
            <a:endParaRPr/>
          </a:p>
          <a:p>
            <a:pPr indent="-298450" lvl="1" marL="914400" rtl="0" algn="l">
              <a:spcBef>
                <a:spcPts val="0"/>
              </a:spcBef>
              <a:spcAft>
                <a:spcPts val="0"/>
              </a:spcAft>
              <a:buSzPts val="1100"/>
              <a:buChar char="○"/>
            </a:pPr>
            <a:r>
              <a:rPr lang="en"/>
              <a:t>Congested TCP</a:t>
            </a:r>
            <a:endParaRPr/>
          </a:p>
          <a:p>
            <a:pPr indent="-298450" lvl="1" marL="914400" rtl="0" algn="l">
              <a:spcBef>
                <a:spcPts val="0"/>
              </a:spcBef>
              <a:spcAft>
                <a:spcPts val="0"/>
              </a:spcAft>
              <a:buSzPts val="1100"/>
              <a:buChar char="○"/>
            </a:pPr>
            <a:r>
              <a:rPr lang="en"/>
              <a:t>A link is down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Implementation: Chat Server</a:t>
            </a:r>
            <a:endParaRPr/>
          </a:p>
        </p:txBody>
      </p:sp>
      <p:sp>
        <p:nvSpPr>
          <p:cNvPr id="186" name="Google Shape;186;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Multiple clients</a:t>
            </a:r>
            <a:endParaRPr/>
          </a:p>
          <a:p>
            <a:pPr indent="-311150" lvl="0" marL="457200" rtl="0" algn="l">
              <a:spcBef>
                <a:spcPts val="0"/>
              </a:spcBef>
              <a:spcAft>
                <a:spcPts val="0"/>
              </a:spcAft>
              <a:buSzPts val="1300"/>
              <a:buChar char="●"/>
            </a:pPr>
            <a:r>
              <a:rPr lang="en"/>
              <a:t>Central server</a:t>
            </a:r>
            <a:endParaRPr/>
          </a:p>
          <a:p>
            <a:pPr indent="-311150" lvl="0" marL="457200" rtl="0" algn="l">
              <a:spcBef>
                <a:spcPts val="0"/>
              </a:spcBef>
              <a:spcAft>
                <a:spcPts val="0"/>
              </a:spcAft>
              <a:buSzPts val="1300"/>
              <a:buChar char="●"/>
            </a:pPr>
            <a:r>
              <a:rPr lang="en"/>
              <a:t>Router</a:t>
            </a:r>
            <a:endParaRPr/>
          </a:p>
          <a:p>
            <a:pPr indent="-311150" lvl="0" marL="457200" rtl="0" algn="l">
              <a:spcBef>
                <a:spcPts val="0"/>
              </a:spcBef>
              <a:spcAft>
                <a:spcPts val="0"/>
              </a:spcAft>
              <a:buSzPts val="1300"/>
              <a:buChar char="●"/>
            </a:pPr>
            <a:r>
              <a:rPr lang="en"/>
              <a:t>TCP socket connections</a:t>
            </a:r>
            <a:endParaRPr/>
          </a:p>
          <a:p>
            <a:pPr indent="-311150" lvl="0" marL="457200" rtl="0" algn="l">
              <a:spcBef>
                <a:spcPts val="0"/>
              </a:spcBef>
              <a:spcAft>
                <a:spcPts val="0"/>
              </a:spcAft>
              <a:buSzPts val="1300"/>
              <a:buChar char="●"/>
            </a:pPr>
            <a:r>
              <a:rPr lang="en"/>
              <a:t>Modified existing code to implement functionality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