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29" r:id="rId2"/>
    <p:sldId id="366" r:id="rId3"/>
    <p:sldId id="333" r:id="rId4"/>
    <p:sldId id="340" r:id="rId5"/>
    <p:sldId id="341" r:id="rId6"/>
    <p:sldId id="375" r:id="rId7"/>
    <p:sldId id="342" r:id="rId8"/>
    <p:sldId id="381" r:id="rId9"/>
    <p:sldId id="384" r:id="rId10"/>
    <p:sldId id="380" r:id="rId11"/>
    <p:sldId id="382" r:id="rId12"/>
    <p:sldId id="383" r:id="rId13"/>
    <p:sldId id="367" r:id="rId14"/>
    <p:sldId id="368" r:id="rId15"/>
    <p:sldId id="369" r:id="rId16"/>
    <p:sldId id="373" r:id="rId17"/>
    <p:sldId id="370" r:id="rId18"/>
    <p:sldId id="372" r:id="rId19"/>
    <p:sldId id="343" r:id="rId20"/>
    <p:sldId id="348" r:id="rId21"/>
    <p:sldId id="351" r:id="rId22"/>
    <p:sldId id="352" r:id="rId23"/>
    <p:sldId id="353" r:id="rId24"/>
    <p:sldId id="344" r:id="rId25"/>
    <p:sldId id="349" r:id="rId26"/>
    <p:sldId id="354" r:id="rId27"/>
    <p:sldId id="355" r:id="rId28"/>
    <p:sldId id="356" r:id="rId29"/>
    <p:sldId id="345" r:id="rId30"/>
    <p:sldId id="350" r:id="rId31"/>
    <p:sldId id="360" r:id="rId32"/>
    <p:sldId id="357" r:id="rId33"/>
    <p:sldId id="358" r:id="rId34"/>
    <p:sldId id="359" r:id="rId35"/>
    <p:sldId id="388" r:id="rId36"/>
    <p:sldId id="389" r:id="rId37"/>
    <p:sldId id="390" r:id="rId38"/>
    <p:sldId id="391" r:id="rId39"/>
    <p:sldId id="392" r:id="rId40"/>
    <p:sldId id="335" r:id="rId41"/>
    <p:sldId id="339" r:id="rId42"/>
    <p:sldId id="347" r:id="rId43"/>
    <p:sldId id="361" r:id="rId44"/>
    <p:sldId id="374" r:id="rId45"/>
    <p:sldId id="376" r:id="rId46"/>
    <p:sldId id="377" r:id="rId47"/>
    <p:sldId id="378" r:id="rId48"/>
    <p:sldId id="379" r:id="rId49"/>
    <p:sldId id="387" r:id="rId50"/>
    <p:sldId id="385" r:id="rId51"/>
    <p:sldId id="386" r:id="rId52"/>
    <p:sldId id="331"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FF9933"/>
    <a:srgbClr val="008000"/>
    <a:srgbClr val="000099"/>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26044-645E-462D-A56E-3FFCB0D6B055}" v="43" dt="2023-12-23T16:14:29.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56" autoAdjust="0"/>
    <p:restoredTop sz="85176" autoAdjust="0"/>
  </p:normalViewPr>
  <p:slideViewPr>
    <p:cSldViewPr>
      <p:cViewPr varScale="1">
        <p:scale>
          <a:sx n="75" d="100"/>
          <a:sy n="75" d="100"/>
        </p:scale>
        <p:origin x="360" y="67"/>
      </p:cViewPr>
      <p:guideLst>
        <p:guide orient="horz" pos="2160"/>
        <p:guide pos="3840"/>
      </p:guideLst>
    </p:cSldViewPr>
  </p:slideViewPr>
  <p:notesTextViewPr>
    <p:cViewPr>
      <p:scale>
        <a:sx n="100" d="100"/>
        <a:sy n="100" d="100"/>
      </p:scale>
      <p:origin x="0" y="0"/>
    </p:cViewPr>
  </p:notesText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a:t>
            </a:fld>
            <a:endParaRPr lang="en-US"/>
          </a:p>
        </p:txBody>
      </p:sp>
    </p:spTree>
    <p:extLst>
      <p:ext uri="{BB962C8B-B14F-4D97-AF65-F5344CB8AC3E}">
        <p14:creationId xmlns:p14="http://schemas.microsoft.com/office/powerpoint/2010/main" val="4024138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Virtual</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Machines</a:t>
            </a:r>
            <a:r>
              <a:rPr lang="vi-VN" sz="1800" dirty="0">
                <a:effectLst/>
                <a:latin typeface="Times New Roman" panose="02020603050405020304" pitchFamily="18" charset="0"/>
                <a:ea typeface="Calibri" panose="020F0502020204030204" pitchFamily="34" charset="0"/>
              </a:rPr>
              <a:t>: Cung cấp máy ảo có thể tùy chỉnh cho các mục đích như phát triển ứng dụng, chạy dịch vụ và quản lý hệ thống.</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App</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Service</a:t>
            </a:r>
            <a:r>
              <a:rPr lang="vi-VN" sz="1800" dirty="0">
                <a:effectLst/>
                <a:latin typeface="Times New Roman" panose="02020603050405020304" pitchFamily="18" charset="0"/>
                <a:ea typeface="Calibri" panose="020F0502020204030204" pitchFamily="34" charset="0"/>
              </a:rPr>
              <a:t>: Cho phép triển khai và quản lý ứng dụng </a:t>
            </a:r>
            <a:r>
              <a:rPr lang="vi-VN" sz="1800" dirty="0" err="1">
                <a:effectLst/>
                <a:latin typeface="Times New Roman" panose="02020603050405020304" pitchFamily="18" charset="0"/>
                <a:ea typeface="Calibri" panose="020F0502020204030204" pitchFamily="34" charset="0"/>
              </a:rPr>
              <a:t>web</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mobile</a:t>
            </a:r>
            <a:r>
              <a:rPr lang="vi-VN" sz="1800" dirty="0">
                <a:effectLst/>
                <a:latin typeface="Times New Roman" panose="02020603050405020304" pitchFamily="18" charset="0"/>
                <a:ea typeface="Calibri" panose="020F0502020204030204" pitchFamily="34" charset="0"/>
              </a:rPr>
              <a:t> và API một cách dễ dàng.</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SQL </a:t>
            </a:r>
            <a:r>
              <a:rPr lang="vi-VN" sz="1800" dirty="0" err="1">
                <a:effectLst/>
                <a:latin typeface="Times New Roman" panose="02020603050405020304" pitchFamily="18" charset="0"/>
                <a:ea typeface="Calibri" panose="020F0502020204030204" pitchFamily="34" charset="0"/>
              </a:rPr>
              <a:t>Database</a:t>
            </a:r>
            <a:r>
              <a:rPr lang="vi-VN" sz="1800" dirty="0">
                <a:effectLst/>
                <a:latin typeface="Times New Roman" panose="02020603050405020304" pitchFamily="18" charset="0"/>
                <a:ea typeface="Calibri" panose="020F0502020204030204" pitchFamily="34" charset="0"/>
              </a:rPr>
              <a:t>: Dịch vụ cơ sở dữ liệu quan hệ trong đám mây, giúp lưu trữ và quản lý dữ liệu hiệu quả.</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Storage</a:t>
            </a:r>
            <a:r>
              <a:rPr lang="vi-VN" sz="1800" dirty="0">
                <a:effectLst/>
                <a:latin typeface="Times New Roman" panose="02020603050405020304" pitchFamily="18" charset="0"/>
                <a:ea typeface="Calibri" panose="020F0502020204030204" pitchFamily="34" charset="0"/>
              </a:rPr>
              <a:t>: Dịch vụ lưu trữ đám mây, bao gồm lưu trữ tệp, bảng và hàng loạt dữ liệu.</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Cognitive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Services</a:t>
            </a:r>
            <a:r>
              <a:rPr lang="vi-VN" sz="1800" dirty="0">
                <a:effectLst/>
                <a:latin typeface="Times New Roman" panose="02020603050405020304" pitchFamily="18" charset="0"/>
                <a:ea typeface="Calibri" panose="020F0502020204030204" pitchFamily="34" charset="0"/>
              </a:rPr>
              <a:t>: Bộ các dịch vụ AI và </a:t>
            </a:r>
            <a:r>
              <a:rPr lang="vi-VN" sz="1800" dirty="0" err="1">
                <a:effectLst/>
                <a:latin typeface="Times New Roman" panose="02020603050405020304" pitchFamily="18" charset="0"/>
                <a:ea typeface="Calibri" panose="020F0502020204030204" pitchFamily="34" charset="0"/>
              </a:rPr>
              <a:t>Machine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Learning</a:t>
            </a:r>
            <a:r>
              <a:rPr lang="vi-VN" sz="1800" dirty="0">
                <a:effectLst/>
                <a:latin typeface="Times New Roman" panose="02020603050405020304" pitchFamily="18" charset="0"/>
                <a:ea typeface="Calibri" panose="020F0502020204030204" pitchFamily="34" charset="0"/>
              </a:rPr>
              <a:t> giúp tích hợp tính năng thông minh vào ứng dụng như nhận dạng hình ảnh, xử lý ngôn ngữ tự nhiên, </a:t>
            </a:r>
            <a:r>
              <a:rPr lang="vi-VN" sz="1800" dirty="0" err="1">
                <a:effectLst/>
                <a:latin typeface="Times New Roman" panose="02020603050405020304" pitchFamily="18" charset="0"/>
                <a:ea typeface="Calibri" panose="020F0502020204030204" pitchFamily="34" charset="0"/>
              </a:rPr>
              <a:t>v.v</a:t>
            </a:r>
            <a:r>
              <a:rPr lang="vi-VN" sz="1800" dirty="0">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DevOps</a:t>
            </a:r>
            <a:r>
              <a:rPr lang="vi-VN" sz="1800" dirty="0">
                <a:effectLst/>
                <a:latin typeface="Times New Roman" panose="02020603050405020304" pitchFamily="18" charset="0"/>
                <a:ea typeface="Calibri" panose="020F0502020204030204" pitchFamily="34" charset="0"/>
              </a:rPr>
              <a:t>: Dịch vụ hỗ trợ quản lý quy trình phát triển và triển khai ứng dụng.</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Functions</a:t>
            </a:r>
            <a:r>
              <a:rPr lang="vi-VN" sz="1800" dirty="0">
                <a:effectLst/>
                <a:latin typeface="Times New Roman" panose="02020603050405020304" pitchFamily="18" charset="0"/>
                <a:ea typeface="Calibri" panose="020F0502020204030204" pitchFamily="34" charset="0"/>
              </a:rPr>
              <a:t>: Cho phép viết và triển khai mã chức năng mà không cần quản lý cơ sở hạ tầng.</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Machine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Learning</a:t>
            </a:r>
            <a:r>
              <a:rPr lang="vi-VN" sz="1800" dirty="0">
                <a:effectLst/>
                <a:latin typeface="Times New Roman" panose="02020603050405020304" pitchFamily="18" charset="0"/>
                <a:ea typeface="Calibri" panose="020F0502020204030204" pitchFamily="34" charset="0"/>
              </a:rPr>
              <a:t>: Dịch vụ hỗ trợ xây dựng, đào tạo và triển khai mô hình </a:t>
            </a:r>
            <a:r>
              <a:rPr lang="vi-VN" sz="1800" dirty="0" err="1">
                <a:effectLst/>
                <a:latin typeface="Times New Roman" panose="02020603050405020304" pitchFamily="18" charset="0"/>
                <a:ea typeface="Calibri" panose="020F0502020204030204" pitchFamily="34" charset="0"/>
              </a:rPr>
              <a:t>Machine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Learning</a:t>
            </a:r>
            <a:r>
              <a:rPr lang="vi-VN" sz="1800" dirty="0">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0"/>
              </a:spcBef>
              <a:spcAft>
                <a:spcPts val="0"/>
              </a:spcAft>
              <a:buFont typeface="+mj-lt"/>
              <a:buAutoNum type="arabicPeriod"/>
            </a:pPr>
            <a:r>
              <a:rPr lang="vi-VN" sz="1800" dirty="0" err="1">
                <a:effectLst/>
                <a:latin typeface="Times New Roman" panose="02020603050405020304" pitchFamily="18" charset="0"/>
                <a:ea typeface="Calibri" panose="020F0502020204030204" pitchFamily="34" charset="0"/>
              </a:rPr>
              <a:t>Azure</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Kubernetes</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Service</a:t>
            </a:r>
            <a:r>
              <a:rPr lang="vi-VN" sz="1800" dirty="0">
                <a:effectLst/>
                <a:latin typeface="Times New Roman" panose="02020603050405020304" pitchFamily="18" charset="0"/>
                <a:ea typeface="Calibri" panose="020F0502020204030204" pitchFamily="34" charset="0"/>
              </a:rPr>
              <a:t>: Hỗ trợ triển khai và quản lý các ứng dụng dựa trên </a:t>
            </a:r>
            <a:r>
              <a:rPr lang="vi-VN" sz="1800" dirty="0" err="1">
                <a:effectLst/>
                <a:latin typeface="Times New Roman" panose="02020603050405020304" pitchFamily="18" charset="0"/>
                <a:ea typeface="Calibri" panose="020F0502020204030204" pitchFamily="34" charset="0"/>
              </a:rPr>
              <a:t>Kubernetes</a:t>
            </a:r>
            <a:r>
              <a:rPr lang="vi-VN" sz="1800" dirty="0">
                <a:effectLst/>
                <a:latin typeface="Times New Roman" panose="02020603050405020304" pitchFamily="18" charset="0"/>
                <a:ea typeface="Calibri" panose="020F0502020204030204" pitchFamily="34" charset="0"/>
              </a:rPr>
              <a:t>.</a:t>
            </a: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32</a:t>
            </a:fld>
            <a:endParaRPr lang="en-US"/>
          </a:p>
        </p:txBody>
      </p:sp>
    </p:spTree>
    <p:extLst>
      <p:ext uri="{BB962C8B-B14F-4D97-AF65-F5344CB8AC3E}">
        <p14:creationId xmlns:p14="http://schemas.microsoft.com/office/powerpoint/2010/main" val="677611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1.	Khôi phục dữ liệu và chống thất thoát dữ liệu: Dịch vụ được tích hợp tính năng phục hồi nâng cao và tính linh hoạt, nhờ vậy người dùng có thể sao chép lại dữ liệu bằng hầu hết các loại ngôn ngữ, ở bất kỳ vị trí nào và trên tất cả các hệ điều hành. Chưa hết, dịch vụ </a:t>
            </a:r>
            <a:r>
              <a:rPr lang="vi-VN" dirty="0" err="1"/>
              <a:t>Azure</a:t>
            </a:r>
            <a:r>
              <a:rPr lang="vi-VN" dirty="0"/>
              <a:t> còn cho phép người dùng tùy chỉnh quá trình sao chép tự động theo ý của mình. Ngoài ra, trên Microsoft </a:t>
            </a:r>
            <a:r>
              <a:rPr lang="vi-VN" dirty="0" err="1"/>
              <a:t>Azure</a:t>
            </a:r>
            <a:r>
              <a:rPr lang="vi-VN" dirty="0"/>
              <a:t> còn có tính năng sao chép ngoại vi với các bản sao được lưu trữ thành 3 bản sao khác nhau tại 3 vị trí của trung tâm dữ liệu và 3 bản sao tại trung tâm dữ liệu </a:t>
            </a:r>
            <a:r>
              <a:rPr lang="vi-VN" dirty="0" err="1"/>
              <a:t>Azure</a:t>
            </a:r>
            <a:r>
              <a:rPr lang="vi-VN" dirty="0"/>
              <a:t>.</a:t>
            </a:r>
          </a:p>
          <a:p>
            <a:r>
              <a:rPr lang="vi-VN" dirty="0"/>
              <a:t>2.	Lưu trữ, phát triển các ứng dụng cho </a:t>
            </a:r>
            <a:r>
              <a:rPr lang="vi-VN" dirty="0" err="1"/>
              <a:t>web</a:t>
            </a:r>
            <a:r>
              <a:rPr lang="vi-VN" dirty="0"/>
              <a:t> và di động: Nó sẽ giúp các ứng dụng tự chủ, tự thích ứng với tính năng quản lý vá tự động. Trong đó </a:t>
            </a:r>
            <a:r>
              <a:rPr lang="vi-VN" dirty="0" err="1"/>
              <a:t>AutoScale</a:t>
            </a:r>
            <a:r>
              <a:rPr lang="vi-VN" dirty="0"/>
              <a:t> và tích hợp sẽ thực hiện cho các ứng dụng ngay tại chỗ. Với </a:t>
            </a:r>
            <a:r>
              <a:rPr lang="vi-VN" dirty="0" err="1"/>
              <a:t>Azure</a:t>
            </a:r>
            <a:r>
              <a:rPr lang="vi-VN" dirty="0"/>
              <a:t>, các bạn cũng có thể liên kết các ứng dụng </a:t>
            </a:r>
            <a:r>
              <a:rPr lang="vi-VN" dirty="0" err="1"/>
              <a:t>web</a:t>
            </a:r>
            <a:r>
              <a:rPr lang="vi-VN" dirty="0"/>
              <a:t> với nhau 1 cách liền mạch. Việc truy cập tại các địa điểm khác nhau của nhân viên hay đối tác luôn an toàn với hệ thống tường lửa bên trong.</a:t>
            </a:r>
          </a:p>
          <a:p>
            <a:r>
              <a:rPr lang="vi-VN" dirty="0"/>
              <a:t>3.	Phân phối và bổ sung </a:t>
            </a:r>
            <a:r>
              <a:rPr lang="vi-VN" dirty="0" err="1"/>
              <a:t>Active</a:t>
            </a:r>
            <a:r>
              <a:rPr lang="vi-VN" dirty="0"/>
              <a:t> </a:t>
            </a:r>
            <a:r>
              <a:rPr lang="vi-VN" dirty="0" err="1"/>
              <a:t>Directory</a:t>
            </a:r>
            <a:r>
              <a:rPr lang="vi-VN" dirty="0"/>
              <a:t>: </a:t>
            </a:r>
            <a:r>
              <a:rPr lang="vi-VN" dirty="0" err="1"/>
              <a:t>Active</a:t>
            </a:r>
            <a:r>
              <a:rPr lang="vi-VN" dirty="0"/>
              <a:t> </a:t>
            </a:r>
            <a:r>
              <a:rPr lang="vi-VN" dirty="0" err="1"/>
              <a:t>Directory</a:t>
            </a:r>
            <a:r>
              <a:rPr lang="vi-VN" dirty="0"/>
              <a:t> là một dịch vụ về thư mục được dùng trong Windows Server và bạn hoàn toàn có thể tích hợp nó vào </a:t>
            </a:r>
            <a:r>
              <a:rPr lang="vi-VN" dirty="0" err="1"/>
              <a:t>Azure</a:t>
            </a:r>
            <a:r>
              <a:rPr lang="vi-VN" dirty="0"/>
              <a:t> nhằm bổ sung thêm khả năng truy cập và danh tính. Nhờ vậy sẽ giúp cho DNS được phổ rộng toàn cầu, bảo mật tốt hơn và quản lý tập trung. Hiện tại không có nhà cung cấp dịch vụ đám mây nào có khả năng tiếp cận </a:t>
            </a:r>
            <a:r>
              <a:rPr lang="vi-VN" dirty="0" err="1"/>
              <a:t>Active</a:t>
            </a:r>
            <a:r>
              <a:rPr lang="vi-VN" dirty="0"/>
              <a:t> </a:t>
            </a:r>
            <a:r>
              <a:rPr lang="vi-VN" dirty="0" err="1"/>
              <a:t>Directory</a:t>
            </a:r>
            <a:r>
              <a:rPr lang="vi-VN" dirty="0"/>
              <a:t> giống như </a:t>
            </a:r>
            <a:r>
              <a:rPr lang="vi-VN" dirty="0" err="1"/>
              <a:t>Azure</a:t>
            </a:r>
            <a:r>
              <a:rPr lang="vi-VN" dirty="0"/>
              <a:t>.</a:t>
            </a:r>
          </a:p>
          <a:p>
            <a:r>
              <a:rPr lang="vi-VN" dirty="0"/>
              <a:t>4.	Đổi mới các giải pháp </a:t>
            </a:r>
            <a:r>
              <a:rPr lang="vi-VN" dirty="0" err="1"/>
              <a:t>IoT</a:t>
            </a:r>
            <a:r>
              <a:rPr lang="vi-VN" dirty="0"/>
              <a:t> công nghiệp: Với tính linh hoạt, bảo mật cao và khả năng mở rộng, Microsoft </a:t>
            </a:r>
            <a:r>
              <a:rPr lang="vi-VN" dirty="0" err="1"/>
              <a:t>Azure</a:t>
            </a:r>
            <a:r>
              <a:rPr lang="vi-VN" dirty="0"/>
              <a:t> là nguồn lực hoàn hảo nhất cho các doanh nghiệp đang hướng tới giải pháp </a:t>
            </a:r>
            <a:r>
              <a:rPr lang="vi-VN" dirty="0" err="1"/>
              <a:t>IoT</a:t>
            </a:r>
            <a:r>
              <a:rPr lang="vi-VN" dirty="0"/>
              <a:t>. Người dùng có thể kết nối với những thiết bị của mình qua đám mây thông qua sử dụng giải pháp được tích hợp cùng cơ sở hạ tầng có sẵn. Sau đó thu thập dữ liệu mới về doanh nghiệp.</a:t>
            </a: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33</a:t>
            </a:fld>
            <a:endParaRPr lang="en-US"/>
          </a:p>
        </p:txBody>
      </p:sp>
    </p:spTree>
    <p:extLst>
      <p:ext uri="{BB962C8B-B14F-4D97-AF65-F5344CB8AC3E}">
        <p14:creationId xmlns:p14="http://schemas.microsoft.com/office/powerpoint/2010/main" val="2781844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dirty="0"/>
              <a:t>Trong mô hình này, hệ thống được chia thành hai thành phần chính: </a:t>
            </a:r>
            <a:r>
              <a:rPr lang="vi-VN" dirty="0" err="1"/>
              <a:t>client</a:t>
            </a:r>
            <a:r>
              <a:rPr lang="vi-VN" dirty="0"/>
              <a:t> (khách hàng) và </a:t>
            </a:r>
            <a:r>
              <a:rPr lang="vi-VN" dirty="0" err="1"/>
              <a:t>server</a:t>
            </a:r>
            <a:r>
              <a:rPr lang="vi-VN" dirty="0"/>
              <a:t> (máy chủ). Hai thành phần này tương tác với nhau để cung cấp dịch vụ và tài nguyên cho người sử dụng hoặc ứng dụng khác.</a:t>
            </a: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36</a:t>
            </a:fld>
            <a:endParaRPr lang="en-US"/>
          </a:p>
        </p:txBody>
      </p:sp>
    </p:spTree>
    <p:extLst>
      <p:ext uri="{BB962C8B-B14F-4D97-AF65-F5344CB8AC3E}">
        <p14:creationId xmlns:p14="http://schemas.microsoft.com/office/powerpoint/2010/main" val="351425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Thông Minh: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gũi</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rPr>
              <a:t>Trí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Tuệ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Thị </a:t>
            </a:r>
            <a:r>
              <a:rPr lang="en-US" sz="1800" dirty="0" err="1">
                <a:effectLst/>
                <a:latin typeface="Times New Roman" panose="02020603050405020304" pitchFamily="18" charset="0"/>
                <a:ea typeface="Calibri" panose="020F0502020204030204" pitchFamily="34" charset="0"/>
              </a:rPr>
              <a:t>Giác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Máy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tuệ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máy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nhận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nội</a:t>
            </a:r>
            <a:r>
              <a:rPr lang="en-US" sz="1800" dirty="0">
                <a:effectLst/>
                <a:latin typeface="Times New Roman" panose="02020603050405020304" pitchFamily="18" charset="0"/>
                <a:ea typeface="Calibri" panose="020F0502020204030204" pitchFamily="34" charset="0"/>
              </a:rPr>
              <a:t> dung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phức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tạp</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câu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hỏi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Nhiên</a:t>
            </a:r>
            <a:r>
              <a:rPr lang="en-US" sz="1800" dirty="0">
                <a:effectLst/>
                <a:latin typeface="Times New Roman" panose="02020603050405020304" pitchFamily="18" charset="0"/>
                <a:ea typeface="Calibri" panose="020F0502020204030204" pitchFamily="34" charset="0"/>
              </a:rPr>
              <a:t>: Giao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gũi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tiện</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Calibri" panose="020F0502020204030204" pitchFamily="34" charset="0"/>
              </a:rPr>
              <a:t>Khả năng tích hợp: có thể sử dụng cho cả hệ điều hành </a:t>
            </a:r>
            <a:r>
              <a:rPr lang="vi-VN" sz="1800" dirty="0" err="1">
                <a:effectLst/>
                <a:latin typeface="Times New Roman" panose="02020603050405020304" pitchFamily="18" charset="0"/>
                <a:ea typeface="Calibri" panose="020F0502020204030204" pitchFamily="34" charset="0"/>
              </a:rPr>
              <a:t>android</a:t>
            </a:r>
            <a:r>
              <a:rPr lang="vi-VN" sz="1800" dirty="0">
                <a:effectLst/>
                <a:latin typeface="Times New Roman" panose="02020603050405020304" pitchFamily="18" charset="0"/>
                <a:ea typeface="Calibri" panose="020F0502020204030204" pitchFamily="34" charset="0"/>
              </a:rPr>
              <a:t> và IOS</a:t>
            </a: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rPr>
              <a:t>Trải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46</a:t>
            </a:fld>
            <a:endParaRPr lang="en-US"/>
          </a:p>
        </p:txBody>
      </p:sp>
    </p:spTree>
    <p:extLst>
      <p:ext uri="{BB962C8B-B14F-4D97-AF65-F5344CB8AC3E}">
        <p14:creationId xmlns:p14="http://schemas.microsoft.com/office/powerpoint/2010/main" val="52303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6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Độ Chính Xác: Tăng cường độ chính xác của hệ thống nhận diện và xử lý hình ảnh để đảm bảo kết quả câu hỏi là chính xác và đáng tin cậy.</a:t>
            </a:r>
          </a:p>
          <a:p>
            <a:pPr marL="0" marR="0">
              <a:lnSpc>
                <a:spcPct val="150000"/>
              </a:lnSpc>
              <a:spcBef>
                <a:spcPts val="0"/>
              </a:spcBef>
              <a:spcAft>
                <a:spcPts val="6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Hiệu suất: Tăng khả năng của ứng dụng trong việc hiểu và xử lý hình ảnh giúp người dùng tận dụng thông tin từ thế giới xung quanh một cách dễ dàng và nhanh chóng.</a:t>
            </a:r>
          </a:p>
          <a:p>
            <a:pPr marL="0" marR="0">
              <a:lnSpc>
                <a:spcPct val="150000"/>
              </a:lnSpc>
              <a:spcBef>
                <a:spcPts val="0"/>
              </a:spcBef>
              <a:spcAft>
                <a:spcPts val="6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Mở Rộng Nguồn Dữ Liệu: Đảm bảo rằng ứng dụng được đào tạo trên một loạt lớn các dữ liệu để đảm bảo tính đa dạng trong quá trình nhận diện.</a:t>
            </a:r>
          </a:p>
          <a:p>
            <a:pPr marL="0" marR="0">
              <a:lnSpc>
                <a:spcPct val="150000"/>
              </a:lnSpc>
              <a:spcBef>
                <a:spcPts val="0"/>
              </a:spcBef>
              <a:spcAft>
                <a:spcPts val="6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Tối Ưu Giao Diện Người Dùng: Cải thiện trải nghiệm người dùng bằng cách tối ưu hóa giao diện để làm cho việc đặt câu hỏi và hiển thị kết quả trở nên linh hoạt và trực quan</a:t>
            </a:r>
          </a:p>
          <a:p>
            <a:pPr marL="0" marR="0">
              <a:lnSpc>
                <a:spcPct val="150000"/>
              </a:lnSpc>
              <a:spcBef>
                <a:spcPts val="0"/>
              </a:spcBef>
              <a:spcAft>
                <a:spcPts val="6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Đa ngôn ngữ:  Mở rộng hỗ trợ đa ngôn ngữ và văn bản để phục vụ nhiều nhóm đối tượng người dùng khác nhau.</a:t>
            </a:r>
          </a:p>
          <a:p>
            <a:pPr marL="0" marR="0">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Khả năng tích hợp: Có thể tích hợp vào nhiều ứng dụng khác nhau, từ ứng dụng di động đến trang </a:t>
            </a:r>
            <a:r>
              <a:rPr lang="vi-VN" sz="1800" dirty="0" err="1">
                <a:effectLst/>
                <a:latin typeface="Times New Roman" panose="02020603050405020304" pitchFamily="18" charset="0"/>
                <a:ea typeface="Calibri" panose="020F0502020204030204" pitchFamily="34" charset="0"/>
                <a:cs typeface="Times New Roman" panose="02020603050405020304" pitchFamily="18" charset="0"/>
              </a:rPr>
              <a:t>web</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 hệ thống tự động hóa, tăng tính linh hoạt và sử dụng rộng rãi.</a:t>
            </a:r>
          </a:p>
          <a:p>
            <a:pPr marL="0" marR="0">
              <a:lnSpc>
                <a:spcPct val="150000"/>
              </a:lnSpc>
              <a:spcBef>
                <a:spcPts val="0"/>
              </a:spcBef>
              <a:spcAft>
                <a:spcPts val="6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Tuân Thủ Quy Định Bảo Mật và Quyền Riêng Tư: Bảo vệ dữ liệu người dùng và tuân thủ các quy định bảo mật và quyền riêng tư</a:t>
            </a:r>
          </a:p>
          <a:p>
            <a:br>
              <a:rPr lang="vi-VN" sz="1800" dirty="0">
                <a:effectLst/>
                <a:latin typeface="Times New Roman" panose="02020603050405020304" pitchFamily="18" charset="0"/>
                <a:ea typeface="Calibri" panose="020F0502020204030204" pitchFamily="34" charset="0"/>
              </a:rPr>
            </a:br>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48</a:t>
            </a:fld>
            <a:endParaRPr lang="en-US"/>
          </a:p>
        </p:txBody>
      </p:sp>
    </p:spTree>
    <p:extLst>
      <p:ext uri="{BB962C8B-B14F-4D97-AF65-F5344CB8AC3E}">
        <p14:creationId xmlns:p14="http://schemas.microsoft.com/office/powerpoint/2010/main" val="280168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50000"/>
              </a:lnSpc>
              <a:spcBef>
                <a:spcPts val="0"/>
              </a:spcBef>
              <a:spcAft>
                <a:spcPts val="0"/>
              </a:spcAft>
              <a:buFont typeface="Wingdings" panose="05000000000000000000" pitchFamily="2" charset="2"/>
              <a:buChar char=""/>
            </a:pPr>
            <a:r>
              <a:rPr lang="vi-VN" sz="1200" dirty="0">
                <a:effectLst/>
                <a:latin typeface="Times New Roman" panose="02020603050405020304" pitchFamily="18" charset="0"/>
                <a:ea typeface="Calibri" panose="020F0502020204030204" pitchFamily="34" charset="0"/>
              </a:rPr>
              <a:t>Độ Phức Tạp Cao của Nội Dung Hình Ảnh: Hình ảnh có thể chứa nhiều đối tượng, vùng phức tạp và mối liên quan giữa chúng, làm tăng độ khó trong việc hiểu nội dung hình ảnh.</a:t>
            </a:r>
          </a:p>
          <a:p>
            <a:pPr marL="342900" marR="0" lvl="0" indent="-342900" algn="just">
              <a:lnSpc>
                <a:spcPct val="150000"/>
              </a:lnSpc>
              <a:spcBef>
                <a:spcPts val="0"/>
              </a:spcBef>
              <a:spcAft>
                <a:spcPts val="0"/>
              </a:spcAft>
              <a:buFont typeface="Wingdings" panose="05000000000000000000" pitchFamily="2" charset="2"/>
              <a:buChar char=""/>
            </a:pPr>
            <a:r>
              <a:rPr lang="vi-VN" sz="1200" dirty="0">
                <a:effectLst/>
                <a:latin typeface="Times New Roman" panose="02020603050405020304" pitchFamily="18" charset="0"/>
                <a:ea typeface="Calibri" panose="020F0502020204030204" pitchFamily="34" charset="0"/>
              </a:rPr>
              <a:t>Khả Năng Nhận Diện Chưa Hoàn Hảo: Các mô hình thị giác máy có thể gặp khó khăn trong việc nhận diện chính xác các đối tượng trong hình ảnh, đặc biệt là khi đối tượng xuất hiện trong các điều kiện ánh sáng yếu hoặc góc nhìn khó khăn.</a:t>
            </a:r>
          </a:p>
          <a:p>
            <a:pPr marL="342900" marR="0" lvl="0" indent="-342900" algn="just">
              <a:lnSpc>
                <a:spcPct val="150000"/>
              </a:lnSpc>
              <a:spcBef>
                <a:spcPts val="0"/>
              </a:spcBef>
              <a:spcAft>
                <a:spcPts val="0"/>
              </a:spcAft>
              <a:buFont typeface="Wingdings" panose="05000000000000000000" pitchFamily="2" charset="2"/>
              <a:buChar char=""/>
            </a:pPr>
            <a:r>
              <a:rPr lang="vi-VN" sz="1200" dirty="0">
                <a:effectLst/>
                <a:latin typeface="Times New Roman" panose="02020603050405020304" pitchFamily="18" charset="0"/>
                <a:ea typeface="Calibri" panose="020F0502020204030204" pitchFamily="34" charset="0"/>
              </a:rPr>
              <a:t>Hiểu Biết Ngôn Ngữ Tự Nhiên: Để trả lời câu hỏi, mô hình cần hiểu sâu sắc ngôn ngữ tự nhiên, bao gồm cả ngữ pháp, ngữ nghĩa, và ngữ cảnh của câu hỏi.</a:t>
            </a:r>
          </a:p>
          <a:p>
            <a:pPr marL="342900" marR="0" lvl="0" indent="-342900" algn="just">
              <a:lnSpc>
                <a:spcPct val="150000"/>
              </a:lnSpc>
              <a:spcBef>
                <a:spcPts val="0"/>
              </a:spcBef>
              <a:spcAft>
                <a:spcPts val="0"/>
              </a:spcAft>
              <a:buFont typeface="Wingdings" panose="05000000000000000000" pitchFamily="2" charset="2"/>
              <a:buChar char=""/>
            </a:pPr>
            <a:r>
              <a:rPr lang="vi-VN" sz="1200" dirty="0">
                <a:effectLst/>
                <a:latin typeface="Times New Roman" panose="02020603050405020304" pitchFamily="18" charset="0"/>
                <a:ea typeface="Calibri" panose="020F0502020204030204" pitchFamily="34" charset="0"/>
              </a:rPr>
              <a:t>Quản Lý Kiến Thức Toàn Diện: Mô hình cần có khả năng quản lý kiến thức toàn diện về nhiều chủ đề và lĩnh vực để cung cấp câu trả lời đầy đủ và chính xác.</a:t>
            </a:r>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a:t>
            </a:fld>
            <a:endParaRPr lang="en-US"/>
          </a:p>
        </p:txBody>
      </p:sp>
    </p:spTree>
    <p:extLst>
      <p:ext uri="{BB962C8B-B14F-4D97-AF65-F5344CB8AC3E}">
        <p14:creationId xmlns:p14="http://schemas.microsoft.com/office/powerpoint/2010/main" val="254857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 panose="02020603050405020304" pitchFamily="18" charset="0"/>
                <a:ea typeface="Calibri" panose="020F0502020204030204" pitchFamily="34" charset="0"/>
              </a:rPr>
              <a:t>Dựa vào 2 thông tin trên ta có 4 trường hợp như hình dưới. Độ cao của hình chữ nhật biểu thị cho tài nguyên tính toán tương đối của </a:t>
            </a:r>
            <a:r>
              <a:rPr lang="vi-VN" sz="1800" dirty="0" err="1">
                <a:effectLst/>
                <a:latin typeface="Times New Roman" panose="02020603050405020304" pitchFamily="18" charset="0"/>
                <a:ea typeface="Calibri" panose="020F0502020204030204" pitchFamily="34" charset="0"/>
              </a:rPr>
              <a:t>module</a:t>
            </a:r>
            <a:r>
              <a:rPr lang="vi-VN" sz="1800" dirty="0">
                <a:effectLst/>
                <a:latin typeface="Times New Roman" panose="02020603050405020304" pitchFamily="18" charset="0"/>
                <a:ea typeface="Calibri" panose="020F0502020204030204" pitchFamily="34" charset="0"/>
              </a:rPr>
              <a:t> đó. VE, TE và MI lần lượt là viết tắt của trình nhúng trực quan, trình nhúng văn bản và tương tác phương thức</a:t>
            </a:r>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12</a:t>
            </a:fld>
            <a:endParaRPr lang="en-US"/>
          </a:p>
        </p:txBody>
      </p:sp>
    </p:spTree>
    <p:extLst>
      <p:ext uri="{BB962C8B-B14F-4D97-AF65-F5344CB8AC3E}">
        <p14:creationId xmlns:p14="http://schemas.microsoft.com/office/powerpoint/2010/main" val="255397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74151"/>
                </a:solidFill>
                <a:effectLst/>
                <a:latin typeface="Söhne"/>
              </a:rPr>
              <a:t>Hầu hết các mô hình VLP truyền thống sử dụng các mạng tích chập sâu để nhúng hình ảnh, nhưng đề xuất mô hình </a:t>
            </a:r>
            <a:r>
              <a:rPr lang="vi-VN" b="0" i="0" dirty="0" err="1">
                <a:solidFill>
                  <a:srgbClr val="374151"/>
                </a:solidFill>
                <a:effectLst/>
                <a:latin typeface="Söhne"/>
              </a:rPr>
              <a:t>ViLT</a:t>
            </a:r>
            <a:r>
              <a:rPr lang="vi-VN" b="0" i="0" dirty="0">
                <a:solidFill>
                  <a:srgbClr val="374151"/>
                </a:solidFill>
                <a:effectLst/>
                <a:latin typeface="Söhne"/>
              </a:rPr>
              <a:t> sử dụng một chiếu tuyến tính đơn giản để nhúng điểm ảnh, giảm kích thước mô hình và thời gian chạy</a:t>
            </a:r>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15</a:t>
            </a:fld>
            <a:endParaRPr lang="en-US"/>
          </a:p>
        </p:txBody>
      </p:sp>
    </p:spTree>
    <p:extLst>
      <p:ext uri="{BB962C8B-B14F-4D97-AF65-F5344CB8AC3E}">
        <p14:creationId xmlns:p14="http://schemas.microsoft.com/office/powerpoint/2010/main" val="340144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 panose="02020603050405020304" pitchFamily="18" charset="0"/>
                <a:ea typeface="Calibri" panose="020F0502020204030204" pitchFamily="34" charset="0"/>
              </a:rPr>
              <a:t>Tổng quan mô hình (lấy cảm hứng từ </a:t>
            </a:r>
            <a:r>
              <a:rPr lang="vi-VN" sz="1800" dirty="0" err="1">
                <a:effectLst/>
                <a:latin typeface="Times New Roman" panose="02020603050405020304" pitchFamily="18" charset="0"/>
                <a:ea typeface="Calibri" panose="020F0502020204030204" pitchFamily="34" charset="0"/>
              </a:rPr>
              <a:t>Dosovitskiy</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et</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al</a:t>
            </a:r>
            <a:r>
              <a:rPr lang="vi-VN" sz="1800" dirty="0">
                <a:effectLst/>
                <a:latin typeface="Times New Roman" panose="02020603050405020304" pitchFamily="18" charset="0"/>
                <a:ea typeface="Calibri" panose="020F0502020204030204" pitchFamily="34" charset="0"/>
              </a:rPr>
              <a:t>)</a:t>
            </a:r>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16</a:t>
            </a:fld>
            <a:endParaRPr lang="en-US"/>
          </a:p>
        </p:txBody>
      </p:sp>
    </p:spTree>
    <p:extLst>
      <p:ext uri="{BB962C8B-B14F-4D97-AF65-F5344CB8AC3E}">
        <p14:creationId xmlns:p14="http://schemas.microsoft.com/office/powerpoint/2010/main" val="2576174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1.	Phát triển đa nền tảng: </a:t>
            </a:r>
            <a:r>
              <a:rPr lang="vi-VN" dirty="0" err="1"/>
              <a:t>React</a:t>
            </a:r>
            <a:r>
              <a:rPr lang="vi-VN" dirty="0"/>
              <a:t> </a:t>
            </a:r>
            <a:r>
              <a:rPr lang="vi-VN" dirty="0" err="1"/>
              <a:t>Native</a:t>
            </a:r>
            <a:r>
              <a:rPr lang="vi-VN" dirty="0"/>
              <a:t> cho phép bạn phát triển ứng dụng di động cho cả </a:t>
            </a:r>
            <a:r>
              <a:rPr lang="vi-VN" dirty="0" err="1"/>
              <a:t>iOS</a:t>
            </a:r>
            <a:r>
              <a:rPr lang="vi-VN" dirty="0"/>
              <a:t> và </a:t>
            </a:r>
            <a:r>
              <a:rPr lang="vi-VN" dirty="0" err="1"/>
              <a:t>Android</a:t>
            </a:r>
            <a:r>
              <a:rPr lang="vi-VN" dirty="0"/>
              <a:t> từ cùng một mã nguồn. Điều này tiết kiệm thời gian và công sức so với việc phát triển riêng lẻ trên hai nền tảng này.</a:t>
            </a:r>
          </a:p>
          <a:p>
            <a:r>
              <a:rPr lang="vi-VN" dirty="0"/>
              <a:t>2.	Sử dụng </a:t>
            </a:r>
            <a:r>
              <a:rPr lang="vi-VN" dirty="0" err="1"/>
              <a:t>JavaScript</a:t>
            </a:r>
            <a:r>
              <a:rPr lang="vi-VN" dirty="0"/>
              <a:t>: </a:t>
            </a:r>
            <a:r>
              <a:rPr lang="vi-VN" dirty="0" err="1"/>
              <a:t>React</a:t>
            </a:r>
            <a:r>
              <a:rPr lang="vi-VN" dirty="0"/>
              <a:t> </a:t>
            </a:r>
            <a:r>
              <a:rPr lang="vi-VN" dirty="0" err="1"/>
              <a:t>Native</a:t>
            </a:r>
            <a:r>
              <a:rPr lang="vi-VN" dirty="0"/>
              <a:t> sử dụng </a:t>
            </a:r>
            <a:r>
              <a:rPr lang="vi-VN" dirty="0" err="1"/>
              <a:t>JavaScript</a:t>
            </a:r>
            <a:r>
              <a:rPr lang="vi-VN" dirty="0"/>
              <a:t> để xây dựng ứng dụng di động. Đây là một ngôn ngữ phổ biến và có nhiều nguồn lực và cộng đồng hỗ trợ lớn. Điều này giúp giảm thời gian học và tăng tốc độ phát triển.</a:t>
            </a:r>
          </a:p>
          <a:p>
            <a:r>
              <a:rPr lang="vi-VN" dirty="0"/>
              <a:t>3.	Giao diện nguyên bản: Ứng dụng </a:t>
            </a:r>
            <a:r>
              <a:rPr lang="vi-VN" dirty="0" err="1"/>
              <a:t>React</a:t>
            </a:r>
            <a:r>
              <a:rPr lang="vi-VN" dirty="0"/>
              <a:t> </a:t>
            </a:r>
            <a:r>
              <a:rPr lang="vi-VN" dirty="0" err="1"/>
              <a:t>Native</a:t>
            </a:r>
            <a:r>
              <a:rPr lang="vi-VN" dirty="0"/>
              <a:t> sử dụng các thành phần giao diện nguyên bản của hệ điều hành, chứ không phải giao diện </a:t>
            </a:r>
            <a:r>
              <a:rPr lang="vi-VN" dirty="0" err="1"/>
              <a:t>web</a:t>
            </a:r>
            <a:r>
              <a:rPr lang="vi-VN" dirty="0"/>
              <a:t>. Điều này giúp ứng dụng chạy mượt mà và tự nhiên trên thiết bị di động, mang lại trải nghiệm người dùng tốt hơn.</a:t>
            </a:r>
          </a:p>
          <a:p>
            <a:r>
              <a:rPr lang="vi-VN" dirty="0"/>
              <a:t>4.	Hiệu suất cao: Với </a:t>
            </a:r>
            <a:r>
              <a:rPr lang="vi-VN" dirty="0" err="1"/>
              <a:t>React</a:t>
            </a:r>
            <a:r>
              <a:rPr lang="vi-VN" dirty="0"/>
              <a:t> </a:t>
            </a:r>
            <a:r>
              <a:rPr lang="vi-VN" dirty="0" err="1"/>
              <a:t>Native</a:t>
            </a:r>
            <a:r>
              <a:rPr lang="vi-VN" dirty="0"/>
              <a:t>, ứng dụng được biên dịch thành mã nguồn nền tảng cụ thể. Điều này giúp tăng hiệu suất so với các ứng dụng sử dụng giao diện </a:t>
            </a:r>
            <a:r>
              <a:rPr lang="vi-VN" dirty="0" err="1"/>
              <a:t>web</a:t>
            </a:r>
            <a:r>
              <a:rPr lang="vi-VN" dirty="0"/>
              <a:t>. </a:t>
            </a:r>
            <a:r>
              <a:rPr lang="vi-VN" dirty="0" err="1"/>
              <a:t>React</a:t>
            </a:r>
            <a:r>
              <a:rPr lang="vi-VN" dirty="0"/>
              <a:t> </a:t>
            </a:r>
            <a:r>
              <a:rPr lang="vi-VN" dirty="0" err="1"/>
              <a:t>Native</a:t>
            </a:r>
            <a:r>
              <a:rPr lang="vi-VN" dirty="0"/>
              <a:t> cũng cung cấp các cơ chế tối ưu hóa để đảm bảo hiệu suất tốt trên thiết bị di động.</a:t>
            </a:r>
          </a:p>
          <a:p>
            <a:r>
              <a:rPr lang="vi-VN" dirty="0"/>
              <a:t>5.	Chia sẻ mã nguồn: Một trong những ưu điểm lớn của </a:t>
            </a:r>
            <a:r>
              <a:rPr lang="vi-VN" dirty="0" err="1"/>
              <a:t>React</a:t>
            </a:r>
            <a:r>
              <a:rPr lang="vi-VN" dirty="0"/>
              <a:t> </a:t>
            </a:r>
            <a:r>
              <a:rPr lang="vi-VN" dirty="0" err="1"/>
              <a:t>Native</a:t>
            </a:r>
            <a:r>
              <a:rPr lang="vi-VN" dirty="0"/>
              <a:t> là khả năng chia sẻ mã nguồn giữa các nền tảng. Bạn có thể sử dụng lại nhiều thành phần và </a:t>
            </a:r>
            <a:r>
              <a:rPr lang="vi-VN" dirty="0" err="1"/>
              <a:t>logic</a:t>
            </a:r>
            <a:r>
              <a:rPr lang="vi-VN" dirty="0"/>
              <a:t> giữa </a:t>
            </a:r>
            <a:r>
              <a:rPr lang="vi-VN" dirty="0" err="1"/>
              <a:t>iOS</a:t>
            </a:r>
            <a:r>
              <a:rPr lang="vi-VN" dirty="0"/>
              <a:t> và </a:t>
            </a:r>
            <a:r>
              <a:rPr lang="vi-VN" dirty="0" err="1"/>
              <a:t>Android</a:t>
            </a:r>
            <a:r>
              <a:rPr lang="vi-VN" dirty="0"/>
              <a:t>, giảm bớt công việc lặp lại và tăng tốc độ phát triển.</a:t>
            </a:r>
          </a:p>
          <a:p>
            <a:r>
              <a:rPr lang="vi-VN" dirty="0"/>
              <a:t>6.	Cộng đồng và hỗ trợ: </a:t>
            </a:r>
            <a:r>
              <a:rPr lang="vi-VN" dirty="0" err="1"/>
              <a:t>React</a:t>
            </a:r>
            <a:r>
              <a:rPr lang="vi-VN" dirty="0"/>
              <a:t> </a:t>
            </a:r>
            <a:r>
              <a:rPr lang="vi-VN" dirty="0" err="1"/>
              <a:t>Native</a:t>
            </a:r>
            <a:r>
              <a:rPr lang="vi-VN" dirty="0"/>
              <a:t> có một cộng đồng sôi động với rất nhiều tài liệu, ví dụ, ví dụ mã, thư viện bổ sung và công cụ phát triển. Bạn có thể tìm kiếm sự giúp đỡ và hỗ trợ từ cộng đồng này khi gặp phải vấn đề hoặc cần tư vấn.</a:t>
            </a: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22</a:t>
            </a:fld>
            <a:endParaRPr lang="en-US"/>
          </a:p>
        </p:txBody>
      </p:sp>
    </p:spTree>
    <p:extLst>
      <p:ext uri="{BB962C8B-B14F-4D97-AF65-F5344CB8AC3E}">
        <p14:creationId xmlns:p14="http://schemas.microsoft.com/office/powerpoint/2010/main" val="155592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Hiệu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So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natvie</a:t>
            </a:r>
            <a:r>
              <a:rPr lang="en-US" sz="1800" dirty="0">
                <a:effectLst/>
                <a:latin typeface="Times New Roman" panose="02020603050405020304" pitchFamily="18" charset="0"/>
                <a:ea typeface="Calibri" panose="020F0502020204030204" pitchFamily="34" charset="0"/>
              </a:rPr>
              <a:t> (Objective-C/Swift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iOS, Java/Kotlin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Android), React Native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tốt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do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nguyên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JavaScript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tảng</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Khả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a:t>
            </a:r>
            <a:r>
              <a:rPr lang="en-US" sz="1800" dirty="0">
                <a:effectLst/>
                <a:latin typeface="Times New Roman" panose="02020603050405020304" pitchFamily="18" charset="0"/>
                <a:ea typeface="Calibri" panose="020F0502020204030204" pitchFamily="34" charset="0"/>
              </a:rPr>
              <a:t> React Native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API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đôi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đèn</a:t>
            </a:r>
            <a:r>
              <a:rPr lang="en-US" sz="1800" dirty="0">
                <a:effectLst/>
                <a:latin typeface="Times New Roman" panose="02020603050405020304" pitchFamily="18" charset="0"/>
                <a:ea typeface="Calibri" panose="020F0502020204030204" pitchFamily="34" charset="0"/>
              </a:rPr>
              <a:t> flash, </a:t>
            </a:r>
            <a:r>
              <a:rPr lang="en-US" sz="1800" dirty="0" err="1">
                <a:effectLst/>
                <a:latin typeface="Times New Roman" panose="02020603050405020304" pitchFamily="18" charset="0"/>
                <a:ea typeface="Calibri" panose="020F0502020204030204" pitchFamily="34" charset="0"/>
              </a:rPr>
              <a:t>quét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tay</a:t>
            </a:r>
            <a:r>
              <a:rPr lang="en-US" sz="1800" dirty="0">
                <a:effectLst/>
                <a:latin typeface="Times New Roman" panose="02020603050405020304" pitchFamily="18" charset="0"/>
                <a:ea typeface="Calibri" panose="020F0502020204030204" pitchFamily="34" charset="0"/>
              </a:rPr>
              <a:t>, NFC, </a:t>
            </a:r>
            <a:r>
              <a:rPr lang="en-US" sz="1800" dirty="0" err="1">
                <a:effectLst/>
                <a:latin typeface="Times New Roman" panose="02020603050405020304" pitchFamily="18" charset="0"/>
                <a:ea typeface="Calibri" panose="020F0502020204030204" pitchFamily="34" charset="0"/>
              </a:rPr>
              <a:t>hoặc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biệt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bị</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Thư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sẵn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số</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React Native, </a:t>
            </a:r>
            <a:r>
              <a:rPr lang="en-US" sz="1800" dirty="0" err="1">
                <a:effectLst/>
                <a:latin typeface="Times New Roman" panose="02020603050405020304" pitchFamily="18" charset="0"/>
                <a:ea typeface="Calibri" panose="020F0502020204030204" pitchFamily="34" charset="0"/>
              </a:rPr>
              <a:t>nhưng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số</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chúng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vẫn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so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tảng</a:t>
            </a:r>
            <a:r>
              <a:rPr lang="en-US" sz="1800" dirty="0">
                <a:effectLst/>
                <a:latin typeface="Times New Roman" panose="02020603050405020304" pitchFamily="18" charset="0"/>
                <a:ea typeface="Calibri" panose="020F0502020204030204" pitchFamily="34" charset="0"/>
              </a:rPr>
              <a:t> native.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tìm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kiếm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Cấu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React Native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cửa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(App Store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Google Play),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đảm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tảng</a:t>
            </a:r>
            <a:r>
              <a:rPr lang="en-US" sz="1800" dirty="0">
                <a:effectLst/>
                <a:latin typeface="Times New Roman" panose="02020603050405020304" pitchFamily="18" charset="0"/>
                <a:ea typeface="Calibri" panose="020F0502020204030204" pitchFamily="34" charset="0"/>
              </a:rPr>
              <a:t>. Quy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so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native </a:t>
            </a:r>
            <a:r>
              <a:rPr lang="en-US" sz="1800" dirty="0" err="1">
                <a:effectLst/>
                <a:latin typeface="Times New Roman" panose="02020603050405020304" pitchFamily="18" charset="0"/>
                <a:ea typeface="Calibri" panose="020F0502020204030204" pitchFamily="34" charset="0"/>
              </a:rPr>
              <a:t>đơn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giản</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a:t>
            </a:r>
            <a:r>
              <a:rPr lang="en-US" sz="1800" dirty="0">
                <a:effectLst/>
                <a:latin typeface="Times New Roman" panose="02020603050405020304" pitchFamily="18" charset="0"/>
                <a:ea typeface="Calibri" panose="020F0502020204030204" pitchFamily="34" charset="0"/>
              </a:rPr>
              <a:t> React Native: React Native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framework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tục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thường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thay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đổi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Kỹ</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nguyên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a:t>
            </a:r>
            <a:r>
              <a:rPr lang="en-US" sz="1800" dirty="0">
                <a:effectLst/>
                <a:latin typeface="Times New Roman" panose="02020603050405020304" pitchFamily="18" charset="0"/>
                <a:ea typeface="Calibri" panose="020F0502020204030204" pitchFamily="34" charset="0"/>
              </a:rPr>
              <a:t> JavaScript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phổ</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React Native </a:t>
            </a:r>
            <a:r>
              <a:rPr lang="en-US" sz="1800" dirty="0" err="1">
                <a:effectLst/>
                <a:latin typeface="Times New Roman" panose="02020603050405020304" pitchFamily="18" charset="0"/>
                <a:ea typeface="Calibri" panose="020F0502020204030204" pitchFamily="34" charset="0"/>
              </a:rPr>
              <a:t>yêu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React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nghĩa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kỹ</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phù</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sẵn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React Native.</a:t>
            </a:r>
            <a:endParaRPr lang="vi-VN" sz="1800" dirty="0">
              <a:effectLst/>
              <a:latin typeface="Times New Roman" panose="02020603050405020304" pitchFamily="18" charset="0"/>
              <a:ea typeface="Calibri" panose="020F0502020204030204" pitchFamily="34" charset="0"/>
            </a:endParaRP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23</a:t>
            </a:fld>
            <a:endParaRPr lang="en-US"/>
          </a:p>
        </p:txBody>
      </p:sp>
    </p:spTree>
    <p:extLst>
      <p:ext uri="{BB962C8B-B14F-4D97-AF65-F5344CB8AC3E}">
        <p14:creationId xmlns:p14="http://schemas.microsoft.com/office/powerpoint/2010/main" val="1825885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Dễ</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Firebase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(API) </a:t>
            </a:r>
            <a:r>
              <a:rPr lang="en-US" sz="1800" dirty="0" err="1">
                <a:effectLst/>
                <a:latin typeface="Times New Roman" panose="02020603050405020304" pitchFamily="18" charset="0"/>
                <a:ea typeface="Calibri" panose="020F0502020204030204" pitchFamily="34" charset="0"/>
              </a:rPr>
              <a:t>dễ</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phú</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chóng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dễ</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mình</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hoạt</a:t>
            </a:r>
            <a:r>
              <a:rPr lang="en-US" sz="1800" dirty="0">
                <a:effectLst/>
                <a:latin typeface="Times New Roman" panose="02020603050405020304" pitchFamily="18" charset="0"/>
                <a:ea typeface="Calibri" panose="020F0502020204030204" pitchFamily="34" charset="0"/>
              </a:rPr>
              <a:t>: Firebase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loạt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đám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đẩy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chặt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dễ</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mình</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Firebase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Realtime Database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Cloud </a:t>
            </a:r>
            <a:r>
              <a:rPr lang="en-US" sz="1800" dirty="0" err="1">
                <a:effectLst/>
                <a:latin typeface="Times New Roman" panose="02020603050405020304" pitchFamily="18" charset="0"/>
                <a:ea typeface="Calibri" panose="020F0502020204030204" pitchFamily="34" charset="0"/>
              </a:rPr>
              <a:t>Firestore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ngay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Firebase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mạnh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email/</a:t>
            </a:r>
            <a:r>
              <a:rPr lang="en-US" sz="1800" dirty="0" err="1">
                <a:effectLst/>
                <a:latin typeface="Times New Roman" panose="02020603050405020304" pitchFamily="18" charset="0"/>
                <a:ea typeface="Calibri" panose="020F0502020204030204" pitchFamily="34" charset="0"/>
              </a:rPr>
              <a:t>mật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khẩu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hội</a:t>
            </a:r>
            <a:r>
              <a:rPr lang="en-US" sz="1800" dirty="0">
                <a:effectLst/>
                <a:latin typeface="Times New Roman" panose="02020603050405020304" pitchFamily="18" charset="0"/>
                <a:ea typeface="Calibri" panose="020F0502020204030204" pitchFamily="34" charset="0"/>
              </a:rPr>
              <a:t> (Google, Facebook, Twitter),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khẩu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minh</a:t>
            </a:r>
            <a:r>
              <a:rPr lang="en-US" sz="1800" dirty="0">
                <a:effectLst/>
                <a:latin typeface="Times New Roman" panose="02020603050405020304" pitchFamily="18" charset="0"/>
                <a:ea typeface="Calibri" panose="020F0502020204030204" pitchFamily="34" charset="0"/>
              </a:rPr>
              <a:t> email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nữa</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qua SDK: Firebase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SDK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phổ</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JavaScript, Swift, Kotlin,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Firebase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dễ</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hoạt</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vi-VN" sz="1800" dirty="0">
                <a:effectLst/>
                <a:latin typeface="Times New Roman" panose="02020603050405020304" pitchFamily="18" charset="0"/>
                <a:ea typeface="Calibri" panose="020F0502020204030204" pitchFamily="34" charset="0"/>
              </a:rPr>
              <a:t>Hỗ trợ q</a:t>
            </a:r>
            <a:r>
              <a:rPr lang="en-US" sz="1800" dirty="0" err="1">
                <a:effectLst/>
                <a:latin typeface="Times New Roman" panose="02020603050405020304" pitchFamily="18" charset="0"/>
                <a:ea typeface="Calibri" panose="020F0502020204030204" pitchFamily="34" charset="0"/>
              </a:rPr>
              <a:t>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tầng</a:t>
            </a:r>
            <a:r>
              <a:rPr lang="en-US" sz="1800" dirty="0">
                <a:effectLst/>
                <a:latin typeface="Times New Roman" panose="02020603050405020304" pitchFamily="18" charset="0"/>
                <a:ea typeface="Calibri" panose="020F0502020204030204" pitchFamily="34" charset="0"/>
              </a:rPr>
              <a:t>: Firebase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tầng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đám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Google,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loại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bỏ</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tầng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342900" marR="0" lvl="0" indent="-342900" algn="l">
              <a:lnSpc>
                <a:spcPct val="150000"/>
              </a:lnSpc>
              <a:spcBef>
                <a:spcPts val="0"/>
              </a:spcBef>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rPr>
              <a:t>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tảng</a:t>
            </a:r>
            <a:r>
              <a:rPr lang="en-US" sz="1800" dirty="0">
                <a:effectLst/>
                <a:latin typeface="Times New Roman" panose="02020603050405020304" pitchFamily="18" charset="0"/>
                <a:ea typeface="Calibri" panose="020F0502020204030204" pitchFamily="34" charset="0"/>
              </a:rPr>
              <a:t>: Firebase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chỉ</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 (iOS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Android), </a:t>
            </a:r>
            <a:r>
              <a:rPr lang="en-US" sz="1800" dirty="0" err="1">
                <a:effectLst/>
                <a:latin typeface="Times New Roman" panose="02020603050405020304" pitchFamily="18" charset="0"/>
                <a:ea typeface="Calibri" panose="020F0502020204030204" pitchFamily="34" charset="0"/>
              </a:rPr>
              <a:t>mà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còn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web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Unity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C++.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trường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27</a:t>
            </a:fld>
            <a:endParaRPr lang="en-US"/>
          </a:p>
        </p:txBody>
      </p:sp>
    </p:spTree>
    <p:extLst>
      <p:ext uri="{BB962C8B-B14F-4D97-AF65-F5344CB8AC3E}">
        <p14:creationId xmlns:p14="http://schemas.microsoft.com/office/powerpoint/2010/main" val="170491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1.	Giới hạn miễn phí: </a:t>
            </a:r>
            <a:r>
              <a:rPr lang="vi-VN" dirty="0" err="1"/>
              <a:t>Firebase</a:t>
            </a:r>
            <a:r>
              <a:rPr lang="vi-VN" dirty="0"/>
              <a:t> cung cấp một phiên bản miễn phí với giới hạn sử dụng cho mỗi dịch vụ. Khi ứng dụng của bạn phát triển và sử dụng quy mô lớn hơn, bạn có thể phải nâng cấp lên các gói trả phí để đáp ứng nhu cầu sử dụng của mình. Việc chuyển từ miễn phí sang gói trả phí có thể tạo ra chi phí tài chính.</a:t>
            </a:r>
          </a:p>
          <a:p>
            <a:r>
              <a:rPr lang="vi-VN" dirty="0"/>
              <a:t>2.	Phụ thuộc vào hạ tầng của bên thứ ba: </a:t>
            </a:r>
            <a:r>
              <a:rPr lang="vi-VN" dirty="0" err="1"/>
              <a:t>Firebase</a:t>
            </a:r>
            <a:r>
              <a:rPr lang="vi-VN" dirty="0"/>
              <a:t> hoạt động trên hạ tầng đám mây của </a:t>
            </a:r>
            <a:r>
              <a:rPr lang="vi-VN" dirty="0" err="1"/>
              <a:t>Google</a:t>
            </a:r>
            <a:r>
              <a:rPr lang="vi-VN" dirty="0"/>
              <a:t>. Mặc dù điều này có nghĩa là bạn không cần quản lý cơ sở hạ tầng của mình, nhưng nó cũng đồng nghĩa với việc phụ thuộc vào sự ổn định và khả năng mở rộng của hạ tầng đám mây của </a:t>
            </a:r>
            <a:r>
              <a:rPr lang="vi-VN" dirty="0" err="1"/>
              <a:t>Google</a:t>
            </a:r>
            <a:r>
              <a:rPr lang="vi-VN" dirty="0"/>
              <a:t>.</a:t>
            </a:r>
          </a:p>
          <a:p>
            <a:r>
              <a:rPr lang="vi-VN" dirty="0"/>
              <a:t>3.	Khả năng tùy chỉnh giới hạn: </a:t>
            </a:r>
            <a:r>
              <a:rPr lang="vi-VN" dirty="0" err="1"/>
              <a:t>Firebase</a:t>
            </a:r>
            <a:r>
              <a:rPr lang="vi-VN" dirty="0"/>
              <a:t> cung cấp các dịch vụ tiện ích có sẵn, nhưng có thể gặp khó khăn khi bạn cần một tính năng tùy chỉnh hoặc điều chỉnh phức tạp. Trong một số trường hợp, bạn có thể phải tìm giải pháp bên ngoài hoặc sử dụng các công cụ khác để đáp ứng các yêu cầu cụ thể.</a:t>
            </a:r>
          </a:p>
          <a:p>
            <a:r>
              <a:rPr lang="vi-VN" dirty="0"/>
              <a:t>4.	Độ phức tạp của cấu hình: Mặc dù </a:t>
            </a:r>
            <a:r>
              <a:rPr lang="vi-VN" dirty="0" err="1"/>
              <a:t>Firebase</a:t>
            </a:r>
            <a:r>
              <a:rPr lang="vi-VN" dirty="0"/>
              <a:t> cung cấp giao diện dễ sử dụng và tài liệu phong phú, nhưng cấu hình và triển khai các dịch vụ </a:t>
            </a:r>
            <a:r>
              <a:rPr lang="vi-VN" dirty="0" err="1"/>
              <a:t>Firebase</a:t>
            </a:r>
            <a:r>
              <a:rPr lang="vi-VN" dirty="0"/>
              <a:t> có thể trở nên phức tạp đối với người mới bắt đầu hoặc các ứng dụng phức tạp. Điều này đặc biệt đúng khi kết hợp nhiều dịch vụ và xử lý các tác vụ phức tạp hơn.</a:t>
            </a:r>
          </a:p>
          <a:p>
            <a:r>
              <a:rPr lang="vi-VN" dirty="0"/>
              <a:t>5.	Tùy chỉnh giao diện người dùng: </a:t>
            </a:r>
            <a:r>
              <a:rPr lang="vi-VN" dirty="0" err="1"/>
              <a:t>Firebase</a:t>
            </a:r>
            <a:r>
              <a:rPr lang="vi-VN" dirty="0"/>
              <a:t> cung cấp các dịch vụ cho phần </a:t>
            </a:r>
            <a:r>
              <a:rPr lang="vi-VN" dirty="0" err="1"/>
              <a:t>backend</a:t>
            </a:r>
            <a:r>
              <a:rPr lang="vi-VN" dirty="0"/>
              <a:t> của ứng dụng, nhưng không cung cấp một khung </a:t>
            </a:r>
            <a:r>
              <a:rPr lang="vi-VN" dirty="0" err="1"/>
              <a:t>frontend</a:t>
            </a:r>
            <a:r>
              <a:rPr lang="vi-VN" dirty="0"/>
              <a:t> hoàn chỉnh. Điều này có nghĩa là bạn cần phải xây dựng giao diện người dùng riêng của mình bằng sử dụng các công nghệ </a:t>
            </a:r>
            <a:r>
              <a:rPr lang="vi-VN" dirty="0" err="1"/>
              <a:t>frontend</a:t>
            </a:r>
            <a:r>
              <a:rPr lang="vi-VN" dirty="0"/>
              <a:t> như </a:t>
            </a:r>
            <a:r>
              <a:rPr lang="vi-VN" dirty="0" err="1"/>
              <a:t>React</a:t>
            </a:r>
            <a:r>
              <a:rPr lang="vi-VN" dirty="0"/>
              <a:t> hoặc </a:t>
            </a:r>
            <a:r>
              <a:rPr lang="vi-VN" dirty="0" err="1"/>
              <a:t>Angular</a:t>
            </a:r>
            <a:r>
              <a:rPr lang="vi-VN" dirty="0"/>
              <a:t>.</a:t>
            </a:r>
          </a:p>
          <a:p>
            <a:r>
              <a:rPr lang="vi-VN" dirty="0"/>
              <a:t>6.	Phụ thuộc vào mạng </a:t>
            </a:r>
            <a:r>
              <a:rPr lang="vi-VN" dirty="0" err="1"/>
              <a:t>internet</a:t>
            </a:r>
            <a:r>
              <a:rPr lang="vi-VN" dirty="0"/>
              <a:t>: </a:t>
            </a:r>
            <a:r>
              <a:rPr lang="vi-VN" dirty="0" err="1"/>
              <a:t>Firebase</a:t>
            </a:r>
            <a:r>
              <a:rPr lang="vi-VN" dirty="0"/>
              <a:t> yêu cầu kết nối mạng </a:t>
            </a:r>
            <a:r>
              <a:rPr lang="vi-VN" dirty="0" err="1"/>
              <a:t>internet</a:t>
            </a:r>
            <a:r>
              <a:rPr lang="vi-VN" dirty="0"/>
              <a:t> để truy cập và sử dụng dịch vụ. Điều này có nghĩa là ứng dụng của bạn phải luôn có kết nối </a:t>
            </a:r>
            <a:r>
              <a:rPr lang="vi-VN" dirty="0" err="1"/>
              <a:t>internet</a:t>
            </a:r>
            <a:r>
              <a:rPr lang="vi-VN" dirty="0"/>
              <a:t> để hoạt động và có thể gặp khó khăn khi sử dụng ở các môi trường không có kết nối mạng ổn định.</a:t>
            </a:r>
          </a:p>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28</a:t>
            </a:fld>
            <a:endParaRPr lang="en-US"/>
          </a:p>
        </p:txBody>
      </p:sp>
    </p:spTree>
    <p:extLst>
      <p:ext uri="{BB962C8B-B14F-4D97-AF65-F5344CB8AC3E}">
        <p14:creationId xmlns:p14="http://schemas.microsoft.com/office/powerpoint/2010/main" val="322426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0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hasCustomPrompt="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lvl="0"/>
            <a:r>
              <a:rPr lang="en-US"/>
              <a:t>Click to edit Master text styles</a:t>
            </a:r>
          </a:p>
        </p:txBody>
      </p:sp>
    </p:spTree>
    <p:extLst>
      <p:ext uri="{BB962C8B-B14F-4D97-AF65-F5344CB8AC3E}">
        <p14:creationId xmlns:p14="http://schemas.microsoft.com/office/powerpoint/2010/main" val="203037026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Content Placeholder 2">
            <a:extLst>
              <a:ext uri="{FF2B5EF4-FFF2-40B4-BE49-F238E27FC236}">
                <a16:creationId xmlns:a16="http://schemas.microsoft.com/office/drawing/2014/main" id="{EC143EFF-2D7C-66B4-AFBA-F0B1D61C26BE}"/>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8542277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0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304799"/>
            <a:ext cx="10972800" cy="58213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6749198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0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304799"/>
            <a:ext cx="10972800" cy="55822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endParaRPr lang="vi-VN"/>
          </a:p>
        </p:txBody>
      </p:sp>
      <p:sp>
        <p:nvSpPr>
          <p:cNvPr id="2" name="Content Placeholder 2">
            <a:extLst>
              <a:ext uri="{FF2B5EF4-FFF2-40B4-BE49-F238E27FC236}">
                <a16:creationId xmlns:a16="http://schemas.microsoft.com/office/drawing/2014/main" id="{6A22855E-2136-B0AC-54BE-3BB2AF005D9A}"/>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8460930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5625991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6197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B16425CE-E883-3624-A5E7-4BF4CB536FFC}"/>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235993890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7543800" y="1600201"/>
            <a:ext cx="40386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4142537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7543800" y="1600201"/>
            <a:ext cx="40386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028212B4-9DFE-2A94-C8E6-5E7E3C27E079}"/>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9896229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4724400" y="1600200"/>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9636457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4724400" y="1600200"/>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797E723B-E223-C420-ED51-5B5A20516705}"/>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37367636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30770420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8" name="Content Placeholder 2">
            <a:extLst>
              <a:ext uri="{FF2B5EF4-FFF2-40B4-BE49-F238E27FC236}">
                <a16:creationId xmlns:a16="http://schemas.microsoft.com/office/drawing/2014/main" id="{F597A347-30EE-4B72-93DA-C4CBE7049AF0}"/>
              </a:ext>
            </a:extLst>
          </p:cNvPr>
          <p:cNvSpPr>
            <a:spLocks noGrp="1"/>
          </p:cNvSpPr>
          <p:nvPr>
            <p:ph idx="13"/>
          </p:nvPr>
        </p:nvSpPr>
        <p:spPr>
          <a:xfrm>
            <a:off x="304800" y="3886200"/>
            <a:ext cx="5715000"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p:txBody>
      </p:sp>
      <p:sp>
        <p:nvSpPr>
          <p:cNvPr id="9" name="Content Placeholder 2">
            <a:extLst>
              <a:ext uri="{FF2B5EF4-FFF2-40B4-BE49-F238E27FC236}">
                <a16:creationId xmlns:a16="http://schemas.microsoft.com/office/drawing/2014/main" id="{CCF626F4-8319-BB9A-3962-FB52D8DEB450}"/>
              </a:ext>
            </a:extLst>
          </p:cNvPr>
          <p:cNvSpPr>
            <a:spLocks noGrp="1"/>
          </p:cNvSpPr>
          <p:nvPr>
            <p:ph idx="14"/>
          </p:nvPr>
        </p:nvSpPr>
        <p:spPr>
          <a:xfrm>
            <a:off x="6172200" y="3886200"/>
            <a:ext cx="5715002"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p:txBody>
      </p:sp>
    </p:spTree>
    <p:extLst>
      <p:ext uri="{BB962C8B-B14F-4D97-AF65-F5344CB8AC3E}">
        <p14:creationId xmlns:p14="http://schemas.microsoft.com/office/powerpoint/2010/main" val="200981924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2868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286863"/>
          </a:xfrm>
        </p:spPr>
        <p:txBody>
          <a:bodyPr/>
          <a:lstStyle>
            <a:lvl1pPr>
              <a:defRPr sz="2800"/>
            </a:lvl1pPr>
            <a:lvl2pPr>
              <a:defRPr sz="2400"/>
            </a:lvl2pPr>
          </a:lstStyle>
          <a:p>
            <a:pPr lvl="0"/>
            <a:r>
              <a:rPr lang="en-US"/>
              <a:t>Click to edit Master text styles</a:t>
            </a:r>
          </a:p>
        </p:txBody>
      </p:sp>
      <p:sp>
        <p:nvSpPr>
          <p:cNvPr id="4" name="Content Placeholder 2">
            <a:extLst>
              <a:ext uri="{FF2B5EF4-FFF2-40B4-BE49-F238E27FC236}">
                <a16:creationId xmlns:a16="http://schemas.microsoft.com/office/drawing/2014/main" id="{BCC583C3-4424-7F8E-3E7B-CA6ADF0427B0}"/>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51624889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2359152" cy="4525963"/>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3124200" y="1600200"/>
            <a:ext cx="8458200" cy="4525963"/>
          </a:xfrm>
        </p:spPr>
        <p:txBody>
          <a:bodyPr/>
          <a:lstStyle>
            <a:lvl1pPr>
              <a:defRPr sz="2800"/>
            </a:lvl1pPr>
            <a:lvl2pPr>
              <a:defRPr sz="2800"/>
            </a:lvl2pPr>
            <a:lvl3pPr>
              <a:defRPr sz="2800"/>
            </a:lvl3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262023714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2"/>
            <a:ext cx="2359152" cy="4286864"/>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3124200" y="1600201"/>
            <a:ext cx="8458200" cy="4286864"/>
          </a:xfrm>
        </p:spPr>
        <p:txBody>
          <a:bodyPr/>
          <a:lstStyle>
            <a:lvl1pPr>
              <a:defRPr sz="2800"/>
            </a:lvl1pPr>
            <a:lvl2pPr>
              <a:defRPr sz="2800"/>
            </a:lvl2pPr>
            <a:lvl3pPr>
              <a:defRPr sz="2800"/>
            </a:lvl3pPr>
          </a:lstStyle>
          <a:p>
            <a:pPr lvl="0"/>
            <a:r>
              <a:rPr lang="en-US"/>
              <a:t>Click to edit Master text styles</a:t>
            </a:r>
          </a:p>
          <a:p>
            <a:pPr lvl="1"/>
            <a:r>
              <a:rPr lang="en-US"/>
              <a:t>Second level</a:t>
            </a:r>
          </a:p>
          <a:p>
            <a:pPr lvl="2"/>
            <a:r>
              <a:rPr lang="en-US"/>
              <a:t>Third level</a:t>
            </a:r>
            <a:endParaRPr lang="vi-VN"/>
          </a:p>
        </p:txBody>
      </p:sp>
      <p:sp>
        <p:nvSpPr>
          <p:cNvPr id="4" name="Content Placeholder 2">
            <a:extLst>
              <a:ext uri="{FF2B5EF4-FFF2-40B4-BE49-F238E27FC236}">
                <a16:creationId xmlns:a16="http://schemas.microsoft.com/office/drawing/2014/main" id="{55D3D54F-B6A2-F83D-2883-0F1C5B49BCD4}"/>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516330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9012768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7" name="Content Placeholder 2">
            <a:extLst>
              <a:ext uri="{FF2B5EF4-FFF2-40B4-BE49-F238E27FC236}">
                <a16:creationId xmlns:a16="http://schemas.microsoft.com/office/drawing/2014/main" id="{895A939C-68D5-2DF8-CDA1-EB138EB7C0CD}"/>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7755776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28587502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E44EB4D9-43E9-2D6E-F53C-2767330A2DF4}"/>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49616116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01">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599"/>
            <a:ext cx="6815667" cy="5153025"/>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663990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02">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600"/>
            <a:ext cx="6815667" cy="4896464"/>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endParaRPr lang="vi-VN"/>
          </a:p>
        </p:txBody>
      </p:sp>
      <p:sp>
        <p:nvSpPr>
          <p:cNvPr id="4" name="Text Placeholder 3"/>
          <p:cNvSpPr>
            <a:spLocks noGrp="1"/>
          </p:cNvSpPr>
          <p:nvPr>
            <p:ph type="body" sz="half" idx="2"/>
          </p:nvPr>
        </p:nvSpPr>
        <p:spPr>
          <a:xfrm>
            <a:off x="609601" y="1435101"/>
            <a:ext cx="4011084" cy="44519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2">
            <a:extLst>
              <a:ext uri="{FF2B5EF4-FFF2-40B4-BE49-F238E27FC236}">
                <a16:creationId xmlns:a16="http://schemas.microsoft.com/office/drawing/2014/main" id="{10B9B77A-A705-2B88-D26C-888E54B9A2A2}"/>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72131758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Up Down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9456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921189"/>
            <a:ext cx="10972800" cy="2194560"/>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80409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7" name="Content Placeholder 2">
            <a:extLst>
              <a:ext uri="{FF2B5EF4-FFF2-40B4-BE49-F238E27FC236}">
                <a16:creationId xmlns:a16="http://schemas.microsoft.com/office/drawing/2014/main" id="{9C027E77-6012-42D7-99B0-1D322EEAFE5D}"/>
              </a:ext>
            </a:extLst>
          </p:cNvPr>
          <p:cNvSpPr>
            <a:spLocks noGrp="1"/>
          </p:cNvSpPr>
          <p:nvPr>
            <p:ph idx="12"/>
          </p:nvPr>
        </p:nvSpPr>
        <p:spPr>
          <a:xfrm>
            <a:off x="4086803"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
        <p:nvSpPr>
          <p:cNvPr id="8" name="Content Placeholder 2">
            <a:extLst>
              <a:ext uri="{FF2B5EF4-FFF2-40B4-BE49-F238E27FC236}">
                <a16:creationId xmlns:a16="http://schemas.microsoft.com/office/drawing/2014/main" id="{F597A347-30EE-4B72-93DA-C4CBE7049AF0}"/>
              </a:ext>
            </a:extLst>
          </p:cNvPr>
          <p:cNvSpPr>
            <a:spLocks noGrp="1"/>
          </p:cNvSpPr>
          <p:nvPr>
            <p:ph idx="13"/>
          </p:nvPr>
        </p:nvSpPr>
        <p:spPr>
          <a:xfrm>
            <a:off x="0"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
        <p:nvSpPr>
          <p:cNvPr id="9" name="Content Placeholder 2">
            <a:extLst>
              <a:ext uri="{FF2B5EF4-FFF2-40B4-BE49-F238E27FC236}">
                <a16:creationId xmlns:a16="http://schemas.microsoft.com/office/drawing/2014/main" id="{CCF626F4-8319-BB9A-3962-FB52D8DEB450}"/>
              </a:ext>
            </a:extLst>
          </p:cNvPr>
          <p:cNvSpPr>
            <a:spLocks noGrp="1"/>
          </p:cNvSpPr>
          <p:nvPr>
            <p:ph idx="14"/>
          </p:nvPr>
        </p:nvSpPr>
        <p:spPr>
          <a:xfrm>
            <a:off x="8192656"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Tree>
    <p:extLst>
      <p:ext uri="{BB962C8B-B14F-4D97-AF65-F5344CB8AC3E}">
        <p14:creationId xmlns:p14="http://schemas.microsoft.com/office/powerpoint/2010/main" val="99995483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Up Down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0312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781425"/>
            <a:ext cx="10972800" cy="2103120"/>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57311796-72DC-4BB7-31C2-CB4F68F76B24}"/>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72918828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Up Down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119376"/>
            <a:ext cx="10972800" cy="3014661"/>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861306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Up Down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119377"/>
            <a:ext cx="10972800" cy="2767688"/>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DD504C8E-CD1E-7326-602A-6498C81631E4}"/>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79542829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Up Down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301752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4726052"/>
            <a:ext cx="10972800" cy="1335024"/>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991901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Up Down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819397"/>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4552950"/>
            <a:ext cx="10972800" cy="1335024"/>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D4A4C1F9-81CD-D56F-EC94-62A54EC01336}"/>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78855404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ir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ir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0624656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0697005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2">
            <a:extLst>
              <a:ext uri="{FF2B5EF4-FFF2-40B4-BE49-F238E27FC236}">
                <a16:creationId xmlns:a16="http://schemas.microsoft.com/office/drawing/2014/main" id="{166FD81B-D664-FF76-F971-91B15C5A35D7}"/>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6133385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endParaRPr lang="en-US"/>
          </a:p>
        </p:txBody>
      </p:sp>
    </p:spTree>
    <p:extLst>
      <p:ext uri="{BB962C8B-B14F-4D97-AF65-F5344CB8AC3E}">
        <p14:creationId xmlns:p14="http://schemas.microsoft.com/office/powerpoint/2010/main" val="180967635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411271961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reative 0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87566929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reative 0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215058400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reative 03">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914400"/>
            <a:ext cx="5994400" cy="52578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46990384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reative 04">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30361094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71942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2130426"/>
            <a:ext cx="11811000" cy="3508374"/>
          </a:xfrm>
        </p:spPr>
        <p:txBody>
          <a:bodyPr/>
          <a:lstStyle>
            <a:lvl1pPr>
              <a:defRPr sz="2000"/>
            </a:lvl1pPr>
          </a:lstStyle>
          <a:p>
            <a:r>
              <a:rPr lang="en-US" sz="4800"/>
              <a:t>Cảm ơn quí vị đã lắng nghe</a:t>
            </a:r>
            <a:br>
              <a:rPr lang="en-US" sz="4800"/>
            </a:br>
            <a:br>
              <a:rPr lang="en-US" sz="4800"/>
            </a:br>
            <a:r>
              <a:rPr lang="en-US" sz="4800">
                <a:solidFill>
                  <a:srgbClr val="0066FF"/>
                </a:solidFill>
              </a:rPr>
              <a:t>ĐẠI HỌC QUỐC GIA TP.HCM</a:t>
            </a:r>
            <a:br>
              <a:rPr lang="en-US" sz="4800">
                <a:solidFill>
                  <a:srgbClr val="0066FF"/>
                </a:solidFill>
              </a:rPr>
            </a:br>
            <a:r>
              <a:rPr lang="en-US" sz="4400">
                <a:solidFill>
                  <a:srgbClr val="FF0000"/>
                </a:solidFill>
              </a:rPr>
              <a:t>TR</a:t>
            </a:r>
            <a:r>
              <a:rPr lang="vi-VN" sz="4400">
                <a:solidFill>
                  <a:srgbClr val="FF0000"/>
                </a:solidFill>
              </a:rPr>
              <a:t>Ư</a:t>
            </a:r>
            <a:r>
              <a:rPr lang="en-US" sz="4400">
                <a:solidFill>
                  <a:srgbClr val="FF0000"/>
                </a:solidFill>
              </a:rPr>
              <a:t>ỜNG ĐH CÔNG NGHỆ THÔNG TIN</a:t>
            </a:r>
            <a:br>
              <a:rPr lang="en-US" sz="4400">
                <a:solidFill>
                  <a:srgbClr val="FF0000"/>
                </a:solidFill>
              </a:rPr>
            </a:br>
            <a:r>
              <a:rPr lang="en-US" sz="4400">
                <a:solidFill>
                  <a:srgbClr val="0066FF"/>
                </a:solidFill>
              </a:rPr>
              <a:t>TOÀN DIỆN – SÁNG TẠO – PHỤNG SỰ</a:t>
            </a:r>
            <a:r>
              <a:rPr lang="en-US" sz="4400"/>
              <a:t> </a:t>
            </a:r>
            <a:endParaRPr lang="vi-VN"/>
          </a:p>
        </p:txBody>
      </p:sp>
    </p:spTree>
    <p:extLst>
      <p:ext uri="{BB962C8B-B14F-4D97-AF65-F5344CB8AC3E}">
        <p14:creationId xmlns:p14="http://schemas.microsoft.com/office/powerpoint/2010/main" val="23944640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7655369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Content Placeholder 2">
            <a:extLst>
              <a:ext uri="{FF2B5EF4-FFF2-40B4-BE49-F238E27FC236}">
                <a16:creationId xmlns:a16="http://schemas.microsoft.com/office/drawing/2014/main" id="{5204C06E-4BFD-7AE1-C5B0-925E1CA3A006}"/>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3041032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70909198"/>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1" r:id="rId2"/>
    <p:sldLayoutId id="2147483723" r:id="rId3"/>
    <p:sldLayoutId id="2147483652" r:id="rId4"/>
    <p:sldLayoutId id="2147483650" r:id="rId5"/>
    <p:sldLayoutId id="2147483677" r:id="rId6"/>
    <p:sldLayoutId id="2147483691" r:id="rId7"/>
    <p:sldLayoutId id="2147483724" r:id="rId8"/>
    <p:sldLayoutId id="2147483699" r:id="rId9"/>
    <p:sldLayoutId id="2147483725" r:id="rId10"/>
    <p:sldLayoutId id="2147483717" r:id="rId11"/>
    <p:sldLayoutId id="2147483726" r:id="rId12"/>
    <p:sldLayoutId id="2147483653" r:id="rId13"/>
    <p:sldLayoutId id="2147483727" r:id="rId14"/>
    <p:sldLayoutId id="2147483706" r:id="rId15"/>
    <p:sldLayoutId id="2147483728" r:id="rId16"/>
    <p:sldLayoutId id="2147483708" r:id="rId17"/>
    <p:sldLayoutId id="2147483729" r:id="rId18"/>
    <p:sldLayoutId id="2147483700" r:id="rId19"/>
    <p:sldLayoutId id="2147483730" r:id="rId20"/>
    <p:sldLayoutId id="2147483707" r:id="rId21"/>
    <p:sldLayoutId id="2147483731" r:id="rId22"/>
    <p:sldLayoutId id="2147483712" r:id="rId23"/>
    <p:sldLayoutId id="2147483732" r:id="rId24"/>
    <p:sldLayoutId id="2147483713" r:id="rId25"/>
    <p:sldLayoutId id="2147483733" r:id="rId26"/>
    <p:sldLayoutId id="2147483715" r:id="rId27"/>
    <p:sldLayoutId id="2147483734" r:id="rId28"/>
    <p:sldLayoutId id="2147483701" r:id="rId29"/>
    <p:sldLayoutId id="2147483735" r:id="rId30"/>
    <p:sldLayoutId id="2147483710" r:id="rId31"/>
    <p:sldLayoutId id="2147483736" r:id="rId32"/>
    <p:sldLayoutId id="2147483737" r:id="rId33"/>
    <p:sldLayoutId id="2147483711" r:id="rId34"/>
    <p:sldLayoutId id="2147483686" r:id="rId35"/>
    <p:sldLayoutId id="2147483718" r:id="rId36"/>
    <p:sldLayoutId id="2147483694" r:id="rId37"/>
    <p:sldLayoutId id="2147483688" r:id="rId38"/>
    <p:sldLayoutId id="2147483719" r:id="rId39"/>
    <p:sldLayoutId id="2147483687" r:id="rId40"/>
    <p:sldLayoutId id="2147483655" r:id="rId41"/>
    <p:sldLayoutId id="2147483702" r:id="rId42"/>
    <p:sldLayoutId id="2147483703" r:id="rId43"/>
    <p:sldLayoutId id="2147483704" r:id="rId44"/>
    <p:sldLayoutId id="2147483705" r:id="rId45"/>
    <p:sldLayoutId id="2147483716" r:id="rId46"/>
    <p:sldLayoutId id="2147483720" r:id="rId47"/>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05E7-BCE4-FAEE-98DF-55D674334D43}"/>
              </a:ext>
            </a:extLst>
          </p:cNvPr>
          <p:cNvSpPr>
            <a:spLocks noGrp="1"/>
          </p:cNvSpPr>
          <p:nvPr>
            <p:ph type="ctrTitle"/>
          </p:nvPr>
        </p:nvSpPr>
        <p:spPr/>
        <p:txBody>
          <a:bodyPr/>
          <a:lstStyle/>
          <a:p>
            <a:r>
              <a:rPr lang="en-US" dirty="0"/>
              <a:t>HỎI ĐÁP THỊ GIÁC</a:t>
            </a:r>
            <a:br>
              <a:rPr lang="en-US" dirty="0"/>
            </a:br>
            <a:r>
              <a:rPr lang="en-US" dirty="0">
                <a:solidFill>
                  <a:srgbClr val="0066FF"/>
                </a:solidFill>
              </a:rPr>
              <a:t>Visual question answering</a:t>
            </a:r>
          </a:p>
        </p:txBody>
      </p:sp>
      <p:sp>
        <p:nvSpPr>
          <p:cNvPr id="3" name="Subtitle 2">
            <a:extLst>
              <a:ext uri="{FF2B5EF4-FFF2-40B4-BE49-F238E27FC236}">
                <a16:creationId xmlns:a16="http://schemas.microsoft.com/office/drawing/2014/main" id="{2C2362FE-B2FF-0083-0CB7-E614780E22D3}"/>
              </a:ext>
            </a:extLst>
          </p:cNvPr>
          <p:cNvSpPr>
            <a:spLocks noGrp="1"/>
          </p:cNvSpPr>
          <p:nvPr>
            <p:ph type="subTitle" idx="1"/>
          </p:nvPr>
        </p:nvSpPr>
        <p:spPr/>
        <p:txBody>
          <a:bodyPr/>
          <a:lstStyle/>
          <a:p>
            <a:pPr>
              <a:lnSpc>
                <a:spcPct val="150000"/>
              </a:lnSpc>
            </a:pPr>
            <a:r>
              <a:rPr lang="en-US" dirty="0">
                <a:solidFill>
                  <a:srgbClr val="FF0000"/>
                </a:solidFill>
              </a:rPr>
              <a:t>Lê Thị Bích Loan - 21521083</a:t>
            </a:r>
          </a:p>
          <a:p>
            <a:pPr>
              <a:lnSpc>
                <a:spcPct val="150000"/>
              </a:lnSpc>
            </a:pPr>
            <a:r>
              <a:rPr lang="en-US" dirty="0"/>
              <a:t>TS. </a:t>
            </a:r>
            <a:r>
              <a:rPr lang="en-US" dirty="0" err="1"/>
              <a:t>Nguyễn</a:t>
            </a:r>
            <a:r>
              <a:rPr lang="en-US" dirty="0"/>
              <a:t> </a:t>
            </a:r>
            <a:r>
              <a:rPr lang="en-US" dirty="0" err="1"/>
              <a:t>Tấn</a:t>
            </a:r>
            <a:r>
              <a:rPr lang="en-US" dirty="0"/>
              <a:t> </a:t>
            </a:r>
            <a:r>
              <a:rPr lang="en-US" dirty="0" err="1"/>
              <a:t>Trần</a:t>
            </a:r>
            <a:r>
              <a:rPr lang="en-US" dirty="0"/>
              <a:t> Minh Khang</a:t>
            </a:r>
          </a:p>
        </p:txBody>
      </p:sp>
    </p:spTree>
    <p:extLst>
      <p:ext uri="{BB962C8B-B14F-4D97-AF65-F5344CB8AC3E}">
        <p14:creationId xmlns:p14="http://schemas.microsoft.com/office/powerpoint/2010/main" val="251308270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FBB3-B5F1-4CE3-C068-AD173B7F834E}"/>
              </a:ext>
            </a:extLst>
          </p:cNvPr>
          <p:cNvSpPr>
            <a:spLocks noGrp="1"/>
          </p:cNvSpPr>
          <p:nvPr>
            <p:ph type="title"/>
          </p:nvPr>
        </p:nvSpPr>
        <p:spPr/>
        <p:txBody>
          <a:bodyPr/>
          <a:lstStyle/>
          <a:p>
            <a:r>
              <a:rPr lang="vi-VN" dirty="0" err="1"/>
              <a:t>Vision-and-Language</a:t>
            </a:r>
            <a:r>
              <a:rPr lang="vi-VN" dirty="0"/>
              <a:t> </a:t>
            </a:r>
            <a:r>
              <a:rPr lang="vi-VN" dirty="0" err="1"/>
              <a:t>Pre-training</a:t>
            </a:r>
            <a:endParaRPr lang="vi-VN" dirty="0"/>
          </a:p>
        </p:txBody>
      </p:sp>
      <p:sp>
        <p:nvSpPr>
          <p:cNvPr id="3" name="Content Placeholder 2">
            <a:extLst>
              <a:ext uri="{FF2B5EF4-FFF2-40B4-BE49-F238E27FC236}">
                <a16:creationId xmlns:a16="http://schemas.microsoft.com/office/drawing/2014/main" id="{575F9E01-CEA8-6ED4-9EC8-302BFB093752}"/>
              </a:ext>
            </a:extLst>
          </p:cNvPr>
          <p:cNvSpPr>
            <a:spLocks noGrp="1"/>
          </p:cNvSpPr>
          <p:nvPr>
            <p:ph idx="1"/>
          </p:nvPr>
        </p:nvSpPr>
        <p:spPr/>
        <p:txBody>
          <a:bodyPr/>
          <a:lstStyle/>
          <a:p>
            <a:r>
              <a:rPr lang="vi-VN" dirty="0"/>
              <a:t>Cho đến nay, hầu hết các nghiên cứu VLP đều tập trung vào việc cải thiện hiệu suất bằng cách cải thiện bước </a:t>
            </a:r>
            <a:r>
              <a:rPr lang="vi-VN" dirty="0" err="1"/>
              <a:t>embed</a:t>
            </a:r>
            <a:r>
              <a:rPr lang="vi-VN" dirty="0"/>
              <a:t> hình ảnh. Tuy nhiên bước </a:t>
            </a:r>
            <a:r>
              <a:rPr lang="vi-VN" dirty="0" err="1"/>
              <a:t>embed</a:t>
            </a:r>
            <a:r>
              <a:rPr lang="vi-VN" dirty="0"/>
              <a:t> này có những hạn chế trong thế giới thực do sử dụng mô hình thường rất nặng, dẫn đến tốc độ chậm khi thực hiện truy vấn trong thế giới thực.</a:t>
            </a:r>
          </a:p>
        </p:txBody>
      </p:sp>
    </p:spTree>
    <p:extLst>
      <p:ext uri="{BB962C8B-B14F-4D97-AF65-F5344CB8AC3E}">
        <p14:creationId xmlns:p14="http://schemas.microsoft.com/office/powerpoint/2010/main" val="39424402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9274-FA60-2CA3-1D4F-F8633DFE0304}"/>
              </a:ext>
            </a:extLst>
          </p:cNvPr>
          <p:cNvSpPr>
            <a:spLocks noGrp="1"/>
          </p:cNvSpPr>
          <p:nvPr>
            <p:ph type="title"/>
          </p:nvPr>
        </p:nvSpPr>
        <p:spPr/>
        <p:txBody>
          <a:bodyPr/>
          <a:lstStyle/>
          <a:p>
            <a:r>
              <a:rPr lang="en-US" dirty="0" err="1"/>
              <a:t>Phân</a:t>
            </a:r>
            <a:r>
              <a:rPr lang="en-US" dirty="0"/>
              <a:t> </a:t>
            </a:r>
            <a:r>
              <a:rPr lang="en-US" dirty="0" err="1"/>
              <a:t>loại</a:t>
            </a:r>
            <a:endParaRPr lang="vi-VN" dirty="0"/>
          </a:p>
        </p:txBody>
      </p:sp>
      <p:sp>
        <p:nvSpPr>
          <p:cNvPr id="3" name="Content Placeholder 2">
            <a:extLst>
              <a:ext uri="{FF2B5EF4-FFF2-40B4-BE49-F238E27FC236}">
                <a16:creationId xmlns:a16="http://schemas.microsoft.com/office/drawing/2014/main" id="{B9061BBD-2E85-962B-4DA5-FB28B0B83613}"/>
              </a:ext>
            </a:extLst>
          </p:cNvPr>
          <p:cNvSpPr>
            <a:spLocks noGrp="1"/>
          </p:cNvSpPr>
          <p:nvPr>
            <p:ph idx="1"/>
          </p:nvPr>
        </p:nvSpPr>
        <p:spPr/>
        <p:txBody>
          <a:bodyPr/>
          <a:lstStyle/>
          <a:p>
            <a:r>
              <a:rPr lang="en-US" dirty="0" err="1"/>
              <a:t>Phân</a:t>
            </a:r>
            <a:r>
              <a:rPr lang="en-US" dirty="0"/>
              <a:t> </a:t>
            </a:r>
            <a:r>
              <a:rPr lang="en-US" dirty="0" err="1"/>
              <a:t>loại</a:t>
            </a:r>
            <a:r>
              <a:rPr lang="en-US" dirty="0"/>
              <a:t> </a:t>
            </a:r>
            <a:r>
              <a:rPr lang="en-US" dirty="0" err="1"/>
              <a:t>mô</a:t>
            </a:r>
            <a:r>
              <a:rPr lang="en-US" dirty="0"/>
              <a:t> </a:t>
            </a:r>
            <a:r>
              <a:rPr lang="en-US" dirty="0" err="1"/>
              <a:t>hình</a:t>
            </a:r>
            <a:r>
              <a:rPr lang="en-US" dirty="0"/>
              <a:t> Vision-and-Language </a:t>
            </a:r>
            <a:r>
              <a:rPr lang="en-US" dirty="0" err="1"/>
              <a:t>dựa</a:t>
            </a:r>
            <a:r>
              <a:rPr lang="en-US" dirty="0"/>
              <a:t> </a:t>
            </a:r>
            <a:r>
              <a:rPr lang="en-US" dirty="0" err="1"/>
              <a:t>trên</a:t>
            </a:r>
            <a:r>
              <a:rPr lang="en-US" dirty="0"/>
              <a:t> </a:t>
            </a:r>
            <a:r>
              <a:rPr lang="en-US" dirty="0" err="1"/>
              <a:t>hai</a:t>
            </a:r>
            <a:r>
              <a:rPr lang="en-US" dirty="0"/>
              <a:t> </a:t>
            </a:r>
            <a:r>
              <a:rPr lang="en-US" dirty="0" err="1"/>
              <a:t>tiêu</a:t>
            </a:r>
            <a:r>
              <a:rPr lang="en-US" dirty="0"/>
              <a:t> </a:t>
            </a:r>
            <a:r>
              <a:rPr lang="en-US" dirty="0" err="1"/>
              <a:t>chí</a:t>
            </a:r>
            <a:r>
              <a:rPr lang="en-US" dirty="0"/>
              <a:t>:</a:t>
            </a:r>
          </a:p>
          <a:p>
            <a:pPr lvl="1"/>
            <a:r>
              <a:rPr lang="vi-VN" dirty="0">
                <a:solidFill>
                  <a:srgbClr val="FF0000"/>
                </a:solidFill>
              </a:rPr>
              <a:t>So sánh hai phương thức về mặt tham số và tài nguyên tính toán</a:t>
            </a:r>
          </a:p>
          <a:p>
            <a:pPr lvl="1"/>
            <a:r>
              <a:rPr lang="vi-VN" dirty="0"/>
              <a:t>Hai phương thức có tương tác trong một mạng học sâu hay không</a:t>
            </a:r>
          </a:p>
          <a:p>
            <a:pPr lvl="1"/>
            <a:endParaRPr lang="vi-VN" dirty="0"/>
          </a:p>
        </p:txBody>
      </p:sp>
    </p:spTree>
    <p:extLst>
      <p:ext uri="{BB962C8B-B14F-4D97-AF65-F5344CB8AC3E}">
        <p14:creationId xmlns:p14="http://schemas.microsoft.com/office/powerpoint/2010/main" val="7155021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AA7D-424D-5F71-62F2-66EA54C7ED81}"/>
              </a:ext>
            </a:extLst>
          </p:cNvPr>
          <p:cNvSpPr>
            <a:spLocks noGrp="1"/>
          </p:cNvSpPr>
          <p:nvPr>
            <p:ph type="title"/>
          </p:nvPr>
        </p:nvSpPr>
        <p:spPr/>
        <p:txBody>
          <a:bodyPr/>
          <a:lstStyle/>
          <a:p>
            <a:r>
              <a:rPr lang="vi-VN" dirty="0"/>
              <a:t>Bốn loại mô hình VLP</a:t>
            </a:r>
          </a:p>
        </p:txBody>
      </p:sp>
      <p:pic>
        <p:nvPicPr>
          <p:cNvPr id="4" name="Content Placeholder 3" descr="A diagram of a software development process&#10;&#10;Description automatically generated">
            <a:extLst>
              <a:ext uri="{FF2B5EF4-FFF2-40B4-BE49-F238E27FC236}">
                <a16:creationId xmlns:a16="http://schemas.microsoft.com/office/drawing/2014/main" id="{21839F1F-53DC-4D90-E0EF-653DAA8EA1A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4176" y="2057400"/>
            <a:ext cx="10543647" cy="3163094"/>
          </a:xfrm>
          <a:prstGeom prst="rect">
            <a:avLst/>
          </a:prstGeom>
          <a:noFill/>
          <a:ln>
            <a:noFill/>
          </a:ln>
        </p:spPr>
      </p:pic>
    </p:spTree>
    <p:extLst>
      <p:ext uri="{BB962C8B-B14F-4D97-AF65-F5344CB8AC3E}">
        <p14:creationId xmlns:p14="http://schemas.microsoft.com/office/powerpoint/2010/main" val="30366042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B299-FEE0-0376-D02E-194002C4B2E7}"/>
              </a:ext>
            </a:extLst>
          </p:cNvPr>
          <p:cNvSpPr>
            <a:spLocks noGrp="1"/>
          </p:cNvSpPr>
          <p:nvPr>
            <p:ph type="title"/>
          </p:nvPr>
        </p:nvSpPr>
        <p:spPr/>
        <p:txBody>
          <a:bodyPr/>
          <a:lstStyle/>
          <a:p>
            <a:r>
              <a:rPr lang="en-US" sz="3500" dirty="0" err="1"/>
              <a:t>ViLT</a:t>
            </a:r>
            <a:r>
              <a:rPr lang="en-US" sz="3500" dirty="0"/>
              <a:t>: Vision-and-Language Transformer Without Convolution or Region Supervision</a:t>
            </a:r>
            <a:endParaRPr lang="vi-VN" sz="3500" dirty="0"/>
          </a:p>
        </p:txBody>
      </p:sp>
      <p:sp>
        <p:nvSpPr>
          <p:cNvPr id="3" name="Text Placeholder 2">
            <a:extLst>
              <a:ext uri="{FF2B5EF4-FFF2-40B4-BE49-F238E27FC236}">
                <a16:creationId xmlns:a16="http://schemas.microsoft.com/office/drawing/2014/main" id="{83406AD9-2E09-85FE-398A-7E409276A10D}"/>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32418916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F2CD23-C545-5C53-A25C-0BD640FA06B0}"/>
              </a:ext>
            </a:extLst>
          </p:cNvPr>
          <p:cNvSpPr>
            <a:spLocks noGrp="1"/>
          </p:cNvSpPr>
          <p:nvPr>
            <p:ph type="title"/>
          </p:nvPr>
        </p:nvSpPr>
        <p:spPr/>
        <p:txBody>
          <a:bodyPr/>
          <a:lstStyle/>
          <a:p>
            <a:r>
              <a:rPr lang="en-US" dirty="0" err="1"/>
              <a:t>Tình</a:t>
            </a:r>
            <a:r>
              <a:rPr lang="en-US" dirty="0"/>
              <a:t> </a:t>
            </a:r>
            <a:r>
              <a:rPr lang="en-US" dirty="0" err="1"/>
              <a:t>trạng</a:t>
            </a:r>
            <a:r>
              <a:rPr lang="en-US" dirty="0"/>
              <a:t> </a:t>
            </a:r>
            <a:r>
              <a:rPr lang="en-US" dirty="0" err="1"/>
              <a:t>vấn</a:t>
            </a:r>
            <a:r>
              <a:rPr lang="en-US" dirty="0"/>
              <a:t> </a:t>
            </a:r>
            <a:r>
              <a:rPr lang="en-US" dirty="0" err="1"/>
              <a:t>đề</a:t>
            </a:r>
            <a:endParaRPr lang="vi-VN" dirty="0"/>
          </a:p>
        </p:txBody>
      </p:sp>
      <p:sp>
        <p:nvSpPr>
          <p:cNvPr id="5" name="Content Placeholder 4">
            <a:extLst>
              <a:ext uri="{FF2B5EF4-FFF2-40B4-BE49-F238E27FC236}">
                <a16:creationId xmlns:a16="http://schemas.microsoft.com/office/drawing/2014/main" id="{B1361190-9895-B7AE-3230-098F5A44B050}"/>
              </a:ext>
            </a:extLst>
          </p:cNvPr>
          <p:cNvSpPr>
            <a:spLocks noGrp="1"/>
          </p:cNvSpPr>
          <p:nvPr>
            <p:ph idx="1"/>
          </p:nvPr>
        </p:nvSpPr>
        <p:spPr/>
        <p:txBody>
          <a:bodyPr/>
          <a:lstStyle/>
          <a:p>
            <a:r>
              <a:rPr lang="vi-VN" dirty="0"/>
              <a:t>Phương pháp VLP hiện tại chủ yếu dựa vào quá trình trích xuất đặc trưng hình ảnh bao gồm giám sát vùng và kiến trúc </a:t>
            </a:r>
            <a:r>
              <a:rPr lang="vi-VN" dirty="0" err="1"/>
              <a:t>convolutional</a:t>
            </a:r>
            <a:r>
              <a:rPr lang="vi-VN" dirty="0"/>
              <a:t> (ví dụ: </a:t>
            </a:r>
            <a:r>
              <a:rPr lang="vi-VN" dirty="0" err="1"/>
              <a:t>ResNet</a:t>
            </a:r>
            <a:r>
              <a:rPr lang="vi-VN" dirty="0"/>
              <a:t>).</a:t>
            </a:r>
            <a:endParaRPr lang="en-US" dirty="0"/>
          </a:p>
          <a:p>
            <a:r>
              <a:rPr lang="vi-VN" dirty="0"/>
              <a:t>Các vấn đề được xác định: </a:t>
            </a:r>
          </a:p>
          <a:p>
            <a:pPr lvl="1"/>
            <a:r>
              <a:rPr lang="vi-VN" dirty="0">
                <a:solidFill>
                  <a:srgbClr val="FF0000"/>
                </a:solidFill>
              </a:rPr>
              <a:t>(1) Quá trình trích xuất đặc trưng đòi hỏi nhiều tính toán hơn do vận động của đầu vào</a:t>
            </a:r>
          </a:p>
          <a:p>
            <a:pPr lvl="1"/>
            <a:r>
              <a:rPr lang="vi-VN" dirty="0"/>
              <a:t>(2) Hạn chế sức mạnh diễn đạt, do nó giới hạn bởi sức mạnh diễn đạt của công cụ nhúng hình ảnh và từ vựng hình ảnh được định nghĩa trước.</a:t>
            </a:r>
          </a:p>
        </p:txBody>
      </p:sp>
    </p:spTree>
    <p:extLst>
      <p:ext uri="{BB962C8B-B14F-4D97-AF65-F5344CB8AC3E}">
        <p14:creationId xmlns:p14="http://schemas.microsoft.com/office/powerpoint/2010/main" val="14121948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F8CC-61C9-3F22-9E33-1505EB21E89C}"/>
              </a:ext>
            </a:extLst>
          </p:cNvPr>
          <p:cNvSpPr>
            <a:spLocks noGrp="1"/>
          </p:cNvSpPr>
          <p:nvPr>
            <p:ph type="title"/>
          </p:nvPr>
        </p:nvSpPr>
        <p:spPr/>
        <p:txBody>
          <a:bodyPr/>
          <a:lstStyle/>
          <a:p>
            <a:r>
              <a:rPr lang="vi-VN" b="1" i="0" dirty="0" err="1">
                <a:effectLst/>
                <a:latin typeface="Söhne"/>
              </a:rPr>
              <a:t>Vision-and-Language</a:t>
            </a:r>
            <a:r>
              <a:rPr lang="vi-VN" b="1" i="0" dirty="0">
                <a:effectLst/>
                <a:latin typeface="Söhne"/>
              </a:rPr>
              <a:t> </a:t>
            </a:r>
            <a:r>
              <a:rPr lang="vi-VN" b="1" i="0" dirty="0" err="1">
                <a:effectLst/>
                <a:latin typeface="Söhne"/>
              </a:rPr>
              <a:t>Transformer</a:t>
            </a:r>
            <a:r>
              <a:rPr lang="vi-VN" b="1" i="0" dirty="0">
                <a:effectLst/>
                <a:latin typeface="Söhne"/>
              </a:rPr>
              <a:t> (</a:t>
            </a:r>
            <a:r>
              <a:rPr lang="vi-VN" b="1" i="0" dirty="0" err="1">
                <a:effectLst/>
                <a:latin typeface="Söhne"/>
              </a:rPr>
              <a:t>ViLT</a:t>
            </a:r>
            <a:r>
              <a:rPr lang="vi-VN" b="1" i="0" dirty="0">
                <a:effectLst/>
                <a:latin typeface="Söhne"/>
              </a:rPr>
              <a:t>)</a:t>
            </a:r>
            <a:endParaRPr lang="vi-VN" dirty="0"/>
          </a:p>
        </p:txBody>
      </p:sp>
      <p:sp>
        <p:nvSpPr>
          <p:cNvPr id="3" name="Content Placeholder 2">
            <a:extLst>
              <a:ext uri="{FF2B5EF4-FFF2-40B4-BE49-F238E27FC236}">
                <a16:creationId xmlns:a16="http://schemas.microsoft.com/office/drawing/2014/main" id="{21F003D0-AB8F-E36D-572E-B33765BAC29B}"/>
              </a:ext>
            </a:extLst>
          </p:cNvPr>
          <p:cNvSpPr>
            <a:spLocks noGrp="1"/>
          </p:cNvSpPr>
          <p:nvPr>
            <p:ph idx="1"/>
          </p:nvPr>
        </p:nvSpPr>
        <p:spPr/>
        <p:txBody>
          <a:bodyPr/>
          <a:lstStyle/>
          <a:p>
            <a:r>
              <a:rPr lang="vi-VN" dirty="0" err="1"/>
              <a:t>ViLT</a:t>
            </a:r>
            <a:r>
              <a:rPr lang="vi-VN" dirty="0"/>
              <a:t> được giới thiệu như là một mô hình VLP tối giản.</a:t>
            </a:r>
          </a:p>
          <a:p>
            <a:r>
              <a:rPr lang="vi-VN" dirty="0">
                <a:solidFill>
                  <a:srgbClr val="FF0000"/>
                </a:solidFill>
              </a:rPr>
              <a:t>Nó sử dụng phương pháp </a:t>
            </a:r>
            <a:r>
              <a:rPr lang="vi-VN" dirty="0" err="1">
                <a:solidFill>
                  <a:srgbClr val="FF0000"/>
                </a:solidFill>
              </a:rPr>
              <a:t>monolithic</a:t>
            </a:r>
            <a:r>
              <a:rPr lang="vi-VN" dirty="0">
                <a:solidFill>
                  <a:srgbClr val="FF0000"/>
                </a:solidFill>
              </a:rPr>
              <a:t>, đơn giản hóa quá trình xử lý đầu vào hình ảnh chỉ bằng cách không sử dụng các lớp </a:t>
            </a:r>
            <a:r>
              <a:rPr lang="vi-VN" dirty="0" err="1">
                <a:solidFill>
                  <a:srgbClr val="FF0000"/>
                </a:solidFill>
              </a:rPr>
              <a:t>convolution</a:t>
            </a:r>
            <a:r>
              <a:rPr lang="vi-VN" dirty="0">
                <a:solidFill>
                  <a:srgbClr val="FF0000"/>
                </a:solidFill>
              </a:rPr>
              <a:t> giống như xử lý đầu vào văn bản.</a:t>
            </a:r>
          </a:p>
          <a:p>
            <a:r>
              <a:rPr lang="vi-VN" dirty="0"/>
              <a:t>Mục tiêu là giải quyết các vấn đề về hiệu suất và sức mạnh diễn đạt được xác định trong các phương pháp trước đó.</a:t>
            </a:r>
          </a:p>
        </p:txBody>
      </p:sp>
    </p:spTree>
    <p:extLst>
      <p:ext uri="{BB962C8B-B14F-4D97-AF65-F5344CB8AC3E}">
        <p14:creationId xmlns:p14="http://schemas.microsoft.com/office/powerpoint/2010/main" val="10583596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74F4-90F2-BD45-1746-2026F16689EC}"/>
              </a:ext>
            </a:extLst>
          </p:cNvPr>
          <p:cNvSpPr>
            <a:spLocks noGrp="1"/>
          </p:cNvSpPr>
          <p:nvPr>
            <p:ph type="title"/>
          </p:nvPr>
        </p:nvSpPr>
        <p:spPr/>
        <p:txBody>
          <a:bodyPr/>
          <a:lstStyle/>
          <a:p>
            <a:r>
              <a:rPr lang="vi-VN" dirty="0"/>
              <a:t>Tổng quan mô hình</a:t>
            </a:r>
          </a:p>
        </p:txBody>
      </p:sp>
      <p:pic>
        <p:nvPicPr>
          <p:cNvPr id="4" name="Content Placeholder 3" descr="A diagram of a machine&#10;&#10;Description automatically generated">
            <a:extLst>
              <a:ext uri="{FF2B5EF4-FFF2-40B4-BE49-F238E27FC236}">
                <a16:creationId xmlns:a16="http://schemas.microsoft.com/office/drawing/2014/main" id="{56E8594C-6DDD-5173-1960-002D7D79B58C}"/>
              </a:ext>
            </a:extLst>
          </p:cNvPr>
          <p:cNvPicPr>
            <a:picLocks noGrp="1" noChangeAspect="1"/>
          </p:cNvPicPr>
          <p:nvPr>
            <p:ph idx="1"/>
          </p:nvPr>
        </p:nvPicPr>
        <p:blipFill>
          <a:blip r:embed="rId3"/>
          <a:stretch>
            <a:fillRect/>
          </a:stretch>
        </p:blipFill>
        <p:spPr>
          <a:xfrm>
            <a:off x="968691" y="1676400"/>
            <a:ext cx="10254618" cy="3837295"/>
          </a:xfrm>
          <a:prstGeom prst="rect">
            <a:avLst/>
          </a:prstGeom>
        </p:spPr>
      </p:pic>
    </p:spTree>
    <p:extLst>
      <p:ext uri="{BB962C8B-B14F-4D97-AF65-F5344CB8AC3E}">
        <p14:creationId xmlns:p14="http://schemas.microsoft.com/office/powerpoint/2010/main" val="24284101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A4AE-DAFF-F1BA-DD24-CD9030FBD3CF}"/>
              </a:ext>
            </a:extLst>
          </p:cNvPr>
          <p:cNvSpPr>
            <a:spLocks noGrp="1"/>
          </p:cNvSpPr>
          <p:nvPr>
            <p:ph type="title"/>
          </p:nvPr>
        </p:nvSpPr>
        <p:spPr/>
        <p:txBody>
          <a:bodyPr/>
          <a:lstStyle/>
          <a:p>
            <a:r>
              <a:rPr lang="vi-VN" dirty="0"/>
              <a:t>Điểm nổi bật</a:t>
            </a:r>
          </a:p>
        </p:txBody>
      </p:sp>
      <p:sp>
        <p:nvSpPr>
          <p:cNvPr id="3" name="Content Placeholder 2">
            <a:extLst>
              <a:ext uri="{FF2B5EF4-FFF2-40B4-BE49-F238E27FC236}">
                <a16:creationId xmlns:a16="http://schemas.microsoft.com/office/drawing/2014/main" id="{7F878686-4078-EF51-DF3B-CB60D6A04F53}"/>
              </a:ext>
            </a:extLst>
          </p:cNvPr>
          <p:cNvSpPr>
            <a:spLocks noGrp="1"/>
          </p:cNvSpPr>
          <p:nvPr>
            <p:ph sz="half" idx="1"/>
          </p:nvPr>
        </p:nvSpPr>
        <p:spPr/>
        <p:txBody>
          <a:bodyPr/>
          <a:lstStyle/>
          <a:p>
            <a:r>
              <a:rPr lang="vi-VN" dirty="0" err="1"/>
              <a:t>ViLT</a:t>
            </a:r>
            <a:r>
              <a:rPr lang="vi-VN" dirty="0"/>
              <a:t> được cho là nhanh hơn đến mấy chục lần so với các mô hình VLP trước đây.</a:t>
            </a:r>
          </a:p>
          <a:p>
            <a:r>
              <a:rPr lang="vi-VN" dirty="0">
                <a:solidFill>
                  <a:srgbClr val="FF0000"/>
                </a:solidFill>
              </a:rPr>
              <a:t>Mặc dù tăng tốc về tốc độ, </a:t>
            </a:r>
            <a:r>
              <a:rPr lang="vi-VN" dirty="0" err="1">
                <a:solidFill>
                  <a:srgbClr val="FF0000"/>
                </a:solidFill>
              </a:rPr>
              <a:t>ViLT</a:t>
            </a:r>
            <a:r>
              <a:rPr lang="vi-VN" dirty="0">
                <a:solidFill>
                  <a:srgbClr val="FF0000"/>
                </a:solidFill>
              </a:rPr>
              <a:t> vẫn duy trì hoặc cải thiện hiệu suất trên các nhiệm vụ.</a:t>
            </a:r>
          </a:p>
        </p:txBody>
      </p:sp>
      <p:pic>
        <p:nvPicPr>
          <p:cNvPr id="5" name="Content Placeholder 4" descr="A diagram of a software development process&#10;&#10;Description automatically generated">
            <a:extLst>
              <a:ext uri="{FF2B5EF4-FFF2-40B4-BE49-F238E27FC236}">
                <a16:creationId xmlns:a16="http://schemas.microsoft.com/office/drawing/2014/main" id="{D9184A09-24F1-625C-CF8D-33FE96F16FEF}"/>
              </a:ext>
            </a:extLst>
          </p:cNvPr>
          <p:cNvPicPr>
            <a:picLocks noGrp="1" noChangeAspect="1"/>
          </p:cNvPicPr>
          <p:nvPr>
            <p:ph sz="half" idx="2"/>
          </p:nvPr>
        </p:nvPicPr>
        <p:blipFill>
          <a:blip r:embed="rId2"/>
          <a:stretch>
            <a:fillRect/>
          </a:stretch>
        </p:blipFill>
        <p:spPr>
          <a:xfrm>
            <a:off x="6607612" y="1756069"/>
            <a:ext cx="4564776" cy="4214225"/>
          </a:xfrm>
          <a:prstGeom prst="rect">
            <a:avLst/>
          </a:prstGeom>
        </p:spPr>
      </p:pic>
    </p:spTree>
    <p:extLst>
      <p:ext uri="{BB962C8B-B14F-4D97-AF65-F5344CB8AC3E}">
        <p14:creationId xmlns:p14="http://schemas.microsoft.com/office/powerpoint/2010/main" val="33056623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4BE0-B118-6213-C60F-1F46E4C4C964}"/>
              </a:ext>
            </a:extLst>
          </p:cNvPr>
          <p:cNvSpPr>
            <a:spLocks noGrp="1"/>
          </p:cNvSpPr>
          <p:nvPr>
            <p:ph type="title"/>
          </p:nvPr>
        </p:nvSpPr>
        <p:spPr/>
        <p:txBody>
          <a:bodyPr/>
          <a:lstStyle/>
          <a:p>
            <a:r>
              <a:rPr lang="vi-VN" dirty="0"/>
              <a:t>Tài liệu</a:t>
            </a:r>
          </a:p>
        </p:txBody>
      </p:sp>
      <p:sp>
        <p:nvSpPr>
          <p:cNvPr id="3" name="Content Placeholder 2">
            <a:extLst>
              <a:ext uri="{FF2B5EF4-FFF2-40B4-BE49-F238E27FC236}">
                <a16:creationId xmlns:a16="http://schemas.microsoft.com/office/drawing/2014/main" id="{0EFCE98D-4BEB-6BD1-F257-95BC95107B88}"/>
              </a:ext>
            </a:extLst>
          </p:cNvPr>
          <p:cNvSpPr>
            <a:spLocks noGrp="1"/>
          </p:cNvSpPr>
          <p:nvPr>
            <p:ph idx="1"/>
          </p:nvPr>
        </p:nvSpPr>
        <p:spPr/>
        <p:txBody>
          <a:bodyPr/>
          <a:lstStyle/>
          <a:p>
            <a:r>
              <a:rPr lang="vi-VN" dirty="0"/>
              <a:t>Xem chi tiết nghiên cứu tại https://arxiv.org/pdf/2102.03334.pdf</a:t>
            </a:r>
          </a:p>
          <a:p>
            <a:r>
              <a:rPr lang="vi-VN" dirty="0">
                <a:solidFill>
                  <a:srgbClr val="FF0000"/>
                </a:solidFill>
              </a:rPr>
              <a:t>Mã nguồn và trọng số đã được tiền đào tạo của </a:t>
            </a:r>
            <a:r>
              <a:rPr lang="vi-VN" dirty="0" err="1">
                <a:solidFill>
                  <a:srgbClr val="FF0000"/>
                </a:solidFill>
              </a:rPr>
              <a:t>ViLT</a:t>
            </a:r>
            <a:r>
              <a:rPr lang="vi-VN" dirty="0">
                <a:solidFill>
                  <a:srgbClr val="FF0000"/>
                </a:solidFill>
              </a:rPr>
              <a:t> được công bố công khai trên </a:t>
            </a:r>
            <a:r>
              <a:rPr lang="vi-VN" dirty="0" err="1">
                <a:solidFill>
                  <a:srgbClr val="FF0000"/>
                </a:solidFill>
              </a:rPr>
              <a:t>GitHub</a:t>
            </a:r>
            <a:r>
              <a:rPr lang="vi-VN" dirty="0">
                <a:solidFill>
                  <a:srgbClr val="FF0000"/>
                </a:solidFill>
              </a:rPr>
              <a:t> tại https://github.com/dandelin/vilt</a:t>
            </a:r>
          </a:p>
        </p:txBody>
      </p:sp>
    </p:spTree>
    <p:extLst>
      <p:ext uri="{BB962C8B-B14F-4D97-AF65-F5344CB8AC3E}">
        <p14:creationId xmlns:p14="http://schemas.microsoft.com/office/powerpoint/2010/main" val="883498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3C77-BD3A-DAFC-9568-D28EFD33DB55}"/>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react native</a:t>
            </a:r>
            <a:endParaRPr lang="vi-VN" dirty="0"/>
          </a:p>
        </p:txBody>
      </p:sp>
      <p:sp>
        <p:nvSpPr>
          <p:cNvPr id="3" name="Text Placeholder 2">
            <a:extLst>
              <a:ext uri="{FF2B5EF4-FFF2-40B4-BE49-F238E27FC236}">
                <a16:creationId xmlns:a16="http://schemas.microsoft.com/office/drawing/2014/main" id="{2F721757-6E44-B670-CC65-C9F7C14815E8}"/>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15301624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BDB37A-4979-EAB6-CA2C-D2C03FABE457}"/>
              </a:ext>
            </a:extLst>
          </p:cNvPr>
          <p:cNvSpPr>
            <a:spLocks noGrp="1"/>
          </p:cNvSpPr>
          <p:nvPr>
            <p:ph type="title"/>
          </p:nvPr>
        </p:nvSpPr>
        <p:spPr/>
        <p:txBody>
          <a:bodyPr/>
          <a:lstStyle/>
          <a:p>
            <a:r>
              <a:rPr lang="en-US" dirty="0" err="1"/>
              <a:t>Nội</a:t>
            </a:r>
            <a:r>
              <a:rPr lang="en-US" dirty="0"/>
              <a:t> dung </a:t>
            </a:r>
            <a:r>
              <a:rPr lang="en-US" dirty="0" err="1"/>
              <a:t>chính</a:t>
            </a:r>
            <a:endParaRPr lang="vi-VN" dirty="0"/>
          </a:p>
        </p:txBody>
      </p:sp>
      <p:sp>
        <p:nvSpPr>
          <p:cNvPr id="6" name="Content Placeholder 5">
            <a:extLst>
              <a:ext uri="{FF2B5EF4-FFF2-40B4-BE49-F238E27FC236}">
                <a16:creationId xmlns:a16="http://schemas.microsoft.com/office/drawing/2014/main" id="{00616746-20FC-AABE-E362-56D0F1BFE90B}"/>
              </a:ext>
            </a:extLst>
          </p:cNvPr>
          <p:cNvSpPr>
            <a:spLocks noGrp="1"/>
          </p:cNvSpPr>
          <p:nvPr>
            <p:ph sz="half" idx="1"/>
          </p:nvPr>
        </p:nvSpPr>
        <p:spPr/>
        <p:txBody>
          <a:bodyPr/>
          <a:lstStyle/>
          <a:p>
            <a:pPr>
              <a:lnSpc>
                <a:spcPct val="150000"/>
              </a:lnSpc>
            </a:pPr>
            <a:r>
              <a:rPr lang="en-US" dirty="0" err="1"/>
              <a:t>Giới</a:t>
            </a:r>
            <a:r>
              <a:rPr lang="en-US" dirty="0"/>
              <a:t> </a:t>
            </a:r>
            <a:r>
              <a:rPr lang="en-US" dirty="0" err="1"/>
              <a:t>thiệu</a:t>
            </a:r>
            <a:r>
              <a:rPr lang="en-US" dirty="0"/>
              <a:t> </a:t>
            </a:r>
            <a:r>
              <a:rPr lang="en-US" dirty="0" err="1"/>
              <a:t>bài</a:t>
            </a:r>
            <a:r>
              <a:rPr lang="en-US" dirty="0"/>
              <a:t> </a:t>
            </a:r>
            <a:r>
              <a:rPr lang="en-US" dirty="0" err="1"/>
              <a:t>toán</a:t>
            </a:r>
            <a:endParaRPr lang="en-US" dirty="0"/>
          </a:p>
          <a:p>
            <a:pPr>
              <a:lnSpc>
                <a:spcPct val="150000"/>
              </a:lnSpc>
            </a:pPr>
            <a:r>
              <a:rPr lang="en-US" sz="2800" dirty="0" err="1">
                <a:solidFill>
                  <a:srgbClr val="FF0000"/>
                </a:solidFill>
              </a:rPr>
              <a:t>ViLT</a:t>
            </a:r>
            <a:r>
              <a:rPr lang="en-US" sz="2800" dirty="0">
                <a:solidFill>
                  <a:srgbClr val="FF0000"/>
                </a:solidFill>
              </a:rPr>
              <a:t>: Vision-and-Language Transformer Without Convolution or Region Supervision</a:t>
            </a:r>
            <a:endParaRPr lang="en-US" dirty="0">
              <a:solidFill>
                <a:srgbClr val="FF0000"/>
              </a:solidFill>
            </a:endParaRPr>
          </a:p>
          <a:p>
            <a:pPr>
              <a:lnSpc>
                <a:spcPct val="150000"/>
              </a:lnSpc>
            </a:pPr>
            <a:r>
              <a:rPr lang="en-US" dirty="0" err="1"/>
              <a:t>Tổng</a:t>
            </a:r>
            <a:r>
              <a:rPr lang="en-US" dirty="0"/>
              <a:t> </a:t>
            </a:r>
            <a:r>
              <a:rPr lang="en-US" dirty="0" err="1"/>
              <a:t>quan</a:t>
            </a:r>
            <a:r>
              <a:rPr lang="en-US" dirty="0"/>
              <a:t> </a:t>
            </a:r>
            <a:r>
              <a:rPr lang="en-US" dirty="0" err="1"/>
              <a:t>về</a:t>
            </a:r>
            <a:r>
              <a:rPr lang="en-US" dirty="0"/>
              <a:t> React Native</a:t>
            </a:r>
          </a:p>
        </p:txBody>
      </p:sp>
      <p:sp>
        <p:nvSpPr>
          <p:cNvPr id="7" name="Content Placeholder 6">
            <a:extLst>
              <a:ext uri="{FF2B5EF4-FFF2-40B4-BE49-F238E27FC236}">
                <a16:creationId xmlns:a16="http://schemas.microsoft.com/office/drawing/2014/main" id="{A879D0E1-8B56-D778-D288-1278A90A35AA}"/>
              </a:ext>
            </a:extLst>
          </p:cNvPr>
          <p:cNvSpPr>
            <a:spLocks noGrp="1"/>
          </p:cNvSpPr>
          <p:nvPr>
            <p:ph sz="half" idx="2"/>
          </p:nvPr>
        </p:nvSpPr>
        <p:spPr/>
        <p:txBody>
          <a:bodyPr/>
          <a:lstStyle/>
          <a:p>
            <a:pPr>
              <a:lnSpc>
                <a:spcPct val="150000"/>
              </a:lnSpc>
            </a:pPr>
            <a:r>
              <a:rPr lang="en-US" dirty="0" err="1"/>
              <a:t>Tổng</a:t>
            </a:r>
            <a:r>
              <a:rPr lang="en-US" dirty="0"/>
              <a:t> </a:t>
            </a:r>
            <a:r>
              <a:rPr lang="en-US" dirty="0" err="1"/>
              <a:t>quan</a:t>
            </a:r>
            <a:r>
              <a:rPr lang="en-US" dirty="0"/>
              <a:t> </a:t>
            </a:r>
            <a:r>
              <a:rPr lang="en-US" dirty="0" err="1"/>
              <a:t>về</a:t>
            </a:r>
            <a:r>
              <a:rPr lang="en-US" dirty="0"/>
              <a:t> Firebase</a:t>
            </a:r>
          </a:p>
          <a:p>
            <a:pPr>
              <a:lnSpc>
                <a:spcPct val="150000"/>
              </a:lnSpc>
            </a:pPr>
            <a:r>
              <a:rPr lang="en-US" dirty="0" err="1">
                <a:solidFill>
                  <a:srgbClr val="FF0000"/>
                </a:solidFill>
              </a:rPr>
              <a:t>Tổng</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về</a:t>
            </a:r>
            <a:r>
              <a:rPr lang="en-US" dirty="0">
                <a:solidFill>
                  <a:srgbClr val="FF0000"/>
                </a:solidFill>
              </a:rPr>
              <a:t> Azure</a:t>
            </a:r>
          </a:p>
          <a:p>
            <a:pPr>
              <a:lnSpc>
                <a:spcPct val="150000"/>
              </a:lnSpc>
            </a:pPr>
            <a:r>
              <a:rPr lang="en-US" dirty="0" err="1"/>
              <a:t>Mô</a:t>
            </a:r>
            <a:r>
              <a:rPr lang="en-US" dirty="0"/>
              <a:t> </a:t>
            </a:r>
            <a:r>
              <a:rPr lang="en-US" dirty="0" err="1"/>
              <a:t>hình</a:t>
            </a:r>
            <a:r>
              <a:rPr lang="en-US" dirty="0"/>
              <a:t> client – server</a:t>
            </a:r>
          </a:p>
          <a:p>
            <a:pPr>
              <a:lnSpc>
                <a:spcPct val="150000"/>
              </a:lnSpc>
            </a:pPr>
            <a:r>
              <a:rPr lang="en-US" dirty="0" err="1">
                <a:solidFill>
                  <a:srgbClr val="FF0000"/>
                </a:solidFill>
              </a:rPr>
              <a:t>Tổng</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về</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dụng</a:t>
            </a:r>
            <a:endParaRPr lang="en-US" dirty="0">
              <a:solidFill>
                <a:srgbClr val="FF0000"/>
              </a:solidFill>
            </a:endParaRPr>
          </a:p>
          <a:p>
            <a:pPr>
              <a:lnSpc>
                <a:spcPct val="150000"/>
              </a:lnSpc>
            </a:pPr>
            <a:r>
              <a:rPr lang="en-US" dirty="0" err="1"/>
              <a:t>Kết</a:t>
            </a:r>
            <a:r>
              <a:rPr lang="en-US" dirty="0"/>
              <a:t> </a:t>
            </a:r>
            <a:r>
              <a:rPr lang="en-US" dirty="0" err="1"/>
              <a:t>luận</a:t>
            </a:r>
            <a:endParaRPr lang="en-US" dirty="0"/>
          </a:p>
          <a:p>
            <a:pPr>
              <a:lnSpc>
                <a:spcPct val="150000"/>
              </a:lnSpc>
            </a:pPr>
            <a:r>
              <a:rPr lang="en-US" dirty="0" err="1">
                <a:solidFill>
                  <a:srgbClr val="FF0000"/>
                </a:solidFill>
              </a:rPr>
              <a:t>Hướng</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triển</a:t>
            </a:r>
            <a:endParaRPr lang="en-US" dirty="0">
              <a:solidFill>
                <a:srgbClr val="FF0000"/>
              </a:solidFill>
            </a:endParaRPr>
          </a:p>
        </p:txBody>
      </p:sp>
    </p:spTree>
    <p:extLst>
      <p:ext uri="{BB962C8B-B14F-4D97-AF65-F5344CB8AC3E}">
        <p14:creationId xmlns:p14="http://schemas.microsoft.com/office/powerpoint/2010/main" val="21737965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D18C4-20C2-E4A9-5070-7677DA32E5D9}"/>
              </a:ext>
            </a:extLst>
          </p:cNvPr>
          <p:cNvSpPr>
            <a:spLocks noGrp="1"/>
          </p:cNvSpPr>
          <p:nvPr>
            <p:ph type="title"/>
          </p:nvPr>
        </p:nvSpPr>
        <p:spPr>
          <a:xfrm>
            <a:off x="609600" y="274638"/>
            <a:ext cx="10972800" cy="1143000"/>
          </a:xfrm>
        </p:spPr>
        <p:txBody>
          <a:bodyPr wrap="square" anchor="ctr">
            <a:normAutofit/>
          </a:bodyPr>
          <a:lstStyle/>
          <a:p>
            <a:r>
              <a:rPr lang="en-US" dirty="0" err="1"/>
              <a:t>Tổng</a:t>
            </a:r>
            <a:r>
              <a:rPr lang="en-US" dirty="0"/>
              <a:t> </a:t>
            </a:r>
            <a:r>
              <a:rPr lang="en-US" dirty="0" err="1"/>
              <a:t>quan</a:t>
            </a:r>
            <a:endParaRPr lang="vi-VN" dirty="0"/>
          </a:p>
        </p:txBody>
      </p:sp>
      <p:sp>
        <p:nvSpPr>
          <p:cNvPr id="5" name="Content Placeholder 4">
            <a:extLst>
              <a:ext uri="{FF2B5EF4-FFF2-40B4-BE49-F238E27FC236}">
                <a16:creationId xmlns:a16="http://schemas.microsoft.com/office/drawing/2014/main" id="{4D86FD15-382E-33A2-B3E5-353F4065139D}"/>
              </a:ext>
            </a:extLst>
          </p:cNvPr>
          <p:cNvSpPr>
            <a:spLocks noGrp="1"/>
          </p:cNvSpPr>
          <p:nvPr>
            <p:ph sz="half" idx="1"/>
          </p:nvPr>
        </p:nvSpPr>
        <p:spPr>
          <a:xfrm>
            <a:off x="609600" y="1600201"/>
            <a:ext cx="6858000" cy="4525963"/>
          </a:xfrm>
        </p:spPr>
        <p:txBody>
          <a:bodyPr wrap="square" anchor="t">
            <a:normAutofit/>
          </a:bodyPr>
          <a:lstStyle/>
          <a:p>
            <a:r>
              <a:rPr lang="vi-VN" dirty="0" err="1"/>
              <a:t>React</a:t>
            </a:r>
            <a:r>
              <a:rPr lang="vi-VN" dirty="0"/>
              <a:t> </a:t>
            </a:r>
            <a:r>
              <a:rPr lang="vi-VN" dirty="0" err="1"/>
              <a:t>Native</a:t>
            </a:r>
            <a:r>
              <a:rPr lang="vi-VN" dirty="0"/>
              <a:t> được </a:t>
            </a:r>
            <a:r>
              <a:rPr lang="vi-VN" dirty="0" err="1"/>
              <a:t>Facebook</a:t>
            </a:r>
            <a:r>
              <a:rPr lang="vi-VN" dirty="0"/>
              <a:t> phát hành lần đầu tiên vào năm 2015 dưới dạng một dự án </a:t>
            </a:r>
            <a:r>
              <a:rPr lang="vi-VN" dirty="0" err="1"/>
              <a:t>open</a:t>
            </a:r>
            <a:r>
              <a:rPr lang="vi-VN" dirty="0"/>
              <a:t> </a:t>
            </a:r>
            <a:r>
              <a:rPr lang="vi-VN" dirty="0" err="1"/>
              <a:t>source</a:t>
            </a:r>
            <a:r>
              <a:rPr lang="vi-VN" dirty="0"/>
              <a:t>. </a:t>
            </a:r>
          </a:p>
          <a:p>
            <a:r>
              <a:rPr lang="vi-VN" dirty="0" err="1">
                <a:solidFill>
                  <a:srgbClr val="FF0000"/>
                </a:solidFill>
              </a:rPr>
              <a:t>React</a:t>
            </a:r>
            <a:r>
              <a:rPr lang="vi-VN" dirty="0">
                <a:solidFill>
                  <a:srgbClr val="FF0000"/>
                </a:solidFill>
              </a:rPr>
              <a:t> </a:t>
            </a:r>
            <a:r>
              <a:rPr lang="vi-VN" dirty="0" err="1">
                <a:solidFill>
                  <a:srgbClr val="FF0000"/>
                </a:solidFill>
              </a:rPr>
              <a:t>Native</a:t>
            </a:r>
            <a:r>
              <a:rPr lang="vi-VN" dirty="0">
                <a:solidFill>
                  <a:srgbClr val="FF0000"/>
                </a:solidFill>
              </a:rPr>
              <a:t> giúp cho việc xây dựng ứng dụng di động trở nên nhanh chóng, tiết kiệm thời gian và mang lại trải nghiệm người dùng tốt trên cả hai nền tảng </a:t>
            </a:r>
            <a:r>
              <a:rPr lang="vi-VN" dirty="0" err="1">
                <a:solidFill>
                  <a:srgbClr val="FF0000"/>
                </a:solidFill>
              </a:rPr>
              <a:t>iOS</a:t>
            </a:r>
            <a:r>
              <a:rPr lang="vi-VN" dirty="0">
                <a:solidFill>
                  <a:srgbClr val="FF0000"/>
                </a:solidFill>
              </a:rPr>
              <a:t> và </a:t>
            </a:r>
            <a:r>
              <a:rPr lang="vi-VN" dirty="0" err="1">
                <a:solidFill>
                  <a:srgbClr val="FF0000"/>
                </a:solidFill>
              </a:rPr>
              <a:t>Android</a:t>
            </a:r>
            <a:r>
              <a:rPr lang="vi-VN" dirty="0">
                <a:solidFill>
                  <a:srgbClr val="FF0000"/>
                </a:solidFill>
              </a:rPr>
              <a:t>.</a:t>
            </a:r>
          </a:p>
          <a:p>
            <a:endParaRPr lang="en-US" dirty="0"/>
          </a:p>
        </p:txBody>
      </p:sp>
      <p:pic>
        <p:nvPicPr>
          <p:cNvPr id="8" name="Content Placeholder 7" descr="A blue and white symbol&#10;&#10;Description automatically generated">
            <a:extLst>
              <a:ext uri="{FF2B5EF4-FFF2-40B4-BE49-F238E27FC236}">
                <a16:creationId xmlns:a16="http://schemas.microsoft.com/office/drawing/2014/main" id="{3BCC235F-34B2-D210-9B18-10D63A0330C9}"/>
              </a:ext>
            </a:extLst>
          </p:cNvPr>
          <p:cNvPicPr>
            <a:picLocks noGrp="1" noChangeAspect="1"/>
          </p:cNvPicPr>
          <p:nvPr>
            <p:ph sz="half" idx="2"/>
          </p:nvPr>
        </p:nvPicPr>
        <p:blipFill>
          <a:blip r:embed="rId2"/>
          <a:stretch>
            <a:fillRect/>
          </a:stretch>
        </p:blipFill>
        <p:spPr>
          <a:xfrm>
            <a:off x="7543800" y="2112005"/>
            <a:ext cx="4038600" cy="3502354"/>
          </a:xfrm>
          <a:prstGeom prst="rect">
            <a:avLst/>
          </a:prstGeom>
          <a:noFill/>
        </p:spPr>
      </p:pic>
    </p:spTree>
    <p:extLst>
      <p:ext uri="{BB962C8B-B14F-4D97-AF65-F5344CB8AC3E}">
        <p14:creationId xmlns:p14="http://schemas.microsoft.com/office/powerpoint/2010/main" val="408717358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7A5A-3254-EBD4-7EBB-365E75583A26}"/>
              </a:ext>
            </a:extLst>
          </p:cNvPr>
          <p:cNvSpPr>
            <a:spLocks noGrp="1"/>
          </p:cNvSpPr>
          <p:nvPr>
            <p:ph type="title"/>
          </p:nvPr>
        </p:nvSpPr>
        <p:spPr>
          <a:xfrm>
            <a:off x="609600" y="274638"/>
            <a:ext cx="10972800" cy="1143000"/>
          </a:xfrm>
        </p:spPr>
        <p:txBody>
          <a:bodyPr wrap="square" anchor="ctr">
            <a:normAutofit/>
          </a:bodyPr>
          <a:lstStyle/>
          <a:p>
            <a:r>
              <a:rPr lang="vi-VN" dirty="0"/>
              <a:t>Tổng quan</a:t>
            </a:r>
          </a:p>
        </p:txBody>
      </p:sp>
      <p:sp>
        <p:nvSpPr>
          <p:cNvPr id="3" name="Content Placeholder 2">
            <a:extLst>
              <a:ext uri="{FF2B5EF4-FFF2-40B4-BE49-F238E27FC236}">
                <a16:creationId xmlns:a16="http://schemas.microsoft.com/office/drawing/2014/main" id="{D364055A-E2FC-7AD4-3D46-D211E0AEBD73}"/>
              </a:ext>
            </a:extLst>
          </p:cNvPr>
          <p:cNvSpPr>
            <a:spLocks noGrp="1"/>
          </p:cNvSpPr>
          <p:nvPr>
            <p:ph sz="half" idx="1"/>
          </p:nvPr>
        </p:nvSpPr>
        <p:spPr>
          <a:xfrm>
            <a:off x="609600" y="1600201"/>
            <a:ext cx="5384800" cy="4525963"/>
          </a:xfrm>
        </p:spPr>
        <p:txBody>
          <a:bodyPr wrap="square" anchor="t">
            <a:normAutofit/>
          </a:bodyPr>
          <a:lstStyle/>
          <a:p>
            <a:r>
              <a:rPr lang="vi-VN" dirty="0"/>
              <a:t>Chỉ trong vài năm, </a:t>
            </a:r>
            <a:r>
              <a:rPr lang="vi-VN" dirty="0" err="1"/>
              <a:t>React</a:t>
            </a:r>
            <a:r>
              <a:rPr lang="vi-VN" dirty="0"/>
              <a:t> </a:t>
            </a:r>
            <a:r>
              <a:rPr lang="vi-VN" dirty="0" err="1"/>
              <a:t>Native</a:t>
            </a:r>
            <a:r>
              <a:rPr lang="vi-VN" dirty="0"/>
              <a:t> đã trở thành một trong những giải pháp hàng đầu và hiện đang là một trong những công cụ phổ biến nhất để phát triển ứng dụng di động.</a:t>
            </a:r>
          </a:p>
          <a:p>
            <a:endParaRPr lang="vi-VN" dirty="0"/>
          </a:p>
        </p:txBody>
      </p:sp>
      <p:pic>
        <p:nvPicPr>
          <p:cNvPr id="7" name="Content Placeholder 6" descr="A blue background with icons around it&#10;&#10;Description automatically generated">
            <a:extLst>
              <a:ext uri="{FF2B5EF4-FFF2-40B4-BE49-F238E27FC236}">
                <a16:creationId xmlns:a16="http://schemas.microsoft.com/office/drawing/2014/main" id="{08BC6B5B-AB96-F460-E2BC-FC5AE27BDC95}"/>
              </a:ext>
            </a:extLst>
          </p:cNvPr>
          <p:cNvPicPr>
            <a:picLocks noGrp="1" noChangeAspect="1"/>
          </p:cNvPicPr>
          <p:nvPr>
            <p:ph sz="half" idx="2"/>
          </p:nvPr>
        </p:nvPicPr>
        <p:blipFill>
          <a:blip r:embed="rId2"/>
          <a:stretch>
            <a:fillRect/>
          </a:stretch>
        </p:blipFill>
        <p:spPr>
          <a:xfrm>
            <a:off x="6416796" y="1600201"/>
            <a:ext cx="4946407" cy="4525963"/>
          </a:xfrm>
          <a:prstGeom prst="rect">
            <a:avLst/>
          </a:prstGeom>
          <a:noFill/>
        </p:spPr>
      </p:pic>
    </p:spTree>
    <p:extLst>
      <p:ext uri="{BB962C8B-B14F-4D97-AF65-F5344CB8AC3E}">
        <p14:creationId xmlns:p14="http://schemas.microsoft.com/office/powerpoint/2010/main" val="261455859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823F-0752-D523-D6B4-330F12989F94}"/>
              </a:ext>
            </a:extLst>
          </p:cNvPr>
          <p:cNvSpPr>
            <a:spLocks noGrp="1"/>
          </p:cNvSpPr>
          <p:nvPr>
            <p:ph type="title"/>
          </p:nvPr>
        </p:nvSpPr>
        <p:spPr/>
        <p:txBody>
          <a:bodyPr/>
          <a:lstStyle/>
          <a:p>
            <a:r>
              <a:rPr lang="vi-VN" dirty="0"/>
              <a:t>Ưu điểm</a:t>
            </a:r>
          </a:p>
        </p:txBody>
      </p:sp>
      <p:sp>
        <p:nvSpPr>
          <p:cNvPr id="3" name="Content Placeholder 2">
            <a:extLst>
              <a:ext uri="{FF2B5EF4-FFF2-40B4-BE49-F238E27FC236}">
                <a16:creationId xmlns:a16="http://schemas.microsoft.com/office/drawing/2014/main" id="{FF22876E-C82A-EB29-7FD0-345A31CD9B6E}"/>
              </a:ext>
            </a:extLst>
          </p:cNvPr>
          <p:cNvSpPr>
            <a:spLocks noGrp="1"/>
          </p:cNvSpPr>
          <p:nvPr>
            <p:ph idx="1"/>
          </p:nvPr>
        </p:nvSpPr>
        <p:spPr/>
        <p:txBody>
          <a:bodyPr/>
          <a:lstStyle/>
          <a:p>
            <a:r>
              <a:rPr lang="vi-VN" dirty="0"/>
              <a:t>Phát triển đa nền tảng</a:t>
            </a:r>
          </a:p>
          <a:p>
            <a:r>
              <a:rPr lang="vi-VN" dirty="0">
                <a:solidFill>
                  <a:srgbClr val="FF0000"/>
                </a:solidFill>
              </a:rPr>
              <a:t>Sử dụng </a:t>
            </a:r>
            <a:r>
              <a:rPr lang="vi-VN" dirty="0" err="1">
                <a:solidFill>
                  <a:srgbClr val="FF0000"/>
                </a:solidFill>
              </a:rPr>
              <a:t>JavavScript</a:t>
            </a:r>
            <a:endParaRPr lang="vi-VN" dirty="0">
              <a:solidFill>
                <a:srgbClr val="FF0000"/>
              </a:solidFill>
            </a:endParaRPr>
          </a:p>
          <a:p>
            <a:r>
              <a:rPr lang="vi-VN" dirty="0"/>
              <a:t>Giao diện nguyên bản</a:t>
            </a:r>
          </a:p>
          <a:p>
            <a:r>
              <a:rPr lang="vi-VN" dirty="0">
                <a:solidFill>
                  <a:srgbClr val="FF0000"/>
                </a:solidFill>
              </a:rPr>
              <a:t>Hiệu suất cao</a:t>
            </a:r>
          </a:p>
          <a:p>
            <a:r>
              <a:rPr lang="vi-VN" dirty="0"/>
              <a:t>Chia sẻ mã nguồn</a:t>
            </a:r>
          </a:p>
          <a:p>
            <a:r>
              <a:rPr lang="vi-VN" dirty="0">
                <a:solidFill>
                  <a:srgbClr val="FF0000"/>
                </a:solidFill>
              </a:rPr>
              <a:t>Cộng động hỗ trợ lớn</a:t>
            </a:r>
          </a:p>
        </p:txBody>
      </p:sp>
    </p:spTree>
    <p:extLst>
      <p:ext uri="{BB962C8B-B14F-4D97-AF65-F5344CB8AC3E}">
        <p14:creationId xmlns:p14="http://schemas.microsoft.com/office/powerpoint/2010/main" val="20569884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70C1-F621-ACAB-4639-7CC49D154908}"/>
              </a:ext>
            </a:extLst>
          </p:cNvPr>
          <p:cNvSpPr>
            <a:spLocks noGrp="1"/>
          </p:cNvSpPr>
          <p:nvPr>
            <p:ph type="title"/>
          </p:nvPr>
        </p:nvSpPr>
        <p:spPr/>
        <p:txBody>
          <a:bodyPr/>
          <a:lstStyle/>
          <a:p>
            <a:r>
              <a:rPr lang="vi-VN" dirty="0"/>
              <a:t>Nhược điểm</a:t>
            </a:r>
          </a:p>
        </p:txBody>
      </p:sp>
      <p:sp>
        <p:nvSpPr>
          <p:cNvPr id="3" name="Content Placeholder 2">
            <a:extLst>
              <a:ext uri="{FF2B5EF4-FFF2-40B4-BE49-F238E27FC236}">
                <a16:creationId xmlns:a16="http://schemas.microsoft.com/office/drawing/2014/main" id="{C715704A-42B8-3BEE-B71D-21FAB45E36AD}"/>
              </a:ext>
            </a:extLst>
          </p:cNvPr>
          <p:cNvSpPr>
            <a:spLocks noGrp="1"/>
          </p:cNvSpPr>
          <p:nvPr>
            <p:ph idx="1"/>
          </p:nvPr>
        </p:nvSpPr>
        <p:spPr/>
        <p:txBody>
          <a:bodyPr/>
          <a:lstStyle/>
          <a:p>
            <a:r>
              <a:rPr lang="vi-VN" dirty="0"/>
              <a:t>Hiệu năng</a:t>
            </a:r>
          </a:p>
          <a:p>
            <a:r>
              <a:rPr lang="vi-VN" dirty="0">
                <a:solidFill>
                  <a:srgbClr val="FF0000"/>
                </a:solidFill>
              </a:rPr>
              <a:t>Khả năng truy cập các tính năng phức tạp</a:t>
            </a:r>
          </a:p>
          <a:p>
            <a:r>
              <a:rPr lang="vi-VN" dirty="0"/>
              <a:t>Thư viện bên thứ ba còn ít</a:t>
            </a:r>
          </a:p>
          <a:p>
            <a:r>
              <a:rPr lang="vi-VN" dirty="0">
                <a:solidFill>
                  <a:srgbClr val="FF0000"/>
                </a:solidFill>
              </a:rPr>
              <a:t>Cấu hình và triển khai phức tạp</a:t>
            </a:r>
          </a:p>
          <a:p>
            <a:r>
              <a:rPr lang="vi-VN" dirty="0"/>
              <a:t>Sự phụ thuộc vào phiên bản </a:t>
            </a:r>
            <a:r>
              <a:rPr lang="vi-VN" dirty="0" err="1"/>
              <a:t>React</a:t>
            </a:r>
            <a:r>
              <a:rPr lang="vi-VN" dirty="0"/>
              <a:t> </a:t>
            </a:r>
            <a:r>
              <a:rPr lang="vi-VN" dirty="0" err="1"/>
              <a:t>Native</a:t>
            </a:r>
            <a:endParaRPr lang="vi-VN" dirty="0"/>
          </a:p>
          <a:p>
            <a:r>
              <a:rPr lang="vi-VN" dirty="0">
                <a:solidFill>
                  <a:srgbClr val="FF0000"/>
                </a:solidFill>
              </a:rPr>
              <a:t>Kỹ năng và tài nguyên nhân lực</a:t>
            </a:r>
          </a:p>
        </p:txBody>
      </p:sp>
    </p:spTree>
    <p:extLst>
      <p:ext uri="{BB962C8B-B14F-4D97-AF65-F5344CB8AC3E}">
        <p14:creationId xmlns:p14="http://schemas.microsoft.com/office/powerpoint/2010/main" val="21813973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C475-C5EC-6505-6908-AE0A1FA761E0}"/>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firebase</a:t>
            </a:r>
            <a:endParaRPr lang="vi-VN" dirty="0"/>
          </a:p>
        </p:txBody>
      </p:sp>
      <p:sp>
        <p:nvSpPr>
          <p:cNvPr id="3" name="Text Placeholder 2">
            <a:extLst>
              <a:ext uri="{FF2B5EF4-FFF2-40B4-BE49-F238E27FC236}">
                <a16:creationId xmlns:a16="http://schemas.microsoft.com/office/drawing/2014/main" id="{EC36B9B9-3199-3CEA-7F5C-1DECA04D3AFD}"/>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1773728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C9E45A-C246-F5AA-70AA-0212248F2E7E}"/>
              </a:ext>
            </a:extLst>
          </p:cNvPr>
          <p:cNvSpPr>
            <a:spLocks noGrp="1"/>
          </p:cNvSpPr>
          <p:nvPr>
            <p:ph type="title"/>
          </p:nvPr>
        </p:nvSpPr>
        <p:spPr/>
        <p:txBody>
          <a:bodyPr/>
          <a:lstStyle/>
          <a:p>
            <a:r>
              <a:rPr lang="vi-VN" dirty="0"/>
              <a:t>Tổng quan</a:t>
            </a:r>
          </a:p>
        </p:txBody>
      </p:sp>
      <p:sp>
        <p:nvSpPr>
          <p:cNvPr id="5" name="Content Placeholder 4">
            <a:extLst>
              <a:ext uri="{FF2B5EF4-FFF2-40B4-BE49-F238E27FC236}">
                <a16:creationId xmlns:a16="http://schemas.microsoft.com/office/drawing/2014/main" id="{DB1E5DB9-847F-42D6-7958-0B4FDF808BB8}"/>
              </a:ext>
            </a:extLst>
          </p:cNvPr>
          <p:cNvSpPr>
            <a:spLocks noGrp="1"/>
          </p:cNvSpPr>
          <p:nvPr>
            <p:ph idx="1"/>
          </p:nvPr>
        </p:nvSpPr>
        <p:spPr/>
        <p:txBody>
          <a:bodyPr/>
          <a:lstStyle/>
          <a:p>
            <a:r>
              <a:rPr lang="vi-VN" dirty="0" err="1"/>
              <a:t>Firebase</a:t>
            </a:r>
            <a:r>
              <a:rPr lang="vi-VN" dirty="0"/>
              <a:t> là một nền tảng phát triển ứng dụng di động và </a:t>
            </a:r>
            <a:r>
              <a:rPr lang="vi-VN" dirty="0" err="1"/>
              <a:t>web</a:t>
            </a:r>
            <a:r>
              <a:rPr lang="vi-VN" dirty="0"/>
              <a:t> của </a:t>
            </a:r>
            <a:r>
              <a:rPr lang="vi-VN" dirty="0" err="1"/>
              <a:t>Google</a:t>
            </a:r>
            <a:r>
              <a:rPr lang="vi-VN" dirty="0"/>
              <a:t>. Nó cung cấp các công cụ và dịch vụ để xử lý nhiều </a:t>
            </a:r>
            <a:r>
              <a:rPr lang="vi-VN" dirty="0" err="1"/>
              <a:t>khía</a:t>
            </a:r>
            <a:r>
              <a:rPr lang="vi-VN" dirty="0"/>
              <a:t> cạnh khác nhau của ứng dụng, từ cơ sở dữ liệu và xác thực người dùng đến phân tích và thông báo đẩy. </a:t>
            </a:r>
          </a:p>
        </p:txBody>
      </p:sp>
    </p:spTree>
    <p:extLst>
      <p:ext uri="{BB962C8B-B14F-4D97-AF65-F5344CB8AC3E}">
        <p14:creationId xmlns:p14="http://schemas.microsoft.com/office/powerpoint/2010/main" val="299202850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BA113-89E4-BC15-9B13-186CDE24F52E}"/>
              </a:ext>
            </a:extLst>
          </p:cNvPr>
          <p:cNvSpPr>
            <a:spLocks noGrp="1"/>
          </p:cNvSpPr>
          <p:nvPr>
            <p:ph type="title"/>
          </p:nvPr>
        </p:nvSpPr>
        <p:spPr/>
        <p:txBody>
          <a:bodyPr/>
          <a:lstStyle/>
          <a:p>
            <a:r>
              <a:rPr lang="vi-VN" dirty="0"/>
              <a:t>Một số dịch vụ</a:t>
            </a:r>
          </a:p>
        </p:txBody>
      </p:sp>
      <p:sp>
        <p:nvSpPr>
          <p:cNvPr id="5" name="Content Placeholder 4">
            <a:extLst>
              <a:ext uri="{FF2B5EF4-FFF2-40B4-BE49-F238E27FC236}">
                <a16:creationId xmlns:a16="http://schemas.microsoft.com/office/drawing/2014/main" id="{4FD8EB98-DDB1-AED8-5A59-FF35463836F0}"/>
              </a:ext>
            </a:extLst>
          </p:cNvPr>
          <p:cNvSpPr>
            <a:spLocks noGrp="1"/>
          </p:cNvSpPr>
          <p:nvPr>
            <p:ph sz="half" idx="1"/>
          </p:nvPr>
        </p:nvSpPr>
        <p:spPr/>
        <p:txBody>
          <a:bodyPr/>
          <a:lstStyle/>
          <a:p>
            <a:r>
              <a:rPr lang="vi-VN" dirty="0" err="1"/>
              <a:t>Firebase</a:t>
            </a:r>
            <a:r>
              <a:rPr lang="vi-VN" dirty="0"/>
              <a:t> </a:t>
            </a:r>
            <a:r>
              <a:rPr lang="vi-VN" dirty="0" err="1"/>
              <a:t>Realtime</a:t>
            </a:r>
            <a:r>
              <a:rPr lang="vi-VN" dirty="0"/>
              <a:t> </a:t>
            </a:r>
            <a:r>
              <a:rPr lang="vi-VN" dirty="0" err="1"/>
              <a:t>Database</a:t>
            </a:r>
            <a:endParaRPr lang="vi-VN" dirty="0"/>
          </a:p>
          <a:p>
            <a:r>
              <a:rPr lang="vi-VN" dirty="0" err="1">
                <a:solidFill>
                  <a:srgbClr val="FF0000"/>
                </a:solidFill>
              </a:rPr>
              <a:t>Firebase</a:t>
            </a:r>
            <a:r>
              <a:rPr lang="vi-VN" dirty="0">
                <a:solidFill>
                  <a:srgbClr val="FF0000"/>
                </a:solidFill>
              </a:rPr>
              <a:t> </a:t>
            </a:r>
            <a:r>
              <a:rPr lang="vi-VN" dirty="0" err="1">
                <a:solidFill>
                  <a:srgbClr val="FF0000"/>
                </a:solidFill>
              </a:rPr>
              <a:t>Authentication</a:t>
            </a:r>
            <a:endParaRPr lang="vi-VN" dirty="0">
              <a:solidFill>
                <a:srgbClr val="FF0000"/>
              </a:solidFill>
            </a:endParaRPr>
          </a:p>
          <a:p>
            <a:r>
              <a:rPr lang="vi-VN" dirty="0" err="1"/>
              <a:t>Firebase</a:t>
            </a:r>
            <a:r>
              <a:rPr lang="vi-VN" dirty="0"/>
              <a:t> </a:t>
            </a:r>
            <a:r>
              <a:rPr lang="vi-VN" dirty="0" err="1"/>
              <a:t>Cloud</a:t>
            </a:r>
            <a:r>
              <a:rPr lang="vi-VN" dirty="0"/>
              <a:t> </a:t>
            </a:r>
            <a:r>
              <a:rPr lang="vi-VN" dirty="0" err="1"/>
              <a:t>Firestore</a:t>
            </a:r>
            <a:endParaRPr lang="vi-VN" dirty="0"/>
          </a:p>
          <a:p>
            <a:r>
              <a:rPr lang="vi-VN" dirty="0" err="1">
                <a:solidFill>
                  <a:srgbClr val="FF0000"/>
                </a:solidFill>
              </a:rPr>
              <a:t>Firebase</a:t>
            </a:r>
            <a:r>
              <a:rPr lang="vi-VN" dirty="0">
                <a:solidFill>
                  <a:srgbClr val="FF0000"/>
                </a:solidFill>
              </a:rPr>
              <a:t> </a:t>
            </a:r>
            <a:r>
              <a:rPr lang="vi-VN" dirty="0" err="1">
                <a:solidFill>
                  <a:srgbClr val="FF0000"/>
                </a:solidFill>
              </a:rPr>
              <a:t>Storage</a:t>
            </a:r>
            <a:endParaRPr lang="vi-VN" dirty="0">
              <a:solidFill>
                <a:srgbClr val="FF0000"/>
              </a:solidFill>
            </a:endParaRPr>
          </a:p>
          <a:p>
            <a:r>
              <a:rPr lang="vi-VN" dirty="0" err="1"/>
              <a:t>Firebase</a:t>
            </a:r>
            <a:r>
              <a:rPr lang="vi-VN" dirty="0"/>
              <a:t> </a:t>
            </a:r>
            <a:r>
              <a:rPr lang="vi-VN" dirty="0" err="1"/>
              <a:t>Cloud</a:t>
            </a:r>
            <a:r>
              <a:rPr lang="vi-VN" dirty="0"/>
              <a:t> </a:t>
            </a:r>
            <a:r>
              <a:rPr lang="vi-VN" dirty="0" err="1"/>
              <a:t>Functions</a:t>
            </a:r>
            <a:endParaRPr lang="vi-VN" dirty="0"/>
          </a:p>
          <a:p>
            <a:r>
              <a:rPr lang="vi-VN" dirty="0" err="1">
                <a:solidFill>
                  <a:srgbClr val="FF0000"/>
                </a:solidFill>
              </a:rPr>
              <a:t>Firebase</a:t>
            </a:r>
            <a:r>
              <a:rPr lang="vi-VN" dirty="0">
                <a:solidFill>
                  <a:srgbClr val="FF0000"/>
                </a:solidFill>
              </a:rPr>
              <a:t> </a:t>
            </a:r>
            <a:r>
              <a:rPr lang="vi-VN" dirty="0" err="1">
                <a:solidFill>
                  <a:srgbClr val="FF0000"/>
                </a:solidFill>
              </a:rPr>
              <a:t>Analytics</a:t>
            </a:r>
            <a:endParaRPr lang="vi-VN" dirty="0">
              <a:solidFill>
                <a:srgbClr val="FF0000"/>
              </a:solidFill>
            </a:endParaRPr>
          </a:p>
          <a:p>
            <a:r>
              <a:rPr lang="vi-VN" dirty="0" err="1"/>
              <a:t>Firebase</a:t>
            </a:r>
            <a:r>
              <a:rPr lang="vi-VN" dirty="0"/>
              <a:t> </a:t>
            </a:r>
            <a:r>
              <a:rPr lang="vi-VN" dirty="0" err="1"/>
              <a:t>Cloud</a:t>
            </a:r>
            <a:r>
              <a:rPr lang="vi-VN" dirty="0"/>
              <a:t> </a:t>
            </a:r>
            <a:r>
              <a:rPr lang="vi-VN" dirty="0" err="1"/>
              <a:t>Messaging</a:t>
            </a:r>
            <a:endParaRPr lang="vi-VN" dirty="0"/>
          </a:p>
          <a:p>
            <a:r>
              <a:rPr lang="vi-VN" dirty="0" err="1">
                <a:solidFill>
                  <a:srgbClr val="FF0000"/>
                </a:solidFill>
              </a:rPr>
              <a:t>Firebase</a:t>
            </a:r>
            <a:r>
              <a:rPr lang="vi-VN" dirty="0">
                <a:solidFill>
                  <a:srgbClr val="FF0000"/>
                </a:solidFill>
              </a:rPr>
              <a:t> </a:t>
            </a:r>
            <a:r>
              <a:rPr lang="vi-VN" dirty="0" err="1">
                <a:solidFill>
                  <a:srgbClr val="FF0000"/>
                </a:solidFill>
              </a:rPr>
              <a:t>Hosting</a:t>
            </a:r>
            <a:r>
              <a:rPr lang="vi-VN" dirty="0">
                <a:solidFill>
                  <a:srgbClr val="FF0000"/>
                </a:solidFill>
              </a:rPr>
              <a:t> </a:t>
            </a:r>
          </a:p>
          <a:p>
            <a:r>
              <a:rPr lang="vi-VN" dirty="0" err="1"/>
              <a:t>Firebase</a:t>
            </a:r>
            <a:r>
              <a:rPr lang="vi-VN" dirty="0"/>
              <a:t> </a:t>
            </a:r>
            <a:r>
              <a:rPr lang="vi-VN" dirty="0" err="1"/>
              <a:t>Test</a:t>
            </a:r>
            <a:endParaRPr lang="vi-VN" dirty="0"/>
          </a:p>
        </p:txBody>
      </p:sp>
      <p:pic>
        <p:nvPicPr>
          <p:cNvPr id="7" name="Content Placeholder 6" descr="A diagram of a website&#10;&#10;Description automatically generated">
            <a:extLst>
              <a:ext uri="{FF2B5EF4-FFF2-40B4-BE49-F238E27FC236}">
                <a16:creationId xmlns:a16="http://schemas.microsoft.com/office/drawing/2014/main" id="{8B28B18B-C9A7-09F1-DA12-611C51C9D820}"/>
              </a:ext>
            </a:extLst>
          </p:cNvPr>
          <p:cNvPicPr>
            <a:picLocks noGrp="1" noChangeAspect="1"/>
          </p:cNvPicPr>
          <p:nvPr>
            <p:ph sz="half" idx="2"/>
          </p:nvPr>
        </p:nvPicPr>
        <p:blipFill>
          <a:blip r:embed="rId2"/>
          <a:stretch>
            <a:fillRect/>
          </a:stretch>
        </p:blipFill>
        <p:spPr>
          <a:xfrm>
            <a:off x="5638800" y="2057400"/>
            <a:ext cx="6198825" cy="3543153"/>
          </a:xfrm>
          <a:prstGeom prst="rect">
            <a:avLst/>
          </a:prstGeom>
        </p:spPr>
      </p:pic>
    </p:spTree>
    <p:extLst>
      <p:ext uri="{BB962C8B-B14F-4D97-AF65-F5344CB8AC3E}">
        <p14:creationId xmlns:p14="http://schemas.microsoft.com/office/powerpoint/2010/main" val="29348183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F2AB-CBB3-F037-52B6-B59FB6CC21C1}"/>
              </a:ext>
            </a:extLst>
          </p:cNvPr>
          <p:cNvSpPr>
            <a:spLocks noGrp="1"/>
          </p:cNvSpPr>
          <p:nvPr>
            <p:ph type="title"/>
          </p:nvPr>
        </p:nvSpPr>
        <p:spPr/>
        <p:txBody>
          <a:bodyPr/>
          <a:lstStyle/>
          <a:p>
            <a:r>
              <a:rPr lang="vi-VN" dirty="0"/>
              <a:t>Ưu điểm</a:t>
            </a:r>
          </a:p>
        </p:txBody>
      </p:sp>
      <p:sp>
        <p:nvSpPr>
          <p:cNvPr id="3" name="Content Placeholder 2">
            <a:extLst>
              <a:ext uri="{FF2B5EF4-FFF2-40B4-BE49-F238E27FC236}">
                <a16:creationId xmlns:a16="http://schemas.microsoft.com/office/drawing/2014/main" id="{B3DA4375-45CA-535F-4BDC-914CC794CE89}"/>
              </a:ext>
            </a:extLst>
          </p:cNvPr>
          <p:cNvSpPr>
            <a:spLocks noGrp="1"/>
          </p:cNvSpPr>
          <p:nvPr>
            <p:ph idx="1"/>
          </p:nvPr>
        </p:nvSpPr>
        <p:spPr/>
        <p:txBody>
          <a:bodyPr/>
          <a:lstStyle/>
          <a:p>
            <a:r>
              <a:rPr lang="vi-VN" dirty="0"/>
              <a:t>Dễ sử dụng</a:t>
            </a:r>
          </a:p>
          <a:p>
            <a:r>
              <a:rPr lang="vi-VN" dirty="0">
                <a:solidFill>
                  <a:srgbClr val="FF0000"/>
                </a:solidFill>
              </a:rPr>
              <a:t>Tích hợp linh hoạt</a:t>
            </a:r>
          </a:p>
          <a:p>
            <a:r>
              <a:rPr lang="vi-VN" dirty="0"/>
              <a:t>Dịch vụ thời gian thực</a:t>
            </a:r>
          </a:p>
          <a:p>
            <a:r>
              <a:rPr lang="vi-VN" dirty="0">
                <a:solidFill>
                  <a:srgbClr val="FF0000"/>
                </a:solidFill>
              </a:rPr>
              <a:t>Xác thực và quản lý người dùng</a:t>
            </a:r>
          </a:p>
          <a:p>
            <a:r>
              <a:rPr lang="vi-VN" dirty="0"/>
              <a:t>Tích hợp thông qua SDK</a:t>
            </a:r>
          </a:p>
          <a:p>
            <a:r>
              <a:rPr lang="vi-VN" dirty="0">
                <a:solidFill>
                  <a:srgbClr val="FF0000"/>
                </a:solidFill>
              </a:rPr>
              <a:t>Hỗ trợ quản lý hạ tầng</a:t>
            </a:r>
          </a:p>
          <a:p>
            <a:r>
              <a:rPr lang="vi-VN" dirty="0"/>
              <a:t>Hỗ trợ đa nền tảng</a:t>
            </a:r>
          </a:p>
          <a:p>
            <a:endParaRPr lang="vi-VN" dirty="0"/>
          </a:p>
        </p:txBody>
      </p:sp>
    </p:spTree>
    <p:extLst>
      <p:ext uri="{BB962C8B-B14F-4D97-AF65-F5344CB8AC3E}">
        <p14:creationId xmlns:p14="http://schemas.microsoft.com/office/powerpoint/2010/main" val="8099782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6E6A-A235-0096-D28C-615190E18C7F}"/>
              </a:ext>
            </a:extLst>
          </p:cNvPr>
          <p:cNvSpPr>
            <a:spLocks noGrp="1"/>
          </p:cNvSpPr>
          <p:nvPr>
            <p:ph type="title"/>
          </p:nvPr>
        </p:nvSpPr>
        <p:spPr/>
        <p:txBody>
          <a:bodyPr/>
          <a:lstStyle/>
          <a:p>
            <a:r>
              <a:rPr lang="vi-VN" dirty="0"/>
              <a:t>Nhược điểm</a:t>
            </a:r>
          </a:p>
        </p:txBody>
      </p:sp>
      <p:sp>
        <p:nvSpPr>
          <p:cNvPr id="3" name="Content Placeholder 2">
            <a:extLst>
              <a:ext uri="{FF2B5EF4-FFF2-40B4-BE49-F238E27FC236}">
                <a16:creationId xmlns:a16="http://schemas.microsoft.com/office/drawing/2014/main" id="{DA7EACC5-8EBB-D849-7C04-1BC24D278E54}"/>
              </a:ext>
            </a:extLst>
          </p:cNvPr>
          <p:cNvSpPr>
            <a:spLocks noGrp="1"/>
          </p:cNvSpPr>
          <p:nvPr>
            <p:ph idx="1"/>
          </p:nvPr>
        </p:nvSpPr>
        <p:spPr/>
        <p:txBody>
          <a:bodyPr/>
          <a:lstStyle/>
          <a:p>
            <a:r>
              <a:rPr lang="vi-VN" dirty="0"/>
              <a:t>Giới hạn miễn phí</a:t>
            </a:r>
          </a:p>
          <a:p>
            <a:r>
              <a:rPr lang="vi-VN" dirty="0">
                <a:solidFill>
                  <a:srgbClr val="FF0000"/>
                </a:solidFill>
              </a:rPr>
              <a:t>Phụ thuộc vào hạ tầng của bên thứ ba</a:t>
            </a:r>
          </a:p>
          <a:p>
            <a:r>
              <a:rPr lang="vi-VN" dirty="0"/>
              <a:t>Khả năng tùy chỉnh giới hạn</a:t>
            </a:r>
          </a:p>
          <a:p>
            <a:r>
              <a:rPr lang="vi-VN" dirty="0">
                <a:solidFill>
                  <a:srgbClr val="FF0000"/>
                </a:solidFill>
              </a:rPr>
              <a:t>Độ phức tạp của cấu hình</a:t>
            </a:r>
          </a:p>
          <a:p>
            <a:r>
              <a:rPr lang="vi-VN" dirty="0"/>
              <a:t>Tùy chỉnh giao diện người dùng</a:t>
            </a:r>
          </a:p>
          <a:p>
            <a:r>
              <a:rPr lang="vi-VN" dirty="0">
                <a:solidFill>
                  <a:srgbClr val="FF0000"/>
                </a:solidFill>
              </a:rPr>
              <a:t>Phụ thuộc vào mạng </a:t>
            </a:r>
            <a:r>
              <a:rPr lang="vi-VN" dirty="0" err="1">
                <a:solidFill>
                  <a:srgbClr val="FF0000"/>
                </a:solidFill>
              </a:rPr>
              <a:t>Internet</a:t>
            </a:r>
            <a:endParaRPr lang="vi-VN" dirty="0">
              <a:solidFill>
                <a:srgbClr val="FF0000"/>
              </a:solidFill>
            </a:endParaRPr>
          </a:p>
        </p:txBody>
      </p:sp>
    </p:spTree>
    <p:extLst>
      <p:ext uri="{BB962C8B-B14F-4D97-AF65-F5344CB8AC3E}">
        <p14:creationId xmlns:p14="http://schemas.microsoft.com/office/powerpoint/2010/main" val="3710496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CDDE-773C-33E3-A74E-39E241DEC1EC}"/>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azure</a:t>
            </a:r>
            <a:endParaRPr lang="vi-VN" dirty="0"/>
          </a:p>
        </p:txBody>
      </p:sp>
      <p:sp>
        <p:nvSpPr>
          <p:cNvPr id="3" name="Text Placeholder 2">
            <a:extLst>
              <a:ext uri="{FF2B5EF4-FFF2-40B4-BE49-F238E27FC236}">
                <a16:creationId xmlns:a16="http://schemas.microsoft.com/office/drawing/2014/main" id="{E487D344-FCAB-AD9F-6E54-A3A883C1C664}"/>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10199165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71F8-B974-E079-F944-01B5C6463F97}"/>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bài</a:t>
            </a:r>
            <a:r>
              <a:rPr lang="en-US" dirty="0"/>
              <a:t> </a:t>
            </a:r>
            <a:r>
              <a:rPr lang="en-US" dirty="0" err="1"/>
              <a:t>toán</a:t>
            </a:r>
            <a:endParaRPr lang="en-US" dirty="0"/>
          </a:p>
        </p:txBody>
      </p:sp>
      <p:sp>
        <p:nvSpPr>
          <p:cNvPr id="3" name="Text Placeholder 2">
            <a:extLst>
              <a:ext uri="{FF2B5EF4-FFF2-40B4-BE49-F238E27FC236}">
                <a16:creationId xmlns:a16="http://schemas.microsoft.com/office/drawing/2014/main" id="{12421DD9-3EB1-992D-4D8B-4703EF7B89E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61619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2F2769-71BD-5D86-12D3-2E8D450C2381}"/>
              </a:ext>
            </a:extLst>
          </p:cNvPr>
          <p:cNvSpPr>
            <a:spLocks noGrp="1"/>
          </p:cNvSpPr>
          <p:nvPr>
            <p:ph type="title"/>
          </p:nvPr>
        </p:nvSpPr>
        <p:spPr/>
        <p:txBody>
          <a:bodyPr/>
          <a:lstStyle/>
          <a:p>
            <a:r>
              <a:rPr lang="vi-VN" dirty="0"/>
              <a:t>Tổng quan</a:t>
            </a:r>
          </a:p>
        </p:txBody>
      </p:sp>
      <p:sp>
        <p:nvSpPr>
          <p:cNvPr id="5" name="Content Placeholder 4">
            <a:extLst>
              <a:ext uri="{FF2B5EF4-FFF2-40B4-BE49-F238E27FC236}">
                <a16:creationId xmlns:a16="http://schemas.microsoft.com/office/drawing/2014/main" id="{91810DA2-6761-DC8F-C029-988057D113E3}"/>
              </a:ext>
            </a:extLst>
          </p:cNvPr>
          <p:cNvSpPr>
            <a:spLocks noGrp="1"/>
          </p:cNvSpPr>
          <p:nvPr>
            <p:ph sz="half" idx="1"/>
          </p:nvPr>
        </p:nvSpPr>
        <p:spPr/>
        <p:txBody>
          <a:bodyPr/>
          <a:lstStyle/>
          <a:p>
            <a:r>
              <a:rPr lang="vi-VN" dirty="0"/>
              <a:t>Microsoft </a:t>
            </a:r>
            <a:r>
              <a:rPr lang="vi-VN" dirty="0" err="1"/>
              <a:t>Azure</a:t>
            </a:r>
            <a:r>
              <a:rPr lang="vi-VN" dirty="0"/>
              <a:t> là nền tảng điện toán đám mây công cộng bao gồm: </a:t>
            </a:r>
          </a:p>
          <a:p>
            <a:pPr lvl="1"/>
            <a:r>
              <a:rPr lang="vi-VN" dirty="0" err="1">
                <a:solidFill>
                  <a:srgbClr val="FF0000"/>
                </a:solidFill>
              </a:rPr>
              <a:t>PaaS</a:t>
            </a:r>
            <a:r>
              <a:rPr lang="vi-VN" dirty="0">
                <a:solidFill>
                  <a:srgbClr val="FF0000"/>
                </a:solidFill>
              </a:rPr>
              <a:t> – nền tảng dưới</a:t>
            </a:r>
          </a:p>
          <a:p>
            <a:pPr lvl="1"/>
            <a:r>
              <a:rPr lang="vi-VN" dirty="0" err="1"/>
              <a:t>IaaS</a:t>
            </a:r>
            <a:r>
              <a:rPr lang="vi-VN" dirty="0"/>
              <a:t> – cơ sở hạ tầng </a:t>
            </a:r>
          </a:p>
          <a:p>
            <a:pPr lvl="1"/>
            <a:r>
              <a:rPr lang="vi-VN" dirty="0" err="1">
                <a:solidFill>
                  <a:srgbClr val="FF0000"/>
                </a:solidFill>
              </a:rPr>
              <a:t>SaaS</a:t>
            </a:r>
            <a:r>
              <a:rPr lang="vi-VN" dirty="0">
                <a:solidFill>
                  <a:srgbClr val="FF0000"/>
                </a:solidFill>
              </a:rPr>
              <a:t> – phần mềm được cung cấp bởi Microsoft. </a:t>
            </a:r>
          </a:p>
        </p:txBody>
      </p:sp>
      <p:pic>
        <p:nvPicPr>
          <p:cNvPr id="7" name="Content Placeholder 6">
            <a:extLst>
              <a:ext uri="{FF2B5EF4-FFF2-40B4-BE49-F238E27FC236}">
                <a16:creationId xmlns:a16="http://schemas.microsoft.com/office/drawing/2014/main" id="{8EC180B6-6868-4FF9-CCA3-0C5C823E40BB}"/>
              </a:ext>
            </a:extLst>
          </p:cNvPr>
          <p:cNvPicPr>
            <a:picLocks noGrp="1" noChangeAspect="1"/>
          </p:cNvPicPr>
          <p:nvPr>
            <p:ph sz="half" idx="2"/>
          </p:nvPr>
        </p:nvPicPr>
        <p:blipFill>
          <a:blip r:embed="rId2"/>
          <a:stretch>
            <a:fillRect/>
          </a:stretch>
        </p:blipFill>
        <p:spPr>
          <a:xfrm>
            <a:off x="6627018" y="1600200"/>
            <a:ext cx="4525963" cy="4525963"/>
          </a:xfrm>
          <a:prstGeom prst="rect">
            <a:avLst/>
          </a:prstGeom>
        </p:spPr>
      </p:pic>
    </p:spTree>
    <p:extLst>
      <p:ext uri="{BB962C8B-B14F-4D97-AF65-F5344CB8AC3E}">
        <p14:creationId xmlns:p14="http://schemas.microsoft.com/office/powerpoint/2010/main" val="281657911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0882-E9DB-220B-8101-32D7146025F0}"/>
              </a:ext>
            </a:extLst>
          </p:cNvPr>
          <p:cNvSpPr>
            <a:spLocks noGrp="1"/>
          </p:cNvSpPr>
          <p:nvPr>
            <p:ph type="title"/>
          </p:nvPr>
        </p:nvSpPr>
        <p:spPr/>
        <p:txBody>
          <a:bodyPr/>
          <a:lstStyle/>
          <a:p>
            <a:r>
              <a:rPr lang="vi-VN" dirty="0"/>
              <a:t>Tổng quan</a:t>
            </a:r>
          </a:p>
        </p:txBody>
      </p:sp>
      <p:sp>
        <p:nvSpPr>
          <p:cNvPr id="3" name="Content Placeholder 2">
            <a:extLst>
              <a:ext uri="{FF2B5EF4-FFF2-40B4-BE49-F238E27FC236}">
                <a16:creationId xmlns:a16="http://schemas.microsoft.com/office/drawing/2014/main" id="{1205D91D-62A3-B64D-0185-B978F3EC5BB8}"/>
              </a:ext>
            </a:extLst>
          </p:cNvPr>
          <p:cNvSpPr>
            <a:spLocks noGrp="1"/>
          </p:cNvSpPr>
          <p:nvPr>
            <p:ph idx="1"/>
          </p:nvPr>
        </p:nvSpPr>
        <p:spPr/>
        <p:txBody>
          <a:bodyPr/>
          <a:lstStyle/>
          <a:p>
            <a:r>
              <a:rPr lang="vi-VN" dirty="0"/>
              <a:t>Tất cả sản phẩm của </a:t>
            </a:r>
            <a:r>
              <a:rPr lang="vi-VN" dirty="0" err="1"/>
              <a:t>Azure</a:t>
            </a:r>
            <a:r>
              <a:rPr lang="vi-VN" dirty="0"/>
              <a:t> đều ở dạng dịch vụ. </a:t>
            </a:r>
          </a:p>
          <a:p>
            <a:r>
              <a:rPr lang="vi-VN" dirty="0">
                <a:solidFill>
                  <a:srgbClr val="FF0000"/>
                </a:solidFill>
              </a:rPr>
              <a:t>Microsoft </a:t>
            </a:r>
            <a:r>
              <a:rPr lang="vi-VN" dirty="0" err="1">
                <a:solidFill>
                  <a:srgbClr val="FF0000"/>
                </a:solidFill>
              </a:rPr>
              <a:t>Azure</a:t>
            </a:r>
            <a:r>
              <a:rPr lang="vi-VN" dirty="0">
                <a:solidFill>
                  <a:srgbClr val="FF0000"/>
                </a:solidFill>
              </a:rPr>
              <a:t> được ứng dụng cho những dịch vụ như: lưu trữ, phân tích, mạng, ảo hóa máy tính,…</a:t>
            </a:r>
          </a:p>
          <a:p>
            <a:r>
              <a:rPr lang="vi-VN" dirty="0" err="1"/>
              <a:t>Azure</a:t>
            </a:r>
            <a:r>
              <a:rPr lang="vi-VN" dirty="0"/>
              <a:t> còn có thể được dùng hoặc là bổ sung thêm cho các máy chủ ngay tại chỗ</a:t>
            </a:r>
          </a:p>
          <a:p>
            <a:endParaRPr lang="vi-VN" dirty="0"/>
          </a:p>
        </p:txBody>
      </p:sp>
    </p:spTree>
    <p:extLst>
      <p:ext uri="{BB962C8B-B14F-4D97-AF65-F5344CB8AC3E}">
        <p14:creationId xmlns:p14="http://schemas.microsoft.com/office/powerpoint/2010/main" val="22547865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4604-43C3-B079-60C4-3258E41CB19E}"/>
              </a:ext>
            </a:extLst>
          </p:cNvPr>
          <p:cNvSpPr>
            <a:spLocks noGrp="1"/>
          </p:cNvSpPr>
          <p:nvPr>
            <p:ph type="title"/>
          </p:nvPr>
        </p:nvSpPr>
        <p:spPr/>
        <p:txBody>
          <a:bodyPr/>
          <a:lstStyle/>
          <a:p>
            <a:r>
              <a:rPr lang="vi-VN" dirty="0"/>
              <a:t>Một số dịch vụ</a:t>
            </a:r>
          </a:p>
        </p:txBody>
      </p:sp>
      <p:sp>
        <p:nvSpPr>
          <p:cNvPr id="3" name="Content Placeholder 2">
            <a:extLst>
              <a:ext uri="{FF2B5EF4-FFF2-40B4-BE49-F238E27FC236}">
                <a16:creationId xmlns:a16="http://schemas.microsoft.com/office/drawing/2014/main" id="{B75F8C49-11E7-5CAC-1C14-CAE127F8975B}"/>
              </a:ext>
            </a:extLst>
          </p:cNvPr>
          <p:cNvSpPr>
            <a:spLocks noGrp="1"/>
          </p:cNvSpPr>
          <p:nvPr>
            <p:ph sz="half" idx="1"/>
          </p:nvPr>
        </p:nvSpPr>
        <p:spPr/>
        <p:txBody>
          <a:bodyPr/>
          <a:lstStyle/>
          <a:p>
            <a:r>
              <a:rPr lang="vi-VN" dirty="0" err="1"/>
              <a:t>Azure</a:t>
            </a:r>
            <a:r>
              <a:rPr lang="vi-VN" dirty="0"/>
              <a:t> </a:t>
            </a:r>
            <a:r>
              <a:rPr lang="vi-VN" dirty="0" err="1"/>
              <a:t>Virtual</a:t>
            </a:r>
            <a:r>
              <a:rPr lang="vi-VN" dirty="0"/>
              <a:t> </a:t>
            </a:r>
            <a:r>
              <a:rPr lang="vi-VN" dirty="0" err="1"/>
              <a:t>Machines</a:t>
            </a:r>
            <a:endParaRPr lang="vi-VN" dirty="0"/>
          </a:p>
          <a:p>
            <a:r>
              <a:rPr lang="vi-VN" dirty="0" err="1">
                <a:solidFill>
                  <a:srgbClr val="FF0000"/>
                </a:solidFill>
              </a:rPr>
              <a:t>Azure</a:t>
            </a:r>
            <a:r>
              <a:rPr lang="vi-VN" dirty="0">
                <a:solidFill>
                  <a:srgbClr val="FF0000"/>
                </a:solidFill>
              </a:rPr>
              <a:t> </a:t>
            </a:r>
            <a:r>
              <a:rPr lang="vi-VN" dirty="0" err="1">
                <a:solidFill>
                  <a:srgbClr val="FF0000"/>
                </a:solidFill>
              </a:rPr>
              <a:t>App</a:t>
            </a:r>
            <a:r>
              <a:rPr lang="vi-VN" dirty="0">
                <a:solidFill>
                  <a:srgbClr val="FF0000"/>
                </a:solidFill>
              </a:rPr>
              <a:t> </a:t>
            </a:r>
            <a:r>
              <a:rPr lang="vi-VN" dirty="0" err="1">
                <a:solidFill>
                  <a:srgbClr val="FF0000"/>
                </a:solidFill>
              </a:rPr>
              <a:t>Service</a:t>
            </a:r>
            <a:endParaRPr lang="vi-VN" dirty="0">
              <a:solidFill>
                <a:srgbClr val="FF0000"/>
              </a:solidFill>
            </a:endParaRPr>
          </a:p>
          <a:p>
            <a:r>
              <a:rPr lang="vi-VN" dirty="0" err="1"/>
              <a:t>Azure</a:t>
            </a:r>
            <a:r>
              <a:rPr lang="vi-VN" dirty="0"/>
              <a:t> SQL </a:t>
            </a:r>
            <a:r>
              <a:rPr lang="vi-VN" dirty="0" err="1"/>
              <a:t>Database</a:t>
            </a:r>
            <a:endParaRPr lang="vi-VN" dirty="0"/>
          </a:p>
          <a:p>
            <a:r>
              <a:rPr lang="vi-VN" dirty="0" err="1">
                <a:solidFill>
                  <a:srgbClr val="FF0000"/>
                </a:solidFill>
              </a:rPr>
              <a:t>Azure</a:t>
            </a:r>
            <a:r>
              <a:rPr lang="vi-VN" dirty="0">
                <a:solidFill>
                  <a:srgbClr val="FF0000"/>
                </a:solidFill>
              </a:rPr>
              <a:t> </a:t>
            </a:r>
            <a:r>
              <a:rPr lang="vi-VN" dirty="0" err="1">
                <a:solidFill>
                  <a:srgbClr val="FF0000"/>
                </a:solidFill>
              </a:rPr>
              <a:t>Storage</a:t>
            </a:r>
            <a:endParaRPr lang="vi-VN" dirty="0">
              <a:solidFill>
                <a:srgbClr val="FF0000"/>
              </a:solidFill>
            </a:endParaRPr>
          </a:p>
          <a:p>
            <a:r>
              <a:rPr lang="vi-VN" dirty="0" err="1"/>
              <a:t>Azure</a:t>
            </a:r>
            <a:r>
              <a:rPr lang="vi-VN" dirty="0"/>
              <a:t> </a:t>
            </a:r>
            <a:r>
              <a:rPr lang="vi-VN" dirty="0" err="1"/>
              <a:t>Cognitive</a:t>
            </a:r>
            <a:r>
              <a:rPr lang="vi-VN" dirty="0"/>
              <a:t> </a:t>
            </a:r>
            <a:r>
              <a:rPr lang="vi-VN" dirty="0" err="1"/>
              <a:t>Services</a:t>
            </a:r>
            <a:endParaRPr lang="vi-VN" dirty="0"/>
          </a:p>
        </p:txBody>
      </p:sp>
      <p:sp>
        <p:nvSpPr>
          <p:cNvPr id="4" name="Content Placeholder 3">
            <a:extLst>
              <a:ext uri="{FF2B5EF4-FFF2-40B4-BE49-F238E27FC236}">
                <a16:creationId xmlns:a16="http://schemas.microsoft.com/office/drawing/2014/main" id="{6EC879C6-DA3D-BF4A-6AA3-C9932FD581C5}"/>
              </a:ext>
            </a:extLst>
          </p:cNvPr>
          <p:cNvSpPr>
            <a:spLocks noGrp="1"/>
          </p:cNvSpPr>
          <p:nvPr>
            <p:ph sz="half" idx="2"/>
          </p:nvPr>
        </p:nvSpPr>
        <p:spPr/>
        <p:txBody>
          <a:bodyPr/>
          <a:lstStyle/>
          <a:p>
            <a:r>
              <a:rPr lang="en-US" dirty="0"/>
              <a:t>Azure DevOps</a:t>
            </a:r>
          </a:p>
          <a:p>
            <a:r>
              <a:rPr lang="en-US" dirty="0">
                <a:solidFill>
                  <a:srgbClr val="FF0000"/>
                </a:solidFill>
              </a:rPr>
              <a:t>Azure Functions</a:t>
            </a:r>
          </a:p>
          <a:p>
            <a:r>
              <a:rPr lang="en-US" dirty="0"/>
              <a:t>Azure Machine Learning</a:t>
            </a:r>
          </a:p>
          <a:p>
            <a:r>
              <a:rPr lang="en-US" dirty="0">
                <a:solidFill>
                  <a:srgbClr val="FF0000"/>
                </a:solidFill>
              </a:rPr>
              <a:t>Azure Kubernetes Service</a:t>
            </a:r>
          </a:p>
          <a:p>
            <a:r>
              <a:rPr lang="vi-VN" dirty="0"/>
              <a:t>…</a:t>
            </a:r>
          </a:p>
        </p:txBody>
      </p:sp>
    </p:spTree>
    <p:extLst>
      <p:ext uri="{BB962C8B-B14F-4D97-AF65-F5344CB8AC3E}">
        <p14:creationId xmlns:p14="http://schemas.microsoft.com/office/powerpoint/2010/main" val="37150558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E572-D5C3-0B9B-1921-EA8E82F24AAA}"/>
              </a:ext>
            </a:extLst>
          </p:cNvPr>
          <p:cNvSpPr>
            <a:spLocks noGrp="1"/>
          </p:cNvSpPr>
          <p:nvPr>
            <p:ph type="title"/>
          </p:nvPr>
        </p:nvSpPr>
        <p:spPr/>
        <p:txBody>
          <a:bodyPr/>
          <a:lstStyle/>
          <a:p>
            <a:r>
              <a:rPr lang="vi-VN" dirty="0"/>
              <a:t>Ưu điểm</a:t>
            </a:r>
            <a:br>
              <a:rPr lang="vi-VN" dirty="0"/>
            </a:br>
            <a:endParaRPr lang="vi-VN" dirty="0"/>
          </a:p>
        </p:txBody>
      </p:sp>
      <p:sp>
        <p:nvSpPr>
          <p:cNvPr id="3" name="Content Placeholder 2">
            <a:extLst>
              <a:ext uri="{FF2B5EF4-FFF2-40B4-BE49-F238E27FC236}">
                <a16:creationId xmlns:a16="http://schemas.microsoft.com/office/drawing/2014/main" id="{53D5155C-F76B-3835-6C18-9C95CF193B5C}"/>
              </a:ext>
            </a:extLst>
          </p:cNvPr>
          <p:cNvSpPr>
            <a:spLocks noGrp="1"/>
          </p:cNvSpPr>
          <p:nvPr>
            <p:ph idx="1"/>
          </p:nvPr>
        </p:nvSpPr>
        <p:spPr/>
        <p:txBody>
          <a:bodyPr/>
          <a:lstStyle/>
          <a:p>
            <a:r>
              <a:rPr lang="vi-VN" dirty="0"/>
              <a:t>Khôi phục và chống thất thoát dữ liệu</a:t>
            </a:r>
          </a:p>
          <a:p>
            <a:r>
              <a:rPr lang="vi-VN" dirty="0">
                <a:solidFill>
                  <a:srgbClr val="FF0000"/>
                </a:solidFill>
              </a:rPr>
              <a:t>Lưu trữ và phát triển các ứng dụng dành cho </a:t>
            </a:r>
            <a:r>
              <a:rPr lang="vi-VN" dirty="0" err="1">
                <a:solidFill>
                  <a:srgbClr val="FF0000"/>
                </a:solidFill>
              </a:rPr>
              <a:t>web</a:t>
            </a:r>
            <a:r>
              <a:rPr lang="vi-VN" dirty="0">
                <a:solidFill>
                  <a:srgbClr val="FF0000"/>
                </a:solidFill>
              </a:rPr>
              <a:t> và di động</a:t>
            </a:r>
          </a:p>
          <a:p>
            <a:r>
              <a:rPr lang="vi-VN" dirty="0"/>
              <a:t>Phân phối và bổ sung </a:t>
            </a:r>
            <a:r>
              <a:rPr lang="vi-VN" dirty="0" err="1"/>
              <a:t>Active</a:t>
            </a:r>
            <a:r>
              <a:rPr lang="vi-VN" dirty="0"/>
              <a:t> </a:t>
            </a:r>
            <a:r>
              <a:rPr lang="vi-VN" dirty="0" err="1"/>
              <a:t>Directory</a:t>
            </a:r>
            <a:r>
              <a:rPr lang="vi-VN" dirty="0"/>
              <a:t> </a:t>
            </a:r>
          </a:p>
          <a:p>
            <a:r>
              <a:rPr lang="vi-VN" dirty="0">
                <a:solidFill>
                  <a:srgbClr val="FF0000"/>
                </a:solidFill>
              </a:rPr>
              <a:t>Đổi mới các giải pháp </a:t>
            </a:r>
            <a:r>
              <a:rPr lang="vi-VN" dirty="0" err="1">
                <a:solidFill>
                  <a:srgbClr val="FF0000"/>
                </a:solidFill>
              </a:rPr>
              <a:t>IoT</a:t>
            </a:r>
            <a:r>
              <a:rPr lang="vi-VN" dirty="0">
                <a:solidFill>
                  <a:srgbClr val="FF0000"/>
                </a:solidFill>
              </a:rPr>
              <a:t> công nghiệp</a:t>
            </a:r>
          </a:p>
          <a:p>
            <a:endParaRPr lang="vi-VN" dirty="0"/>
          </a:p>
        </p:txBody>
      </p:sp>
    </p:spTree>
    <p:extLst>
      <p:ext uri="{BB962C8B-B14F-4D97-AF65-F5344CB8AC3E}">
        <p14:creationId xmlns:p14="http://schemas.microsoft.com/office/powerpoint/2010/main" val="177357656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E10B-C1D9-D9C7-DB5D-8803386589BA}"/>
              </a:ext>
            </a:extLst>
          </p:cNvPr>
          <p:cNvSpPr>
            <a:spLocks noGrp="1"/>
          </p:cNvSpPr>
          <p:nvPr>
            <p:ph type="title"/>
          </p:nvPr>
        </p:nvSpPr>
        <p:spPr/>
        <p:txBody>
          <a:bodyPr/>
          <a:lstStyle/>
          <a:p>
            <a:r>
              <a:rPr lang="vi-VN" dirty="0"/>
              <a:t>Nhược điểm</a:t>
            </a:r>
          </a:p>
        </p:txBody>
      </p:sp>
      <p:sp>
        <p:nvSpPr>
          <p:cNvPr id="3" name="Content Placeholder 2">
            <a:extLst>
              <a:ext uri="{FF2B5EF4-FFF2-40B4-BE49-F238E27FC236}">
                <a16:creationId xmlns:a16="http://schemas.microsoft.com/office/drawing/2014/main" id="{646D81CF-1C35-D672-0FCB-D42F246A72FA}"/>
              </a:ext>
            </a:extLst>
          </p:cNvPr>
          <p:cNvSpPr>
            <a:spLocks noGrp="1"/>
          </p:cNvSpPr>
          <p:nvPr>
            <p:ph idx="1"/>
          </p:nvPr>
        </p:nvSpPr>
        <p:spPr/>
        <p:txBody>
          <a:bodyPr/>
          <a:lstStyle/>
          <a:p>
            <a:r>
              <a:rPr lang="vi-VN" dirty="0"/>
              <a:t>Tiềm ẩn nguy cơ mất quyền kiểm soát tài khoản cho Microsoft </a:t>
            </a:r>
          </a:p>
          <a:p>
            <a:r>
              <a:rPr lang="vi-VN" dirty="0">
                <a:solidFill>
                  <a:srgbClr val="FF0000"/>
                </a:solidFill>
              </a:rPr>
              <a:t>Tăng sự cạnh tranh giữa các nguồn lực phát triển </a:t>
            </a:r>
          </a:p>
          <a:p>
            <a:r>
              <a:rPr lang="vi-VN" dirty="0"/>
              <a:t>Chạy theo kinh doanh số lượng </a:t>
            </a:r>
          </a:p>
          <a:p>
            <a:r>
              <a:rPr lang="vi-VN" dirty="0">
                <a:solidFill>
                  <a:srgbClr val="FF0000"/>
                </a:solidFill>
              </a:rPr>
              <a:t>Sự suy giảm trong lợi nhuận trước mắt và doanh thu </a:t>
            </a:r>
          </a:p>
          <a:p>
            <a:r>
              <a:rPr lang="vi-VN" dirty="0"/>
              <a:t>Tăng tốc toàn cầu khóa và cạnh tranh thị trường </a:t>
            </a:r>
          </a:p>
          <a:p>
            <a:r>
              <a:rPr lang="vi-VN" dirty="0">
                <a:solidFill>
                  <a:srgbClr val="FF0000"/>
                </a:solidFill>
              </a:rPr>
              <a:t>Tăng chi phí lưu trữ và tích hợp</a:t>
            </a:r>
          </a:p>
          <a:p>
            <a:endParaRPr lang="vi-VN" dirty="0"/>
          </a:p>
        </p:txBody>
      </p:sp>
    </p:spTree>
    <p:extLst>
      <p:ext uri="{BB962C8B-B14F-4D97-AF65-F5344CB8AC3E}">
        <p14:creationId xmlns:p14="http://schemas.microsoft.com/office/powerpoint/2010/main" val="67494696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838F-3941-A692-3A28-00AB441FA569}"/>
              </a:ext>
            </a:extLst>
          </p:cNvPr>
          <p:cNvSpPr>
            <a:spLocks noGrp="1"/>
          </p:cNvSpPr>
          <p:nvPr>
            <p:ph type="title"/>
          </p:nvPr>
        </p:nvSpPr>
        <p:spPr/>
        <p:txBody>
          <a:bodyPr/>
          <a:lstStyle/>
          <a:p>
            <a:r>
              <a:rPr lang="en-US" dirty="0" err="1"/>
              <a:t>Mô</a:t>
            </a:r>
            <a:r>
              <a:rPr lang="en-US" dirty="0"/>
              <a:t> </a:t>
            </a:r>
            <a:r>
              <a:rPr lang="en-US" dirty="0" err="1"/>
              <a:t>hình</a:t>
            </a:r>
            <a:r>
              <a:rPr lang="en-US" dirty="0"/>
              <a:t> client – server</a:t>
            </a:r>
            <a:endParaRPr lang="vi-VN" dirty="0"/>
          </a:p>
        </p:txBody>
      </p:sp>
      <p:sp>
        <p:nvSpPr>
          <p:cNvPr id="3" name="Text Placeholder 2">
            <a:extLst>
              <a:ext uri="{FF2B5EF4-FFF2-40B4-BE49-F238E27FC236}">
                <a16:creationId xmlns:a16="http://schemas.microsoft.com/office/drawing/2014/main" id="{F47E049A-B856-3590-D2EA-87E2D674811A}"/>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286963424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DA2CB-32BE-1160-1537-07614B462A24}"/>
              </a:ext>
            </a:extLst>
          </p:cNvPr>
          <p:cNvSpPr>
            <a:spLocks noGrp="1"/>
          </p:cNvSpPr>
          <p:nvPr>
            <p:ph type="title"/>
          </p:nvPr>
        </p:nvSpPr>
        <p:spPr/>
        <p:txBody>
          <a:bodyPr/>
          <a:lstStyle/>
          <a:p>
            <a:r>
              <a:rPr lang="vi-VN" dirty="0"/>
              <a:t>Mô hình </a:t>
            </a:r>
            <a:r>
              <a:rPr lang="vi-VN" dirty="0" err="1"/>
              <a:t>client</a:t>
            </a:r>
            <a:r>
              <a:rPr lang="vi-VN" dirty="0"/>
              <a:t> – </a:t>
            </a:r>
            <a:r>
              <a:rPr lang="vi-VN" dirty="0" err="1"/>
              <a:t>server</a:t>
            </a:r>
            <a:endParaRPr lang="vi-VN" dirty="0"/>
          </a:p>
        </p:txBody>
      </p:sp>
      <p:sp>
        <p:nvSpPr>
          <p:cNvPr id="5" name="Content Placeholder 4">
            <a:extLst>
              <a:ext uri="{FF2B5EF4-FFF2-40B4-BE49-F238E27FC236}">
                <a16:creationId xmlns:a16="http://schemas.microsoft.com/office/drawing/2014/main" id="{51F81D0D-639D-9087-3268-31DF6836FDB2}"/>
              </a:ext>
            </a:extLst>
          </p:cNvPr>
          <p:cNvSpPr>
            <a:spLocks noGrp="1"/>
          </p:cNvSpPr>
          <p:nvPr>
            <p:ph idx="1"/>
          </p:nvPr>
        </p:nvSpPr>
        <p:spPr/>
        <p:txBody>
          <a:bodyPr/>
          <a:lstStyle/>
          <a:p>
            <a:r>
              <a:rPr lang="vi-VN" dirty="0"/>
              <a:t>Mô hình </a:t>
            </a:r>
            <a:r>
              <a:rPr lang="vi-VN" dirty="0" err="1"/>
              <a:t>client-server</a:t>
            </a:r>
            <a:r>
              <a:rPr lang="vi-VN" dirty="0"/>
              <a:t> là một kiến trúc phần mềm phổ biến trong lập trình và phát triển ứng dụng mạng. </a:t>
            </a:r>
          </a:p>
        </p:txBody>
      </p:sp>
      <p:pic>
        <p:nvPicPr>
          <p:cNvPr id="9" name="Picture 8">
            <a:extLst>
              <a:ext uri="{FF2B5EF4-FFF2-40B4-BE49-F238E27FC236}">
                <a16:creationId xmlns:a16="http://schemas.microsoft.com/office/drawing/2014/main" id="{DD7FC5C6-BF4C-DA6B-F32C-4B75D3C55C1D}"/>
              </a:ext>
            </a:extLst>
          </p:cNvPr>
          <p:cNvPicPr>
            <a:picLocks noChangeAspect="1"/>
          </p:cNvPicPr>
          <p:nvPr/>
        </p:nvPicPr>
        <p:blipFill>
          <a:blip r:embed="rId3"/>
          <a:stretch>
            <a:fillRect/>
          </a:stretch>
        </p:blipFill>
        <p:spPr>
          <a:xfrm>
            <a:off x="2686050" y="2814076"/>
            <a:ext cx="6819900" cy="3475601"/>
          </a:xfrm>
          <a:prstGeom prst="rect">
            <a:avLst/>
          </a:prstGeom>
        </p:spPr>
      </p:pic>
    </p:spTree>
    <p:extLst>
      <p:ext uri="{BB962C8B-B14F-4D97-AF65-F5344CB8AC3E}">
        <p14:creationId xmlns:p14="http://schemas.microsoft.com/office/powerpoint/2010/main" val="116458984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F87CDCA-A648-34F5-42EE-7FC990DE2C6F}"/>
              </a:ext>
            </a:extLst>
          </p:cNvPr>
          <p:cNvSpPr>
            <a:spLocks noGrp="1"/>
          </p:cNvSpPr>
          <p:nvPr>
            <p:ph type="title"/>
          </p:nvPr>
        </p:nvSpPr>
        <p:spPr/>
        <p:txBody>
          <a:bodyPr/>
          <a:lstStyle/>
          <a:p>
            <a:r>
              <a:rPr lang="vi-VN" dirty="0"/>
              <a:t>Giao tiếp giữa </a:t>
            </a:r>
            <a:r>
              <a:rPr lang="vi-VN" dirty="0" err="1"/>
              <a:t>client</a:t>
            </a:r>
            <a:r>
              <a:rPr lang="vi-VN" dirty="0"/>
              <a:t> và </a:t>
            </a:r>
            <a:r>
              <a:rPr lang="vi-VN" dirty="0" err="1"/>
              <a:t>server</a:t>
            </a:r>
            <a:r>
              <a:rPr lang="vi-VN" dirty="0"/>
              <a:t> </a:t>
            </a:r>
          </a:p>
        </p:txBody>
      </p:sp>
      <p:sp>
        <p:nvSpPr>
          <p:cNvPr id="9" name="Content Placeholder 8">
            <a:extLst>
              <a:ext uri="{FF2B5EF4-FFF2-40B4-BE49-F238E27FC236}">
                <a16:creationId xmlns:a16="http://schemas.microsoft.com/office/drawing/2014/main" id="{F7CDE92B-AA1B-09BA-BA31-CF3E6B845AA6}"/>
              </a:ext>
            </a:extLst>
          </p:cNvPr>
          <p:cNvSpPr>
            <a:spLocks noGrp="1"/>
          </p:cNvSpPr>
          <p:nvPr>
            <p:ph sz="half" idx="1"/>
          </p:nvPr>
        </p:nvSpPr>
        <p:spPr/>
        <p:txBody>
          <a:bodyPr/>
          <a:lstStyle/>
          <a:p>
            <a:r>
              <a:rPr lang="vi-VN"/>
              <a:t>Giao thức: Để truyền thông giữa client và server, thường sử dụng các giao thức như HTTP, TCP/IP, và giao thức tùy chỉnh phát triển.</a:t>
            </a:r>
          </a:p>
          <a:p>
            <a:r>
              <a:rPr lang="vi-VN">
                <a:solidFill>
                  <a:srgbClr val="FF0000"/>
                </a:solidFill>
              </a:rPr>
              <a:t>Yêu cầu-Phản hồi: Client gửi yêu cầu đến server, và server xử lý yêu cầu đó rồi trả lại kết quả cho client.</a:t>
            </a:r>
          </a:p>
          <a:p>
            <a:endParaRPr lang="vi-VN" dirty="0"/>
          </a:p>
        </p:txBody>
      </p:sp>
      <p:pic>
        <p:nvPicPr>
          <p:cNvPr id="11" name="Content Placeholder 10">
            <a:extLst>
              <a:ext uri="{FF2B5EF4-FFF2-40B4-BE49-F238E27FC236}">
                <a16:creationId xmlns:a16="http://schemas.microsoft.com/office/drawing/2014/main" id="{57B08B88-DA85-51BC-5D5E-3B314AA50BB5}"/>
              </a:ext>
            </a:extLst>
          </p:cNvPr>
          <p:cNvPicPr>
            <a:picLocks noGrp="1" noChangeAspect="1"/>
          </p:cNvPicPr>
          <p:nvPr>
            <p:ph sz="half" idx="2"/>
          </p:nvPr>
        </p:nvPicPr>
        <p:blipFill>
          <a:blip r:embed="rId2"/>
          <a:stretch>
            <a:fillRect/>
          </a:stretch>
        </p:blipFill>
        <p:spPr>
          <a:xfrm>
            <a:off x="6288216" y="1885970"/>
            <a:ext cx="5547972" cy="3086059"/>
          </a:xfrm>
          <a:prstGeom prst="rect">
            <a:avLst/>
          </a:prstGeom>
        </p:spPr>
      </p:pic>
    </p:spTree>
    <p:extLst>
      <p:ext uri="{BB962C8B-B14F-4D97-AF65-F5344CB8AC3E}">
        <p14:creationId xmlns:p14="http://schemas.microsoft.com/office/powerpoint/2010/main" val="126767967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C19E-83A8-188C-0B67-372228E580D3}"/>
              </a:ext>
            </a:extLst>
          </p:cNvPr>
          <p:cNvSpPr>
            <a:spLocks noGrp="1"/>
          </p:cNvSpPr>
          <p:nvPr>
            <p:ph type="title"/>
          </p:nvPr>
        </p:nvSpPr>
        <p:spPr/>
        <p:txBody>
          <a:bodyPr/>
          <a:lstStyle/>
          <a:p>
            <a:r>
              <a:rPr lang="vi-VN" dirty="0"/>
              <a:t>Ưu điểm</a:t>
            </a:r>
          </a:p>
        </p:txBody>
      </p:sp>
      <p:sp>
        <p:nvSpPr>
          <p:cNvPr id="5" name="Content Placeholder 4">
            <a:extLst>
              <a:ext uri="{FF2B5EF4-FFF2-40B4-BE49-F238E27FC236}">
                <a16:creationId xmlns:a16="http://schemas.microsoft.com/office/drawing/2014/main" id="{2E387724-A589-E34D-1953-79F05866C348}"/>
              </a:ext>
            </a:extLst>
          </p:cNvPr>
          <p:cNvSpPr>
            <a:spLocks noGrp="1"/>
          </p:cNvSpPr>
          <p:nvPr>
            <p:ph idx="1"/>
          </p:nvPr>
        </p:nvSpPr>
        <p:spPr/>
        <p:txBody>
          <a:bodyPr/>
          <a:lstStyle/>
          <a:p>
            <a:r>
              <a:rPr lang="vi-VN" dirty="0"/>
              <a:t>Tính tập trung cao</a:t>
            </a:r>
          </a:p>
          <a:p>
            <a:r>
              <a:rPr lang="vi-VN" dirty="0">
                <a:solidFill>
                  <a:srgbClr val="FF0000"/>
                </a:solidFill>
              </a:rPr>
              <a:t>Bảo mật tốt</a:t>
            </a:r>
          </a:p>
          <a:p>
            <a:r>
              <a:rPr lang="vi-VN" dirty="0"/>
              <a:t>Khả năng mở rộng</a:t>
            </a:r>
          </a:p>
          <a:p>
            <a:r>
              <a:rPr lang="vi-VN" dirty="0">
                <a:solidFill>
                  <a:srgbClr val="FF0000"/>
                </a:solidFill>
              </a:rPr>
              <a:t>Khả năng truy cập</a:t>
            </a:r>
          </a:p>
        </p:txBody>
      </p:sp>
    </p:spTree>
    <p:extLst>
      <p:ext uri="{BB962C8B-B14F-4D97-AF65-F5344CB8AC3E}">
        <p14:creationId xmlns:p14="http://schemas.microsoft.com/office/powerpoint/2010/main" val="197027647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5507-62BA-3620-15B7-D828F6407C87}"/>
              </a:ext>
            </a:extLst>
          </p:cNvPr>
          <p:cNvSpPr>
            <a:spLocks noGrp="1"/>
          </p:cNvSpPr>
          <p:nvPr>
            <p:ph type="title"/>
          </p:nvPr>
        </p:nvSpPr>
        <p:spPr/>
        <p:txBody>
          <a:bodyPr/>
          <a:lstStyle/>
          <a:p>
            <a:r>
              <a:rPr lang="vi-VN" dirty="0"/>
              <a:t>Nhược điểm</a:t>
            </a:r>
          </a:p>
        </p:txBody>
      </p:sp>
      <p:sp>
        <p:nvSpPr>
          <p:cNvPr id="3" name="Content Placeholder 2">
            <a:extLst>
              <a:ext uri="{FF2B5EF4-FFF2-40B4-BE49-F238E27FC236}">
                <a16:creationId xmlns:a16="http://schemas.microsoft.com/office/drawing/2014/main" id="{AA99F212-95CC-A9E6-FC2B-D9A401D03A74}"/>
              </a:ext>
            </a:extLst>
          </p:cNvPr>
          <p:cNvSpPr>
            <a:spLocks noGrp="1"/>
          </p:cNvSpPr>
          <p:nvPr>
            <p:ph idx="1"/>
          </p:nvPr>
        </p:nvSpPr>
        <p:spPr/>
        <p:txBody>
          <a:bodyPr/>
          <a:lstStyle/>
          <a:p>
            <a:r>
              <a:rPr lang="vi-VN" dirty="0"/>
              <a:t>Tắc nghẽn lưu lượng</a:t>
            </a:r>
          </a:p>
          <a:p>
            <a:r>
              <a:rPr lang="vi-VN" dirty="0">
                <a:solidFill>
                  <a:srgbClr val="FF0000"/>
                </a:solidFill>
              </a:rPr>
              <a:t>Độ bền</a:t>
            </a:r>
          </a:p>
          <a:p>
            <a:r>
              <a:rPr lang="vi-VN" dirty="0"/>
              <a:t>Chi phí </a:t>
            </a:r>
          </a:p>
          <a:p>
            <a:r>
              <a:rPr lang="vi-VN" dirty="0">
                <a:solidFill>
                  <a:srgbClr val="FF0000"/>
                </a:solidFill>
              </a:rPr>
              <a:t>Bảo trì</a:t>
            </a:r>
          </a:p>
          <a:p>
            <a:r>
              <a:rPr lang="vi-VN" dirty="0"/>
              <a:t>Tài nguyên</a:t>
            </a:r>
          </a:p>
        </p:txBody>
      </p:sp>
    </p:spTree>
    <p:extLst>
      <p:ext uri="{BB962C8B-B14F-4D97-AF65-F5344CB8AC3E}">
        <p14:creationId xmlns:p14="http://schemas.microsoft.com/office/powerpoint/2010/main" val="10101731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C71587-403E-CC48-729F-41C7257F16B1}"/>
              </a:ext>
            </a:extLst>
          </p:cNvPr>
          <p:cNvSpPr>
            <a:spLocks noGrp="1"/>
          </p:cNvSpPr>
          <p:nvPr>
            <p:ph type="title"/>
          </p:nvPr>
        </p:nvSpPr>
        <p:spPr/>
        <p:txBody>
          <a:bodyPr/>
          <a:lstStyle/>
          <a:p>
            <a:r>
              <a:rPr lang="vi-VN" dirty="0" err="1"/>
              <a:t>Visual</a:t>
            </a:r>
            <a:r>
              <a:rPr lang="vi-VN" dirty="0"/>
              <a:t> </a:t>
            </a:r>
            <a:r>
              <a:rPr lang="vi-VN" dirty="0" err="1"/>
              <a:t>Question</a:t>
            </a:r>
            <a:r>
              <a:rPr lang="vi-VN" dirty="0"/>
              <a:t> </a:t>
            </a:r>
            <a:r>
              <a:rPr lang="vi-VN" dirty="0" err="1"/>
              <a:t>Answering</a:t>
            </a:r>
            <a:endParaRPr lang="vi-VN" dirty="0"/>
          </a:p>
        </p:txBody>
      </p:sp>
      <p:sp>
        <p:nvSpPr>
          <p:cNvPr id="5" name="Content Placeholder 4">
            <a:extLst>
              <a:ext uri="{FF2B5EF4-FFF2-40B4-BE49-F238E27FC236}">
                <a16:creationId xmlns:a16="http://schemas.microsoft.com/office/drawing/2014/main" id="{C47D5F13-FCE5-2887-1236-2D207707F471}"/>
              </a:ext>
            </a:extLst>
          </p:cNvPr>
          <p:cNvSpPr>
            <a:spLocks noGrp="1"/>
          </p:cNvSpPr>
          <p:nvPr>
            <p:ph idx="1"/>
          </p:nvPr>
        </p:nvSpPr>
        <p:spPr/>
        <p:txBody>
          <a:bodyPr/>
          <a:lstStyle/>
          <a:p>
            <a:r>
              <a:rPr lang="vi-VN" dirty="0"/>
              <a:t>Bài toán VQA (</a:t>
            </a:r>
            <a:r>
              <a:rPr lang="vi-VN" dirty="0" err="1"/>
              <a:t>Visual</a:t>
            </a:r>
            <a:r>
              <a:rPr lang="vi-VN" dirty="0"/>
              <a:t> </a:t>
            </a:r>
            <a:r>
              <a:rPr lang="vi-VN" dirty="0" err="1"/>
              <a:t>Question</a:t>
            </a:r>
            <a:r>
              <a:rPr lang="vi-VN" dirty="0"/>
              <a:t> </a:t>
            </a:r>
            <a:r>
              <a:rPr lang="vi-VN" dirty="0" err="1"/>
              <a:t>Answering</a:t>
            </a:r>
            <a:r>
              <a:rPr lang="vi-VN" dirty="0"/>
              <a:t>) là một thể hiện của lĩnh vực trí tuệ nhân tạo.</a:t>
            </a:r>
          </a:p>
          <a:p>
            <a:r>
              <a:rPr lang="vi-VN" dirty="0">
                <a:solidFill>
                  <a:srgbClr val="FF0000"/>
                </a:solidFill>
              </a:rPr>
              <a:t>Đây là bài toán kết hợp giữa xử lý ngôn ngữ tự nhiên và thị giác máy tính, nơi máy tính cần phải hiểu cả nội dung hình ảnh và nội dung câu hỏi để tạo ra câu trả lời chính xác.</a:t>
            </a:r>
          </a:p>
        </p:txBody>
      </p:sp>
    </p:spTree>
    <p:extLst>
      <p:ext uri="{BB962C8B-B14F-4D97-AF65-F5344CB8AC3E}">
        <p14:creationId xmlns:p14="http://schemas.microsoft.com/office/powerpoint/2010/main" val="385084198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8AED-193F-D35E-4976-54800DA52439}"/>
              </a:ext>
            </a:extLst>
          </p:cNvPr>
          <p:cNvSpPr>
            <a:spLocks noGrp="1"/>
          </p:cNvSpPr>
          <p:nvPr>
            <p:ph type="title"/>
          </p:nvPr>
        </p:nvSpPr>
        <p:spPr/>
        <p:txBody>
          <a:bodyPr/>
          <a:lstStyle/>
          <a:p>
            <a:r>
              <a:rPr lang="vi-VN" dirty="0"/>
              <a:t>Thông tin ứng dụng</a:t>
            </a:r>
          </a:p>
        </p:txBody>
      </p:sp>
      <p:sp>
        <p:nvSpPr>
          <p:cNvPr id="3" name="Text Placeholder 2">
            <a:extLst>
              <a:ext uri="{FF2B5EF4-FFF2-40B4-BE49-F238E27FC236}">
                <a16:creationId xmlns:a16="http://schemas.microsoft.com/office/drawing/2014/main" id="{D7298F64-7380-C767-FF94-186EB7288CF6}"/>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138968582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7810579-BC80-66FA-3375-A3F6718AA562}"/>
              </a:ext>
            </a:extLst>
          </p:cNvPr>
          <p:cNvSpPr>
            <a:spLocks noGrp="1"/>
          </p:cNvSpPr>
          <p:nvPr>
            <p:ph type="title"/>
          </p:nvPr>
        </p:nvSpPr>
        <p:spPr/>
        <p:txBody>
          <a:bodyPr/>
          <a:lstStyle/>
          <a:p>
            <a:r>
              <a:rPr lang="vi-VN" dirty="0"/>
              <a:t>Công cụ sử dụng</a:t>
            </a:r>
          </a:p>
        </p:txBody>
      </p:sp>
      <p:sp>
        <p:nvSpPr>
          <p:cNvPr id="17" name="Content Placeholder 16">
            <a:extLst>
              <a:ext uri="{FF2B5EF4-FFF2-40B4-BE49-F238E27FC236}">
                <a16:creationId xmlns:a16="http://schemas.microsoft.com/office/drawing/2014/main" id="{95D7FC5A-AB93-FA5A-AAB7-13D9D62C1CCF}"/>
              </a:ext>
            </a:extLst>
          </p:cNvPr>
          <p:cNvSpPr>
            <a:spLocks noGrp="1"/>
          </p:cNvSpPr>
          <p:nvPr>
            <p:ph idx="1"/>
          </p:nvPr>
        </p:nvSpPr>
        <p:spPr/>
        <p:txBody>
          <a:bodyPr/>
          <a:lstStyle/>
          <a:p>
            <a:r>
              <a:rPr lang="vi-VN" dirty="0" err="1"/>
              <a:t>Framework</a:t>
            </a:r>
            <a:r>
              <a:rPr lang="vi-VN" dirty="0"/>
              <a:t>: </a:t>
            </a:r>
            <a:r>
              <a:rPr lang="vi-VN" dirty="0" err="1"/>
              <a:t>React</a:t>
            </a:r>
            <a:r>
              <a:rPr lang="vi-VN" dirty="0"/>
              <a:t> </a:t>
            </a:r>
            <a:r>
              <a:rPr lang="vi-VN" dirty="0" err="1"/>
              <a:t>Native</a:t>
            </a:r>
            <a:endParaRPr lang="vi-VN" dirty="0"/>
          </a:p>
          <a:p>
            <a:r>
              <a:rPr lang="vi-VN" dirty="0">
                <a:solidFill>
                  <a:srgbClr val="FF0000"/>
                </a:solidFill>
              </a:rPr>
              <a:t>Cơ sở dữ liệu: </a:t>
            </a:r>
            <a:r>
              <a:rPr lang="vi-VN" dirty="0" err="1">
                <a:solidFill>
                  <a:srgbClr val="FF0000"/>
                </a:solidFill>
              </a:rPr>
              <a:t>Firebase</a:t>
            </a:r>
            <a:endParaRPr lang="vi-VN" dirty="0">
              <a:solidFill>
                <a:srgbClr val="FF0000"/>
              </a:solidFill>
            </a:endParaRPr>
          </a:p>
          <a:p>
            <a:r>
              <a:rPr lang="vi-VN" dirty="0"/>
              <a:t>Server: </a:t>
            </a:r>
            <a:r>
              <a:rPr lang="vi-VN" dirty="0" err="1"/>
              <a:t>Azure</a:t>
            </a:r>
            <a:endParaRPr lang="vi-VN" dirty="0"/>
          </a:p>
          <a:p>
            <a:r>
              <a:rPr lang="vi-VN" dirty="0">
                <a:solidFill>
                  <a:srgbClr val="FF0000"/>
                </a:solidFill>
              </a:rPr>
              <a:t>Quản lý mã nguồn: </a:t>
            </a:r>
            <a:r>
              <a:rPr lang="vi-VN" dirty="0" err="1">
                <a:solidFill>
                  <a:srgbClr val="FF0000"/>
                </a:solidFill>
              </a:rPr>
              <a:t>Github</a:t>
            </a:r>
            <a:endParaRPr lang="vi-VN" dirty="0">
              <a:solidFill>
                <a:srgbClr val="FF0000"/>
              </a:solidFill>
            </a:endParaRPr>
          </a:p>
        </p:txBody>
      </p:sp>
    </p:spTree>
    <p:extLst>
      <p:ext uri="{BB962C8B-B14F-4D97-AF65-F5344CB8AC3E}">
        <p14:creationId xmlns:p14="http://schemas.microsoft.com/office/powerpoint/2010/main" val="81375952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F76C-D741-5998-82AA-5E12997A1FEA}"/>
              </a:ext>
            </a:extLst>
          </p:cNvPr>
          <p:cNvSpPr>
            <a:spLocks noGrp="1"/>
          </p:cNvSpPr>
          <p:nvPr>
            <p:ph type="title"/>
          </p:nvPr>
        </p:nvSpPr>
        <p:spPr/>
        <p:txBody>
          <a:bodyPr/>
          <a:lstStyle/>
          <a:p>
            <a:r>
              <a:rPr lang="en-US" dirty="0"/>
              <a:t>THIẾT KẾ DỮ LIỆU</a:t>
            </a:r>
            <a:endParaRPr lang="vi-VN" dirty="0"/>
          </a:p>
        </p:txBody>
      </p:sp>
      <p:sp>
        <p:nvSpPr>
          <p:cNvPr id="3" name="Text Placeholder 2">
            <a:extLst>
              <a:ext uri="{FF2B5EF4-FFF2-40B4-BE49-F238E27FC236}">
                <a16:creationId xmlns:a16="http://schemas.microsoft.com/office/drawing/2014/main" id="{976772DF-2812-8A3E-A9B8-B9750D4765B1}"/>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377145189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F39A458-E744-0354-4BAA-43FC638A4246}"/>
              </a:ext>
            </a:extLst>
          </p:cNvPr>
          <p:cNvSpPr>
            <a:spLocks noGrp="1"/>
          </p:cNvSpPr>
          <p:nvPr>
            <p:ph type="title"/>
          </p:nvPr>
        </p:nvSpPr>
        <p:spPr>
          <a:xfrm>
            <a:off x="609600" y="274638"/>
            <a:ext cx="10972800" cy="1143000"/>
          </a:xfrm>
        </p:spPr>
        <p:txBody>
          <a:bodyPr/>
          <a:lstStyle/>
          <a:p>
            <a:r>
              <a:rPr lang="vi-VN" dirty="0"/>
              <a:t>Sơ đồ CSDL quan hệ</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B0E2F9C8-600E-8FF3-57B1-58E241582573}"/>
              </a:ext>
            </a:extLst>
          </p:cNvPr>
          <p:cNvPicPr>
            <a:picLocks noGrp="1" noChangeAspect="1"/>
          </p:cNvPicPr>
          <p:nvPr>
            <p:ph idx="1"/>
          </p:nvPr>
        </p:nvPicPr>
        <p:blipFill>
          <a:blip r:embed="rId2"/>
          <a:stretch>
            <a:fillRect/>
          </a:stretch>
        </p:blipFill>
        <p:spPr>
          <a:xfrm>
            <a:off x="1306622" y="1600201"/>
            <a:ext cx="9578755" cy="4525963"/>
          </a:xfrm>
          <a:prstGeom prst="rect">
            <a:avLst/>
          </a:prstGeom>
          <a:noFill/>
        </p:spPr>
      </p:pic>
    </p:spTree>
    <p:extLst>
      <p:ext uri="{BB962C8B-B14F-4D97-AF65-F5344CB8AC3E}">
        <p14:creationId xmlns:p14="http://schemas.microsoft.com/office/powerpoint/2010/main" val="246556287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FA0698-50DB-BC4E-640D-18A99E67AD50}"/>
              </a:ext>
            </a:extLst>
          </p:cNvPr>
          <p:cNvSpPr>
            <a:spLocks noGrp="1"/>
          </p:cNvSpPr>
          <p:nvPr>
            <p:ph type="title"/>
          </p:nvPr>
        </p:nvSpPr>
        <p:spPr/>
        <p:txBody>
          <a:bodyPr/>
          <a:lstStyle/>
          <a:p>
            <a:r>
              <a:rPr lang="vi-VN" dirty="0" err="1"/>
              <a:t>Demo</a:t>
            </a:r>
            <a:r>
              <a:rPr lang="vi-VN" dirty="0"/>
              <a:t> ứng dụng</a:t>
            </a:r>
          </a:p>
        </p:txBody>
      </p:sp>
      <p:sp>
        <p:nvSpPr>
          <p:cNvPr id="5" name="Text Placeholder 4">
            <a:extLst>
              <a:ext uri="{FF2B5EF4-FFF2-40B4-BE49-F238E27FC236}">
                <a16:creationId xmlns:a16="http://schemas.microsoft.com/office/drawing/2014/main" id="{422EE2DC-4479-80DC-BFBE-BDD9BF4A7A36}"/>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3882946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CA5B-848F-0865-453E-43771200B204}"/>
              </a:ext>
            </a:extLst>
          </p:cNvPr>
          <p:cNvSpPr>
            <a:spLocks noGrp="1"/>
          </p:cNvSpPr>
          <p:nvPr>
            <p:ph type="title"/>
          </p:nvPr>
        </p:nvSpPr>
        <p:spPr/>
        <p:txBody>
          <a:bodyPr/>
          <a:lstStyle/>
          <a:p>
            <a:r>
              <a:rPr lang="vi-VN" dirty="0"/>
              <a:t>Kết luận</a:t>
            </a:r>
          </a:p>
        </p:txBody>
      </p:sp>
      <p:sp>
        <p:nvSpPr>
          <p:cNvPr id="3" name="Text Placeholder 2">
            <a:extLst>
              <a:ext uri="{FF2B5EF4-FFF2-40B4-BE49-F238E27FC236}">
                <a16:creationId xmlns:a16="http://schemas.microsoft.com/office/drawing/2014/main" id="{8A98729D-73DC-C4C4-804A-67F231276D16}"/>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76357820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DA7CE-4253-8F15-0C51-97AF864F5005}"/>
              </a:ext>
            </a:extLst>
          </p:cNvPr>
          <p:cNvSpPr>
            <a:spLocks noGrp="1"/>
          </p:cNvSpPr>
          <p:nvPr>
            <p:ph type="title"/>
          </p:nvPr>
        </p:nvSpPr>
        <p:spPr/>
        <p:txBody>
          <a:bodyPr/>
          <a:lstStyle/>
          <a:p>
            <a:r>
              <a:rPr lang="vi-VN" dirty="0"/>
              <a:t>Ưu điểm</a:t>
            </a:r>
          </a:p>
        </p:txBody>
      </p:sp>
      <p:sp>
        <p:nvSpPr>
          <p:cNvPr id="5" name="Content Placeholder 4">
            <a:extLst>
              <a:ext uri="{FF2B5EF4-FFF2-40B4-BE49-F238E27FC236}">
                <a16:creationId xmlns:a16="http://schemas.microsoft.com/office/drawing/2014/main" id="{F5EAB521-838F-CF04-4396-289ACCF93DD5}"/>
              </a:ext>
            </a:extLst>
          </p:cNvPr>
          <p:cNvSpPr>
            <a:spLocks noGrp="1"/>
          </p:cNvSpPr>
          <p:nvPr>
            <p:ph idx="1"/>
          </p:nvPr>
        </p:nvSpPr>
        <p:spPr/>
        <p:txBody>
          <a:bodyPr/>
          <a:lstStyle/>
          <a:p>
            <a:r>
              <a:rPr lang="vi-VN" dirty="0"/>
              <a:t>Tương Tác Thông Minh</a:t>
            </a:r>
          </a:p>
          <a:p>
            <a:r>
              <a:rPr lang="vi-VN" dirty="0">
                <a:solidFill>
                  <a:srgbClr val="FF0000"/>
                </a:solidFill>
              </a:rPr>
              <a:t>Trí Tuệ Nhân Tạo và Thị Giác Máy</a:t>
            </a:r>
          </a:p>
          <a:p>
            <a:r>
              <a:rPr lang="vi-VN" dirty="0"/>
              <a:t>Ứng Dụng Đa Nhiệm</a:t>
            </a:r>
          </a:p>
          <a:p>
            <a:r>
              <a:rPr lang="vi-VN" dirty="0">
                <a:solidFill>
                  <a:srgbClr val="FF0000"/>
                </a:solidFill>
              </a:rPr>
              <a:t>Tương Tác Tự Nhiên</a:t>
            </a:r>
          </a:p>
          <a:p>
            <a:r>
              <a:rPr lang="vi-VN" dirty="0"/>
              <a:t>Khả năng tích hợp</a:t>
            </a:r>
          </a:p>
          <a:p>
            <a:r>
              <a:rPr lang="vi-VN" dirty="0">
                <a:solidFill>
                  <a:srgbClr val="FF0000"/>
                </a:solidFill>
              </a:rPr>
              <a:t>Trải Nghiệm Người Dùng Tích Cực</a:t>
            </a:r>
          </a:p>
        </p:txBody>
      </p:sp>
    </p:spTree>
    <p:extLst>
      <p:ext uri="{BB962C8B-B14F-4D97-AF65-F5344CB8AC3E}">
        <p14:creationId xmlns:p14="http://schemas.microsoft.com/office/powerpoint/2010/main" val="381414837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C3-FB08-005D-3051-6432C9FEAD26}"/>
              </a:ext>
            </a:extLst>
          </p:cNvPr>
          <p:cNvSpPr>
            <a:spLocks noGrp="1"/>
          </p:cNvSpPr>
          <p:nvPr>
            <p:ph type="title"/>
          </p:nvPr>
        </p:nvSpPr>
        <p:spPr/>
        <p:txBody>
          <a:bodyPr/>
          <a:lstStyle/>
          <a:p>
            <a:r>
              <a:rPr lang="vi-VN" dirty="0"/>
              <a:t>Nhược điểm</a:t>
            </a:r>
          </a:p>
        </p:txBody>
      </p:sp>
      <p:sp>
        <p:nvSpPr>
          <p:cNvPr id="3" name="Content Placeholder 2">
            <a:extLst>
              <a:ext uri="{FF2B5EF4-FFF2-40B4-BE49-F238E27FC236}">
                <a16:creationId xmlns:a16="http://schemas.microsoft.com/office/drawing/2014/main" id="{FEAE64C5-1EA3-00EF-5D35-202D1D4D62F2}"/>
              </a:ext>
            </a:extLst>
          </p:cNvPr>
          <p:cNvSpPr>
            <a:spLocks noGrp="1"/>
          </p:cNvSpPr>
          <p:nvPr>
            <p:ph idx="1"/>
          </p:nvPr>
        </p:nvSpPr>
        <p:spPr/>
        <p:txBody>
          <a:bodyPr/>
          <a:lstStyle/>
          <a:p>
            <a:r>
              <a:rPr lang="vi-VN" dirty="0"/>
              <a:t>Độ Chính Xác: Độ chính xác của hệ thống nhận diện và xử lý hình ảnh chưa cao dẫn đến kết quả câu hỏi có thể chưa hoàn toàn chính xác và đáng tin cậy.</a:t>
            </a:r>
          </a:p>
          <a:p>
            <a:r>
              <a:rPr lang="vi-VN" dirty="0"/>
              <a:t>Hiệu Suất: Quá trình gửi yêu cầu và nhận phản hồi đôi khi khá chậm.</a:t>
            </a:r>
          </a:p>
          <a:p>
            <a:endParaRPr lang="vi-VN" dirty="0"/>
          </a:p>
        </p:txBody>
      </p:sp>
    </p:spTree>
    <p:extLst>
      <p:ext uri="{BB962C8B-B14F-4D97-AF65-F5344CB8AC3E}">
        <p14:creationId xmlns:p14="http://schemas.microsoft.com/office/powerpoint/2010/main" val="6406534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CB36-C7E5-9FB2-0870-21A55594E9E4}"/>
              </a:ext>
            </a:extLst>
          </p:cNvPr>
          <p:cNvSpPr>
            <a:spLocks noGrp="1"/>
          </p:cNvSpPr>
          <p:nvPr>
            <p:ph type="title"/>
          </p:nvPr>
        </p:nvSpPr>
        <p:spPr/>
        <p:txBody>
          <a:bodyPr/>
          <a:lstStyle/>
          <a:p>
            <a:r>
              <a:rPr lang="vi-VN" dirty="0"/>
              <a:t>Hướng phát triển</a:t>
            </a:r>
          </a:p>
        </p:txBody>
      </p:sp>
      <p:sp>
        <p:nvSpPr>
          <p:cNvPr id="3" name="Content Placeholder 2">
            <a:extLst>
              <a:ext uri="{FF2B5EF4-FFF2-40B4-BE49-F238E27FC236}">
                <a16:creationId xmlns:a16="http://schemas.microsoft.com/office/drawing/2014/main" id="{21592353-B990-93B1-9EBA-7B18D97BF697}"/>
              </a:ext>
            </a:extLst>
          </p:cNvPr>
          <p:cNvSpPr>
            <a:spLocks noGrp="1"/>
          </p:cNvSpPr>
          <p:nvPr>
            <p:ph idx="1"/>
          </p:nvPr>
        </p:nvSpPr>
        <p:spPr/>
        <p:txBody>
          <a:bodyPr/>
          <a:lstStyle/>
          <a:p>
            <a:r>
              <a:rPr lang="vi-VN" dirty="0"/>
              <a:t>Độ Chính Xác</a:t>
            </a:r>
          </a:p>
          <a:p>
            <a:r>
              <a:rPr lang="vi-VN" dirty="0">
                <a:solidFill>
                  <a:srgbClr val="FF0000"/>
                </a:solidFill>
              </a:rPr>
              <a:t>Hiệu suất</a:t>
            </a:r>
          </a:p>
          <a:p>
            <a:r>
              <a:rPr lang="vi-VN" dirty="0"/>
              <a:t>Mở Rộng Nguồn Dữ Liệu</a:t>
            </a:r>
          </a:p>
          <a:p>
            <a:r>
              <a:rPr lang="vi-VN" dirty="0">
                <a:solidFill>
                  <a:srgbClr val="FF0000"/>
                </a:solidFill>
              </a:rPr>
              <a:t>Tối Ưu Giao Diện Người Dùng</a:t>
            </a:r>
          </a:p>
          <a:p>
            <a:r>
              <a:rPr lang="vi-VN" dirty="0"/>
              <a:t>Đa ngôn ngữ</a:t>
            </a:r>
          </a:p>
          <a:p>
            <a:r>
              <a:rPr lang="vi-VN" dirty="0">
                <a:solidFill>
                  <a:srgbClr val="FF0000"/>
                </a:solidFill>
              </a:rPr>
              <a:t>Khả năng tích hợp</a:t>
            </a:r>
          </a:p>
          <a:p>
            <a:r>
              <a:rPr lang="vi-VN" dirty="0"/>
              <a:t>Tuân Thủ Quy Định Bảo Mật và Quyền Riêng Tư</a:t>
            </a:r>
          </a:p>
        </p:txBody>
      </p:sp>
    </p:spTree>
    <p:extLst>
      <p:ext uri="{BB962C8B-B14F-4D97-AF65-F5344CB8AC3E}">
        <p14:creationId xmlns:p14="http://schemas.microsoft.com/office/powerpoint/2010/main" val="319257045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4ACE-ACC4-4F6E-6869-FDE797C728FB}"/>
              </a:ext>
            </a:extLst>
          </p:cNvPr>
          <p:cNvSpPr>
            <a:spLocks noGrp="1"/>
          </p:cNvSpPr>
          <p:nvPr>
            <p:ph type="title"/>
          </p:nvPr>
        </p:nvSpPr>
        <p:spPr/>
        <p:txBody>
          <a:bodyPr/>
          <a:lstStyle/>
          <a:p>
            <a:r>
              <a:rPr lang="vi-VN" dirty="0"/>
              <a:t>Tài liệu tham khảo</a:t>
            </a:r>
          </a:p>
        </p:txBody>
      </p:sp>
      <p:sp>
        <p:nvSpPr>
          <p:cNvPr id="3" name="Content Placeholder 2">
            <a:extLst>
              <a:ext uri="{FF2B5EF4-FFF2-40B4-BE49-F238E27FC236}">
                <a16:creationId xmlns:a16="http://schemas.microsoft.com/office/drawing/2014/main" id="{08734BA8-AEC8-DF75-A66A-26AB589DBE07}"/>
              </a:ext>
            </a:extLst>
          </p:cNvPr>
          <p:cNvSpPr>
            <a:spLocks noGrp="1"/>
          </p:cNvSpPr>
          <p:nvPr>
            <p:ph idx="1"/>
          </p:nvPr>
        </p:nvSpPr>
        <p:spPr/>
        <p:txBody>
          <a:bodyPr/>
          <a:lstStyle/>
          <a:p>
            <a:r>
              <a:rPr lang="vi-VN" dirty="0"/>
              <a:t>Kim, </a:t>
            </a:r>
            <a:r>
              <a:rPr lang="vi-VN" dirty="0" err="1"/>
              <a:t>Wonjae</a:t>
            </a:r>
            <a:r>
              <a:rPr lang="vi-VN" dirty="0"/>
              <a:t> </a:t>
            </a:r>
            <a:r>
              <a:rPr lang="vi-VN" dirty="0" err="1"/>
              <a:t>and</a:t>
            </a:r>
            <a:r>
              <a:rPr lang="vi-VN" dirty="0"/>
              <a:t> Son, </a:t>
            </a:r>
            <a:r>
              <a:rPr lang="vi-VN" dirty="0" err="1"/>
              <a:t>Bokyung</a:t>
            </a:r>
            <a:r>
              <a:rPr lang="vi-VN" dirty="0"/>
              <a:t> </a:t>
            </a:r>
            <a:r>
              <a:rPr lang="vi-VN" dirty="0" err="1"/>
              <a:t>and</a:t>
            </a:r>
            <a:r>
              <a:rPr lang="vi-VN" dirty="0"/>
              <a:t> Kim, </a:t>
            </a:r>
            <a:r>
              <a:rPr lang="vi-VN" dirty="0" err="1"/>
              <a:t>Ildoo</a:t>
            </a:r>
            <a:r>
              <a:rPr lang="vi-VN" dirty="0"/>
              <a:t>, "</a:t>
            </a:r>
            <a:r>
              <a:rPr lang="vi-VN" dirty="0" err="1"/>
              <a:t>ViLT</a:t>
            </a:r>
            <a:r>
              <a:rPr lang="vi-VN" dirty="0"/>
              <a:t>: </a:t>
            </a:r>
            <a:r>
              <a:rPr lang="vi-VN" dirty="0" err="1"/>
              <a:t>Vision-and-Language</a:t>
            </a:r>
            <a:r>
              <a:rPr lang="vi-VN" dirty="0"/>
              <a:t> </a:t>
            </a:r>
            <a:r>
              <a:rPr lang="vi-VN" dirty="0" err="1"/>
              <a:t>Transformer</a:t>
            </a:r>
            <a:r>
              <a:rPr lang="vi-VN" dirty="0"/>
              <a:t> </a:t>
            </a:r>
            <a:r>
              <a:rPr lang="vi-VN" dirty="0" err="1"/>
              <a:t>Without</a:t>
            </a:r>
            <a:r>
              <a:rPr lang="vi-VN" dirty="0"/>
              <a:t> </a:t>
            </a:r>
            <a:r>
              <a:rPr lang="vi-VN" dirty="0" err="1"/>
              <a:t>Convolution</a:t>
            </a:r>
            <a:r>
              <a:rPr lang="vi-VN" dirty="0"/>
              <a:t> </a:t>
            </a:r>
            <a:r>
              <a:rPr lang="vi-VN" dirty="0" err="1"/>
              <a:t>or</a:t>
            </a:r>
            <a:r>
              <a:rPr lang="vi-VN" dirty="0"/>
              <a:t> </a:t>
            </a:r>
            <a:r>
              <a:rPr lang="vi-VN" dirty="0" err="1"/>
              <a:t>Region</a:t>
            </a:r>
            <a:r>
              <a:rPr lang="vi-VN" dirty="0"/>
              <a:t> </a:t>
            </a:r>
            <a:r>
              <a:rPr lang="vi-VN" dirty="0" err="1"/>
              <a:t>Supervision</a:t>
            </a:r>
            <a:r>
              <a:rPr lang="vi-VN" dirty="0"/>
              <a:t>," </a:t>
            </a:r>
            <a:r>
              <a:rPr lang="vi-VN" dirty="0" err="1"/>
              <a:t>Proceedings</a:t>
            </a:r>
            <a:r>
              <a:rPr lang="vi-VN" dirty="0"/>
              <a:t> </a:t>
            </a:r>
            <a:r>
              <a:rPr lang="vi-VN" dirty="0" err="1"/>
              <a:t>of</a:t>
            </a:r>
            <a:r>
              <a:rPr lang="vi-VN" dirty="0"/>
              <a:t> the 38th </a:t>
            </a:r>
            <a:r>
              <a:rPr lang="vi-VN" dirty="0" err="1"/>
              <a:t>International</a:t>
            </a:r>
            <a:r>
              <a:rPr lang="vi-VN" dirty="0"/>
              <a:t> </a:t>
            </a:r>
            <a:r>
              <a:rPr lang="vi-VN" dirty="0" err="1"/>
              <a:t>Conference</a:t>
            </a:r>
            <a:r>
              <a:rPr lang="vi-VN" dirty="0"/>
              <a:t> </a:t>
            </a:r>
            <a:r>
              <a:rPr lang="vi-VN" dirty="0" err="1"/>
              <a:t>on</a:t>
            </a:r>
            <a:r>
              <a:rPr lang="vi-VN" dirty="0"/>
              <a:t> </a:t>
            </a:r>
            <a:r>
              <a:rPr lang="vi-VN" dirty="0" err="1"/>
              <a:t>Machine</a:t>
            </a:r>
            <a:r>
              <a:rPr lang="vi-VN" dirty="0"/>
              <a:t> </a:t>
            </a:r>
            <a:r>
              <a:rPr lang="vi-VN" dirty="0" err="1"/>
              <a:t>Learning</a:t>
            </a:r>
            <a:r>
              <a:rPr lang="vi-VN" dirty="0"/>
              <a:t>, </a:t>
            </a:r>
            <a:r>
              <a:rPr lang="vi-VN" dirty="0" err="1"/>
              <a:t>vol</a:t>
            </a:r>
            <a:r>
              <a:rPr lang="vi-VN" dirty="0"/>
              <a:t>. 139, </a:t>
            </a:r>
            <a:r>
              <a:rPr lang="vi-VN" dirty="0" err="1"/>
              <a:t>pp</a:t>
            </a:r>
            <a:r>
              <a:rPr lang="vi-VN" dirty="0"/>
              <a:t>. 5583--5594, 2021. </a:t>
            </a:r>
          </a:p>
          <a:p>
            <a:r>
              <a:rPr lang="vi-VN" dirty="0" err="1">
                <a:solidFill>
                  <a:srgbClr val="FF0000"/>
                </a:solidFill>
              </a:rPr>
              <a:t>Zhou</a:t>
            </a:r>
            <a:r>
              <a:rPr lang="vi-VN" dirty="0">
                <a:solidFill>
                  <a:srgbClr val="FF0000"/>
                </a:solidFill>
              </a:rPr>
              <a:t> </a:t>
            </a:r>
            <a:r>
              <a:rPr lang="vi-VN" dirty="0" err="1">
                <a:solidFill>
                  <a:srgbClr val="FF0000"/>
                </a:solidFill>
              </a:rPr>
              <a:t>Yu</a:t>
            </a:r>
            <a:r>
              <a:rPr lang="vi-VN" dirty="0">
                <a:solidFill>
                  <a:srgbClr val="FF0000"/>
                </a:solidFill>
              </a:rPr>
              <a:t>, </a:t>
            </a:r>
            <a:r>
              <a:rPr lang="vi-VN" dirty="0" err="1">
                <a:solidFill>
                  <a:srgbClr val="FF0000"/>
                </a:solidFill>
              </a:rPr>
              <a:t>Jun</a:t>
            </a:r>
            <a:r>
              <a:rPr lang="vi-VN" dirty="0">
                <a:solidFill>
                  <a:srgbClr val="FF0000"/>
                </a:solidFill>
              </a:rPr>
              <a:t> </a:t>
            </a:r>
            <a:r>
              <a:rPr lang="vi-VN" dirty="0" err="1">
                <a:solidFill>
                  <a:srgbClr val="FF0000"/>
                </a:solidFill>
              </a:rPr>
              <a:t>Yu</a:t>
            </a:r>
            <a:r>
              <a:rPr lang="vi-VN" dirty="0">
                <a:solidFill>
                  <a:srgbClr val="FF0000"/>
                </a:solidFill>
              </a:rPr>
              <a:t>, </a:t>
            </a:r>
            <a:r>
              <a:rPr lang="vi-VN" dirty="0" err="1">
                <a:solidFill>
                  <a:srgbClr val="FF0000"/>
                </a:solidFill>
              </a:rPr>
              <a:t>Yuhao</a:t>
            </a:r>
            <a:r>
              <a:rPr lang="vi-VN" dirty="0">
                <a:solidFill>
                  <a:srgbClr val="FF0000"/>
                </a:solidFill>
              </a:rPr>
              <a:t> Cui, </a:t>
            </a:r>
            <a:r>
              <a:rPr lang="vi-VN" dirty="0" err="1">
                <a:solidFill>
                  <a:srgbClr val="FF0000"/>
                </a:solidFill>
              </a:rPr>
              <a:t>Dacheng</a:t>
            </a:r>
            <a:r>
              <a:rPr lang="vi-VN" dirty="0">
                <a:solidFill>
                  <a:srgbClr val="FF0000"/>
                </a:solidFill>
              </a:rPr>
              <a:t> Tao, </a:t>
            </a:r>
            <a:r>
              <a:rPr lang="vi-VN" dirty="0" err="1">
                <a:solidFill>
                  <a:srgbClr val="FF0000"/>
                </a:solidFill>
              </a:rPr>
              <a:t>Qi</a:t>
            </a:r>
            <a:r>
              <a:rPr lang="vi-VN" dirty="0">
                <a:solidFill>
                  <a:srgbClr val="FF0000"/>
                </a:solidFill>
              </a:rPr>
              <a:t> </a:t>
            </a:r>
            <a:r>
              <a:rPr lang="vi-VN" dirty="0" err="1">
                <a:solidFill>
                  <a:srgbClr val="FF0000"/>
                </a:solidFill>
              </a:rPr>
              <a:t>Tian</a:t>
            </a:r>
            <a:r>
              <a:rPr lang="vi-VN" dirty="0">
                <a:solidFill>
                  <a:srgbClr val="FF0000"/>
                </a:solidFill>
              </a:rPr>
              <a:t>, "</a:t>
            </a:r>
            <a:r>
              <a:rPr lang="vi-VN" dirty="0" err="1">
                <a:solidFill>
                  <a:srgbClr val="FF0000"/>
                </a:solidFill>
              </a:rPr>
              <a:t>Deep</a:t>
            </a:r>
            <a:r>
              <a:rPr lang="vi-VN" dirty="0">
                <a:solidFill>
                  <a:srgbClr val="FF0000"/>
                </a:solidFill>
              </a:rPr>
              <a:t> </a:t>
            </a:r>
            <a:r>
              <a:rPr lang="vi-VN" dirty="0" err="1">
                <a:solidFill>
                  <a:srgbClr val="FF0000"/>
                </a:solidFill>
              </a:rPr>
              <a:t>Modular</a:t>
            </a:r>
            <a:r>
              <a:rPr lang="vi-VN" dirty="0">
                <a:solidFill>
                  <a:srgbClr val="FF0000"/>
                </a:solidFill>
              </a:rPr>
              <a:t> Co-</a:t>
            </a:r>
            <a:r>
              <a:rPr lang="vi-VN" dirty="0" err="1">
                <a:solidFill>
                  <a:srgbClr val="FF0000"/>
                </a:solidFill>
              </a:rPr>
              <a:t>Attention</a:t>
            </a:r>
            <a:r>
              <a:rPr lang="vi-VN" dirty="0">
                <a:solidFill>
                  <a:srgbClr val="FF0000"/>
                </a:solidFill>
              </a:rPr>
              <a:t> </a:t>
            </a:r>
            <a:r>
              <a:rPr lang="vi-VN" dirty="0" err="1">
                <a:solidFill>
                  <a:srgbClr val="FF0000"/>
                </a:solidFill>
              </a:rPr>
              <a:t>Networks</a:t>
            </a:r>
            <a:r>
              <a:rPr lang="vi-VN" dirty="0">
                <a:solidFill>
                  <a:srgbClr val="FF0000"/>
                </a:solidFill>
              </a:rPr>
              <a:t> </a:t>
            </a:r>
            <a:r>
              <a:rPr lang="vi-VN" dirty="0" err="1">
                <a:solidFill>
                  <a:srgbClr val="FF0000"/>
                </a:solidFill>
              </a:rPr>
              <a:t>for</a:t>
            </a:r>
            <a:r>
              <a:rPr lang="vi-VN" dirty="0">
                <a:solidFill>
                  <a:srgbClr val="FF0000"/>
                </a:solidFill>
              </a:rPr>
              <a:t> </a:t>
            </a:r>
            <a:r>
              <a:rPr lang="vi-VN" dirty="0" err="1">
                <a:solidFill>
                  <a:srgbClr val="FF0000"/>
                </a:solidFill>
              </a:rPr>
              <a:t>Visual</a:t>
            </a:r>
            <a:r>
              <a:rPr lang="vi-VN" dirty="0">
                <a:solidFill>
                  <a:srgbClr val="FF0000"/>
                </a:solidFill>
              </a:rPr>
              <a:t> </a:t>
            </a:r>
            <a:r>
              <a:rPr lang="vi-VN" dirty="0" err="1">
                <a:solidFill>
                  <a:srgbClr val="FF0000"/>
                </a:solidFill>
              </a:rPr>
              <a:t>Question</a:t>
            </a:r>
            <a:r>
              <a:rPr lang="vi-VN" dirty="0">
                <a:solidFill>
                  <a:srgbClr val="FF0000"/>
                </a:solidFill>
              </a:rPr>
              <a:t> </a:t>
            </a:r>
            <a:r>
              <a:rPr lang="vi-VN" dirty="0" err="1">
                <a:solidFill>
                  <a:srgbClr val="FF0000"/>
                </a:solidFill>
              </a:rPr>
              <a:t>Answering</a:t>
            </a:r>
            <a:r>
              <a:rPr lang="vi-VN" dirty="0">
                <a:solidFill>
                  <a:srgbClr val="FF0000"/>
                </a:solidFill>
              </a:rPr>
              <a:t>," </a:t>
            </a:r>
            <a:r>
              <a:rPr lang="vi-VN" dirty="0" err="1">
                <a:solidFill>
                  <a:srgbClr val="FF0000"/>
                </a:solidFill>
              </a:rPr>
              <a:t>Proceedings</a:t>
            </a:r>
            <a:r>
              <a:rPr lang="vi-VN" dirty="0">
                <a:solidFill>
                  <a:srgbClr val="FF0000"/>
                </a:solidFill>
              </a:rPr>
              <a:t> </a:t>
            </a:r>
            <a:r>
              <a:rPr lang="vi-VN" dirty="0" err="1">
                <a:solidFill>
                  <a:srgbClr val="FF0000"/>
                </a:solidFill>
              </a:rPr>
              <a:t>of</a:t>
            </a:r>
            <a:r>
              <a:rPr lang="vi-VN" dirty="0">
                <a:solidFill>
                  <a:srgbClr val="FF0000"/>
                </a:solidFill>
              </a:rPr>
              <a:t> the IEEE/CVF </a:t>
            </a:r>
            <a:r>
              <a:rPr lang="vi-VN" dirty="0" err="1">
                <a:solidFill>
                  <a:srgbClr val="FF0000"/>
                </a:solidFill>
              </a:rPr>
              <a:t>conference</a:t>
            </a:r>
            <a:r>
              <a:rPr lang="vi-VN" dirty="0">
                <a:solidFill>
                  <a:srgbClr val="FF0000"/>
                </a:solidFill>
              </a:rPr>
              <a:t> </a:t>
            </a:r>
            <a:r>
              <a:rPr lang="vi-VN" dirty="0" err="1">
                <a:solidFill>
                  <a:srgbClr val="FF0000"/>
                </a:solidFill>
              </a:rPr>
              <a:t>on</a:t>
            </a:r>
            <a:r>
              <a:rPr lang="vi-VN" dirty="0">
                <a:solidFill>
                  <a:srgbClr val="FF0000"/>
                </a:solidFill>
              </a:rPr>
              <a:t> </a:t>
            </a:r>
            <a:r>
              <a:rPr lang="vi-VN" dirty="0" err="1">
                <a:solidFill>
                  <a:srgbClr val="FF0000"/>
                </a:solidFill>
              </a:rPr>
              <a:t>computer</a:t>
            </a:r>
            <a:r>
              <a:rPr lang="vi-VN" dirty="0">
                <a:solidFill>
                  <a:srgbClr val="FF0000"/>
                </a:solidFill>
              </a:rPr>
              <a:t> </a:t>
            </a:r>
            <a:r>
              <a:rPr lang="vi-VN" dirty="0" err="1">
                <a:solidFill>
                  <a:srgbClr val="FF0000"/>
                </a:solidFill>
              </a:rPr>
              <a:t>vision</a:t>
            </a:r>
            <a:r>
              <a:rPr lang="vi-VN" dirty="0">
                <a:solidFill>
                  <a:srgbClr val="FF0000"/>
                </a:solidFill>
              </a:rPr>
              <a:t> </a:t>
            </a:r>
            <a:r>
              <a:rPr lang="vi-VN" dirty="0" err="1">
                <a:solidFill>
                  <a:srgbClr val="FF0000"/>
                </a:solidFill>
              </a:rPr>
              <a:t>and</a:t>
            </a:r>
            <a:r>
              <a:rPr lang="vi-VN" dirty="0">
                <a:solidFill>
                  <a:srgbClr val="FF0000"/>
                </a:solidFill>
              </a:rPr>
              <a:t> </a:t>
            </a:r>
            <a:r>
              <a:rPr lang="vi-VN" dirty="0" err="1">
                <a:solidFill>
                  <a:srgbClr val="FF0000"/>
                </a:solidFill>
              </a:rPr>
              <a:t>pattern</a:t>
            </a:r>
            <a:r>
              <a:rPr lang="vi-VN" dirty="0">
                <a:solidFill>
                  <a:srgbClr val="FF0000"/>
                </a:solidFill>
              </a:rPr>
              <a:t> </a:t>
            </a:r>
            <a:r>
              <a:rPr lang="vi-VN" dirty="0" err="1">
                <a:solidFill>
                  <a:srgbClr val="FF0000"/>
                </a:solidFill>
              </a:rPr>
              <a:t>recognition</a:t>
            </a:r>
            <a:r>
              <a:rPr lang="vi-VN" dirty="0">
                <a:solidFill>
                  <a:srgbClr val="FF0000"/>
                </a:solidFill>
              </a:rPr>
              <a:t>, 2019. </a:t>
            </a:r>
          </a:p>
          <a:p>
            <a:endParaRPr lang="vi-VN" dirty="0"/>
          </a:p>
        </p:txBody>
      </p:sp>
    </p:spTree>
    <p:extLst>
      <p:ext uri="{BB962C8B-B14F-4D97-AF65-F5344CB8AC3E}">
        <p14:creationId xmlns:p14="http://schemas.microsoft.com/office/powerpoint/2010/main" val="34581035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49D1-8080-F8EA-CA3E-1BFAF87851CE}"/>
              </a:ext>
            </a:extLst>
          </p:cNvPr>
          <p:cNvSpPr>
            <a:spLocks noGrp="1"/>
          </p:cNvSpPr>
          <p:nvPr>
            <p:ph type="title"/>
          </p:nvPr>
        </p:nvSpPr>
        <p:spPr/>
        <p:txBody>
          <a:bodyPr/>
          <a:lstStyle/>
          <a:p>
            <a:r>
              <a:rPr lang="vi-VN" dirty="0"/>
              <a:t>Phát biểu bài toán</a:t>
            </a:r>
          </a:p>
        </p:txBody>
      </p:sp>
      <p:sp>
        <p:nvSpPr>
          <p:cNvPr id="4" name="Content Placeholder 3">
            <a:extLst>
              <a:ext uri="{FF2B5EF4-FFF2-40B4-BE49-F238E27FC236}">
                <a16:creationId xmlns:a16="http://schemas.microsoft.com/office/drawing/2014/main" id="{0E22E51C-F56D-32D9-302A-025685F73529}"/>
              </a:ext>
            </a:extLst>
          </p:cNvPr>
          <p:cNvSpPr>
            <a:spLocks noGrp="1"/>
          </p:cNvSpPr>
          <p:nvPr>
            <p:ph sz="half" idx="1"/>
          </p:nvPr>
        </p:nvSpPr>
        <p:spPr/>
        <p:txBody>
          <a:bodyPr/>
          <a:lstStyle/>
          <a:p>
            <a:r>
              <a:rPr lang="vi-VN" dirty="0"/>
              <a:t>Đầu vào bài toán:</a:t>
            </a:r>
          </a:p>
          <a:p>
            <a:pPr lvl="1"/>
            <a:r>
              <a:rPr lang="vi-VN" dirty="0">
                <a:solidFill>
                  <a:srgbClr val="FF0000"/>
                </a:solidFill>
              </a:rPr>
              <a:t>Hình ảnh: Một bức tranh về con mèo đang đứng phía sau bức tường.</a:t>
            </a:r>
          </a:p>
          <a:p>
            <a:pPr lvl="1"/>
            <a:r>
              <a:rPr lang="vi-VN" dirty="0"/>
              <a:t>Câu hỏi: </a:t>
            </a:r>
            <a:r>
              <a:rPr lang="vi-VN" dirty="0" err="1"/>
              <a:t>What</a:t>
            </a:r>
            <a:r>
              <a:rPr lang="vi-VN" dirty="0"/>
              <a:t> </a:t>
            </a:r>
            <a:r>
              <a:rPr lang="vi-VN" dirty="0" err="1"/>
              <a:t>animal</a:t>
            </a:r>
            <a:r>
              <a:rPr lang="vi-VN" dirty="0"/>
              <a:t> </a:t>
            </a:r>
            <a:r>
              <a:rPr lang="vi-VN" dirty="0" err="1"/>
              <a:t>is</a:t>
            </a:r>
            <a:r>
              <a:rPr lang="vi-VN" dirty="0"/>
              <a:t> </a:t>
            </a:r>
            <a:r>
              <a:rPr lang="vi-VN" dirty="0" err="1"/>
              <a:t>standing</a:t>
            </a:r>
            <a:r>
              <a:rPr lang="vi-VN" dirty="0"/>
              <a:t> </a:t>
            </a:r>
            <a:r>
              <a:rPr lang="vi-VN" dirty="0" err="1"/>
              <a:t>behind</a:t>
            </a:r>
            <a:r>
              <a:rPr lang="vi-VN" dirty="0"/>
              <a:t> the </a:t>
            </a:r>
            <a:r>
              <a:rPr lang="vi-VN" dirty="0" err="1"/>
              <a:t>wall</a:t>
            </a:r>
            <a:r>
              <a:rPr lang="vi-VN" dirty="0"/>
              <a:t> ?</a:t>
            </a:r>
          </a:p>
          <a:p>
            <a:r>
              <a:rPr lang="vi-VN" dirty="0">
                <a:solidFill>
                  <a:srgbClr val="FF0000"/>
                </a:solidFill>
              </a:rPr>
              <a:t>Đầu ra bài toán:</a:t>
            </a:r>
          </a:p>
          <a:p>
            <a:pPr lvl="1"/>
            <a:r>
              <a:rPr lang="vi-VN" dirty="0"/>
              <a:t>Câu trả lời: A </a:t>
            </a:r>
            <a:r>
              <a:rPr lang="vi-VN" dirty="0" err="1"/>
              <a:t>cat</a:t>
            </a:r>
            <a:r>
              <a:rPr lang="vi-VN" dirty="0"/>
              <a:t>.</a:t>
            </a:r>
          </a:p>
          <a:p>
            <a:endParaRPr lang="vi-VN" dirty="0"/>
          </a:p>
        </p:txBody>
      </p:sp>
      <p:pic>
        <p:nvPicPr>
          <p:cNvPr id="6" name="Content Placeholder 5">
            <a:extLst>
              <a:ext uri="{FF2B5EF4-FFF2-40B4-BE49-F238E27FC236}">
                <a16:creationId xmlns:a16="http://schemas.microsoft.com/office/drawing/2014/main" id="{4F445FF6-5CAC-4857-6D94-74211BA20F7C}"/>
              </a:ext>
            </a:extLst>
          </p:cNvPr>
          <p:cNvPicPr>
            <a:picLocks noGrp="1" noChangeAspect="1"/>
          </p:cNvPicPr>
          <p:nvPr>
            <p:ph sz="half" idx="2"/>
          </p:nvPr>
        </p:nvPicPr>
        <p:blipFill>
          <a:blip r:embed="rId3"/>
          <a:stretch>
            <a:fillRect/>
          </a:stretch>
        </p:blipFill>
        <p:spPr>
          <a:xfrm>
            <a:off x="6629400" y="1166019"/>
            <a:ext cx="4552124" cy="4525962"/>
          </a:xfrm>
          <a:prstGeom prst="rect">
            <a:avLst/>
          </a:prstGeom>
        </p:spPr>
      </p:pic>
    </p:spTree>
    <p:extLst>
      <p:ext uri="{BB962C8B-B14F-4D97-AF65-F5344CB8AC3E}">
        <p14:creationId xmlns:p14="http://schemas.microsoft.com/office/powerpoint/2010/main" val="366466731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7750-F33B-7D9D-6F27-755522A819DE}"/>
              </a:ext>
            </a:extLst>
          </p:cNvPr>
          <p:cNvSpPr>
            <a:spLocks noGrp="1"/>
          </p:cNvSpPr>
          <p:nvPr>
            <p:ph type="title"/>
          </p:nvPr>
        </p:nvSpPr>
        <p:spPr/>
        <p:txBody>
          <a:bodyPr/>
          <a:lstStyle/>
          <a:p>
            <a:r>
              <a:rPr lang="vi-VN" dirty="0"/>
              <a:t>Tài liệu tham khảo</a:t>
            </a:r>
          </a:p>
        </p:txBody>
      </p:sp>
      <p:sp>
        <p:nvSpPr>
          <p:cNvPr id="3" name="Content Placeholder 2">
            <a:extLst>
              <a:ext uri="{FF2B5EF4-FFF2-40B4-BE49-F238E27FC236}">
                <a16:creationId xmlns:a16="http://schemas.microsoft.com/office/drawing/2014/main" id="{5F27D804-234A-0B36-16D3-D152D454ED64}"/>
              </a:ext>
            </a:extLst>
          </p:cNvPr>
          <p:cNvSpPr>
            <a:spLocks noGrp="1"/>
          </p:cNvSpPr>
          <p:nvPr>
            <p:ph idx="1"/>
          </p:nvPr>
        </p:nvSpPr>
        <p:spPr/>
        <p:txBody>
          <a:bodyPr/>
          <a:lstStyle/>
          <a:p>
            <a:r>
              <a:rPr lang="vi-VN" dirty="0" err="1"/>
              <a:t>Admin</a:t>
            </a:r>
            <a:r>
              <a:rPr lang="vi-VN" dirty="0"/>
              <a:t>, "</a:t>
            </a:r>
            <a:r>
              <a:rPr lang="vi-VN" dirty="0" err="1"/>
              <a:t>VNCoder</a:t>
            </a:r>
            <a:r>
              <a:rPr lang="vi-VN" dirty="0"/>
              <a:t>," [</a:t>
            </a:r>
            <a:r>
              <a:rPr lang="vi-VN" dirty="0" err="1"/>
              <a:t>Online</a:t>
            </a:r>
            <a:r>
              <a:rPr lang="vi-VN" dirty="0"/>
              <a:t>]. </a:t>
            </a:r>
            <a:r>
              <a:rPr lang="vi-VN" dirty="0" err="1"/>
              <a:t>Available</a:t>
            </a:r>
            <a:r>
              <a:rPr lang="vi-VN" dirty="0"/>
              <a:t>: https://vncoder.vn/tin-tuc/chia-se/deep-learning-la-gi-lich-su-cua-deep-learning.</a:t>
            </a:r>
          </a:p>
          <a:p>
            <a:r>
              <a:rPr lang="vi-VN" dirty="0" err="1">
                <a:solidFill>
                  <a:srgbClr val="FF0000"/>
                </a:solidFill>
              </a:rPr>
              <a:t>Qi</a:t>
            </a:r>
            <a:r>
              <a:rPr lang="vi-VN" dirty="0">
                <a:solidFill>
                  <a:srgbClr val="FF0000"/>
                </a:solidFill>
              </a:rPr>
              <a:t> </a:t>
            </a:r>
            <a:r>
              <a:rPr lang="vi-VN" dirty="0" err="1">
                <a:solidFill>
                  <a:srgbClr val="FF0000"/>
                </a:solidFill>
              </a:rPr>
              <a:t>Wu</a:t>
            </a:r>
            <a:r>
              <a:rPr lang="vi-VN" dirty="0">
                <a:solidFill>
                  <a:srgbClr val="FF0000"/>
                </a:solidFill>
              </a:rPr>
              <a:t>, </a:t>
            </a:r>
            <a:r>
              <a:rPr lang="vi-VN" dirty="0" err="1">
                <a:solidFill>
                  <a:srgbClr val="FF0000"/>
                </a:solidFill>
              </a:rPr>
              <a:t>Damien</a:t>
            </a:r>
            <a:r>
              <a:rPr lang="vi-VN" dirty="0">
                <a:solidFill>
                  <a:srgbClr val="FF0000"/>
                </a:solidFill>
              </a:rPr>
              <a:t> </a:t>
            </a:r>
            <a:r>
              <a:rPr lang="vi-VN" dirty="0" err="1">
                <a:solidFill>
                  <a:srgbClr val="FF0000"/>
                </a:solidFill>
              </a:rPr>
              <a:t>Teney</a:t>
            </a:r>
            <a:r>
              <a:rPr lang="vi-VN" dirty="0">
                <a:solidFill>
                  <a:srgbClr val="FF0000"/>
                </a:solidFill>
              </a:rPr>
              <a:t>, </a:t>
            </a:r>
            <a:r>
              <a:rPr lang="vi-VN" dirty="0" err="1">
                <a:solidFill>
                  <a:srgbClr val="FF0000"/>
                </a:solidFill>
              </a:rPr>
              <a:t>Peng</a:t>
            </a:r>
            <a:r>
              <a:rPr lang="vi-VN" dirty="0">
                <a:solidFill>
                  <a:srgbClr val="FF0000"/>
                </a:solidFill>
              </a:rPr>
              <a:t> </a:t>
            </a:r>
            <a:r>
              <a:rPr lang="vi-VN" dirty="0" err="1">
                <a:solidFill>
                  <a:srgbClr val="FF0000"/>
                </a:solidFill>
              </a:rPr>
              <a:t>Wang</a:t>
            </a:r>
            <a:r>
              <a:rPr lang="vi-VN" dirty="0">
                <a:solidFill>
                  <a:srgbClr val="FF0000"/>
                </a:solidFill>
              </a:rPr>
              <a:t>, </a:t>
            </a:r>
            <a:r>
              <a:rPr lang="vi-VN" dirty="0" err="1">
                <a:solidFill>
                  <a:srgbClr val="FF0000"/>
                </a:solidFill>
              </a:rPr>
              <a:t>Chunhua</a:t>
            </a:r>
            <a:r>
              <a:rPr lang="vi-VN" dirty="0">
                <a:solidFill>
                  <a:srgbClr val="FF0000"/>
                </a:solidFill>
              </a:rPr>
              <a:t> </a:t>
            </a:r>
            <a:r>
              <a:rPr lang="vi-VN" dirty="0" err="1">
                <a:solidFill>
                  <a:srgbClr val="FF0000"/>
                </a:solidFill>
              </a:rPr>
              <a:t>Shen</a:t>
            </a:r>
            <a:r>
              <a:rPr lang="vi-VN" dirty="0">
                <a:solidFill>
                  <a:srgbClr val="FF0000"/>
                </a:solidFill>
              </a:rPr>
              <a:t>, </a:t>
            </a:r>
            <a:r>
              <a:rPr lang="vi-VN" dirty="0" err="1">
                <a:solidFill>
                  <a:srgbClr val="FF0000"/>
                </a:solidFill>
              </a:rPr>
              <a:t>Anthony</a:t>
            </a:r>
            <a:r>
              <a:rPr lang="vi-VN" dirty="0">
                <a:solidFill>
                  <a:srgbClr val="FF0000"/>
                </a:solidFill>
              </a:rPr>
              <a:t> </a:t>
            </a:r>
            <a:r>
              <a:rPr lang="vi-VN" dirty="0" err="1">
                <a:solidFill>
                  <a:srgbClr val="FF0000"/>
                </a:solidFill>
              </a:rPr>
              <a:t>Dick</a:t>
            </a:r>
            <a:r>
              <a:rPr lang="vi-VN" dirty="0">
                <a:solidFill>
                  <a:srgbClr val="FF0000"/>
                </a:solidFill>
              </a:rPr>
              <a:t>, </a:t>
            </a:r>
            <a:r>
              <a:rPr lang="vi-VN" dirty="0" err="1">
                <a:solidFill>
                  <a:srgbClr val="FF0000"/>
                </a:solidFill>
              </a:rPr>
              <a:t>Anton</a:t>
            </a:r>
            <a:r>
              <a:rPr lang="vi-VN" dirty="0">
                <a:solidFill>
                  <a:srgbClr val="FF0000"/>
                </a:solidFill>
              </a:rPr>
              <a:t> van </a:t>
            </a:r>
            <a:r>
              <a:rPr lang="vi-VN" dirty="0" err="1">
                <a:solidFill>
                  <a:srgbClr val="FF0000"/>
                </a:solidFill>
              </a:rPr>
              <a:t>den</a:t>
            </a:r>
            <a:r>
              <a:rPr lang="vi-VN" dirty="0">
                <a:solidFill>
                  <a:srgbClr val="FF0000"/>
                </a:solidFill>
              </a:rPr>
              <a:t> </a:t>
            </a:r>
            <a:r>
              <a:rPr lang="vi-VN" dirty="0" err="1">
                <a:solidFill>
                  <a:srgbClr val="FF0000"/>
                </a:solidFill>
              </a:rPr>
              <a:t>Hengel</a:t>
            </a:r>
            <a:r>
              <a:rPr lang="vi-VN" dirty="0">
                <a:solidFill>
                  <a:srgbClr val="FF0000"/>
                </a:solidFill>
              </a:rPr>
              <a:t>, "</a:t>
            </a:r>
            <a:r>
              <a:rPr lang="vi-VN" dirty="0" err="1">
                <a:solidFill>
                  <a:srgbClr val="FF0000"/>
                </a:solidFill>
              </a:rPr>
              <a:t>Visual</a:t>
            </a:r>
            <a:r>
              <a:rPr lang="vi-VN" dirty="0">
                <a:solidFill>
                  <a:srgbClr val="FF0000"/>
                </a:solidFill>
              </a:rPr>
              <a:t> </a:t>
            </a:r>
            <a:r>
              <a:rPr lang="vi-VN" dirty="0" err="1">
                <a:solidFill>
                  <a:srgbClr val="FF0000"/>
                </a:solidFill>
              </a:rPr>
              <a:t>question</a:t>
            </a:r>
            <a:r>
              <a:rPr lang="vi-VN" dirty="0">
                <a:solidFill>
                  <a:srgbClr val="FF0000"/>
                </a:solidFill>
              </a:rPr>
              <a:t> </a:t>
            </a:r>
            <a:r>
              <a:rPr lang="vi-VN" dirty="0" err="1">
                <a:solidFill>
                  <a:srgbClr val="FF0000"/>
                </a:solidFill>
              </a:rPr>
              <a:t>answering</a:t>
            </a:r>
            <a:r>
              <a:rPr lang="vi-VN" dirty="0">
                <a:solidFill>
                  <a:srgbClr val="FF0000"/>
                </a:solidFill>
              </a:rPr>
              <a:t>: A </a:t>
            </a:r>
            <a:r>
              <a:rPr lang="vi-VN" dirty="0" err="1">
                <a:solidFill>
                  <a:srgbClr val="FF0000"/>
                </a:solidFill>
              </a:rPr>
              <a:t>survey</a:t>
            </a:r>
            <a:r>
              <a:rPr lang="vi-VN" dirty="0">
                <a:solidFill>
                  <a:srgbClr val="FF0000"/>
                </a:solidFill>
              </a:rPr>
              <a:t> </a:t>
            </a:r>
            <a:r>
              <a:rPr lang="vi-VN" dirty="0" err="1">
                <a:solidFill>
                  <a:srgbClr val="FF0000"/>
                </a:solidFill>
              </a:rPr>
              <a:t>of</a:t>
            </a:r>
            <a:r>
              <a:rPr lang="vi-VN" dirty="0">
                <a:solidFill>
                  <a:srgbClr val="FF0000"/>
                </a:solidFill>
              </a:rPr>
              <a:t> </a:t>
            </a:r>
            <a:r>
              <a:rPr lang="vi-VN" dirty="0" err="1">
                <a:solidFill>
                  <a:srgbClr val="FF0000"/>
                </a:solidFill>
              </a:rPr>
              <a:t>methods</a:t>
            </a:r>
            <a:r>
              <a:rPr lang="vi-VN" dirty="0">
                <a:solidFill>
                  <a:srgbClr val="FF0000"/>
                </a:solidFill>
              </a:rPr>
              <a:t> </a:t>
            </a:r>
            <a:r>
              <a:rPr lang="vi-VN" dirty="0" err="1">
                <a:solidFill>
                  <a:srgbClr val="FF0000"/>
                </a:solidFill>
              </a:rPr>
              <a:t>and</a:t>
            </a:r>
            <a:r>
              <a:rPr lang="vi-VN" dirty="0">
                <a:solidFill>
                  <a:srgbClr val="FF0000"/>
                </a:solidFill>
              </a:rPr>
              <a:t> </a:t>
            </a:r>
            <a:r>
              <a:rPr lang="vi-VN" dirty="0" err="1">
                <a:solidFill>
                  <a:srgbClr val="FF0000"/>
                </a:solidFill>
              </a:rPr>
              <a:t>datasets</a:t>
            </a:r>
            <a:r>
              <a:rPr lang="vi-VN" dirty="0">
                <a:solidFill>
                  <a:srgbClr val="FF0000"/>
                </a:solidFill>
              </a:rPr>
              <a:t>," </a:t>
            </a:r>
            <a:r>
              <a:rPr lang="vi-VN" dirty="0" err="1">
                <a:solidFill>
                  <a:srgbClr val="FF0000"/>
                </a:solidFill>
              </a:rPr>
              <a:t>Computer</a:t>
            </a:r>
            <a:r>
              <a:rPr lang="vi-VN" dirty="0">
                <a:solidFill>
                  <a:srgbClr val="FF0000"/>
                </a:solidFill>
              </a:rPr>
              <a:t> </a:t>
            </a:r>
            <a:r>
              <a:rPr lang="vi-VN" dirty="0" err="1">
                <a:solidFill>
                  <a:srgbClr val="FF0000"/>
                </a:solidFill>
              </a:rPr>
              <a:t>Vision</a:t>
            </a:r>
            <a:r>
              <a:rPr lang="vi-VN" dirty="0">
                <a:solidFill>
                  <a:srgbClr val="FF0000"/>
                </a:solidFill>
              </a:rPr>
              <a:t> </a:t>
            </a:r>
            <a:r>
              <a:rPr lang="vi-VN" dirty="0" err="1">
                <a:solidFill>
                  <a:srgbClr val="FF0000"/>
                </a:solidFill>
              </a:rPr>
              <a:t>and</a:t>
            </a:r>
            <a:r>
              <a:rPr lang="vi-VN" dirty="0">
                <a:solidFill>
                  <a:srgbClr val="FF0000"/>
                </a:solidFill>
              </a:rPr>
              <a:t> </a:t>
            </a:r>
            <a:r>
              <a:rPr lang="vi-VN" dirty="0" err="1">
                <a:solidFill>
                  <a:srgbClr val="FF0000"/>
                </a:solidFill>
              </a:rPr>
              <a:t>Image</a:t>
            </a:r>
            <a:r>
              <a:rPr lang="vi-VN" dirty="0">
                <a:solidFill>
                  <a:srgbClr val="FF0000"/>
                </a:solidFill>
              </a:rPr>
              <a:t> </a:t>
            </a:r>
            <a:r>
              <a:rPr lang="vi-VN" dirty="0" err="1">
                <a:solidFill>
                  <a:srgbClr val="FF0000"/>
                </a:solidFill>
              </a:rPr>
              <a:t>Understanding</a:t>
            </a:r>
            <a:r>
              <a:rPr lang="vi-VN" dirty="0">
                <a:solidFill>
                  <a:srgbClr val="FF0000"/>
                </a:solidFill>
              </a:rPr>
              <a:t>, 2017. </a:t>
            </a:r>
          </a:p>
          <a:p>
            <a:r>
              <a:rPr lang="vi-VN" dirty="0"/>
              <a:t>N. Hưng, 26 03 2022. [</a:t>
            </a:r>
            <a:r>
              <a:rPr lang="vi-VN" dirty="0" err="1"/>
              <a:t>Online</a:t>
            </a:r>
            <a:r>
              <a:rPr lang="vi-VN" dirty="0"/>
              <a:t>]. </a:t>
            </a:r>
            <a:r>
              <a:rPr lang="vi-VN" dirty="0" err="1"/>
              <a:t>Available</a:t>
            </a:r>
            <a:r>
              <a:rPr lang="vi-VN" dirty="0"/>
              <a:t>: https://vietnix.vn/react-native-la-gi/.</a:t>
            </a:r>
          </a:p>
          <a:p>
            <a:r>
              <a:rPr lang="vi-VN" dirty="0">
                <a:solidFill>
                  <a:srgbClr val="FF0000"/>
                </a:solidFill>
              </a:rPr>
              <a:t>B. </a:t>
            </a:r>
            <a:r>
              <a:rPr lang="vi-VN" dirty="0" err="1">
                <a:solidFill>
                  <a:srgbClr val="FF0000"/>
                </a:solidFill>
              </a:rPr>
              <a:t>Stonehem</a:t>
            </a:r>
            <a:r>
              <a:rPr lang="vi-VN" dirty="0">
                <a:solidFill>
                  <a:srgbClr val="FF0000"/>
                </a:solidFill>
              </a:rPr>
              <a:t>, </a:t>
            </a:r>
            <a:r>
              <a:rPr lang="vi-VN" dirty="0" err="1">
                <a:solidFill>
                  <a:srgbClr val="FF0000"/>
                </a:solidFill>
              </a:rPr>
              <a:t>Google</a:t>
            </a:r>
            <a:r>
              <a:rPr lang="vi-VN" dirty="0">
                <a:solidFill>
                  <a:srgbClr val="FF0000"/>
                </a:solidFill>
              </a:rPr>
              <a:t> </a:t>
            </a:r>
            <a:r>
              <a:rPr lang="vi-VN" dirty="0" err="1">
                <a:solidFill>
                  <a:srgbClr val="FF0000"/>
                </a:solidFill>
              </a:rPr>
              <a:t>Android</a:t>
            </a:r>
            <a:r>
              <a:rPr lang="vi-VN" dirty="0">
                <a:solidFill>
                  <a:srgbClr val="FF0000"/>
                </a:solidFill>
              </a:rPr>
              <a:t> </a:t>
            </a:r>
            <a:r>
              <a:rPr lang="vi-VN" dirty="0" err="1">
                <a:solidFill>
                  <a:srgbClr val="FF0000"/>
                </a:solidFill>
              </a:rPr>
              <a:t>Firebase</a:t>
            </a:r>
            <a:r>
              <a:rPr lang="vi-VN" dirty="0">
                <a:solidFill>
                  <a:srgbClr val="FF0000"/>
                </a:solidFill>
              </a:rPr>
              <a:t>: </a:t>
            </a:r>
            <a:r>
              <a:rPr lang="vi-VN" dirty="0" err="1">
                <a:solidFill>
                  <a:srgbClr val="FF0000"/>
                </a:solidFill>
              </a:rPr>
              <a:t>Learning</a:t>
            </a:r>
            <a:r>
              <a:rPr lang="vi-VN" dirty="0">
                <a:solidFill>
                  <a:srgbClr val="FF0000"/>
                </a:solidFill>
              </a:rPr>
              <a:t> the </a:t>
            </a:r>
            <a:r>
              <a:rPr lang="vi-VN" dirty="0" err="1">
                <a:solidFill>
                  <a:srgbClr val="FF0000"/>
                </a:solidFill>
              </a:rPr>
              <a:t>Basics</a:t>
            </a:r>
            <a:r>
              <a:rPr lang="vi-VN" dirty="0">
                <a:solidFill>
                  <a:srgbClr val="FF0000"/>
                </a:solidFill>
              </a:rPr>
              <a:t>, 2016. </a:t>
            </a:r>
          </a:p>
          <a:p>
            <a:endParaRPr lang="vi-VN" dirty="0"/>
          </a:p>
        </p:txBody>
      </p:sp>
    </p:spTree>
    <p:extLst>
      <p:ext uri="{BB962C8B-B14F-4D97-AF65-F5344CB8AC3E}">
        <p14:creationId xmlns:p14="http://schemas.microsoft.com/office/powerpoint/2010/main" val="405090683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2D6C3-D703-7C66-41F5-CFE3399DF051}"/>
              </a:ext>
            </a:extLst>
          </p:cNvPr>
          <p:cNvSpPr>
            <a:spLocks noGrp="1"/>
          </p:cNvSpPr>
          <p:nvPr>
            <p:ph type="title"/>
          </p:nvPr>
        </p:nvSpPr>
        <p:spPr/>
        <p:txBody>
          <a:bodyPr/>
          <a:lstStyle/>
          <a:p>
            <a:r>
              <a:rPr lang="vi-VN" dirty="0"/>
              <a:t>Tài liệu tham khảo</a:t>
            </a:r>
          </a:p>
        </p:txBody>
      </p:sp>
      <p:sp>
        <p:nvSpPr>
          <p:cNvPr id="3" name="Content Placeholder 2">
            <a:extLst>
              <a:ext uri="{FF2B5EF4-FFF2-40B4-BE49-F238E27FC236}">
                <a16:creationId xmlns:a16="http://schemas.microsoft.com/office/drawing/2014/main" id="{98CD5670-6365-460A-40B2-8937B9020A79}"/>
              </a:ext>
            </a:extLst>
          </p:cNvPr>
          <p:cNvSpPr>
            <a:spLocks noGrp="1"/>
          </p:cNvSpPr>
          <p:nvPr>
            <p:ph idx="1"/>
          </p:nvPr>
        </p:nvSpPr>
        <p:spPr/>
        <p:txBody>
          <a:bodyPr/>
          <a:lstStyle/>
          <a:p>
            <a:r>
              <a:rPr lang="vi-VN" dirty="0"/>
              <a:t>"</a:t>
            </a:r>
            <a:r>
              <a:rPr lang="vi-VN" dirty="0" err="1"/>
              <a:t>viettelstore</a:t>
            </a:r>
            <a:r>
              <a:rPr lang="vi-VN" dirty="0"/>
              <a:t>," [</a:t>
            </a:r>
            <a:r>
              <a:rPr lang="vi-VN" dirty="0" err="1"/>
              <a:t>Online</a:t>
            </a:r>
            <a:r>
              <a:rPr lang="vi-VN" dirty="0"/>
              <a:t>]. </a:t>
            </a:r>
            <a:r>
              <a:rPr lang="vi-VN" dirty="0" err="1"/>
              <a:t>Available</a:t>
            </a:r>
            <a:r>
              <a:rPr lang="vi-VN" dirty="0"/>
              <a:t>: https://viettelstore.vn/tin-tuc/microsoft-azure-la-gi.</a:t>
            </a:r>
          </a:p>
          <a:p>
            <a:r>
              <a:rPr lang="vi-VN" dirty="0" err="1">
                <a:solidFill>
                  <a:srgbClr val="FF0000"/>
                </a:solidFill>
              </a:rPr>
              <a:t>giangpth</a:t>
            </a:r>
            <a:r>
              <a:rPr lang="vi-VN" dirty="0">
                <a:solidFill>
                  <a:srgbClr val="FF0000"/>
                </a:solidFill>
              </a:rPr>
              <a:t>, "</a:t>
            </a:r>
            <a:r>
              <a:rPr lang="vi-VN" dirty="0" err="1">
                <a:solidFill>
                  <a:srgbClr val="FF0000"/>
                </a:solidFill>
              </a:rPr>
              <a:t>BìzlyCloud</a:t>
            </a:r>
            <a:r>
              <a:rPr lang="vi-VN" dirty="0">
                <a:solidFill>
                  <a:srgbClr val="FF0000"/>
                </a:solidFill>
              </a:rPr>
              <a:t>," 02 05 2018. [</a:t>
            </a:r>
            <a:r>
              <a:rPr lang="vi-VN" dirty="0" err="1">
                <a:solidFill>
                  <a:srgbClr val="FF0000"/>
                </a:solidFill>
              </a:rPr>
              <a:t>Online</a:t>
            </a:r>
            <a:r>
              <a:rPr lang="vi-VN" dirty="0">
                <a:solidFill>
                  <a:srgbClr val="FF0000"/>
                </a:solidFill>
              </a:rPr>
              <a:t>]. </a:t>
            </a:r>
            <a:r>
              <a:rPr lang="vi-VN" dirty="0" err="1">
                <a:solidFill>
                  <a:srgbClr val="FF0000"/>
                </a:solidFill>
              </a:rPr>
              <a:t>Available</a:t>
            </a:r>
            <a:r>
              <a:rPr lang="vi-VN" dirty="0">
                <a:solidFill>
                  <a:srgbClr val="FF0000"/>
                </a:solidFill>
              </a:rPr>
              <a:t>: https://bizflycloud.vn/tin-tuc/12-loi-ich-va-rui-ro-cua-windows-azure-2018042616174366.htm.</a:t>
            </a:r>
          </a:p>
          <a:p>
            <a:r>
              <a:rPr lang="vi-VN" dirty="0"/>
              <a:t>"</a:t>
            </a:r>
            <a:r>
              <a:rPr lang="vi-VN" dirty="0" err="1"/>
              <a:t>viblo</a:t>
            </a:r>
            <a:r>
              <a:rPr lang="vi-VN" dirty="0"/>
              <a:t>," [</a:t>
            </a:r>
            <a:r>
              <a:rPr lang="vi-VN" dirty="0" err="1"/>
              <a:t>Online</a:t>
            </a:r>
            <a:r>
              <a:rPr lang="vi-VN" dirty="0"/>
              <a:t>]. </a:t>
            </a:r>
            <a:r>
              <a:rPr lang="vi-VN" dirty="0" err="1"/>
              <a:t>Available</a:t>
            </a:r>
            <a:r>
              <a:rPr lang="vi-VN" dirty="0"/>
              <a:t>: https://viblo.asia/p/paper-reading-vilt-vision-and-language-transformer-without-convolution-or-region-supervision-yZjJYxvX4OE.</a:t>
            </a:r>
          </a:p>
          <a:p>
            <a:endParaRPr lang="vi-VN" dirty="0"/>
          </a:p>
        </p:txBody>
      </p:sp>
    </p:spTree>
    <p:extLst>
      <p:ext uri="{BB962C8B-B14F-4D97-AF65-F5344CB8AC3E}">
        <p14:creationId xmlns:p14="http://schemas.microsoft.com/office/powerpoint/2010/main" val="51553124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128D0-6FDF-7356-B418-ADD0A89236A1}"/>
              </a:ext>
            </a:extLst>
          </p:cNvPr>
          <p:cNvSpPr>
            <a:spLocks noGrp="1"/>
          </p:cNvSpPr>
          <p:nvPr>
            <p:ph type="ctrTitle"/>
          </p:nvPr>
        </p:nvSpPr>
        <p:spPr/>
        <p:txBody>
          <a:bodyPr/>
          <a:lstStyle/>
          <a:p>
            <a:r>
              <a:rPr lang="en-US" sz="4400"/>
              <a:t>Cảm ơn quí vị đã lắng nghe</a:t>
            </a:r>
            <a:br>
              <a:rPr lang="en-US" sz="4400"/>
            </a:br>
            <a:br>
              <a:rPr lang="en-US" sz="4400"/>
            </a:br>
            <a:r>
              <a:rPr lang="en-US" sz="4400">
                <a:solidFill>
                  <a:srgbClr val="0066FF"/>
                </a:solidFill>
              </a:rPr>
              <a:t>ĐẠI HỌC QUỐC GIA TP.HCM</a:t>
            </a:r>
            <a:br>
              <a:rPr lang="en-US" sz="4400">
                <a:solidFill>
                  <a:srgbClr val="0066FF"/>
                </a:solidFill>
              </a:rPr>
            </a:br>
            <a:r>
              <a:rPr lang="en-US" sz="4400">
                <a:solidFill>
                  <a:srgbClr val="FF0000"/>
                </a:solidFill>
              </a:rPr>
              <a:t>TR</a:t>
            </a:r>
            <a:r>
              <a:rPr lang="vi-VN" sz="4400">
                <a:solidFill>
                  <a:srgbClr val="FF0000"/>
                </a:solidFill>
              </a:rPr>
              <a:t>Ư</a:t>
            </a:r>
            <a:r>
              <a:rPr lang="en-US" sz="4400">
                <a:solidFill>
                  <a:srgbClr val="FF0000"/>
                </a:solidFill>
              </a:rPr>
              <a:t>ỜNG ĐH CÔNG NGHỆ THÔNG TIN</a:t>
            </a:r>
            <a:br>
              <a:rPr lang="en-US" sz="4400">
                <a:solidFill>
                  <a:srgbClr val="FF0000"/>
                </a:solidFill>
              </a:rPr>
            </a:br>
            <a:r>
              <a:rPr lang="en-US" sz="4400">
                <a:solidFill>
                  <a:srgbClr val="0066FF"/>
                </a:solidFill>
              </a:rPr>
              <a:t>TOÀN DIỆN – SÁNG TẠO – PHỤNG SỰ</a:t>
            </a:r>
            <a:r>
              <a:rPr lang="en-US" sz="4400"/>
              <a:t> </a:t>
            </a:r>
          </a:p>
        </p:txBody>
      </p:sp>
    </p:spTree>
    <p:extLst>
      <p:ext uri="{BB962C8B-B14F-4D97-AF65-F5344CB8AC3E}">
        <p14:creationId xmlns:p14="http://schemas.microsoft.com/office/powerpoint/2010/main" val="36345812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EE10-A861-F848-49FC-3C8259AF9A4C}"/>
              </a:ext>
            </a:extLst>
          </p:cNvPr>
          <p:cNvSpPr>
            <a:spLocks noGrp="1"/>
          </p:cNvSpPr>
          <p:nvPr>
            <p:ph type="title"/>
          </p:nvPr>
        </p:nvSpPr>
        <p:spPr/>
        <p:txBody>
          <a:bodyPr/>
          <a:lstStyle/>
          <a:p>
            <a:r>
              <a:rPr lang="vi-VN" dirty="0"/>
              <a:t>Thách thức</a:t>
            </a:r>
          </a:p>
        </p:txBody>
      </p:sp>
      <p:sp>
        <p:nvSpPr>
          <p:cNvPr id="5" name="Content Placeholder 4">
            <a:extLst>
              <a:ext uri="{FF2B5EF4-FFF2-40B4-BE49-F238E27FC236}">
                <a16:creationId xmlns:a16="http://schemas.microsoft.com/office/drawing/2014/main" id="{E0368484-467D-452D-628E-236139A8D204}"/>
              </a:ext>
            </a:extLst>
          </p:cNvPr>
          <p:cNvSpPr>
            <a:spLocks noGrp="1"/>
          </p:cNvSpPr>
          <p:nvPr>
            <p:ph idx="1"/>
          </p:nvPr>
        </p:nvSpPr>
        <p:spPr/>
        <p:txBody>
          <a:bodyPr/>
          <a:lstStyle/>
          <a:p>
            <a:pPr>
              <a:lnSpc>
                <a:spcPct val="150000"/>
              </a:lnSpc>
            </a:pPr>
            <a:r>
              <a:rPr lang="vi-VN" dirty="0"/>
              <a:t>Độ Phức Tạp Cao của Nội Dung Hình Ảnh</a:t>
            </a:r>
          </a:p>
          <a:p>
            <a:pPr>
              <a:lnSpc>
                <a:spcPct val="150000"/>
              </a:lnSpc>
            </a:pPr>
            <a:r>
              <a:rPr lang="vi-VN" dirty="0">
                <a:solidFill>
                  <a:srgbClr val="FF0000"/>
                </a:solidFill>
              </a:rPr>
              <a:t>Khả Năng Nhận Diện Chưa Hoàn Hảo</a:t>
            </a:r>
          </a:p>
          <a:p>
            <a:pPr>
              <a:lnSpc>
                <a:spcPct val="150000"/>
              </a:lnSpc>
            </a:pPr>
            <a:r>
              <a:rPr lang="vi-VN" dirty="0"/>
              <a:t>Hiểu Biết Ngôn Ngữ Tự Nhiên</a:t>
            </a:r>
          </a:p>
          <a:p>
            <a:pPr>
              <a:lnSpc>
                <a:spcPct val="150000"/>
              </a:lnSpc>
            </a:pPr>
            <a:r>
              <a:rPr lang="vi-VN" dirty="0">
                <a:solidFill>
                  <a:srgbClr val="FF0000"/>
                </a:solidFill>
              </a:rPr>
              <a:t>Quản Lý Kiến Thức Toàn Diện</a:t>
            </a:r>
          </a:p>
        </p:txBody>
      </p:sp>
    </p:spTree>
    <p:extLst>
      <p:ext uri="{BB962C8B-B14F-4D97-AF65-F5344CB8AC3E}">
        <p14:creationId xmlns:p14="http://schemas.microsoft.com/office/powerpoint/2010/main" val="8099493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504A-5BDD-1842-52AC-7D116282592D}"/>
              </a:ext>
            </a:extLst>
          </p:cNvPr>
          <p:cNvSpPr>
            <a:spLocks noGrp="1"/>
          </p:cNvSpPr>
          <p:nvPr>
            <p:ph type="title"/>
          </p:nvPr>
        </p:nvSpPr>
        <p:spPr/>
        <p:txBody>
          <a:bodyPr/>
          <a:lstStyle/>
          <a:p>
            <a:r>
              <a:rPr lang="vi-VN" dirty="0"/>
              <a:t>Ứng dụng</a:t>
            </a:r>
          </a:p>
        </p:txBody>
      </p:sp>
      <p:sp>
        <p:nvSpPr>
          <p:cNvPr id="5" name="Content Placeholder 4">
            <a:extLst>
              <a:ext uri="{FF2B5EF4-FFF2-40B4-BE49-F238E27FC236}">
                <a16:creationId xmlns:a16="http://schemas.microsoft.com/office/drawing/2014/main" id="{E637B16C-6D67-CA64-4E43-7150F996AE6F}"/>
              </a:ext>
            </a:extLst>
          </p:cNvPr>
          <p:cNvSpPr>
            <a:spLocks noGrp="1"/>
          </p:cNvSpPr>
          <p:nvPr>
            <p:ph idx="1"/>
          </p:nvPr>
        </p:nvSpPr>
        <p:spPr/>
        <p:txBody>
          <a:bodyPr/>
          <a:lstStyle/>
          <a:p>
            <a:r>
              <a:rPr lang="vi-VN" dirty="0"/>
              <a:t>Bài toán VQA có nhiều ứng dụng thực tế trong việc tạo ra các hệ thống thông minh có khả năng tương tác với hình ảnh và ngôn ngữ, như hệ thống trả lời tự động cho các câu hỏi từ hình ảnh trong môi trường </a:t>
            </a:r>
            <a:r>
              <a:rPr lang="vi-VN" dirty="0" err="1"/>
              <a:t>chatbot</a:t>
            </a:r>
            <a:r>
              <a:rPr lang="vi-VN" dirty="0"/>
              <a:t>, hỗ trợ khách hàng tự động, gợi ý sản phẩm dựa trên hình ảnh và nhiều ứng dụng khác.</a:t>
            </a:r>
          </a:p>
        </p:txBody>
      </p:sp>
    </p:spTree>
    <p:extLst>
      <p:ext uri="{BB962C8B-B14F-4D97-AF65-F5344CB8AC3E}">
        <p14:creationId xmlns:p14="http://schemas.microsoft.com/office/powerpoint/2010/main" val="3148149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1469E-BE6E-9411-F22E-B35D3A2107B5}"/>
              </a:ext>
            </a:extLst>
          </p:cNvPr>
          <p:cNvSpPr>
            <a:spLocks noGrp="1"/>
          </p:cNvSpPr>
          <p:nvPr>
            <p:ph type="title"/>
          </p:nvPr>
        </p:nvSpPr>
        <p:spPr/>
        <p:txBody>
          <a:bodyPr/>
          <a:lstStyle/>
          <a:p>
            <a:r>
              <a:rPr lang="vi-VN" dirty="0" err="1"/>
              <a:t>Vision-and-Language</a:t>
            </a:r>
            <a:r>
              <a:rPr lang="vi-VN" dirty="0"/>
              <a:t> </a:t>
            </a:r>
            <a:r>
              <a:rPr lang="vi-VN" dirty="0" err="1"/>
              <a:t>Pre-training</a:t>
            </a:r>
            <a:endParaRPr lang="vi-VN" dirty="0"/>
          </a:p>
        </p:txBody>
      </p:sp>
      <p:sp>
        <p:nvSpPr>
          <p:cNvPr id="5" name="Text Placeholder 4">
            <a:extLst>
              <a:ext uri="{FF2B5EF4-FFF2-40B4-BE49-F238E27FC236}">
                <a16:creationId xmlns:a16="http://schemas.microsoft.com/office/drawing/2014/main" id="{3442E21D-521E-F7B8-A620-F30AF3C013AD}"/>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497810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A433-4AC4-4A2A-A18B-489B0D8E3E91}"/>
              </a:ext>
            </a:extLst>
          </p:cNvPr>
          <p:cNvSpPr>
            <a:spLocks noGrp="1"/>
          </p:cNvSpPr>
          <p:nvPr>
            <p:ph type="title"/>
          </p:nvPr>
        </p:nvSpPr>
        <p:spPr/>
        <p:txBody>
          <a:bodyPr/>
          <a:lstStyle/>
          <a:p>
            <a:r>
              <a:rPr lang="vi-VN" dirty="0" err="1"/>
              <a:t>Vision-and-Language</a:t>
            </a:r>
            <a:r>
              <a:rPr lang="vi-VN" dirty="0"/>
              <a:t> </a:t>
            </a:r>
            <a:r>
              <a:rPr lang="vi-VN" dirty="0" err="1"/>
              <a:t>Pre-training</a:t>
            </a:r>
            <a:endParaRPr lang="vi-VN" dirty="0"/>
          </a:p>
        </p:txBody>
      </p:sp>
      <p:sp>
        <p:nvSpPr>
          <p:cNvPr id="3" name="Content Placeholder 2">
            <a:extLst>
              <a:ext uri="{FF2B5EF4-FFF2-40B4-BE49-F238E27FC236}">
                <a16:creationId xmlns:a16="http://schemas.microsoft.com/office/drawing/2014/main" id="{63E13C03-890E-99B6-7F41-B70BF71D7312}"/>
              </a:ext>
            </a:extLst>
          </p:cNvPr>
          <p:cNvSpPr>
            <a:spLocks noGrp="1"/>
          </p:cNvSpPr>
          <p:nvPr>
            <p:ph idx="1"/>
          </p:nvPr>
        </p:nvSpPr>
        <p:spPr/>
        <p:txBody>
          <a:bodyPr/>
          <a:lstStyle/>
          <a:p>
            <a:r>
              <a:rPr lang="vi-VN" dirty="0"/>
              <a:t>Cốt lõi của các mô hình VLP hiện đại là </a:t>
            </a:r>
            <a:r>
              <a:rPr lang="vi-VN" dirty="0" err="1"/>
              <a:t>Transformer</a:t>
            </a:r>
            <a:r>
              <a:rPr lang="vi-VN" dirty="0"/>
              <a:t>. Mô hình nhận đầu vào là các </a:t>
            </a:r>
            <a:r>
              <a:rPr lang="vi-VN" dirty="0" err="1"/>
              <a:t>embedding</a:t>
            </a:r>
            <a:r>
              <a:rPr lang="vi-VN" dirty="0"/>
              <a:t> của hình ảnh, văn bản, mô hình hóa giữa các phương thức và tương tác giữa các phương thức qua các lớp, sau đó xuất ra một chuỗi </a:t>
            </a:r>
            <a:r>
              <a:rPr lang="vi-VN" dirty="0" err="1"/>
              <a:t>feature</a:t>
            </a:r>
            <a:r>
              <a:rPr lang="vi-VN" dirty="0"/>
              <a:t> được ngữ cảnh hóa.</a:t>
            </a:r>
          </a:p>
          <a:p>
            <a:r>
              <a:rPr lang="vi-VN" dirty="0">
                <a:solidFill>
                  <a:srgbClr val="FF0000"/>
                </a:solidFill>
              </a:rPr>
              <a:t>Các mô hình </a:t>
            </a:r>
            <a:r>
              <a:rPr lang="vi-VN" dirty="0" err="1">
                <a:solidFill>
                  <a:srgbClr val="FF0000"/>
                </a:solidFill>
              </a:rPr>
              <a:t>Vision-and-Language</a:t>
            </a:r>
            <a:r>
              <a:rPr lang="vi-VN" dirty="0">
                <a:solidFill>
                  <a:srgbClr val="FF0000"/>
                </a:solidFill>
              </a:rPr>
              <a:t> </a:t>
            </a:r>
            <a:r>
              <a:rPr lang="vi-VN" dirty="0" err="1">
                <a:solidFill>
                  <a:srgbClr val="FF0000"/>
                </a:solidFill>
              </a:rPr>
              <a:t>pretraining</a:t>
            </a:r>
            <a:r>
              <a:rPr lang="vi-VN" dirty="0">
                <a:solidFill>
                  <a:srgbClr val="FF0000"/>
                </a:solidFill>
              </a:rPr>
              <a:t> (VLP) tỏ ra hiệu quả trong việc cải thiện các </a:t>
            </a:r>
            <a:r>
              <a:rPr lang="vi-VN" dirty="0" err="1">
                <a:solidFill>
                  <a:srgbClr val="FF0000"/>
                </a:solidFill>
              </a:rPr>
              <a:t>downstream</a:t>
            </a:r>
            <a:r>
              <a:rPr lang="vi-VN" dirty="0">
                <a:solidFill>
                  <a:srgbClr val="FF0000"/>
                </a:solidFill>
              </a:rPr>
              <a:t> </a:t>
            </a:r>
            <a:r>
              <a:rPr lang="vi-VN" dirty="0" err="1">
                <a:solidFill>
                  <a:srgbClr val="FF0000"/>
                </a:solidFill>
              </a:rPr>
              <a:t>task</a:t>
            </a:r>
            <a:r>
              <a:rPr lang="vi-VN" dirty="0">
                <a:solidFill>
                  <a:srgbClr val="FF0000"/>
                </a:solidFill>
              </a:rPr>
              <a:t> liên quan đến sự kết hợp thông tin cả ngôn ngữ và hình ảnh. </a:t>
            </a:r>
          </a:p>
          <a:p>
            <a:endParaRPr lang="vi-VN" dirty="0"/>
          </a:p>
        </p:txBody>
      </p:sp>
    </p:spTree>
    <p:extLst>
      <p:ext uri="{BB962C8B-B14F-4D97-AF65-F5344CB8AC3E}">
        <p14:creationId xmlns:p14="http://schemas.microsoft.com/office/powerpoint/2010/main" val="1168984178"/>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4361</TotalTime>
  <Words>4968</Words>
  <Application>Microsoft Office PowerPoint</Application>
  <PresentationFormat>Widescreen</PresentationFormat>
  <Paragraphs>271</Paragraphs>
  <Slides>52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Consolas</vt:lpstr>
      <vt:lpstr>Courier New</vt:lpstr>
      <vt:lpstr>Söhne</vt:lpstr>
      <vt:lpstr>Times New Roman</vt:lpstr>
      <vt:lpstr>Wingdings</vt:lpstr>
      <vt:lpstr>Default Design</vt:lpstr>
      <vt:lpstr>HỎI ĐÁP THỊ GIÁC Visual question answering</vt:lpstr>
      <vt:lpstr>Nội dung chính</vt:lpstr>
      <vt:lpstr>Giới thiệu bài toán</vt:lpstr>
      <vt:lpstr>Visual Question Answering</vt:lpstr>
      <vt:lpstr>Phát biểu bài toán</vt:lpstr>
      <vt:lpstr>Thách thức</vt:lpstr>
      <vt:lpstr>Ứng dụng</vt:lpstr>
      <vt:lpstr>Vision-and-Language Pre-training</vt:lpstr>
      <vt:lpstr>Vision-and-Language Pre-training</vt:lpstr>
      <vt:lpstr>Vision-and-Language Pre-training</vt:lpstr>
      <vt:lpstr>Phân loại</vt:lpstr>
      <vt:lpstr>Bốn loại mô hình VLP</vt:lpstr>
      <vt:lpstr>ViLT: Vision-and-Language Transformer Without Convolution or Region Supervision</vt:lpstr>
      <vt:lpstr>Tình trạng vấn đề</vt:lpstr>
      <vt:lpstr>Vision-and-Language Transformer (ViLT)</vt:lpstr>
      <vt:lpstr>Tổng quan mô hình</vt:lpstr>
      <vt:lpstr>Điểm nổi bật</vt:lpstr>
      <vt:lpstr>Tài liệu</vt:lpstr>
      <vt:lpstr>Tổng quan về react native</vt:lpstr>
      <vt:lpstr>Tổng quan</vt:lpstr>
      <vt:lpstr>Tổng quan</vt:lpstr>
      <vt:lpstr>Ưu điểm</vt:lpstr>
      <vt:lpstr>Nhược điểm</vt:lpstr>
      <vt:lpstr>Tổng quan về firebase</vt:lpstr>
      <vt:lpstr>Tổng quan</vt:lpstr>
      <vt:lpstr>Một số dịch vụ</vt:lpstr>
      <vt:lpstr>Ưu điểm</vt:lpstr>
      <vt:lpstr>Nhược điểm</vt:lpstr>
      <vt:lpstr>Tổng quan về azure</vt:lpstr>
      <vt:lpstr>Tổng quan</vt:lpstr>
      <vt:lpstr>Tổng quan</vt:lpstr>
      <vt:lpstr>Một số dịch vụ</vt:lpstr>
      <vt:lpstr>Ưu điểm </vt:lpstr>
      <vt:lpstr>Nhược điểm</vt:lpstr>
      <vt:lpstr>Mô hình client – server</vt:lpstr>
      <vt:lpstr>Mô hình client – server</vt:lpstr>
      <vt:lpstr>Giao tiếp giữa client và server </vt:lpstr>
      <vt:lpstr>Ưu điểm</vt:lpstr>
      <vt:lpstr>Nhược điểm</vt:lpstr>
      <vt:lpstr>Thông tin ứng dụng</vt:lpstr>
      <vt:lpstr>Công cụ sử dụng</vt:lpstr>
      <vt:lpstr>THIẾT KẾ DỮ LIỆU</vt:lpstr>
      <vt:lpstr>Sơ đồ CSDL quan hệ</vt:lpstr>
      <vt:lpstr>Demo ứng dụng</vt:lpstr>
      <vt:lpstr>Kết luận</vt:lpstr>
      <vt:lpstr>Ưu điểm</vt:lpstr>
      <vt:lpstr>Nhược điểm</vt:lpstr>
      <vt:lpstr>Hướng phát triển</vt:lpstr>
      <vt:lpstr>Tài liệu tham khảo</vt:lpstr>
      <vt:lpstr>Tài liệu tham khảo</vt:lpstr>
      <vt:lpstr>Tài liệu tham khảo</vt:lpstr>
      <vt:lpstr>Cảm ơn quí vị đã lắng nghe  ĐẠI HỌC QUỐC GIA TP.HCM TRƯỜNG ĐH CÔNG NGHỆ THÔNG TIN TOÀN DIỆN – SÁNG TẠO – PHỤNG SỰ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Lê Thị Bích Loan</cp:lastModifiedBy>
  <cp:revision>793</cp:revision>
  <cp:lastPrinted>2013-08-30T01:32:34Z</cp:lastPrinted>
  <dcterms:created xsi:type="dcterms:W3CDTF">2008-06-14T04:13:27Z</dcterms:created>
  <dcterms:modified xsi:type="dcterms:W3CDTF">2023-12-26T15:21:51Z</dcterms:modified>
</cp:coreProperties>
</file>