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sldIdLst>
    <p:sldId id="258" r:id="rId2"/>
    <p:sldId id="678" r:id="rId3"/>
    <p:sldId id="622" r:id="rId4"/>
    <p:sldId id="490" r:id="rId5"/>
    <p:sldId id="652" r:id="rId6"/>
    <p:sldId id="621" r:id="rId7"/>
    <p:sldId id="491" r:id="rId8"/>
    <p:sldId id="492" r:id="rId9"/>
    <p:sldId id="695" r:id="rId10"/>
    <p:sldId id="612" r:id="rId11"/>
    <p:sldId id="664" r:id="rId12"/>
    <p:sldId id="653" r:id="rId13"/>
    <p:sldId id="654" r:id="rId14"/>
    <p:sldId id="493" r:id="rId15"/>
    <p:sldId id="623" r:id="rId16"/>
    <p:sldId id="624" r:id="rId17"/>
    <p:sldId id="625" r:id="rId18"/>
    <p:sldId id="497" r:id="rId19"/>
    <p:sldId id="581" r:id="rId20"/>
    <p:sldId id="697" r:id="rId21"/>
    <p:sldId id="698" r:id="rId22"/>
    <p:sldId id="701" r:id="rId23"/>
    <p:sldId id="696" r:id="rId24"/>
    <p:sldId id="686" r:id="rId25"/>
    <p:sldId id="689" r:id="rId26"/>
    <p:sldId id="655" r:id="rId27"/>
    <p:sldId id="498" r:id="rId28"/>
    <p:sldId id="545" r:id="rId29"/>
    <p:sldId id="544" r:id="rId30"/>
    <p:sldId id="685" r:id="rId31"/>
    <p:sldId id="700" r:id="rId32"/>
    <p:sldId id="699" r:id="rId33"/>
    <p:sldId id="656" r:id="rId34"/>
    <p:sldId id="499" r:id="rId35"/>
    <p:sldId id="649" r:id="rId36"/>
    <p:sldId id="657" r:id="rId37"/>
    <p:sldId id="627" r:id="rId38"/>
    <p:sldId id="500" r:id="rId39"/>
    <p:sldId id="626" r:id="rId40"/>
    <p:sldId id="564" r:id="rId41"/>
    <p:sldId id="501" r:id="rId42"/>
    <p:sldId id="563" r:id="rId43"/>
    <p:sldId id="502" r:id="rId44"/>
    <p:sldId id="503" r:id="rId45"/>
    <p:sldId id="505" r:id="rId46"/>
    <p:sldId id="506" r:id="rId47"/>
    <p:sldId id="546" r:id="rId48"/>
    <p:sldId id="658" r:id="rId49"/>
    <p:sldId id="548" r:id="rId50"/>
    <p:sldId id="549" r:id="rId51"/>
    <p:sldId id="550" r:id="rId52"/>
    <p:sldId id="650" r:id="rId53"/>
    <p:sldId id="651" r:id="rId54"/>
    <p:sldId id="702" r:id="rId55"/>
    <p:sldId id="703" r:id="rId56"/>
    <p:sldId id="704" r:id="rId57"/>
    <p:sldId id="705" r:id="rId58"/>
    <p:sldId id="706" r:id="rId59"/>
    <p:sldId id="552" r:id="rId60"/>
    <p:sldId id="708" r:id="rId61"/>
    <p:sldId id="648" r:id="rId62"/>
    <p:sldId id="553" r:id="rId63"/>
    <p:sldId id="599" r:id="rId64"/>
    <p:sldId id="565" r:id="rId65"/>
    <p:sldId id="580" r:id="rId66"/>
    <p:sldId id="582" r:id="rId67"/>
    <p:sldId id="659" r:id="rId68"/>
    <p:sldId id="509" r:id="rId69"/>
    <p:sldId id="510" r:id="rId70"/>
    <p:sldId id="511" r:id="rId71"/>
    <p:sldId id="554" r:id="rId72"/>
    <p:sldId id="555" r:id="rId73"/>
    <p:sldId id="512" r:id="rId74"/>
    <p:sldId id="660" r:id="rId75"/>
    <p:sldId id="513" r:id="rId76"/>
    <p:sldId id="514" r:id="rId77"/>
    <p:sldId id="597" r:id="rId78"/>
    <p:sldId id="516" r:id="rId79"/>
    <p:sldId id="577" r:id="rId80"/>
    <p:sldId id="526" r:id="rId81"/>
    <p:sldId id="679" r:id="rId82"/>
    <p:sldId id="680" r:id="rId83"/>
    <p:sldId id="681" r:id="rId84"/>
    <p:sldId id="661" r:id="rId85"/>
    <p:sldId id="557" r:id="rId86"/>
    <p:sldId id="558" r:id="rId87"/>
    <p:sldId id="559" r:id="rId88"/>
    <p:sldId id="560" r:id="rId89"/>
    <p:sldId id="709" r:id="rId90"/>
    <p:sldId id="561" r:id="rId91"/>
    <p:sldId id="568" r:id="rId92"/>
    <p:sldId id="682" r:id="rId93"/>
    <p:sldId id="537" r:id="rId94"/>
    <p:sldId id="535" r:id="rId95"/>
    <p:sldId id="536" r:id="rId96"/>
    <p:sldId id="539" r:id="rId97"/>
    <p:sldId id="662" r:id="rId98"/>
    <p:sldId id="541" r:id="rId99"/>
    <p:sldId id="710" r:id="rId100"/>
    <p:sldId id="711" r:id="rId101"/>
    <p:sldId id="615" r:id="rId102"/>
    <p:sldId id="573" r:id="rId103"/>
    <p:sldId id="712" r:id="rId104"/>
    <p:sldId id="809" r:id="rId105"/>
    <p:sldId id="596" r:id="rId106"/>
    <p:sldId id="803" r:id="rId107"/>
    <p:sldId id="799" r:id="rId108"/>
    <p:sldId id="800" r:id="rId109"/>
    <p:sldId id="798" r:id="rId110"/>
    <p:sldId id="797" r:id="rId111"/>
    <p:sldId id="805" r:id="rId112"/>
    <p:sldId id="810" r:id="rId113"/>
    <p:sldId id="538" r:id="rId114"/>
    <p:sldId id="811" r:id="rId115"/>
    <p:sldId id="671" r:id="rId116"/>
    <p:sldId id="616" r:id="rId117"/>
    <p:sldId id="812" r:id="rId118"/>
    <p:sldId id="807" r:id="rId119"/>
    <p:sldId id="806" r:id="rId120"/>
    <p:sldId id="720" r:id="rId121"/>
    <p:sldId id="583" r:id="rId122"/>
    <p:sldId id="556" r:id="rId123"/>
    <p:sldId id="813" r:id="rId124"/>
    <p:sldId id="814" r:id="rId125"/>
    <p:sldId id="609" r:id="rId126"/>
    <p:sldId id="610" r:id="rId127"/>
    <p:sldId id="815" r:id="rId128"/>
    <p:sldId id="816" r:id="rId129"/>
    <p:sldId id="817" r:id="rId130"/>
    <p:sldId id="818" r:id="rId131"/>
    <p:sldId id="717" r:id="rId132"/>
    <p:sldId id="690" r:id="rId133"/>
    <p:sldId id="819" r:id="rId134"/>
    <p:sldId id="691" r:id="rId135"/>
    <p:sldId id="808" r:id="rId136"/>
    <p:sldId id="693" r:id="rId137"/>
    <p:sldId id="617" r:id="rId138"/>
    <p:sldId id="820" r:id="rId139"/>
    <p:sldId id="821" r:id="rId140"/>
    <p:sldId id="822" r:id="rId141"/>
    <p:sldId id="823" r:id="rId142"/>
    <p:sldId id="824" r:id="rId143"/>
    <p:sldId id="825" r:id="rId144"/>
    <p:sldId id="578" r:id="rId145"/>
    <p:sldId id="826" r:id="rId146"/>
    <p:sldId id="585" r:id="rId147"/>
    <p:sldId id="827" r:id="rId148"/>
    <p:sldId id="586" r:id="rId149"/>
    <p:sldId id="589" r:id="rId150"/>
    <p:sldId id="567" r:id="rId151"/>
    <p:sldId id="828" r:id="rId152"/>
    <p:sldId id="569" r:id="rId153"/>
    <p:sldId id="829" r:id="rId1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6317" autoAdjust="0"/>
  </p:normalViewPr>
  <p:slideViewPr>
    <p:cSldViewPr>
      <p:cViewPr varScale="1">
        <p:scale>
          <a:sx n="94" d="100"/>
          <a:sy n="94" d="100"/>
        </p:scale>
        <p:origin x="1123"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2019/5/3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a:t>
            </a:fld>
            <a:endParaRPr lang="zh-CN" altLang="en-US"/>
          </a:p>
        </p:txBody>
      </p:sp>
    </p:spTree>
    <p:extLst>
      <p:ext uri="{BB962C8B-B14F-4D97-AF65-F5344CB8AC3E}">
        <p14:creationId xmlns:p14="http://schemas.microsoft.com/office/powerpoint/2010/main" val="2209622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147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sz="2800" dirty="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extLst>
      <p:ext uri="{BB962C8B-B14F-4D97-AF65-F5344CB8AC3E}">
        <p14:creationId xmlns:p14="http://schemas.microsoft.com/office/powerpoint/2010/main" val="129700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37</a:t>
            </a:fld>
            <a:endParaRPr lang="zh-CN" altLang="en-US"/>
          </a:p>
        </p:txBody>
      </p:sp>
    </p:spTree>
    <p:extLst>
      <p:ext uri="{BB962C8B-B14F-4D97-AF65-F5344CB8AC3E}">
        <p14:creationId xmlns:p14="http://schemas.microsoft.com/office/powerpoint/2010/main" val="234089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45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47BB441-98CA-441F-8500-40287AEBF9C5}" type="slidenum">
              <a:rPr lang="en-US" altLang="zh-CN"/>
              <a:pPr/>
              <a:t>46</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1413" y="754063"/>
            <a:ext cx="4391025" cy="3294062"/>
          </a:xfrm>
        </p:spPr>
      </p:sp>
      <p:sp>
        <p:nvSpPr>
          <p:cNvPr id="27651" name="Rectangle 3"/>
          <p:cNvSpPr>
            <a:spLocks noGrp="1" noChangeArrowheads="1"/>
          </p:cNvSpPr>
          <p:nvPr>
            <p:ph type="body" idx="1"/>
          </p:nvPr>
        </p:nvSpPr>
        <p:spPr>
          <a:noFill/>
        </p:spPr>
        <p:txBody>
          <a:bodyPr/>
          <a:lstStyle/>
          <a:p>
            <a:pPr eaLnBrk="1" hangingPunct="1"/>
            <a:endParaRPr lang="zh-CN" dirty="0">
              <a:ea typeface="宋体"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子类会具备父类中的数据，所以要先明确父类是如何对这些数据初始化的。</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371507E-089B-42E1-8CD6-F2610FE4EF22}" type="slidenum">
              <a:rPr lang="en-US" altLang="zh-CN"/>
              <a:pPr>
                <a:defRPr/>
              </a:pPr>
              <a:t>‹#›</a:t>
            </a:fld>
            <a:endParaRPr lang="en-US" altLang="zh-CN"/>
          </a:p>
        </p:txBody>
      </p:sp>
    </p:spTree>
    <p:extLst>
      <p:ext uri="{BB962C8B-B14F-4D97-AF65-F5344CB8AC3E}">
        <p14:creationId xmlns:p14="http://schemas.microsoft.com/office/powerpoint/2010/main" val="117201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9633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 Id="rId6" Type="http://schemas.openxmlformats.org/officeDocument/2006/relationships/hyperlink" Target="PassValue.java" TargetMode="External"/><Relationship Id="rId5" Type="http://schemas.openxmlformats.org/officeDocument/2006/relationships/image" Target="../media/image22.jpeg"/><Relationship Id="rId4" Type="http://schemas.openxmlformats.org/officeDocument/2006/relationships/image" Target="../media/image21.jpeg"/></Relationships>
</file>

<file path=ppt/slides/_rels/slide5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 Id="rId6" Type="http://schemas.openxmlformats.org/officeDocument/2006/relationships/hyperlink" Target="PassRef.java" TargetMode="External"/><Relationship Id="rId5" Type="http://schemas.openxmlformats.org/officeDocument/2006/relationships/image" Target="../media/image26.jpeg"/><Relationship Id="rId4" Type="http://schemas.openxmlformats.org/officeDocument/2006/relationships/image" Target="../media/image25.jpeg"/></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30.jpeg"/><Relationship Id="rId4" Type="http://schemas.openxmlformats.org/officeDocument/2006/relationships/image" Target="../media/image29.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484784"/>
            <a:ext cx="8208912" cy="2664296"/>
          </a:xfrm>
        </p:spPr>
        <p:txBody>
          <a:bodyPr>
            <a:normAutofit/>
          </a:bodyPr>
          <a:lstStyle/>
          <a:p>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4</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章</a:t>
            </a:r>
            <a:br>
              <a:rPr lang="en-US" altLang="zh-CN"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b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面向对象编程</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上</a:t>
            </a:r>
            <a:r>
              <a:rPr lang="en-US" altLang="zh-CN" sz="8000" b="1">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zh-CN" altLang="zh-CN"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a:ea typeface="宋体" panose="02010600030101010101" pitchFamily="2" charset="-122"/>
              </a:rPr>
              <a:t>例子：人把大象装冰箱</a:t>
            </a: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a:ea typeface="宋体" panose="02010600030101010101" pitchFamily="2" charset="-122"/>
              </a:rPr>
              <a:t>面向过程</a:t>
            </a: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a:ea typeface="宋体" panose="02010600030101010101" pitchFamily="2" charset="-122"/>
              </a:rPr>
              <a:t>1.</a:t>
            </a:r>
            <a:r>
              <a:rPr lang="zh-CN" altLang="en-US" dirty="0">
                <a:ea typeface="宋体" panose="02010600030101010101" pitchFamily="2" charset="-122"/>
              </a:rPr>
              <a:t>打开冰箱</a:t>
            </a: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a:ea typeface="宋体" panose="02010600030101010101" pitchFamily="2" charset="-122"/>
              </a:rPr>
              <a:t>2.</a:t>
            </a:r>
            <a:r>
              <a:rPr lang="zh-CN" altLang="en-US" dirty="0">
                <a:ea typeface="宋体" panose="02010600030101010101" pitchFamily="2" charset="-122"/>
              </a:rPr>
              <a:t>把大象装进冰箱</a:t>
            </a: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a:ea typeface="宋体" panose="02010600030101010101" pitchFamily="2" charset="-122"/>
              </a:rPr>
              <a:t>3.</a:t>
            </a:r>
            <a:r>
              <a:rPr lang="zh-CN" altLang="en-US" dirty="0">
                <a:ea typeface="宋体" panose="02010600030101010101" pitchFamily="2" charset="-122"/>
              </a:rPr>
              <a:t>把冰箱门关住</a:t>
            </a: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a:ea typeface="宋体" panose="02010600030101010101" pitchFamily="2" charset="-122"/>
              </a:rPr>
              <a:t>面向对象</a:t>
            </a: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a:ea typeface="宋体" panose="02010600030101010101" pitchFamily="2" charset="-122"/>
              </a:rPr>
              <a:t>人   </a:t>
            </a:r>
            <a:endParaRPr lang="en-US" altLang="zh-CN" dirty="0">
              <a:ea typeface="宋体" panose="02010600030101010101" pitchFamily="2" charset="-122"/>
            </a:endParaRPr>
          </a:p>
          <a:p>
            <a:r>
              <a:rPr lang="zh-CN" altLang="en-US" dirty="0">
                <a:ea typeface="宋体" panose="02010600030101010101" pitchFamily="2" charset="-122"/>
              </a:rPr>
              <a:t>冰箱</a:t>
            </a:r>
            <a:endParaRPr lang="en-US" altLang="zh-CN" dirty="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a:ea typeface="宋体" panose="02010600030101010101" pitchFamily="2" charset="-122"/>
              </a:rPr>
              <a:t>人</a:t>
            </a:r>
            <a:r>
              <a:rPr lang="en-US" altLang="zh-CN" dirty="0">
                <a:ea typeface="宋体" panose="02010600030101010101" pitchFamily="2" charset="-122"/>
              </a:rPr>
              <a:t>{</a:t>
            </a:r>
          </a:p>
          <a:p>
            <a:r>
              <a:rPr lang="en-US" altLang="zh-CN" dirty="0">
                <a:ea typeface="宋体" panose="02010600030101010101" pitchFamily="2" charset="-122"/>
              </a:rPr>
              <a:t>    </a:t>
            </a:r>
            <a:r>
              <a:rPr lang="zh-CN" altLang="en-US" dirty="0">
                <a:ea typeface="宋体" panose="02010600030101010101" pitchFamily="2" charset="-122"/>
              </a:rPr>
              <a:t>打开（冰箱）</a:t>
            </a:r>
            <a:r>
              <a:rPr lang="en-US" altLang="zh-CN" dirty="0">
                <a:ea typeface="宋体" panose="02010600030101010101" pitchFamily="2" charset="-122"/>
              </a:rPr>
              <a:t>{</a:t>
            </a:r>
          </a:p>
          <a:p>
            <a:r>
              <a:rPr lang="en-US" altLang="zh-CN" dirty="0">
                <a:ea typeface="宋体" panose="02010600030101010101" pitchFamily="2" charset="-122"/>
              </a:rPr>
              <a:t>	</a:t>
            </a:r>
            <a:r>
              <a:rPr lang="zh-CN" altLang="en-US" dirty="0">
                <a:ea typeface="宋体" panose="02010600030101010101" pitchFamily="2" charset="-122"/>
              </a:rPr>
              <a:t>冰箱</a:t>
            </a:r>
            <a:r>
              <a:rPr lang="en-US" altLang="zh-CN" dirty="0">
                <a:ea typeface="宋体" panose="02010600030101010101" pitchFamily="2" charset="-122"/>
              </a:rPr>
              <a:t>.</a:t>
            </a:r>
            <a:r>
              <a:rPr lang="zh-CN" altLang="en-US" dirty="0">
                <a:ea typeface="宋体" panose="02010600030101010101" pitchFamily="2" charset="-122"/>
              </a:rPr>
              <a:t>开门</a:t>
            </a:r>
            <a:r>
              <a:rPr lang="en-US" altLang="zh-CN" dirty="0">
                <a:ea typeface="宋体" panose="02010600030101010101" pitchFamily="2" charset="-122"/>
              </a:rPr>
              <a:t>();	</a:t>
            </a:r>
          </a:p>
          <a:p>
            <a:r>
              <a:rPr lang="en-US" altLang="zh-CN" dirty="0">
                <a:ea typeface="宋体" panose="02010600030101010101" pitchFamily="2" charset="-122"/>
              </a:rPr>
              <a:t>    }</a:t>
            </a:r>
          </a:p>
          <a:p>
            <a:r>
              <a:rPr lang="en-US" altLang="zh-CN" dirty="0">
                <a:ea typeface="宋体" panose="02010600030101010101" pitchFamily="2" charset="-122"/>
              </a:rPr>
              <a:t>    </a:t>
            </a:r>
            <a:r>
              <a:rPr lang="zh-CN" altLang="en-US" dirty="0">
                <a:ea typeface="宋体" panose="02010600030101010101" pitchFamily="2" charset="-122"/>
              </a:rPr>
              <a:t>操作</a:t>
            </a:r>
            <a:r>
              <a:rPr lang="en-US" altLang="zh-CN" dirty="0">
                <a:ea typeface="宋体" panose="02010600030101010101" pitchFamily="2" charset="-122"/>
              </a:rPr>
              <a:t>(</a:t>
            </a:r>
            <a:r>
              <a:rPr lang="zh-CN" altLang="en-US" dirty="0">
                <a:ea typeface="宋体" panose="02010600030101010101" pitchFamily="2" charset="-122"/>
              </a:rPr>
              <a:t>大象</a:t>
            </a:r>
            <a:r>
              <a:rPr lang="en-US" altLang="zh-CN" dirty="0">
                <a:ea typeface="宋体" panose="02010600030101010101" pitchFamily="2" charset="-122"/>
              </a:rPr>
              <a:t>){</a:t>
            </a:r>
          </a:p>
          <a:p>
            <a:r>
              <a:rPr lang="en-US" altLang="zh-CN" dirty="0">
                <a:ea typeface="宋体" panose="02010600030101010101" pitchFamily="2" charset="-122"/>
              </a:rPr>
              <a:t>             </a:t>
            </a:r>
            <a:r>
              <a:rPr lang="zh-CN" altLang="en-US" dirty="0">
                <a:ea typeface="宋体" panose="02010600030101010101" pitchFamily="2" charset="-122"/>
              </a:rPr>
              <a:t>大象</a:t>
            </a:r>
            <a:r>
              <a:rPr lang="en-US" altLang="zh-CN" dirty="0">
                <a:ea typeface="宋体" panose="02010600030101010101" pitchFamily="2" charset="-122"/>
              </a:rPr>
              <a:t>.</a:t>
            </a:r>
            <a:r>
              <a:rPr lang="zh-CN" altLang="en-US" dirty="0">
                <a:ea typeface="宋体" panose="02010600030101010101" pitchFamily="2" charset="-122"/>
              </a:rPr>
              <a:t>进入</a:t>
            </a:r>
            <a:r>
              <a:rPr lang="en-US" altLang="zh-CN" dirty="0">
                <a:ea typeface="宋体" panose="02010600030101010101" pitchFamily="2" charset="-122"/>
              </a:rPr>
              <a:t>();</a:t>
            </a:r>
          </a:p>
          <a:p>
            <a:r>
              <a:rPr lang="en-US" altLang="zh-CN" dirty="0">
                <a:ea typeface="宋体" panose="02010600030101010101" pitchFamily="2" charset="-122"/>
              </a:rPr>
              <a:t>    }</a:t>
            </a:r>
          </a:p>
          <a:p>
            <a:r>
              <a:rPr lang="en-US" altLang="zh-CN" dirty="0">
                <a:ea typeface="宋体" panose="02010600030101010101" pitchFamily="2" charset="-122"/>
              </a:rPr>
              <a:t>    </a:t>
            </a:r>
            <a:r>
              <a:rPr lang="zh-CN" altLang="en-US" dirty="0">
                <a:ea typeface="宋体" panose="02010600030101010101" pitchFamily="2" charset="-122"/>
              </a:rPr>
              <a:t>关闭</a:t>
            </a:r>
            <a:r>
              <a:rPr lang="en-US" altLang="zh-CN" dirty="0">
                <a:ea typeface="宋体" panose="02010600030101010101" pitchFamily="2" charset="-122"/>
              </a:rPr>
              <a:t>(</a:t>
            </a:r>
            <a:r>
              <a:rPr lang="zh-CN" altLang="en-US" dirty="0">
                <a:ea typeface="宋体" panose="02010600030101010101" pitchFamily="2" charset="-122"/>
              </a:rPr>
              <a:t>冰箱</a:t>
            </a:r>
            <a:r>
              <a:rPr lang="en-US" altLang="zh-CN" dirty="0">
                <a:ea typeface="宋体" panose="02010600030101010101" pitchFamily="2" charset="-122"/>
              </a:rPr>
              <a:t>){   </a:t>
            </a:r>
          </a:p>
          <a:p>
            <a:r>
              <a:rPr lang="en-US" altLang="zh-CN" dirty="0">
                <a:ea typeface="宋体" panose="02010600030101010101" pitchFamily="2" charset="-122"/>
              </a:rPr>
              <a:t>          </a:t>
            </a:r>
            <a:r>
              <a:rPr lang="zh-CN" altLang="en-US" dirty="0">
                <a:ea typeface="宋体" panose="02010600030101010101" pitchFamily="2" charset="-122"/>
              </a:rPr>
              <a:t>冰箱</a:t>
            </a:r>
            <a:r>
              <a:rPr lang="en-US" altLang="zh-CN" dirty="0">
                <a:ea typeface="宋体" panose="02010600030101010101" pitchFamily="2" charset="-122"/>
              </a:rPr>
              <a:t>.</a:t>
            </a:r>
            <a:r>
              <a:rPr lang="zh-CN" altLang="en-US" dirty="0">
                <a:ea typeface="宋体" panose="02010600030101010101" pitchFamily="2" charset="-122"/>
              </a:rPr>
              <a:t>关门</a:t>
            </a:r>
            <a:r>
              <a:rPr lang="en-US" altLang="zh-CN" dirty="0">
                <a:ea typeface="宋体" panose="02010600030101010101" pitchFamily="2" charset="-122"/>
              </a:rPr>
              <a:t>();     </a:t>
            </a:r>
          </a:p>
          <a:p>
            <a:r>
              <a:rPr lang="en-US" altLang="zh-CN" dirty="0">
                <a:ea typeface="宋体" panose="02010600030101010101" pitchFamily="2" charset="-122"/>
              </a:rPr>
              <a:t>}</a:t>
            </a:r>
          </a:p>
          <a:p>
            <a:r>
              <a:rPr lang="en-US" altLang="zh-CN" dirty="0">
                <a:ea typeface="宋体" panose="02010600030101010101" pitchFamily="2" charset="-122"/>
              </a:rPr>
              <a:t>}</a:t>
            </a:r>
          </a:p>
          <a:p>
            <a:endParaRPr lang="en-US" altLang="zh-CN" dirty="0">
              <a:ea typeface="宋体" panose="02010600030101010101" pitchFamily="2" charset="-122"/>
            </a:endParaRPr>
          </a:p>
          <a:p>
            <a:r>
              <a:rPr lang="zh-CN" altLang="en-US" dirty="0">
                <a:ea typeface="宋体" panose="02010600030101010101" pitchFamily="2" charset="-122"/>
              </a:rPr>
              <a:t>冰箱</a:t>
            </a:r>
            <a:r>
              <a:rPr lang="en-US" altLang="zh-CN" dirty="0">
                <a:ea typeface="宋体" panose="02010600030101010101" pitchFamily="2" charset="-122"/>
              </a:rPr>
              <a:t>{</a:t>
            </a:r>
          </a:p>
          <a:p>
            <a:r>
              <a:rPr lang="en-US" altLang="zh-CN" dirty="0">
                <a:ea typeface="宋体" panose="02010600030101010101" pitchFamily="2" charset="-122"/>
              </a:rPr>
              <a:t>     </a:t>
            </a:r>
            <a:r>
              <a:rPr lang="zh-CN" altLang="en-US" dirty="0">
                <a:ea typeface="宋体" panose="02010600030101010101" pitchFamily="2" charset="-122"/>
              </a:rPr>
              <a:t>开门</a:t>
            </a:r>
            <a:r>
              <a:rPr lang="en-US" altLang="zh-CN" dirty="0">
                <a:ea typeface="宋体" panose="02010600030101010101" pitchFamily="2" charset="-122"/>
              </a:rPr>
              <a:t>(){}  </a:t>
            </a:r>
            <a:r>
              <a:rPr lang="zh-CN" altLang="en-US" dirty="0">
                <a:ea typeface="宋体" panose="02010600030101010101" pitchFamily="2" charset="-122"/>
              </a:rPr>
              <a:t>关门</a:t>
            </a:r>
            <a:r>
              <a:rPr lang="en-US" altLang="zh-CN" dirty="0">
                <a:ea typeface="宋体" panose="02010600030101010101" pitchFamily="2" charset="-122"/>
              </a:rPr>
              <a:t>(){}</a:t>
            </a:r>
          </a:p>
          <a:p>
            <a:r>
              <a:rPr lang="en-US" altLang="zh-CN" dirty="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a:ea typeface="宋体" panose="02010600030101010101" pitchFamily="2" charset="-122"/>
              </a:rPr>
              <a:t>大象</a:t>
            </a:r>
            <a:r>
              <a:rPr lang="en-US" altLang="zh-CN" dirty="0">
                <a:ea typeface="宋体" panose="02010600030101010101" pitchFamily="2" charset="-122"/>
              </a:rPr>
              <a:t>{</a:t>
            </a:r>
          </a:p>
          <a:p>
            <a:r>
              <a:rPr lang="en-US" altLang="zh-CN" dirty="0">
                <a:ea typeface="宋体" panose="02010600030101010101" pitchFamily="2" charset="-122"/>
              </a:rPr>
              <a:t>     </a:t>
            </a:r>
            <a:r>
              <a:rPr lang="zh-CN" altLang="en-US" dirty="0">
                <a:ea typeface="宋体" panose="02010600030101010101" pitchFamily="2" charset="-122"/>
              </a:rPr>
              <a:t>进入</a:t>
            </a:r>
            <a:r>
              <a:rPr lang="en-US" altLang="zh-CN" dirty="0">
                <a:ea typeface="宋体" panose="02010600030101010101" pitchFamily="2" charset="-122"/>
              </a:rPr>
              <a:t>(){  }</a:t>
            </a:r>
          </a:p>
          <a:p>
            <a:r>
              <a:rPr lang="en-US" altLang="zh-CN" dirty="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32873930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a:latin typeface="+mn-lt"/>
                <a:ea typeface="宋体" pitchFamily="2" charset="-122"/>
                <a:cs typeface="Times New Roman" pitchFamily="18" charset="0"/>
              </a:rPr>
              <a:t>本章内容</a:t>
            </a: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a:latin typeface="Times New Roman" pitchFamily="18" charset="0"/>
                <a:ea typeface="宋体" pitchFamily="2" charset="-122"/>
                <a:cs typeface="Times New Roman" pitchFamily="18" charset="0"/>
              </a:rPr>
              <a:t>第一节 类的继承</a:t>
            </a:r>
            <a:endParaRPr lang="en-US" altLang="zh-CN" dirty="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a:latin typeface="Times New Roman" pitchFamily="18" charset="0"/>
                <a:ea typeface="宋体" pitchFamily="2" charset="-122"/>
                <a:cs typeface="Times New Roman" pitchFamily="18" charset="0"/>
              </a:rPr>
              <a:t>第二节 多  态</a:t>
            </a:r>
            <a:endParaRPr lang="en-US" altLang="zh-CN" dirty="0">
              <a:latin typeface="Times New Roman" pitchFamily="18" charset="0"/>
              <a:ea typeface="宋体" pitchFamily="2" charset="-122"/>
              <a:cs typeface="Times New Roman" pitchFamily="18" charset="0"/>
            </a:endParaRPr>
          </a:p>
          <a:p>
            <a:pPr>
              <a:lnSpc>
                <a:spcPct val="130000"/>
              </a:lnSpc>
              <a:buFont typeface="Wingdings" pitchFamily="2" charset="2"/>
              <a:buChar char="l"/>
            </a:pPr>
            <a:endParaRPr lang="zh-CN" altLang="en-US" dirty="0">
              <a:latin typeface="Times New Roman" pitchFamily="18" charset="0"/>
              <a:ea typeface="宋体" pitchFamily="2" charset="-122"/>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a:solidFill>
                  <a:schemeClr val="bg1"/>
                </a:solidFill>
              </a:rPr>
              <a:t>第一节 类的继承</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5"/>
          <p:cNvSpPr txBox="1">
            <a:spLocks noChangeArrowheads="1"/>
          </p:cNvSpPr>
          <p:nvPr/>
        </p:nvSpPr>
        <p:spPr bwMode="auto">
          <a:xfrm>
            <a:off x="323528" y="1628800"/>
            <a:ext cx="849694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a:latin typeface="+mn-lt"/>
              </a:rPr>
              <a:t>为什么要有继承？</a:t>
            </a:r>
            <a:endParaRPr lang="en-US" altLang="zh-CN" sz="2800" b="1" dirty="0">
              <a:latin typeface="+mn-lt"/>
            </a:endParaRPr>
          </a:p>
          <a:p>
            <a:pPr marL="1200150" lvl="1" indent="-457200" eaLnBrk="1" hangingPunct="1">
              <a:buFont typeface="Wingdings" pitchFamily="2" charset="2"/>
              <a:buChar char="Ø"/>
            </a:pPr>
            <a:r>
              <a:rPr lang="zh-CN" altLang="en-US" sz="2400" dirty="0">
                <a:solidFill>
                  <a:srgbClr val="0000FF"/>
                </a:solidFill>
                <a:latin typeface="+mn-lt"/>
              </a:rPr>
              <a:t>多个类中</a:t>
            </a:r>
            <a:r>
              <a:rPr lang="zh-CN" altLang="en-US" sz="2400" dirty="0">
                <a:latin typeface="+mn-lt"/>
              </a:rPr>
              <a:t>存在相同属性和行为时，将这些内容抽取到</a:t>
            </a:r>
            <a:r>
              <a:rPr lang="zh-CN" altLang="en-US" sz="2400" dirty="0">
                <a:solidFill>
                  <a:srgbClr val="0000FF"/>
                </a:solidFill>
                <a:latin typeface="+mn-lt"/>
              </a:rPr>
              <a:t>单独一个</a:t>
            </a:r>
            <a:r>
              <a:rPr lang="zh-CN" altLang="en-US" sz="2400" dirty="0">
                <a:latin typeface="+mn-lt"/>
              </a:rPr>
              <a:t>类中，那么多个类无需再定义这些属性和行为，只要</a:t>
            </a:r>
            <a:r>
              <a:rPr lang="zh-CN" altLang="en-US" sz="2400" dirty="0">
                <a:solidFill>
                  <a:srgbClr val="FF0000"/>
                </a:solidFill>
                <a:latin typeface="+mn-lt"/>
              </a:rPr>
              <a:t>继承</a:t>
            </a:r>
            <a:r>
              <a:rPr lang="zh-CN" altLang="en-US" sz="2400" dirty="0">
                <a:latin typeface="+mn-lt"/>
              </a:rPr>
              <a:t>那个类即可</a:t>
            </a:r>
            <a:r>
              <a:rPr lang="zh-CN" altLang="en-US" sz="2400" dirty="0">
                <a:solidFill>
                  <a:srgbClr val="FF0000"/>
                </a:solidFill>
                <a:latin typeface="+mn-lt"/>
              </a:rPr>
              <a:t>。</a:t>
            </a:r>
            <a:r>
              <a:rPr lang="zh-CN" altLang="en-US" sz="2400" dirty="0">
                <a:solidFill>
                  <a:srgbClr val="FF0000"/>
                </a:solidFill>
                <a:ea typeface="宋体" pitchFamily="2" charset="-122"/>
                <a:cs typeface="Times New Roman" pitchFamily="18" charset="0"/>
              </a:rPr>
              <a:t>提高了代码的复用性。</a:t>
            </a:r>
            <a:endParaRPr lang="en-US" altLang="zh-CN" sz="2400" dirty="0">
              <a:solidFill>
                <a:srgbClr val="FF0000"/>
              </a:solidFill>
              <a:latin typeface="+mn-lt"/>
            </a:endParaRPr>
          </a:p>
          <a:p>
            <a:pPr marL="1200150" lvl="1" indent="-457200" eaLnBrk="1" hangingPunct="1">
              <a:buFont typeface="Wingdings" pitchFamily="2" charset="2"/>
              <a:buChar char="Ø"/>
            </a:pPr>
            <a:r>
              <a:rPr lang="zh-CN" altLang="en-US" sz="2400" dirty="0">
                <a:ea typeface="宋体" pitchFamily="2" charset="-122"/>
                <a:cs typeface="Times New Roman" pitchFamily="18" charset="0"/>
              </a:rPr>
              <a:t>继承的出现让类与类之间产生了关系，可以创建更为特殊的类型。</a:t>
            </a:r>
            <a:endParaRPr lang="en-US" altLang="zh-CN" sz="2400" dirty="0">
              <a:ea typeface="宋体" pitchFamily="2" charset="-122"/>
              <a:cs typeface="Times New Roman" pitchFamily="18" charset="0"/>
            </a:endParaRPr>
          </a:p>
          <a:p>
            <a:pPr marL="1200150" lvl="1" indent="-457200" eaLnBrk="1" hangingPunct="1">
              <a:buFont typeface="Wingdings" pitchFamily="2" charset="2"/>
              <a:buChar char="Ø"/>
            </a:pPr>
            <a:r>
              <a:rPr lang="zh-CN" altLang="en-US" sz="2400" dirty="0">
                <a:ea typeface="宋体" pitchFamily="2" charset="-122"/>
                <a:cs typeface="Times New Roman" pitchFamily="18" charset="0"/>
              </a:rPr>
              <a:t>利于可维护性。</a:t>
            </a:r>
            <a:endParaRPr lang="en-US" altLang="zh-CN" sz="2800" dirty="0">
              <a:latin typeface="+mn-lt"/>
            </a:endParaRPr>
          </a:p>
          <a:p>
            <a:pPr marL="457200" indent="-457200" eaLnBrk="1" hangingPunct="1">
              <a:buFont typeface="Wingdings" pitchFamily="2" charset="2"/>
              <a:buChar char="l"/>
            </a:pPr>
            <a:r>
              <a:rPr lang="zh-CN" altLang="en-US" sz="2600" dirty="0">
                <a:latin typeface="+mn-lt"/>
              </a:rPr>
              <a:t>此处的多个类抽取出来的这个类称为</a:t>
            </a:r>
            <a:r>
              <a:rPr lang="zh-CN" altLang="en-US" sz="2600" dirty="0">
                <a:solidFill>
                  <a:srgbClr val="0000FF"/>
                </a:solidFill>
                <a:latin typeface="+mn-lt"/>
              </a:rPr>
              <a:t>父类（基类或超类）</a:t>
            </a:r>
            <a:r>
              <a:rPr lang="zh-CN" altLang="en-US" sz="2600" dirty="0">
                <a:latin typeface="+mn-lt"/>
              </a:rPr>
              <a:t>。</a:t>
            </a:r>
            <a:endParaRPr lang="en-US" altLang="zh-CN" sz="2600" dirty="0">
              <a:latin typeface="+mn-lt"/>
            </a:endParaRPr>
          </a:p>
          <a:p>
            <a:pPr marL="457200" indent="-457200" eaLnBrk="1" hangingPunct="1">
              <a:buFont typeface="Wingdings" pitchFamily="2" charset="2"/>
              <a:buChar char="l"/>
            </a:pPr>
            <a:r>
              <a:rPr lang="zh-CN" altLang="en-US" sz="2600" dirty="0">
                <a:latin typeface="+mn-lt"/>
              </a:rPr>
              <a:t>继承父类的类可以称为</a:t>
            </a:r>
            <a:r>
              <a:rPr lang="zh-CN" altLang="en-US" sz="2600" b="1" dirty="0">
                <a:solidFill>
                  <a:srgbClr val="0000FF"/>
                </a:solidFill>
                <a:latin typeface="+mn-lt"/>
              </a:rPr>
              <a:t>子类</a:t>
            </a:r>
            <a:endParaRPr lang="en-US" altLang="zh-CN" sz="2600" dirty="0">
              <a:latin typeface="+mn-lt"/>
              <a:ea typeface="宋体" pitchFamily="2" charset="-122"/>
              <a:cs typeface="Times New Roman" pitchFamily="18" charset="0"/>
            </a:endParaRPr>
          </a:p>
          <a:p>
            <a:pPr marL="457200" indent="-457200" eaLnBrk="1" hangingPunct="1">
              <a:buFont typeface="Wingdings" pitchFamily="2" charset="2"/>
              <a:buChar char="l"/>
            </a:pPr>
            <a:r>
              <a:rPr lang="zh-CN" altLang="en-US" sz="2600" dirty="0">
                <a:latin typeface="+mn-lt"/>
                <a:ea typeface="宋体" pitchFamily="2" charset="-122"/>
                <a:cs typeface="Times New Roman" pitchFamily="18" charset="0"/>
              </a:rPr>
              <a:t>类继承语法规则</a:t>
            </a:r>
            <a:r>
              <a:rPr lang="en-US" altLang="zh-CN" sz="2600" dirty="0">
                <a:latin typeface="+mn-lt"/>
                <a:ea typeface="宋体" pitchFamily="2" charset="-122"/>
                <a:cs typeface="Times New Roman" pitchFamily="18" charset="0"/>
              </a:rPr>
              <a:t>:</a:t>
            </a:r>
          </a:p>
          <a:p>
            <a:pPr eaLnBrk="1" hangingPunct="1"/>
            <a:r>
              <a:rPr lang="en-US" altLang="zh-CN" sz="2400" dirty="0">
                <a:latin typeface="+mn-lt"/>
              </a:rPr>
              <a:t>      class Subclass </a:t>
            </a:r>
            <a:r>
              <a:rPr lang="en-US" altLang="zh-CN" sz="2400" dirty="0">
                <a:solidFill>
                  <a:srgbClr val="FF0000"/>
                </a:solidFill>
                <a:latin typeface="+mn-lt"/>
              </a:rPr>
              <a:t>extends</a:t>
            </a:r>
            <a:r>
              <a:rPr lang="en-US" altLang="zh-CN" sz="2400" dirty="0">
                <a:latin typeface="+mn-lt"/>
              </a:rPr>
              <a:t> Superclass{</a:t>
            </a:r>
            <a:r>
              <a:rPr lang="zh-CN" altLang="en-US" sz="2400" dirty="0">
                <a:latin typeface="+mn-lt"/>
              </a:rPr>
              <a:t> </a:t>
            </a:r>
            <a:r>
              <a:rPr lang="en-US" altLang="zh-CN" sz="2400" dirty="0">
                <a:latin typeface="+mn-lt"/>
              </a:rPr>
              <a:t>}</a:t>
            </a:r>
          </a:p>
        </p:txBody>
      </p:sp>
      <p:sp>
        <p:nvSpPr>
          <p:cNvPr id="7" name="Rectangle 2"/>
          <p:cNvSpPr txBox="1">
            <a:spLocks noChangeArrowheads="1"/>
          </p:cNvSpPr>
          <p:nvPr/>
        </p:nvSpPr>
        <p:spPr>
          <a:xfrm>
            <a:off x="4067944" y="831043"/>
            <a:ext cx="2232248" cy="571500"/>
          </a:xfrm>
          <a:prstGeom prst="rect">
            <a:avLst/>
          </a:prstGeom>
        </p:spPr>
        <p:txBody>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defRPr/>
            </a:pPr>
            <a:r>
              <a:rPr lang="zh-CN" altLang="en-US" b="1" dirty="0">
                <a:latin typeface="+mn-lt"/>
                <a:ea typeface="宋体" pitchFamily="2" charset="-122"/>
                <a:cs typeface="Times New Roman" pitchFamily="18" charset="0"/>
              </a:rPr>
              <a:t>继  承</a:t>
            </a:r>
            <a:endParaRPr lang="en-US" altLang="zh-CN" b="1" dirty="0">
              <a:latin typeface="+mn-lt"/>
              <a:ea typeface="宋体" pitchFamily="2" charset="-122"/>
              <a:cs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57852" y="761754"/>
            <a:ext cx="3068781" cy="723030"/>
          </a:xfrm>
        </p:spPr>
        <p:txBody>
          <a:bodyPr/>
          <a:lstStyle/>
          <a:p>
            <a:pPr algn="l" eaLnBrk="1" hangingPunct="1">
              <a:defRPr/>
            </a:pPr>
            <a:r>
              <a:rPr lang="zh-CN" altLang="en-US" b="1" dirty="0">
                <a:latin typeface="+mn-lt"/>
                <a:ea typeface="宋体" pitchFamily="2" charset="-122"/>
                <a:cs typeface="Times New Roman" pitchFamily="18" charset="0"/>
              </a:rPr>
              <a:t>类的继承</a:t>
            </a:r>
            <a:endParaRPr lang="en-US" altLang="zh-CN" b="1" dirty="0">
              <a:latin typeface="+mn-lt"/>
              <a:ea typeface="宋体" pitchFamily="2" charset="-122"/>
              <a:cs typeface="Times New Roman" pitchFamily="18" charset="0"/>
            </a:endParaRPr>
          </a:p>
        </p:txBody>
      </p:sp>
      <p:sp>
        <p:nvSpPr>
          <p:cNvPr id="10243" name="Rectangle 3"/>
          <p:cNvSpPr>
            <a:spLocks noChangeArrowheads="1"/>
          </p:cNvSpPr>
          <p:nvPr/>
        </p:nvSpPr>
        <p:spPr bwMode="auto">
          <a:xfrm>
            <a:off x="250825" y="1812862"/>
            <a:ext cx="8210550" cy="2259080"/>
          </a:xfrm>
          <a:prstGeom prst="rect">
            <a:avLst/>
          </a:prstGeom>
          <a:noFill/>
          <a:ln w="9525">
            <a:noFill/>
            <a:miter lim="800000"/>
          </a:ln>
        </p:spPr>
        <p:txBody>
          <a:bodyPr>
            <a:spAutoFit/>
          </a:bodyPr>
          <a:lstStyle/>
          <a:p>
            <a:pPr marL="457200" indent="-457200">
              <a:lnSpc>
                <a:spcPct val="110000"/>
              </a:lnSpc>
              <a:buFont typeface="Wingdings" pitchFamily="2" charset="2"/>
              <a:buChar char="l"/>
            </a:pPr>
            <a:r>
              <a:rPr lang="zh-CN" altLang="en-US" sz="2500" dirty="0">
                <a:ea typeface="宋体" pitchFamily="2" charset="-122"/>
                <a:cs typeface="Times New Roman" pitchFamily="18" charset="0"/>
              </a:rPr>
              <a:t>子类继承了父类，就继承了父类的方法和属性。</a:t>
            </a:r>
          </a:p>
          <a:p>
            <a:pPr marL="457200" indent="-457200">
              <a:lnSpc>
                <a:spcPct val="110000"/>
              </a:lnSpc>
              <a:buFont typeface="Wingdings" pitchFamily="2" charset="2"/>
              <a:buChar char="l"/>
            </a:pPr>
            <a:r>
              <a:rPr lang="zh-CN" altLang="en-US" sz="2500" dirty="0">
                <a:ea typeface="宋体" pitchFamily="2" charset="-122"/>
                <a:cs typeface="Times New Roman" pitchFamily="18" charset="0"/>
              </a:rPr>
              <a:t>在子类中，可以使用父类中定义的方法和属性，也可以创建新的数据和方法。</a:t>
            </a:r>
          </a:p>
          <a:p>
            <a:pPr marL="457200" indent="-457200">
              <a:lnSpc>
                <a:spcPct val="110000"/>
              </a:lnSpc>
              <a:buFont typeface="Wingdings" pitchFamily="2" charset="2"/>
              <a:buChar char="l"/>
            </a:pPr>
            <a:r>
              <a:rPr lang="zh-CN" altLang="en-US" sz="2500" dirty="0">
                <a:ea typeface="宋体" pitchFamily="2" charset="-122"/>
                <a:cs typeface="Times New Roman" pitchFamily="18" charset="0"/>
              </a:rPr>
              <a:t>在</a:t>
            </a:r>
            <a:r>
              <a:rPr lang="en-US" altLang="zh-CN" sz="2500" dirty="0">
                <a:ea typeface="宋体" pitchFamily="2" charset="-122"/>
                <a:cs typeface="Times New Roman" pitchFamily="18" charset="0"/>
              </a:rPr>
              <a:t>Java </a:t>
            </a:r>
            <a:r>
              <a:rPr lang="zh-CN" altLang="en-US" sz="2500" dirty="0">
                <a:ea typeface="宋体" pitchFamily="2" charset="-122"/>
                <a:cs typeface="Times New Roman" pitchFamily="18" charset="0"/>
              </a:rPr>
              <a:t>中，继承的关键字用的是“</a:t>
            </a:r>
            <a:r>
              <a:rPr lang="en-US" altLang="zh-CN" sz="2500" dirty="0">
                <a:solidFill>
                  <a:srgbClr val="0000FF"/>
                </a:solidFill>
                <a:ea typeface="宋体" pitchFamily="2" charset="-122"/>
                <a:cs typeface="Times New Roman" pitchFamily="18" charset="0"/>
              </a:rPr>
              <a:t>extends</a:t>
            </a:r>
            <a:r>
              <a:rPr lang="en-US" altLang="zh-CN" sz="2500" dirty="0">
                <a:ea typeface="宋体" pitchFamily="2" charset="-122"/>
                <a:cs typeface="Times New Roman" pitchFamily="18" charset="0"/>
              </a:rPr>
              <a:t>”</a:t>
            </a:r>
            <a:r>
              <a:rPr lang="zh-CN" altLang="en-US" sz="2500" dirty="0">
                <a:ea typeface="宋体" pitchFamily="2" charset="-122"/>
                <a:cs typeface="Times New Roman" pitchFamily="18" charset="0"/>
              </a:rPr>
              <a:t>，即子类不是父类的子集，而是对父类的“扩展”</a:t>
            </a:r>
            <a:r>
              <a:rPr lang="zh-CN" altLang="en-US" sz="2800" dirty="0">
                <a:ea typeface="宋体" pitchFamily="2" charset="-122"/>
                <a:cs typeface="Times New Roman" pitchFamily="18"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571604" y="761754"/>
            <a:ext cx="4955029" cy="723030"/>
          </a:xfrm>
        </p:spPr>
        <p:txBody>
          <a:bodyPr>
            <a:normAutofit/>
          </a:bodyPr>
          <a:lstStyle/>
          <a:p>
            <a:pPr algn="r">
              <a:defRPr/>
            </a:pPr>
            <a:r>
              <a:rPr lang="zh-CN" altLang="en-US" b="1" dirty="0">
                <a:latin typeface="+mn-lt"/>
                <a:ea typeface="宋体" pitchFamily="2" charset="-122"/>
                <a:cs typeface="Times New Roman" pitchFamily="18" charset="0"/>
              </a:rPr>
              <a:t>继承中的私有成员</a:t>
            </a:r>
            <a:endParaRPr lang="en-US" altLang="zh-CN" b="1" dirty="0">
              <a:latin typeface="+mn-lt"/>
              <a:ea typeface="宋体" pitchFamily="2" charset="-122"/>
              <a:cs typeface="Times New Roman" pitchFamily="18" charset="0"/>
            </a:endParaRPr>
          </a:p>
        </p:txBody>
      </p:sp>
      <p:sp>
        <p:nvSpPr>
          <p:cNvPr id="10243" name="Rectangle 3"/>
          <p:cNvSpPr>
            <a:spLocks noChangeArrowheads="1"/>
          </p:cNvSpPr>
          <p:nvPr/>
        </p:nvSpPr>
        <p:spPr bwMode="auto">
          <a:xfrm>
            <a:off x="250825" y="1484784"/>
            <a:ext cx="8210550" cy="542584"/>
          </a:xfrm>
          <a:prstGeom prst="rect">
            <a:avLst/>
          </a:prstGeom>
          <a:noFill/>
          <a:ln w="9525">
            <a:noFill/>
            <a:miter lim="800000"/>
          </a:ln>
        </p:spPr>
        <p:txBody>
          <a:bodyPr>
            <a:spAutoFit/>
          </a:bodyPr>
          <a:lstStyle/>
          <a:p>
            <a:pPr marL="457200" indent="-457200">
              <a:lnSpc>
                <a:spcPct val="110000"/>
              </a:lnSpc>
              <a:buFont typeface="Wingdings" pitchFamily="2" charset="2"/>
              <a:buChar char="l"/>
            </a:pPr>
            <a:endParaRPr lang="zh-CN" altLang="en-US" sz="2800" dirty="0">
              <a:ea typeface="宋体" pitchFamily="2" charset="-122"/>
              <a:cs typeface="Times New Roman" pitchFamily="18" charset="0"/>
            </a:endParaRPr>
          </a:p>
        </p:txBody>
      </p:sp>
      <p:sp>
        <p:nvSpPr>
          <p:cNvPr id="226310" name="Rectangle 6"/>
          <p:cNvSpPr>
            <a:spLocks noChangeArrowheads="1"/>
          </p:cNvSpPr>
          <p:nvPr/>
        </p:nvSpPr>
        <p:spPr bwMode="auto">
          <a:xfrm>
            <a:off x="214282" y="1643050"/>
            <a:ext cx="8461375" cy="2492990"/>
          </a:xfrm>
          <a:prstGeom prst="rect">
            <a:avLst/>
          </a:prstGeom>
          <a:noFill/>
          <a:ln w="9525">
            <a:noFill/>
            <a:miter lim="800000"/>
          </a:ln>
        </p:spPr>
        <p:txBody>
          <a:bodyPr wrap="square">
            <a:spAutoFit/>
          </a:bodyPr>
          <a:lstStyle/>
          <a:p>
            <a:pPr>
              <a:spcBef>
                <a:spcPct val="50000"/>
              </a:spcBef>
              <a:buClr>
                <a:srgbClr val="DD8B07"/>
              </a:buClr>
              <a:buSzPct val="110000"/>
              <a:buFont typeface="Wingdings" pitchFamily="2" charset="2"/>
              <a:buNone/>
            </a:pPr>
            <a:r>
              <a:rPr lang="zh-CN" altLang="en-US" sz="2400" b="1" dirty="0">
                <a:ea typeface="宋体" pitchFamily="2" charset="-122"/>
                <a:cs typeface="Times New Roman" pitchFamily="18" charset="0"/>
              </a:rPr>
              <a:t>关于继承的规则：</a:t>
            </a:r>
            <a:endParaRPr lang="en-US" altLang="zh-CN" sz="2400" dirty="0">
              <a:ea typeface="宋体" pitchFamily="2" charset="-122"/>
              <a:cs typeface="Times New Roman" pitchFamily="18" charset="0"/>
            </a:endParaRPr>
          </a:p>
          <a:p>
            <a:pPr marL="457200" indent="-457200">
              <a:buFont typeface="Wingdings" pitchFamily="2" charset="2"/>
              <a:buChar char="l"/>
              <a:defRPr/>
            </a:pPr>
            <a:r>
              <a:rPr lang="zh-CN" altLang="en-US" sz="2400" dirty="0">
                <a:ea typeface="宋体" pitchFamily="2" charset="-122"/>
                <a:cs typeface="Times New Roman" pitchFamily="18" charset="0"/>
              </a:rPr>
              <a:t>父类中的成员，无论是公有</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还是私有</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，均被子类继承。</a:t>
            </a:r>
            <a:endParaRPr lang="en-US" altLang="zh-CN" sz="2400" dirty="0">
              <a:ea typeface="宋体" pitchFamily="2" charset="-122"/>
              <a:cs typeface="Times New Roman" pitchFamily="18" charset="0"/>
            </a:endParaRPr>
          </a:p>
          <a:p>
            <a:pPr marL="457200" indent="-457200">
              <a:buFont typeface="Wingdings" pitchFamily="2" charset="2"/>
              <a:buChar char="l"/>
              <a:defRPr/>
            </a:pPr>
            <a:r>
              <a:rPr lang="zh-CN" altLang="en-US" sz="2400" dirty="0">
                <a:ea typeface="宋体" pitchFamily="2" charset="-122"/>
                <a:cs typeface="Times New Roman" pitchFamily="18" charset="0"/>
              </a:rPr>
              <a:t>子类不能对继承的私有成员直接进行访问，可通过继承的公有方法来访问。</a:t>
            </a:r>
            <a:endParaRPr lang="en-US" altLang="zh-CN" sz="2400" dirty="0">
              <a:ea typeface="宋体" pitchFamily="2" charset="-122"/>
              <a:cs typeface="Times New Roman" pitchFamily="18" charset="0"/>
            </a:endParaRPr>
          </a:p>
          <a:p>
            <a:pPr marL="0" lvl="1">
              <a:spcBef>
                <a:spcPct val="50000"/>
              </a:spcBef>
              <a:buClr>
                <a:srgbClr val="DD8B07"/>
              </a:buClr>
              <a:buSzPct val="110000"/>
              <a:buFont typeface="Wingdings" pitchFamily="2" charset="2"/>
              <a:buChar char="Ø"/>
            </a:pPr>
            <a:endParaRPr lang="zh-CN" altLang="en-US" sz="2400" b="1" dirty="0">
              <a:ea typeface="宋体" pitchFamily="2" charset="-122"/>
              <a:cs typeface="Times New Roman" pitchFamily="18" charset="0"/>
            </a:endParaRPr>
          </a:p>
        </p:txBody>
      </p:sp>
      <p:pic>
        <p:nvPicPr>
          <p:cNvPr id="5" name="图片 4" descr="QQ截图20121119002606.png"/>
          <p:cNvPicPr>
            <a:picLocks noChangeAspect="1"/>
          </p:cNvPicPr>
          <p:nvPr/>
        </p:nvPicPr>
        <p:blipFill>
          <a:blip r:embed="rId2">
            <a:clrChange>
              <a:clrFrom>
                <a:srgbClr val="FEFEFE"/>
              </a:clrFrom>
              <a:clrTo>
                <a:srgbClr val="FEFEFE">
                  <a:alpha val="0"/>
                </a:srgbClr>
              </a:clrTo>
            </a:clrChange>
          </a:blip>
          <a:stretch>
            <a:fillRect/>
          </a:stretch>
        </p:blipFill>
        <p:spPr>
          <a:xfrm>
            <a:off x="1357290" y="4153457"/>
            <a:ext cx="5604201" cy="1847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03848" y="620688"/>
            <a:ext cx="2913578" cy="781814"/>
          </a:xfrm>
        </p:spPr>
        <p:txBody>
          <a:bodyPr/>
          <a:lstStyle/>
          <a:p>
            <a:pPr algn="l" eaLnBrk="1" hangingPunct="1">
              <a:defRPr/>
            </a:pPr>
            <a:r>
              <a:rPr lang="zh-CN" altLang="en-US" b="1" dirty="0">
                <a:latin typeface="+mn-lt"/>
                <a:ea typeface="宋体" pitchFamily="2" charset="-122"/>
                <a:cs typeface="Times New Roman" pitchFamily="18" charset="0"/>
              </a:rPr>
              <a:t>类的</a:t>
            </a:r>
            <a:r>
              <a:rPr lang="zh-CN" altLang="en-US" b="1">
                <a:latin typeface="+mn-lt"/>
                <a:ea typeface="宋体" pitchFamily="2" charset="-122"/>
                <a:cs typeface="Times New Roman" pitchFamily="18" charset="0"/>
              </a:rPr>
              <a:t>继承 </a:t>
            </a:r>
            <a:endParaRPr lang="en-US" altLang="zh-CN" b="1" dirty="0">
              <a:latin typeface="+mn-lt"/>
              <a:ea typeface="宋体" pitchFamily="2" charset="-122"/>
              <a:cs typeface="Times New Roman" pitchFamily="18" charset="0"/>
            </a:endParaRPr>
          </a:p>
        </p:txBody>
      </p:sp>
      <p:sp>
        <p:nvSpPr>
          <p:cNvPr id="8195" name="Rectangle 3"/>
          <p:cNvSpPr>
            <a:spLocks noChangeArrowheads="1"/>
          </p:cNvSpPr>
          <p:nvPr/>
        </p:nvSpPr>
        <p:spPr bwMode="auto">
          <a:xfrm>
            <a:off x="683568" y="1556792"/>
            <a:ext cx="7620000" cy="2277547"/>
          </a:xfrm>
          <a:prstGeom prst="rect">
            <a:avLst/>
          </a:prstGeom>
          <a:noFill/>
          <a:ln w="9525">
            <a:noFill/>
            <a:miter lim="800000"/>
          </a:ln>
        </p:spPr>
        <p:txBody>
          <a:bodyPr>
            <a:spAutoFit/>
          </a:bodyPr>
          <a:lstStyle/>
          <a:p>
            <a:pPr marL="457200" indent="-457200">
              <a:buFont typeface="Wingdings" pitchFamily="2" charset="2"/>
              <a:buChar char="l"/>
            </a:pPr>
            <a:r>
              <a:rPr lang="en-US" altLang="zh-CN" sz="2800" dirty="0">
                <a:ea typeface="宋体" pitchFamily="2" charset="-122"/>
                <a:cs typeface="Times New Roman" pitchFamily="18" charset="0"/>
              </a:rPr>
              <a:t>Java</a:t>
            </a:r>
            <a:r>
              <a:rPr lang="zh-CN" altLang="en-US" sz="2800" dirty="0">
                <a:ea typeface="宋体" pitchFamily="2" charset="-122"/>
                <a:cs typeface="Times New Roman" pitchFamily="18" charset="0"/>
              </a:rPr>
              <a:t>只</a:t>
            </a:r>
            <a:r>
              <a:rPr lang="zh-CN" altLang="en-US" sz="2800" dirty="0">
                <a:solidFill>
                  <a:srgbClr val="C00000"/>
                </a:solidFill>
                <a:ea typeface="宋体" pitchFamily="2" charset="-122"/>
                <a:cs typeface="Times New Roman" pitchFamily="18" charset="0"/>
              </a:rPr>
              <a:t>支持单继承</a:t>
            </a:r>
            <a:r>
              <a:rPr lang="zh-CN" altLang="en-US" sz="2800" dirty="0">
                <a:ea typeface="宋体" pitchFamily="2" charset="-122"/>
                <a:cs typeface="Times New Roman" pitchFamily="18" charset="0"/>
              </a:rPr>
              <a:t>，不允许多重继承</a:t>
            </a:r>
            <a:endParaRPr lang="en-US" altLang="zh-CN" sz="2800" dirty="0">
              <a:ea typeface="宋体" pitchFamily="2" charset="-122"/>
              <a:cs typeface="Times New Roman" pitchFamily="18" charset="0"/>
            </a:endParaRPr>
          </a:p>
          <a:p>
            <a:pPr marL="914400" lvl="1" indent="-457200">
              <a:buFont typeface="Wingdings" pitchFamily="2" charset="2"/>
              <a:buChar char="Ø"/>
            </a:pPr>
            <a:r>
              <a:rPr lang="zh-CN" altLang="en-US" sz="2400" dirty="0">
                <a:ea typeface="宋体" pitchFamily="2" charset="-122"/>
                <a:cs typeface="Times New Roman" pitchFamily="18" charset="0"/>
              </a:rPr>
              <a:t>一个子类只能有一个父类</a:t>
            </a:r>
            <a:endParaRPr lang="en-US" altLang="zh-CN" sz="2400" dirty="0">
              <a:ea typeface="宋体" pitchFamily="2" charset="-122"/>
              <a:cs typeface="Times New Roman" pitchFamily="18" charset="0"/>
            </a:endParaRPr>
          </a:p>
          <a:p>
            <a:pPr marL="914400" lvl="1" indent="-457200">
              <a:buFont typeface="Wingdings" pitchFamily="2" charset="2"/>
              <a:buChar char="Ø"/>
            </a:pPr>
            <a:r>
              <a:rPr lang="zh-CN" altLang="en-US" sz="2400" dirty="0">
                <a:ea typeface="宋体" pitchFamily="2" charset="-122"/>
                <a:cs typeface="Times New Roman" pitchFamily="18" charset="0"/>
              </a:rPr>
              <a:t>一个父类可以派生出多个子类</a:t>
            </a:r>
            <a:endParaRPr lang="en-US" altLang="zh-CN" sz="2400" dirty="0">
              <a:ea typeface="宋体" pitchFamily="2" charset="-122"/>
              <a:cs typeface="Times New Roman" pitchFamily="18" charset="0"/>
            </a:endParaRPr>
          </a:p>
          <a:p>
            <a:pPr marL="1257300" lvl="2" indent="-342900">
              <a:buFont typeface="Wingdings" pitchFamily="2" charset="2"/>
              <a:buChar char="ü"/>
            </a:pPr>
            <a:r>
              <a:rPr lang="en-US" altLang="zh-CN" sz="2100" dirty="0"/>
              <a:t>class </a:t>
            </a:r>
            <a:r>
              <a:rPr lang="en-US" altLang="zh-CN" sz="2100" dirty="0" err="1"/>
              <a:t>SubDemo</a:t>
            </a:r>
            <a:r>
              <a:rPr lang="en-US" altLang="zh-CN" sz="2100" dirty="0"/>
              <a:t> extends Demo{</a:t>
            </a:r>
            <a:r>
              <a:rPr lang="zh-CN" altLang="en-US" sz="2100" dirty="0"/>
              <a:t> </a:t>
            </a:r>
            <a:r>
              <a:rPr lang="en-US" altLang="zh-CN" sz="2100" dirty="0"/>
              <a:t>}</a:t>
            </a:r>
            <a:r>
              <a:rPr lang="zh-CN" altLang="en-US" sz="2100" dirty="0"/>
              <a:t>  </a:t>
            </a:r>
            <a:r>
              <a:rPr lang="en-US" altLang="zh-CN" sz="2100" dirty="0"/>
              <a:t> </a:t>
            </a:r>
            <a:r>
              <a:rPr lang="en-US" altLang="zh-CN" sz="2100" dirty="0">
                <a:solidFill>
                  <a:srgbClr val="FF0000"/>
                </a:solidFill>
              </a:rPr>
              <a:t>//ok</a:t>
            </a:r>
          </a:p>
          <a:p>
            <a:pPr marL="1257300" lvl="2" indent="-342900">
              <a:buFont typeface="Wingdings" pitchFamily="2" charset="2"/>
              <a:buChar char="ü"/>
            </a:pPr>
            <a:r>
              <a:rPr lang="en-US" altLang="zh-CN" sz="2100" dirty="0"/>
              <a:t>class </a:t>
            </a:r>
            <a:r>
              <a:rPr lang="en-US" altLang="zh-CN" sz="2100" dirty="0" err="1"/>
              <a:t>SubDemo</a:t>
            </a:r>
            <a:r>
              <a:rPr lang="en-US" altLang="zh-CN" sz="2100" dirty="0"/>
              <a:t> extends Demo1,Demo2...</a:t>
            </a:r>
            <a:r>
              <a:rPr lang="en-US" altLang="zh-CN" sz="2100" dirty="0">
                <a:solidFill>
                  <a:srgbClr val="FF0000"/>
                </a:solidFill>
              </a:rPr>
              <a:t>//error</a:t>
            </a:r>
          </a:p>
          <a:p>
            <a:pPr marL="914400" lvl="1" indent="-457200">
              <a:buFont typeface="Wingdings" pitchFamily="2" charset="2"/>
              <a:buChar char="Ø"/>
            </a:pPr>
            <a:endParaRPr lang="zh-CN" altLang="en-US" sz="2400" dirty="0">
              <a:ea typeface="宋体" pitchFamily="2" charset="-122"/>
              <a:cs typeface="Times New Roman" pitchFamily="18" charset="0"/>
            </a:endParaRPr>
          </a:p>
        </p:txBody>
      </p:sp>
      <p:pic>
        <p:nvPicPr>
          <p:cNvPr id="4" name="图片 3" descr="QQ截图20121119002336.png"/>
          <p:cNvPicPr>
            <a:picLocks noChangeAspect="1"/>
          </p:cNvPicPr>
          <p:nvPr/>
        </p:nvPicPr>
        <p:blipFill rotWithShape="1">
          <a:blip r:embed="rId3">
            <a:clrChange>
              <a:clrFrom>
                <a:srgbClr val="FEFEFE"/>
              </a:clrFrom>
              <a:clrTo>
                <a:srgbClr val="FEFEFE">
                  <a:alpha val="0"/>
                </a:srgbClr>
              </a:clrTo>
            </a:clrChange>
          </a:blip>
          <a:srcRect b="19921"/>
          <a:stretch>
            <a:fillRect/>
          </a:stretch>
        </p:blipFill>
        <p:spPr>
          <a:xfrm>
            <a:off x="1043608" y="4090880"/>
            <a:ext cx="4742414" cy="1776520"/>
          </a:xfrm>
          <a:prstGeom prst="rect">
            <a:avLst/>
          </a:prstGeom>
        </p:spPr>
      </p:pic>
      <p:pic>
        <p:nvPicPr>
          <p:cNvPr id="5" name="图片 4" descr="QQ截图20121119002343.png"/>
          <p:cNvPicPr>
            <a:picLocks noChangeAspect="1"/>
          </p:cNvPicPr>
          <p:nvPr/>
        </p:nvPicPr>
        <p:blipFill rotWithShape="1">
          <a:blip r:embed="rId4">
            <a:clrChange>
              <a:clrFrom>
                <a:srgbClr val="FEFEFE"/>
              </a:clrFrom>
              <a:clrTo>
                <a:srgbClr val="FEFEFE">
                  <a:alpha val="0"/>
                </a:srgbClr>
              </a:clrTo>
            </a:clrChange>
          </a:blip>
          <a:srcRect b="16420"/>
          <a:stretch>
            <a:fillRect/>
          </a:stretch>
        </p:blipFill>
        <p:spPr>
          <a:xfrm>
            <a:off x="6516216" y="3597390"/>
            <a:ext cx="1571636" cy="2470066"/>
          </a:xfrm>
          <a:prstGeom prst="rect">
            <a:avLst/>
          </a:prstGeom>
        </p:spPr>
      </p:pic>
      <p:sp>
        <p:nvSpPr>
          <p:cNvPr id="2" name="TextBox 1"/>
          <p:cNvSpPr txBox="1"/>
          <p:nvPr/>
        </p:nvSpPr>
        <p:spPr>
          <a:xfrm>
            <a:off x="2411760" y="5867400"/>
            <a:ext cx="1440160" cy="400110"/>
          </a:xfrm>
          <a:prstGeom prst="rect">
            <a:avLst/>
          </a:prstGeom>
          <a:noFill/>
        </p:spPr>
        <p:txBody>
          <a:bodyPr wrap="square" rtlCol="0">
            <a:spAutoFit/>
          </a:bodyPr>
          <a:lstStyle/>
          <a:p>
            <a:r>
              <a:rPr lang="zh-CN" altLang="en-US" sz="2000" b="1" dirty="0">
                <a:ea typeface="宋体" pitchFamily="2" charset="-122"/>
              </a:rPr>
              <a:t>多重继承</a:t>
            </a:r>
          </a:p>
        </p:txBody>
      </p:sp>
      <p:sp>
        <p:nvSpPr>
          <p:cNvPr id="3" name="TextBox 2"/>
          <p:cNvSpPr txBox="1"/>
          <p:nvPr/>
        </p:nvSpPr>
        <p:spPr>
          <a:xfrm>
            <a:off x="6646124" y="6021288"/>
            <a:ext cx="1440160" cy="400110"/>
          </a:xfrm>
          <a:prstGeom prst="rect">
            <a:avLst/>
          </a:prstGeom>
          <a:noFill/>
        </p:spPr>
        <p:txBody>
          <a:bodyPr wrap="square" rtlCol="0">
            <a:spAutoFit/>
          </a:bodyPr>
          <a:lstStyle/>
          <a:p>
            <a:r>
              <a:rPr lang="zh-CN" altLang="en-US" sz="2000" b="1" dirty="0">
                <a:ea typeface="宋体" pitchFamily="2" charset="-122"/>
              </a:rPr>
              <a:t>多层继承</a:t>
            </a:r>
          </a:p>
        </p:txBody>
      </p:sp>
      <p:sp>
        <p:nvSpPr>
          <p:cNvPr id="6" name="乘号 5"/>
          <p:cNvSpPr/>
          <p:nvPr/>
        </p:nvSpPr>
        <p:spPr>
          <a:xfrm>
            <a:off x="2555776" y="4581128"/>
            <a:ext cx="720080" cy="6848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fontScale="80000" lnSpcReduction="10000"/>
          </a:bodyPr>
          <a:lstStyle/>
          <a:p>
            <a:pPr marL="457200" indent="-457200">
              <a:lnSpc>
                <a:spcPct val="150000"/>
              </a:lnSpc>
              <a:buFont typeface="+mj-lt"/>
              <a:buAutoNum type="arabicPeriod"/>
              <a:defRPr/>
            </a:pPr>
            <a:r>
              <a:rPr lang="zh-CN" altLang="en-US" sz="2000" dirty="0">
                <a:ea typeface="宋体" pitchFamily="2" charset="-122"/>
              </a:rPr>
              <a:t>编写</a:t>
            </a:r>
            <a:r>
              <a:rPr lang="en-US" altLang="zh-CN" sz="2000" dirty="0">
                <a:ea typeface="宋体" pitchFamily="2" charset="-122"/>
              </a:rPr>
              <a:t>Computer</a:t>
            </a:r>
            <a:r>
              <a:rPr lang="zh-CN" altLang="en-US" sz="2000" dirty="0">
                <a:ea typeface="宋体" pitchFamily="2" charset="-122"/>
              </a:rPr>
              <a:t>类，包含</a:t>
            </a:r>
            <a:r>
              <a:rPr lang="en-US" altLang="zh-CN" sz="2000" dirty="0">
                <a:ea typeface="宋体" pitchFamily="2" charset="-122"/>
              </a:rPr>
              <a:t>CPU</a:t>
            </a:r>
            <a:r>
              <a:rPr lang="zh-CN" altLang="en-US" sz="2000" dirty="0">
                <a:ea typeface="宋体" pitchFamily="2" charset="-122"/>
              </a:rPr>
              <a:t>、内存、硬盘等属性，</a:t>
            </a:r>
            <a:r>
              <a:rPr lang="en-US" altLang="zh-CN" sz="2000" dirty="0" err="1">
                <a:ea typeface="宋体" pitchFamily="2" charset="-122"/>
              </a:rPr>
              <a:t>getDetails</a:t>
            </a:r>
            <a:r>
              <a:rPr lang="zh-CN" altLang="en-US" sz="2000" dirty="0">
                <a:ea typeface="宋体" pitchFamily="2" charset="-122"/>
              </a:rPr>
              <a:t>方法用于返回</a:t>
            </a:r>
            <a:r>
              <a:rPr lang="en-US" altLang="zh-CN" sz="2000" dirty="0">
                <a:ea typeface="宋体" pitchFamily="2" charset="-122"/>
              </a:rPr>
              <a:t>Computer</a:t>
            </a:r>
            <a:r>
              <a:rPr lang="zh-CN" altLang="en-US" sz="2000" dirty="0">
                <a:ea typeface="宋体" pitchFamily="2" charset="-122"/>
              </a:rPr>
              <a:t>的详细信息</a:t>
            </a:r>
          </a:p>
          <a:p>
            <a:pPr marL="457200" indent="-457200">
              <a:lnSpc>
                <a:spcPct val="150000"/>
              </a:lnSpc>
              <a:buFont typeface="+mj-lt"/>
              <a:buAutoNum type="arabicPeriod"/>
              <a:defRPr/>
            </a:pPr>
            <a:r>
              <a:rPr lang="zh-CN" altLang="en-US" sz="2000" dirty="0">
                <a:ea typeface="宋体" pitchFamily="2" charset="-122"/>
              </a:rPr>
              <a:t>编写</a:t>
            </a:r>
            <a:r>
              <a:rPr lang="en-US" altLang="zh-CN" sz="2000" dirty="0">
                <a:ea typeface="宋体" pitchFamily="2" charset="-122"/>
              </a:rPr>
              <a:t>PC</a:t>
            </a:r>
            <a:r>
              <a:rPr lang="zh-CN" altLang="en-US" sz="2000" dirty="0">
                <a:ea typeface="宋体" pitchFamily="2" charset="-122"/>
              </a:rPr>
              <a:t>子类，继承</a:t>
            </a:r>
            <a:r>
              <a:rPr lang="en-US" altLang="zh-CN" sz="2000" dirty="0">
                <a:ea typeface="宋体" pitchFamily="2" charset="-122"/>
              </a:rPr>
              <a:t>Computer</a:t>
            </a:r>
            <a:r>
              <a:rPr lang="zh-CN" altLang="en-US" sz="2000" dirty="0">
                <a:ea typeface="宋体" pitchFamily="2" charset="-122"/>
              </a:rPr>
              <a:t>类，添加特有属性和方法</a:t>
            </a:r>
          </a:p>
          <a:p>
            <a:pPr marL="457200" indent="-457200">
              <a:lnSpc>
                <a:spcPct val="150000"/>
              </a:lnSpc>
              <a:buFont typeface="+mj-lt"/>
              <a:buAutoNum type="arabicPeriod"/>
              <a:defRPr/>
            </a:pPr>
            <a:r>
              <a:rPr lang="zh-CN" altLang="en-US" sz="2000" dirty="0">
                <a:ea typeface="宋体" pitchFamily="2" charset="-122"/>
              </a:rPr>
              <a:t>编写</a:t>
            </a:r>
            <a:r>
              <a:rPr lang="en-US" altLang="zh-CN" sz="2000" dirty="0" err="1">
                <a:ea typeface="宋体" pitchFamily="2" charset="-122"/>
              </a:rPr>
              <a:t>NotePad</a:t>
            </a:r>
            <a:r>
              <a:rPr lang="zh-CN" altLang="en-US" sz="2000" dirty="0">
                <a:ea typeface="宋体" pitchFamily="2" charset="-122"/>
              </a:rPr>
              <a:t>子类，继承</a:t>
            </a:r>
            <a:r>
              <a:rPr lang="en-US" altLang="zh-CN" sz="2000" dirty="0">
                <a:ea typeface="宋体" pitchFamily="2" charset="-122"/>
              </a:rPr>
              <a:t>Computer</a:t>
            </a:r>
            <a:r>
              <a:rPr lang="zh-CN" altLang="en-US" sz="2000" dirty="0">
                <a:ea typeface="宋体" pitchFamily="2" charset="-122"/>
              </a:rPr>
              <a:t>类，添加特有属性和方法</a:t>
            </a:r>
          </a:p>
          <a:p>
            <a:pPr marL="457200" indent="-457200">
              <a:lnSpc>
                <a:spcPct val="150000"/>
              </a:lnSpc>
              <a:buFont typeface="+mj-lt"/>
              <a:buAutoNum type="arabicPeriod"/>
              <a:defRPr/>
            </a:pPr>
            <a:r>
              <a:rPr lang="zh-CN" altLang="en-US" sz="2000" dirty="0">
                <a:ea typeface="宋体" pitchFamily="2" charset="-122"/>
              </a:rPr>
              <a:t>编写</a:t>
            </a:r>
            <a:r>
              <a:rPr lang="en-US" altLang="zh-CN" sz="2000" dirty="0">
                <a:ea typeface="宋体" pitchFamily="2" charset="-122"/>
              </a:rPr>
              <a:t>Test</a:t>
            </a:r>
            <a:r>
              <a:rPr lang="zh-CN" altLang="en-US" sz="2000" dirty="0">
                <a:ea typeface="宋体" pitchFamily="2" charset="-122"/>
              </a:rPr>
              <a:t>类，在</a:t>
            </a:r>
            <a:r>
              <a:rPr lang="en-US" altLang="zh-CN" sz="2000" dirty="0">
                <a:ea typeface="宋体" pitchFamily="2" charset="-122"/>
              </a:rPr>
              <a:t>main</a:t>
            </a:r>
            <a:r>
              <a:rPr lang="zh-CN" altLang="en-US" sz="2000" dirty="0">
                <a:ea typeface="宋体" pitchFamily="2" charset="-122"/>
              </a:rPr>
              <a:t>方法中创建</a:t>
            </a:r>
            <a:r>
              <a:rPr lang="en-US" altLang="zh-CN" sz="2000" dirty="0">
                <a:ea typeface="宋体" pitchFamily="2" charset="-122"/>
              </a:rPr>
              <a:t>PC</a:t>
            </a:r>
            <a:r>
              <a:rPr lang="zh-CN" altLang="en-US" sz="2000" dirty="0">
                <a:ea typeface="宋体" pitchFamily="2" charset="-122"/>
              </a:rPr>
              <a:t>和</a:t>
            </a:r>
            <a:r>
              <a:rPr lang="en-US" altLang="zh-CN" sz="2000" dirty="0" err="1">
                <a:ea typeface="宋体" pitchFamily="2" charset="-122"/>
              </a:rPr>
              <a:t>NotePad</a:t>
            </a:r>
            <a:r>
              <a:rPr lang="zh-CN" altLang="en-US" sz="2000" dirty="0">
                <a:ea typeface="宋体" pitchFamily="2" charset="-122"/>
              </a:rPr>
              <a:t>对象，分别访问对象中特有的属性、方法，以及从</a:t>
            </a:r>
            <a:r>
              <a:rPr lang="en-US" altLang="zh-CN" sz="2000" dirty="0">
                <a:ea typeface="宋体" pitchFamily="2" charset="-122"/>
              </a:rPr>
              <a:t>Computer</a:t>
            </a:r>
            <a:r>
              <a:rPr lang="zh-CN" altLang="en-US" sz="2000" dirty="0">
                <a:ea typeface="宋体" pitchFamily="2" charset="-122"/>
              </a:rPr>
              <a:t>类继承的属性和方法并打印输出。</a:t>
            </a:r>
            <a:endParaRPr lang="en-US" altLang="zh-CN" sz="2000" dirty="0">
              <a:ea typeface="宋体" pitchFamily="2" charset="-122"/>
            </a:endParaRPr>
          </a:p>
          <a:p>
            <a:pPr marL="457200" indent="-457200">
              <a:lnSpc>
                <a:spcPct val="150000"/>
              </a:lnSpc>
              <a:buFont typeface="+mj-lt"/>
              <a:buAutoNum type="arabicPeriod"/>
              <a:defRPr/>
            </a:pPr>
            <a:r>
              <a:rPr lang="zh-CN" altLang="en-US" sz="2000" dirty="0">
                <a:solidFill>
                  <a:srgbClr val="FF0000"/>
                </a:solidFill>
                <a:ea typeface="宋体" pitchFamily="2" charset="-122"/>
                <a:sym typeface="+mn-ea"/>
              </a:rPr>
              <a:t>改写</a:t>
            </a:r>
            <a:r>
              <a:rPr lang="en-US" altLang="zh-CN" sz="2000" dirty="0">
                <a:solidFill>
                  <a:srgbClr val="FF0000"/>
                </a:solidFill>
                <a:ea typeface="宋体" pitchFamily="2" charset="-122"/>
                <a:sym typeface="+mn-ea"/>
              </a:rPr>
              <a:t>Computer</a:t>
            </a:r>
            <a:r>
              <a:rPr lang="zh-CN" altLang="en-US" sz="2000" dirty="0">
                <a:solidFill>
                  <a:srgbClr val="FF0000"/>
                </a:solidFill>
                <a:ea typeface="宋体" pitchFamily="2" charset="-122"/>
                <a:sym typeface="+mn-ea"/>
              </a:rPr>
              <a:t>类，将所有属性声明为</a:t>
            </a:r>
            <a:r>
              <a:rPr lang="en-US" altLang="zh-CN" sz="2000" dirty="0">
                <a:solidFill>
                  <a:srgbClr val="FF0000"/>
                </a:solidFill>
                <a:ea typeface="宋体" pitchFamily="2" charset="-122"/>
                <a:sym typeface="+mn-ea"/>
              </a:rPr>
              <a:t>private</a:t>
            </a:r>
            <a:r>
              <a:rPr lang="zh-CN" altLang="en-US" sz="2000" dirty="0">
                <a:solidFill>
                  <a:srgbClr val="FF0000"/>
                </a:solidFill>
                <a:ea typeface="宋体" pitchFamily="2" charset="-122"/>
                <a:sym typeface="+mn-ea"/>
              </a:rPr>
              <a:t>，</a:t>
            </a:r>
            <a:r>
              <a:rPr lang="en-US" altLang="zh-CN" sz="2000" dirty="0" err="1">
                <a:solidFill>
                  <a:srgbClr val="FF0000"/>
                </a:solidFill>
                <a:ea typeface="宋体" pitchFamily="2" charset="-122"/>
                <a:sym typeface="+mn-ea"/>
              </a:rPr>
              <a:t>getDetails</a:t>
            </a:r>
            <a:r>
              <a:rPr lang="zh-CN" altLang="en-US" sz="2000" dirty="0">
                <a:solidFill>
                  <a:srgbClr val="FF0000"/>
                </a:solidFill>
                <a:ea typeface="宋体" pitchFamily="2" charset="-122"/>
                <a:sym typeface="+mn-ea"/>
              </a:rPr>
              <a:t>方法用于返回</a:t>
            </a:r>
            <a:r>
              <a:rPr lang="en-US" altLang="zh-CN" sz="2000" dirty="0">
                <a:solidFill>
                  <a:srgbClr val="FF0000"/>
                </a:solidFill>
                <a:ea typeface="宋体" pitchFamily="2" charset="-122"/>
                <a:sym typeface="+mn-ea"/>
              </a:rPr>
              <a:t>Computer</a:t>
            </a:r>
            <a:r>
              <a:rPr lang="zh-CN" altLang="en-US" sz="2000" dirty="0">
                <a:solidFill>
                  <a:srgbClr val="FF0000"/>
                </a:solidFill>
                <a:ea typeface="宋体" pitchFamily="2" charset="-122"/>
                <a:sym typeface="+mn-ea"/>
              </a:rPr>
              <a:t>的详细信息</a:t>
            </a:r>
            <a:endParaRPr lang="en-US" altLang="zh-CN" sz="2000" dirty="0">
              <a:solidFill>
                <a:srgbClr val="FF0000"/>
              </a:solidFill>
              <a:ea typeface="宋体" pitchFamily="2" charset="-122"/>
              <a:sym typeface="+mn-ea"/>
            </a:endParaRPr>
          </a:p>
          <a:p>
            <a:pPr marL="457200" indent="-457200">
              <a:lnSpc>
                <a:spcPct val="150000"/>
              </a:lnSpc>
              <a:buFont typeface="+mj-lt"/>
              <a:buAutoNum type="arabicPeriod"/>
              <a:defRPr/>
            </a:pPr>
            <a:r>
              <a:rPr lang="zh-CN" altLang="en-US" sz="2000" dirty="0">
                <a:solidFill>
                  <a:srgbClr val="FF0000"/>
                </a:solidFill>
                <a:ea typeface="宋体" pitchFamily="2" charset="-122"/>
                <a:sym typeface="+mn-ea"/>
              </a:rPr>
              <a:t>在</a:t>
            </a:r>
            <a:r>
              <a:rPr lang="en-US" altLang="zh-CN" sz="2000" dirty="0">
                <a:solidFill>
                  <a:srgbClr val="FF0000"/>
                </a:solidFill>
                <a:ea typeface="宋体" pitchFamily="2" charset="-122"/>
                <a:sym typeface="+mn-ea"/>
              </a:rPr>
              <a:t>PC</a:t>
            </a:r>
            <a:r>
              <a:rPr lang="zh-CN" altLang="en-US" sz="2000" dirty="0">
                <a:solidFill>
                  <a:srgbClr val="FF0000"/>
                </a:solidFill>
                <a:ea typeface="宋体" pitchFamily="2" charset="-122"/>
                <a:sym typeface="+mn-ea"/>
              </a:rPr>
              <a:t>子类中直接访问继承的私有属性，结果如何？</a:t>
            </a:r>
          </a:p>
          <a:p>
            <a:pPr marL="457200" indent="-457200" algn="ctr">
              <a:lnSpc>
                <a:spcPct val="150000"/>
              </a:lnSpc>
              <a:buFont typeface="+mj-lt"/>
              <a:buAutoNum type="arabicPeriod"/>
              <a:defRPr/>
            </a:pPr>
            <a:r>
              <a:rPr lang="zh-CN" altLang="en-US" sz="2000" dirty="0">
                <a:solidFill>
                  <a:srgbClr val="FF0000"/>
                </a:solidFill>
                <a:ea typeface="宋体" pitchFamily="2" charset="-122"/>
                <a:sym typeface="+mn-ea"/>
              </a:rPr>
              <a:t>在</a:t>
            </a:r>
            <a:r>
              <a:rPr lang="en-US" altLang="zh-CN" sz="2000" dirty="0">
                <a:solidFill>
                  <a:srgbClr val="FF0000"/>
                </a:solidFill>
                <a:ea typeface="宋体" pitchFamily="2" charset="-122"/>
                <a:sym typeface="+mn-ea"/>
              </a:rPr>
              <a:t>Computer</a:t>
            </a:r>
            <a:r>
              <a:rPr lang="zh-CN" altLang="en-US" sz="2000" dirty="0">
                <a:solidFill>
                  <a:srgbClr val="FF0000"/>
                </a:solidFill>
                <a:ea typeface="宋体" pitchFamily="2" charset="-122"/>
                <a:sym typeface="+mn-ea"/>
              </a:rPr>
              <a:t>类中对私有属性添加公有的</a:t>
            </a:r>
            <a:r>
              <a:rPr lang="en-US" altLang="zh-CN" sz="2000" dirty="0">
                <a:solidFill>
                  <a:srgbClr val="FF0000"/>
                </a:solidFill>
                <a:ea typeface="宋体" pitchFamily="2" charset="-122"/>
                <a:sym typeface="+mn-ea"/>
              </a:rPr>
              <a:t>get/set</a:t>
            </a:r>
            <a:r>
              <a:rPr lang="zh-CN" altLang="en-US" sz="2000" dirty="0">
                <a:solidFill>
                  <a:srgbClr val="FF0000"/>
                </a:solidFill>
                <a:ea typeface="宋体" pitchFamily="2" charset="-122"/>
                <a:sym typeface="+mn-ea"/>
              </a:rPr>
              <a:t>方法，在</a:t>
            </a:r>
            <a:r>
              <a:rPr lang="en-US" altLang="zh-CN" sz="2000" dirty="0">
                <a:solidFill>
                  <a:srgbClr val="FF0000"/>
                </a:solidFill>
                <a:ea typeface="宋体" pitchFamily="2" charset="-122"/>
                <a:sym typeface="+mn-ea"/>
              </a:rPr>
              <a:t>PC</a:t>
            </a:r>
            <a:r>
              <a:rPr lang="zh-CN" altLang="en-US" sz="2000" dirty="0">
                <a:solidFill>
                  <a:srgbClr val="FF0000"/>
                </a:solidFill>
                <a:ea typeface="宋体" pitchFamily="2" charset="-122"/>
                <a:sym typeface="+mn-ea"/>
              </a:rPr>
              <a:t>子类中通过这些公有的</a:t>
            </a:r>
            <a:r>
              <a:rPr lang="en-US" altLang="zh-CN" sz="2000" dirty="0">
                <a:solidFill>
                  <a:srgbClr val="FF0000"/>
                </a:solidFill>
                <a:ea typeface="宋体" pitchFamily="2" charset="-122"/>
                <a:sym typeface="+mn-ea"/>
              </a:rPr>
              <a:t>get/set</a:t>
            </a:r>
            <a:r>
              <a:rPr lang="zh-CN" altLang="en-US" sz="2000" dirty="0">
                <a:solidFill>
                  <a:srgbClr val="FF0000"/>
                </a:solidFill>
                <a:ea typeface="宋体" pitchFamily="2" charset="-122"/>
                <a:sym typeface="+mn-ea"/>
              </a:rPr>
              <a:t>方法访问私有属性，结果如何？</a:t>
            </a:r>
            <a:endParaRPr lang="en-US" altLang="zh-CN" sz="2000" dirty="0">
              <a:solidFill>
                <a:srgbClr val="FF0000"/>
              </a:solidFill>
              <a:ea typeface="宋体" pitchFamily="2" charset="-122"/>
              <a:sym typeface="+mn-ea"/>
            </a:endParaRPr>
          </a:p>
          <a:p>
            <a:pPr marL="457200" indent="-457200">
              <a:lnSpc>
                <a:spcPct val="150000"/>
              </a:lnSpc>
              <a:buFont typeface="+mj-lt"/>
              <a:buAutoNum type="arabicPeriod"/>
              <a:defRPr/>
            </a:pPr>
            <a:r>
              <a:rPr lang="en-US" altLang="zh-CN" sz="2000" dirty="0">
                <a:solidFill>
                  <a:srgbClr val="0000FF"/>
                </a:solidFill>
                <a:ea typeface="宋体" pitchFamily="2" charset="-122"/>
                <a:sym typeface="+mn-ea"/>
              </a:rPr>
              <a:t>extends</a:t>
            </a:r>
            <a:endParaRPr lang="zh-CN" altLang="en-US" sz="2000" dirty="0">
              <a:solidFill>
                <a:srgbClr val="0000FF"/>
              </a:solidFill>
              <a:ea typeface="宋体" pitchFamily="2" charset="-122"/>
            </a:endParaRPr>
          </a:p>
          <a:p>
            <a:pPr marL="457200" indent="-457200">
              <a:lnSpc>
                <a:spcPct val="150000"/>
              </a:lnSpc>
              <a:buFont typeface="+mj-lt"/>
              <a:buAutoNum type="arabicPeriod"/>
              <a:defRPr/>
            </a:pPr>
            <a:endParaRPr lang="zh-CN" altLang="en-US" sz="2000" dirty="0">
              <a:ea typeface="宋体" pitchFamily="2" charset="-122"/>
            </a:endParaRPr>
          </a:p>
          <a:p>
            <a:pPr marL="457200" indent="-457200">
              <a:lnSpc>
                <a:spcPct val="150000"/>
              </a:lnSpc>
              <a:buFont typeface="+mj-lt"/>
              <a:buAutoNum type="arabicPeriod"/>
              <a:defRPr/>
            </a:pPr>
            <a:endParaRPr lang="zh-CN" altLang="en-US" sz="2000" dirty="0">
              <a:ea typeface="宋体" pitchFamily="2" charset="-122"/>
            </a:endParaRPr>
          </a:p>
          <a:p>
            <a:pPr marL="457200" indent="-457200">
              <a:lnSpc>
                <a:spcPct val="150000"/>
              </a:lnSpc>
              <a:buFont typeface="+mj-lt"/>
              <a:buAutoNum type="arabicPeriod"/>
              <a:defRPr/>
            </a:pPr>
            <a:endParaRPr lang="zh-CN" altLang="en-US" sz="2600" dirty="0">
              <a:ea typeface="宋体" pitchFamily="2" charset="-122"/>
            </a:endParaRPr>
          </a:p>
          <a:p>
            <a:pPr marL="457200" indent="-457200">
              <a:lnSpc>
                <a:spcPct val="150000"/>
              </a:lnSpc>
              <a:buFont typeface="+mj-lt"/>
              <a:buAutoNum type="arabicPeriod"/>
              <a:defRPr/>
            </a:pPr>
            <a:endParaRPr lang="zh-CN" altLang="en-US" sz="2600" dirty="0">
              <a:ea typeface="宋体"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195736" y="692696"/>
            <a:ext cx="5217824" cy="864096"/>
          </a:xfrm>
        </p:spPr>
        <p:txBody>
          <a:bodyPr>
            <a:normAutofit/>
          </a:bodyPr>
          <a:lstStyle/>
          <a:p>
            <a:pPr eaLnBrk="1" hangingPunct="1">
              <a:defRPr/>
            </a:pPr>
            <a:r>
              <a:rPr lang="zh-CN" altLang="en-US" b="1" dirty="0">
                <a:solidFill>
                  <a:schemeClr val="tx1"/>
                </a:solidFill>
                <a:latin typeface="Times New Roman" pitchFamily="18" charset="0"/>
                <a:ea typeface="宋体" pitchFamily="2" charset="-122"/>
                <a:cs typeface="Times New Roman" pitchFamily="18" charset="0"/>
              </a:rPr>
              <a:t>调用父类的构造</a:t>
            </a:r>
            <a:r>
              <a:rPr lang="zh-CN" altLang="en-US" b="1" dirty="0">
                <a:latin typeface="Times New Roman" pitchFamily="18" charset="0"/>
                <a:ea typeface="宋体" pitchFamily="2" charset="-122"/>
                <a:cs typeface="Times New Roman" pitchFamily="18" charset="0"/>
              </a:rPr>
              <a:t>器</a:t>
            </a:r>
            <a:endParaRPr lang="zh-CN" altLang="en-US" sz="3200" b="1" dirty="0">
              <a:solidFill>
                <a:schemeClr val="tx1"/>
              </a:solidFill>
              <a:latin typeface="Times New Roman" pitchFamily="18" charset="0"/>
              <a:ea typeface="宋体" pitchFamily="2" charset="-122"/>
              <a:cs typeface="Times New Roman" pitchFamily="18" charset="0"/>
            </a:endParaRPr>
          </a:p>
        </p:txBody>
      </p:sp>
      <p:sp>
        <p:nvSpPr>
          <p:cNvPr id="25603" name="Rectangle 3"/>
          <p:cNvSpPr>
            <a:spLocks noGrp="1" noChangeArrowheads="1"/>
          </p:cNvSpPr>
          <p:nvPr>
            <p:ph type="body" idx="1"/>
          </p:nvPr>
        </p:nvSpPr>
        <p:spPr>
          <a:xfrm>
            <a:off x="395536" y="1700808"/>
            <a:ext cx="8496944" cy="4536504"/>
          </a:xfrm>
        </p:spPr>
        <p:txBody>
          <a:bodyPr>
            <a:normAutofit/>
          </a:bodyPr>
          <a:lstStyle/>
          <a:p>
            <a:pPr algn="just">
              <a:lnSpc>
                <a:spcPct val="90000"/>
              </a:lnSpc>
              <a:spcBef>
                <a:spcPct val="50000"/>
              </a:spcBef>
              <a:buFont typeface="Wingdings" pitchFamily="2" charset="2"/>
              <a:buChar char="l"/>
            </a:pPr>
            <a:r>
              <a:rPr lang="zh-CN" altLang="en-US" dirty="0">
                <a:latin typeface="宋体" pitchFamily="2" charset="-122"/>
                <a:ea typeface="宋体" pitchFamily="2" charset="-122"/>
              </a:rPr>
              <a:t>子类中所有的构造器</a:t>
            </a:r>
            <a:r>
              <a:rPr lang="zh-CN" altLang="en-US" b="1" dirty="0">
                <a:solidFill>
                  <a:srgbClr val="C00000"/>
                </a:solidFill>
                <a:latin typeface="宋体" pitchFamily="2" charset="-122"/>
                <a:ea typeface="宋体" pitchFamily="2" charset="-122"/>
              </a:rPr>
              <a:t>默认</a:t>
            </a:r>
            <a:r>
              <a:rPr lang="zh-CN" altLang="en-US" dirty="0">
                <a:latin typeface="宋体" pitchFamily="2" charset="-122"/>
                <a:ea typeface="宋体" pitchFamily="2" charset="-122"/>
              </a:rPr>
              <a:t>都会访问父类中</a:t>
            </a:r>
            <a:r>
              <a:rPr lang="zh-CN" altLang="en-US" b="1" dirty="0">
                <a:solidFill>
                  <a:srgbClr val="C00000"/>
                </a:solidFill>
                <a:latin typeface="宋体" pitchFamily="2" charset="-122"/>
                <a:ea typeface="宋体" pitchFamily="2" charset="-122"/>
              </a:rPr>
              <a:t>空参数</a:t>
            </a:r>
            <a:r>
              <a:rPr lang="zh-CN" altLang="en-US" dirty="0">
                <a:latin typeface="宋体" pitchFamily="2" charset="-122"/>
                <a:ea typeface="宋体" pitchFamily="2" charset="-122"/>
              </a:rPr>
              <a:t>的构造器</a:t>
            </a:r>
            <a:endParaRPr lang="en-US" altLang="zh-CN" dirty="0">
              <a:latin typeface="宋体" pitchFamily="2" charset="-122"/>
              <a:ea typeface="宋体" pitchFamily="2" charset="-122"/>
            </a:endParaRPr>
          </a:p>
          <a:p>
            <a:pPr marL="342900" lvl="1" indent="-342900" algn="just">
              <a:lnSpc>
                <a:spcPct val="90000"/>
              </a:lnSpc>
              <a:spcBef>
                <a:spcPct val="50000"/>
              </a:spcBef>
              <a:buFont typeface="Wingdings" pitchFamily="2" charset="2"/>
              <a:buChar char="l"/>
            </a:pPr>
            <a:r>
              <a:rPr lang="zh-CN" altLang="en-US" sz="2800" dirty="0">
                <a:latin typeface="宋体" pitchFamily="2" charset="-122"/>
                <a:ea typeface="宋体" pitchFamily="2" charset="-122"/>
              </a:rPr>
              <a:t>当父类中没有空参数的构造器时，子类的构造器</a:t>
            </a:r>
            <a:r>
              <a:rPr lang="zh-CN" altLang="en-US" sz="2800" b="1" dirty="0">
                <a:solidFill>
                  <a:srgbClr val="FF0000"/>
                </a:solidFill>
                <a:latin typeface="宋体" pitchFamily="2" charset="-122"/>
                <a:ea typeface="宋体" pitchFamily="2" charset="-122"/>
              </a:rPr>
              <a:t>必须</a:t>
            </a:r>
            <a:r>
              <a:rPr lang="zh-CN" altLang="en-US" sz="2800" dirty="0">
                <a:latin typeface="宋体" pitchFamily="2" charset="-122"/>
                <a:ea typeface="宋体" pitchFamily="2" charset="-122"/>
              </a:rPr>
              <a:t>通过</a:t>
            </a:r>
            <a:r>
              <a:rPr lang="en-US" altLang="zh-CN" sz="2800" b="1" dirty="0">
                <a:solidFill>
                  <a:srgbClr val="7030A0"/>
                </a:solidFill>
                <a:latin typeface="宋体" pitchFamily="2" charset="-122"/>
                <a:ea typeface="宋体" pitchFamily="2" charset="-122"/>
              </a:rPr>
              <a:t>this(</a:t>
            </a:r>
            <a:r>
              <a:rPr lang="zh-CN" altLang="en-US" sz="2800" b="1" dirty="0">
                <a:solidFill>
                  <a:srgbClr val="7030A0"/>
                </a:solidFill>
                <a:latin typeface="宋体" pitchFamily="2" charset="-122"/>
                <a:ea typeface="宋体" pitchFamily="2" charset="-122"/>
              </a:rPr>
              <a:t>参数列表</a:t>
            </a:r>
            <a:r>
              <a:rPr lang="en-US" altLang="zh-CN" sz="2800" b="1" dirty="0">
                <a:solidFill>
                  <a:srgbClr val="7030A0"/>
                </a:solidFill>
                <a:latin typeface="宋体" pitchFamily="2" charset="-122"/>
                <a:ea typeface="宋体" pitchFamily="2" charset="-122"/>
              </a:rPr>
              <a:t>)</a:t>
            </a:r>
            <a:r>
              <a:rPr lang="zh-CN" altLang="en-US" sz="2800" dirty="0">
                <a:latin typeface="宋体" pitchFamily="2" charset="-122"/>
                <a:ea typeface="宋体" pitchFamily="2" charset="-122"/>
              </a:rPr>
              <a:t>或者</a:t>
            </a:r>
            <a:r>
              <a:rPr lang="en-US" altLang="zh-CN" sz="2800" b="1" dirty="0">
                <a:solidFill>
                  <a:srgbClr val="7030A0"/>
                </a:solidFill>
                <a:latin typeface="宋体" pitchFamily="2" charset="-122"/>
                <a:ea typeface="宋体" pitchFamily="2" charset="-122"/>
              </a:rPr>
              <a:t>super(</a:t>
            </a:r>
            <a:r>
              <a:rPr lang="zh-CN" altLang="en-US" sz="2800" b="1" dirty="0">
                <a:solidFill>
                  <a:srgbClr val="7030A0"/>
                </a:solidFill>
                <a:latin typeface="宋体" pitchFamily="2" charset="-122"/>
                <a:ea typeface="宋体" pitchFamily="2" charset="-122"/>
              </a:rPr>
              <a:t>参数列表</a:t>
            </a:r>
            <a:r>
              <a:rPr lang="en-US" altLang="zh-CN" sz="2800" b="1" dirty="0">
                <a:solidFill>
                  <a:srgbClr val="7030A0"/>
                </a:solidFill>
                <a:latin typeface="宋体" pitchFamily="2" charset="-122"/>
                <a:ea typeface="宋体" pitchFamily="2" charset="-122"/>
              </a:rPr>
              <a:t>)</a:t>
            </a:r>
            <a:r>
              <a:rPr lang="zh-CN" altLang="en-US" sz="2800" dirty="0">
                <a:latin typeface="宋体" pitchFamily="2" charset="-122"/>
                <a:ea typeface="宋体" pitchFamily="2" charset="-122"/>
              </a:rPr>
              <a:t>语句指定调用本类或者父类中相应的构造器，且</a:t>
            </a:r>
            <a:r>
              <a:rPr lang="zh-CN" altLang="en-US" sz="2800" dirty="0">
                <a:latin typeface="Times New Roman" pitchFamily="18" charset="0"/>
                <a:ea typeface="宋体" pitchFamily="2" charset="-122"/>
                <a:cs typeface="Times New Roman" pitchFamily="18" charset="0"/>
              </a:rPr>
              <a:t>必须放在构造器的第一行</a:t>
            </a:r>
            <a:endParaRPr lang="en-US" altLang="zh-CN" dirty="0">
              <a:latin typeface="宋体" pitchFamily="2" charset="-122"/>
              <a:ea typeface="宋体" pitchFamily="2" charset="-122"/>
            </a:endParaRPr>
          </a:p>
          <a:p>
            <a:pPr algn="just">
              <a:lnSpc>
                <a:spcPct val="90000"/>
              </a:lnSpc>
              <a:spcBef>
                <a:spcPct val="50000"/>
              </a:spcBef>
              <a:buFont typeface="Wingdings" pitchFamily="2" charset="2"/>
              <a:buChar char="l"/>
            </a:pPr>
            <a:r>
              <a:rPr lang="zh-CN" altLang="en-US" sz="2800" dirty="0">
                <a:latin typeface="Times New Roman" pitchFamily="18" charset="0"/>
                <a:ea typeface="宋体" pitchFamily="2" charset="-122"/>
                <a:cs typeface="Times New Roman" pitchFamily="18" charset="0"/>
              </a:rPr>
              <a:t>如果子类构造</a:t>
            </a:r>
            <a:r>
              <a:rPr lang="zh-CN" altLang="en-US" dirty="0">
                <a:latin typeface="Times New Roman" pitchFamily="18" charset="0"/>
                <a:ea typeface="宋体" pitchFamily="2" charset="-122"/>
                <a:cs typeface="Times New Roman" pitchFamily="18" charset="0"/>
              </a:rPr>
              <a:t>器</a:t>
            </a:r>
            <a:r>
              <a:rPr lang="zh-CN" altLang="en-US" sz="2800" dirty="0">
                <a:latin typeface="Times New Roman" pitchFamily="18" charset="0"/>
                <a:ea typeface="宋体" pitchFamily="2" charset="-122"/>
                <a:cs typeface="Times New Roman" pitchFamily="18" charset="0"/>
              </a:rPr>
              <a:t>中既未显式调用父类或本类的构造</a:t>
            </a:r>
            <a:r>
              <a:rPr lang="zh-CN" altLang="en-US" dirty="0">
                <a:latin typeface="Times New Roman" pitchFamily="18" charset="0"/>
                <a:ea typeface="宋体" pitchFamily="2" charset="-122"/>
                <a:cs typeface="Times New Roman" pitchFamily="18" charset="0"/>
              </a:rPr>
              <a:t>器</a:t>
            </a:r>
            <a:r>
              <a:rPr lang="zh-CN" altLang="en-US" sz="2800" dirty="0">
                <a:latin typeface="Times New Roman" pitchFamily="18" charset="0"/>
                <a:ea typeface="宋体" pitchFamily="2" charset="-122"/>
                <a:cs typeface="Times New Roman" pitchFamily="18" charset="0"/>
              </a:rPr>
              <a:t>，且父类中又没有无参的构造</a:t>
            </a:r>
            <a:r>
              <a:rPr lang="zh-CN" altLang="en-US" dirty="0">
                <a:latin typeface="Times New Roman" pitchFamily="18" charset="0"/>
                <a:ea typeface="宋体" pitchFamily="2" charset="-122"/>
                <a:cs typeface="Times New Roman" pitchFamily="18" charset="0"/>
              </a:rPr>
              <a:t>器</a:t>
            </a:r>
            <a:r>
              <a:rPr lang="zh-CN" altLang="en-US" sz="2800" dirty="0">
                <a:latin typeface="Times New Roman" pitchFamily="18" charset="0"/>
                <a:ea typeface="宋体" pitchFamily="2" charset="-122"/>
                <a:cs typeface="Times New Roman" pitchFamily="18" charset="0"/>
              </a:rPr>
              <a:t>，则</a:t>
            </a:r>
            <a:r>
              <a:rPr lang="zh-CN" altLang="en-US" sz="2800" b="1" dirty="0">
                <a:solidFill>
                  <a:srgbClr val="FF0000"/>
                </a:solidFill>
                <a:latin typeface="Times New Roman" pitchFamily="18" charset="0"/>
                <a:ea typeface="宋体" pitchFamily="2" charset="-122"/>
                <a:cs typeface="Times New Roman" pitchFamily="18" charset="0"/>
              </a:rPr>
              <a:t>编译出错</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699792" y="692696"/>
            <a:ext cx="4268008" cy="790622"/>
          </a:xfrm>
        </p:spPr>
        <p:txBody>
          <a:bodyPr>
            <a:normAutofit/>
          </a:bodyPr>
          <a:lstStyle/>
          <a:p>
            <a:pPr algn="l" eaLnBrk="1" hangingPunct="1">
              <a:defRPr/>
            </a:pP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关键字</a:t>
            </a:r>
            <a:r>
              <a:rPr lang="en-US" altLang="zh-CN" b="1" dirty="0">
                <a:solidFill>
                  <a:srgbClr val="0070C0"/>
                </a:solidFill>
                <a:latin typeface="+mn-lt"/>
                <a:ea typeface="宋体" pitchFamily="2" charset="-122"/>
                <a:cs typeface="Times New Roman" pitchFamily="18" charset="0"/>
              </a:rPr>
              <a:t>super</a:t>
            </a:r>
          </a:p>
        </p:txBody>
      </p:sp>
      <p:sp>
        <p:nvSpPr>
          <p:cNvPr id="21507" name="Rectangle 3"/>
          <p:cNvSpPr>
            <a:spLocks noGrp="1" noChangeArrowheads="1"/>
          </p:cNvSpPr>
          <p:nvPr>
            <p:ph type="body" idx="1"/>
          </p:nvPr>
        </p:nvSpPr>
        <p:spPr>
          <a:xfrm>
            <a:off x="467544" y="1700808"/>
            <a:ext cx="8392446" cy="4451956"/>
          </a:xfrm>
        </p:spPr>
        <p:txBody>
          <a:bodyPr>
            <a:normAutofit/>
          </a:bodyPr>
          <a:lstStyle/>
          <a:p>
            <a:pPr algn="just" eaLnBrk="1" hangingPunct="1">
              <a:buFont typeface="Wingdings" pitchFamily="2" charset="2"/>
              <a:buChar char="l"/>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类中使用</a:t>
            </a: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来调用父类中的指定操作：</a:t>
            </a:r>
            <a:endParaRPr lang="en-US" altLang="zh-CN" dirty="0">
              <a:ea typeface="宋体" pitchFamily="2" charset="-122"/>
              <a:cs typeface="Times New Roman" pitchFamily="18" charset="0"/>
            </a:endParaRPr>
          </a:p>
          <a:p>
            <a:pPr lvl="1" algn="just">
              <a:spcBef>
                <a:spcPct val="50000"/>
              </a:spcBef>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可用于访问父类中定义的属性</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可用于调用父类中定义的成员方法</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可用于在子类构造方法中调用父类的构造器</a:t>
            </a:r>
          </a:p>
          <a:p>
            <a:pPr algn="just">
              <a:buFont typeface="Wingdings" pitchFamily="2" charset="2"/>
              <a:buChar char="l"/>
            </a:pPr>
            <a:r>
              <a:rPr lang="zh-CN" altLang="en-US" dirty="0">
                <a:ea typeface="宋体" pitchFamily="2" charset="-122"/>
                <a:cs typeface="Times New Roman" pitchFamily="18" charset="0"/>
              </a:rPr>
              <a:t>注意：</a:t>
            </a:r>
            <a:endParaRPr lang="en-US" altLang="zh-CN" dirty="0">
              <a:ea typeface="宋体" pitchFamily="2" charset="-122"/>
              <a:cs typeface="Times New Roman" pitchFamily="18" charset="0"/>
            </a:endParaRPr>
          </a:p>
          <a:p>
            <a:pPr lvl="1" algn="just">
              <a:buFont typeface="Wingdings" pitchFamily="2" charset="2"/>
              <a:buChar char="Ø"/>
            </a:pPr>
            <a:r>
              <a:rPr lang="zh-CN" altLang="en-US" dirty="0">
                <a:ea typeface="宋体" pitchFamily="2" charset="-122"/>
                <a:cs typeface="Times New Roman" pitchFamily="18" charset="0"/>
              </a:rPr>
              <a:t>尤其当子父类出现同名成员时，可以用</a:t>
            </a: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进行区分</a:t>
            </a:r>
            <a:endParaRPr lang="en-US" altLang="zh-CN" dirty="0">
              <a:ea typeface="宋体" pitchFamily="2" charset="-122"/>
              <a:cs typeface="Times New Roman" pitchFamily="18" charset="0"/>
            </a:endParaRPr>
          </a:p>
          <a:p>
            <a:pPr lvl="1" algn="just">
              <a:buFont typeface="Wingdings" pitchFamily="2" charset="2"/>
              <a:buChar char="Ø"/>
            </a:pP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的追溯不仅限于直接父类</a:t>
            </a:r>
            <a:endParaRPr lang="en-US" altLang="zh-CN" dirty="0">
              <a:ea typeface="宋体" pitchFamily="2" charset="-122"/>
              <a:cs typeface="Times New Roman" pitchFamily="18" charset="0"/>
            </a:endParaRPr>
          </a:p>
          <a:p>
            <a:pPr lvl="1" algn="just">
              <a:buFont typeface="Wingdings" pitchFamily="2" charset="2"/>
              <a:buChar char="Ø"/>
            </a:pP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和</a:t>
            </a:r>
            <a:r>
              <a:rPr lang="en-US" altLang="zh-CN" dirty="0">
                <a:ea typeface="宋体" pitchFamily="2" charset="-122"/>
                <a:cs typeface="Times New Roman" pitchFamily="18" charset="0"/>
              </a:rPr>
              <a:t>this</a:t>
            </a:r>
            <a:r>
              <a:rPr lang="zh-CN" altLang="en-US" dirty="0">
                <a:ea typeface="宋体" pitchFamily="2" charset="-122"/>
                <a:cs typeface="Times New Roman" pitchFamily="18" charset="0"/>
              </a:rPr>
              <a:t>的用法相像，</a:t>
            </a:r>
            <a:r>
              <a:rPr lang="en-US" altLang="zh-CN" dirty="0">
                <a:ea typeface="宋体" pitchFamily="2" charset="-122"/>
                <a:cs typeface="Times New Roman" pitchFamily="18" charset="0"/>
              </a:rPr>
              <a:t>this</a:t>
            </a:r>
            <a:r>
              <a:rPr lang="zh-CN" altLang="en-US" dirty="0">
                <a:ea typeface="宋体" pitchFamily="2" charset="-122"/>
                <a:cs typeface="Times New Roman" pitchFamily="18" charset="0"/>
              </a:rPr>
              <a:t>代表本类对象的引用，</a:t>
            </a: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代表父类的内存空间的标识</a:t>
            </a:r>
            <a:endParaRPr lang="en-US" altLang="zh-CN" dirty="0">
              <a:ea typeface="宋体" pitchFamily="2" charset="-122"/>
              <a:cs typeface="Times New Roman" pitchFamily="18" charset="0"/>
            </a:endParaRPr>
          </a:p>
          <a:p>
            <a:pPr algn="just" eaLnBrk="1" hangingPunct="1">
              <a:buFont typeface="Wingdings" pitchFamily="2" charset="2"/>
              <a:buChar char="l"/>
            </a:pPr>
            <a:endParaRPr lang="zh-CN" altLang="en-US" dirty="0">
              <a:ea typeface="宋体" pitchFamily="2" charset="-122"/>
              <a:cs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递归图"/>
          <p:cNvPicPr>
            <a:picLocks noChangeAspect="1" noChangeArrowheads="1"/>
          </p:cNvPicPr>
          <p:nvPr/>
        </p:nvPicPr>
        <p:blipFill>
          <a:blip r:embed="rId3"/>
          <a:srcRect/>
          <a:stretch>
            <a:fillRect/>
          </a:stretch>
        </p:blipFill>
        <p:spPr bwMode="auto">
          <a:xfrm>
            <a:off x="228600" y="908050"/>
            <a:ext cx="8686800" cy="4538663"/>
          </a:xfrm>
          <a:prstGeom prst="rect">
            <a:avLst/>
          </a:prstGeom>
          <a:noFill/>
          <a:ln w="9525">
            <a:noFill/>
            <a:miter lim="800000"/>
            <a:headEnd/>
            <a:tailEnd/>
          </a:ln>
        </p:spPr>
      </p:pic>
      <p:sp>
        <p:nvSpPr>
          <p:cNvPr id="28675" name="Text Box 5"/>
          <p:cNvSpPr txBox="1">
            <a:spLocks noChangeArrowheads="1"/>
          </p:cNvSpPr>
          <p:nvPr/>
        </p:nvSpPr>
        <p:spPr bwMode="auto">
          <a:xfrm>
            <a:off x="214282" y="5446713"/>
            <a:ext cx="8712200" cy="1047083"/>
          </a:xfrm>
          <a:prstGeom prst="rect">
            <a:avLst/>
          </a:prstGeom>
          <a:noFill/>
          <a:ln w="9525" algn="ctr">
            <a:noFill/>
            <a:miter lim="800000"/>
          </a:ln>
        </p:spPr>
        <p:txBody>
          <a:bodyPr lIns="182562" tIns="46038" rIns="182562" bIns="46038">
            <a:spAutoFit/>
          </a:bodyPr>
          <a:lstStyle/>
          <a:p>
            <a:pPr marL="342900" indent="-342900">
              <a:lnSpc>
                <a:spcPct val="90000"/>
              </a:lnSpc>
              <a:spcBef>
                <a:spcPct val="20000"/>
              </a:spcBef>
              <a:buClr>
                <a:schemeClr val="tx2"/>
              </a:buClr>
              <a:buSzPct val="75000"/>
              <a:buFont typeface="Wingdings" pitchFamily="2" charset="2"/>
              <a:buNone/>
            </a:pPr>
            <a:r>
              <a:rPr kumimoji="0" lang="zh-CN" altLang="en-US" sz="2000" b="1" dirty="0">
                <a:latin typeface="Times New Roman" pitchFamily="18" charset="0"/>
                <a:ea typeface="宋体" pitchFamily="2" charset="-122"/>
                <a:cs typeface="Times New Roman" pitchFamily="18" charset="0"/>
              </a:rPr>
              <a:t>思考</a:t>
            </a:r>
            <a:r>
              <a:rPr kumimoji="0" lang="zh-CN" altLang="en-US" sz="2000" dirty="0">
                <a:latin typeface="Times New Roman" pitchFamily="18" charset="0"/>
                <a:ea typeface="宋体" pitchFamily="2" charset="-122"/>
                <a:cs typeface="Times New Roman" pitchFamily="18" charset="0"/>
              </a:rPr>
              <a:t>：</a:t>
            </a:r>
            <a:endParaRPr kumimoji="0" lang="en-US" altLang="zh-CN" sz="2000" dirty="0">
              <a:latin typeface="Times New Roman" pitchFamily="18" charset="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a:latin typeface="Times New Roman" pitchFamily="18" charset="0"/>
                <a:ea typeface="宋体" pitchFamily="2" charset="-122"/>
                <a:cs typeface="Times New Roman" pitchFamily="18" charset="0"/>
              </a:rPr>
              <a:t> </a:t>
            </a:r>
            <a:r>
              <a:rPr kumimoji="0" lang="en-US" altLang="zh-CN" sz="2000" dirty="0">
                <a:latin typeface="Times New Roman" pitchFamily="18" charset="0"/>
                <a:ea typeface="宋体" pitchFamily="2" charset="-122"/>
                <a:cs typeface="Times New Roman" pitchFamily="18" charset="0"/>
              </a:rPr>
              <a:t>1).</a:t>
            </a:r>
            <a:r>
              <a:rPr kumimoji="0" lang="zh-CN" altLang="en-US" sz="2000" dirty="0">
                <a:latin typeface="Times New Roman" pitchFamily="18" charset="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和</a:t>
            </a:r>
            <a:r>
              <a:rPr kumimoji="0" lang="en-US" altLang="zh-CN" sz="2000" dirty="0">
                <a:ea typeface="宋体" pitchFamily="2" charset="-122"/>
                <a:cs typeface="Times New Roman" pitchFamily="18" charset="0"/>
              </a:rPr>
              <a:t>this(…)</a:t>
            </a:r>
            <a:r>
              <a:rPr kumimoji="0" lang="zh-CN" altLang="en-US" sz="2000" dirty="0">
                <a:ea typeface="宋体" pitchFamily="2" charset="-122"/>
                <a:cs typeface="Times New Roman" pitchFamily="18" charset="0"/>
              </a:rPr>
              <a:t>调用语句不能同时在一个构造</a:t>
            </a:r>
            <a:r>
              <a:rPr lang="zh-CN" altLang="en-US" sz="2000" dirty="0">
                <a:ea typeface="宋体" pitchFamily="2" charset="-122"/>
                <a:cs typeface="Times New Roman" pitchFamily="18" charset="0"/>
              </a:rPr>
              <a:t>器</a:t>
            </a:r>
            <a:r>
              <a:rPr kumimoji="0" lang="zh-CN" altLang="en-US" sz="2000" dirty="0">
                <a:ea typeface="宋体" pitchFamily="2" charset="-122"/>
                <a:cs typeface="Times New Roman" pitchFamily="18" charset="0"/>
              </a:rPr>
              <a:t>中出现？</a:t>
            </a:r>
            <a:endParaRPr kumimoji="0" lang="en-US" altLang="zh-CN" sz="2000" dirty="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a:ea typeface="宋体" pitchFamily="2" charset="-122"/>
                <a:cs typeface="Times New Roman" pitchFamily="18" charset="0"/>
              </a:rPr>
              <a:t> </a:t>
            </a:r>
            <a:r>
              <a:rPr kumimoji="0" lang="en-US" altLang="zh-CN" sz="2000" dirty="0">
                <a:ea typeface="宋体" pitchFamily="2" charset="-122"/>
                <a:cs typeface="Times New Roman" pitchFamily="18" charset="0"/>
              </a:rPr>
              <a:t>2).</a:t>
            </a:r>
            <a:r>
              <a:rPr kumimoji="0" lang="zh-CN" altLang="en-US" sz="2000" dirty="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或</a:t>
            </a:r>
            <a:r>
              <a:rPr kumimoji="0" lang="en-US" altLang="zh-CN" sz="2000" dirty="0">
                <a:ea typeface="宋体" pitchFamily="2" charset="-122"/>
                <a:cs typeface="Times New Roman" pitchFamily="18" charset="0"/>
              </a:rPr>
              <a:t>this(…)</a:t>
            </a:r>
            <a:r>
              <a:rPr kumimoji="0" lang="zh-CN" altLang="en-US" sz="2000" dirty="0">
                <a:latin typeface="Times New Roman" pitchFamily="18" charset="0"/>
                <a:ea typeface="宋体" pitchFamily="2" charset="-122"/>
                <a:cs typeface="Times New Roman" pitchFamily="18" charset="0"/>
              </a:rPr>
              <a:t>调用语句只能作为构造</a:t>
            </a:r>
            <a:r>
              <a:rPr lang="zh-CN" altLang="en-US" sz="2000" dirty="0">
                <a:latin typeface="Times New Roman" pitchFamily="18" charset="0"/>
                <a:ea typeface="宋体" pitchFamily="2" charset="-122"/>
                <a:cs typeface="Times New Roman" pitchFamily="18" charset="0"/>
              </a:rPr>
              <a:t>器</a:t>
            </a:r>
            <a:r>
              <a:rPr kumimoji="0" lang="zh-CN" altLang="en-US" sz="2000" dirty="0">
                <a:latin typeface="Times New Roman" pitchFamily="18" charset="0"/>
                <a:ea typeface="宋体" pitchFamily="2" charset="-122"/>
                <a:cs typeface="Times New Roman" pitchFamily="18" charset="0"/>
              </a:rPr>
              <a:t>中的第一句出现？</a:t>
            </a:r>
          </a:p>
        </p:txBody>
      </p:sp>
      <p:sp>
        <p:nvSpPr>
          <p:cNvPr id="28676" name="Rectangle 6"/>
          <p:cNvSpPr>
            <a:spLocks noGrp="1" noChangeArrowheads="1"/>
          </p:cNvSpPr>
          <p:nvPr>
            <p:ph type="title"/>
          </p:nvPr>
        </p:nvSpPr>
        <p:spPr>
          <a:xfrm>
            <a:off x="2555776" y="0"/>
            <a:ext cx="5904656" cy="764704"/>
          </a:xfrm>
          <a:noFill/>
        </p:spPr>
        <p:txBody>
          <a:bodyPr lIns="92075" tIns="46038" rIns="92075" bIns="46038"/>
          <a:lstStyle/>
          <a:p>
            <a:pPr eaLnBrk="1" hangingPunct="1"/>
            <a:r>
              <a:rPr lang="en-US" altLang="zh-CN" sz="3600" b="1" dirty="0">
                <a:solidFill>
                  <a:srgbClr val="FFFF00"/>
                </a:solidFill>
                <a:latin typeface="Times New Roman" pitchFamily="18" charset="0"/>
                <a:ea typeface="宋体" pitchFamily="2" charset="-122"/>
                <a:cs typeface="Times New Roman" pitchFamily="18" charset="0"/>
              </a:rPr>
              <a:t>  </a:t>
            </a:r>
            <a:r>
              <a:rPr lang="zh-CN" altLang="en-US" sz="3600" b="1" dirty="0">
                <a:solidFill>
                  <a:srgbClr val="FFFF00"/>
                </a:solidFill>
                <a:latin typeface="Times New Roman" pitchFamily="18" charset="0"/>
                <a:ea typeface="宋体" pitchFamily="2" charset="-122"/>
                <a:cs typeface="Times New Roman" pitchFamily="18" charset="0"/>
              </a:rPr>
              <a:t>子类对象的实例化过程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09253" y="1317625"/>
            <a:ext cx="75791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宋体" charset="-122"/>
              </a:rPr>
              <a:t>1.我要开车去丽江，这句话包含的类和方法有什么？</a:t>
            </a:r>
          </a:p>
        </p:txBody>
      </p:sp>
      <p:sp>
        <p:nvSpPr>
          <p:cNvPr id="5" name="TextBox 4"/>
          <p:cNvSpPr txBox="1"/>
          <p:nvPr/>
        </p:nvSpPr>
        <p:spPr>
          <a:xfrm>
            <a:off x="763175" y="2319263"/>
            <a:ext cx="6480720" cy="461665"/>
          </a:xfrm>
          <a:prstGeom prst="rect">
            <a:avLst/>
          </a:prstGeom>
          <a:noFill/>
        </p:spPr>
        <p:txBody>
          <a:bodyPr wrap="square" rtlCol="0">
            <a:spAutoFit/>
          </a:bodyPr>
          <a:lstStyle/>
          <a:p>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体会以下几个经典案例涉及到的类和方法。</a:t>
            </a:r>
          </a:p>
        </p:txBody>
      </p:sp>
      <p:sp>
        <p:nvSpPr>
          <p:cNvPr id="2" name="TextBox 1"/>
          <p:cNvSpPr txBox="1"/>
          <p:nvPr/>
        </p:nvSpPr>
        <p:spPr>
          <a:xfrm>
            <a:off x="881009" y="2780928"/>
            <a:ext cx="6859343" cy="2308324"/>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400" dirty="0">
                <a:latin typeface="宋体" pitchFamily="2" charset="-122"/>
                <a:ea typeface="宋体" pitchFamily="2" charset="-122"/>
              </a:rPr>
              <a:t>人在黑板上画圆</a:t>
            </a:r>
            <a:endParaRPr lang="en-US" altLang="zh-CN" sz="2400" dirty="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a:latin typeface="宋体" pitchFamily="2" charset="-122"/>
                <a:ea typeface="宋体" pitchFamily="2" charset="-122"/>
              </a:rPr>
              <a:t>列车司机紧急刹车</a:t>
            </a:r>
            <a:endParaRPr lang="en-US" altLang="zh-CN" sz="2400" dirty="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a:latin typeface="宋体" pitchFamily="2" charset="-122"/>
                <a:ea typeface="宋体" pitchFamily="2" charset="-122"/>
              </a:rPr>
              <a:t>售货员统计收获小票的金额</a:t>
            </a:r>
            <a:endParaRPr lang="en-US" altLang="zh-CN" sz="2400" dirty="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a:latin typeface="宋体" pitchFamily="2" charset="-122"/>
                <a:ea typeface="宋体" pitchFamily="2" charset="-122"/>
              </a:rPr>
              <a:t>你把门关上了</a:t>
            </a:r>
          </a:p>
        </p:txBody>
      </p:sp>
    </p:spTree>
    <p:extLst>
      <p:ext uri="{BB962C8B-B14F-4D97-AF65-F5344CB8AC3E}">
        <p14:creationId xmlns:p14="http://schemas.microsoft.com/office/powerpoint/2010/main" val="42129825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64" y="642918"/>
            <a:ext cx="4661475" cy="646331"/>
          </a:xfrm>
          <a:prstGeom prst="rect">
            <a:avLst/>
          </a:prstGeom>
          <a:noFill/>
        </p:spPr>
        <p:txBody>
          <a:bodyPr wrap="square" rtlCol="0">
            <a:spAutoFit/>
          </a:bodyPr>
          <a:lstStyle/>
          <a:p>
            <a:r>
              <a:rPr lang="en-US" altLang="zh-CN" sz="3600" b="1" dirty="0">
                <a:ea typeface="宋体" pitchFamily="2" charset="-122"/>
                <a:cs typeface="Times New Roman" pitchFamily="18" charset="0"/>
              </a:rPr>
              <a:t>This</a:t>
            </a:r>
            <a:r>
              <a:rPr lang="zh-CN" altLang="en-US" sz="3600" b="1" dirty="0">
                <a:ea typeface="宋体" pitchFamily="2" charset="-122"/>
                <a:cs typeface="Times New Roman" pitchFamily="18" charset="0"/>
              </a:rPr>
              <a:t>和</a:t>
            </a:r>
            <a:r>
              <a:rPr lang="en-US" altLang="zh-CN" sz="3600" b="1" dirty="0">
                <a:ea typeface="宋体" pitchFamily="2" charset="-122"/>
                <a:cs typeface="Times New Roman" pitchFamily="18" charset="0"/>
              </a:rPr>
              <a:t>super</a:t>
            </a:r>
            <a:r>
              <a:rPr lang="zh-CN" altLang="en-US" sz="3600" b="1" dirty="0">
                <a:ea typeface="宋体" pitchFamily="2" charset="-122"/>
                <a:cs typeface="Times New Roman" pitchFamily="18" charset="0"/>
              </a:rPr>
              <a:t>的区别</a:t>
            </a:r>
          </a:p>
        </p:txBody>
      </p:sp>
      <p:graphicFrame>
        <p:nvGraphicFramePr>
          <p:cNvPr id="2" name="表格 1"/>
          <p:cNvGraphicFramePr>
            <a:graphicFrameLocks noGrp="1"/>
          </p:cNvGraphicFramePr>
          <p:nvPr>
            <p:extLst/>
          </p:nvPr>
        </p:nvGraphicFramePr>
        <p:xfrm>
          <a:off x="539552" y="1289249"/>
          <a:ext cx="8280920" cy="52120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91622">
                <a:tc>
                  <a:txBody>
                    <a:bodyPr/>
                    <a:lstStyle/>
                    <a:p>
                      <a:pPr algn="l"/>
                      <a:r>
                        <a:rPr lang="en-US" altLang="zh-CN" sz="2400" dirty="0">
                          <a:latin typeface="+mn-lt"/>
                          <a:ea typeface="宋体" pitchFamily="2" charset="-122"/>
                          <a:cs typeface="Times New Roman" pitchFamily="18" charset="0"/>
                        </a:rPr>
                        <a:t>No.</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a:latin typeface="+mn-lt"/>
                          <a:ea typeface="宋体" pitchFamily="2" charset="-122"/>
                          <a:cs typeface="Times New Roman" pitchFamily="18" charset="0"/>
                        </a:rPr>
                        <a:t>区别点</a:t>
                      </a:r>
                    </a:p>
                  </a:txBody>
                  <a:tcPr/>
                </a:tc>
                <a:tc>
                  <a:txBody>
                    <a:bodyPr/>
                    <a:lstStyle/>
                    <a:p>
                      <a:pPr algn="ctr"/>
                      <a:r>
                        <a:rPr lang="en-US" altLang="zh-CN" sz="2400" dirty="0">
                          <a:latin typeface="+mn-lt"/>
                          <a:ea typeface="宋体" pitchFamily="2" charset="-122"/>
                          <a:cs typeface="Times New Roman" pitchFamily="18" charset="0"/>
                        </a:rPr>
                        <a:t>this</a:t>
                      </a:r>
                      <a:endParaRPr lang="zh-CN" altLang="en-US" sz="2400" dirty="0">
                        <a:latin typeface="+mn-lt"/>
                        <a:ea typeface="宋体" pitchFamily="2" charset="-122"/>
                        <a:cs typeface="Times New Roman" pitchFamily="18" charset="0"/>
                      </a:endParaRPr>
                    </a:p>
                  </a:txBody>
                  <a:tcPr/>
                </a:tc>
                <a:tc>
                  <a:txBody>
                    <a:bodyPr/>
                    <a:lstStyle/>
                    <a:p>
                      <a:pPr algn="ctr"/>
                      <a:r>
                        <a:rPr lang="en-US" altLang="zh-CN" sz="2400" dirty="0">
                          <a:latin typeface="+mn-lt"/>
                          <a:ea typeface="宋体" pitchFamily="2" charset="-122"/>
                          <a:cs typeface="Times New Roman" pitchFamily="18" charset="0"/>
                        </a:rPr>
                        <a:t>super</a:t>
                      </a:r>
                      <a:endParaRPr lang="zh-CN" altLang="en-US" sz="2400" dirty="0">
                        <a:latin typeface="+mn-lt"/>
                        <a:ea typeface="宋体" pitchFamily="2" charset="-122"/>
                        <a:cs typeface="Times New Roman" pitchFamily="18" charset="0"/>
                      </a:endParaRPr>
                    </a:p>
                  </a:txBody>
                  <a:tcPr/>
                </a:tc>
                <a:extLst>
                  <a:ext uri="{0D108BD9-81ED-4DB2-BD59-A6C34878D82A}">
                    <a16:rowId xmlns:a16="http://schemas.microsoft.com/office/drawing/2014/main" val="10000"/>
                  </a:ext>
                </a:extLst>
              </a:tr>
              <a:tr h="1644814">
                <a:tc>
                  <a:txBody>
                    <a:bodyPr/>
                    <a:lstStyle/>
                    <a:p>
                      <a:pPr algn="l"/>
                      <a:r>
                        <a:rPr lang="en-US" altLang="zh-CN" sz="2400" dirty="0">
                          <a:latin typeface="+mn-lt"/>
                          <a:ea typeface="宋体" pitchFamily="2" charset="-122"/>
                          <a:cs typeface="Times New Roman" pitchFamily="18" charset="0"/>
                        </a:rPr>
                        <a:t>1</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a:latin typeface="+mn-lt"/>
                          <a:ea typeface="宋体" pitchFamily="2" charset="-122"/>
                          <a:cs typeface="Times New Roman" pitchFamily="18" charset="0"/>
                        </a:rPr>
                        <a:t>访问属性</a:t>
                      </a:r>
                    </a:p>
                  </a:txBody>
                  <a:tcPr/>
                </a:tc>
                <a:tc>
                  <a:txBody>
                    <a:bodyPr/>
                    <a:lstStyle/>
                    <a:p>
                      <a:pPr algn="l"/>
                      <a:r>
                        <a:rPr lang="zh-CN" altLang="en-US" sz="2400" dirty="0">
                          <a:latin typeface="+mn-lt"/>
                          <a:ea typeface="宋体" pitchFamily="2" charset="-122"/>
                          <a:cs typeface="Times New Roman" pitchFamily="18" charset="0"/>
                        </a:rPr>
                        <a:t>访问本类中的属性，如果本类没有此属性则从父类中继续查找</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mn-lt"/>
                          <a:ea typeface="宋体" pitchFamily="2" charset="-122"/>
                          <a:cs typeface="Times New Roman" pitchFamily="18" charset="0"/>
                        </a:rPr>
                        <a:t>访问父类中的属性</a:t>
                      </a:r>
                      <a:r>
                        <a:rPr lang="en-US" altLang="zh-CN" sz="2400" dirty="0">
                          <a:latin typeface="+mn-lt"/>
                          <a:ea typeface="宋体" pitchFamily="2" charset="-122"/>
                          <a:cs typeface="Times New Roman" pitchFamily="18" charset="0"/>
                        </a:rPr>
                        <a:t>,</a:t>
                      </a:r>
                      <a:r>
                        <a:rPr lang="zh-CN" altLang="en-US" sz="2400" dirty="0">
                          <a:latin typeface="+mn-lt"/>
                          <a:ea typeface="宋体" pitchFamily="2" charset="-122"/>
                          <a:cs typeface="Times New Roman" pitchFamily="18" charset="0"/>
                        </a:rPr>
                        <a:t>如果父类没有此属性则从间接父类中继续查找</a:t>
                      </a:r>
                    </a:p>
                    <a:p>
                      <a:pPr algn="l"/>
                      <a:endParaRPr lang="zh-CN" altLang="en-US" sz="2400" dirty="0">
                        <a:latin typeface="+mn-lt"/>
                        <a:ea typeface="宋体" pitchFamily="2" charset="-122"/>
                        <a:cs typeface="Times New Roman" pitchFamily="18" charset="0"/>
                      </a:endParaRPr>
                    </a:p>
                  </a:txBody>
                  <a:tcPr/>
                </a:tc>
                <a:extLst>
                  <a:ext uri="{0D108BD9-81ED-4DB2-BD59-A6C34878D82A}">
                    <a16:rowId xmlns:a16="http://schemas.microsoft.com/office/drawing/2014/main" val="10001"/>
                  </a:ext>
                </a:extLst>
              </a:tr>
              <a:tr h="704920">
                <a:tc>
                  <a:txBody>
                    <a:bodyPr/>
                    <a:lstStyle/>
                    <a:p>
                      <a:pPr algn="l"/>
                      <a:r>
                        <a:rPr lang="en-US" altLang="zh-CN" sz="2400" dirty="0">
                          <a:latin typeface="+mn-lt"/>
                          <a:ea typeface="宋体" pitchFamily="2" charset="-122"/>
                          <a:cs typeface="Times New Roman" pitchFamily="18" charset="0"/>
                        </a:rPr>
                        <a:t>2</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a:latin typeface="+mn-lt"/>
                          <a:ea typeface="宋体" pitchFamily="2" charset="-122"/>
                          <a:cs typeface="Times New Roman" pitchFamily="18" charset="0"/>
                        </a:rPr>
                        <a:t>调用方法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latin typeface="+mn-lt"/>
                          <a:ea typeface="宋体" pitchFamily="2" charset="-122"/>
                          <a:cs typeface="Times New Roman" pitchFamily="18" charset="0"/>
                        </a:rPr>
                        <a:t>访问本类中的方法</a:t>
                      </a:r>
                    </a:p>
                    <a:p>
                      <a:pPr algn="l"/>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a:latin typeface="+mn-lt"/>
                          <a:ea typeface="宋体" pitchFamily="2" charset="-122"/>
                          <a:cs typeface="Times New Roman" pitchFamily="18" charset="0"/>
                        </a:rPr>
                        <a:t>直接访问父类中的方法</a:t>
                      </a:r>
                      <a:r>
                        <a:rPr lang="en-US" altLang="zh-CN" sz="24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extLst>
                  <a:ext uri="{0D108BD9-81ED-4DB2-BD59-A6C34878D82A}">
                    <a16:rowId xmlns:a16="http://schemas.microsoft.com/office/drawing/2014/main" val="10002"/>
                  </a:ext>
                </a:extLst>
              </a:tr>
              <a:tr h="1018218">
                <a:tc>
                  <a:txBody>
                    <a:bodyPr/>
                    <a:lstStyle/>
                    <a:p>
                      <a:pPr algn="l"/>
                      <a:r>
                        <a:rPr lang="en-US" altLang="zh-CN" sz="2400" dirty="0">
                          <a:latin typeface="+mn-lt"/>
                          <a:ea typeface="宋体" pitchFamily="2" charset="-122"/>
                          <a:cs typeface="Times New Roman" pitchFamily="18" charset="0"/>
                        </a:rPr>
                        <a:t>3</a:t>
                      </a:r>
                      <a:endParaRPr lang="zh-CN" altLang="en-US" sz="2400" dirty="0">
                        <a:latin typeface="+mn-lt"/>
                        <a:ea typeface="宋体" pitchFamily="2" charset="-122"/>
                        <a:cs typeface="Times New Roman" pitchFamily="18" charset="0"/>
                      </a:endParaRPr>
                    </a:p>
                  </a:txBody>
                  <a:tcPr/>
                </a:tc>
                <a:tc>
                  <a:txBody>
                    <a:bodyPr/>
                    <a:lstStyle/>
                    <a:p>
                      <a:pPr algn="l">
                        <a:spcBef>
                          <a:spcPts val="1200"/>
                        </a:spcBef>
                      </a:pPr>
                      <a:r>
                        <a:rPr lang="zh-CN" altLang="en-US" sz="2400" dirty="0">
                          <a:latin typeface="+mn-lt"/>
                          <a:ea typeface="宋体" pitchFamily="2" charset="-122"/>
                          <a:cs typeface="Times New Roman" pitchFamily="18" charset="0"/>
                        </a:rPr>
                        <a:t>调用构造器</a:t>
                      </a:r>
                    </a:p>
                  </a:txBody>
                  <a:tcPr/>
                </a:tc>
                <a:tc>
                  <a:txBody>
                    <a:bodyPr/>
                    <a:lstStyle/>
                    <a:p>
                      <a:pPr algn="l"/>
                      <a:r>
                        <a:rPr lang="zh-CN" altLang="en-US" sz="2400" dirty="0">
                          <a:latin typeface="+mn-lt"/>
                          <a:ea typeface="宋体" pitchFamily="2" charset="-122"/>
                          <a:cs typeface="Times New Roman" pitchFamily="18" charset="0"/>
                        </a:rPr>
                        <a:t>调用本类构造器，必须放在构造器的首行</a:t>
                      </a:r>
                    </a:p>
                  </a:txBody>
                  <a:tcPr/>
                </a:tc>
                <a:tc>
                  <a:txBody>
                    <a:bodyPr/>
                    <a:lstStyle/>
                    <a:p>
                      <a:pPr algn="l"/>
                      <a:r>
                        <a:rPr lang="zh-CN" altLang="en-US" sz="2400" dirty="0">
                          <a:latin typeface="+mn-lt"/>
                          <a:ea typeface="宋体" pitchFamily="2" charset="-122"/>
                          <a:cs typeface="Times New Roman" pitchFamily="18" charset="0"/>
                        </a:rPr>
                        <a:t>调用父类构造器，必须放在子类构造器的首行</a:t>
                      </a:r>
                    </a:p>
                  </a:txBody>
                  <a:tcPr/>
                </a:tc>
                <a:extLst>
                  <a:ext uri="{0D108BD9-81ED-4DB2-BD59-A6C34878D82A}">
                    <a16:rowId xmlns:a16="http://schemas.microsoft.com/office/drawing/2014/main" val="10003"/>
                  </a:ext>
                </a:extLst>
              </a:tr>
              <a:tr h="704920">
                <a:tc>
                  <a:txBody>
                    <a:bodyPr/>
                    <a:lstStyle/>
                    <a:p>
                      <a:pPr algn="l"/>
                      <a:r>
                        <a:rPr lang="en-US" altLang="zh-CN" sz="2400" dirty="0">
                          <a:latin typeface="+mn-lt"/>
                          <a:ea typeface="宋体" pitchFamily="2" charset="-122"/>
                          <a:cs typeface="Times New Roman" pitchFamily="18" charset="0"/>
                        </a:rPr>
                        <a:t>4</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a:latin typeface="+mn-lt"/>
                          <a:ea typeface="宋体" pitchFamily="2" charset="-122"/>
                          <a:cs typeface="Times New Roman" pitchFamily="18" charset="0"/>
                        </a:rPr>
                        <a:t>特殊</a:t>
                      </a:r>
                    </a:p>
                  </a:txBody>
                  <a:tcPr/>
                </a:tc>
                <a:tc>
                  <a:txBody>
                    <a:bodyPr/>
                    <a:lstStyle/>
                    <a:p>
                      <a:pPr algn="l"/>
                      <a:r>
                        <a:rPr lang="zh-CN" altLang="en-US" sz="2400" dirty="0">
                          <a:latin typeface="+mn-lt"/>
                          <a:ea typeface="宋体" pitchFamily="2" charset="-122"/>
                          <a:cs typeface="Times New Roman" pitchFamily="18" charset="0"/>
                        </a:rPr>
                        <a:t>表示当前对象</a:t>
                      </a:r>
                    </a:p>
                  </a:txBody>
                  <a:tcPr/>
                </a:tc>
                <a:tc>
                  <a:txBody>
                    <a:bodyPr/>
                    <a:lstStyle/>
                    <a:p>
                      <a:pPr algn="l"/>
                      <a:r>
                        <a:rPr lang="zh-CN" altLang="en-US" sz="2400" dirty="0">
                          <a:latin typeface="+mn-lt"/>
                          <a:ea typeface="宋体" pitchFamily="2" charset="-122"/>
                          <a:cs typeface="Times New Roman" pitchFamily="18" charset="0"/>
                        </a:rPr>
                        <a:t>子类引用父类对象</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406" y="44429"/>
            <a:ext cx="8229600" cy="857256"/>
          </a:xfrm>
        </p:spPr>
        <p:txBody>
          <a:bodyPr/>
          <a:lstStyle/>
          <a:p>
            <a:r>
              <a:rPr lang="zh-CN" altLang="en-US"/>
              <a:t>练习</a:t>
            </a:r>
          </a:p>
        </p:txBody>
      </p:sp>
      <p:sp>
        <p:nvSpPr>
          <p:cNvPr id="3" name="内容占位符 2"/>
          <p:cNvSpPr>
            <a:spLocks noGrp="1"/>
          </p:cNvSpPr>
          <p:nvPr>
            <p:ph idx="1"/>
          </p:nvPr>
        </p:nvSpPr>
        <p:spPr>
          <a:xfrm>
            <a:off x="428596" y="928670"/>
            <a:ext cx="8229600" cy="5184140"/>
          </a:xfrm>
        </p:spPr>
        <p:txBody>
          <a:bodyPr>
            <a:noAutofit/>
          </a:bodyPr>
          <a:lstStyle/>
          <a:p>
            <a:r>
              <a:rPr lang="zh-CN" altLang="en-US" sz="1400" dirty="0"/>
              <a:t>class A{</a:t>
            </a:r>
          </a:p>
          <a:p>
            <a:r>
              <a:rPr lang="zh-CN" altLang="en-US" sz="1400" dirty="0"/>
              <a:t>	public A(){	System.out.println(“我是A类”);</a:t>
            </a:r>
            <a:endParaRPr lang="zh-CN" altLang="en-US" sz="1600" b="1" dirty="0">
              <a:solidFill>
                <a:srgbClr val="FF0000"/>
              </a:solidFill>
            </a:endParaRPr>
          </a:p>
          <a:p>
            <a:r>
              <a:rPr lang="zh-CN" altLang="en-US" sz="1600" b="1" dirty="0">
                <a:solidFill>
                  <a:srgbClr val="FF0000"/>
                </a:solidFill>
              </a:rPr>
              <a:t>}</a:t>
            </a:r>
          </a:p>
          <a:p>
            <a:r>
              <a:rPr lang="zh-CN" altLang="en-US" sz="1400" dirty="0"/>
              <a:t>class B extends A{	</a:t>
            </a:r>
          </a:p>
          <a:p>
            <a:r>
              <a:rPr lang="zh-CN" altLang="en-US" sz="1400" dirty="0"/>
              <a:t>	public B(){</a:t>
            </a:r>
          </a:p>
          <a:p>
            <a:r>
              <a:rPr lang="zh-CN" altLang="en-US" sz="1400" dirty="0"/>
              <a:t>		System.out.println(“我是B类的无参构造”)</a:t>
            </a:r>
            <a:r>
              <a:rPr lang="zh-CN" altLang="en-US" sz="1600" b="1" dirty="0">
                <a:solidFill>
                  <a:srgbClr val="FF0000"/>
                </a:solidFill>
              </a:rPr>
              <a:t>;                   </a:t>
            </a:r>
            <a:r>
              <a:rPr lang="en-US" altLang="zh-CN" sz="1600" b="1" dirty="0">
                <a:solidFill>
                  <a:srgbClr val="FF0000"/>
                </a:solidFill>
              </a:rPr>
              <a:t>C </a:t>
            </a:r>
            <a:r>
              <a:rPr lang="en-US" altLang="zh-CN" sz="1600" b="1" dirty="0" err="1">
                <a:solidFill>
                  <a:srgbClr val="FF0000"/>
                </a:solidFill>
              </a:rPr>
              <a:t>c</a:t>
            </a:r>
            <a:r>
              <a:rPr lang="en-US" altLang="zh-CN" sz="1600" b="1" dirty="0">
                <a:solidFill>
                  <a:srgbClr val="FF0000"/>
                </a:solidFill>
              </a:rPr>
              <a:t>=new C(“hello”);</a:t>
            </a:r>
          </a:p>
          <a:p>
            <a:pPr lvl="8"/>
            <a:r>
              <a:rPr lang="en-US" altLang="zh-CN" sz="800" b="1" dirty="0">
                <a:solidFill>
                  <a:srgbClr val="FF0000"/>
                </a:solidFill>
              </a:rPr>
              <a:t>                                                                                    </a:t>
            </a:r>
            <a:endParaRPr lang="zh-CN" altLang="en-US" sz="800" b="1" dirty="0">
              <a:solidFill>
                <a:srgbClr val="FF0000"/>
              </a:solidFill>
            </a:endParaRPr>
          </a:p>
          <a:p>
            <a:r>
              <a:rPr lang="zh-CN" altLang="en-US" sz="1400" dirty="0"/>
              <a:t>	}</a:t>
            </a:r>
          </a:p>
          <a:p>
            <a:r>
              <a:rPr lang="zh-CN" altLang="en-US" sz="1400" dirty="0"/>
              <a:t>	public B(String name){	</a:t>
            </a:r>
          </a:p>
          <a:p>
            <a:pPr lvl="1"/>
            <a:r>
              <a:rPr lang="zh-CN" altLang="en-US" sz="1000" dirty="0"/>
              <a:t>	</a:t>
            </a:r>
          </a:p>
          <a:p>
            <a:r>
              <a:rPr lang="zh-CN" altLang="en-US" sz="1400" dirty="0"/>
              <a:t>		System.out.println(name+“我是B类的有参构造”);</a:t>
            </a:r>
          </a:p>
          <a:p>
            <a:r>
              <a:rPr lang="zh-CN" altLang="en-US" sz="1400" dirty="0"/>
              <a:t>	}</a:t>
            </a:r>
          </a:p>
          <a:p>
            <a:r>
              <a:rPr lang="zh-CN" altLang="en-US" sz="1400" dirty="0"/>
              <a:t>}</a:t>
            </a:r>
          </a:p>
          <a:p>
            <a:r>
              <a:rPr lang="zh-CN" altLang="en-US" sz="1400" dirty="0"/>
              <a:t>class C extends B{	</a:t>
            </a:r>
          </a:p>
          <a:p>
            <a:r>
              <a:rPr lang="zh-CN" altLang="en-US" sz="1400" dirty="0"/>
              <a:t>	public C(){</a:t>
            </a:r>
          </a:p>
          <a:p>
            <a:r>
              <a:rPr lang="zh-CN" altLang="en-US" sz="1400" dirty="0"/>
              <a:t>		</a:t>
            </a:r>
            <a:r>
              <a:rPr lang="en-US" altLang="zh-CN" sz="1400" dirty="0"/>
              <a:t>this</a:t>
            </a:r>
            <a:r>
              <a:rPr lang="zh-CN" altLang="en-US" sz="1400" dirty="0"/>
              <a:t>("hello");</a:t>
            </a:r>
          </a:p>
          <a:p>
            <a:r>
              <a:rPr lang="zh-CN" altLang="en-US" sz="1400" dirty="0"/>
              <a:t>		System.out.println("我是c类的无参构造");</a:t>
            </a:r>
          </a:p>
          <a:p>
            <a:r>
              <a:rPr lang="zh-CN" altLang="en-US" sz="1400" dirty="0"/>
              <a:t>	}</a:t>
            </a:r>
          </a:p>
          <a:p>
            <a:r>
              <a:rPr lang="zh-CN" altLang="en-US" sz="1400" dirty="0"/>
              <a:t>	public C(String name){</a:t>
            </a:r>
            <a:endParaRPr lang="en-US" altLang="zh-CN" sz="1400" dirty="0"/>
          </a:p>
          <a:p>
            <a:r>
              <a:rPr lang="en-US" altLang="zh-CN" sz="1400" dirty="0"/>
              <a:t>Super(“</a:t>
            </a:r>
            <a:r>
              <a:rPr lang="en-US" altLang="zh-CN" sz="1400" dirty="0" err="1"/>
              <a:t>hahah</a:t>
            </a:r>
            <a:r>
              <a:rPr lang="en-US" altLang="zh-CN" sz="1400" dirty="0"/>
              <a:t>”);</a:t>
            </a:r>
            <a:endParaRPr lang="zh-CN" altLang="en-US" sz="1400" dirty="0"/>
          </a:p>
          <a:p>
            <a:r>
              <a:rPr lang="zh-CN" altLang="en-US" sz="1400" dirty="0"/>
              <a:t>		System.out.println(“我是c类的有参参构造”); </a:t>
            </a:r>
          </a:p>
          <a:p>
            <a:r>
              <a:rPr lang="zh-CN" altLang="en-US" sz="1400" dirty="0"/>
              <a:t>	}</a:t>
            </a:r>
          </a:p>
          <a:p>
            <a:r>
              <a:rPr lang="zh-CN" altLang="en-US" sz="1400" dirty="0"/>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419872" y="620688"/>
            <a:ext cx="2880320" cy="648072"/>
          </a:xfrm>
        </p:spPr>
        <p:txBody>
          <a:bodyPr/>
          <a:lstStyle/>
          <a:p>
            <a:pPr eaLnBrk="1" hangingPunct="1">
              <a:defRPr/>
            </a:pPr>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
        <p:nvSpPr>
          <p:cNvPr id="12291" name="Rectangle 3"/>
          <p:cNvSpPr>
            <a:spLocks noGrp="1" noChangeArrowheads="1"/>
          </p:cNvSpPr>
          <p:nvPr>
            <p:ph type="body" idx="1"/>
          </p:nvPr>
        </p:nvSpPr>
        <p:spPr>
          <a:xfrm>
            <a:off x="304800" y="1411560"/>
            <a:ext cx="8458200" cy="5257800"/>
          </a:xfrm>
        </p:spPr>
        <p:txBody>
          <a:bodyPr/>
          <a:lstStyle/>
          <a:p>
            <a:pPr eaLnBrk="1" hangingPunct="1">
              <a:buFontTx/>
              <a:buNone/>
            </a:pPr>
            <a:r>
              <a:rPr lang="en-US" altLang="zh-CN" sz="2400" b="1" dirty="0">
                <a:ea typeface="宋体" pitchFamily="2" charset="-122"/>
                <a:cs typeface="Times New Roman" pitchFamily="18" charset="0"/>
              </a:rPr>
              <a:t>  1.</a:t>
            </a:r>
            <a:r>
              <a:rPr lang="zh-CN" altLang="en-US" sz="2400" b="1" dirty="0">
                <a:ea typeface="宋体" pitchFamily="2" charset="-122"/>
                <a:cs typeface="Times New Roman" pitchFamily="18" charset="0"/>
              </a:rPr>
              <a:t>根据下图实现类。在</a:t>
            </a:r>
            <a:r>
              <a:rPr lang="en-US" altLang="zh-CN" sz="2400" b="1" dirty="0" err="1">
                <a:ea typeface="宋体" pitchFamily="2" charset="-122"/>
                <a:cs typeface="Times New Roman" pitchFamily="18" charset="0"/>
              </a:rPr>
              <a:t>TestCylinder</a:t>
            </a:r>
            <a:r>
              <a:rPr lang="zh-CN" altLang="en-US" sz="2400" b="1" dirty="0">
                <a:ea typeface="宋体" pitchFamily="2" charset="-122"/>
                <a:cs typeface="Times New Roman" pitchFamily="18" charset="0"/>
              </a:rPr>
              <a:t>类中创建</a:t>
            </a:r>
            <a:r>
              <a:rPr lang="en-US" altLang="zh-CN" sz="2400" b="1" dirty="0">
                <a:ea typeface="宋体" pitchFamily="2" charset="-122"/>
                <a:cs typeface="Times New Roman" pitchFamily="18" charset="0"/>
              </a:rPr>
              <a:t>Cylinder</a:t>
            </a:r>
            <a:r>
              <a:rPr lang="zh-CN" altLang="en-US" sz="2400" b="1" dirty="0">
                <a:ea typeface="宋体" pitchFamily="2" charset="-122"/>
                <a:cs typeface="Times New Roman" pitchFamily="18" charset="0"/>
              </a:rPr>
              <a:t>类的对象，设置圆柱的底面半径和高，并输出圆柱的体积。</a:t>
            </a: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endParaRPr lang="zh-CN" altLang="en-US" sz="2400" b="1" dirty="0">
              <a:ea typeface="宋体" pitchFamily="2" charset="-122"/>
              <a:cs typeface="Times New Roman" pitchFamily="18" charset="0"/>
            </a:endParaRPr>
          </a:p>
          <a:p>
            <a:pPr eaLnBrk="1" hangingPunct="1">
              <a:buFontTx/>
              <a:buNone/>
            </a:pPr>
            <a:endParaRPr lang="en-US" altLang="zh-CN" sz="2400" b="1" dirty="0">
              <a:ea typeface="宋体" pitchFamily="2" charset="-122"/>
              <a:cs typeface="Times New Roman" pitchFamily="18" charset="0"/>
            </a:endParaRPr>
          </a:p>
        </p:txBody>
      </p:sp>
      <p:graphicFrame>
        <p:nvGraphicFramePr>
          <p:cNvPr id="235557" name="Group 37"/>
          <p:cNvGraphicFramePr>
            <a:graphicFrameLocks noGrp="1"/>
          </p:cNvGraphicFramePr>
          <p:nvPr/>
        </p:nvGraphicFramePr>
        <p:xfrm>
          <a:off x="1763688" y="2294578"/>
          <a:ext cx="5486400" cy="1920240"/>
        </p:xfrm>
        <a:graphic>
          <a:graphicData uri="http://schemas.openxmlformats.org/drawingml/2006/table">
            <a:tbl>
              <a:tblPr>
                <a:tableStyleId>{3C2FFA5D-87B4-456A-9821-1D502468CF0F}</a:tableStyleId>
              </a:tblPr>
              <a:tblGrid>
                <a:gridCol w="54864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Circle  (</a:t>
                      </a:r>
                      <a:r>
                        <a:rPr kumimoji="1" lang="zh-CN" altLang="en-US" sz="1800" u="none" strike="noStrike" cap="none" normalizeH="0" baseline="0" dirty="0">
                          <a:ln>
                            <a:noFill/>
                          </a:ln>
                          <a:effectLst/>
                          <a:latin typeface="+mn-lt"/>
                          <a:ea typeface="宋体" pitchFamily="2" charset="-122"/>
                          <a:cs typeface="Times New Roman" pitchFamily="18" charset="0"/>
                        </a:rPr>
                        <a:t>圆</a:t>
                      </a:r>
                      <a:r>
                        <a:rPr kumimoji="1" lang="en-US" altLang="zh-CN" sz="1800" u="none" strike="noStrike" cap="none" normalizeH="0" baseline="0" dirty="0">
                          <a:ln>
                            <a:noFill/>
                          </a:ln>
                          <a:effectLst/>
                          <a:latin typeface="+mn-lt"/>
                          <a:ea typeface="宋体" pitchFamily="2" charset="-122"/>
                          <a:cs typeface="Times New Roman" pitchFamily="18" charset="0"/>
                        </a:rPr>
                        <a:t>)</a:t>
                      </a:r>
                      <a:endParaRPr kumimoji="1" lang="en-US" altLang="zh-CN" sz="1800" b="1"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0"/>
                  </a:ext>
                </a:extLst>
              </a:tr>
              <a:tr h="34003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-radius :double </a:t>
                      </a:r>
                      <a:endParaRPr kumimoji="1" lang="en-US" altLang="zh-CN" sz="1800" b="0"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Circle(): </a:t>
                      </a:r>
                      <a:r>
                        <a:rPr kumimoji="1" lang="zh-CN" altLang="en-US" sz="1800" u="none" strike="noStrike" cap="none" normalizeH="0" baseline="0" dirty="0">
                          <a:ln>
                            <a:noFill/>
                          </a:ln>
                          <a:effectLst/>
                          <a:latin typeface="+mn-lt"/>
                          <a:ea typeface="宋体" pitchFamily="2" charset="-122"/>
                          <a:cs typeface="Times New Roman" pitchFamily="18" charset="0"/>
                        </a:rPr>
                        <a:t>构造方法</a:t>
                      </a: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zh-CN" altLang="en-US" sz="1800" u="none" strike="noStrike" cap="none" normalizeH="0" baseline="0" dirty="0">
                          <a:ln>
                            <a:noFill/>
                          </a:ln>
                          <a:effectLst/>
                          <a:latin typeface="+mn-lt"/>
                          <a:ea typeface="宋体" pitchFamily="2" charset="-122"/>
                          <a:cs typeface="Times New Roman" pitchFamily="18" charset="0"/>
                        </a:rPr>
                        <a:t>将</a:t>
                      </a:r>
                      <a:r>
                        <a:rPr kumimoji="1" lang="en-US" altLang="zh-CN" sz="1800" u="none" strike="noStrike" cap="none" normalizeH="0" baseline="0" dirty="0">
                          <a:ln>
                            <a:noFill/>
                          </a:ln>
                          <a:effectLst/>
                          <a:latin typeface="+mn-lt"/>
                          <a:ea typeface="宋体" pitchFamily="2" charset="-122"/>
                          <a:cs typeface="Times New Roman" pitchFamily="18" charset="0"/>
                        </a:rPr>
                        <a:t>radius</a:t>
                      </a:r>
                      <a:r>
                        <a:rPr kumimoji="1" lang="zh-CN" altLang="en-US" sz="1800" u="none" strike="noStrike" cap="none" normalizeH="0" baseline="0" dirty="0">
                          <a:ln>
                            <a:noFill/>
                          </a:ln>
                          <a:effectLst/>
                          <a:latin typeface="+mn-lt"/>
                          <a:ea typeface="宋体" pitchFamily="2" charset="-122"/>
                          <a:cs typeface="Times New Roman" pitchFamily="18" charset="0"/>
                        </a:rPr>
                        <a:t>属性初始化为</a:t>
                      </a:r>
                      <a:r>
                        <a:rPr kumimoji="1" lang="en-US" altLang="zh-CN" sz="1800" u="none" strike="noStrike" cap="none" normalizeH="0" baseline="0" dirty="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setRadius</a:t>
                      </a:r>
                      <a:r>
                        <a:rPr kumimoji="1" lang="en-US" altLang="zh-CN" sz="1800" u="none" strike="noStrike" cap="none" normalizeH="0" baseline="0" dirty="0">
                          <a:ln>
                            <a:noFill/>
                          </a:ln>
                          <a:effectLst/>
                          <a:latin typeface="+mn-lt"/>
                          <a:ea typeface="宋体" pitchFamily="2" charset="-122"/>
                          <a:cs typeface="Times New Roman" pitchFamily="18" charset="0"/>
                        </a:rPr>
                        <a:t>(double radius) : void</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getRadius</a:t>
                      </a:r>
                      <a:r>
                        <a:rPr kumimoji="1" lang="en-US" altLang="zh-CN" sz="1800" u="none" strike="noStrike" cap="none" normalizeH="0" baseline="0" dirty="0">
                          <a:ln>
                            <a:noFill/>
                          </a:ln>
                          <a:effectLst/>
                          <a:latin typeface="+mn-lt"/>
                          <a:ea typeface="宋体" pitchFamily="2" charset="-122"/>
                          <a:cs typeface="Times New Roman" pitchFamily="18" charset="0"/>
                        </a:rPr>
                        <a:t>(): double</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findArea</a:t>
                      </a:r>
                      <a:r>
                        <a:rPr kumimoji="1" lang="en-US" altLang="zh-CN" sz="1800" u="none" strike="noStrike" cap="none" normalizeH="0" baseline="0" dirty="0">
                          <a:ln>
                            <a:noFill/>
                          </a:ln>
                          <a:effectLst/>
                          <a:latin typeface="+mn-lt"/>
                          <a:ea typeface="宋体" pitchFamily="2" charset="-122"/>
                          <a:cs typeface="Times New Roman" pitchFamily="18" charset="0"/>
                        </a:rPr>
                        <a:t>():double  </a:t>
                      </a:r>
                      <a:r>
                        <a:rPr kumimoji="1" lang="zh-CN" altLang="en-US" sz="1800" u="none" strike="noStrike" cap="none" normalizeH="0" baseline="0" dirty="0">
                          <a:ln>
                            <a:noFill/>
                          </a:ln>
                          <a:effectLst/>
                          <a:latin typeface="+mn-lt"/>
                          <a:ea typeface="宋体" pitchFamily="2" charset="-122"/>
                          <a:cs typeface="Times New Roman" pitchFamily="18" charset="0"/>
                        </a:rPr>
                        <a:t>计算圆的面积</a:t>
                      </a:r>
                      <a:endParaRPr kumimoji="1" lang="zh-CN" altLang="en-US" sz="1800" b="0"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2"/>
                  </a:ext>
                </a:extLst>
              </a:tr>
            </a:tbl>
          </a:graphicData>
        </a:graphic>
      </p:graphicFrame>
      <p:graphicFrame>
        <p:nvGraphicFramePr>
          <p:cNvPr id="235566" name="Group 46"/>
          <p:cNvGraphicFramePr>
            <a:graphicFrameLocks noGrp="1"/>
          </p:cNvGraphicFramePr>
          <p:nvPr/>
        </p:nvGraphicFramePr>
        <p:xfrm>
          <a:off x="1763688" y="4581128"/>
          <a:ext cx="5544616" cy="2132857"/>
        </p:xfrm>
        <a:graphic>
          <a:graphicData uri="http://schemas.openxmlformats.org/drawingml/2006/table">
            <a:tbl>
              <a:tblPr>
                <a:tableStyleId>{3C2FFA5D-87B4-456A-9821-1D502468CF0F}</a:tableStyleId>
              </a:tblPr>
              <a:tblGrid>
                <a:gridCol w="5544616">
                  <a:extLst>
                    <a:ext uri="{9D8B030D-6E8A-4147-A177-3AD203B41FA5}">
                      <a16:colId xmlns:a16="http://schemas.microsoft.com/office/drawing/2014/main" val="20000"/>
                    </a:ext>
                  </a:extLst>
                </a:gridCol>
              </a:tblGrid>
              <a:tr h="39046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Cylinder  (</a:t>
                      </a:r>
                      <a:r>
                        <a:rPr kumimoji="1" lang="zh-CN" altLang="en-US" sz="1800" u="none" strike="noStrike" cap="none" normalizeH="0" baseline="0" dirty="0">
                          <a:ln>
                            <a:noFill/>
                          </a:ln>
                          <a:effectLst/>
                          <a:latin typeface="+mn-lt"/>
                          <a:ea typeface="宋体" pitchFamily="2" charset="-122"/>
                          <a:cs typeface="Times New Roman" pitchFamily="18" charset="0"/>
                        </a:rPr>
                        <a:t>圆柱</a:t>
                      </a:r>
                      <a:r>
                        <a:rPr kumimoji="1" lang="en-US" altLang="zh-CN" sz="1800" u="none" strike="noStrike" cap="none" normalizeH="0" baseline="0" dirty="0">
                          <a:ln>
                            <a:noFill/>
                          </a:ln>
                          <a:effectLst/>
                          <a:latin typeface="+mn-lt"/>
                          <a:ea typeface="宋体" pitchFamily="2" charset="-122"/>
                          <a:cs typeface="Times New Roman" pitchFamily="18" charset="0"/>
                        </a:rPr>
                        <a:t>)</a:t>
                      </a:r>
                      <a:endParaRPr kumimoji="1" lang="en-US" altLang="zh-CN" sz="1800" b="1"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0"/>
                  </a:ext>
                </a:extLst>
              </a:tr>
              <a:tr h="38719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length:double</a:t>
                      </a:r>
                      <a:endParaRPr kumimoji="1" lang="en-US" altLang="zh-CN" sz="1800" b="0"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1"/>
                  </a:ext>
                </a:extLst>
              </a:tr>
              <a:tr h="1355192">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en-US" altLang="zh-CN" sz="600" u="none" strike="noStrike" cap="none" normalizeH="0" baseline="0" dirty="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Cylinder():  </a:t>
                      </a:r>
                      <a:r>
                        <a:rPr kumimoji="1" lang="zh-CN" altLang="en-US" sz="1800" u="none" strike="noStrike" cap="none" normalizeH="0" baseline="0" dirty="0">
                          <a:ln>
                            <a:noFill/>
                          </a:ln>
                          <a:effectLst/>
                          <a:latin typeface="+mn-lt"/>
                          <a:ea typeface="宋体" pitchFamily="2" charset="-122"/>
                          <a:cs typeface="Times New Roman" pitchFamily="18" charset="0"/>
                        </a:rPr>
                        <a:t>构造方法</a:t>
                      </a: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zh-CN" altLang="en-US" sz="1800" u="none" strike="noStrike" cap="none" normalizeH="0" baseline="0" dirty="0">
                          <a:ln>
                            <a:noFill/>
                          </a:ln>
                          <a:effectLst/>
                          <a:latin typeface="+mn-lt"/>
                          <a:ea typeface="宋体" pitchFamily="2" charset="-122"/>
                          <a:cs typeface="Times New Roman" pitchFamily="18" charset="0"/>
                        </a:rPr>
                        <a:t>将</a:t>
                      </a:r>
                      <a:r>
                        <a:rPr kumimoji="1" lang="en-US" altLang="zh-CN" sz="1800" u="none" strike="noStrike" cap="none" normalizeH="0" baseline="0" dirty="0">
                          <a:ln>
                            <a:noFill/>
                          </a:ln>
                          <a:effectLst/>
                          <a:latin typeface="+mn-lt"/>
                          <a:ea typeface="宋体" pitchFamily="2" charset="-122"/>
                          <a:cs typeface="Times New Roman" pitchFamily="18" charset="0"/>
                        </a:rPr>
                        <a:t>length</a:t>
                      </a:r>
                      <a:r>
                        <a:rPr kumimoji="1" lang="zh-CN" altLang="en-US" sz="1800" u="none" strike="noStrike" cap="none" normalizeH="0" baseline="0" dirty="0">
                          <a:ln>
                            <a:noFill/>
                          </a:ln>
                          <a:effectLst/>
                          <a:latin typeface="+mn-lt"/>
                          <a:ea typeface="宋体" pitchFamily="2" charset="-122"/>
                          <a:cs typeface="Times New Roman" pitchFamily="18" charset="0"/>
                        </a:rPr>
                        <a:t>属性初始化为</a:t>
                      </a:r>
                      <a:r>
                        <a:rPr kumimoji="1" lang="en-US" altLang="zh-CN" sz="1800" u="none" strike="noStrike" cap="none" normalizeH="0" baseline="0" dirty="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setLength</a:t>
                      </a:r>
                      <a:r>
                        <a:rPr kumimoji="1" lang="en-US" altLang="zh-CN" sz="1800" u="none" strike="noStrike" cap="none" normalizeH="0" baseline="0" dirty="0">
                          <a:ln>
                            <a:noFill/>
                          </a:ln>
                          <a:effectLst/>
                          <a:latin typeface="+mn-lt"/>
                          <a:ea typeface="宋体" pitchFamily="2" charset="-122"/>
                          <a:cs typeface="Times New Roman" pitchFamily="18" charset="0"/>
                        </a:rPr>
                        <a:t>(double length):void</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getLength</a:t>
                      </a:r>
                      <a:r>
                        <a:rPr kumimoji="1" lang="en-US" altLang="zh-CN" sz="1800" u="none" strike="noStrike" cap="none" normalizeH="0" baseline="0" dirty="0">
                          <a:ln>
                            <a:noFill/>
                          </a:ln>
                          <a:effectLst/>
                          <a:latin typeface="+mn-lt"/>
                          <a:ea typeface="宋体" pitchFamily="2" charset="-122"/>
                          <a:cs typeface="Times New Roman" pitchFamily="18" charset="0"/>
                        </a:rPr>
                        <a:t>():double</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u="none" strike="noStrike" cap="none" normalizeH="0" baseline="0" dirty="0">
                          <a:ln>
                            <a:noFill/>
                          </a:ln>
                          <a:effectLst/>
                          <a:latin typeface="+mn-lt"/>
                          <a:ea typeface="宋体" pitchFamily="2" charset="-122"/>
                          <a:cs typeface="Times New Roman" pitchFamily="18" charset="0"/>
                        </a:rPr>
                        <a:t>+</a:t>
                      </a:r>
                      <a:r>
                        <a:rPr kumimoji="1" lang="en-US" altLang="zh-CN" sz="1800" u="none" strike="noStrike" cap="none" normalizeH="0" baseline="0" dirty="0" err="1">
                          <a:ln>
                            <a:noFill/>
                          </a:ln>
                          <a:effectLst/>
                          <a:latin typeface="+mn-lt"/>
                          <a:ea typeface="宋体" pitchFamily="2" charset="-122"/>
                          <a:cs typeface="Times New Roman" pitchFamily="18" charset="0"/>
                        </a:rPr>
                        <a:t>findVolume</a:t>
                      </a:r>
                      <a:r>
                        <a:rPr kumimoji="1" lang="en-US" altLang="zh-CN" sz="1800" u="none" strike="noStrike" cap="none" normalizeH="0" baseline="0" dirty="0">
                          <a:ln>
                            <a:noFill/>
                          </a:ln>
                          <a:effectLst/>
                          <a:latin typeface="+mn-lt"/>
                          <a:ea typeface="宋体" pitchFamily="2" charset="-122"/>
                          <a:cs typeface="Times New Roman" pitchFamily="18" charset="0"/>
                        </a:rPr>
                        <a:t>() :double   </a:t>
                      </a:r>
                      <a:r>
                        <a:rPr kumimoji="1" lang="zh-CN" altLang="en-US" sz="1800" u="none" strike="noStrike" cap="none" normalizeH="0" baseline="0" dirty="0">
                          <a:ln>
                            <a:noFill/>
                          </a:ln>
                          <a:effectLst/>
                          <a:latin typeface="+mn-lt"/>
                          <a:ea typeface="宋体" pitchFamily="2" charset="-122"/>
                          <a:cs typeface="Times New Roman" pitchFamily="18" charset="0"/>
                        </a:rPr>
                        <a:t>计算圆柱体积</a:t>
                      </a:r>
                      <a:endParaRPr kumimoji="1" lang="zh-CN" altLang="en-US" sz="1800" b="0" i="0" u="none" strike="noStrike" cap="none" normalizeH="0" baseline="0" dirty="0">
                        <a:ln>
                          <a:noFill/>
                        </a:ln>
                        <a:solidFill>
                          <a:schemeClr val="tx1"/>
                        </a:solidFill>
                        <a:effectLst/>
                        <a:latin typeface="+mn-lt"/>
                        <a:ea typeface="宋体" pitchFamily="2" charset="-122"/>
                        <a:cs typeface="Times New Roman" pitchFamily="18" charset="0"/>
                      </a:endParaRPr>
                    </a:p>
                  </a:txBody>
                  <a:tcPr anchor="ctr" horzOverflow="overflow"/>
                </a:tc>
                <a:extLst>
                  <a:ext uri="{0D108BD9-81ED-4DB2-BD59-A6C34878D82A}">
                    <a16:rowId xmlns:a16="http://schemas.microsoft.com/office/drawing/2014/main" val="10002"/>
                  </a:ext>
                </a:extLst>
              </a:tr>
            </a:tbl>
          </a:graphicData>
        </a:graphic>
      </p:graphicFrame>
      <p:sp>
        <p:nvSpPr>
          <p:cNvPr id="12312" name="Line 24"/>
          <p:cNvSpPr>
            <a:spLocks noChangeShapeType="1"/>
          </p:cNvSpPr>
          <p:nvPr/>
        </p:nvSpPr>
        <p:spPr bwMode="auto">
          <a:xfrm flipV="1">
            <a:off x="4427984" y="4077072"/>
            <a:ext cx="0" cy="533400"/>
          </a:xfrm>
          <a:prstGeom prst="line">
            <a:avLst/>
          </a:prstGeom>
          <a:noFill/>
          <a:ln w="9525">
            <a:solidFill>
              <a:srgbClr val="BD6FBF"/>
            </a:solidFill>
            <a:round/>
            <a:tailEnd type="triangle" w="lg" len="lg"/>
          </a:ln>
        </p:spPr>
        <p:txBody>
          <a:bodyPr/>
          <a:lstStyle/>
          <a:p>
            <a:endParaRPr lang="zh-CN" altLang="en-US">
              <a:ea typeface="宋体" pitchFamily="2" charset="-122"/>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87724" y="764704"/>
            <a:ext cx="5760640" cy="792088"/>
          </a:xfrm>
        </p:spPr>
        <p:txBody>
          <a:bodyPr>
            <a:noAutofit/>
          </a:bodyPr>
          <a:lstStyle/>
          <a:p>
            <a:pPr algn="l" eaLnBrk="1" hangingPunct="1">
              <a:defRPr/>
            </a:pP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方法的重写</a:t>
            </a:r>
            <a:r>
              <a:rPr lang="en-US" altLang="zh-CN" b="1" dirty="0">
                <a:latin typeface="+mn-lt"/>
                <a:ea typeface="宋体" pitchFamily="2" charset="-122"/>
                <a:cs typeface="Times New Roman" pitchFamily="18" charset="0"/>
              </a:rPr>
              <a:t>(override)</a:t>
            </a:r>
            <a:endParaRPr lang="zh-CN" altLang="en-US" b="1" dirty="0">
              <a:latin typeface="+mn-lt"/>
              <a:ea typeface="宋体" pitchFamily="2" charset="-122"/>
              <a:cs typeface="Times New Roman" pitchFamily="18" charset="0"/>
            </a:endParaRPr>
          </a:p>
        </p:txBody>
      </p:sp>
      <p:sp>
        <p:nvSpPr>
          <p:cNvPr id="13315" name="Rectangle 3"/>
          <p:cNvSpPr>
            <a:spLocks noGrp="1" noChangeArrowheads="1"/>
          </p:cNvSpPr>
          <p:nvPr>
            <p:ph type="body" idx="1"/>
          </p:nvPr>
        </p:nvSpPr>
        <p:spPr>
          <a:xfrm>
            <a:off x="323528" y="1700808"/>
            <a:ext cx="8640960" cy="4735772"/>
          </a:xfrm>
        </p:spPr>
        <p:txBody>
          <a:bodyPr>
            <a:normAutofit lnSpcReduction="10000"/>
          </a:bodyPr>
          <a:lstStyle/>
          <a:p>
            <a:pPr eaLnBrk="1" hangingPunct="1">
              <a:spcBef>
                <a:spcPct val="50000"/>
              </a:spcBef>
              <a:buFont typeface="Wingdings" pitchFamily="2" charset="2"/>
              <a:buChar char="l"/>
            </a:pPr>
            <a:r>
              <a:rPr lang="zh-CN" altLang="en-US" sz="2800" b="1" dirty="0">
                <a:solidFill>
                  <a:srgbClr val="0000FF"/>
                </a:solidFill>
                <a:ea typeface="宋体" pitchFamily="2" charset="-122"/>
                <a:cs typeface="Times New Roman" pitchFamily="18" charset="0"/>
              </a:rPr>
              <a:t>定义</a:t>
            </a:r>
            <a:r>
              <a:rPr lang="zh-CN" altLang="en-US" sz="2800" dirty="0">
                <a:ea typeface="宋体" pitchFamily="2" charset="-122"/>
                <a:cs typeface="Times New Roman" pitchFamily="18" charset="0"/>
              </a:rPr>
              <a:t>：在子类中</a:t>
            </a:r>
            <a:r>
              <a:rPr lang="zh-CN" altLang="en-US" sz="2800" dirty="0">
                <a:solidFill>
                  <a:srgbClr val="FF0000"/>
                </a:solidFill>
                <a:ea typeface="宋体" pitchFamily="2" charset="-122"/>
                <a:cs typeface="Times New Roman" pitchFamily="18" charset="0"/>
              </a:rPr>
              <a:t>可以根据需要对从父类中继承来的方法进行改造，也称方法的重置、覆写</a:t>
            </a:r>
            <a:r>
              <a:rPr lang="zh-CN" altLang="en-US" dirty="0">
                <a:solidFill>
                  <a:srgbClr val="FF0000"/>
                </a:solidFill>
                <a:ea typeface="宋体" pitchFamily="2" charset="-122"/>
                <a:cs typeface="Times New Roman" pitchFamily="18" charset="0"/>
              </a:rPr>
              <a:t>。</a:t>
            </a:r>
            <a:r>
              <a:rPr lang="zh-CN" altLang="en-US" sz="2800" dirty="0">
                <a:solidFill>
                  <a:srgbClr val="FF0000"/>
                </a:solidFill>
                <a:ea typeface="宋体" pitchFamily="2" charset="-122"/>
                <a:cs typeface="Times New Roman" pitchFamily="18" charset="0"/>
              </a:rPr>
              <a:t>在程序执行时，子类的方法将</a:t>
            </a:r>
            <a:r>
              <a:rPr lang="zh-CN" altLang="en-US" dirty="0">
                <a:solidFill>
                  <a:srgbClr val="FF0000"/>
                </a:solidFill>
                <a:ea typeface="宋体" pitchFamily="2" charset="-122"/>
                <a:cs typeface="Times New Roman" pitchFamily="18" charset="0"/>
              </a:rPr>
              <a:t>覆</a:t>
            </a:r>
            <a:r>
              <a:rPr lang="zh-CN" altLang="en-US" dirty="0">
                <a:ea typeface="宋体" pitchFamily="2" charset="-122"/>
                <a:cs typeface="Times New Roman" pitchFamily="18" charset="0"/>
              </a:rPr>
              <a:t>盖</a:t>
            </a:r>
            <a:r>
              <a:rPr lang="zh-CN" altLang="en-US" sz="2800" dirty="0">
                <a:ea typeface="宋体" pitchFamily="2" charset="-122"/>
                <a:cs typeface="Times New Roman" pitchFamily="18" charset="0"/>
              </a:rPr>
              <a:t>父类的方法。</a:t>
            </a:r>
          </a:p>
          <a:p>
            <a:pPr>
              <a:spcBef>
                <a:spcPct val="50000"/>
              </a:spcBef>
              <a:buFont typeface="Wingdings" pitchFamily="2" charset="2"/>
              <a:buChar char="l"/>
            </a:pPr>
            <a:r>
              <a:rPr lang="zh-CN" altLang="en-US" b="1" dirty="0">
                <a:solidFill>
                  <a:srgbClr val="0000FF"/>
                </a:solidFill>
                <a:ea typeface="宋体" pitchFamily="2" charset="-122"/>
                <a:cs typeface="Times New Roman" pitchFamily="18" charset="0"/>
              </a:rPr>
              <a:t>要求</a:t>
            </a:r>
            <a:r>
              <a:rPr lang="zh-CN" altLang="en-US" dirty="0">
                <a:ea typeface="宋体" pitchFamily="2" charset="-122"/>
                <a:cs typeface="Times New Roman" pitchFamily="18" charset="0"/>
              </a:rPr>
              <a:t>：</a:t>
            </a:r>
            <a:endParaRPr lang="en-US" altLang="zh-CN" dirty="0">
              <a:ea typeface="宋体" pitchFamily="2" charset="-122"/>
              <a:cs typeface="Times New Roman" pitchFamily="18" charset="0"/>
            </a:endParaRPr>
          </a:p>
          <a:p>
            <a:pPr lvl="1">
              <a:spcBef>
                <a:spcPct val="50000"/>
              </a:spcBef>
              <a:buFont typeface="Wingdings" pitchFamily="2" charset="2"/>
              <a:buChar char="Ø"/>
            </a:pPr>
            <a:r>
              <a:rPr lang="zh-CN" altLang="en-US" dirty="0">
                <a:ea typeface="宋体" pitchFamily="2" charset="-122"/>
                <a:cs typeface="Times New Roman" pitchFamily="18" charset="0"/>
              </a:rPr>
              <a:t>重写方法</a:t>
            </a:r>
            <a:r>
              <a:rPr lang="zh-CN" altLang="en-US" sz="2400" dirty="0">
                <a:solidFill>
                  <a:srgbClr val="FF0000"/>
                </a:solidFill>
                <a:ea typeface="宋体" pitchFamily="2" charset="-122"/>
                <a:cs typeface="Times New Roman" pitchFamily="18" charset="0"/>
              </a:rPr>
              <a:t>必须</a:t>
            </a:r>
            <a:r>
              <a:rPr lang="zh-CN" altLang="en-US" sz="2400" dirty="0">
                <a:ea typeface="宋体" pitchFamily="2" charset="-122"/>
                <a:cs typeface="Times New Roman" pitchFamily="18" charset="0"/>
              </a:rPr>
              <a:t>和</a:t>
            </a:r>
            <a:r>
              <a:rPr lang="zh-CN" altLang="en-US" dirty="0">
                <a:ea typeface="宋体" pitchFamily="2" charset="-122"/>
                <a:cs typeface="Times New Roman" pitchFamily="18" charset="0"/>
              </a:rPr>
              <a:t>被重写方法</a:t>
            </a:r>
            <a:r>
              <a:rPr lang="zh-CN" altLang="en-US" sz="2400" dirty="0">
                <a:ea typeface="宋体" pitchFamily="2" charset="-122"/>
                <a:cs typeface="Times New Roman" pitchFamily="18" charset="0"/>
              </a:rPr>
              <a:t>具有相同的</a:t>
            </a:r>
            <a:r>
              <a:rPr lang="zh-CN" altLang="en-US" sz="2400" dirty="0">
                <a:solidFill>
                  <a:srgbClr val="C00000"/>
                </a:solidFill>
                <a:ea typeface="宋体" pitchFamily="2" charset="-122"/>
                <a:cs typeface="Times New Roman" pitchFamily="18" charset="0"/>
              </a:rPr>
              <a:t>方法名称、参数列表和返回值类型。</a:t>
            </a:r>
          </a:p>
          <a:p>
            <a:pPr lvl="1">
              <a:spcBef>
                <a:spcPct val="50000"/>
              </a:spcBef>
              <a:buFont typeface="Wingdings" pitchFamily="2" charset="2"/>
              <a:buChar char="Ø"/>
            </a:pPr>
            <a:r>
              <a:rPr lang="zh-CN" altLang="en-US" dirty="0">
                <a:ea typeface="宋体" pitchFamily="2" charset="-122"/>
                <a:cs typeface="Times New Roman" pitchFamily="18" charset="0"/>
              </a:rPr>
              <a:t>重写方法</a:t>
            </a:r>
            <a:r>
              <a:rPr lang="zh-CN" altLang="en-US" sz="2400" dirty="0">
                <a:ea typeface="宋体" pitchFamily="2" charset="-122"/>
                <a:cs typeface="Times New Roman" pitchFamily="18" charset="0"/>
              </a:rPr>
              <a:t>不能使用比</a:t>
            </a:r>
            <a:r>
              <a:rPr lang="zh-CN" altLang="en-US" dirty="0">
                <a:ea typeface="宋体" pitchFamily="2" charset="-122"/>
                <a:cs typeface="Times New Roman" pitchFamily="18" charset="0"/>
              </a:rPr>
              <a:t>被重写方法</a:t>
            </a:r>
            <a:r>
              <a:rPr lang="zh-CN" altLang="en-US" sz="2400" dirty="0">
                <a:ea typeface="宋体" pitchFamily="2" charset="-122"/>
                <a:cs typeface="Times New Roman" pitchFamily="18" charset="0"/>
              </a:rPr>
              <a:t>更严格的访问权限。</a:t>
            </a:r>
            <a:endParaRPr lang="en-US" altLang="zh-CN" sz="2400" dirty="0">
              <a:ea typeface="宋体" pitchFamily="2" charset="-122"/>
              <a:cs typeface="Times New Roman" pitchFamily="18" charset="0"/>
            </a:endParaRPr>
          </a:p>
          <a:p>
            <a:pPr lvl="1">
              <a:spcBef>
                <a:spcPct val="50000"/>
              </a:spcBef>
              <a:buFont typeface="Wingdings" pitchFamily="2" charset="2"/>
              <a:buChar char="Ø"/>
            </a:pPr>
            <a:r>
              <a:rPr lang="zh-CN" altLang="en-US" dirty="0">
                <a:ea typeface="宋体" pitchFamily="2" charset="-122"/>
                <a:cs typeface="Times New Roman" pitchFamily="18" charset="0"/>
              </a:rPr>
              <a:t>重写和被重写的方法须同时为</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的，或同时为非</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的</a:t>
            </a:r>
            <a:endParaRPr lang="en-US" altLang="zh-CN" dirty="0">
              <a:ea typeface="宋体" pitchFamily="2" charset="-122"/>
              <a:cs typeface="Times New Roman" pitchFamily="18" charset="0"/>
            </a:endParaRPr>
          </a:p>
          <a:p>
            <a:pPr lvl="1">
              <a:spcBef>
                <a:spcPct val="50000"/>
              </a:spcBef>
              <a:buFont typeface="Wingdings" pitchFamily="2" charset="2"/>
              <a:buChar char="Ø"/>
            </a:pPr>
            <a:r>
              <a:rPr lang="zh-CN" altLang="en-US" sz="2400" dirty="0">
                <a:ea typeface="宋体" pitchFamily="2" charset="-122"/>
                <a:cs typeface="Times New Roman" pitchFamily="18" charset="0"/>
              </a:rPr>
              <a:t>子类方法抛出的异常不能大于父类被重写方法的异常</a:t>
            </a:r>
          </a:p>
        </p:txBody>
      </p:sp>
      <p:sp>
        <p:nvSpPr>
          <p:cNvPr id="2" name="等腰三角形 1"/>
          <p:cNvSpPr/>
          <p:nvPr/>
        </p:nvSpPr>
        <p:spPr>
          <a:xfrm>
            <a:off x="1583668" y="908720"/>
            <a:ext cx="504056" cy="504056"/>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51460" y="1557020"/>
            <a:ext cx="8733155" cy="4901565"/>
          </a:xfrm>
        </p:spPr>
        <p:txBody>
          <a:bodyPr>
            <a:normAutofit fontScale="97500"/>
          </a:bodyPr>
          <a:lstStyle/>
          <a:p>
            <a:pPr marL="457200" indent="-457200">
              <a:lnSpc>
                <a:spcPct val="150000"/>
              </a:lnSpc>
              <a:buFont typeface="+mj-lt"/>
              <a:buAutoNum type="arabicPeriod"/>
              <a:defRPr/>
            </a:pPr>
            <a:r>
              <a:rPr lang="zh-CN" altLang="en-US" sz="2400" dirty="0">
                <a:ea typeface="宋体" pitchFamily="2" charset="-122"/>
              </a:rPr>
              <a:t>在</a:t>
            </a:r>
            <a:r>
              <a:rPr lang="en-US" altLang="zh-CN" sz="2400" dirty="0">
                <a:ea typeface="宋体" pitchFamily="2" charset="-122"/>
              </a:rPr>
              <a:t>PC</a:t>
            </a:r>
            <a:r>
              <a:rPr lang="zh-CN" altLang="en-US" sz="2400" dirty="0">
                <a:ea typeface="宋体" pitchFamily="2" charset="-122"/>
              </a:rPr>
              <a:t>类中，覆盖</a:t>
            </a:r>
            <a:r>
              <a:rPr lang="en-US" altLang="zh-CN" sz="2400" dirty="0" err="1">
                <a:ea typeface="宋体" pitchFamily="2" charset="-122"/>
              </a:rPr>
              <a:t>getDetails</a:t>
            </a:r>
            <a:r>
              <a:rPr lang="zh-CN" altLang="en-US" sz="2400" dirty="0">
                <a:ea typeface="宋体" pitchFamily="2" charset="-122"/>
              </a:rPr>
              <a:t>方法，方法返回</a:t>
            </a:r>
            <a:r>
              <a:rPr lang="en-US" altLang="zh-CN" sz="2400" dirty="0">
                <a:ea typeface="宋体" pitchFamily="2" charset="-122"/>
              </a:rPr>
              <a:t>PC</a:t>
            </a:r>
            <a:r>
              <a:rPr lang="zh-CN" altLang="en-US" sz="2400" dirty="0">
                <a:ea typeface="宋体" pitchFamily="2" charset="-122"/>
              </a:rPr>
              <a:t>机的详细信息。</a:t>
            </a:r>
          </a:p>
          <a:p>
            <a:pPr marL="457200" indent="-457200">
              <a:lnSpc>
                <a:spcPct val="150000"/>
              </a:lnSpc>
              <a:buFont typeface="+mj-lt"/>
              <a:buAutoNum type="arabicPeriod"/>
              <a:defRPr/>
            </a:pPr>
            <a:r>
              <a:rPr lang="zh-CN" altLang="en-US" sz="2400" dirty="0">
                <a:ea typeface="宋体" pitchFamily="2" charset="-122"/>
              </a:rPr>
              <a:t>在</a:t>
            </a:r>
            <a:r>
              <a:rPr lang="en-US" altLang="zh-CN" sz="2400" dirty="0">
                <a:ea typeface="宋体" pitchFamily="2" charset="-122"/>
              </a:rPr>
              <a:t>Test</a:t>
            </a:r>
            <a:r>
              <a:rPr lang="zh-CN" altLang="en-US" sz="2400" dirty="0">
                <a:ea typeface="宋体" pitchFamily="2" charset="-122"/>
              </a:rPr>
              <a:t>类中调用</a:t>
            </a:r>
            <a:r>
              <a:rPr lang="en-US" altLang="zh-CN" sz="2400" dirty="0" err="1">
                <a:ea typeface="宋体" pitchFamily="2" charset="-122"/>
              </a:rPr>
              <a:t>getDetails</a:t>
            </a:r>
            <a:r>
              <a:rPr lang="zh-CN" altLang="en-US" sz="2400" dirty="0">
                <a:ea typeface="宋体" pitchFamily="2" charset="-122"/>
              </a:rPr>
              <a:t>方法，确认输出结果。</a:t>
            </a:r>
          </a:p>
          <a:p>
            <a:pPr marL="457200" indent="-457200">
              <a:lnSpc>
                <a:spcPct val="150000"/>
              </a:lnSpc>
              <a:buFont typeface="+mj-lt"/>
              <a:buAutoNum type="arabicPeriod"/>
              <a:defRPr/>
            </a:pPr>
            <a:r>
              <a:rPr lang="zh-CN" altLang="en-US" sz="2400" dirty="0">
                <a:solidFill>
                  <a:srgbClr val="FF0000"/>
                </a:solidFill>
                <a:ea typeface="宋体" pitchFamily="2" charset="-122"/>
                <a:sym typeface="+mn-ea"/>
              </a:rPr>
              <a:t>在</a:t>
            </a:r>
            <a:r>
              <a:rPr lang="en-US" altLang="zh-CN" sz="2400" dirty="0">
                <a:solidFill>
                  <a:srgbClr val="FF0000"/>
                </a:solidFill>
                <a:ea typeface="宋体" pitchFamily="2" charset="-122"/>
                <a:sym typeface="+mn-ea"/>
              </a:rPr>
              <a:t>PC</a:t>
            </a:r>
            <a:r>
              <a:rPr lang="zh-CN" altLang="en-US" sz="2400" dirty="0">
                <a:solidFill>
                  <a:srgbClr val="FF0000"/>
                </a:solidFill>
                <a:ea typeface="宋体" pitchFamily="2" charset="-122"/>
                <a:sym typeface="+mn-ea"/>
              </a:rPr>
              <a:t>类中，改写的覆盖</a:t>
            </a:r>
            <a:r>
              <a:rPr lang="en-US" altLang="zh-CN" sz="2400" dirty="0" err="1">
                <a:solidFill>
                  <a:srgbClr val="FF0000"/>
                </a:solidFill>
                <a:ea typeface="宋体" pitchFamily="2" charset="-122"/>
                <a:sym typeface="+mn-ea"/>
              </a:rPr>
              <a:t>getDetails</a:t>
            </a:r>
            <a:r>
              <a:rPr lang="zh-CN" altLang="en-US" sz="2400" dirty="0">
                <a:solidFill>
                  <a:srgbClr val="FF0000"/>
                </a:solidFill>
                <a:ea typeface="宋体" pitchFamily="2" charset="-122"/>
                <a:sym typeface="+mn-ea"/>
              </a:rPr>
              <a:t>方法，使用</a:t>
            </a:r>
            <a:r>
              <a:rPr lang="en-US" altLang="zh-CN" sz="2400" dirty="0" err="1">
                <a:solidFill>
                  <a:srgbClr val="FF0000"/>
                </a:solidFill>
                <a:ea typeface="宋体" pitchFamily="2" charset="-122"/>
                <a:sym typeface="+mn-ea"/>
              </a:rPr>
              <a:t>super调用</a:t>
            </a:r>
            <a:r>
              <a:rPr lang="zh-CN" altLang="en-US" sz="2400" dirty="0">
                <a:solidFill>
                  <a:srgbClr val="FF0000"/>
                </a:solidFill>
                <a:ea typeface="宋体" pitchFamily="2" charset="-122"/>
                <a:sym typeface="+mn-ea"/>
              </a:rPr>
              <a:t>。</a:t>
            </a:r>
          </a:p>
          <a:p>
            <a:pPr marL="457200" indent="-457200">
              <a:lnSpc>
                <a:spcPct val="150000"/>
              </a:lnSpc>
              <a:buFont typeface="+mj-lt"/>
              <a:buAutoNum type="arabicPeriod"/>
              <a:defRPr/>
            </a:pPr>
            <a:r>
              <a:rPr lang="zh-CN" altLang="en-US" sz="2400" dirty="0">
                <a:solidFill>
                  <a:srgbClr val="FF0000"/>
                </a:solidFill>
                <a:ea typeface="宋体" pitchFamily="2" charset="-122"/>
                <a:sym typeface="+mn-ea"/>
              </a:rPr>
              <a:t>在</a:t>
            </a:r>
            <a:r>
              <a:rPr lang="en-US" altLang="zh-CN" sz="2400" dirty="0">
                <a:solidFill>
                  <a:srgbClr val="FF0000"/>
                </a:solidFill>
                <a:ea typeface="宋体" pitchFamily="2" charset="-122"/>
                <a:sym typeface="+mn-ea"/>
              </a:rPr>
              <a:t>Test</a:t>
            </a:r>
            <a:r>
              <a:rPr lang="zh-CN" altLang="en-US" sz="2400" dirty="0">
                <a:solidFill>
                  <a:srgbClr val="FF0000"/>
                </a:solidFill>
                <a:ea typeface="宋体" pitchFamily="2" charset="-122"/>
                <a:sym typeface="+mn-ea"/>
              </a:rPr>
              <a:t>类中调用</a:t>
            </a:r>
            <a:r>
              <a:rPr lang="en-US" altLang="zh-CN" sz="2400" dirty="0" err="1">
                <a:solidFill>
                  <a:srgbClr val="FF0000"/>
                </a:solidFill>
                <a:ea typeface="宋体" pitchFamily="2" charset="-122"/>
                <a:sym typeface="+mn-ea"/>
              </a:rPr>
              <a:t>getDetails</a:t>
            </a:r>
            <a:r>
              <a:rPr lang="zh-CN" altLang="en-US" sz="2400" dirty="0">
                <a:solidFill>
                  <a:srgbClr val="FF0000"/>
                </a:solidFill>
                <a:ea typeface="宋体" pitchFamily="2" charset="-122"/>
                <a:sym typeface="+mn-ea"/>
              </a:rPr>
              <a:t>方法，确认输出结果。</a:t>
            </a:r>
          </a:p>
          <a:p>
            <a:pPr marL="457200" indent="-457200">
              <a:lnSpc>
                <a:spcPct val="150000"/>
              </a:lnSpc>
              <a:buFont typeface="+mj-lt"/>
              <a:buAutoNum type="arabicPeriod"/>
              <a:defRPr/>
            </a:pPr>
            <a:r>
              <a:rPr lang="zh-CN" altLang="en-US" sz="2400" dirty="0">
                <a:solidFill>
                  <a:srgbClr val="0000FF"/>
                </a:solidFill>
                <a:ea typeface="宋体" pitchFamily="2" charset="-122"/>
                <a:sym typeface="+mn-ea"/>
              </a:rPr>
              <a:t>在</a:t>
            </a:r>
            <a:r>
              <a:rPr lang="en-US" altLang="zh-CN" sz="2400" dirty="0">
                <a:solidFill>
                  <a:srgbClr val="0000FF"/>
                </a:solidFill>
                <a:ea typeface="宋体" pitchFamily="2" charset="-122"/>
                <a:sym typeface="+mn-ea"/>
              </a:rPr>
              <a:t>Computer</a:t>
            </a:r>
            <a:r>
              <a:rPr lang="zh-CN" altLang="en-US" sz="2400" dirty="0">
                <a:solidFill>
                  <a:srgbClr val="0000FF"/>
                </a:solidFill>
                <a:ea typeface="宋体" pitchFamily="2" charset="-122"/>
                <a:sym typeface="+mn-ea"/>
              </a:rPr>
              <a:t>类中添加新的重载构造器，并调用原构造器</a:t>
            </a:r>
          </a:p>
          <a:p>
            <a:pPr marL="457200" indent="-457200">
              <a:lnSpc>
                <a:spcPct val="150000"/>
              </a:lnSpc>
              <a:buFont typeface="+mj-lt"/>
              <a:buAutoNum type="arabicPeriod"/>
              <a:defRPr/>
            </a:pPr>
            <a:r>
              <a:rPr lang="zh-CN" altLang="en-US" sz="2400" dirty="0">
                <a:solidFill>
                  <a:srgbClr val="0000FF"/>
                </a:solidFill>
                <a:ea typeface="宋体" pitchFamily="2" charset="-122"/>
                <a:sym typeface="+mn-ea"/>
              </a:rPr>
              <a:t>在</a:t>
            </a:r>
            <a:r>
              <a:rPr lang="en-US" altLang="zh-CN" sz="2400" dirty="0">
                <a:solidFill>
                  <a:srgbClr val="0000FF"/>
                </a:solidFill>
                <a:ea typeface="宋体" pitchFamily="2" charset="-122"/>
                <a:sym typeface="+mn-ea"/>
              </a:rPr>
              <a:t>PC</a:t>
            </a:r>
            <a:r>
              <a:rPr lang="zh-CN" altLang="en-US" sz="2400" dirty="0">
                <a:solidFill>
                  <a:srgbClr val="0000FF"/>
                </a:solidFill>
                <a:ea typeface="宋体" pitchFamily="2" charset="-122"/>
                <a:sym typeface="+mn-ea"/>
              </a:rPr>
              <a:t>类中添加新的重载构造器，并调用原构造器</a:t>
            </a:r>
          </a:p>
          <a:p>
            <a:pPr marL="457200" indent="-457200">
              <a:lnSpc>
                <a:spcPct val="150000"/>
              </a:lnSpc>
              <a:buFont typeface="+mj-lt"/>
              <a:buAutoNum type="arabicPeriod"/>
              <a:defRPr/>
            </a:pPr>
            <a:r>
              <a:rPr lang="zh-CN" altLang="en-US" sz="2400" dirty="0">
                <a:solidFill>
                  <a:srgbClr val="0000FF"/>
                </a:solidFill>
                <a:ea typeface="宋体" pitchFamily="2" charset="-122"/>
                <a:sym typeface="+mn-ea"/>
              </a:rPr>
              <a:t>使用</a:t>
            </a:r>
            <a:r>
              <a:rPr lang="en-US" altLang="zh-CN" sz="2400" dirty="0">
                <a:solidFill>
                  <a:srgbClr val="0000FF"/>
                </a:solidFill>
                <a:ea typeface="宋体" pitchFamily="2" charset="-122"/>
                <a:sym typeface="+mn-ea"/>
              </a:rPr>
              <a:t>PC</a:t>
            </a:r>
            <a:r>
              <a:rPr lang="zh-CN" altLang="en-US" sz="2400" dirty="0">
                <a:solidFill>
                  <a:srgbClr val="0000FF"/>
                </a:solidFill>
                <a:ea typeface="宋体" pitchFamily="2" charset="-122"/>
                <a:sym typeface="+mn-ea"/>
              </a:rPr>
              <a:t>类中新的重载构造器创建</a:t>
            </a:r>
            <a:r>
              <a:rPr lang="en-US" altLang="zh-CN" sz="2400" dirty="0">
                <a:solidFill>
                  <a:srgbClr val="0000FF"/>
                </a:solidFill>
                <a:ea typeface="宋体" pitchFamily="2" charset="-122"/>
                <a:sym typeface="+mn-ea"/>
              </a:rPr>
              <a:t>PC</a:t>
            </a:r>
            <a:r>
              <a:rPr lang="zh-CN" altLang="en-US" sz="2400" dirty="0">
                <a:solidFill>
                  <a:srgbClr val="0000FF"/>
                </a:solidFill>
                <a:ea typeface="宋体" pitchFamily="2" charset="-122"/>
                <a:sym typeface="+mn-ea"/>
              </a:rPr>
              <a:t>实例，调用</a:t>
            </a:r>
            <a:r>
              <a:rPr lang="en-US" altLang="zh-CN" sz="2400" dirty="0" err="1">
                <a:solidFill>
                  <a:srgbClr val="0000FF"/>
                </a:solidFill>
                <a:ea typeface="宋体" pitchFamily="2" charset="-122"/>
                <a:sym typeface="+mn-ea"/>
              </a:rPr>
              <a:t>getDetails</a:t>
            </a:r>
            <a:r>
              <a:rPr lang="zh-CN" altLang="en-US" sz="2400" dirty="0">
                <a:solidFill>
                  <a:srgbClr val="0000FF"/>
                </a:solidFill>
                <a:ea typeface="宋体" pitchFamily="2" charset="-122"/>
                <a:sym typeface="+mn-ea"/>
              </a:rPr>
              <a:t>方法获取输出结果，确认属性值</a:t>
            </a:r>
          </a:p>
          <a:p>
            <a:pPr marL="457200" indent="-457200">
              <a:lnSpc>
                <a:spcPct val="150000"/>
              </a:lnSpc>
              <a:buFont typeface="+mj-lt"/>
              <a:buAutoNum type="arabicPeriod"/>
              <a:defRPr/>
            </a:pPr>
            <a:endParaRPr lang="zh-CN" altLang="en-US" sz="2400" dirty="0">
              <a:solidFill>
                <a:srgbClr val="FF0000"/>
              </a:solidFill>
              <a:ea typeface="宋体" pitchFamily="2" charset="-122"/>
              <a:sym typeface="+mn-ea"/>
            </a:endParaRPr>
          </a:p>
          <a:p>
            <a:pPr marL="457200" indent="-457200">
              <a:lnSpc>
                <a:spcPct val="150000"/>
              </a:lnSpc>
              <a:buFont typeface="+mj-lt"/>
              <a:buAutoNum type="arabicPeriod"/>
              <a:defRPr/>
            </a:pPr>
            <a:endParaRPr lang="zh-CN" altLang="en-US" sz="2400" dirty="0">
              <a:solidFill>
                <a:srgbClr val="FF0000"/>
              </a:solidFill>
              <a:ea typeface="宋体" pitchFamily="2" charset="-122"/>
              <a:sym typeface="+mn-ea"/>
            </a:endParaRPr>
          </a:p>
          <a:p>
            <a:pPr marL="457200" indent="-457200">
              <a:lnSpc>
                <a:spcPct val="150000"/>
              </a:lnSpc>
              <a:buFont typeface="+mj-lt"/>
              <a:buAutoNum type="arabicPeriod"/>
              <a:defRPr/>
            </a:pPr>
            <a:endParaRPr lang="zh-CN" altLang="en-US" sz="2400" dirty="0">
              <a:solidFill>
                <a:srgbClr val="FF0000"/>
              </a:solidFill>
              <a:ea typeface="宋体" pitchFamily="2" charset="-122"/>
              <a:sym typeface="+mn-ea"/>
            </a:endParaRPr>
          </a:p>
          <a:p>
            <a:pPr marL="457200" indent="-457200">
              <a:lnSpc>
                <a:spcPct val="150000"/>
              </a:lnSpc>
              <a:buFont typeface="+mj-lt"/>
              <a:buAutoNum type="arabicPeriod"/>
              <a:defRPr/>
            </a:pPr>
            <a:endParaRPr lang="zh-CN" altLang="en-US" sz="2400" dirty="0">
              <a:ea typeface="宋体" pitchFamily="2" charset="-122"/>
            </a:endParaRPr>
          </a:p>
        </p:txBody>
      </p:sp>
      <p:sp>
        <p:nvSpPr>
          <p:cNvPr id="217093" name="Rectangle 5"/>
          <p:cNvSpPr>
            <a:spLocks noGrp="1" noChangeArrowheads="1"/>
          </p:cNvSpPr>
          <p:nvPr>
            <p:ph type="title"/>
          </p:nvPr>
        </p:nvSpPr>
        <p:spPr>
          <a:xfrm>
            <a:off x="3419872" y="692696"/>
            <a:ext cx="3240360" cy="720080"/>
          </a:xfrm>
        </p:spPr>
        <p:txBody>
          <a:bodyPr/>
          <a:lstStyle/>
          <a:p>
            <a:pPr eaLnBrk="1" hangingPunct="1">
              <a:defRPr/>
            </a:pPr>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normAutofit/>
          </a:bodyPr>
          <a:lstStyle/>
          <a:p>
            <a:r>
              <a:rPr lang="zh-CN" altLang="en-US" b="1" dirty="0">
                <a:latin typeface="+mn-lt"/>
                <a:ea typeface="宋体" pitchFamily="2" charset="-122"/>
                <a:cs typeface="Times New Roman" pitchFamily="18" charset="0"/>
              </a:rPr>
              <a:t>综合练习</a:t>
            </a:r>
          </a:p>
        </p:txBody>
      </p:sp>
      <p:sp>
        <p:nvSpPr>
          <p:cNvPr id="3" name="内容占位符 2"/>
          <p:cNvSpPr>
            <a:spLocks noGrp="1"/>
          </p:cNvSpPr>
          <p:nvPr>
            <p:ph idx="1"/>
          </p:nvPr>
        </p:nvSpPr>
        <p:spPr/>
        <p:txBody>
          <a:bodyPr/>
          <a:lstStyle/>
          <a:p>
            <a:pPr marL="457200" indent="-457200">
              <a:lnSpc>
                <a:spcPct val="150000"/>
              </a:lnSpc>
              <a:buFont typeface="+mj-lt"/>
              <a:buAutoNum type="arabicPeriod"/>
              <a:defRPr/>
            </a:pPr>
            <a:r>
              <a:rPr lang="zh-CN" altLang="en-US" sz="2400" dirty="0">
                <a:ea typeface="宋体" pitchFamily="2" charset="-122"/>
              </a:rPr>
              <a:t>编写一个</a:t>
            </a:r>
            <a:r>
              <a:rPr lang="en-US" altLang="zh-CN" sz="2400" dirty="0">
                <a:ea typeface="宋体" pitchFamily="2" charset="-122"/>
              </a:rPr>
              <a:t>Person</a:t>
            </a:r>
            <a:r>
              <a:rPr lang="zh-CN" altLang="en-US" sz="2400" dirty="0">
                <a:ea typeface="宋体" pitchFamily="2" charset="-122"/>
              </a:rPr>
              <a:t>类，包括属性（</a:t>
            </a:r>
            <a:r>
              <a:rPr lang="en-US" altLang="zh-CN" sz="2400" dirty="0">
                <a:ea typeface="宋体" pitchFamily="2" charset="-122"/>
              </a:rPr>
              <a:t>name</a:t>
            </a:r>
            <a:r>
              <a:rPr lang="zh-CN" altLang="en-US" sz="2400" dirty="0">
                <a:ea typeface="宋体" pitchFamily="2" charset="-122"/>
              </a:rPr>
              <a:t>、</a:t>
            </a:r>
            <a:r>
              <a:rPr lang="en-US" altLang="zh-CN" sz="2400" dirty="0">
                <a:ea typeface="宋体" pitchFamily="2" charset="-122"/>
              </a:rPr>
              <a:t>age</a:t>
            </a:r>
            <a:r>
              <a:rPr lang="zh-CN" altLang="en-US" sz="2400" dirty="0">
                <a:ea typeface="宋体" pitchFamily="2" charset="-122"/>
              </a:rPr>
              <a:t>），构造器、方法</a:t>
            </a:r>
            <a:r>
              <a:rPr lang="en-US" altLang="zh-CN" sz="2400" dirty="0">
                <a:ea typeface="宋体" pitchFamily="2" charset="-122"/>
              </a:rPr>
              <a:t>say(</a:t>
            </a:r>
            <a:r>
              <a:rPr lang="zh-CN" altLang="en-US" sz="2400" dirty="0">
                <a:ea typeface="宋体" pitchFamily="2" charset="-122"/>
              </a:rPr>
              <a:t>返回自我介绍的字符串）。</a:t>
            </a:r>
          </a:p>
          <a:p>
            <a:pPr marL="457200" indent="-457200">
              <a:lnSpc>
                <a:spcPct val="150000"/>
              </a:lnSpc>
              <a:buFont typeface="+mj-lt"/>
              <a:buAutoNum type="arabicPeriod"/>
              <a:defRPr/>
            </a:pPr>
            <a:r>
              <a:rPr lang="zh-CN" altLang="en-US" sz="2400" dirty="0">
                <a:ea typeface="宋体" pitchFamily="2" charset="-122"/>
              </a:rPr>
              <a:t>编写一个</a:t>
            </a:r>
            <a:r>
              <a:rPr lang="en-US" altLang="zh-CN" sz="2400" dirty="0">
                <a:ea typeface="宋体" pitchFamily="2" charset="-122"/>
              </a:rPr>
              <a:t>Student</a:t>
            </a:r>
            <a:r>
              <a:rPr lang="zh-CN" altLang="en-US" sz="2400" dirty="0">
                <a:ea typeface="宋体" pitchFamily="2" charset="-122"/>
              </a:rPr>
              <a:t>类，继承</a:t>
            </a:r>
            <a:r>
              <a:rPr lang="en-US" altLang="zh-CN" sz="2400" dirty="0">
                <a:ea typeface="宋体" pitchFamily="2" charset="-122"/>
              </a:rPr>
              <a:t>Person</a:t>
            </a:r>
            <a:r>
              <a:rPr lang="zh-CN" altLang="en-US" sz="2400" dirty="0">
                <a:ea typeface="宋体" pitchFamily="2" charset="-122"/>
              </a:rPr>
              <a:t>类，增加</a:t>
            </a:r>
            <a:r>
              <a:rPr lang="en-US" altLang="zh-CN" sz="2400" dirty="0">
                <a:ea typeface="宋体" pitchFamily="2" charset="-122"/>
              </a:rPr>
              <a:t>ID</a:t>
            </a:r>
            <a:r>
              <a:rPr lang="zh-CN" altLang="en-US" sz="2400" dirty="0">
                <a:ea typeface="宋体" pitchFamily="2" charset="-122"/>
              </a:rPr>
              <a:t>、</a:t>
            </a:r>
            <a:r>
              <a:rPr lang="en-US" altLang="zh-CN" sz="2400" dirty="0">
                <a:ea typeface="宋体" pitchFamily="2" charset="-122"/>
              </a:rPr>
              <a:t>Score</a:t>
            </a:r>
            <a:r>
              <a:rPr lang="zh-CN" altLang="en-US" sz="2400" dirty="0">
                <a:ea typeface="宋体" pitchFamily="2" charset="-122"/>
              </a:rPr>
              <a:t>属性，以及构造器，定义</a:t>
            </a:r>
            <a:r>
              <a:rPr lang="en-US" altLang="zh-CN" sz="2400" dirty="0">
                <a:ea typeface="宋体" pitchFamily="2" charset="-122"/>
              </a:rPr>
              <a:t>say</a:t>
            </a:r>
            <a:r>
              <a:rPr lang="zh-CN" altLang="en-US" sz="2400" dirty="0">
                <a:ea typeface="宋体" pitchFamily="2" charset="-122"/>
              </a:rPr>
              <a:t>方法。</a:t>
            </a:r>
          </a:p>
          <a:p>
            <a:pPr marL="457200" indent="-457200">
              <a:lnSpc>
                <a:spcPct val="150000"/>
              </a:lnSpc>
              <a:buFont typeface="+mj-lt"/>
              <a:buAutoNum type="arabicPeriod"/>
              <a:defRPr/>
            </a:pPr>
            <a:r>
              <a:rPr lang="zh-CN" altLang="en-US" sz="2400" dirty="0">
                <a:ea typeface="宋体" pitchFamily="2" charset="-122"/>
              </a:rPr>
              <a:t>编写</a:t>
            </a:r>
            <a:r>
              <a:rPr lang="en-US" altLang="zh-CN" sz="2400" dirty="0">
                <a:ea typeface="宋体" pitchFamily="2" charset="-122"/>
              </a:rPr>
              <a:t>Test</a:t>
            </a:r>
            <a:r>
              <a:rPr lang="zh-CN" altLang="en-US" sz="2400" dirty="0">
                <a:ea typeface="宋体" pitchFamily="2" charset="-122"/>
              </a:rPr>
              <a:t>类，分别创建</a:t>
            </a:r>
            <a:r>
              <a:rPr lang="en-US" altLang="zh-CN" sz="2400" dirty="0">
                <a:ea typeface="宋体" pitchFamily="2" charset="-122"/>
              </a:rPr>
              <a:t>Person</a:t>
            </a:r>
            <a:r>
              <a:rPr lang="zh-CN" altLang="en-US" sz="2400" dirty="0">
                <a:ea typeface="宋体" pitchFamily="2" charset="-122"/>
              </a:rPr>
              <a:t>和</a:t>
            </a:r>
            <a:r>
              <a:rPr lang="en-US" altLang="zh-CN" sz="2400" dirty="0">
                <a:ea typeface="宋体" pitchFamily="2" charset="-122"/>
              </a:rPr>
              <a:t>Student</a:t>
            </a:r>
            <a:r>
              <a:rPr lang="zh-CN" altLang="en-US" sz="2400" dirty="0">
                <a:ea typeface="宋体" pitchFamily="2" charset="-122"/>
              </a:rPr>
              <a:t>对象，调用</a:t>
            </a:r>
            <a:r>
              <a:rPr lang="en-US" altLang="zh-CN" sz="2400" dirty="0">
                <a:ea typeface="宋体" pitchFamily="2" charset="-122"/>
              </a:rPr>
              <a:t>say</a:t>
            </a:r>
            <a:r>
              <a:rPr lang="zh-CN" altLang="en-US" sz="2400" dirty="0">
                <a:ea typeface="宋体" pitchFamily="2" charset="-122"/>
              </a:rPr>
              <a:t>方法输出自我介绍。</a:t>
            </a:r>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2786050" y="2445245"/>
            <a:ext cx="5500726" cy="769441"/>
          </a:xfrm>
          <a:prstGeom prst="rect">
            <a:avLst/>
          </a:prstGeom>
          <a:noFill/>
        </p:spPr>
        <p:txBody>
          <a:bodyPr wrap="square" rtlCol="0">
            <a:spAutoFit/>
          </a:bodyPr>
          <a:lstStyle/>
          <a:p>
            <a:r>
              <a:rPr lang="zh-CN" altLang="en-US" sz="4400" dirty="0">
                <a:solidFill>
                  <a:schemeClr val="bg1"/>
                </a:solidFill>
              </a:rPr>
              <a:t>第二节 多  态</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500166" y="571480"/>
            <a:ext cx="6237337" cy="938968"/>
          </a:xfrm>
        </p:spPr>
        <p:txBody>
          <a:bodyPr>
            <a:normAutofit/>
          </a:bodyPr>
          <a:lstStyle/>
          <a:p>
            <a:pPr>
              <a:spcBef>
                <a:spcPct val="20000"/>
              </a:spcBef>
            </a:pP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面向对象特征之三：多态性</a:t>
            </a:r>
          </a:p>
        </p:txBody>
      </p:sp>
      <p:sp>
        <p:nvSpPr>
          <p:cNvPr id="30723" name="Rectangle 3"/>
          <p:cNvSpPr>
            <a:spLocks noGrp="1" noChangeArrowheads="1"/>
          </p:cNvSpPr>
          <p:nvPr>
            <p:ph type="body" idx="1"/>
          </p:nvPr>
        </p:nvSpPr>
        <p:spPr>
          <a:xfrm>
            <a:off x="251520" y="1628800"/>
            <a:ext cx="8640762" cy="4419362"/>
          </a:xfrm>
        </p:spPr>
        <p:txBody>
          <a:bodyPr>
            <a:normAutofit/>
          </a:bodyPr>
          <a:lstStyle/>
          <a:p>
            <a:pPr>
              <a:buFont typeface="Wingdings" pitchFamily="2" charset="2"/>
              <a:buChar char="l"/>
            </a:pPr>
            <a:r>
              <a:rPr lang="zh-CN" altLang="en-US" dirty="0">
                <a:ea typeface="宋体" pitchFamily="2" charset="-122"/>
                <a:cs typeface="Times New Roman" pitchFamily="18" charset="0"/>
              </a:rPr>
              <a:t>多态性，是面向对象中最重要的概念，在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中有两种体现：</a:t>
            </a:r>
            <a:endParaRPr lang="en-US" altLang="zh-CN" dirty="0">
              <a:ea typeface="宋体" pitchFamily="2" charset="-122"/>
              <a:cs typeface="Times New Roman" pitchFamily="18" charset="0"/>
            </a:endParaRPr>
          </a:p>
          <a:p>
            <a:pPr marL="914400" lvl="1" indent="-514350">
              <a:buFont typeface="+mj-lt"/>
              <a:buAutoNum type="arabicPeriod"/>
            </a:pPr>
            <a:r>
              <a:rPr lang="zh-CN" altLang="en-US" sz="2600" dirty="0">
                <a:ea typeface="宋体" pitchFamily="2" charset="-122"/>
                <a:cs typeface="Times New Roman" pitchFamily="18" charset="0"/>
              </a:rPr>
              <a:t>方法的重载</a:t>
            </a:r>
            <a:r>
              <a:rPr lang="en-US" altLang="zh-CN" sz="2600" dirty="0">
                <a:ea typeface="宋体" pitchFamily="2" charset="-122"/>
                <a:cs typeface="Times New Roman" pitchFamily="18" charset="0"/>
              </a:rPr>
              <a:t>(overload)</a:t>
            </a:r>
            <a:r>
              <a:rPr lang="zh-CN" altLang="en-US" sz="2600" dirty="0">
                <a:ea typeface="宋体" pitchFamily="2" charset="-122"/>
                <a:cs typeface="Times New Roman" pitchFamily="18" charset="0"/>
              </a:rPr>
              <a:t>和重写</a:t>
            </a:r>
            <a:r>
              <a:rPr lang="en-US" altLang="zh-CN" sz="2600" dirty="0">
                <a:ea typeface="宋体" pitchFamily="2" charset="-122"/>
                <a:cs typeface="Times New Roman" pitchFamily="18" charset="0"/>
              </a:rPr>
              <a:t>(overwrite)</a:t>
            </a:r>
            <a:r>
              <a:rPr lang="zh-CN" altLang="en-US" sz="2600" dirty="0">
                <a:ea typeface="宋体" pitchFamily="2" charset="-122"/>
                <a:cs typeface="Times New Roman" pitchFamily="18" charset="0"/>
              </a:rPr>
              <a:t>。</a:t>
            </a:r>
            <a:endParaRPr lang="en-US" altLang="zh-CN" sz="2600" dirty="0">
              <a:ea typeface="宋体" pitchFamily="2" charset="-122"/>
              <a:cs typeface="Times New Roman" pitchFamily="18" charset="0"/>
            </a:endParaRPr>
          </a:p>
          <a:p>
            <a:pPr marL="914400" lvl="1" indent="-514350">
              <a:buFont typeface="+mj-lt"/>
              <a:buAutoNum type="arabicPeriod"/>
            </a:pPr>
            <a:r>
              <a:rPr lang="zh-CN" altLang="en-US" sz="2600" b="1" dirty="0">
                <a:ea typeface="宋体" pitchFamily="2" charset="-122"/>
                <a:cs typeface="Times New Roman" pitchFamily="18" charset="0"/>
              </a:rPr>
              <a:t>对象的多态性   </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可以直接应用在抽象类和接口上★。</a:t>
            </a:r>
          </a:p>
          <a:p>
            <a:pPr algn="just" eaLnBrk="1" hangingPunct="1">
              <a:lnSpc>
                <a:spcPct val="90000"/>
              </a:lnSpc>
              <a:spcBef>
                <a:spcPct val="50000"/>
              </a:spcBef>
              <a:buFont typeface="Wingdings" pitchFamily="2" charset="2"/>
              <a:buChar char="l"/>
            </a:pPr>
            <a:endParaRPr lang="en-US" altLang="zh-CN" sz="1200" dirty="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500"/>
                                        <p:tgtEl>
                                          <p:spTgt spid="3072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wipe(left)">
                                      <p:cBhvr>
                                        <p:cTn id="10"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14546" y="571480"/>
            <a:ext cx="5144616" cy="981061"/>
          </a:xfrm>
        </p:spPr>
        <p:txBody>
          <a:bodyPr>
            <a:normAutofit fontScale="90000"/>
          </a:bodyPr>
          <a:lstStyle/>
          <a:p>
            <a:pPr algn="l" eaLnBrk="1" hangingPunct="1">
              <a:defRPr/>
            </a:pPr>
            <a:r>
              <a:rPr lang="zh-CN" altLang="en-US" b="1" dirty="0">
                <a:solidFill>
                  <a:schemeClr val="tx1"/>
                </a:solidFill>
                <a:latin typeface="+mn-lt"/>
                <a:ea typeface="宋体" pitchFamily="2" charset="-122"/>
                <a:cs typeface="Times New Roman" pitchFamily="18" charset="0"/>
              </a:rPr>
              <a:t>对象引用类型转换 </a:t>
            </a:r>
            <a:r>
              <a:rPr lang="en-US" altLang="zh-CN" b="1" dirty="0">
                <a:solidFill>
                  <a:srgbClr val="BD6FBF"/>
                </a:solidFill>
                <a:latin typeface="+mn-lt"/>
                <a:ea typeface="宋体" pitchFamily="2" charset="-122"/>
                <a:cs typeface="Times New Roman" pitchFamily="18" charset="0"/>
              </a:rPr>
              <a:t>(Casting )</a:t>
            </a:r>
          </a:p>
        </p:txBody>
      </p:sp>
      <p:sp>
        <p:nvSpPr>
          <p:cNvPr id="36867" name="Rectangle 3"/>
          <p:cNvSpPr>
            <a:spLocks noGrp="1" noChangeArrowheads="1"/>
          </p:cNvSpPr>
          <p:nvPr>
            <p:ph type="body" idx="1"/>
          </p:nvPr>
        </p:nvSpPr>
        <p:spPr>
          <a:xfrm>
            <a:off x="179512" y="1556792"/>
            <a:ext cx="8964488" cy="4876800"/>
          </a:xfrm>
        </p:spPr>
        <p:txBody>
          <a:bodyPr>
            <a:normAutofit/>
          </a:bodyPr>
          <a:lstStyle/>
          <a:p>
            <a:pPr algn="just" eaLnBrk="1" hangingPunct="1">
              <a:spcBef>
                <a:spcPct val="40000"/>
              </a:spcBef>
              <a:buFont typeface="Wingdings" pitchFamily="2" charset="2"/>
              <a:buChar char="l"/>
            </a:pPr>
            <a:r>
              <a:rPr lang="zh-CN" altLang="en-US" sz="2400" b="1" dirty="0">
                <a:ea typeface="宋体" pitchFamily="2" charset="-122"/>
                <a:cs typeface="Times New Roman" pitchFamily="18" charset="0"/>
              </a:rPr>
              <a:t>基本数据类型的</a:t>
            </a:r>
            <a:r>
              <a:rPr lang="en-US" altLang="zh-CN" sz="2400" b="1" dirty="0">
                <a:ea typeface="宋体" pitchFamily="2" charset="-122"/>
                <a:cs typeface="Times New Roman" pitchFamily="18" charset="0"/>
              </a:rPr>
              <a:t>Casting</a:t>
            </a:r>
            <a:r>
              <a:rPr lang="zh-CN" altLang="en-US" sz="2400" b="1" dirty="0">
                <a:ea typeface="宋体" pitchFamily="2" charset="-122"/>
                <a:cs typeface="Times New Roman" pitchFamily="18" charset="0"/>
              </a:rPr>
              <a:t>：</a:t>
            </a:r>
          </a:p>
          <a:p>
            <a:pPr lvl="1" algn="just">
              <a:spcBef>
                <a:spcPct val="40000"/>
              </a:spcBef>
              <a:buFont typeface="Wingdings" pitchFamily="2" charset="2"/>
              <a:buChar char="Ø"/>
            </a:pPr>
            <a:r>
              <a:rPr lang="zh-CN" altLang="en-US" sz="2000" b="1" dirty="0">
                <a:ea typeface="宋体" pitchFamily="2" charset="-122"/>
                <a:cs typeface="Times New Roman" pitchFamily="18" charset="0"/>
              </a:rPr>
              <a:t>自动类型转换</a:t>
            </a:r>
            <a:r>
              <a:rPr lang="zh-CN" altLang="en-US" sz="2000" dirty="0">
                <a:ea typeface="宋体" pitchFamily="2" charset="-122"/>
                <a:cs typeface="Times New Roman" pitchFamily="18" charset="0"/>
              </a:rPr>
              <a:t>：小的数据类型可以自动转换成大的数据类型</a:t>
            </a:r>
          </a:p>
          <a:p>
            <a:pPr algn="just" eaLnBrk="1" hangingPunct="1">
              <a:spcBef>
                <a:spcPct val="40000"/>
              </a:spcBef>
              <a:buFont typeface="Wingdings" pitchFamily="2" charset="2"/>
              <a:buNone/>
            </a:pP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如</a:t>
            </a:r>
            <a:r>
              <a:rPr lang="en-US" altLang="zh-CN" sz="2000" dirty="0">
                <a:ea typeface="宋体" pitchFamily="2" charset="-122"/>
                <a:cs typeface="Times New Roman" pitchFamily="18" charset="0"/>
              </a:rPr>
              <a:t>long g=20;           double d=12.0f</a:t>
            </a:r>
          </a:p>
          <a:p>
            <a:pPr lvl="1" algn="just">
              <a:spcBef>
                <a:spcPct val="40000"/>
              </a:spcBef>
              <a:buFont typeface="Wingdings" pitchFamily="2" charset="2"/>
              <a:buChar char="Ø"/>
            </a:pPr>
            <a:r>
              <a:rPr lang="zh-CN" altLang="en-US" sz="2000" b="1" dirty="0">
                <a:ea typeface="宋体" pitchFamily="2" charset="-122"/>
                <a:cs typeface="Times New Roman" pitchFamily="18" charset="0"/>
              </a:rPr>
              <a:t>强制类型转换：</a:t>
            </a:r>
            <a:r>
              <a:rPr lang="zh-CN" altLang="en-US" sz="2000" dirty="0">
                <a:ea typeface="宋体" pitchFamily="2" charset="-122"/>
                <a:cs typeface="Times New Roman" pitchFamily="18" charset="0"/>
              </a:rPr>
              <a:t>可以把大的数据类型强制转换</a:t>
            </a:r>
            <a:r>
              <a:rPr lang="en-US" altLang="zh-CN" sz="2000" dirty="0">
                <a:ea typeface="宋体" pitchFamily="2" charset="-122"/>
                <a:cs typeface="Times New Roman" pitchFamily="18" charset="0"/>
              </a:rPr>
              <a:t>(casting)</a:t>
            </a:r>
            <a:r>
              <a:rPr lang="zh-CN" altLang="en-US" sz="2000" dirty="0">
                <a:ea typeface="宋体" pitchFamily="2" charset="-122"/>
                <a:cs typeface="Times New Roman" pitchFamily="18" charset="0"/>
              </a:rPr>
              <a:t>成小的数据类型</a:t>
            </a:r>
          </a:p>
          <a:p>
            <a:pPr algn="just" eaLnBrk="1" hangingPunct="1">
              <a:spcBef>
                <a:spcPct val="40000"/>
              </a:spcBef>
              <a:buFont typeface="Wingdings" pitchFamily="2" charset="2"/>
              <a:buNone/>
            </a:pPr>
            <a:r>
              <a:rPr lang="zh-CN" altLang="en-US" sz="2000" dirty="0">
                <a:ea typeface="宋体" pitchFamily="2" charset="-122"/>
                <a:cs typeface="Times New Roman" pitchFamily="18" charset="0"/>
              </a:rPr>
              <a:t>            如 </a:t>
            </a:r>
            <a:r>
              <a:rPr lang="en-US" altLang="zh-CN" sz="2000" dirty="0">
                <a:ea typeface="宋体" pitchFamily="2" charset="-122"/>
                <a:cs typeface="Times New Roman" pitchFamily="18" charset="0"/>
              </a:rPr>
              <a:t>float f=(float)12.0;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)1200L</a:t>
            </a:r>
            <a:endParaRPr lang="en-US" altLang="zh-CN" sz="2000" b="1" dirty="0">
              <a:ea typeface="宋体" pitchFamily="2" charset="-122"/>
              <a:cs typeface="Times New Roman" pitchFamily="18" charset="0"/>
            </a:endParaRPr>
          </a:p>
          <a:p>
            <a:pPr algn="just" eaLnBrk="1" hangingPunct="1">
              <a:spcBef>
                <a:spcPct val="40000"/>
              </a:spcBef>
              <a:buFont typeface="Wingdings" pitchFamily="2" charset="2"/>
              <a:buChar char="l"/>
            </a:pPr>
            <a:r>
              <a:rPr lang="zh-CN" altLang="en-US" sz="2400" b="1" dirty="0">
                <a:ea typeface="宋体" pitchFamily="2" charset="-122"/>
                <a:cs typeface="Times New Roman" pitchFamily="18" charset="0"/>
              </a:rPr>
              <a:t>对</a:t>
            </a:r>
            <a:r>
              <a:rPr lang="en-US" altLang="zh-CN" sz="2400" b="1" dirty="0">
                <a:ea typeface="宋体" pitchFamily="2" charset="-122"/>
                <a:cs typeface="Times New Roman" pitchFamily="18" charset="0"/>
              </a:rPr>
              <a:t>Java</a:t>
            </a:r>
            <a:r>
              <a:rPr lang="zh-CN" altLang="en-US" sz="2400" b="1" dirty="0">
                <a:ea typeface="宋体" pitchFamily="2" charset="-122"/>
                <a:cs typeface="Times New Roman" pitchFamily="18" charset="0"/>
              </a:rPr>
              <a:t>对象的强制类型转换称为造型</a:t>
            </a:r>
          </a:p>
          <a:p>
            <a:pPr lvl="1" algn="just" eaLnBrk="1" hangingPunct="1">
              <a:spcBef>
                <a:spcPct val="40000"/>
              </a:spcBef>
              <a:buFont typeface="Wingdings" pitchFamily="2" charset="2"/>
              <a:buChar char="Ø"/>
            </a:pPr>
            <a:r>
              <a:rPr lang="zh-CN" altLang="en-US" sz="2000" b="1" dirty="0">
                <a:solidFill>
                  <a:schemeClr val="accent2"/>
                </a:solidFill>
                <a:ea typeface="宋体" pitchFamily="2" charset="-122"/>
                <a:cs typeface="Times New Roman" pitchFamily="18" charset="0"/>
              </a:rPr>
              <a:t>从子类到父类的类型转换可以自动进行</a:t>
            </a:r>
          </a:p>
          <a:p>
            <a:pPr lvl="1" algn="just" eaLnBrk="1" hangingPunct="1">
              <a:spcBef>
                <a:spcPct val="40000"/>
              </a:spcBef>
              <a:buFont typeface="Wingdings" pitchFamily="2" charset="2"/>
              <a:buChar char="Ø"/>
            </a:pPr>
            <a:r>
              <a:rPr lang="zh-CN" altLang="en-US" sz="2000" b="1" dirty="0">
                <a:solidFill>
                  <a:schemeClr val="accent2"/>
                </a:solidFill>
                <a:ea typeface="宋体" pitchFamily="2" charset="-122"/>
                <a:cs typeface="Times New Roman" pitchFamily="18" charset="0"/>
              </a:rPr>
              <a:t>从父类到子类的类型转换必须通过造型</a:t>
            </a:r>
            <a:r>
              <a:rPr lang="en-US" altLang="zh-CN" sz="2000" b="1" dirty="0">
                <a:solidFill>
                  <a:schemeClr val="accent2"/>
                </a:solidFill>
                <a:ea typeface="宋体" pitchFamily="2" charset="-122"/>
                <a:cs typeface="Times New Roman" pitchFamily="18" charset="0"/>
              </a:rPr>
              <a:t>(</a:t>
            </a:r>
            <a:r>
              <a:rPr lang="zh-CN" altLang="en-US" sz="2000" b="1" dirty="0">
                <a:solidFill>
                  <a:schemeClr val="accent2"/>
                </a:solidFill>
                <a:ea typeface="宋体" pitchFamily="2" charset="-122"/>
                <a:cs typeface="Times New Roman" pitchFamily="18" charset="0"/>
              </a:rPr>
              <a:t>强制类型转换</a:t>
            </a:r>
            <a:r>
              <a:rPr lang="en-US" altLang="zh-CN" sz="2000" b="1" dirty="0">
                <a:solidFill>
                  <a:schemeClr val="accent2"/>
                </a:solidFill>
                <a:ea typeface="宋体" pitchFamily="2" charset="-122"/>
                <a:cs typeface="Times New Roman" pitchFamily="18" charset="0"/>
              </a:rPr>
              <a:t>)</a:t>
            </a:r>
            <a:r>
              <a:rPr lang="zh-CN" altLang="en-US" sz="2000" b="1" dirty="0">
                <a:solidFill>
                  <a:schemeClr val="accent2"/>
                </a:solidFill>
                <a:ea typeface="宋体" pitchFamily="2" charset="-122"/>
                <a:cs typeface="Times New Roman" pitchFamily="18" charset="0"/>
              </a:rPr>
              <a:t>实现</a:t>
            </a:r>
          </a:p>
          <a:p>
            <a:pPr lvl="1" algn="just" eaLnBrk="1" hangingPunct="1">
              <a:spcBef>
                <a:spcPct val="40000"/>
              </a:spcBef>
              <a:buFont typeface="Wingdings" pitchFamily="2" charset="2"/>
              <a:buChar char="Ø"/>
            </a:pPr>
            <a:r>
              <a:rPr lang="zh-CN" altLang="en-US" sz="2000" b="1" dirty="0">
                <a:solidFill>
                  <a:srgbClr val="FF0000"/>
                </a:solidFill>
                <a:ea typeface="宋体" pitchFamily="2" charset="-122"/>
                <a:cs typeface="Times New Roman" pitchFamily="18" charset="0"/>
              </a:rPr>
              <a:t>无继承关系的引用类型间的转换是非法的</a:t>
            </a:r>
            <a:endParaRPr lang="zh-CN" altLang="en-US" sz="2000" b="1" dirty="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7" dur="500"/>
                                        <p:tgtEl>
                                          <p:spTgt spid="3686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10" dur="500"/>
                                        <p:tgtEl>
                                          <p:spTgt spid="36867">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867">
                                            <p:txEl>
                                              <p:pRg st="7" end="7"/>
                                            </p:txEl>
                                          </p:spTgt>
                                        </p:tgtEl>
                                        <p:attrNameLst>
                                          <p:attrName>style.visibility</p:attrName>
                                        </p:attrNameLst>
                                      </p:cBhvr>
                                      <p:to>
                                        <p:strVal val="visible"/>
                                      </p:to>
                                    </p:set>
                                    <p:animEffect transition="in" filter="blinds(horizontal)">
                                      <p:cBhvr>
                                        <p:cTn id="13" dur="500"/>
                                        <p:tgtEl>
                                          <p:spTgt spid="36867">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867">
                                            <p:txEl>
                                              <p:pRg st="8" end="8"/>
                                            </p:txEl>
                                          </p:spTgt>
                                        </p:tgtEl>
                                        <p:attrNameLst>
                                          <p:attrName>style.visibility</p:attrName>
                                        </p:attrNameLst>
                                      </p:cBhvr>
                                      <p:to>
                                        <p:strVal val="visible"/>
                                      </p:to>
                                    </p:set>
                                    <p:animEffect transition="in" filter="blinds(horizontal)">
                                      <p:cBhvr>
                                        <p:cTn id="1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43" y="1844824"/>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a typeface="宋体" pitchFamily="2" charset="-122"/>
              </a:rPr>
              <a:t>较高级的基本数据类型</a:t>
            </a:r>
          </a:p>
        </p:txBody>
      </p:sp>
      <p:sp>
        <p:nvSpPr>
          <p:cNvPr id="5" name="矩形 4"/>
          <p:cNvSpPr/>
          <p:nvPr/>
        </p:nvSpPr>
        <p:spPr>
          <a:xfrm>
            <a:off x="630143" y="479715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a typeface="宋体" pitchFamily="2" charset="-122"/>
              </a:rPr>
              <a:t>较低级的基本数据类型</a:t>
            </a:r>
          </a:p>
        </p:txBody>
      </p:sp>
      <p:cxnSp>
        <p:nvCxnSpPr>
          <p:cNvPr id="7" name="直接箭头连接符 6"/>
          <p:cNvCxnSpPr/>
          <p:nvPr/>
        </p:nvCxnSpPr>
        <p:spPr>
          <a:xfrm flipV="1">
            <a:off x="255577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3501008"/>
            <a:ext cx="1584176" cy="369332"/>
          </a:xfrm>
          <a:prstGeom prst="rect">
            <a:avLst/>
          </a:prstGeom>
          <a:noFill/>
        </p:spPr>
        <p:txBody>
          <a:bodyPr wrap="square" rtlCol="0">
            <a:spAutoFit/>
          </a:bodyPr>
          <a:lstStyle/>
          <a:p>
            <a:r>
              <a:rPr lang="zh-CN" altLang="en-US" dirty="0">
                <a:ea typeface="宋体" pitchFamily="2" charset="-122"/>
              </a:rPr>
              <a:t>自动类型转化</a:t>
            </a:r>
          </a:p>
        </p:txBody>
      </p:sp>
      <p:cxnSp>
        <p:nvCxnSpPr>
          <p:cNvPr id="12" name="直接箭头连接符 11"/>
          <p:cNvCxnSpPr/>
          <p:nvPr/>
        </p:nvCxnSpPr>
        <p:spPr>
          <a:xfrm>
            <a:off x="111561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849" y="3370012"/>
            <a:ext cx="1818275" cy="369332"/>
          </a:xfrm>
          <a:prstGeom prst="rect">
            <a:avLst/>
          </a:prstGeom>
          <a:noFill/>
        </p:spPr>
        <p:txBody>
          <a:bodyPr wrap="square" rtlCol="0">
            <a:spAutoFit/>
          </a:bodyPr>
          <a:lstStyle/>
          <a:p>
            <a:r>
              <a:rPr lang="zh-CN" altLang="en-US" dirty="0">
                <a:ea typeface="宋体" pitchFamily="2" charset="-122"/>
              </a:rPr>
              <a:t>强制类型转化</a:t>
            </a:r>
          </a:p>
        </p:txBody>
      </p:sp>
      <p:cxnSp>
        <p:nvCxnSpPr>
          <p:cNvPr id="15" name="直接连接符 14"/>
          <p:cNvCxnSpPr/>
          <p:nvPr/>
        </p:nvCxnSpPr>
        <p:spPr>
          <a:xfrm>
            <a:off x="4139952" y="620688"/>
            <a:ext cx="0" cy="6237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20072" y="1700808"/>
            <a:ext cx="3096344"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a typeface="宋体" pitchFamily="2" charset="-122"/>
              </a:rPr>
              <a:t>父类（如：</a:t>
            </a:r>
            <a:r>
              <a:rPr lang="en-US" altLang="zh-CN" dirty="0">
                <a:solidFill>
                  <a:schemeClr val="tx1"/>
                </a:solidFill>
                <a:ea typeface="宋体" pitchFamily="2" charset="-122"/>
              </a:rPr>
              <a:t>Person</a:t>
            </a:r>
            <a:r>
              <a:rPr lang="zh-CN" altLang="en-US" dirty="0">
                <a:solidFill>
                  <a:schemeClr val="tx1"/>
                </a:solidFill>
                <a:ea typeface="宋体" pitchFamily="2" charset="-122"/>
              </a:rPr>
              <a:t>）</a:t>
            </a:r>
          </a:p>
        </p:txBody>
      </p:sp>
      <p:sp>
        <p:nvSpPr>
          <p:cNvPr id="17" name="矩形 16"/>
          <p:cNvSpPr/>
          <p:nvPr/>
        </p:nvSpPr>
        <p:spPr>
          <a:xfrm>
            <a:off x="5220072" y="4941168"/>
            <a:ext cx="3168352"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a typeface="宋体" pitchFamily="2" charset="-122"/>
              </a:rPr>
              <a:t>子类（如：</a:t>
            </a:r>
            <a:r>
              <a:rPr lang="en-US" altLang="zh-CN" dirty="0">
                <a:solidFill>
                  <a:schemeClr val="tx1"/>
                </a:solidFill>
                <a:ea typeface="宋体" pitchFamily="2" charset="-122"/>
              </a:rPr>
              <a:t>Student</a:t>
            </a:r>
            <a:r>
              <a:rPr lang="zh-CN" altLang="en-US" dirty="0">
                <a:solidFill>
                  <a:schemeClr val="tx1"/>
                </a:solidFill>
                <a:ea typeface="宋体" pitchFamily="2" charset="-122"/>
              </a:rPr>
              <a:t>）</a:t>
            </a:r>
          </a:p>
        </p:txBody>
      </p:sp>
      <p:cxnSp>
        <p:nvCxnSpPr>
          <p:cNvPr id="20" name="直接箭头连接符 19"/>
          <p:cNvCxnSpPr/>
          <p:nvPr/>
        </p:nvCxnSpPr>
        <p:spPr>
          <a:xfrm flipV="1">
            <a:off x="7596336" y="2852936"/>
            <a:ext cx="0" cy="194421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7092280" y="3541658"/>
            <a:ext cx="1584176" cy="369332"/>
          </a:xfrm>
          <a:prstGeom prst="rect">
            <a:avLst/>
          </a:prstGeom>
          <a:noFill/>
        </p:spPr>
        <p:txBody>
          <a:bodyPr wrap="square" rtlCol="0">
            <a:spAutoFit/>
          </a:bodyPr>
          <a:lstStyle/>
          <a:p>
            <a:r>
              <a:rPr lang="zh-CN" altLang="en-US" dirty="0">
                <a:ea typeface="宋体" pitchFamily="2" charset="-122"/>
              </a:rPr>
              <a:t>向上转型</a:t>
            </a:r>
          </a:p>
        </p:txBody>
      </p:sp>
      <p:cxnSp>
        <p:nvCxnSpPr>
          <p:cNvPr id="23" name="直接箭头连接符 22"/>
          <p:cNvCxnSpPr/>
          <p:nvPr/>
        </p:nvCxnSpPr>
        <p:spPr>
          <a:xfrm>
            <a:off x="5940152"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4088" y="3513694"/>
            <a:ext cx="1584176" cy="369332"/>
          </a:xfrm>
          <a:prstGeom prst="rect">
            <a:avLst/>
          </a:prstGeom>
          <a:noFill/>
        </p:spPr>
        <p:txBody>
          <a:bodyPr wrap="square" rtlCol="0">
            <a:spAutoFit/>
          </a:bodyPr>
          <a:lstStyle/>
          <a:p>
            <a:r>
              <a:rPr lang="zh-CN" altLang="en-US" dirty="0">
                <a:ea typeface="宋体" pitchFamily="2" charset="-122"/>
              </a:rPr>
              <a:t>向下转型</a:t>
            </a:r>
          </a:p>
        </p:txBody>
      </p:sp>
      <p:sp>
        <p:nvSpPr>
          <p:cNvPr id="26" name="TextBox 25"/>
          <p:cNvSpPr txBox="1"/>
          <p:nvPr/>
        </p:nvSpPr>
        <p:spPr>
          <a:xfrm>
            <a:off x="5172396" y="3982718"/>
            <a:ext cx="1656184" cy="646331"/>
          </a:xfrm>
          <a:prstGeom prst="rect">
            <a:avLst/>
          </a:prstGeom>
          <a:noFill/>
        </p:spPr>
        <p:txBody>
          <a:bodyPr wrap="square" rtlCol="0">
            <a:spAutoFit/>
          </a:bodyPr>
          <a:lstStyle/>
          <a:p>
            <a:r>
              <a:rPr lang="zh-CN" altLang="en-US" dirty="0">
                <a:ea typeface="宋体" pitchFamily="2" charset="-122"/>
              </a:rPr>
              <a:t>使用</a:t>
            </a:r>
            <a:r>
              <a:rPr lang="en-US" altLang="zh-CN" dirty="0" err="1">
                <a:ea typeface="宋体" pitchFamily="2" charset="-122"/>
              </a:rPr>
              <a:t>instanceof</a:t>
            </a:r>
            <a:r>
              <a:rPr lang="zh-CN" altLang="en-US" dirty="0">
                <a:ea typeface="宋体" pitchFamily="2" charset="-122"/>
              </a:rPr>
              <a:t>进行判断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060848"/>
            <a:ext cx="6984776" cy="1569660"/>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4-2 java</a:t>
            </a:r>
            <a:r>
              <a:rPr lang="zh-CN" altLang="en-US" sz="4800">
                <a:solidFill>
                  <a:schemeClr val="bg1"/>
                </a:solidFill>
                <a:ea typeface="隶书" panose="02010509060101010101" pitchFamily="49" charset="-122"/>
              </a:rPr>
              <a:t>语言的基本元素：类和对象</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3681526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0"/>
            <a:ext cx="8229600" cy="857256"/>
          </a:xfrm>
        </p:spPr>
        <p:txBody>
          <a:bodyPr/>
          <a:lstStyle/>
          <a:p>
            <a:r>
              <a:rPr lang="zh-CN" altLang="en-US" b="1" dirty="0">
                <a:ea typeface="宋体" pitchFamily="2" charset="-122"/>
                <a:cs typeface="Times New Roman" pitchFamily="18" charset="0"/>
              </a:rPr>
              <a:t>多态性</a:t>
            </a:r>
            <a:endParaRPr lang="zh-CN" altLang="en-US" dirty="0"/>
          </a:p>
        </p:txBody>
      </p:sp>
      <p:sp>
        <p:nvSpPr>
          <p:cNvPr id="3" name="内容占位符 2"/>
          <p:cNvSpPr>
            <a:spLocks noGrp="1"/>
          </p:cNvSpPr>
          <p:nvPr>
            <p:ph idx="1"/>
          </p:nvPr>
        </p:nvSpPr>
        <p:spPr/>
        <p:txBody>
          <a:bodyPr/>
          <a:lstStyle/>
          <a:p>
            <a:pPr algn="just">
              <a:spcBef>
                <a:spcPts val="0"/>
              </a:spcBef>
              <a:buFont typeface="Wingdings" pitchFamily="2" charset="2"/>
              <a:buChar char="l"/>
            </a:pPr>
            <a:r>
              <a:rPr lang="en-US" altLang="zh-CN" sz="2600" dirty="0">
                <a:ea typeface="宋体" pitchFamily="2" charset="-122"/>
                <a:cs typeface="Times New Roman" pitchFamily="18" charset="0"/>
              </a:rPr>
              <a:t>Java</a:t>
            </a:r>
            <a:r>
              <a:rPr lang="zh-CN" altLang="en-US" sz="2600" dirty="0">
                <a:ea typeface="宋体" pitchFamily="2" charset="-122"/>
                <a:cs typeface="Times New Roman" pitchFamily="18" charset="0"/>
              </a:rPr>
              <a:t>引用变量有两个类型：</a:t>
            </a:r>
            <a:r>
              <a:rPr lang="zh-CN" altLang="en-US" sz="2600" b="1" dirty="0">
                <a:solidFill>
                  <a:srgbClr val="C00000"/>
                </a:solidFill>
                <a:ea typeface="宋体" pitchFamily="2" charset="-122"/>
                <a:cs typeface="Times New Roman" pitchFamily="18" charset="0"/>
              </a:rPr>
              <a:t>编译时类型</a:t>
            </a:r>
            <a:r>
              <a:rPr lang="zh-CN" altLang="en-US" sz="2600" dirty="0">
                <a:ea typeface="宋体" pitchFamily="2" charset="-122"/>
                <a:cs typeface="Times New Roman" pitchFamily="18" charset="0"/>
              </a:rPr>
              <a:t>和</a:t>
            </a:r>
            <a:r>
              <a:rPr lang="zh-CN" altLang="en-US" sz="2600" b="1" dirty="0">
                <a:solidFill>
                  <a:srgbClr val="C00000"/>
                </a:solidFill>
                <a:ea typeface="宋体" pitchFamily="2" charset="-122"/>
                <a:cs typeface="Times New Roman" pitchFamily="18" charset="0"/>
              </a:rPr>
              <a:t>运行时类型</a:t>
            </a:r>
            <a:r>
              <a:rPr lang="zh-CN" altLang="en-US" sz="2600" dirty="0">
                <a:ea typeface="宋体" pitchFamily="2" charset="-122"/>
                <a:cs typeface="Times New Roman" pitchFamily="18" charset="0"/>
              </a:rPr>
              <a:t>。编译时类型由声明该变量时使用的类型决定，运行时类型由实际赋给该变量的对象决定。</a:t>
            </a:r>
            <a:endParaRPr lang="en-US" altLang="zh-CN" sz="2600" dirty="0">
              <a:ea typeface="宋体" pitchFamily="2" charset="-122"/>
              <a:cs typeface="Times New Roman" pitchFamily="18" charset="0"/>
            </a:endParaRPr>
          </a:p>
          <a:p>
            <a:pPr algn="just">
              <a:spcBef>
                <a:spcPts val="0"/>
              </a:spcBef>
              <a:buFont typeface="Wingdings" pitchFamily="2" charset="2"/>
              <a:buChar char="l"/>
            </a:pPr>
            <a:r>
              <a:rPr lang="en-US" altLang="zh-CN" sz="2600" dirty="0">
                <a:ea typeface="宋体" pitchFamily="2" charset="-122"/>
                <a:cs typeface="Times New Roman" pitchFamily="18" charset="0"/>
              </a:rPr>
              <a:t>Person p=new Student();</a:t>
            </a:r>
          </a:p>
          <a:p>
            <a:pPr lvl="1" algn="just">
              <a:lnSpc>
                <a:spcPct val="90000"/>
              </a:lnSpc>
              <a:spcBef>
                <a:spcPct val="50000"/>
              </a:spcBef>
              <a:buFont typeface="Wingdings" pitchFamily="2" charset="2"/>
              <a:buChar char="Ø"/>
            </a:pPr>
            <a:r>
              <a:rPr lang="zh-CN" altLang="en-US" b="1" dirty="0">
                <a:solidFill>
                  <a:srgbClr val="0000FF"/>
                </a:solidFill>
                <a:ea typeface="宋体" pitchFamily="2" charset="-122"/>
                <a:cs typeface="Times New Roman" pitchFamily="18" charset="0"/>
              </a:rPr>
              <a:t>若编译时类型和运行时类型不一致，就出现多态（</a:t>
            </a:r>
            <a:r>
              <a:rPr lang="en-US" altLang="zh-CN" b="1" dirty="0">
                <a:solidFill>
                  <a:srgbClr val="0000FF"/>
                </a:solidFill>
                <a:ea typeface="宋体" pitchFamily="2" charset="-122"/>
                <a:cs typeface="Times New Roman" pitchFamily="18" charset="0"/>
              </a:rPr>
              <a:t>Polymorphism</a:t>
            </a:r>
            <a:r>
              <a:rPr lang="zh-CN" altLang="en-US" b="1" dirty="0">
                <a:solidFill>
                  <a:srgbClr val="0000FF"/>
                </a:solidFill>
                <a:ea typeface="宋体" pitchFamily="2" charset="-122"/>
                <a:cs typeface="Times New Roman" pitchFamily="18" charset="0"/>
              </a:rPr>
              <a:t>）</a:t>
            </a:r>
          </a:p>
          <a:p>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779912" y="548680"/>
            <a:ext cx="2327921" cy="852104"/>
          </a:xfrm>
        </p:spPr>
        <p:txBody>
          <a:bodyPr/>
          <a:lstStyle/>
          <a:p>
            <a:pPr algn="l" eaLnBrk="1" hangingPunct="1">
              <a:defRPr/>
            </a:pPr>
            <a:r>
              <a:rPr lang="zh-CN" altLang="en-US" b="1" dirty="0">
                <a:solidFill>
                  <a:schemeClr val="tx1"/>
                </a:solidFill>
                <a:latin typeface="+mn-lt"/>
                <a:ea typeface="宋体" pitchFamily="2" charset="-122"/>
                <a:cs typeface="Times New Roman" pitchFamily="18" charset="0"/>
              </a:rPr>
              <a:t>多态性</a:t>
            </a:r>
            <a:r>
              <a:rPr lang="en-US" altLang="zh-CN" b="1" dirty="0">
                <a:solidFill>
                  <a:schemeClr val="tx1"/>
                </a:solidFill>
                <a:latin typeface="+mn-lt"/>
                <a:ea typeface="宋体" pitchFamily="2" charset="-122"/>
                <a:cs typeface="Times New Roman" pitchFamily="18" charset="0"/>
              </a:rPr>
              <a:t>(2)</a:t>
            </a:r>
          </a:p>
        </p:txBody>
      </p:sp>
      <p:sp>
        <p:nvSpPr>
          <p:cNvPr id="30723" name="Rectangle 3"/>
          <p:cNvSpPr>
            <a:spLocks noGrp="1" noChangeArrowheads="1"/>
          </p:cNvSpPr>
          <p:nvPr>
            <p:ph type="body" idx="1"/>
          </p:nvPr>
        </p:nvSpPr>
        <p:spPr>
          <a:xfrm>
            <a:off x="217518" y="1385902"/>
            <a:ext cx="8640762" cy="5043494"/>
          </a:xfrm>
        </p:spPr>
        <p:txBody>
          <a:bodyPr>
            <a:normAutofit/>
          </a:bodyPr>
          <a:lstStyle/>
          <a:p>
            <a:pPr algn="just" eaLnBrk="1" hangingPunct="1">
              <a:lnSpc>
                <a:spcPct val="90000"/>
              </a:lnSpc>
              <a:spcBef>
                <a:spcPct val="50000"/>
              </a:spcBef>
              <a:buFont typeface="Wingdings" pitchFamily="2" charset="2"/>
              <a:buChar char="l"/>
            </a:pPr>
            <a:r>
              <a:rPr lang="zh-CN" altLang="en-US" dirty="0">
                <a:ea typeface="宋体" pitchFamily="2" charset="-122"/>
                <a:cs typeface="Times New Roman" pitchFamily="18" charset="0"/>
              </a:rPr>
              <a:t>对象的多态 </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a:t>
            </a:r>
            <a:r>
              <a:rPr lang="en-US" altLang="zh-CN" dirty="0">
                <a:ea typeface="宋体" pitchFamily="2" charset="-122"/>
                <a:cs typeface="Times New Roman" pitchFamily="18" charset="0"/>
              </a:rPr>
              <a:t>,</a:t>
            </a:r>
            <a:r>
              <a:rPr lang="zh-CN" altLang="en-US" dirty="0">
                <a:solidFill>
                  <a:srgbClr val="BD6FBF"/>
                </a:solidFill>
                <a:ea typeface="宋体" pitchFamily="2" charset="-122"/>
                <a:cs typeface="Times New Roman" pitchFamily="18" charset="0"/>
              </a:rPr>
              <a:t>子类</a:t>
            </a:r>
            <a:r>
              <a:rPr lang="zh-CN" altLang="en-US" dirty="0">
                <a:ea typeface="宋体" pitchFamily="2" charset="-122"/>
                <a:cs typeface="Times New Roman" pitchFamily="18" charset="0"/>
              </a:rPr>
              <a:t>的对象可以替代</a:t>
            </a:r>
            <a:r>
              <a:rPr lang="zh-CN" altLang="en-US" dirty="0">
                <a:solidFill>
                  <a:srgbClr val="BD6FBF"/>
                </a:solidFill>
                <a:ea typeface="宋体" pitchFamily="2" charset="-122"/>
                <a:cs typeface="Times New Roman" pitchFamily="18" charset="0"/>
              </a:rPr>
              <a:t>父类</a:t>
            </a:r>
            <a:r>
              <a:rPr lang="zh-CN" altLang="en-US" dirty="0">
                <a:ea typeface="宋体" pitchFamily="2" charset="-122"/>
                <a:cs typeface="Times New Roman" pitchFamily="18" charset="0"/>
              </a:rPr>
              <a:t>的对象使用  </a:t>
            </a:r>
            <a:r>
              <a:rPr lang="en-US" altLang="zh-CN" dirty="0">
                <a:ea typeface="宋体" pitchFamily="2" charset="-122"/>
                <a:cs typeface="Times New Roman" pitchFamily="18" charset="0"/>
              </a:rPr>
              <a:t>Person p=new Teacher();</a:t>
            </a:r>
          </a:p>
          <a:p>
            <a:pPr lvl="1" algn="just">
              <a:lnSpc>
                <a:spcPct val="90000"/>
              </a:lnSpc>
              <a:spcBef>
                <a:spcPct val="50000"/>
              </a:spcBef>
              <a:buFont typeface="Wingdings" pitchFamily="2" charset="2"/>
              <a:buChar char="Ø"/>
            </a:pPr>
            <a:r>
              <a:rPr lang="zh-CN" altLang="en-US" dirty="0">
                <a:ea typeface="宋体" pitchFamily="2" charset="-122"/>
                <a:cs typeface="Times New Roman" pitchFamily="18" charset="0"/>
              </a:rPr>
              <a:t>一个变量只能有一种确定的数据类型</a:t>
            </a:r>
          </a:p>
          <a:p>
            <a:pPr lvl="1" algn="just">
              <a:lnSpc>
                <a:spcPct val="90000"/>
              </a:lnSpc>
              <a:spcBef>
                <a:spcPct val="50000"/>
              </a:spcBef>
              <a:buFont typeface="Wingdings" pitchFamily="2" charset="2"/>
              <a:buChar char="Ø"/>
            </a:pPr>
            <a:r>
              <a:rPr lang="zh-CN" altLang="en-US" dirty="0">
                <a:ea typeface="宋体" pitchFamily="2" charset="-122"/>
                <a:cs typeface="Times New Roman" pitchFamily="18" charset="0"/>
              </a:rPr>
              <a:t>一个引用类型变量可能指向</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引用</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多种不同类型的对象</a:t>
            </a:r>
          </a:p>
          <a:p>
            <a:pPr algn="just" eaLnBrk="1" hangingPunct="1">
              <a:lnSpc>
                <a:spcPct val="90000"/>
              </a:lnSpc>
              <a:spcBef>
                <a:spcPct val="40000"/>
              </a:spcBef>
              <a:buFontTx/>
              <a:buNone/>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Person p = new Student();</a:t>
            </a:r>
          </a:p>
          <a:p>
            <a:pPr algn="just" eaLnBrk="1" hangingPunct="1">
              <a:lnSpc>
                <a:spcPct val="90000"/>
              </a:lnSpc>
              <a:buFontTx/>
              <a:buNone/>
            </a:pPr>
            <a:r>
              <a:rPr lang="en-US" altLang="zh-CN" sz="2400" dirty="0">
                <a:solidFill>
                  <a:schemeClr val="accent2"/>
                </a:solidFill>
                <a:ea typeface="宋体" pitchFamily="2" charset="-122"/>
                <a:cs typeface="Times New Roman" pitchFamily="18" charset="0"/>
              </a:rPr>
              <a:t>	Object o = new Person();</a:t>
            </a:r>
            <a:r>
              <a:rPr lang="en-US" altLang="zh-CN" sz="2400" dirty="0">
                <a:solidFill>
                  <a:srgbClr val="0070C0"/>
                </a:solidFill>
                <a:ea typeface="宋体" pitchFamily="2" charset="-122"/>
                <a:cs typeface="Times New Roman" pitchFamily="18" charset="0"/>
              </a:rPr>
              <a:t>//Object</a:t>
            </a:r>
            <a:r>
              <a:rPr lang="zh-CN" altLang="en-US" sz="2400" dirty="0">
                <a:solidFill>
                  <a:srgbClr val="0070C0"/>
                </a:solidFill>
                <a:ea typeface="宋体" pitchFamily="2" charset="-122"/>
                <a:cs typeface="Times New Roman" pitchFamily="18" charset="0"/>
              </a:rPr>
              <a:t>类型的变量</a:t>
            </a:r>
            <a:r>
              <a:rPr lang="en-US" altLang="zh-CN" sz="2400" dirty="0">
                <a:solidFill>
                  <a:srgbClr val="0070C0"/>
                </a:solidFill>
                <a:ea typeface="宋体" pitchFamily="2" charset="-122"/>
                <a:cs typeface="Times New Roman" pitchFamily="18" charset="0"/>
              </a:rPr>
              <a:t>o</a:t>
            </a:r>
            <a:r>
              <a:rPr lang="zh-CN" altLang="en-US" sz="2400" dirty="0">
                <a:solidFill>
                  <a:srgbClr val="0070C0"/>
                </a:solidFill>
                <a:ea typeface="宋体" pitchFamily="2" charset="-122"/>
                <a:cs typeface="Times New Roman" pitchFamily="18" charset="0"/>
              </a:rPr>
              <a:t>，指向</a:t>
            </a:r>
            <a:r>
              <a:rPr lang="en-US" altLang="zh-CN" sz="2400" dirty="0">
                <a:solidFill>
                  <a:srgbClr val="0070C0"/>
                </a:solidFill>
                <a:ea typeface="宋体" pitchFamily="2" charset="-122"/>
                <a:cs typeface="Times New Roman" pitchFamily="18" charset="0"/>
              </a:rPr>
              <a:t>Person</a:t>
            </a:r>
            <a:r>
              <a:rPr lang="zh-CN" altLang="en-US" sz="2400" dirty="0">
                <a:solidFill>
                  <a:srgbClr val="0070C0"/>
                </a:solidFill>
                <a:ea typeface="宋体" pitchFamily="2" charset="-122"/>
                <a:cs typeface="Times New Roman" pitchFamily="18" charset="0"/>
              </a:rPr>
              <a:t>类型的对象</a:t>
            </a:r>
          </a:p>
          <a:p>
            <a:pPr algn="just" eaLnBrk="1" hangingPunct="1">
              <a:lnSpc>
                <a:spcPct val="90000"/>
              </a:lnSpc>
              <a:buFontTx/>
              <a:buNone/>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o = new Student(); </a:t>
            </a:r>
            <a:r>
              <a:rPr lang="en-US" altLang="zh-CN" sz="2400" dirty="0">
                <a:solidFill>
                  <a:srgbClr val="0070C0"/>
                </a:solidFill>
                <a:ea typeface="宋体" pitchFamily="2" charset="-122"/>
                <a:cs typeface="Times New Roman" pitchFamily="18" charset="0"/>
              </a:rPr>
              <a:t>//Object</a:t>
            </a:r>
            <a:r>
              <a:rPr lang="zh-CN" altLang="en-US" sz="2400" dirty="0">
                <a:solidFill>
                  <a:srgbClr val="0070C0"/>
                </a:solidFill>
                <a:ea typeface="宋体" pitchFamily="2" charset="-122"/>
                <a:cs typeface="Times New Roman" pitchFamily="18" charset="0"/>
              </a:rPr>
              <a:t>类型的变量</a:t>
            </a:r>
            <a:r>
              <a:rPr lang="en-US" altLang="zh-CN" sz="2400" dirty="0">
                <a:solidFill>
                  <a:srgbClr val="0070C0"/>
                </a:solidFill>
                <a:ea typeface="宋体" pitchFamily="2" charset="-122"/>
                <a:cs typeface="Times New Roman" pitchFamily="18" charset="0"/>
              </a:rPr>
              <a:t>o</a:t>
            </a:r>
            <a:r>
              <a:rPr lang="zh-CN" altLang="en-US" sz="2400" dirty="0">
                <a:solidFill>
                  <a:srgbClr val="0070C0"/>
                </a:solidFill>
                <a:ea typeface="宋体" pitchFamily="2" charset="-122"/>
                <a:cs typeface="Times New Roman" pitchFamily="18" charset="0"/>
              </a:rPr>
              <a:t>，指向</a:t>
            </a:r>
            <a:r>
              <a:rPr lang="en-US" altLang="zh-CN" sz="2400" dirty="0">
                <a:solidFill>
                  <a:srgbClr val="0070C0"/>
                </a:solidFill>
                <a:ea typeface="宋体" pitchFamily="2" charset="-122"/>
                <a:cs typeface="Times New Roman" pitchFamily="18" charset="0"/>
              </a:rPr>
              <a:t>Student</a:t>
            </a:r>
            <a:r>
              <a:rPr lang="zh-CN" altLang="en-US" sz="2400" dirty="0">
                <a:solidFill>
                  <a:srgbClr val="0070C0"/>
                </a:solidFill>
                <a:ea typeface="宋体" pitchFamily="2" charset="-122"/>
                <a:cs typeface="Times New Roman" pitchFamily="18" charset="0"/>
              </a:rPr>
              <a:t>类型的对象</a:t>
            </a:r>
            <a:endParaRPr lang="en-US" altLang="zh-CN" sz="2400" dirty="0">
              <a:solidFill>
                <a:srgbClr val="0070C0"/>
              </a:solidFill>
              <a:ea typeface="宋体" pitchFamily="2" charset="-122"/>
              <a:cs typeface="Times New Roman" pitchFamily="18" charset="0"/>
            </a:endParaRPr>
          </a:p>
          <a:p>
            <a:pPr algn="just">
              <a:lnSpc>
                <a:spcPct val="90000"/>
              </a:lnSpc>
              <a:buNone/>
            </a:pPr>
            <a:endParaRPr lang="en-US" altLang="zh-CN" sz="1400" b="1" dirty="0">
              <a:solidFill>
                <a:srgbClr val="0000FF"/>
              </a:solidFill>
              <a:ea typeface="宋体" pitchFamily="2" charset="-122"/>
              <a:cs typeface="Times New Roman" pitchFamily="18" charset="0"/>
            </a:endParaRPr>
          </a:p>
          <a:p>
            <a:pPr algn="just">
              <a:lnSpc>
                <a:spcPct val="90000"/>
              </a:lnSpc>
              <a:buFont typeface="Wingdings" pitchFamily="2" charset="2"/>
              <a:buChar char="u"/>
            </a:pPr>
            <a:r>
              <a:rPr lang="zh-CN" altLang="en-US" sz="2400" b="1" dirty="0">
                <a:solidFill>
                  <a:srgbClr val="0000FF"/>
                </a:solidFill>
                <a:ea typeface="宋体" pitchFamily="2" charset="-122"/>
                <a:cs typeface="Times New Roman" pitchFamily="18" charset="0"/>
              </a:rPr>
              <a:t>子类可看做是特殊的父类，所以父类类型的引用可以指向子类的对象：向上转型</a:t>
            </a:r>
            <a:r>
              <a:rPr lang="en-US" altLang="zh-CN" sz="2400" b="1" dirty="0">
                <a:solidFill>
                  <a:srgbClr val="0000FF"/>
                </a:solidFill>
                <a:ea typeface="宋体" pitchFamily="2" charset="-122"/>
                <a:cs typeface="Times New Roman" pitchFamily="18" charset="0"/>
              </a:rPr>
              <a:t>(</a:t>
            </a:r>
            <a:r>
              <a:rPr lang="en-US" altLang="zh-CN" sz="2400" b="1" dirty="0" err="1">
                <a:solidFill>
                  <a:srgbClr val="0000FF"/>
                </a:solidFill>
                <a:ea typeface="宋体" pitchFamily="2" charset="-122"/>
                <a:cs typeface="Times New Roman" pitchFamily="18" charset="0"/>
              </a:rPr>
              <a:t>upcasting</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a:t>
            </a:r>
          </a:p>
          <a:p>
            <a:pPr algn="just" eaLnBrk="1" hangingPunct="1">
              <a:lnSpc>
                <a:spcPct val="90000"/>
              </a:lnSpc>
              <a:buFontTx/>
              <a:buNone/>
            </a:pPr>
            <a:endParaRPr lang="zh-CN" altLang="en-US" sz="2400" b="1" dirty="0">
              <a:solidFill>
                <a:schemeClr val="accent2"/>
              </a:solidFill>
              <a:ea typeface="宋体" pitchFamily="2" charset="-122"/>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000496" y="571480"/>
            <a:ext cx="2881312" cy="1143000"/>
          </a:xfrm>
        </p:spPr>
        <p:txBody>
          <a:bodyPr/>
          <a:lstStyle/>
          <a:p>
            <a:pPr algn="l" eaLnBrk="1" hangingPunct="1">
              <a:defRPr/>
            </a:pPr>
            <a:r>
              <a:rPr lang="zh-CN" altLang="en-US" b="1" dirty="0">
                <a:solidFill>
                  <a:schemeClr val="tx1"/>
                </a:solidFill>
                <a:latin typeface="+mn-lt"/>
                <a:ea typeface="宋体" pitchFamily="2" charset="-122"/>
                <a:cs typeface="Times New Roman" pitchFamily="18" charset="0"/>
              </a:rPr>
              <a:t>多态性</a:t>
            </a:r>
            <a:r>
              <a:rPr lang="en-US" altLang="zh-CN" b="1" dirty="0">
                <a:solidFill>
                  <a:schemeClr val="tx1"/>
                </a:solidFill>
                <a:latin typeface="+mn-lt"/>
                <a:ea typeface="宋体" pitchFamily="2" charset="-122"/>
                <a:cs typeface="Times New Roman" pitchFamily="18" charset="0"/>
              </a:rPr>
              <a:t>(3)</a:t>
            </a:r>
          </a:p>
        </p:txBody>
      </p:sp>
      <p:sp>
        <p:nvSpPr>
          <p:cNvPr id="31747" name="Rectangle 3"/>
          <p:cNvSpPr>
            <a:spLocks noChangeArrowheads="1"/>
          </p:cNvSpPr>
          <p:nvPr/>
        </p:nvSpPr>
        <p:spPr bwMode="auto">
          <a:xfrm>
            <a:off x="0" y="1620838"/>
            <a:ext cx="9144000" cy="3991862"/>
          </a:xfrm>
          <a:prstGeom prst="rect">
            <a:avLst/>
          </a:prstGeom>
          <a:noFill/>
          <a:ln w="9525">
            <a:noFill/>
            <a:miter lim="800000"/>
          </a:ln>
        </p:spPr>
        <p:txBody>
          <a:bodyPr>
            <a:spAutoFit/>
          </a:bodyPr>
          <a:lstStyle/>
          <a:p>
            <a:pPr marL="457200" indent="-457200">
              <a:spcBef>
                <a:spcPct val="50000"/>
              </a:spcBef>
              <a:buFont typeface="Wingdings" pitchFamily="2" charset="2"/>
              <a:buChar char="l"/>
            </a:pPr>
            <a:r>
              <a:rPr lang="zh-CN" altLang="en-US" sz="2800" b="1" dirty="0">
                <a:ea typeface="宋体" pitchFamily="2" charset="-122"/>
                <a:cs typeface="Times New Roman" pitchFamily="18" charset="0"/>
              </a:rPr>
              <a:t>一个引用类型变量如果声明为父类的类型，但实际引用的是子类对象，那么该变量就</a:t>
            </a:r>
            <a:r>
              <a:rPr lang="zh-CN" altLang="en-US" sz="2800" b="1" dirty="0">
                <a:solidFill>
                  <a:srgbClr val="FF0000"/>
                </a:solidFill>
                <a:ea typeface="宋体" pitchFamily="2" charset="-122"/>
                <a:cs typeface="Times New Roman" pitchFamily="18" charset="0"/>
              </a:rPr>
              <a:t>不能</a:t>
            </a:r>
            <a:r>
              <a:rPr lang="zh-CN" altLang="en-US" sz="2800" b="1" dirty="0">
                <a:ea typeface="宋体" pitchFamily="2" charset="-122"/>
                <a:cs typeface="Times New Roman" pitchFamily="18" charset="0"/>
              </a:rPr>
              <a:t>再访问子类中添加的属性和方法</a:t>
            </a:r>
          </a:p>
          <a:p>
            <a:pPr marL="457200" indent="-457200">
              <a:spcBef>
                <a:spcPct val="50000"/>
              </a:spcBef>
            </a:pPr>
            <a:r>
              <a:rPr lang="zh-CN" altLang="en-US"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Student m = new Student();</a:t>
            </a: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a:solidFill>
                  <a:schemeClr val="accent2"/>
                </a:solidFill>
                <a:ea typeface="宋体" pitchFamily="2" charset="-122"/>
                <a:cs typeface="Times New Roman" pitchFamily="18" charset="0"/>
              </a:rPr>
              <a:t>m.score</a:t>
            </a:r>
            <a:r>
              <a:rPr lang="en-US" altLang="zh-CN" sz="2200" b="1" dirty="0">
                <a:solidFill>
                  <a:schemeClr val="accent2"/>
                </a:solidFill>
                <a:ea typeface="宋体" pitchFamily="2" charset="-122"/>
                <a:cs typeface="Times New Roman" pitchFamily="18" charset="0"/>
              </a:rPr>
              <a:t> = 98;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合法</a:t>
            </a:r>
            <a:r>
              <a:rPr lang="en-US" altLang="zh-CN" sz="2200" b="1" dirty="0">
                <a:solidFill>
                  <a:schemeClr val="accent1"/>
                </a:solidFill>
                <a:ea typeface="宋体" pitchFamily="2" charset="-122"/>
                <a:cs typeface="Times New Roman" pitchFamily="18" charset="0"/>
              </a:rPr>
              <a:t>,Student</a:t>
            </a:r>
            <a:r>
              <a:rPr lang="zh-CN" altLang="en-US" sz="2200" b="1" dirty="0">
                <a:solidFill>
                  <a:schemeClr val="accent1"/>
                </a:solidFill>
                <a:ea typeface="宋体" pitchFamily="2" charset="-122"/>
                <a:cs typeface="Times New Roman" pitchFamily="18" charset="0"/>
              </a:rPr>
              <a:t>类有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endParaRPr lang="zh-CN" altLang="en-US" sz="2200" b="1" dirty="0">
              <a:solidFill>
                <a:schemeClr val="accent2"/>
              </a:solidFill>
              <a:ea typeface="宋体" pitchFamily="2" charset="-122"/>
              <a:cs typeface="Times New Roman" pitchFamily="18" charset="0"/>
            </a:endParaRPr>
          </a:p>
          <a:p>
            <a:pPr marL="457200" indent="-457200">
              <a:spcBef>
                <a:spcPct val="30000"/>
              </a:spcBef>
            </a:pPr>
            <a:r>
              <a:rPr lang="zh-CN" altLang="en-US" sz="2200"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Person e = new Student(); </a:t>
            </a:r>
            <a:endParaRPr lang="en-US" altLang="zh-CN" sz="2200" b="1" dirty="0">
              <a:solidFill>
                <a:schemeClr val="accent1"/>
              </a:solidFill>
              <a:ea typeface="宋体" pitchFamily="2" charset="-122"/>
              <a:cs typeface="Times New Roman" pitchFamily="18" charset="0"/>
            </a:endParaRP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a:solidFill>
                  <a:schemeClr val="accent2"/>
                </a:solidFill>
                <a:ea typeface="宋体" pitchFamily="2" charset="-122"/>
                <a:cs typeface="Times New Roman" pitchFamily="18" charset="0"/>
              </a:rPr>
              <a:t>e.score</a:t>
            </a:r>
            <a:r>
              <a:rPr lang="en-US" altLang="zh-CN" sz="2200" b="1" dirty="0">
                <a:solidFill>
                  <a:schemeClr val="accent2"/>
                </a:solidFill>
                <a:ea typeface="宋体" pitchFamily="2" charset="-122"/>
                <a:cs typeface="Times New Roman" pitchFamily="18" charset="0"/>
              </a:rPr>
              <a:t> = 98;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非法</a:t>
            </a:r>
            <a:r>
              <a:rPr lang="en-US" altLang="zh-CN" sz="2200" b="1" dirty="0">
                <a:solidFill>
                  <a:schemeClr val="accent1"/>
                </a:solidFill>
                <a:ea typeface="宋体" pitchFamily="2" charset="-122"/>
                <a:cs typeface="Times New Roman" pitchFamily="18" charset="0"/>
              </a:rPr>
              <a:t>,Person</a:t>
            </a:r>
            <a:r>
              <a:rPr lang="zh-CN" altLang="en-US" sz="2200" b="1" dirty="0">
                <a:solidFill>
                  <a:schemeClr val="accent1"/>
                </a:solidFill>
                <a:ea typeface="宋体" pitchFamily="2" charset="-122"/>
                <a:cs typeface="Times New Roman" pitchFamily="18" charset="0"/>
              </a:rPr>
              <a:t>类没有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p>
          <a:p>
            <a:pPr marL="457200" indent="-457200">
              <a:spcBef>
                <a:spcPct val="30000"/>
              </a:spcBef>
            </a:pPr>
            <a:r>
              <a:rPr lang="zh-CN" altLang="en-US" sz="2200" b="1" dirty="0">
                <a:solidFill>
                  <a:srgbClr val="FF0000"/>
                </a:solidFill>
                <a:ea typeface="宋体" pitchFamily="2" charset="-122"/>
                <a:cs typeface="Times New Roman" pitchFamily="18" charset="0"/>
              </a:rPr>
              <a:t>      属性是在编译时确定的，编译时</a:t>
            </a:r>
            <a:r>
              <a:rPr lang="en-US" altLang="zh-CN" sz="2200" b="1" dirty="0">
                <a:solidFill>
                  <a:srgbClr val="FF0000"/>
                </a:solidFill>
                <a:ea typeface="宋体" pitchFamily="2" charset="-122"/>
                <a:cs typeface="Times New Roman" pitchFamily="18" charset="0"/>
              </a:rPr>
              <a:t>e</a:t>
            </a:r>
            <a:r>
              <a:rPr lang="zh-CN" altLang="en-US" sz="2200" b="1" dirty="0">
                <a:solidFill>
                  <a:srgbClr val="FF0000"/>
                </a:solidFill>
                <a:ea typeface="宋体" pitchFamily="2" charset="-122"/>
                <a:cs typeface="Times New Roman" pitchFamily="18" charset="0"/>
              </a:rPr>
              <a:t>为</a:t>
            </a:r>
            <a:r>
              <a:rPr lang="en-US" altLang="zh-CN" sz="2200" b="1" dirty="0">
                <a:solidFill>
                  <a:srgbClr val="FF0000"/>
                </a:solidFill>
                <a:ea typeface="宋体" pitchFamily="2" charset="-122"/>
                <a:cs typeface="Times New Roman" pitchFamily="18" charset="0"/>
              </a:rPr>
              <a:t>Person</a:t>
            </a:r>
            <a:r>
              <a:rPr lang="zh-CN" altLang="en-US" sz="2200" b="1" dirty="0">
                <a:solidFill>
                  <a:srgbClr val="FF0000"/>
                </a:solidFill>
                <a:ea typeface="宋体" pitchFamily="2" charset="-122"/>
                <a:cs typeface="Times New Roman" pitchFamily="18" charset="0"/>
              </a:rPr>
              <a:t>类型，没有</a:t>
            </a:r>
            <a:r>
              <a:rPr lang="en-US" altLang="zh-CN" sz="2200" b="1" dirty="0">
                <a:solidFill>
                  <a:srgbClr val="FF0000"/>
                </a:solidFill>
                <a:ea typeface="宋体" pitchFamily="2" charset="-122"/>
                <a:cs typeface="Times New Roman" pitchFamily="18" charset="0"/>
              </a:rPr>
              <a:t>school</a:t>
            </a:r>
            <a:r>
              <a:rPr lang="zh-CN" altLang="en-US" sz="2200" b="1" dirty="0">
                <a:solidFill>
                  <a:srgbClr val="FF0000"/>
                </a:solidFill>
                <a:ea typeface="宋体" pitchFamily="2" charset="-122"/>
                <a:cs typeface="Times New Roman" pitchFamily="18" charset="0"/>
              </a:rPr>
              <a:t>成员变量，因而编译错误。</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62741" y="692696"/>
            <a:ext cx="8072494" cy="913866"/>
          </a:xfrm>
        </p:spPr>
        <p:txBody>
          <a:bodyPr>
            <a:normAutofit/>
          </a:bodyPr>
          <a:lstStyle/>
          <a:p>
            <a:pPr algn="l" eaLnBrk="1" hangingPunct="1">
              <a:defRPr/>
            </a:pPr>
            <a:r>
              <a:rPr lang="zh-CN" altLang="en-US" b="1" dirty="0">
                <a:solidFill>
                  <a:schemeClr val="tx1"/>
                </a:solidFill>
                <a:latin typeface="+mn-lt"/>
                <a:ea typeface="宋体" pitchFamily="2" charset="-122"/>
                <a:cs typeface="Times New Roman" pitchFamily="18" charset="0"/>
              </a:rPr>
              <a:t>虚拟方法调用</a:t>
            </a:r>
            <a:r>
              <a:rPr lang="en-US" altLang="zh-CN" sz="3200" b="1" dirty="0">
                <a:solidFill>
                  <a:srgbClr val="BD6FBF"/>
                </a:solidFill>
                <a:latin typeface="+mn-lt"/>
                <a:ea typeface="宋体" pitchFamily="2" charset="-122"/>
                <a:cs typeface="Times New Roman" pitchFamily="18" charset="0"/>
              </a:rPr>
              <a:t>(Virtual Method Invocation)</a:t>
            </a:r>
          </a:p>
        </p:txBody>
      </p:sp>
      <p:sp>
        <p:nvSpPr>
          <p:cNvPr id="32771" name="Rectangle 3"/>
          <p:cNvSpPr>
            <a:spLocks noChangeArrowheads="1"/>
          </p:cNvSpPr>
          <p:nvPr/>
        </p:nvSpPr>
        <p:spPr bwMode="auto">
          <a:xfrm>
            <a:off x="395536" y="1773238"/>
            <a:ext cx="8352928" cy="4585871"/>
          </a:xfrm>
          <a:prstGeom prst="rect">
            <a:avLst/>
          </a:prstGeom>
          <a:noFill/>
          <a:ln w="9525">
            <a:noFill/>
            <a:miter lim="800000"/>
          </a:ln>
        </p:spPr>
        <p:txBody>
          <a:bodyPr wrap="square">
            <a:spAutoFit/>
          </a:bodyPr>
          <a:lstStyle/>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正常的方法调用（本态调用）</a:t>
            </a:r>
          </a:p>
          <a:p>
            <a:r>
              <a:rPr lang="zh-CN" altLang="en-US"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Person();</a:t>
            </a:r>
          </a:p>
          <a:p>
            <a:r>
              <a:rPr lang="en-US" altLang="zh-CN" sz="2400" b="1" dirty="0">
                <a:solidFill>
                  <a:schemeClr val="accent2"/>
                </a:solidFill>
                <a:ea typeface="宋体" pitchFamily="2" charset="-122"/>
                <a:cs typeface="Times New Roman" pitchFamily="18" charset="0"/>
              </a:rPr>
              <a:t>  	</a:t>
            </a:r>
            <a:r>
              <a:rPr lang="en-US" altLang="zh-CN" sz="2400" b="1" dirty="0" err="1">
                <a:solidFill>
                  <a:schemeClr val="accent2"/>
                </a:solidFill>
                <a:ea typeface="宋体" pitchFamily="2" charset="-122"/>
                <a:cs typeface="Times New Roman" pitchFamily="18" charset="0"/>
              </a:rPr>
              <a:t>e.say</a:t>
            </a:r>
            <a:r>
              <a:rPr lang="en-US" altLang="zh-CN" sz="2400" b="1" dirty="0">
                <a:solidFill>
                  <a:schemeClr val="accent2"/>
                </a:solidFill>
                <a:ea typeface="宋体" pitchFamily="2" charset="-122"/>
                <a:cs typeface="Times New Roman" pitchFamily="18" charset="0"/>
              </a:rPr>
              <a:t>();</a:t>
            </a:r>
          </a:p>
          <a:p>
            <a:r>
              <a:rPr lang="en-US" altLang="zh-CN" sz="2400" b="1" dirty="0">
                <a:solidFill>
                  <a:schemeClr val="accent2"/>
                </a:solidFill>
                <a:ea typeface="宋体" pitchFamily="2" charset="-122"/>
                <a:cs typeface="Times New Roman" pitchFamily="18" charset="0"/>
              </a:rPr>
              <a:t>  	Student e = new Student();</a:t>
            </a:r>
          </a:p>
          <a:p>
            <a:r>
              <a:rPr lang="en-US" altLang="zh-CN" sz="2400" b="1" dirty="0">
                <a:solidFill>
                  <a:schemeClr val="accent2"/>
                </a:solidFill>
                <a:ea typeface="宋体" pitchFamily="2" charset="-122"/>
                <a:cs typeface="Times New Roman" pitchFamily="18" charset="0"/>
              </a:rPr>
              <a:t>   	</a:t>
            </a:r>
            <a:r>
              <a:rPr lang="en-US" altLang="zh-CN" sz="2400" b="1" dirty="0" err="1">
                <a:solidFill>
                  <a:schemeClr val="accent2"/>
                </a:solidFill>
                <a:ea typeface="宋体" pitchFamily="2" charset="-122"/>
                <a:cs typeface="Times New Roman" pitchFamily="18" charset="0"/>
              </a:rPr>
              <a:t>e.say</a:t>
            </a:r>
            <a:r>
              <a:rPr lang="en-US" altLang="zh-CN" sz="2400" b="1" dirty="0">
                <a:solidFill>
                  <a:schemeClr val="accent2"/>
                </a:solidFill>
                <a:ea typeface="宋体" pitchFamily="2" charset="-122"/>
                <a:cs typeface="Times New Roman" pitchFamily="18" charset="0"/>
              </a:rPr>
              <a:t>;</a:t>
            </a:r>
            <a:endParaRPr lang="en-US" altLang="zh-CN" sz="2400" b="1" dirty="0">
              <a:ea typeface="宋体" pitchFamily="2" charset="-122"/>
              <a:cs typeface="Times New Roman" pitchFamily="18" charset="0"/>
            </a:endParaRPr>
          </a:p>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虚拟方法调用</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多态情况下</a:t>
            </a:r>
            <a:r>
              <a:rPr lang="en-US" altLang="zh-CN" sz="2000" b="1" dirty="0">
                <a:ea typeface="宋体" pitchFamily="2" charset="-122"/>
                <a:cs typeface="Times New Roman" pitchFamily="18" charset="0"/>
              </a:rPr>
              <a:t>)</a:t>
            </a:r>
          </a:p>
          <a:p>
            <a:r>
              <a:rPr lang="en-US" altLang="zh-CN" sz="3200" b="1" dirty="0">
                <a:ea typeface="宋体" pitchFamily="2" charset="-122"/>
                <a:cs typeface="Times New Roman" pitchFamily="18" charset="0"/>
              </a:rPr>
              <a:t>  </a:t>
            </a:r>
            <a:r>
              <a:rPr lang="en-US" altLang="zh-CN"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Student();</a:t>
            </a:r>
          </a:p>
          <a:p>
            <a:r>
              <a:rPr lang="en-US" altLang="zh-CN" sz="2400" b="1" dirty="0">
                <a:solidFill>
                  <a:schemeClr val="accent2"/>
                </a:solidFill>
                <a:ea typeface="宋体" pitchFamily="2" charset="-122"/>
                <a:cs typeface="Times New Roman" pitchFamily="18" charset="0"/>
              </a:rPr>
              <a:t>    	</a:t>
            </a:r>
            <a:r>
              <a:rPr lang="en-US" altLang="zh-CN" sz="2400" b="1" dirty="0" err="1">
                <a:solidFill>
                  <a:schemeClr val="accent2"/>
                </a:solidFill>
                <a:ea typeface="宋体" pitchFamily="2" charset="-122"/>
                <a:cs typeface="Times New Roman" pitchFamily="18" charset="0"/>
              </a:rPr>
              <a:t>e.say</a:t>
            </a:r>
            <a:r>
              <a:rPr lang="en-US" altLang="zh-CN" sz="2400" b="1" dirty="0">
                <a:solidFill>
                  <a:schemeClr val="accent2"/>
                </a:solidFill>
                <a:ea typeface="宋体" pitchFamily="2" charset="-122"/>
                <a:cs typeface="Times New Roman" pitchFamily="18" charset="0"/>
              </a:rPr>
              <a:t>();	//</a:t>
            </a:r>
            <a:r>
              <a:rPr lang="zh-CN" altLang="en-US" sz="2400" b="1" dirty="0">
                <a:solidFill>
                  <a:schemeClr val="accent2"/>
                </a:solidFill>
                <a:ea typeface="宋体" pitchFamily="2" charset="-122"/>
                <a:cs typeface="Times New Roman" pitchFamily="18" charset="0"/>
              </a:rPr>
              <a:t>调用</a:t>
            </a:r>
            <a:r>
              <a:rPr lang="en-US" altLang="zh-CN" sz="2400" b="1" dirty="0">
                <a:solidFill>
                  <a:schemeClr val="accent2"/>
                </a:solidFill>
                <a:ea typeface="宋体" pitchFamily="2" charset="-122"/>
                <a:cs typeface="Times New Roman" pitchFamily="18" charset="0"/>
              </a:rPr>
              <a:t>Student</a:t>
            </a:r>
            <a:r>
              <a:rPr lang="zh-CN" altLang="en-US" sz="2400" b="1" dirty="0">
                <a:solidFill>
                  <a:schemeClr val="accent2"/>
                </a:solidFill>
                <a:ea typeface="宋体" pitchFamily="2" charset="-122"/>
                <a:cs typeface="Times New Roman" pitchFamily="18" charset="0"/>
              </a:rPr>
              <a:t>类的</a:t>
            </a:r>
            <a:r>
              <a:rPr lang="en-US" altLang="zh-CN" sz="2400" b="1" dirty="0">
                <a:solidFill>
                  <a:schemeClr val="accent2"/>
                </a:solidFill>
                <a:ea typeface="宋体" pitchFamily="2" charset="-122"/>
                <a:cs typeface="Times New Roman" pitchFamily="18" charset="0"/>
              </a:rPr>
              <a:t>say()</a:t>
            </a:r>
            <a:r>
              <a:rPr lang="zh-CN" altLang="en-US" sz="2400" b="1" dirty="0">
                <a:solidFill>
                  <a:schemeClr val="accent2"/>
                </a:solidFill>
                <a:ea typeface="宋体" pitchFamily="2" charset="-122"/>
                <a:cs typeface="Times New Roman" pitchFamily="18" charset="0"/>
              </a:rPr>
              <a:t>方法</a:t>
            </a:r>
            <a:endParaRPr lang="zh-CN" altLang="en-US" sz="1000" b="1" dirty="0">
              <a:solidFill>
                <a:schemeClr val="accent2"/>
              </a:solidFill>
              <a:ea typeface="宋体" pitchFamily="2" charset="-122"/>
              <a:cs typeface="Times New Roman" pitchFamily="18" charset="0"/>
            </a:endParaRPr>
          </a:p>
          <a:p>
            <a:pPr marL="285750" indent="-285750">
              <a:spcBef>
                <a:spcPct val="50000"/>
              </a:spcBef>
              <a:buFont typeface="Wingdings" pitchFamily="2" charset="2"/>
              <a:buChar char="l"/>
            </a:pPr>
            <a:r>
              <a:rPr lang="zh-CN" altLang="en-US" sz="2000" b="1" dirty="0">
                <a:ea typeface="宋体" pitchFamily="2" charset="-122"/>
                <a:cs typeface="Times New Roman" pitchFamily="18" charset="0"/>
              </a:rPr>
              <a:t>  编译时类型和运行时类型</a:t>
            </a:r>
          </a:p>
          <a:p>
            <a:pPr>
              <a:spcBef>
                <a:spcPct val="50000"/>
              </a:spcBef>
              <a:buFont typeface="Wingdings" pitchFamily="2" charset="2"/>
              <a:buNone/>
            </a:pPr>
            <a:r>
              <a:rPr lang="zh-CN" altLang="en-US" sz="2400" b="1" dirty="0">
                <a:ea typeface="宋体" pitchFamily="2" charset="-122"/>
                <a:cs typeface="Times New Roman" pitchFamily="18" charset="0"/>
              </a:rPr>
              <a:t>编译时</a:t>
            </a:r>
            <a:r>
              <a:rPr lang="en-US" altLang="zh-CN" sz="2400" b="1" dirty="0">
                <a:ea typeface="宋体" pitchFamily="2" charset="-122"/>
                <a:cs typeface="Times New Roman" pitchFamily="18" charset="0"/>
              </a:rPr>
              <a:t>e</a:t>
            </a:r>
            <a:r>
              <a:rPr lang="zh-CN" altLang="en-US" sz="2400" b="1" dirty="0">
                <a:ea typeface="宋体" pitchFamily="2" charset="-122"/>
                <a:cs typeface="Times New Roman" pitchFamily="18" charset="0"/>
              </a:rPr>
              <a:t>为</a:t>
            </a:r>
            <a:r>
              <a:rPr lang="en-US" altLang="zh-CN" sz="2400" b="1" dirty="0">
                <a:ea typeface="宋体" pitchFamily="2" charset="-122"/>
                <a:cs typeface="Times New Roman" pitchFamily="18" charset="0"/>
              </a:rPr>
              <a:t>Person</a:t>
            </a:r>
            <a:r>
              <a:rPr lang="zh-CN" altLang="en-US" sz="2400" b="1" dirty="0">
                <a:ea typeface="宋体" pitchFamily="2" charset="-122"/>
                <a:cs typeface="Times New Roman" pitchFamily="18" charset="0"/>
              </a:rPr>
              <a:t>类型，而方法的调用是在运行时确定的，所以调用的是</a:t>
            </a:r>
            <a:r>
              <a:rPr lang="en-US" altLang="zh-CN" sz="2400" b="1" dirty="0">
                <a:ea typeface="宋体" pitchFamily="2" charset="-122"/>
                <a:cs typeface="Times New Roman" pitchFamily="18" charset="0"/>
              </a:rPr>
              <a:t>Student</a:t>
            </a:r>
            <a:r>
              <a:rPr lang="zh-CN" altLang="en-US" sz="2400" b="1" dirty="0">
                <a:ea typeface="宋体" pitchFamily="2" charset="-122"/>
                <a:cs typeface="Times New Roman" pitchFamily="18" charset="0"/>
              </a:rPr>
              <a:t>类的</a:t>
            </a:r>
            <a:r>
              <a:rPr lang="en-US" altLang="zh-CN" sz="2400" b="1" dirty="0">
                <a:ea typeface="宋体" pitchFamily="2" charset="-122"/>
                <a:cs typeface="Times New Roman" pitchFamily="18" charset="0"/>
              </a:rPr>
              <a:t>say()</a:t>
            </a:r>
            <a:r>
              <a:rPr lang="zh-CN" altLang="en-US" sz="2400" b="1" dirty="0">
                <a:ea typeface="宋体" pitchFamily="2" charset="-122"/>
                <a:cs typeface="Times New Roman" pitchFamily="18" charset="0"/>
              </a:rPr>
              <a:t>方法。</a:t>
            </a:r>
            <a:r>
              <a:rPr lang="en-US" altLang="zh-CN" sz="2400" b="1" dirty="0">
                <a:solidFill>
                  <a:srgbClr val="BD6FBF"/>
                </a:solidFill>
                <a:ea typeface="宋体" pitchFamily="2" charset="-122"/>
                <a:cs typeface="Times New Roman" pitchFamily="18" charset="0"/>
              </a:rPr>
              <a:t>——</a:t>
            </a:r>
            <a:r>
              <a:rPr lang="zh-CN" altLang="en-US" sz="2000" b="1" dirty="0">
                <a:solidFill>
                  <a:srgbClr val="FF0000"/>
                </a:solidFill>
                <a:ea typeface="宋体" pitchFamily="2" charset="-122"/>
                <a:cs typeface="Times New Roman" pitchFamily="18" charset="0"/>
              </a:rPr>
              <a:t>动态绑定</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4"/>
          <p:cNvSpPr txBox="1">
            <a:spLocks noChangeArrowheads="1"/>
          </p:cNvSpPr>
          <p:nvPr/>
        </p:nvSpPr>
        <p:spPr bwMode="auto">
          <a:xfrm>
            <a:off x="3857620" y="714356"/>
            <a:ext cx="2952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a:t>多态小结</a:t>
            </a:r>
          </a:p>
        </p:txBody>
      </p:sp>
      <p:sp>
        <p:nvSpPr>
          <p:cNvPr id="21509" name="TextBox 5"/>
          <p:cNvSpPr txBox="1">
            <a:spLocks noChangeArrowheads="1"/>
          </p:cNvSpPr>
          <p:nvPr/>
        </p:nvSpPr>
        <p:spPr bwMode="auto">
          <a:xfrm>
            <a:off x="395674" y="1412141"/>
            <a:ext cx="84625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a:solidFill>
                  <a:srgbClr val="0000FF"/>
                </a:solidFill>
              </a:rPr>
              <a:t>前提：</a:t>
            </a:r>
          </a:p>
          <a:p>
            <a:pPr marL="1085850" lvl="1" indent="-342900" eaLnBrk="1" hangingPunct="1">
              <a:buFont typeface="Wingdings" pitchFamily="2" charset="2"/>
              <a:buChar char="Ø"/>
            </a:pPr>
            <a:r>
              <a:rPr lang="zh-CN" altLang="en-US" sz="2800" dirty="0"/>
              <a:t>需要存在</a:t>
            </a:r>
            <a:r>
              <a:rPr lang="zh-CN" altLang="en-US" sz="2800" dirty="0">
                <a:solidFill>
                  <a:srgbClr val="FF0000"/>
                </a:solidFill>
              </a:rPr>
              <a:t>继承</a:t>
            </a:r>
            <a:r>
              <a:rPr lang="zh-CN" altLang="en-US" sz="2800" dirty="0"/>
              <a:t>或者实现关系</a:t>
            </a:r>
          </a:p>
          <a:p>
            <a:pPr marL="1085850" lvl="1" indent="-342900" eaLnBrk="1" hangingPunct="1">
              <a:buFont typeface="Wingdings" pitchFamily="2" charset="2"/>
              <a:buChar char="Ø"/>
            </a:pPr>
            <a:r>
              <a:rPr lang="zh-CN" altLang="en-US" sz="2800" dirty="0"/>
              <a:t>要有</a:t>
            </a:r>
            <a:r>
              <a:rPr lang="zh-CN" altLang="en-US" sz="2800" dirty="0">
                <a:solidFill>
                  <a:srgbClr val="FF0000"/>
                </a:solidFill>
              </a:rPr>
              <a:t>覆盖</a:t>
            </a:r>
            <a:r>
              <a:rPr lang="zh-CN" altLang="en-US" sz="2800" dirty="0"/>
              <a:t>操作</a:t>
            </a:r>
            <a:endParaRPr lang="en-US" altLang="zh-CN" sz="2800" dirty="0"/>
          </a:p>
          <a:p>
            <a:pPr marL="342900" indent="-342900" eaLnBrk="1" hangingPunct="1">
              <a:buFont typeface="Wingdings" pitchFamily="2" charset="2"/>
              <a:buChar char="Ø"/>
            </a:pPr>
            <a:endParaRPr lang="en-US" altLang="zh-CN" sz="2800" dirty="0"/>
          </a:p>
          <a:p>
            <a:pPr marL="457200" indent="-457200" eaLnBrk="1" hangingPunct="1">
              <a:buFont typeface="Wingdings" pitchFamily="2" charset="2"/>
              <a:buChar char="l"/>
            </a:pPr>
            <a:r>
              <a:rPr lang="zh-CN" altLang="en-US" sz="2800" b="1" dirty="0">
                <a:solidFill>
                  <a:srgbClr val="0000FF"/>
                </a:solidFill>
              </a:rPr>
              <a:t>成员方法：</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a:solidFill>
                  <a:srgbClr val="C00000"/>
                </a:solidFill>
              </a:rPr>
              <a:t>编译时</a:t>
            </a:r>
            <a:r>
              <a:rPr lang="zh-CN" altLang="en-US" sz="2800" dirty="0"/>
              <a:t>：要查看</a:t>
            </a:r>
            <a:r>
              <a:rPr lang="zh-CN" altLang="en-US" sz="2800" dirty="0">
                <a:solidFill>
                  <a:srgbClr val="C00000"/>
                </a:solidFill>
              </a:rPr>
              <a:t>引用变量所属的类</a:t>
            </a:r>
            <a:r>
              <a:rPr lang="zh-CN" altLang="en-US" sz="2800" dirty="0"/>
              <a:t>中是否有所调用的方法。</a:t>
            </a:r>
          </a:p>
          <a:p>
            <a:pPr marL="1085850" lvl="1" indent="-342900" eaLnBrk="1" hangingPunct="1">
              <a:buFont typeface="Wingdings" pitchFamily="2" charset="2"/>
              <a:buChar char="Ø"/>
            </a:pPr>
            <a:r>
              <a:rPr lang="zh-CN" altLang="en-US" sz="2800" dirty="0">
                <a:solidFill>
                  <a:srgbClr val="C00000"/>
                </a:solidFill>
              </a:rPr>
              <a:t>运行时</a:t>
            </a:r>
            <a:r>
              <a:rPr lang="zh-CN" altLang="en-US" sz="2800" dirty="0"/>
              <a:t>：调用实际</a:t>
            </a:r>
            <a:r>
              <a:rPr lang="zh-CN" altLang="en-US" sz="2800" dirty="0">
                <a:solidFill>
                  <a:srgbClr val="C00000"/>
                </a:solidFill>
              </a:rPr>
              <a:t>对象所属的类</a:t>
            </a:r>
            <a:r>
              <a:rPr lang="zh-CN" altLang="en-US" sz="2800" dirty="0"/>
              <a:t>中的重写方法。</a:t>
            </a:r>
          </a:p>
          <a:p>
            <a:pPr marL="457200" indent="-457200" eaLnBrk="1" hangingPunct="1">
              <a:buFont typeface="Wingdings" pitchFamily="2" charset="2"/>
              <a:buChar char="l"/>
            </a:pPr>
            <a:r>
              <a:rPr lang="zh-CN" altLang="en-US" sz="2800" b="1" dirty="0">
                <a:solidFill>
                  <a:srgbClr val="0000FF"/>
                </a:solidFill>
              </a:rPr>
              <a:t>成员变量</a:t>
            </a:r>
            <a:r>
              <a:rPr lang="en-US" altLang="zh-CN" sz="2800" b="1" dirty="0">
                <a:solidFill>
                  <a:srgbClr val="0000FF"/>
                </a:solidFill>
                <a:sym typeface="Wingdings" pitchFamily="2" charset="2"/>
              </a:rPr>
              <a:t>(</a:t>
            </a:r>
            <a:r>
              <a:rPr lang="zh-CN" altLang="en-US" sz="2800" b="1" dirty="0">
                <a:solidFill>
                  <a:srgbClr val="0000FF"/>
                </a:solidFill>
                <a:sym typeface="Wingdings" pitchFamily="2" charset="2"/>
              </a:rPr>
              <a:t>属性</a:t>
            </a:r>
            <a:r>
              <a:rPr lang="en-US" altLang="zh-CN" sz="2800" b="1" dirty="0">
                <a:solidFill>
                  <a:srgbClr val="0000FF"/>
                </a:solidFill>
                <a:sym typeface="Wingdings" pitchFamily="2" charset="2"/>
              </a:rPr>
              <a:t>)</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a:t>不具备多态性，只看引用变量所属的类。</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64704"/>
            <a:ext cx="7344816" cy="584775"/>
          </a:xfrm>
          <a:prstGeom prst="rect">
            <a:avLst/>
          </a:prstGeom>
          <a:noFill/>
        </p:spPr>
        <p:txBody>
          <a:bodyPr wrap="square" rtlCol="0">
            <a:spAutoFit/>
          </a:bodyPr>
          <a:lstStyle/>
          <a:p>
            <a:r>
              <a:rPr lang="zh-CN" altLang="en-US" sz="3200" b="1" dirty="0">
                <a:latin typeface="宋体" pitchFamily="2" charset="-122"/>
                <a:ea typeface="宋体" pitchFamily="2" charset="-122"/>
              </a:rPr>
              <a:t>练习：继承成员变量和继承方法的区别</a:t>
            </a:r>
          </a:p>
        </p:txBody>
      </p:sp>
      <p:sp>
        <p:nvSpPr>
          <p:cNvPr id="3" name="TextBox 2"/>
          <p:cNvSpPr txBox="1"/>
          <p:nvPr/>
        </p:nvSpPr>
        <p:spPr>
          <a:xfrm>
            <a:off x="428596" y="1643050"/>
            <a:ext cx="4392488" cy="4524315"/>
          </a:xfrm>
          <a:prstGeom prst="rect">
            <a:avLst/>
          </a:prstGeom>
          <a:noFill/>
        </p:spPr>
        <p:txBody>
          <a:bodyPr wrap="square" rtlCol="0">
            <a:spAutoFit/>
          </a:bodyPr>
          <a:lstStyle/>
          <a:p>
            <a:r>
              <a:rPr lang="en-US" altLang="zh-CN" sz="2400" dirty="0"/>
              <a:t>class Base{</a:t>
            </a:r>
          </a:p>
          <a:p>
            <a:r>
              <a:rPr lang="en-US" altLang="zh-CN" sz="2400" dirty="0" err="1"/>
              <a:t>int</a:t>
            </a:r>
            <a:r>
              <a:rPr lang="en-US" altLang="zh-CN" sz="2400" dirty="0"/>
              <a:t> count = 10;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p>
          <a:p>
            <a:r>
              <a:rPr lang="en-US" altLang="zh-CN" sz="2400" dirty="0"/>
              <a:t>class Sub extends Base{</a:t>
            </a:r>
          </a:p>
          <a:p>
            <a:r>
              <a:rPr lang="en-US" altLang="zh-CN" sz="2400" dirty="0" err="1"/>
              <a:t>int</a:t>
            </a:r>
            <a:r>
              <a:rPr lang="en-US" altLang="zh-CN" sz="2400" dirty="0"/>
              <a:t> count = 20;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endParaRPr lang="zh-CN" altLang="en-US" sz="2400" dirty="0"/>
          </a:p>
        </p:txBody>
      </p:sp>
      <p:sp>
        <p:nvSpPr>
          <p:cNvPr id="4" name="TextBox 3"/>
          <p:cNvSpPr txBox="1"/>
          <p:nvPr/>
        </p:nvSpPr>
        <p:spPr>
          <a:xfrm>
            <a:off x="4067944" y="1556792"/>
            <a:ext cx="4896544" cy="4117975"/>
          </a:xfrm>
          <a:prstGeom prst="rect">
            <a:avLst/>
          </a:prstGeom>
          <a:noFill/>
        </p:spPr>
        <p:txBody>
          <a:bodyPr wrap="square" rtlCol="0">
            <a:spAutoFit/>
          </a:bodyPr>
          <a:lstStyle/>
          <a:p>
            <a:r>
              <a:rPr lang="en-US" altLang="zh-CN" sz="2400" dirty="0"/>
              <a:t>public class </a:t>
            </a:r>
            <a:r>
              <a:rPr lang="en-US" altLang="zh-CN" sz="2400" dirty="0" err="1"/>
              <a:t>TestFieldMethod</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Sub s = new Sub();</a:t>
            </a:r>
          </a:p>
          <a:p>
            <a:r>
              <a:rPr lang="en-US" altLang="zh-CN" sz="2400" dirty="0" err="1"/>
              <a:t>System.out.println</a:t>
            </a:r>
            <a:r>
              <a:rPr lang="en-US" altLang="zh-CN" sz="2400" dirty="0"/>
              <a:t>(</a:t>
            </a:r>
            <a:r>
              <a:rPr lang="en-US" altLang="zh-CN" sz="2400" dirty="0" err="1"/>
              <a:t>s.count</a:t>
            </a:r>
            <a:r>
              <a:rPr lang="en-US" altLang="zh-CN" sz="2400" dirty="0"/>
              <a:t>);//</a:t>
            </a:r>
          </a:p>
          <a:p>
            <a:r>
              <a:rPr lang="en-US" altLang="zh-CN" sz="2400" dirty="0" err="1"/>
              <a:t>s.display</a:t>
            </a:r>
            <a:r>
              <a:rPr lang="en-US" altLang="zh-CN" sz="2400" dirty="0"/>
              <a:t>();//</a:t>
            </a:r>
          </a:p>
          <a:p>
            <a:r>
              <a:rPr lang="en-US" altLang="zh-CN" sz="2400" dirty="0"/>
              <a:t>Base b = s;//</a:t>
            </a:r>
          </a:p>
          <a:p>
            <a:r>
              <a:rPr lang="en-US" altLang="zh-CN" sz="2400" dirty="0" err="1"/>
              <a:t>System.out.println</a:t>
            </a:r>
            <a:r>
              <a:rPr lang="en-US" altLang="zh-CN" sz="2400" dirty="0"/>
              <a:t>(b == s); </a:t>
            </a:r>
          </a:p>
          <a:p>
            <a:r>
              <a:rPr lang="en-US" altLang="zh-CN" sz="2400" dirty="0" err="1">
                <a:solidFill>
                  <a:srgbClr val="FF0000"/>
                </a:solidFill>
              </a:rPr>
              <a:t>System.out.println</a:t>
            </a:r>
            <a:r>
              <a:rPr lang="en-US" altLang="zh-CN" sz="2400" dirty="0">
                <a:solidFill>
                  <a:srgbClr val="FF0000"/>
                </a:solidFill>
              </a:rPr>
              <a:t>(</a:t>
            </a:r>
            <a:r>
              <a:rPr lang="en-US" altLang="zh-CN" sz="2400" dirty="0" err="1">
                <a:solidFill>
                  <a:srgbClr val="FF0000"/>
                </a:solidFill>
              </a:rPr>
              <a:t>b.count</a:t>
            </a:r>
            <a:r>
              <a:rPr lang="en-US" altLang="zh-CN" sz="2400" dirty="0">
                <a:solidFill>
                  <a:srgbClr val="FF0000"/>
                </a:solidFill>
              </a:rPr>
              <a:t>);</a:t>
            </a:r>
          </a:p>
          <a:p>
            <a:r>
              <a:rPr lang="en-US" altLang="zh-CN" sz="2400" dirty="0" err="1"/>
              <a:t>b.display</a:t>
            </a:r>
            <a:r>
              <a:rPr lang="en-US" altLang="zh-CN" sz="2400" dirty="0"/>
              <a:t>();</a:t>
            </a:r>
          </a:p>
          <a:p>
            <a:r>
              <a:rPr lang="en-US" altLang="zh-CN" sz="2400" dirty="0"/>
              <a:t>}</a:t>
            </a:r>
          </a:p>
          <a:p>
            <a:r>
              <a:rPr lang="en-US" altLang="zh-CN" sz="2400" dirty="0"/>
              <a:t>}</a:t>
            </a:r>
            <a:endParaRPr lang="zh-CN" alt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84784"/>
            <a:ext cx="8136904" cy="3185487"/>
          </a:xfrm>
          <a:prstGeom prst="rect">
            <a:avLst/>
          </a:prstGeom>
          <a:noFill/>
        </p:spPr>
        <p:txBody>
          <a:bodyPr wrap="square" rtlCol="0">
            <a:spAutoFit/>
          </a:bodyPr>
          <a:lstStyle/>
          <a:p>
            <a:pPr marL="285750" indent="-285750">
              <a:buFont typeface="Wingdings" pitchFamily="2" charset="2"/>
              <a:buChar char="l"/>
            </a:pPr>
            <a:r>
              <a:rPr lang="zh-CN" altLang="en-US" sz="3200" b="1" dirty="0">
                <a:latin typeface="宋体" pitchFamily="2" charset="-122"/>
                <a:ea typeface="宋体" pitchFamily="2" charset="-122"/>
              </a:rPr>
              <a:t>子类继承父类</a:t>
            </a:r>
            <a:endParaRPr lang="en-US" altLang="zh-CN" sz="3200" b="1" dirty="0">
              <a:latin typeface="宋体" pitchFamily="2" charset="-122"/>
              <a:ea typeface="宋体" pitchFamily="2" charset="-122"/>
            </a:endParaRPr>
          </a:p>
          <a:p>
            <a:pPr marL="285750" indent="-285750">
              <a:spcBef>
                <a:spcPts val="1800"/>
              </a:spcBef>
              <a:buFont typeface="Wingdings" pitchFamily="2" charset="2"/>
              <a:buChar char="Ø"/>
            </a:pPr>
            <a:r>
              <a:rPr lang="zh-CN" altLang="en-US" sz="2400" dirty="0">
                <a:latin typeface="宋体" pitchFamily="2" charset="-122"/>
                <a:ea typeface="宋体" pitchFamily="2" charset="-122"/>
              </a:rPr>
              <a:t>若子类重写了父类方法，就意味着子类里定义的方法彻底覆盖了父类里的同名方法，系统将不可能把父类里的方法转移到子类中</a:t>
            </a:r>
            <a:endParaRPr lang="en-US" altLang="zh-CN" sz="2400" dirty="0">
              <a:latin typeface="宋体" pitchFamily="2" charset="-122"/>
              <a:ea typeface="宋体" pitchFamily="2" charset="-122"/>
            </a:endParaRPr>
          </a:p>
          <a:p>
            <a:pPr marL="285750" indent="-285750">
              <a:spcBef>
                <a:spcPts val="1200"/>
              </a:spcBef>
              <a:buFont typeface="Wingdings" pitchFamily="2" charset="2"/>
              <a:buChar char="Ø"/>
            </a:pPr>
            <a:r>
              <a:rPr lang="zh-CN" altLang="en-US" sz="2400" dirty="0">
                <a:latin typeface="宋体" pitchFamily="2" charset="-122"/>
                <a:ea typeface="宋体" pitchFamily="2" charset="-122"/>
              </a:rPr>
              <a:t>对于实例变量则不存在这样的现象，即使子类里定义了与父类完全相同的实例变量，这个实例变量依然不可能覆盖父类中定义的实例变量</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214678" y="500042"/>
            <a:ext cx="4373575" cy="912734"/>
          </a:xfrm>
        </p:spPr>
        <p:txBody>
          <a:bodyPr/>
          <a:lstStyle/>
          <a:p>
            <a:pPr algn="l" eaLnBrk="1" hangingPunct="1">
              <a:defRPr/>
            </a:pPr>
            <a:r>
              <a:rPr lang="zh-CN" altLang="en-US" b="1" dirty="0">
                <a:solidFill>
                  <a:schemeClr val="tx1"/>
                </a:solidFill>
                <a:latin typeface="+mn-lt"/>
                <a:ea typeface="宋体" pitchFamily="2" charset="-122"/>
                <a:cs typeface="Times New Roman" pitchFamily="18" charset="0"/>
              </a:rPr>
              <a:t>对象类型转换举例</a:t>
            </a:r>
          </a:p>
        </p:txBody>
      </p:sp>
      <p:sp>
        <p:nvSpPr>
          <p:cNvPr id="37891" name="Rectangle 3"/>
          <p:cNvSpPr>
            <a:spLocks noGrp="1" noChangeArrowheads="1"/>
          </p:cNvSpPr>
          <p:nvPr>
            <p:ph type="body" idx="1"/>
          </p:nvPr>
        </p:nvSpPr>
        <p:spPr>
          <a:xfrm>
            <a:off x="144016" y="1268760"/>
            <a:ext cx="8820472" cy="5184576"/>
          </a:xfrm>
        </p:spPr>
        <p:txBody>
          <a:bodyPr>
            <a:noAutofit/>
          </a:bodyPr>
          <a:lstStyle/>
          <a:p>
            <a:pPr>
              <a:spcBef>
                <a:spcPct val="0"/>
              </a:spcBef>
              <a:buNone/>
            </a:pPr>
            <a:r>
              <a:rPr lang="en-US" altLang="zh-CN" sz="2400" dirty="0">
                <a:solidFill>
                  <a:srgbClr val="C00000"/>
                </a:solidFill>
                <a:ea typeface="宋体" pitchFamily="2" charset="-122"/>
                <a:cs typeface="Times New Roman" pitchFamily="18" charset="0"/>
              </a:rPr>
              <a:t>public class </a:t>
            </a:r>
            <a:r>
              <a:rPr lang="en-US" altLang="zh-CN" sz="2400" dirty="0" err="1">
                <a:solidFill>
                  <a:srgbClr val="C00000"/>
                </a:solidFill>
                <a:ea typeface="宋体" pitchFamily="2" charset="-122"/>
                <a:cs typeface="Times New Roman" pitchFamily="18" charset="0"/>
              </a:rPr>
              <a:t>ConversionTest</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a:spcBef>
                <a:spcPct val="0"/>
              </a:spcBef>
              <a:buNone/>
            </a:pPr>
            <a:r>
              <a:rPr lang="en-US" altLang="zh-CN" sz="2400" dirty="0">
                <a:solidFill>
                  <a:srgbClr val="C00000"/>
                </a:solidFill>
                <a:ea typeface="宋体" pitchFamily="2" charset="-122"/>
                <a:cs typeface="Times New Roman" pitchFamily="18" charset="0"/>
              </a:rPr>
              <a:t>		double d = 13.4;</a:t>
            </a:r>
          </a:p>
          <a:p>
            <a:pPr>
              <a:spcBef>
                <a:spcPct val="0"/>
              </a:spcBef>
              <a:buNone/>
            </a:pPr>
            <a:r>
              <a:rPr lang="en-US" altLang="zh-CN" sz="2400" dirty="0">
                <a:solidFill>
                  <a:srgbClr val="C00000"/>
                </a:solidFill>
                <a:ea typeface="宋体" pitchFamily="2" charset="-122"/>
                <a:cs typeface="Times New Roman" pitchFamily="18" charset="0"/>
              </a:rPr>
              <a:t>		long l = (long)d;</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(l);</a:t>
            </a: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//13</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in = 5;</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b = (</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)in</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obj</a:t>
            </a:r>
            <a:r>
              <a:rPr lang="en-US" altLang="zh-CN" sz="2400" dirty="0">
                <a:ea typeface="宋体" pitchFamily="2" charset="-122"/>
                <a:cs typeface="Times New Roman" pitchFamily="18" charset="0"/>
              </a:rPr>
              <a:t> = “Hello”;//</a:t>
            </a:r>
            <a:r>
              <a:rPr lang="zh-CN" altLang="en-US" sz="2400" dirty="0">
                <a:ea typeface="宋体" pitchFamily="2" charset="-122"/>
                <a:cs typeface="Times New Roman" pitchFamily="18" charset="0"/>
              </a:rPr>
              <a:t>向上转型</a:t>
            </a:r>
          </a:p>
          <a:p>
            <a:pPr>
              <a:spcBef>
                <a:spcPct val="0"/>
              </a:spcBef>
              <a:buNone/>
            </a:pPr>
            <a:r>
              <a:rPr lang="en-US" altLang="zh-CN" sz="2400" dirty="0">
                <a:ea typeface="宋体" pitchFamily="2" charset="-122"/>
                <a:cs typeface="Times New Roman" pitchFamily="18" charset="0"/>
              </a:rPr>
              <a:t>		String </a:t>
            </a:r>
            <a:r>
              <a:rPr lang="en-US" altLang="zh-CN" sz="2400" dirty="0" err="1">
                <a:ea typeface="宋体" pitchFamily="2" charset="-122"/>
                <a:cs typeface="Times New Roman" pitchFamily="18" charset="0"/>
              </a:rPr>
              <a:t>objStr</a:t>
            </a:r>
            <a:r>
              <a:rPr lang="en-US" altLang="zh-CN" sz="2400" dirty="0">
                <a:ea typeface="宋体" pitchFamily="2" charset="-122"/>
                <a:cs typeface="Times New Roman" pitchFamily="18" charset="0"/>
              </a:rPr>
              <a:t> = (String)</a:t>
            </a:r>
            <a:r>
              <a:rPr lang="en-US" altLang="zh-CN" sz="2400" dirty="0" err="1">
                <a:ea typeface="宋体" pitchFamily="2" charset="-122"/>
                <a:cs typeface="Times New Roman" pitchFamily="18" charset="0"/>
              </a:rPr>
              <a:t>obj</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向下转型</a:t>
            </a:r>
          </a:p>
          <a:p>
            <a:pPr>
              <a:spcBef>
                <a:spcPct val="0"/>
              </a:spcBef>
              <a:buNone/>
            </a:pP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objStr</a:t>
            </a:r>
            <a:r>
              <a:rPr lang="en-US" altLang="zh-CN" sz="2400" dirty="0">
                <a:ea typeface="宋体" pitchFamily="2" charset="-122"/>
                <a:cs typeface="Times New Roman" pitchFamily="18" charset="0"/>
              </a:rPr>
              <a:t>);//Hello</a:t>
            </a:r>
          </a:p>
          <a:p>
            <a:pPr>
              <a:spcBef>
                <a:spcPct val="0"/>
              </a:spcBef>
              <a:buNone/>
            </a:pPr>
            <a:endParaRPr lang="en-US" altLang="zh-CN" sz="2400" dirty="0">
              <a:ea typeface="宋体" pitchFamily="2" charset="-122"/>
              <a:cs typeface="Times New Roman" pitchFamily="18" charset="0"/>
            </a:endParaRPr>
          </a:p>
          <a:p>
            <a:pPr>
              <a:spcBef>
                <a:spcPct val="0"/>
              </a:spcBef>
              <a:buNone/>
            </a:pPr>
            <a:r>
              <a:rPr lang="en-US" altLang="zh-CN" sz="2400" dirty="0">
                <a:ea typeface="宋体" pitchFamily="2" charset="-122"/>
                <a:cs typeface="Times New Roman" pitchFamily="18" charset="0"/>
              </a:rPr>
              <a:t>		Object </a:t>
            </a:r>
            <a:r>
              <a:rPr lang="en-US" altLang="zh-CN" sz="2400" dirty="0" err="1">
                <a:ea typeface="宋体" pitchFamily="2" charset="-122"/>
                <a:cs typeface="Times New Roman" pitchFamily="18" charset="0"/>
              </a:rPr>
              <a:t>objPri</a:t>
            </a:r>
            <a:r>
              <a:rPr lang="en-US" altLang="zh-CN" sz="2400" dirty="0">
                <a:ea typeface="宋体" pitchFamily="2" charset="-122"/>
                <a:cs typeface="Times New Roman" pitchFamily="18" charset="0"/>
              </a:rPr>
              <a:t> = new Integer(5);//</a:t>
            </a:r>
            <a:r>
              <a:rPr lang="zh-CN" altLang="en-US" sz="2400" dirty="0">
                <a:ea typeface="宋体" pitchFamily="2" charset="-122"/>
                <a:cs typeface="Times New Roman" pitchFamily="18" charset="0"/>
              </a:rPr>
              <a:t>向上转型</a:t>
            </a:r>
          </a:p>
          <a:p>
            <a:pPr>
              <a:spcBef>
                <a:spcPct val="0"/>
              </a:spcBef>
              <a:buNone/>
            </a:pPr>
            <a:r>
              <a:rPr lang="zh-CN" altLang="en-US" sz="2400" dirty="0">
                <a:ea typeface="宋体" pitchFamily="2" charset="-122"/>
                <a:cs typeface="Times New Roman" pitchFamily="18" charset="0"/>
              </a:rPr>
              <a:t>		</a:t>
            </a:r>
          </a:p>
          <a:p>
            <a:pPr>
              <a:spcBef>
                <a:spcPct val="0"/>
              </a:spcBef>
              <a:buNone/>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String </a:t>
            </a:r>
            <a:r>
              <a:rPr lang="en-US" altLang="zh-CN" sz="2400" dirty="0" err="1">
                <a:ea typeface="宋体" pitchFamily="2" charset="-122"/>
                <a:cs typeface="Times New Roman" pitchFamily="18" charset="0"/>
              </a:rPr>
              <a:t>str</a:t>
            </a:r>
            <a:r>
              <a:rPr lang="en-US" altLang="zh-CN" sz="2400" dirty="0">
                <a:ea typeface="宋体" pitchFamily="2" charset="-122"/>
                <a:cs typeface="Times New Roman" pitchFamily="18" charset="0"/>
              </a:rPr>
              <a:t> = (String)</a:t>
            </a:r>
            <a:r>
              <a:rPr lang="en-US" altLang="zh-CN" sz="2400" dirty="0" err="1">
                <a:ea typeface="宋体" pitchFamily="2" charset="-122"/>
                <a:cs typeface="Times New Roman" pitchFamily="18" charset="0"/>
              </a:rPr>
              <a:t>objPri</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ClassCastException</a:t>
            </a:r>
            <a:endParaRPr lang="en-US" altLang="zh-CN" sz="2400" dirty="0">
              <a:ea typeface="宋体" pitchFamily="2" charset="-122"/>
              <a:cs typeface="Times New Roman" pitchFamily="18" charset="0"/>
            </a:endParaRPr>
          </a:p>
          <a:p>
            <a:pPr>
              <a:spcBef>
                <a:spcPct val="0"/>
              </a:spcBef>
              <a:buNone/>
            </a:pPr>
            <a:r>
              <a:rPr lang="en-US" altLang="zh-CN" sz="2400" dirty="0">
                <a:solidFill>
                  <a:srgbClr val="C00000"/>
                </a:solidFill>
                <a:ea typeface="宋体" pitchFamily="2" charset="-122"/>
                <a:cs typeface="Times New Roman" pitchFamily="18" charset="0"/>
              </a:rPr>
              <a:t>	}</a:t>
            </a:r>
          </a:p>
          <a:p>
            <a:pPr>
              <a:spcBef>
                <a:spcPct val="0"/>
              </a:spcBef>
              <a:buNone/>
            </a:pPr>
            <a:r>
              <a:rPr lang="en-US" altLang="zh-CN" sz="2400" dirty="0">
                <a:solidFill>
                  <a:srgbClr val="C00000"/>
                </a:solidFill>
                <a:ea typeface="宋体" pitchFamily="2" charset="-122"/>
                <a:cs typeface="Times New Roman" pitchFamily="18" charset="0"/>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dirty="0"/>
              <a:t>多态应用</a:t>
            </a:r>
          </a:p>
        </p:txBody>
      </p:sp>
      <p:sp>
        <p:nvSpPr>
          <p:cNvPr id="3" name="内容占位符 2"/>
          <p:cNvSpPr>
            <a:spLocks noGrp="1"/>
          </p:cNvSpPr>
          <p:nvPr>
            <p:ph idx="1"/>
          </p:nvPr>
        </p:nvSpPr>
        <p:spPr>
          <a:xfrm>
            <a:off x="457200" y="1628801"/>
            <a:ext cx="8229600" cy="4464496"/>
          </a:xfrm>
        </p:spPr>
        <p:txBody>
          <a:bodyPr>
            <a:normAutofit/>
          </a:bodyPr>
          <a:lstStyle/>
          <a:p>
            <a:pPr marL="285750" indent="-285750">
              <a:lnSpc>
                <a:spcPct val="150000"/>
              </a:lnSpc>
              <a:spcBef>
                <a:spcPts val="1200"/>
              </a:spcBef>
              <a:buFont typeface="Wingdings" pitchFamily="2" charset="2"/>
              <a:buChar char="Ø"/>
              <a:defRPr/>
            </a:pPr>
            <a:r>
              <a:rPr lang="zh-CN" altLang="en-US" sz="2400" dirty="0">
                <a:latin typeface="宋体" pitchFamily="2" charset="-122"/>
                <a:ea typeface="宋体" pitchFamily="2" charset="-122"/>
              </a:rPr>
              <a:t>多态在</a:t>
            </a:r>
            <a:r>
              <a:rPr lang="en-US" altLang="zh-CN" sz="2400" dirty="0">
                <a:latin typeface="宋体" pitchFamily="2" charset="-122"/>
                <a:ea typeface="宋体" pitchFamily="2" charset="-122"/>
              </a:rPr>
              <a:t>Java</a:t>
            </a:r>
            <a:r>
              <a:rPr lang="zh-CN" altLang="en-US" sz="2400" dirty="0">
                <a:latin typeface="宋体" pitchFamily="2" charset="-122"/>
                <a:ea typeface="宋体" pitchFamily="2" charset="-122"/>
              </a:rPr>
              <a:t>应用程序中被广泛使用。</a:t>
            </a:r>
          </a:p>
          <a:p>
            <a:pPr marL="742950" lvl="1" indent="-285750">
              <a:lnSpc>
                <a:spcPct val="150000"/>
              </a:lnSpc>
              <a:spcBef>
                <a:spcPts val="1200"/>
              </a:spcBef>
              <a:buFont typeface="Wingdings" pitchFamily="2" charset="2"/>
              <a:buChar char="Ø"/>
              <a:defRPr/>
            </a:pPr>
            <a:r>
              <a:rPr lang="zh-CN" altLang="en-US" sz="2500" dirty="0">
                <a:latin typeface="宋体" pitchFamily="2" charset="-122"/>
                <a:ea typeface="宋体" pitchFamily="2" charset="-122"/>
              </a:rPr>
              <a:t>多态数组 </a:t>
            </a:r>
            <a:r>
              <a:rPr lang="en-US" altLang="zh-CN" sz="2500" dirty="0">
                <a:latin typeface="宋体" pitchFamily="2" charset="-122"/>
                <a:ea typeface="宋体" pitchFamily="2" charset="-122"/>
              </a:rPr>
              <a:t>— </a:t>
            </a:r>
            <a:r>
              <a:rPr lang="en-US" altLang="zh-CN" sz="2500" dirty="0" err="1">
                <a:latin typeface="宋体" pitchFamily="2" charset="-122"/>
                <a:ea typeface="宋体" pitchFamily="2" charset="-122"/>
              </a:rPr>
              <a:t>在引用类型的数组中，使用多态形式存放对象</a:t>
            </a:r>
            <a:endParaRPr lang="en-US" altLang="zh-CN" sz="2500" dirty="0">
              <a:latin typeface="宋体" pitchFamily="2" charset="-122"/>
              <a:ea typeface="宋体" pitchFamily="2" charset="-122"/>
            </a:endParaRPr>
          </a:p>
          <a:p>
            <a:pPr marL="742950" lvl="1" indent="-285750">
              <a:lnSpc>
                <a:spcPct val="150000"/>
              </a:lnSpc>
              <a:spcBef>
                <a:spcPts val="1200"/>
              </a:spcBef>
              <a:buFont typeface="Wingdings" pitchFamily="2" charset="2"/>
              <a:buChar char="Ø"/>
              <a:defRPr/>
            </a:pPr>
            <a:endParaRPr lang="en-US" altLang="zh-CN" sz="2500" dirty="0">
              <a:latin typeface="宋体" pitchFamily="2" charset="-122"/>
              <a:ea typeface="宋体" pitchFamily="2" charset="-122"/>
            </a:endParaRPr>
          </a:p>
          <a:p>
            <a:pPr lvl="2" indent="-285750">
              <a:lnSpc>
                <a:spcPct val="150000"/>
              </a:lnSpc>
              <a:spcBef>
                <a:spcPts val="1200"/>
              </a:spcBef>
              <a:buFont typeface="Wingdings" pitchFamily="2" charset="2"/>
              <a:buChar char="Ø"/>
              <a:defRPr/>
            </a:pPr>
            <a:endParaRPr lang="en-US" altLang="zh-CN" sz="1655" dirty="0">
              <a:latin typeface="宋体" pitchFamily="2" charset="-122"/>
              <a:ea typeface="宋体" pitchFamily="2" charset="-122"/>
            </a:endParaRPr>
          </a:p>
          <a:p>
            <a:pPr lvl="2" indent="-285750">
              <a:lnSpc>
                <a:spcPct val="150000"/>
              </a:lnSpc>
              <a:spcBef>
                <a:spcPts val="1200"/>
              </a:spcBef>
              <a:buFont typeface="Wingdings" pitchFamily="2" charset="2"/>
              <a:buChar char="Ø"/>
              <a:defRPr/>
            </a:pPr>
            <a:endParaRPr lang="en-US" altLang="zh-CN" sz="1655" dirty="0" err="1">
              <a:latin typeface="宋体" pitchFamily="2" charset="-122"/>
              <a:ea typeface="宋体" pitchFamily="2" charset="-122"/>
            </a:endParaRPr>
          </a:p>
          <a:p>
            <a:pPr marL="742950" lvl="1" indent="-285750">
              <a:lnSpc>
                <a:spcPct val="150000"/>
              </a:lnSpc>
              <a:spcBef>
                <a:spcPts val="1200"/>
              </a:spcBef>
              <a:buFont typeface="Wingdings" pitchFamily="2" charset="2"/>
              <a:buChar char="Ø"/>
              <a:defRPr/>
            </a:pPr>
            <a:r>
              <a:rPr lang="zh-CN" altLang="en-US" sz="2055" dirty="0" err="1">
                <a:latin typeface="宋体" pitchFamily="2" charset="-122"/>
                <a:ea typeface="宋体" pitchFamily="2" charset="-122"/>
              </a:rPr>
              <a:t>多态参数 </a:t>
            </a:r>
            <a:r>
              <a:rPr lang="en-US" altLang="zh-CN" sz="2055" dirty="0">
                <a:latin typeface="宋体" pitchFamily="2" charset="-122"/>
                <a:ea typeface="宋体" pitchFamily="2" charset="-122"/>
              </a:rPr>
              <a:t>— </a:t>
            </a:r>
            <a:r>
              <a:rPr lang="zh-CN" altLang="en-US" sz="2055" dirty="0">
                <a:latin typeface="宋体" pitchFamily="2" charset="-122"/>
                <a:ea typeface="宋体" pitchFamily="2" charset="-122"/>
              </a:rPr>
              <a:t>形参类型为父类类型，使用多态形式传递 参数</a:t>
            </a:r>
            <a:endParaRPr lang="en-US" altLang="zh-CN" sz="2055" dirty="0">
              <a:latin typeface="宋体" pitchFamily="2" charset="-122"/>
              <a:ea typeface="宋体" pitchFamily="2" charset="-122"/>
            </a:endParaRPr>
          </a:p>
          <a:p>
            <a:pPr marL="742950" lvl="1" indent="-285750">
              <a:lnSpc>
                <a:spcPct val="150000"/>
              </a:lnSpc>
              <a:spcBef>
                <a:spcPts val="1200"/>
              </a:spcBef>
              <a:buFont typeface="Wingdings" pitchFamily="2" charset="2"/>
              <a:buChar char="Ø"/>
              <a:defRPr/>
            </a:pPr>
            <a:endParaRPr lang="en-US" altLang="zh-CN" sz="2055" dirty="0">
              <a:latin typeface="宋体" pitchFamily="2" charset="-122"/>
              <a:ea typeface="宋体" pitchFamily="2" charset="-122"/>
            </a:endParaRPr>
          </a:p>
          <a:p>
            <a:pPr marL="742950" lvl="1" indent="-285750">
              <a:lnSpc>
                <a:spcPct val="150000"/>
              </a:lnSpc>
              <a:spcBef>
                <a:spcPts val="1200"/>
              </a:spcBef>
              <a:buFont typeface="Wingdings" pitchFamily="2" charset="2"/>
              <a:buChar char="Ø"/>
              <a:defRPr/>
            </a:pPr>
            <a:endParaRPr lang="en-US" altLang="zh-CN" sz="2055" dirty="0">
              <a:latin typeface="宋体" pitchFamily="2" charset="-122"/>
              <a:ea typeface="宋体" pitchFamily="2" charset="-122"/>
            </a:endParaRPr>
          </a:p>
          <a:p>
            <a:pPr marL="742950" lvl="1" indent="-285750">
              <a:lnSpc>
                <a:spcPct val="150000"/>
              </a:lnSpc>
              <a:spcBef>
                <a:spcPts val="1200"/>
              </a:spcBef>
              <a:buFont typeface="Wingdings" pitchFamily="2" charset="2"/>
              <a:buChar char="Ø"/>
              <a:defRPr/>
            </a:pPr>
            <a:endParaRPr lang="zh-CN" altLang="en-US" sz="2055" dirty="0">
              <a:latin typeface="宋体" pitchFamily="2" charset="-122"/>
              <a:ea typeface="宋体" pitchFamily="2" charset="-122"/>
            </a:endParaRPr>
          </a:p>
          <a:p>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a:t>多态数组示例</a:t>
            </a:r>
          </a:p>
        </p:txBody>
      </p:sp>
      <p:pic>
        <p:nvPicPr>
          <p:cNvPr id="4" name="Picture 2"/>
          <p:cNvPicPr>
            <a:picLocks noChangeAspect="1" noChangeArrowheads="1"/>
          </p:cNvPicPr>
          <p:nvPr/>
        </p:nvPicPr>
        <p:blipFill>
          <a:blip r:embed="rId2" cstate="print"/>
          <a:srcRect/>
          <a:stretch>
            <a:fillRect/>
          </a:stretch>
        </p:blipFill>
        <p:spPr bwMode="auto">
          <a:xfrm>
            <a:off x="2571736" y="1428736"/>
            <a:ext cx="3528392" cy="3493196"/>
          </a:xfrm>
          <a:prstGeom prst="rect">
            <a:avLst/>
          </a:prstGeom>
          <a:noFill/>
          <a:ln w="9525">
            <a:noFill/>
            <a:miter lim="800000"/>
            <a:headEnd/>
            <a:tailEnd/>
          </a:ln>
        </p:spPr>
      </p:pic>
      <p:sp>
        <p:nvSpPr>
          <p:cNvPr id="5" name="TextBox 4"/>
          <p:cNvSpPr txBox="1"/>
          <p:nvPr/>
        </p:nvSpPr>
        <p:spPr>
          <a:xfrm>
            <a:off x="714348" y="1357298"/>
            <a:ext cx="5072098" cy="677108"/>
          </a:xfrm>
          <a:prstGeom prst="rect">
            <a:avLst/>
          </a:prstGeom>
          <a:noFill/>
        </p:spPr>
        <p:txBody>
          <a:bodyPr wrap="square" rtlCol="0">
            <a:spAutoFit/>
          </a:bodyPr>
          <a:lstStyle/>
          <a:p>
            <a:r>
              <a:rPr lang="zh-CN" altLang="en-US" sz="2000" dirty="0">
                <a:ea typeface="宋体" pitchFamily="2" charset="-122"/>
              </a:rPr>
              <a:t>现有一个继承结构如下：</a:t>
            </a:r>
            <a:endParaRPr lang="en-US" altLang="zh-CN" sz="2000" dirty="0">
              <a:ea typeface="宋体" pitchFamily="2" charset="-122"/>
            </a:endParaRPr>
          </a:p>
          <a:p>
            <a:endParaRPr lang="zh-CN" altLang="en-US" dirty="0"/>
          </a:p>
        </p:txBody>
      </p:sp>
      <p:sp>
        <p:nvSpPr>
          <p:cNvPr id="6" name="TextBox 5"/>
          <p:cNvSpPr txBox="1"/>
          <p:nvPr/>
        </p:nvSpPr>
        <p:spPr>
          <a:xfrm>
            <a:off x="642910" y="5572140"/>
            <a:ext cx="7500990" cy="646331"/>
          </a:xfrm>
          <a:prstGeom prst="rect">
            <a:avLst/>
          </a:prstGeom>
          <a:noFill/>
        </p:spPr>
        <p:txBody>
          <a:bodyPr wrap="square" rtlCol="0">
            <a:spAutoFit/>
          </a:bodyPr>
          <a:lstStyle/>
          <a:p>
            <a:pPr>
              <a:buFont typeface="Wingdings" pitchFamily="2" charset="2"/>
              <a:buChar char="l"/>
            </a:pPr>
            <a:r>
              <a:rPr lang="zh-CN" altLang="en-US" dirty="0">
                <a:ea typeface="宋体" pitchFamily="2" charset="-122"/>
              </a:rPr>
              <a:t>要求创建五个年龄不等的</a:t>
            </a:r>
            <a:r>
              <a:rPr lang="en-US" altLang="zh-CN" dirty="0">
                <a:ea typeface="宋体" pitchFamily="2" charset="-122"/>
              </a:rPr>
              <a:t>Person</a:t>
            </a:r>
            <a:r>
              <a:rPr lang="zh-CN" altLang="en-US" dirty="0">
                <a:ea typeface="宋体" pitchFamily="2" charset="-122"/>
              </a:rPr>
              <a:t>、</a:t>
            </a:r>
            <a:r>
              <a:rPr lang="en-US" altLang="zh-CN" dirty="0">
                <a:ea typeface="宋体" pitchFamily="2" charset="-122"/>
              </a:rPr>
              <a:t>Student</a:t>
            </a:r>
            <a:r>
              <a:rPr lang="zh-CN" altLang="en-US" dirty="0">
                <a:ea typeface="宋体" pitchFamily="2" charset="-122"/>
              </a:rPr>
              <a:t>和</a:t>
            </a:r>
            <a:r>
              <a:rPr lang="en-US" altLang="zh-CN" dirty="0">
                <a:ea typeface="宋体" pitchFamily="2" charset="-122"/>
              </a:rPr>
              <a:t>Teacher</a:t>
            </a:r>
            <a:r>
              <a:rPr lang="zh-CN" altLang="en-US" dirty="0">
                <a:ea typeface="宋体" pitchFamily="2" charset="-122"/>
              </a:rPr>
              <a:t>对象，并将他们按年龄排序输出，应如何实现？</a:t>
            </a:r>
          </a:p>
        </p:txBody>
      </p:sp>
      <p:sp>
        <p:nvSpPr>
          <p:cNvPr id="7" name="TextBox 6"/>
          <p:cNvSpPr txBox="1"/>
          <p:nvPr/>
        </p:nvSpPr>
        <p:spPr>
          <a:xfrm>
            <a:off x="1285852" y="4071942"/>
            <a:ext cx="1000132" cy="369332"/>
          </a:xfrm>
          <a:prstGeom prst="rect">
            <a:avLst/>
          </a:prstGeom>
          <a:noFill/>
        </p:spPr>
        <p:txBody>
          <a:bodyPr wrap="square" rtlCol="0">
            <a:spAutoFit/>
          </a:bodyPr>
          <a:lstStyle/>
          <a:p>
            <a:r>
              <a:rPr lang="en-US" altLang="zh-CN" dirty="0"/>
              <a:t>score</a:t>
            </a:r>
            <a:endParaRPr lang="zh-CN" altLang="en-US" dirty="0"/>
          </a:p>
        </p:txBody>
      </p:sp>
      <p:sp>
        <p:nvSpPr>
          <p:cNvPr id="8" name="TextBox 7"/>
          <p:cNvSpPr txBox="1"/>
          <p:nvPr/>
        </p:nvSpPr>
        <p:spPr>
          <a:xfrm>
            <a:off x="6215074" y="3857628"/>
            <a:ext cx="1071570" cy="369332"/>
          </a:xfrm>
          <a:prstGeom prst="rect">
            <a:avLst/>
          </a:prstGeom>
          <a:noFill/>
        </p:spPr>
        <p:txBody>
          <a:bodyPr wrap="square" rtlCol="0">
            <a:spAutoFit/>
          </a:bodyPr>
          <a:lstStyle/>
          <a:p>
            <a:r>
              <a:rPr lang="en-US" altLang="zh-CN" dirty="0"/>
              <a:t>salary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251520" y="1556792"/>
            <a:ext cx="8658236" cy="3744416"/>
          </a:xfrm>
        </p:spPr>
        <p:txBody>
          <a:bodyPr>
            <a:noAutofit/>
          </a:bodyPr>
          <a:lstStyle/>
          <a:p>
            <a:pPr marL="0" indent="0">
              <a:lnSpc>
                <a:spcPct val="90000"/>
              </a:lnSpc>
              <a:buClr>
                <a:schemeClr val="tx1"/>
              </a:buClr>
              <a:buNone/>
            </a:pPr>
            <a:endParaRPr lang="en-US" altLang="zh-CN" sz="1200" dirty="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a:solidFill>
                  <a:srgbClr val="C00000"/>
                </a:solidFill>
                <a:ea typeface="宋体" pitchFamily="2" charset="-122"/>
                <a:cs typeface="Times New Roman" pitchFamily="18" charset="0"/>
              </a:rPr>
              <a:t>类</a:t>
            </a:r>
            <a:r>
              <a:rPr lang="en-US" altLang="zh-CN" dirty="0">
                <a:solidFill>
                  <a:srgbClr val="C00000"/>
                </a:solidFill>
                <a:ea typeface="宋体" pitchFamily="2" charset="-122"/>
                <a:cs typeface="Times New Roman" pitchFamily="18" charset="0"/>
              </a:rPr>
              <a:t>(class)</a:t>
            </a:r>
            <a:r>
              <a:rPr lang="zh-CN" altLang="en-US" dirty="0">
                <a:ea typeface="宋体" pitchFamily="2" charset="-122"/>
                <a:cs typeface="Times New Roman" pitchFamily="18" charset="0"/>
              </a:rPr>
              <a:t>和</a:t>
            </a:r>
            <a:r>
              <a:rPr lang="zh-CN" altLang="en-US" dirty="0">
                <a:solidFill>
                  <a:srgbClr val="C00000"/>
                </a:solidFill>
                <a:ea typeface="宋体" pitchFamily="2" charset="-122"/>
                <a:cs typeface="Times New Roman" pitchFamily="18" charset="0"/>
              </a:rPr>
              <a:t>对象</a:t>
            </a:r>
            <a:r>
              <a:rPr lang="en-US" altLang="zh-CN" dirty="0">
                <a:solidFill>
                  <a:srgbClr val="C00000"/>
                </a:solidFill>
                <a:ea typeface="宋体" pitchFamily="2" charset="-122"/>
                <a:cs typeface="Times New Roman" pitchFamily="18" charset="0"/>
              </a:rPr>
              <a:t>(object)</a:t>
            </a:r>
            <a:r>
              <a:rPr lang="zh-CN" altLang="en-US" dirty="0">
                <a:ea typeface="宋体" pitchFamily="2" charset="-122"/>
                <a:cs typeface="Times New Roman" pitchFamily="18" charset="0"/>
              </a:rPr>
              <a:t>是面向对象的核心概念。</a:t>
            </a:r>
            <a:endParaRPr lang="en-US" altLang="zh-CN" dirty="0">
              <a:ea typeface="宋体" pitchFamily="2" charset="-122"/>
              <a:cs typeface="Times New Roman" pitchFamily="18" charset="0"/>
            </a:endParaRPr>
          </a:p>
          <a:p>
            <a:pPr lvl="1">
              <a:lnSpc>
                <a:spcPct val="150000"/>
              </a:lnSpc>
              <a:buClr>
                <a:schemeClr val="tx1"/>
              </a:buClr>
              <a:buFont typeface="Wingdings" pitchFamily="2" charset="2"/>
              <a:buChar char="Ø"/>
            </a:pPr>
            <a:r>
              <a:rPr lang="zh-CN" altLang="en-US" dirty="0">
                <a:ea typeface="宋体" pitchFamily="2" charset="-122"/>
                <a:cs typeface="Times New Roman" pitchFamily="18" charset="0"/>
              </a:rPr>
              <a:t>类是对</a:t>
            </a:r>
            <a:r>
              <a:rPr lang="zh-CN" altLang="en-US">
                <a:ea typeface="宋体" pitchFamily="2" charset="-122"/>
                <a:cs typeface="Times New Roman" pitchFamily="18" charset="0"/>
              </a:rPr>
              <a:t>一类事物的描述</a:t>
            </a:r>
            <a:r>
              <a:rPr lang="zh-CN" altLang="en-US" dirty="0">
                <a:ea typeface="宋体" pitchFamily="2" charset="-122"/>
                <a:cs typeface="Times New Roman" pitchFamily="18" charset="0"/>
              </a:rPr>
              <a:t>，是</a:t>
            </a:r>
            <a:r>
              <a:rPr lang="zh-CN" altLang="en-US" dirty="0">
                <a:solidFill>
                  <a:srgbClr val="0000FF"/>
                </a:solidFill>
                <a:ea typeface="宋体" pitchFamily="2" charset="-122"/>
                <a:cs typeface="Times New Roman" pitchFamily="18" charset="0"/>
              </a:rPr>
              <a:t>抽象的</a:t>
            </a:r>
            <a:r>
              <a:rPr lang="zh-CN" altLang="en-US" dirty="0">
                <a:ea typeface="宋体" pitchFamily="2" charset="-122"/>
                <a:cs typeface="Times New Roman" pitchFamily="18" charset="0"/>
              </a:rPr>
              <a:t>、概念上的定义</a:t>
            </a:r>
            <a:endParaRPr lang="en-US" altLang="zh-CN" dirty="0">
              <a:ea typeface="宋体" pitchFamily="2" charset="-122"/>
              <a:cs typeface="Times New Roman" pitchFamily="18" charset="0"/>
            </a:endParaRPr>
          </a:p>
          <a:p>
            <a:pPr lvl="1">
              <a:lnSpc>
                <a:spcPct val="150000"/>
              </a:lnSpc>
              <a:buClr>
                <a:schemeClr val="tx1"/>
              </a:buClr>
              <a:buFont typeface="Wingdings" pitchFamily="2" charset="2"/>
              <a:buChar char="Ø"/>
            </a:pPr>
            <a:r>
              <a:rPr lang="zh-CN" altLang="en-US" dirty="0">
                <a:ea typeface="宋体" pitchFamily="2" charset="-122"/>
                <a:cs typeface="Times New Roman" pitchFamily="18" charset="0"/>
              </a:rPr>
              <a:t>对象是实际存在的该类事物的每个个体，因而也称</a:t>
            </a:r>
            <a:r>
              <a:rPr lang="zh-CN" altLang="en-US" dirty="0">
                <a:solidFill>
                  <a:srgbClr val="0000FF"/>
                </a:solidFill>
                <a:ea typeface="宋体" pitchFamily="2" charset="-122"/>
                <a:cs typeface="Times New Roman" pitchFamily="18" charset="0"/>
              </a:rPr>
              <a:t>实例</a:t>
            </a:r>
            <a:r>
              <a:rPr lang="en-US" altLang="zh-CN" dirty="0">
                <a:ea typeface="宋体" pitchFamily="2" charset="-122"/>
                <a:cs typeface="Times New Roman" pitchFamily="18" charset="0"/>
              </a:rPr>
              <a:t>(instance)</a:t>
            </a:r>
            <a:r>
              <a:rPr lang="zh-CN" altLang="en-US" dirty="0">
                <a:ea typeface="宋体" pitchFamily="2" charset="-122"/>
                <a:cs typeface="Times New Roman" pitchFamily="18" charset="0"/>
              </a:rPr>
              <a:t>。</a:t>
            </a:r>
            <a:endParaRPr lang="en-US" altLang="zh-CN" dirty="0">
              <a:ea typeface="宋体" pitchFamily="2" charset="-122"/>
              <a:cs typeface="Times New Roman" pitchFamily="18" charset="0"/>
            </a:endParaRPr>
          </a:p>
          <a:p>
            <a:pPr marL="57150" lvl="1" indent="-342900">
              <a:lnSpc>
                <a:spcPct val="90000"/>
              </a:lnSpc>
              <a:spcBef>
                <a:spcPts val="1800"/>
              </a:spcBef>
              <a:buClr>
                <a:schemeClr val="tx1"/>
              </a:buClr>
              <a:buFont typeface="Wingdings" pitchFamily="2" charset="2"/>
              <a:buChar char="l"/>
            </a:pPr>
            <a:endParaRPr lang="en-US" altLang="zh-CN" sz="1800">
              <a:ea typeface="宋体" pitchFamily="2" charset="-122"/>
              <a:cs typeface="Times New Roman" pitchFamily="18" charset="0"/>
            </a:endParaRPr>
          </a:p>
          <a:p>
            <a:pPr marL="57150" lvl="1" indent="-342900">
              <a:lnSpc>
                <a:spcPct val="90000"/>
              </a:lnSpc>
              <a:spcBef>
                <a:spcPts val="1800"/>
              </a:spcBef>
              <a:buClr>
                <a:schemeClr val="tx1"/>
              </a:buClr>
              <a:buFont typeface="Wingdings" pitchFamily="2" charset="2"/>
              <a:buChar char="l"/>
            </a:pPr>
            <a:r>
              <a:rPr lang="zh-CN" altLang="en-US" sz="2800">
                <a:ea typeface="宋体" pitchFamily="2" charset="-122"/>
                <a:cs typeface="Times New Roman" pitchFamily="18" charset="0"/>
              </a:rPr>
              <a:t>“</a:t>
            </a:r>
            <a:r>
              <a:rPr lang="zh-CN" altLang="en-US" sz="2800" dirty="0">
                <a:ea typeface="宋体" pitchFamily="2" charset="-122"/>
                <a:cs typeface="Times New Roman" pitchFamily="18" charset="0"/>
              </a:rPr>
              <a:t>万事万物皆对象”</a:t>
            </a:r>
          </a:p>
        </p:txBody>
      </p:sp>
    </p:spTree>
    <p:extLst>
      <p:ext uri="{BB962C8B-B14F-4D97-AF65-F5344CB8AC3E}">
        <p14:creationId xmlns:p14="http://schemas.microsoft.com/office/powerpoint/2010/main" val="19006273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646360"/>
            <a:ext cx="4090995" cy="853814"/>
          </a:xfrm>
        </p:spPr>
        <p:txBody>
          <a:bodyPr/>
          <a:lstStyle/>
          <a:p>
            <a:pPr algn="l">
              <a:defRPr/>
            </a:pPr>
            <a:r>
              <a:rPr lang="zh-CN" altLang="en-US" dirty="0"/>
              <a:t>多态数组示例</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357158" y="1500174"/>
            <a:ext cx="8072494" cy="3016210"/>
          </a:xfrm>
          <a:prstGeom prst="rect">
            <a:avLst/>
          </a:prstGeom>
          <a:noFill/>
          <a:ln w="9525">
            <a:noFill/>
            <a:miter lim="800000"/>
          </a:ln>
        </p:spPr>
        <p:txBody>
          <a:bodyPr wrap="square">
            <a:spAutoFit/>
          </a:bodyPr>
          <a:lstStyle/>
          <a:p>
            <a:pPr marL="285750" indent="-285750">
              <a:lnSpc>
                <a:spcPct val="150000"/>
              </a:lnSpc>
              <a:spcBef>
                <a:spcPts val="1200"/>
              </a:spcBef>
              <a:buFont typeface="Wingdings" pitchFamily="2" charset="2"/>
              <a:buChar char="Ø"/>
              <a:defRPr/>
            </a:pPr>
            <a:r>
              <a:rPr lang="zh-CN" altLang="en-US" sz="2400" dirty="0">
                <a:latin typeface="宋体" pitchFamily="2" charset="-122"/>
                <a:ea typeface="宋体" pitchFamily="2" charset="-122"/>
              </a:rPr>
              <a:t>对于这种处于同一个继承层次中的对象，使用多态数组来存放是最为简便的方法之一。</a:t>
            </a:r>
          </a:p>
          <a:p>
            <a:pPr marL="1276350" lvl="2" indent="-361950">
              <a:defRPr/>
            </a:pPr>
            <a:r>
              <a:rPr lang="en-US" altLang="zh-CN" dirty="0">
                <a:ea typeface="宋体" pitchFamily="2" charset="-122"/>
              </a:rPr>
              <a:t>   </a:t>
            </a:r>
          </a:p>
          <a:p>
            <a:pPr marL="1276350" lvl="2" indent="-361950">
              <a:defRPr/>
            </a:pPr>
            <a:r>
              <a:rPr lang="en-US" altLang="zh-CN" sz="2000" dirty="0">
                <a:ea typeface="宋体" pitchFamily="2" charset="-122"/>
              </a:rPr>
              <a:t>Person[] person = {new Person("</a:t>
            </a:r>
            <a:r>
              <a:rPr lang="zh-CN" altLang="en-US" sz="2000" dirty="0">
                <a:ea typeface="宋体" pitchFamily="2" charset="-122"/>
              </a:rPr>
              <a:t>张三</a:t>
            </a:r>
            <a:r>
              <a:rPr lang="en-US" altLang="zh-CN" sz="2000" dirty="0">
                <a:ea typeface="宋体" pitchFamily="2" charset="-122"/>
              </a:rPr>
              <a:t>", 32),</a:t>
            </a:r>
          </a:p>
          <a:p>
            <a:pPr marL="1276350" lvl="2" indent="-361950">
              <a:defRPr/>
            </a:pPr>
            <a:r>
              <a:rPr lang="en-US" altLang="zh-CN" sz="2000" dirty="0">
                <a:ea typeface="宋体" pitchFamily="2" charset="-122"/>
              </a:rPr>
              <a:t>                                  new Student("</a:t>
            </a:r>
            <a:r>
              <a:rPr lang="zh-CN" altLang="en-US" sz="2000" dirty="0">
                <a:ea typeface="宋体" pitchFamily="2" charset="-122"/>
              </a:rPr>
              <a:t>李四</a:t>
            </a:r>
            <a:r>
              <a:rPr lang="en-US" altLang="zh-CN" sz="2000" dirty="0">
                <a:ea typeface="宋体" pitchFamily="2" charset="-122"/>
              </a:rPr>
              <a:t>", 21, 120, 90.0),</a:t>
            </a:r>
          </a:p>
          <a:p>
            <a:pPr marL="1276350" lvl="2" indent="-361950">
              <a:defRPr/>
            </a:pPr>
            <a:r>
              <a:rPr lang="en-US" altLang="zh-CN" sz="2000" dirty="0">
                <a:ea typeface="宋体" pitchFamily="2" charset="-122"/>
              </a:rPr>
              <a:t>                                  new Student("</a:t>
            </a:r>
            <a:r>
              <a:rPr lang="zh-CN" altLang="en-US" sz="2000" dirty="0">
                <a:ea typeface="宋体" pitchFamily="2" charset="-122"/>
              </a:rPr>
              <a:t>王五</a:t>
            </a:r>
            <a:r>
              <a:rPr lang="en-US" altLang="zh-CN" sz="2000" dirty="0">
                <a:ea typeface="宋体" pitchFamily="2" charset="-122"/>
              </a:rPr>
              <a:t>", 22, 119, 91.5),</a:t>
            </a:r>
          </a:p>
          <a:p>
            <a:pPr marL="1276350" lvl="2" indent="-361950">
              <a:defRPr/>
            </a:pPr>
            <a:r>
              <a:rPr lang="en-US" altLang="zh-CN" sz="2000" dirty="0">
                <a:ea typeface="宋体" pitchFamily="2" charset="-122"/>
              </a:rPr>
              <a:t>                                  new Teacher("</a:t>
            </a:r>
            <a:r>
              <a:rPr lang="zh-CN" altLang="en-US" sz="2000" dirty="0">
                <a:ea typeface="宋体" pitchFamily="2" charset="-122"/>
              </a:rPr>
              <a:t>刘老师</a:t>
            </a:r>
            <a:r>
              <a:rPr lang="en-US" altLang="zh-CN" sz="2000" dirty="0">
                <a:ea typeface="宋体" pitchFamily="2" charset="-122"/>
              </a:rPr>
              <a:t>", 35, 10, "Java EE"),</a:t>
            </a:r>
          </a:p>
          <a:p>
            <a:pPr marL="1276350" lvl="2" indent="-361950">
              <a:defRPr/>
            </a:pPr>
            <a:r>
              <a:rPr lang="en-US" altLang="zh-CN" sz="2000" dirty="0">
                <a:ea typeface="宋体" pitchFamily="2" charset="-122"/>
              </a:rPr>
              <a:t>                                  new Teacher("</a:t>
            </a:r>
            <a:r>
              <a:rPr lang="zh-CN" altLang="en-US" sz="2000" dirty="0">
                <a:ea typeface="宋体" pitchFamily="2" charset="-122"/>
              </a:rPr>
              <a:t>张老师</a:t>
            </a:r>
            <a:r>
              <a:rPr lang="en-US" altLang="zh-CN" sz="2000" dirty="0">
                <a:ea typeface="宋体" pitchFamily="2" charset="-122"/>
              </a:rPr>
              <a:t>", 11)};</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15816" y="282259"/>
            <a:ext cx="3312368" cy="720080"/>
          </a:xfrm>
        </p:spPr>
        <p:txBody>
          <a:bodyPr/>
          <a:lstStyle/>
          <a:p>
            <a:pPr eaLnBrk="1" hangingPunct="1"/>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428596" y="1000108"/>
            <a:ext cx="8497192" cy="4114800"/>
          </a:xfrm>
        </p:spPr>
        <p:txBody>
          <a:bodyPr>
            <a:normAutofit fontScale="70000" lnSpcReduction="20000"/>
          </a:bodyPr>
          <a:lstStyle/>
          <a:p>
            <a:pPr marL="457200" indent="-457200">
              <a:lnSpc>
                <a:spcPct val="150000"/>
              </a:lnSpc>
              <a:buFont typeface="+mj-lt"/>
              <a:buAutoNum type="arabicPeriod"/>
              <a:defRPr/>
            </a:pPr>
            <a:r>
              <a:rPr lang="zh-CN" altLang="en-US" sz="2400" dirty="0">
                <a:ea typeface="宋体" pitchFamily="2" charset="-122"/>
              </a:rPr>
              <a:t>使用多态引用分别创建</a:t>
            </a:r>
            <a:r>
              <a:rPr lang="en-US" altLang="zh-CN" sz="2400" dirty="0">
                <a:ea typeface="宋体" pitchFamily="2" charset="-122"/>
              </a:rPr>
              <a:t>Computer</a:t>
            </a:r>
            <a:r>
              <a:rPr lang="zh-CN" altLang="en-US" sz="2400" dirty="0">
                <a:ea typeface="宋体" pitchFamily="2" charset="-122"/>
              </a:rPr>
              <a:t>、</a:t>
            </a:r>
            <a:r>
              <a:rPr lang="en-US" altLang="zh-CN" sz="2400" dirty="0">
                <a:ea typeface="宋体" pitchFamily="2" charset="-122"/>
              </a:rPr>
              <a:t>PC</a:t>
            </a:r>
            <a:r>
              <a:rPr lang="zh-CN" altLang="en-US" sz="2400" dirty="0">
                <a:ea typeface="宋体" pitchFamily="2" charset="-122"/>
              </a:rPr>
              <a:t>和</a:t>
            </a:r>
            <a:r>
              <a:rPr lang="en-US" altLang="zh-CN" sz="2400" dirty="0" err="1">
                <a:ea typeface="宋体" pitchFamily="2" charset="-122"/>
              </a:rPr>
              <a:t>NotePad</a:t>
            </a:r>
            <a:r>
              <a:rPr lang="zh-CN" altLang="en-US" sz="2400" dirty="0">
                <a:ea typeface="宋体" pitchFamily="2" charset="-122"/>
              </a:rPr>
              <a:t>实例，并将实例放在一个</a:t>
            </a:r>
            <a:r>
              <a:rPr lang="en-US" altLang="zh-CN" sz="2400" dirty="0">
                <a:ea typeface="宋体" pitchFamily="2" charset="-122"/>
              </a:rPr>
              <a:t>Computer</a:t>
            </a:r>
            <a:r>
              <a:rPr lang="zh-CN" altLang="en-US" sz="2400" dirty="0">
                <a:ea typeface="宋体" pitchFamily="2" charset="-122"/>
              </a:rPr>
              <a:t>类型的数组中。</a:t>
            </a:r>
          </a:p>
          <a:p>
            <a:pPr marL="457200" indent="-457200">
              <a:lnSpc>
                <a:spcPct val="150000"/>
              </a:lnSpc>
              <a:buFont typeface="+mj-lt"/>
              <a:buAutoNum type="arabicPeriod"/>
              <a:defRPr/>
            </a:pPr>
            <a:r>
              <a:rPr lang="zh-CN" altLang="en-US" sz="2400" dirty="0">
                <a:ea typeface="宋体" pitchFamily="2" charset="-122"/>
              </a:rPr>
              <a:t>遍历数组元素，分别调用</a:t>
            </a:r>
            <a:r>
              <a:rPr lang="en-US" altLang="zh-CN" sz="2400" dirty="0" err="1">
                <a:ea typeface="宋体" pitchFamily="2" charset="-122"/>
              </a:rPr>
              <a:t>getDetails</a:t>
            </a:r>
            <a:r>
              <a:rPr lang="zh-CN" altLang="en-US" sz="2400" dirty="0">
                <a:ea typeface="宋体" pitchFamily="2" charset="-122"/>
              </a:rPr>
              <a:t>方法获取输出结果。</a:t>
            </a:r>
          </a:p>
          <a:p>
            <a:pPr marL="457200" indent="-457200">
              <a:lnSpc>
                <a:spcPct val="150000"/>
              </a:lnSpc>
              <a:buFont typeface="+mj-lt"/>
              <a:buAutoNum type="arabicPeriod"/>
              <a:defRPr/>
            </a:pPr>
            <a:r>
              <a:rPr lang="zh-CN" altLang="en-US" sz="2400" dirty="0">
                <a:ea typeface="宋体" pitchFamily="2" charset="-122"/>
              </a:rPr>
              <a:t>在</a:t>
            </a:r>
            <a:r>
              <a:rPr lang="en-US" altLang="zh-CN" sz="2400" dirty="0">
                <a:ea typeface="宋体" pitchFamily="2" charset="-122"/>
              </a:rPr>
              <a:t>Computer</a:t>
            </a:r>
            <a:r>
              <a:rPr lang="zh-CN" altLang="en-US" sz="2400" dirty="0">
                <a:ea typeface="宋体" pitchFamily="2" charset="-122"/>
              </a:rPr>
              <a:t>类中增加</a:t>
            </a:r>
            <a:r>
              <a:rPr lang="en-US" altLang="zh-CN" sz="2400" dirty="0">
                <a:ea typeface="宋体" pitchFamily="2" charset="-122"/>
              </a:rPr>
              <a:t>price</a:t>
            </a:r>
            <a:r>
              <a:rPr lang="zh-CN" altLang="en-US" sz="2400" dirty="0">
                <a:ea typeface="宋体" pitchFamily="2" charset="-122"/>
              </a:rPr>
              <a:t>属性表示价格。</a:t>
            </a:r>
          </a:p>
          <a:p>
            <a:pPr marL="457200" indent="-457200">
              <a:lnSpc>
                <a:spcPct val="150000"/>
              </a:lnSpc>
              <a:buFont typeface="+mj-lt"/>
              <a:buAutoNum type="arabicPeriod"/>
              <a:defRPr/>
            </a:pPr>
            <a:r>
              <a:rPr lang="zh-CN" altLang="en-US" sz="2400" dirty="0">
                <a:ea typeface="宋体" pitchFamily="2" charset="-122"/>
              </a:rPr>
              <a:t>将数组元素按价格进行排序，并遍历打印输出。</a:t>
            </a:r>
            <a:endParaRPr lang="en-US" altLang="zh-CN" sz="2400" dirty="0">
              <a:ea typeface="宋体" pitchFamily="2" charset="-122"/>
            </a:endParaRPr>
          </a:p>
          <a:p>
            <a:pPr marL="457200" indent="-457200">
              <a:lnSpc>
                <a:spcPct val="150000"/>
              </a:lnSpc>
              <a:buFont typeface="+mj-lt"/>
              <a:buAutoNum type="arabicPeriod"/>
              <a:defRPr/>
            </a:pPr>
            <a:r>
              <a:rPr lang="en-US" altLang="zh-CN" sz="2400" dirty="0" err="1">
                <a:solidFill>
                  <a:srgbClr val="FF0000"/>
                </a:solidFill>
                <a:ea typeface="宋体" pitchFamily="2" charset="-122"/>
              </a:rPr>
              <a:t>PC:show</a:t>
            </a:r>
            <a:r>
              <a:rPr lang="zh-CN" altLang="en-US" sz="2400" dirty="0">
                <a:solidFill>
                  <a:srgbClr val="FF0000"/>
                </a:solidFill>
                <a:ea typeface="宋体" pitchFamily="2" charset="-122"/>
              </a:rPr>
              <a:t>方法</a:t>
            </a:r>
            <a:endParaRPr lang="en-US" altLang="zh-CN" sz="2400" dirty="0">
              <a:solidFill>
                <a:srgbClr val="FF0000"/>
              </a:solidFill>
              <a:ea typeface="宋体" pitchFamily="2" charset="-122"/>
            </a:endParaRPr>
          </a:p>
          <a:p>
            <a:pPr marL="457200" indent="-457200">
              <a:lnSpc>
                <a:spcPct val="150000"/>
              </a:lnSpc>
              <a:buFont typeface="+mj-lt"/>
              <a:buAutoNum type="arabicPeriod"/>
              <a:defRPr/>
            </a:pPr>
            <a:r>
              <a:rPr lang="en-US" altLang="zh-CN" sz="2400" dirty="0" err="1">
                <a:solidFill>
                  <a:srgbClr val="FF0000"/>
                </a:solidFill>
                <a:ea typeface="宋体" pitchFamily="2" charset="-122"/>
              </a:rPr>
              <a:t>NotePad</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print</a:t>
            </a:r>
            <a:r>
              <a:rPr lang="zh-CN" altLang="en-US" sz="2400" dirty="0">
                <a:solidFill>
                  <a:srgbClr val="FF0000"/>
                </a:solidFill>
                <a:ea typeface="宋体" pitchFamily="2" charset="-122"/>
              </a:rPr>
              <a:t>方法</a:t>
            </a:r>
            <a:endParaRPr lang="en-US" altLang="zh-CN" sz="2400" dirty="0">
              <a:solidFill>
                <a:srgbClr val="FF0000"/>
              </a:solidFill>
              <a:ea typeface="宋体" pitchFamily="2" charset="-122"/>
            </a:endParaRPr>
          </a:p>
          <a:p>
            <a:pPr marL="457200" indent="-457200">
              <a:lnSpc>
                <a:spcPct val="150000"/>
              </a:lnSpc>
              <a:buFont typeface="+mj-lt"/>
              <a:buAutoNum type="arabicPeriod"/>
              <a:defRPr/>
            </a:pPr>
            <a:endParaRPr lang="en-US" altLang="zh-CN" sz="2400" dirty="0">
              <a:solidFill>
                <a:srgbClr val="FF0000"/>
              </a:solidFill>
              <a:ea typeface="宋体" pitchFamily="2" charset="-122"/>
            </a:endParaRPr>
          </a:p>
          <a:p>
            <a:pPr marL="457200" indent="-457200">
              <a:lnSpc>
                <a:spcPct val="150000"/>
              </a:lnSpc>
              <a:buFont typeface="+mj-lt"/>
              <a:buAutoNum type="arabicPeriod"/>
              <a:defRPr/>
            </a:pPr>
            <a:r>
              <a:rPr lang="zh-CN" altLang="en-US" sz="2400" dirty="0">
                <a:solidFill>
                  <a:srgbClr val="FF0000"/>
                </a:solidFill>
                <a:ea typeface="宋体" pitchFamily="2" charset="-122"/>
              </a:rPr>
              <a:t>测试类中，定义一个</a:t>
            </a:r>
            <a:r>
              <a:rPr lang="en-US" altLang="zh-CN" sz="2400" dirty="0">
                <a:solidFill>
                  <a:srgbClr val="FF0000"/>
                </a:solidFill>
                <a:ea typeface="宋体" pitchFamily="2" charset="-122"/>
              </a:rPr>
              <a:t>method</a:t>
            </a:r>
            <a:r>
              <a:rPr lang="zh-CN" altLang="en-US" sz="2400" dirty="0">
                <a:solidFill>
                  <a:srgbClr val="FF0000"/>
                </a:solidFill>
                <a:ea typeface="宋体" pitchFamily="2" charset="-122"/>
              </a:rPr>
              <a:t>，要求可以按传入的对象实现调用</a:t>
            </a:r>
            <a:endParaRPr lang="en-US" altLang="zh-CN" sz="2400" dirty="0">
              <a:solidFill>
                <a:srgbClr val="FF0000"/>
              </a:solidFill>
              <a:ea typeface="宋体" pitchFamily="2" charset="-122"/>
            </a:endParaRPr>
          </a:p>
          <a:p>
            <a:pPr marL="457200" indent="-457200">
              <a:lnSpc>
                <a:spcPct val="150000"/>
              </a:lnSpc>
              <a:buFont typeface="+mj-lt"/>
              <a:buAutoNum type="arabicPeriod"/>
              <a:defRPr/>
            </a:pPr>
            <a:r>
              <a:rPr lang="zh-CN" altLang="en-US" sz="2400" dirty="0">
                <a:solidFill>
                  <a:srgbClr val="FF0000"/>
                </a:solidFill>
                <a:ea typeface="宋体" pitchFamily="2" charset="-122"/>
              </a:rPr>
              <a:t>比如传</a:t>
            </a:r>
            <a:r>
              <a:rPr lang="en-US" altLang="zh-CN" sz="2400" dirty="0">
                <a:solidFill>
                  <a:srgbClr val="FF0000"/>
                </a:solidFill>
                <a:ea typeface="宋体" pitchFamily="2" charset="-122"/>
              </a:rPr>
              <a:t>pc</a:t>
            </a:r>
            <a:r>
              <a:rPr lang="zh-CN" altLang="en-US" sz="2400" dirty="0">
                <a:solidFill>
                  <a:srgbClr val="FF0000"/>
                </a:solidFill>
                <a:ea typeface="宋体" pitchFamily="2" charset="-122"/>
              </a:rPr>
              <a:t>，则调用</a:t>
            </a:r>
            <a:r>
              <a:rPr lang="en-US" altLang="zh-CN" sz="2400" dirty="0">
                <a:solidFill>
                  <a:srgbClr val="FF0000"/>
                </a:solidFill>
                <a:ea typeface="宋体" pitchFamily="2" charset="-122"/>
              </a:rPr>
              <a:t>show</a:t>
            </a:r>
            <a:r>
              <a:rPr lang="zh-CN" altLang="en-US" sz="2400" dirty="0">
                <a:solidFill>
                  <a:srgbClr val="FF0000"/>
                </a:solidFill>
                <a:ea typeface="宋体" pitchFamily="2" charset="-122"/>
              </a:rPr>
              <a:t>，传入</a:t>
            </a:r>
            <a:r>
              <a:rPr lang="en-US" altLang="zh-CN" sz="2400" dirty="0" err="1">
                <a:solidFill>
                  <a:srgbClr val="FF0000"/>
                </a:solidFill>
                <a:ea typeface="宋体" pitchFamily="2" charset="-122"/>
              </a:rPr>
              <a:t>NotePad</a:t>
            </a:r>
            <a:r>
              <a:rPr lang="zh-CN" altLang="en-US" sz="2400" dirty="0">
                <a:solidFill>
                  <a:srgbClr val="FF0000"/>
                </a:solidFill>
                <a:ea typeface="宋体" pitchFamily="2" charset="-122"/>
              </a:rPr>
              <a:t>，则调用</a:t>
            </a:r>
            <a:r>
              <a:rPr lang="en-US" altLang="zh-CN" sz="2400" dirty="0">
                <a:solidFill>
                  <a:srgbClr val="FF0000"/>
                </a:solidFill>
                <a:ea typeface="宋体" pitchFamily="2" charset="-122"/>
              </a:rPr>
              <a:t>Print</a:t>
            </a:r>
            <a:r>
              <a:rPr lang="zh-CN" altLang="en-US" sz="2400" dirty="0">
                <a:solidFill>
                  <a:srgbClr val="FF0000"/>
                </a:solidFill>
                <a:ea typeface="宋体" pitchFamily="2" charset="-122"/>
              </a:rPr>
              <a:t>，否则打印不提供功能！！！</a:t>
            </a:r>
            <a:endParaRPr lang="en-US" altLang="zh-CN" sz="2400" dirty="0">
              <a:solidFill>
                <a:srgbClr val="FF0000"/>
              </a:solidFill>
              <a:ea typeface="宋体" pitchFamily="2" charset="-122"/>
            </a:endParaRPr>
          </a:p>
          <a:p>
            <a:pPr marL="457200" indent="-457200">
              <a:lnSpc>
                <a:spcPct val="150000"/>
              </a:lnSpc>
              <a:buFont typeface="+mj-lt"/>
              <a:buAutoNum type="arabicPeriod"/>
              <a:defRPr/>
            </a:pPr>
            <a:endParaRPr lang="en-US" altLang="zh-CN" sz="2400" dirty="0">
              <a:ea typeface="宋体" pitchFamily="2" charset="-122"/>
            </a:endParaRPr>
          </a:p>
          <a:p>
            <a:pPr marL="457200" indent="-457200">
              <a:lnSpc>
                <a:spcPct val="150000"/>
              </a:lnSpc>
              <a:buFont typeface="+mj-lt"/>
              <a:buAutoNum type="arabicPeriod"/>
              <a:defRPr/>
            </a:pPr>
            <a:endParaRPr lang="en-US" altLang="zh-CN" sz="2400" dirty="0">
              <a:ea typeface="宋体" pitchFamily="2" charset="-122"/>
            </a:endParaRPr>
          </a:p>
          <a:p>
            <a:pPr marL="457200" indent="-457200">
              <a:lnSpc>
                <a:spcPct val="150000"/>
              </a:lnSpc>
              <a:buFont typeface="+mj-lt"/>
              <a:buAutoNum type="arabicPeriod"/>
              <a:defRPr/>
            </a:pPr>
            <a:endParaRPr lang="zh-CN" altLang="en-US" sz="2400" dirty="0">
              <a:ea typeface="宋体"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dirty="0"/>
              <a:t>多态应用</a:t>
            </a:r>
            <a:r>
              <a:rPr lang="en-US" altLang="zh-CN" dirty="0"/>
              <a:t>(2)——</a:t>
            </a:r>
            <a:r>
              <a:rPr lang="zh-CN" altLang="en-US" dirty="0"/>
              <a:t>多态参数</a:t>
            </a:r>
          </a:p>
        </p:txBody>
      </p:sp>
      <p:sp>
        <p:nvSpPr>
          <p:cNvPr id="3" name="内容占位符 2"/>
          <p:cNvSpPr>
            <a:spLocks noGrp="1"/>
          </p:cNvSpPr>
          <p:nvPr>
            <p:ph idx="1"/>
          </p:nvPr>
        </p:nvSpPr>
        <p:spPr/>
        <p:txBody>
          <a:bodyPr/>
          <a:lstStyle/>
          <a:p>
            <a:pPr marL="361950" indent="-361950">
              <a:defRPr/>
            </a:pPr>
            <a:r>
              <a:rPr lang="zh-CN" altLang="en-US" dirty="0">
                <a:ea typeface="宋体" pitchFamily="2" charset="-122"/>
              </a:rPr>
              <a:t>多态参数 </a:t>
            </a:r>
            <a:r>
              <a:rPr lang="en-US" altLang="zh-CN" dirty="0">
                <a:ea typeface="宋体" pitchFamily="2" charset="-122"/>
              </a:rPr>
              <a:t>— </a:t>
            </a:r>
            <a:r>
              <a:rPr lang="en-US" altLang="zh-CN" dirty="0" err="1">
                <a:ea typeface="宋体" pitchFamily="2" charset="-122"/>
              </a:rPr>
              <a:t>方法参数列表中的引用类型参数</a:t>
            </a:r>
            <a:endParaRPr lang="en-US" altLang="zh-CN" dirty="0">
              <a:ea typeface="宋体" pitchFamily="2" charset="-122"/>
            </a:endParaRPr>
          </a:p>
          <a:p>
            <a:pPr marL="361950" indent="-361950">
              <a:defRPr/>
            </a:pPr>
            <a:r>
              <a:rPr lang="zh-CN" altLang="en-US" dirty="0">
                <a:ea typeface="宋体" pitchFamily="2" charset="-122"/>
              </a:rPr>
              <a:t>例如：</a:t>
            </a:r>
            <a:endParaRPr lang="en-US" altLang="zh-CN" dirty="0">
              <a:ea typeface="宋体" pitchFamily="2" charset="-122"/>
            </a:endParaRPr>
          </a:p>
          <a:p>
            <a:pPr marL="704850" lvl="1" indent="-361950">
              <a:buNone/>
              <a:defRPr/>
            </a:pPr>
            <a:r>
              <a:rPr lang="en-US" altLang="zh-CN" dirty="0">
                <a:ea typeface="宋体" pitchFamily="2" charset="-122"/>
              </a:rPr>
              <a:t>public static void method(</a:t>
            </a:r>
            <a:r>
              <a:rPr lang="en-US" altLang="zh-CN" b="1" dirty="0">
                <a:solidFill>
                  <a:srgbClr val="FF0000"/>
                </a:solidFill>
                <a:ea typeface="宋体" pitchFamily="2" charset="-122"/>
              </a:rPr>
              <a:t>Person p</a:t>
            </a:r>
            <a:r>
              <a:rPr lang="en-US" altLang="zh-CN" dirty="0">
                <a:ea typeface="宋体" pitchFamily="2" charset="-122"/>
              </a:rPr>
              <a:t>) {//</a:t>
            </a:r>
            <a:r>
              <a:rPr lang="zh-CN" altLang="en-US" dirty="0">
                <a:ea typeface="宋体" pitchFamily="2" charset="-122"/>
              </a:rPr>
              <a:t>形参</a:t>
            </a:r>
            <a:endParaRPr lang="en-US" altLang="zh-CN" dirty="0">
              <a:ea typeface="宋体" pitchFamily="2" charset="-122"/>
            </a:endParaRPr>
          </a:p>
          <a:p>
            <a:pPr marL="704850" lvl="1" indent="-361950">
              <a:buNone/>
              <a:defRPr/>
            </a:pPr>
            <a:r>
              <a:rPr lang="en-US" altLang="zh-CN" dirty="0">
                <a:ea typeface="宋体" pitchFamily="2" charset="-122"/>
              </a:rPr>
              <a:t>		</a:t>
            </a:r>
            <a:r>
              <a:rPr lang="en-US" altLang="zh-CN" dirty="0" err="1">
                <a:ea typeface="宋体" pitchFamily="2" charset="-122"/>
              </a:rPr>
              <a:t>System.out.println</a:t>
            </a:r>
            <a:r>
              <a:rPr lang="en-US" altLang="zh-CN" dirty="0">
                <a:ea typeface="宋体" pitchFamily="2" charset="-122"/>
              </a:rPr>
              <a:t>(</a:t>
            </a:r>
            <a:r>
              <a:rPr lang="en-US" altLang="zh-CN" dirty="0" err="1">
                <a:ea typeface="宋体" pitchFamily="2" charset="-122"/>
              </a:rPr>
              <a:t>p.say</a:t>
            </a:r>
            <a:r>
              <a:rPr lang="en-US" altLang="zh-CN" dirty="0">
                <a:ea typeface="宋体" pitchFamily="2" charset="-122"/>
              </a:rPr>
              <a:t>());</a:t>
            </a:r>
          </a:p>
          <a:p>
            <a:pPr marL="704850" lvl="1" indent="-361950">
              <a:buNone/>
              <a:defRPr/>
            </a:pPr>
            <a:r>
              <a:rPr lang="en-US" altLang="zh-CN" dirty="0">
                <a:ea typeface="宋体" pitchFamily="2" charset="-122"/>
              </a:rPr>
              <a:t>}</a:t>
            </a:r>
          </a:p>
          <a:p>
            <a:pPr marL="704850" lvl="1" indent="-361950">
              <a:buNone/>
              <a:defRPr/>
            </a:pPr>
            <a:r>
              <a:rPr lang="zh-CN" altLang="en-US" dirty="0">
                <a:ea typeface="宋体" pitchFamily="2" charset="-122"/>
              </a:rPr>
              <a:t>调用此方法：</a:t>
            </a:r>
            <a:endParaRPr lang="en-US" altLang="zh-CN" dirty="0">
              <a:ea typeface="宋体" pitchFamily="2" charset="-122"/>
            </a:endParaRPr>
          </a:p>
          <a:p>
            <a:pPr lvl="1">
              <a:buNone/>
            </a:pPr>
            <a:r>
              <a:rPr lang="en-US" altLang="zh-CN" dirty="0"/>
              <a:t>Student s = new Student();</a:t>
            </a:r>
            <a:endParaRPr lang="zh-CN" altLang="zh-CN" dirty="0"/>
          </a:p>
          <a:p>
            <a:pPr lvl="1">
              <a:buNone/>
            </a:pPr>
            <a:r>
              <a:rPr lang="en-US" altLang="zh-CN" dirty="0" err="1"/>
              <a:t>xxx.method</a:t>
            </a:r>
            <a:r>
              <a:rPr lang="en-US" altLang="zh-CN" dirty="0"/>
              <a:t>(s);</a:t>
            </a:r>
            <a:endParaRPr lang="zh-CN" altLang="zh-CN" dirty="0"/>
          </a:p>
          <a:p>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59832" y="620687"/>
            <a:ext cx="3960440" cy="792187"/>
          </a:xfrm>
        </p:spPr>
        <p:txBody>
          <a:bodyPr/>
          <a:lstStyle/>
          <a:p>
            <a:pPr algn="l" eaLnBrk="1" hangingPunct="1">
              <a:defRPr/>
            </a:pPr>
            <a:r>
              <a:rPr lang="en-US" altLang="zh-CN" b="1" dirty="0" err="1">
                <a:solidFill>
                  <a:srgbClr val="BD6FBF"/>
                </a:solidFill>
                <a:latin typeface="+mn-lt"/>
                <a:ea typeface="宋体" pitchFamily="2" charset="-122"/>
                <a:cs typeface="Times New Roman" pitchFamily="18" charset="0"/>
              </a:rPr>
              <a:t>instanceof</a:t>
            </a:r>
            <a:r>
              <a:rPr lang="en-US" altLang="zh-CN" b="1" dirty="0">
                <a:solidFill>
                  <a:srgbClr val="BD6FBF"/>
                </a:solidFill>
                <a:latin typeface="+mn-lt"/>
                <a:ea typeface="宋体" pitchFamily="2" charset="-122"/>
                <a:cs typeface="Times New Roman" pitchFamily="18" charset="0"/>
              </a:rPr>
              <a:t> </a:t>
            </a:r>
            <a:r>
              <a:rPr lang="zh-CN" altLang="en-US" b="1" dirty="0">
                <a:solidFill>
                  <a:schemeClr val="tx1"/>
                </a:solidFill>
                <a:latin typeface="+mn-lt"/>
                <a:ea typeface="宋体" pitchFamily="2" charset="-122"/>
                <a:cs typeface="Times New Roman" pitchFamily="18" charset="0"/>
              </a:rPr>
              <a:t>操作符</a:t>
            </a:r>
          </a:p>
        </p:txBody>
      </p:sp>
      <p:sp>
        <p:nvSpPr>
          <p:cNvPr id="34819" name="Rectangle 3"/>
          <p:cNvSpPr>
            <a:spLocks noChangeArrowheads="1"/>
          </p:cNvSpPr>
          <p:nvPr/>
        </p:nvSpPr>
        <p:spPr bwMode="auto">
          <a:xfrm>
            <a:off x="243709" y="1381759"/>
            <a:ext cx="8784531" cy="5287601"/>
          </a:xfrm>
          <a:prstGeom prst="rect">
            <a:avLst/>
          </a:prstGeom>
          <a:noFill/>
          <a:ln w="9525">
            <a:noFill/>
            <a:miter lim="800000"/>
          </a:ln>
        </p:spPr>
        <p:txBody>
          <a:bodyPr wrap="square">
            <a:spAutoFit/>
          </a:bodyPr>
          <a:lstStyle/>
          <a:p>
            <a:pPr>
              <a:spcBef>
                <a:spcPct val="20000"/>
              </a:spcBef>
            </a:pPr>
            <a:r>
              <a:rPr lang="en-US" altLang="zh-CN" sz="2400" b="1" dirty="0">
                <a:ea typeface="宋体" pitchFamily="2" charset="-122"/>
                <a:cs typeface="Times New Roman" pitchFamily="18" charset="0"/>
              </a:rPr>
              <a:t>x </a:t>
            </a:r>
            <a:r>
              <a:rPr lang="en-US" altLang="zh-CN" sz="2400" b="1" dirty="0" err="1">
                <a:ea typeface="宋体" pitchFamily="2" charset="-122"/>
                <a:cs typeface="Times New Roman" pitchFamily="18" charset="0"/>
              </a:rPr>
              <a:t>instanceof</a:t>
            </a:r>
            <a:r>
              <a:rPr lang="en-US" altLang="zh-CN" sz="2400" b="1" dirty="0">
                <a:ea typeface="宋体" pitchFamily="2" charset="-122"/>
                <a:cs typeface="Times New Roman" pitchFamily="18" charset="0"/>
              </a:rPr>
              <a:t> A</a:t>
            </a:r>
            <a:r>
              <a:rPr lang="zh-CN" altLang="en-US" sz="2400" b="1" dirty="0">
                <a:ea typeface="宋体" pitchFamily="2" charset="-122"/>
                <a:cs typeface="Times New Roman" pitchFamily="18" charset="0"/>
              </a:rPr>
              <a:t>：检验</a:t>
            </a:r>
            <a:r>
              <a:rPr lang="en-US" altLang="zh-CN" sz="2400" b="1" dirty="0">
                <a:ea typeface="宋体" pitchFamily="2" charset="-122"/>
                <a:cs typeface="Times New Roman" pitchFamily="18" charset="0"/>
              </a:rPr>
              <a:t>x</a:t>
            </a:r>
            <a:r>
              <a:rPr lang="zh-CN" altLang="en-US" sz="2400" b="1" dirty="0">
                <a:ea typeface="宋体" pitchFamily="2" charset="-122"/>
                <a:cs typeface="Times New Roman" pitchFamily="18" charset="0"/>
              </a:rPr>
              <a:t>是否为类</a:t>
            </a:r>
            <a:r>
              <a:rPr lang="en-US" altLang="zh-CN" sz="2400" b="1" dirty="0">
                <a:ea typeface="宋体" pitchFamily="2" charset="-122"/>
                <a:cs typeface="Times New Roman" pitchFamily="18" charset="0"/>
              </a:rPr>
              <a:t>A</a:t>
            </a:r>
            <a:r>
              <a:rPr lang="zh-CN" altLang="en-US" sz="2400" b="1" dirty="0">
                <a:ea typeface="宋体" pitchFamily="2" charset="-122"/>
                <a:cs typeface="Times New Roman" pitchFamily="18" charset="0"/>
              </a:rPr>
              <a:t>的对象，返回值为</a:t>
            </a:r>
            <a:r>
              <a:rPr lang="en-US" altLang="zh-CN" sz="2400" b="1" dirty="0" err="1">
                <a:ea typeface="宋体" pitchFamily="2" charset="-122"/>
                <a:cs typeface="Times New Roman" pitchFamily="18" charset="0"/>
              </a:rPr>
              <a:t>boolean</a:t>
            </a:r>
            <a:r>
              <a:rPr lang="zh-CN" altLang="en-US" sz="2400" b="1" dirty="0">
                <a:ea typeface="宋体" pitchFamily="2" charset="-122"/>
                <a:cs typeface="Times New Roman" pitchFamily="18" charset="0"/>
              </a:rPr>
              <a:t>型。</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要求</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所属的类与类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必须是子类和父类的关系，否则编译错误。</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如果</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属于类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的子类</a:t>
            </a:r>
            <a:r>
              <a:rPr lang="en-US" altLang="zh-CN" sz="2400" dirty="0">
                <a:ea typeface="宋体" pitchFamily="2" charset="-122"/>
                <a:cs typeface="Times New Roman" pitchFamily="18" charset="0"/>
              </a:rPr>
              <a:t>B</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x </a:t>
            </a:r>
            <a:r>
              <a:rPr lang="en-US" altLang="zh-CN" sz="2400" dirty="0" err="1">
                <a:ea typeface="宋体" pitchFamily="2" charset="-122"/>
                <a:cs typeface="Times New Roman" pitchFamily="18" charset="0"/>
              </a:rPr>
              <a:t>instanceof</a:t>
            </a:r>
            <a:r>
              <a:rPr lang="en-US" altLang="zh-CN" sz="2400" dirty="0">
                <a:ea typeface="宋体" pitchFamily="2" charset="-122"/>
                <a:cs typeface="Times New Roman" pitchFamily="18" charset="0"/>
              </a:rPr>
              <a:t>  A</a:t>
            </a:r>
            <a:r>
              <a:rPr lang="zh-CN" altLang="en-US" sz="2400" dirty="0">
                <a:ea typeface="宋体" pitchFamily="2" charset="-122"/>
                <a:cs typeface="Times New Roman" pitchFamily="18" charset="0"/>
              </a:rPr>
              <a:t>值也为</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a:t>
            </a:r>
          </a:p>
          <a:p>
            <a:pPr>
              <a:spcBef>
                <a:spcPct val="20000"/>
              </a:spcBef>
            </a:pPr>
            <a:r>
              <a:rPr lang="en-US" altLang="zh-CN" sz="2000" b="1" dirty="0">
                <a:solidFill>
                  <a:srgbClr val="C00000"/>
                </a:solidFill>
                <a:ea typeface="宋体" pitchFamily="2" charset="-122"/>
                <a:cs typeface="Times New Roman" pitchFamily="18" charset="0"/>
              </a:rPr>
              <a:t>public class Person extends Object {…}</a:t>
            </a:r>
          </a:p>
          <a:p>
            <a:pPr>
              <a:spcBef>
                <a:spcPct val="20000"/>
              </a:spcBef>
            </a:pPr>
            <a:r>
              <a:rPr lang="en-US" altLang="zh-CN" sz="2000" b="1" dirty="0">
                <a:solidFill>
                  <a:srgbClr val="C00000"/>
                </a:solidFill>
                <a:ea typeface="宋体" pitchFamily="2" charset="-122"/>
                <a:cs typeface="Times New Roman" pitchFamily="18" charset="0"/>
              </a:rPr>
              <a:t>public class Student extends Person {…}</a:t>
            </a:r>
          </a:p>
          <a:p>
            <a:pPr>
              <a:spcBef>
                <a:spcPct val="20000"/>
              </a:spcBef>
            </a:pPr>
            <a:r>
              <a:rPr lang="en-US" altLang="zh-CN" sz="2000" b="1" dirty="0">
                <a:solidFill>
                  <a:srgbClr val="C00000"/>
                </a:solidFill>
                <a:ea typeface="宋体" pitchFamily="2" charset="-122"/>
                <a:cs typeface="Times New Roman" pitchFamily="18" charset="0"/>
              </a:rPr>
              <a:t>public class Graduate extends Person {…}</a:t>
            </a:r>
          </a:p>
          <a:p>
            <a:pPr>
              <a:spcBef>
                <a:spcPct val="20000"/>
              </a:spcBef>
            </a:pPr>
            <a:r>
              <a:rPr lang="en-US" altLang="zh-CN" sz="2000" b="1" dirty="0">
                <a:solidFill>
                  <a:srgbClr val="C00000"/>
                </a:solidFill>
                <a:ea typeface="宋体" pitchFamily="2" charset="-122"/>
                <a:cs typeface="Times New Roman" pitchFamily="18" charset="0"/>
              </a:rPr>
              <a:t>-------------------------------------------------------------------</a:t>
            </a:r>
          </a:p>
          <a:p>
            <a:r>
              <a:rPr lang="en-US" altLang="zh-CN" sz="2000" b="1" dirty="0">
                <a:solidFill>
                  <a:srgbClr val="C00000"/>
                </a:solidFill>
                <a:ea typeface="宋体" pitchFamily="2" charset="-122"/>
                <a:cs typeface="Times New Roman" pitchFamily="18" charset="0"/>
              </a:rPr>
              <a:t>public void method1(Person e) {</a:t>
            </a:r>
          </a:p>
          <a:p>
            <a:r>
              <a:rPr lang="en-US" altLang="zh-CN" sz="2000" b="1" dirty="0">
                <a:solidFill>
                  <a:srgbClr val="C00000"/>
                </a:solidFill>
                <a:ea typeface="宋体" pitchFamily="2" charset="-122"/>
                <a:cs typeface="Times New Roman" pitchFamily="18" charset="0"/>
              </a:rPr>
              <a:t>	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Person)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Person</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Student)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Student</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Graduate)</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Graduate</a:t>
            </a:r>
            <a:r>
              <a:rPr lang="zh-CN" altLang="en-US" sz="2000" b="1" dirty="0">
                <a:solidFill>
                  <a:schemeClr val="accent1"/>
                </a:solidFill>
                <a:ea typeface="宋体" pitchFamily="2" charset="-122"/>
                <a:cs typeface="Times New Roman" pitchFamily="18" charset="0"/>
              </a:rPr>
              <a:t>类及其子类对象</a:t>
            </a:r>
          </a:p>
          <a:p>
            <a:r>
              <a:rPr lang="en-US" altLang="zh-CN" sz="2000" b="1" dirty="0">
                <a:solidFill>
                  <a:srgbClr val="C00000"/>
                </a:solidFill>
                <a:ea typeface="宋体" pitchFamily="2" charset="-122"/>
                <a:cs typeface="Times New Roman" pitchFamily="18"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a:t>示  例</a:t>
            </a:r>
            <a:r>
              <a:rPr lang="en-US" altLang="zh-CN" dirty="0"/>
              <a:t>—Test</a:t>
            </a:r>
            <a:r>
              <a:rPr lang="zh-CN" altLang="en-US" dirty="0"/>
              <a:t>类</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324823"/>
            <a:ext cx="8534400" cy="4247317"/>
          </a:xfrm>
          <a:prstGeom prst="rect">
            <a:avLst/>
          </a:prstGeom>
          <a:noFill/>
          <a:ln w="9525">
            <a:noFill/>
            <a:miter lim="800000"/>
          </a:ln>
        </p:spPr>
        <p:txBody>
          <a:bodyPr>
            <a:spAutoFit/>
          </a:bodyPr>
          <a:lstStyle/>
          <a:p>
            <a:pPr marL="361950" indent="-361950">
              <a:defRPr/>
            </a:pPr>
            <a:r>
              <a:rPr lang="en-US" altLang="zh-CN" dirty="0">
                <a:ea typeface="宋体" pitchFamily="2" charset="-122"/>
              </a:rPr>
              <a:t>1     public static void method(Person p) {</a:t>
            </a:r>
          </a:p>
          <a:p>
            <a:pPr marL="361950" indent="-361950">
              <a:defRPr/>
            </a:pPr>
            <a:r>
              <a:rPr lang="en-US" altLang="zh-CN" dirty="0">
                <a:ea typeface="宋体" pitchFamily="2" charset="-122"/>
              </a:rPr>
              <a:t>2         if (p </a:t>
            </a:r>
            <a:r>
              <a:rPr lang="en-US" altLang="zh-CN" dirty="0" err="1">
                <a:ea typeface="宋体" pitchFamily="2" charset="-122"/>
              </a:rPr>
              <a:t>instanceof</a:t>
            </a:r>
            <a:r>
              <a:rPr lang="en-US" altLang="zh-CN" dirty="0">
                <a:ea typeface="宋体" pitchFamily="2" charset="-122"/>
              </a:rPr>
              <a:t> Teacher) {</a:t>
            </a:r>
          </a:p>
          <a:p>
            <a:pPr marL="361950" indent="-361950">
              <a:defRPr/>
            </a:pPr>
            <a:r>
              <a:rPr lang="en-US" altLang="zh-CN" dirty="0">
                <a:ea typeface="宋体" pitchFamily="2" charset="-122"/>
              </a:rPr>
              <a:t>3             </a:t>
            </a:r>
            <a:r>
              <a:rPr lang="en-US" altLang="zh-CN" dirty="0" err="1">
                <a:ea typeface="宋体" pitchFamily="2" charset="-122"/>
              </a:rPr>
              <a:t>System.out.println</a:t>
            </a:r>
            <a:r>
              <a:rPr lang="en-US" altLang="zh-CN" dirty="0">
                <a:ea typeface="宋体" pitchFamily="2" charset="-122"/>
              </a:rPr>
              <a:t>("</a:t>
            </a:r>
            <a:r>
              <a:rPr lang="zh-CN" altLang="en-US" dirty="0">
                <a:ea typeface="宋体" pitchFamily="2" charset="-122"/>
              </a:rPr>
              <a:t>教师</a:t>
            </a:r>
            <a:r>
              <a:rPr lang="en-US" altLang="zh-CN" dirty="0">
                <a:ea typeface="宋体" pitchFamily="2" charset="-122"/>
              </a:rPr>
              <a:t>");</a:t>
            </a:r>
          </a:p>
          <a:p>
            <a:pPr marL="361950" indent="-361950">
              <a:defRPr/>
            </a:pPr>
            <a:r>
              <a:rPr lang="en-US" altLang="zh-CN" dirty="0">
                <a:ea typeface="宋体" pitchFamily="2" charset="-122"/>
              </a:rPr>
              <a:t>4             Teacher t = (Teacher)p;</a:t>
            </a:r>
          </a:p>
          <a:p>
            <a:pPr marL="361950" indent="-361950">
              <a:defRPr/>
            </a:pPr>
            <a:r>
              <a:rPr lang="en-US" altLang="zh-CN" dirty="0">
                <a:ea typeface="宋体" pitchFamily="2" charset="-122"/>
              </a:rPr>
              <a:t>5             </a:t>
            </a:r>
            <a:r>
              <a:rPr lang="en-US" altLang="zh-CN" dirty="0" err="1">
                <a:ea typeface="宋体" pitchFamily="2" charset="-122"/>
              </a:rPr>
              <a:t>System.out.println</a:t>
            </a:r>
            <a:r>
              <a:rPr lang="en-US" altLang="zh-CN" dirty="0">
                <a:ea typeface="宋体" pitchFamily="2" charset="-122"/>
              </a:rPr>
              <a:t>("</a:t>
            </a:r>
            <a:r>
              <a:rPr lang="zh-CN" altLang="en-US" dirty="0">
                <a:ea typeface="宋体" pitchFamily="2" charset="-122"/>
              </a:rPr>
              <a:t>本态方法调用：</a:t>
            </a:r>
            <a:r>
              <a:rPr lang="en-US" altLang="zh-CN" dirty="0">
                <a:ea typeface="宋体" pitchFamily="2" charset="-122"/>
              </a:rPr>
              <a:t>" + </a:t>
            </a:r>
            <a:r>
              <a:rPr lang="en-US" altLang="zh-CN" dirty="0" err="1">
                <a:ea typeface="宋体" pitchFamily="2" charset="-122"/>
              </a:rPr>
              <a:t>t.getMajor</a:t>
            </a:r>
            <a:r>
              <a:rPr lang="en-US" altLang="zh-CN" dirty="0">
                <a:ea typeface="宋体" pitchFamily="2" charset="-122"/>
              </a:rPr>
              <a:t>());</a:t>
            </a:r>
          </a:p>
          <a:p>
            <a:pPr marL="361950" indent="-361950">
              <a:defRPr/>
            </a:pPr>
            <a:r>
              <a:rPr lang="en-US" altLang="zh-CN" dirty="0">
                <a:ea typeface="宋体" pitchFamily="2" charset="-122"/>
              </a:rPr>
              <a:t>6          } else if (p </a:t>
            </a:r>
            <a:r>
              <a:rPr lang="en-US" altLang="zh-CN" dirty="0" err="1">
                <a:ea typeface="宋体" pitchFamily="2" charset="-122"/>
              </a:rPr>
              <a:t>instanceof</a:t>
            </a:r>
            <a:r>
              <a:rPr lang="en-US" altLang="zh-CN" dirty="0">
                <a:ea typeface="宋体" pitchFamily="2" charset="-122"/>
              </a:rPr>
              <a:t> Student) {</a:t>
            </a:r>
          </a:p>
          <a:p>
            <a:pPr marL="361950" indent="-361950">
              <a:defRPr/>
            </a:pPr>
            <a:r>
              <a:rPr lang="en-US" altLang="zh-CN" dirty="0">
                <a:ea typeface="宋体" pitchFamily="2" charset="-122"/>
              </a:rPr>
              <a:t>7             </a:t>
            </a:r>
            <a:r>
              <a:rPr lang="en-US" altLang="zh-CN" dirty="0" err="1">
                <a:ea typeface="宋体" pitchFamily="2" charset="-122"/>
              </a:rPr>
              <a:t>System.out.println</a:t>
            </a:r>
            <a:r>
              <a:rPr lang="en-US" altLang="zh-CN" dirty="0">
                <a:ea typeface="宋体" pitchFamily="2" charset="-122"/>
              </a:rPr>
              <a:t>("</a:t>
            </a:r>
            <a:r>
              <a:rPr lang="zh-CN" altLang="en-US" dirty="0">
                <a:ea typeface="宋体" pitchFamily="2" charset="-122"/>
              </a:rPr>
              <a:t>学生</a:t>
            </a:r>
            <a:r>
              <a:rPr lang="en-US" altLang="zh-CN" dirty="0">
                <a:ea typeface="宋体" pitchFamily="2" charset="-122"/>
              </a:rPr>
              <a:t>");</a:t>
            </a:r>
          </a:p>
          <a:p>
            <a:pPr marL="361950" indent="-361950">
              <a:defRPr/>
            </a:pPr>
            <a:r>
              <a:rPr lang="en-US" altLang="zh-CN" dirty="0">
                <a:ea typeface="宋体" pitchFamily="2" charset="-122"/>
              </a:rPr>
              <a:t>8             Student s = (Student)p;</a:t>
            </a:r>
          </a:p>
          <a:p>
            <a:pPr marL="361950" indent="-361950">
              <a:defRPr/>
            </a:pPr>
            <a:r>
              <a:rPr lang="en-US" altLang="zh-CN" dirty="0">
                <a:ea typeface="宋体" pitchFamily="2" charset="-122"/>
              </a:rPr>
              <a:t>9             </a:t>
            </a:r>
            <a:r>
              <a:rPr lang="en-US" altLang="zh-CN" dirty="0" err="1">
                <a:ea typeface="宋体" pitchFamily="2" charset="-122"/>
              </a:rPr>
              <a:t>System.out.println</a:t>
            </a:r>
            <a:r>
              <a:rPr lang="en-US" altLang="zh-CN" dirty="0">
                <a:ea typeface="宋体" pitchFamily="2" charset="-122"/>
              </a:rPr>
              <a:t>("</a:t>
            </a:r>
            <a:r>
              <a:rPr lang="zh-CN" altLang="en-US" dirty="0">
                <a:ea typeface="宋体" pitchFamily="2" charset="-122"/>
              </a:rPr>
              <a:t>本态方法调用：</a:t>
            </a:r>
            <a:r>
              <a:rPr lang="en-US" altLang="zh-CN" dirty="0">
                <a:ea typeface="宋体" pitchFamily="2" charset="-122"/>
              </a:rPr>
              <a:t>" + </a:t>
            </a:r>
            <a:r>
              <a:rPr lang="en-US" altLang="zh-CN" dirty="0" err="1">
                <a:ea typeface="宋体" pitchFamily="2" charset="-122"/>
              </a:rPr>
              <a:t>s.getId</a:t>
            </a:r>
            <a:r>
              <a:rPr lang="en-US" altLang="zh-CN" dirty="0">
                <a:ea typeface="宋体" pitchFamily="2" charset="-122"/>
              </a:rPr>
              <a:t>());</a:t>
            </a:r>
          </a:p>
          <a:p>
            <a:pPr marL="361950" indent="-361950">
              <a:defRPr/>
            </a:pPr>
            <a:r>
              <a:rPr lang="en-US" altLang="zh-CN" dirty="0">
                <a:ea typeface="宋体" pitchFamily="2" charset="-122"/>
              </a:rPr>
              <a:t>10         } else {</a:t>
            </a:r>
          </a:p>
          <a:p>
            <a:pPr marL="361950" indent="-361950">
              <a:defRPr/>
            </a:pPr>
            <a:r>
              <a:rPr lang="en-US" altLang="zh-CN" dirty="0">
                <a:ea typeface="宋体" pitchFamily="2" charset="-122"/>
              </a:rPr>
              <a:t>11             </a:t>
            </a:r>
            <a:r>
              <a:rPr lang="en-US" altLang="zh-CN" dirty="0" err="1">
                <a:ea typeface="宋体" pitchFamily="2" charset="-122"/>
              </a:rPr>
              <a:t>System.out.println</a:t>
            </a:r>
            <a:r>
              <a:rPr lang="en-US" altLang="zh-CN" dirty="0">
                <a:ea typeface="宋体" pitchFamily="2" charset="-122"/>
              </a:rPr>
              <a:t>("</a:t>
            </a:r>
            <a:r>
              <a:rPr lang="zh-CN" altLang="en-US" dirty="0">
                <a:ea typeface="宋体" pitchFamily="2" charset="-122"/>
              </a:rPr>
              <a:t>人</a:t>
            </a:r>
            <a:r>
              <a:rPr lang="en-US" altLang="zh-CN" dirty="0">
                <a:ea typeface="宋体" pitchFamily="2" charset="-122"/>
              </a:rPr>
              <a:t>");</a:t>
            </a:r>
          </a:p>
          <a:p>
            <a:pPr marL="361950" indent="-361950">
              <a:defRPr/>
            </a:pPr>
            <a:r>
              <a:rPr lang="en-US" altLang="zh-CN" dirty="0">
                <a:ea typeface="宋体" pitchFamily="2" charset="-122"/>
              </a:rPr>
              <a:t>12         }</a:t>
            </a:r>
          </a:p>
          <a:p>
            <a:pPr marL="361950" indent="-361950">
              <a:defRPr/>
            </a:pPr>
            <a:r>
              <a:rPr lang="en-US" altLang="zh-CN" dirty="0">
                <a:ea typeface="宋体" pitchFamily="2" charset="-122"/>
              </a:rPr>
              <a:t>13         </a:t>
            </a:r>
            <a:r>
              <a:rPr lang="en-US" altLang="zh-CN" dirty="0" err="1">
                <a:ea typeface="宋体" pitchFamily="2" charset="-122"/>
              </a:rPr>
              <a:t>System.out.println</a:t>
            </a:r>
            <a:r>
              <a:rPr lang="en-US" altLang="zh-CN" dirty="0">
                <a:ea typeface="宋体" pitchFamily="2" charset="-122"/>
              </a:rPr>
              <a:t>(</a:t>
            </a:r>
            <a:r>
              <a:rPr lang="en-US" altLang="zh-CN" dirty="0" err="1">
                <a:ea typeface="宋体" pitchFamily="2" charset="-122"/>
              </a:rPr>
              <a:t>p.say</a:t>
            </a:r>
            <a:r>
              <a:rPr lang="en-US" altLang="zh-CN" dirty="0">
                <a:ea typeface="宋体" pitchFamily="2" charset="-122"/>
              </a:rPr>
              <a:t>());</a:t>
            </a:r>
          </a:p>
          <a:p>
            <a:pPr marL="361950" indent="-361950">
              <a:defRPr/>
            </a:pPr>
            <a:r>
              <a:rPr lang="en-US" altLang="zh-CN" dirty="0">
                <a:ea typeface="宋体" pitchFamily="2" charset="-122"/>
              </a:rPr>
              <a:t>14     }</a:t>
            </a:r>
          </a:p>
          <a:p>
            <a:pPr marL="361950" indent="-361950">
              <a:buAutoNum type="arabicPlain" startAt="19"/>
              <a:defRPr/>
            </a:pPr>
            <a:endParaRPr lang="zh-CN" altLang="en-US" dirty="0">
              <a:ea typeface="宋体"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p:cNvPicPr>
            <a:picLocks noGrp="1" noChangeAspect="1"/>
          </p:cNvPicPr>
          <p:nvPr>
            <p:ph idx="1"/>
          </p:nvPr>
        </p:nvPicPr>
        <p:blipFill>
          <a:blip r:embed="rId2"/>
          <a:stretch>
            <a:fillRect/>
          </a:stretch>
        </p:blipFill>
        <p:spPr>
          <a:xfrm>
            <a:off x="285720" y="214291"/>
            <a:ext cx="8143932" cy="3857652"/>
          </a:xfrm>
          <a:prstGeom prst="rect">
            <a:avLst/>
          </a:prstGeom>
          <a:noFill/>
          <a:ln w="9525">
            <a:noFill/>
            <a:miter/>
          </a:ln>
        </p:spPr>
      </p:pic>
      <p:sp>
        <p:nvSpPr>
          <p:cNvPr id="4" name="TextBox 3"/>
          <p:cNvSpPr txBox="1"/>
          <p:nvPr/>
        </p:nvSpPr>
        <p:spPr>
          <a:xfrm>
            <a:off x="428596" y="4286256"/>
            <a:ext cx="8001056" cy="1200329"/>
          </a:xfrm>
          <a:prstGeom prst="rect">
            <a:avLst/>
          </a:prstGeom>
          <a:noFill/>
        </p:spPr>
        <p:txBody>
          <a:bodyPr wrap="square" rtlCol="0">
            <a:spAutoFit/>
          </a:bodyPr>
          <a:lstStyle/>
          <a:p>
            <a:r>
              <a:rPr lang="zh-CN" altLang="en-US" b="1" dirty="0">
                <a:solidFill>
                  <a:srgbClr val="FF0000"/>
                </a:solidFill>
              </a:rPr>
              <a:t>进阶：在</a:t>
            </a:r>
            <a:r>
              <a:rPr lang="en-US" altLang="zh-CN" b="1" dirty="0">
                <a:solidFill>
                  <a:srgbClr val="FF0000"/>
                </a:solidFill>
              </a:rPr>
              <a:t>Women</a:t>
            </a:r>
            <a:r>
              <a:rPr lang="zh-CN" altLang="en-US" b="1" dirty="0">
                <a:solidFill>
                  <a:srgbClr val="FF0000"/>
                </a:solidFill>
              </a:rPr>
              <a:t>类中，添加</a:t>
            </a:r>
            <a:r>
              <a:rPr lang="en-US" altLang="zh-CN" b="1" dirty="0">
                <a:solidFill>
                  <a:srgbClr val="FF0000"/>
                </a:solidFill>
              </a:rPr>
              <a:t>train</a:t>
            </a:r>
            <a:r>
              <a:rPr lang="zh-CN" altLang="en-US" b="1" dirty="0">
                <a:solidFill>
                  <a:srgbClr val="FF0000"/>
                </a:solidFill>
              </a:rPr>
              <a:t>方法，用于训练小动物的各种技能</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在测试类中调用</a:t>
            </a:r>
            <a:r>
              <a:rPr lang="en-US" altLang="zh-CN" b="1" dirty="0">
                <a:solidFill>
                  <a:srgbClr val="FF0000"/>
                </a:solidFill>
              </a:rPr>
              <a:t>train</a:t>
            </a:r>
            <a:r>
              <a:rPr lang="zh-CN" altLang="en-US" b="1" dirty="0">
                <a:solidFill>
                  <a:srgbClr val="FF0000"/>
                </a:solidFill>
              </a:rPr>
              <a:t>方法</a:t>
            </a:r>
            <a:endParaRPr lang="en-US" altLang="zh-CN" b="1" dirty="0">
              <a:solidFill>
                <a:srgbClr val="FF0000"/>
              </a:solidFill>
            </a:endParaRPr>
          </a:p>
          <a:p>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a:ea typeface="宋体" pitchFamily="2" charset="-122"/>
              </a:rPr>
              <a:t>在方法</a:t>
            </a:r>
            <a:r>
              <a:rPr lang="en-US" altLang="zh-CN" sz="2400" dirty="0" err="1">
                <a:ea typeface="宋体" pitchFamily="2" charset="-122"/>
              </a:rPr>
              <a:t>listPrice</a:t>
            </a:r>
            <a:r>
              <a:rPr lang="zh-CN" altLang="en-US" sz="2400" dirty="0">
                <a:ea typeface="宋体" pitchFamily="2" charset="-122"/>
              </a:rPr>
              <a:t>中，判断</a:t>
            </a:r>
            <a:r>
              <a:rPr lang="en-US" altLang="zh-CN" sz="2400" dirty="0">
                <a:ea typeface="宋体" pitchFamily="2" charset="-122"/>
              </a:rPr>
              <a:t>Computer</a:t>
            </a:r>
            <a:r>
              <a:rPr lang="zh-CN" altLang="en-US" sz="2400" dirty="0">
                <a:ea typeface="宋体" pitchFamily="2" charset="-122"/>
              </a:rPr>
              <a:t>参数的真实对象，并调用不同对象上的特有方法</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1142976" y="2445245"/>
            <a:ext cx="7786742" cy="769441"/>
          </a:xfrm>
          <a:prstGeom prst="rect">
            <a:avLst/>
          </a:prstGeom>
          <a:noFill/>
        </p:spPr>
        <p:txBody>
          <a:bodyPr wrap="square" rtlCol="0">
            <a:spAutoFit/>
          </a:bodyPr>
          <a:lstStyle/>
          <a:p>
            <a:r>
              <a:rPr lang="zh-CN" altLang="en-US" sz="4400" dirty="0">
                <a:solidFill>
                  <a:schemeClr val="bg1"/>
                </a:solidFill>
              </a:rPr>
              <a:t>第三节 对象关联与</a:t>
            </a:r>
            <a:r>
              <a:rPr lang="en-US" altLang="zh-CN" sz="4400" dirty="0">
                <a:solidFill>
                  <a:schemeClr val="bg1"/>
                </a:solidFill>
              </a:rPr>
              <a:t>Object</a:t>
            </a:r>
            <a:r>
              <a:rPr lang="zh-CN" altLang="en-US" sz="4400" dirty="0">
                <a:solidFill>
                  <a:schemeClr val="bg1"/>
                </a:solidFill>
              </a:rPr>
              <a:t>类</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a:t>示  例</a:t>
            </a:r>
            <a:r>
              <a:rPr lang="en-US" altLang="zh-CN" dirty="0"/>
              <a:t>—Teacher</a:t>
            </a:r>
            <a:r>
              <a:rPr lang="zh-CN" altLang="en-US" dirty="0"/>
              <a:t>类</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ln>
        </p:spPr>
        <p:txBody>
          <a:bodyPr>
            <a:spAutoFit/>
          </a:bodyPr>
          <a:lstStyle/>
          <a:p>
            <a:pPr marL="361950" indent="-361950">
              <a:defRPr/>
            </a:pPr>
            <a:r>
              <a:rPr lang="en-US" altLang="zh-CN" dirty="0">
                <a:ea typeface="宋体" pitchFamily="2" charset="-122"/>
              </a:rPr>
              <a:t>1  public class Teacher {</a:t>
            </a:r>
          </a:p>
          <a:p>
            <a:pPr marL="361950" indent="-361950">
              <a:defRPr/>
            </a:pPr>
            <a:r>
              <a:rPr lang="en-US" altLang="zh-CN" dirty="0">
                <a:ea typeface="宋体" pitchFamily="2" charset="-122"/>
              </a:rPr>
              <a:t>2      private String name;</a:t>
            </a:r>
          </a:p>
          <a:p>
            <a:pPr marL="361950" indent="-361950">
              <a:defRPr/>
            </a:pPr>
            <a:r>
              <a:rPr lang="en-US" altLang="zh-CN" dirty="0">
                <a:ea typeface="宋体" pitchFamily="2" charset="-122"/>
              </a:rPr>
              <a:t>3      private </a:t>
            </a:r>
            <a:r>
              <a:rPr lang="en-US" altLang="zh-CN" dirty="0" err="1">
                <a:ea typeface="宋体" pitchFamily="2" charset="-122"/>
              </a:rPr>
              <a:t>int</a:t>
            </a:r>
            <a:r>
              <a:rPr lang="en-US" altLang="zh-CN" dirty="0">
                <a:ea typeface="宋体" pitchFamily="2" charset="-122"/>
              </a:rPr>
              <a:t> id;</a:t>
            </a:r>
          </a:p>
          <a:p>
            <a:pPr marL="361950" indent="-361950">
              <a:defRPr/>
            </a:pPr>
            <a:r>
              <a:rPr lang="en-US" altLang="zh-CN" dirty="0">
                <a:ea typeface="宋体" pitchFamily="2" charset="-122"/>
              </a:rPr>
              <a:t>4      private String major;</a:t>
            </a:r>
          </a:p>
          <a:p>
            <a:pPr marL="361950" indent="-361950">
              <a:defRPr/>
            </a:pPr>
            <a:r>
              <a:rPr lang="en-US" altLang="zh-CN" dirty="0">
                <a:ea typeface="宋体" pitchFamily="2" charset="-122"/>
              </a:rPr>
              <a:t>5      private Computer </a:t>
            </a:r>
            <a:r>
              <a:rPr lang="en-US" altLang="zh-CN" dirty="0" err="1">
                <a:ea typeface="宋体" pitchFamily="2" charset="-122"/>
              </a:rPr>
              <a:t>computer</a:t>
            </a:r>
            <a:r>
              <a:rPr lang="en-US" altLang="zh-CN" dirty="0">
                <a:ea typeface="宋体" pitchFamily="2" charset="-122"/>
              </a:rPr>
              <a:t>;</a:t>
            </a:r>
          </a:p>
          <a:p>
            <a:pPr marL="361950" indent="-361950">
              <a:defRPr/>
            </a:pPr>
            <a:r>
              <a:rPr lang="en-US" altLang="zh-CN" dirty="0">
                <a:ea typeface="宋体" pitchFamily="2" charset="-122"/>
              </a:rPr>
              <a:t>6      private Computer </a:t>
            </a:r>
            <a:r>
              <a:rPr lang="en-US" altLang="zh-CN" dirty="0" err="1">
                <a:ea typeface="宋体" pitchFamily="2" charset="-122"/>
              </a:rPr>
              <a:t>notePad</a:t>
            </a:r>
            <a:r>
              <a:rPr lang="en-US" altLang="zh-CN" dirty="0">
                <a:ea typeface="宋体" pitchFamily="2" charset="-122"/>
              </a:rPr>
              <a:t> = new Computer(3.0, 2, 400);</a:t>
            </a:r>
          </a:p>
          <a:p>
            <a:pPr marL="361950" indent="-361950">
              <a:defRPr/>
            </a:pPr>
            <a:r>
              <a:rPr lang="en-US" altLang="zh-CN" dirty="0">
                <a:ea typeface="宋体" pitchFamily="2" charset="-122"/>
              </a:rPr>
              <a:t>7  </a:t>
            </a:r>
          </a:p>
          <a:p>
            <a:pPr marL="361950" indent="-361950">
              <a:defRPr/>
            </a:pPr>
            <a:r>
              <a:rPr lang="en-US" altLang="zh-CN" dirty="0">
                <a:ea typeface="宋体" pitchFamily="2" charset="-122"/>
              </a:rPr>
              <a:t>8      public Teacher(String name, </a:t>
            </a:r>
            <a:r>
              <a:rPr lang="en-US" altLang="zh-CN" dirty="0" err="1">
                <a:ea typeface="宋体" pitchFamily="2" charset="-122"/>
              </a:rPr>
              <a:t>int</a:t>
            </a:r>
            <a:r>
              <a:rPr lang="en-US" altLang="zh-CN" dirty="0">
                <a:ea typeface="宋体" pitchFamily="2" charset="-122"/>
              </a:rPr>
              <a:t> id, String major) {</a:t>
            </a:r>
          </a:p>
          <a:p>
            <a:pPr marL="361950" indent="-361950">
              <a:defRPr/>
            </a:pPr>
            <a:r>
              <a:rPr lang="en-US" altLang="zh-CN" dirty="0">
                <a:ea typeface="宋体" pitchFamily="2" charset="-122"/>
              </a:rPr>
              <a:t>9          this.name = name;</a:t>
            </a:r>
          </a:p>
          <a:p>
            <a:pPr marL="361950" indent="-361950">
              <a:defRPr/>
            </a:pPr>
            <a:r>
              <a:rPr lang="en-US" altLang="zh-CN" dirty="0">
                <a:ea typeface="宋体" pitchFamily="2" charset="-122"/>
              </a:rPr>
              <a:t>10         this.id = id;</a:t>
            </a:r>
          </a:p>
          <a:p>
            <a:pPr marL="361950" indent="-361950">
              <a:defRPr/>
            </a:pPr>
            <a:r>
              <a:rPr lang="en-US" altLang="zh-CN" dirty="0">
                <a:ea typeface="宋体" pitchFamily="2" charset="-122"/>
              </a:rPr>
              <a:t>11         </a:t>
            </a:r>
            <a:r>
              <a:rPr lang="en-US" altLang="zh-CN" dirty="0" err="1">
                <a:ea typeface="宋体" pitchFamily="2" charset="-122"/>
              </a:rPr>
              <a:t>this.major</a:t>
            </a:r>
            <a:r>
              <a:rPr lang="en-US" altLang="zh-CN" dirty="0">
                <a:ea typeface="宋体" pitchFamily="2" charset="-122"/>
              </a:rPr>
              <a:t> = major;</a:t>
            </a:r>
          </a:p>
          <a:p>
            <a:pPr marL="361950" indent="-361950">
              <a:defRPr/>
            </a:pPr>
            <a:r>
              <a:rPr lang="en-US" altLang="zh-CN" dirty="0">
                <a:ea typeface="宋体" pitchFamily="2" charset="-122"/>
              </a:rPr>
              <a:t>12     }</a:t>
            </a:r>
          </a:p>
          <a:p>
            <a:pPr marL="361950" indent="-361950">
              <a:defRPr/>
            </a:pPr>
            <a:r>
              <a:rPr lang="en-US" altLang="zh-CN" dirty="0">
                <a:ea typeface="宋体" pitchFamily="2" charset="-122"/>
              </a:rPr>
              <a:t>13 </a:t>
            </a:r>
          </a:p>
          <a:p>
            <a:pPr marL="361950" indent="-361950">
              <a:defRPr/>
            </a:pPr>
            <a:r>
              <a:rPr lang="en-US" altLang="zh-CN" dirty="0">
                <a:ea typeface="宋体" pitchFamily="2" charset="-122"/>
              </a:rPr>
              <a:t>14     public Teacher(String name, </a:t>
            </a:r>
            <a:r>
              <a:rPr lang="en-US" altLang="zh-CN" dirty="0" err="1">
                <a:ea typeface="宋体" pitchFamily="2" charset="-122"/>
              </a:rPr>
              <a:t>int</a:t>
            </a:r>
            <a:r>
              <a:rPr lang="en-US" altLang="zh-CN" dirty="0">
                <a:ea typeface="宋体" pitchFamily="2" charset="-122"/>
              </a:rPr>
              <a:t> id, String major,</a:t>
            </a:r>
          </a:p>
          <a:p>
            <a:pPr marL="361950" indent="-361950">
              <a:defRPr/>
            </a:pPr>
            <a:r>
              <a:rPr lang="en-US" altLang="zh-CN" dirty="0">
                <a:ea typeface="宋体" pitchFamily="2" charset="-122"/>
              </a:rPr>
              <a:t>15                    Computer </a:t>
            </a:r>
            <a:r>
              <a:rPr lang="en-US" altLang="zh-CN" dirty="0" err="1">
                <a:ea typeface="宋体" pitchFamily="2" charset="-122"/>
              </a:rPr>
              <a:t>computer</a:t>
            </a:r>
            <a:r>
              <a:rPr lang="en-US" altLang="zh-CN" dirty="0">
                <a:ea typeface="宋体" pitchFamily="2" charset="-122"/>
              </a:rPr>
              <a:t>) {</a:t>
            </a:r>
          </a:p>
          <a:p>
            <a:pPr marL="361950" indent="-361950">
              <a:defRPr/>
            </a:pPr>
            <a:r>
              <a:rPr lang="en-US" altLang="zh-CN" dirty="0">
                <a:ea typeface="宋体" pitchFamily="2" charset="-122"/>
              </a:rPr>
              <a:t>16         this(name, id, major);</a:t>
            </a:r>
          </a:p>
          <a:p>
            <a:pPr marL="361950" indent="-361950">
              <a:defRPr/>
            </a:pPr>
            <a:r>
              <a:rPr lang="en-US" altLang="zh-CN" dirty="0">
                <a:ea typeface="宋体" pitchFamily="2" charset="-122"/>
              </a:rPr>
              <a:t>17         </a:t>
            </a:r>
            <a:r>
              <a:rPr lang="en-US" altLang="zh-CN" dirty="0" err="1">
                <a:ea typeface="宋体" pitchFamily="2" charset="-122"/>
              </a:rPr>
              <a:t>this.computer</a:t>
            </a:r>
            <a:r>
              <a:rPr lang="en-US" altLang="zh-CN" dirty="0">
                <a:ea typeface="宋体" pitchFamily="2" charset="-122"/>
              </a:rPr>
              <a:t> = computer;</a:t>
            </a:r>
          </a:p>
          <a:p>
            <a:pPr marL="361950" indent="-361950">
              <a:defRPr/>
            </a:pPr>
            <a:r>
              <a:rPr lang="en-US" altLang="zh-CN" dirty="0">
                <a:ea typeface="宋体" pitchFamily="2" charset="-122"/>
              </a:rPr>
              <a:t>18     }</a:t>
            </a:r>
          </a:p>
          <a:p>
            <a:pPr marL="361950" indent="-361950">
              <a:defRPr/>
            </a:pPr>
            <a:r>
              <a:rPr lang="en-US" altLang="zh-CN" dirty="0">
                <a:ea typeface="宋体" pitchFamily="2" charset="-122"/>
              </a:rPr>
              <a:t>19 </a:t>
            </a:r>
            <a:endParaRPr lang="zh-CN" altLang="en-US" dirty="0">
              <a:ea typeface="宋体"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a:t>示  例</a:t>
            </a:r>
            <a:r>
              <a:rPr lang="en-US" altLang="zh-CN" dirty="0"/>
              <a:t>—Person</a:t>
            </a:r>
            <a:r>
              <a:rPr lang="zh-CN" altLang="en-US" dirty="0"/>
              <a:t>类</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3693319"/>
          </a:xfrm>
          <a:prstGeom prst="rect">
            <a:avLst/>
          </a:prstGeom>
          <a:noFill/>
          <a:ln w="9525">
            <a:noFill/>
            <a:miter lim="800000"/>
          </a:ln>
        </p:spPr>
        <p:txBody>
          <a:bodyPr>
            <a:spAutoFit/>
          </a:bodyPr>
          <a:lstStyle/>
          <a:p>
            <a:pPr marL="361950" indent="-361950">
              <a:defRPr/>
            </a:pPr>
            <a:r>
              <a:rPr lang="en-US" altLang="zh-CN" dirty="0">
                <a:ea typeface="宋体" pitchFamily="2" charset="-122"/>
              </a:rPr>
              <a:t>20     public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getId</a:t>
            </a:r>
            <a:r>
              <a:rPr lang="en-US" altLang="zh-CN" dirty="0">
                <a:ea typeface="宋体" pitchFamily="2" charset="-122"/>
              </a:rPr>
              <a:t>() {</a:t>
            </a:r>
          </a:p>
          <a:p>
            <a:pPr marL="361950" indent="-361950">
              <a:defRPr/>
            </a:pPr>
            <a:r>
              <a:rPr lang="en-US" altLang="zh-CN" dirty="0">
                <a:ea typeface="宋体" pitchFamily="2" charset="-122"/>
              </a:rPr>
              <a:t>21         return id;</a:t>
            </a:r>
          </a:p>
          <a:p>
            <a:pPr marL="361950" indent="-361950">
              <a:defRPr/>
            </a:pPr>
            <a:r>
              <a:rPr lang="en-US" altLang="zh-CN" dirty="0">
                <a:ea typeface="宋体" pitchFamily="2" charset="-122"/>
              </a:rPr>
              <a:t>22     }</a:t>
            </a:r>
          </a:p>
          <a:p>
            <a:pPr marL="361950" indent="-361950">
              <a:defRPr/>
            </a:pPr>
            <a:r>
              <a:rPr lang="en-US" altLang="zh-CN" dirty="0">
                <a:ea typeface="宋体" pitchFamily="2" charset="-122"/>
              </a:rPr>
              <a:t>23 </a:t>
            </a:r>
          </a:p>
          <a:p>
            <a:pPr marL="361950" indent="-361950">
              <a:defRPr/>
            </a:pPr>
            <a:r>
              <a:rPr lang="en-US" altLang="zh-CN" dirty="0">
                <a:ea typeface="宋体" pitchFamily="2" charset="-122"/>
              </a:rPr>
              <a:t>24     public String </a:t>
            </a:r>
            <a:r>
              <a:rPr lang="en-US" altLang="zh-CN" dirty="0" err="1">
                <a:ea typeface="宋体" pitchFamily="2" charset="-122"/>
              </a:rPr>
              <a:t>getMajor</a:t>
            </a:r>
            <a:r>
              <a:rPr lang="en-US" altLang="zh-CN" dirty="0">
                <a:ea typeface="宋体" pitchFamily="2" charset="-122"/>
              </a:rPr>
              <a:t>() {</a:t>
            </a:r>
          </a:p>
          <a:p>
            <a:pPr marL="361950" indent="-361950">
              <a:defRPr/>
            </a:pPr>
            <a:r>
              <a:rPr lang="en-US" altLang="zh-CN" dirty="0">
                <a:ea typeface="宋体" pitchFamily="2" charset="-122"/>
              </a:rPr>
              <a:t>25         return major;</a:t>
            </a:r>
          </a:p>
          <a:p>
            <a:pPr marL="361950" indent="-361950">
              <a:defRPr/>
            </a:pPr>
            <a:r>
              <a:rPr lang="en-US" altLang="zh-CN" dirty="0">
                <a:ea typeface="宋体" pitchFamily="2" charset="-122"/>
              </a:rPr>
              <a:t>26     }</a:t>
            </a:r>
          </a:p>
          <a:p>
            <a:pPr marL="361950" indent="-361950">
              <a:defRPr/>
            </a:pPr>
            <a:r>
              <a:rPr lang="en-US" altLang="zh-CN" dirty="0">
                <a:ea typeface="宋体" pitchFamily="2" charset="-122"/>
              </a:rPr>
              <a:t>27 </a:t>
            </a:r>
          </a:p>
          <a:p>
            <a:pPr marL="361950" indent="-361950">
              <a:defRPr/>
            </a:pPr>
            <a:r>
              <a:rPr lang="en-US" altLang="zh-CN" dirty="0">
                <a:ea typeface="宋体" pitchFamily="2" charset="-122"/>
              </a:rPr>
              <a:t>28     public String say() {</a:t>
            </a:r>
          </a:p>
          <a:p>
            <a:pPr marL="361950" indent="-361950">
              <a:defRPr/>
            </a:pPr>
            <a:r>
              <a:rPr lang="en-US" altLang="zh-CN" dirty="0">
                <a:ea typeface="宋体" pitchFamily="2" charset="-122"/>
              </a:rPr>
              <a:t>29         return "</a:t>
            </a:r>
            <a:r>
              <a:rPr lang="zh-CN" altLang="en-US" dirty="0">
                <a:ea typeface="宋体" pitchFamily="2" charset="-122"/>
              </a:rPr>
              <a:t>姓名：</a:t>
            </a:r>
            <a:r>
              <a:rPr lang="en-US" altLang="zh-CN" dirty="0">
                <a:ea typeface="宋体" pitchFamily="2" charset="-122"/>
              </a:rPr>
              <a:t>" + name + " </a:t>
            </a:r>
            <a:r>
              <a:rPr lang="zh-CN" altLang="en-US" dirty="0">
                <a:ea typeface="宋体" pitchFamily="2" charset="-122"/>
              </a:rPr>
              <a:t>工号：</a:t>
            </a:r>
            <a:r>
              <a:rPr lang="en-US" altLang="zh-CN" dirty="0">
                <a:ea typeface="宋体" pitchFamily="2" charset="-122"/>
              </a:rPr>
              <a:t>" + id +</a:t>
            </a:r>
          </a:p>
          <a:p>
            <a:pPr marL="361950" indent="-361950">
              <a:defRPr/>
            </a:pPr>
            <a:r>
              <a:rPr lang="en-US" altLang="zh-CN" dirty="0">
                <a:ea typeface="宋体" pitchFamily="2" charset="-122"/>
              </a:rPr>
              <a:t>30                " </a:t>
            </a:r>
            <a:r>
              <a:rPr lang="zh-CN" altLang="en-US" dirty="0">
                <a:ea typeface="宋体" pitchFamily="2" charset="-122"/>
              </a:rPr>
              <a:t>专业：</a:t>
            </a:r>
            <a:r>
              <a:rPr lang="en-US" altLang="zh-CN" dirty="0">
                <a:ea typeface="宋体" pitchFamily="2" charset="-122"/>
              </a:rPr>
              <a:t>" + major + "\n</a:t>
            </a:r>
            <a:r>
              <a:rPr lang="zh-CN" altLang="en-US" dirty="0">
                <a:ea typeface="宋体" pitchFamily="2" charset="-122"/>
              </a:rPr>
              <a:t>我用的电脑是：</a:t>
            </a:r>
            <a:r>
              <a:rPr lang="en-US" altLang="zh-CN" dirty="0">
                <a:ea typeface="宋体" pitchFamily="2" charset="-122"/>
              </a:rPr>
              <a:t>" + </a:t>
            </a:r>
            <a:r>
              <a:rPr lang="en-US" altLang="zh-CN" dirty="0" err="1">
                <a:ea typeface="宋体" pitchFamily="2" charset="-122"/>
              </a:rPr>
              <a:t>computer.say</a:t>
            </a:r>
            <a:r>
              <a:rPr lang="en-US" altLang="zh-CN" dirty="0">
                <a:ea typeface="宋体" pitchFamily="2" charset="-122"/>
              </a:rPr>
              <a:t>();</a:t>
            </a:r>
          </a:p>
          <a:p>
            <a:pPr marL="361950" indent="-361950">
              <a:defRPr/>
            </a:pPr>
            <a:r>
              <a:rPr lang="en-US" altLang="zh-CN" dirty="0">
                <a:ea typeface="宋体" pitchFamily="2" charset="-122"/>
              </a:rPr>
              <a:t>31     }</a:t>
            </a:r>
          </a:p>
          <a:p>
            <a:pPr marL="361950" indent="-361950">
              <a:defRPr/>
            </a:pPr>
            <a:r>
              <a:rPr lang="en-US" altLang="zh-CN" dirty="0">
                <a:ea typeface="宋体" pitchFamily="2" charset="-122"/>
              </a:rPr>
              <a:t>32 }</a:t>
            </a:r>
            <a:endParaRPr lang="zh-CN" altLang="en-US" dirty="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1520" y="4724400"/>
            <a:ext cx="8712968" cy="1569660"/>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Ø"/>
            </a:pPr>
            <a:r>
              <a:rPr kumimoji="0" lang="zh-CN" altLang="en-US" sz="2400" dirty="0">
                <a:latin typeface="宋体" pitchFamily="2" charset="-122"/>
                <a:ea typeface="宋体" pitchFamily="2" charset="-122"/>
                <a:cs typeface="Arial Unicode MS" pitchFamily="34" charset="-122"/>
              </a:rPr>
              <a:t>可以理解为：</a:t>
            </a:r>
            <a:r>
              <a:rPr kumimoji="0" lang="zh-CN" altLang="en-US" sz="2300" b="1" dirty="0">
                <a:solidFill>
                  <a:srgbClr val="0000FF"/>
                </a:solidFill>
                <a:latin typeface="宋体" pitchFamily="2" charset="-122"/>
                <a:ea typeface="宋体" pitchFamily="2" charset="-122"/>
                <a:cs typeface="Arial Unicode MS" pitchFamily="34" charset="-122"/>
              </a:rPr>
              <a:t>类 </a:t>
            </a:r>
            <a:r>
              <a:rPr kumimoji="0" lang="en-US" altLang="zh-CN" sz="2300" b="1" dirty="0">
                <a:solidFill>
                  <a:srgbClr val="0000FF"/>
                </a:solidFill>
                <a:latin typeface="宋体" pitchFamily="2" charset="-122"/>
                <a:ea typeface="宋体" pitchFamily="2" charset="-122"/>
                <a:cs typeface="Arial Unicode MS" pitchFamily="34" charset="-122"/>
              </a:rPr>
              <a:t>= </a:t>
            </a:r>
            <a:r>
              <a:rPr kumimoji="0" lang="zh-CN" altLang="en-US" sz="2300" b="1" dirty="0">
                <a:solidFill>
                  <a:srgbClr val="0000FF"/>
                </a:solidFill>
                <a:latin typeface="宋体" pitchFamily="2" charset="-122"/>
                <a:ea typeface="宋体" pitchFamily="2" charset="-122"/>
                <a:cs typeface="Arial Unicode MS" pitchFamily="34" charset="-122"/>
              </a:rPr>
              <a:t>抽象概念的人</a:t>
            </a:r>
            <a:r>
              <a:rPr lang="zh-CN" altLang="en-US" sz="2300" b="1" dirty="0">
                <a:solidFill>
                  <a:srgbClr val="0000FF"/>
                </a:solidFill>
                <a:latin typeface="宋体" pitchFamily="2" charset="-122"/>
                <a:ea typeface="宋体" pitchFamily="2" charset="-122"/>
                <a:cs typeface="Arial Unicode MS" pitchFamily="34" charset="-122"/>
              </a:rPr>
              <a:t>；对象 </a:t>
            </a:r>
            <a:r>
              <a:rPr lang="en-US" altLang="zh-CN" sz="2300" b="1" dirty="0">
                <a:solidFill>
                  <a:srgbClr val="0000FF"/>
                </a:solidFill>
                <a:latin typeface="宋体" pitchFamily="2" charset="-122"/>
                <a:ea typeface="宋体" pitchFamily="2" charset="-122"/>
                <a:cs typeface="Arial Unicode MS" pitchFamily="34" charset="-122"/>
              </a:rPr>
              <a:t>= </a:t>
            </a:r>
            <a:r>
              <a:rPr lang="zh-CN" altLang="en-US" sz="2300" b="1" dirty="0">
                <a:solidFill>
                  <a:srgbClr val="0000FF"/>
                </a:solidFill>
                <a:latin typeface="宋体" pitchFamily="2" charset="-122"/>
                <a:ea typeface="宋体" pitchFamily="2" charset="-122"/>
                <a:cs typeface="Arial Unicode MS" pitchFamily="34" charset="-122"/>
              </a:rPr>
              <a:t>实实在在的某个人</a:t>
            </a:r>
            <a:endParaRPr lang="en-US" altLang="zh-CN" sz="2300" b="1" dirty="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a:latin typeface="宋体" pitchFamily="2" charset="-122"/>
                <a:ea typeface="宋体" pitchFamily="2" charset="-122"/>
                <a:cs typeface="Arial Unicode MS" pitchFamily="34" charset="-122"/>
              </a:rPr>
              <a:t>面向对象的思想概述</a:t>
            </a:r>
          </a:p>
        </p:txBody>
      </p:sp>
      <p:sp>
        <p:nvSpPr>
          <p:cNvPr id="2" name="TextBox 1"/>
          <p:cNvSpPr txBox="1"/>
          <p:nvPr/>
        </p:nvSpPr>
        <p:spPr>
          <a:xfrm>
            <a:off x="4193896" y="1196752"/>
            <a:ext cx="971984" cy="1015663"/>
          </a:xfrm>
          <a:prstGeom prst="rect">
            <a:avLst/>
          </a:prstGeom>
          <a:noFill/>
        </p:spPr>
        <p:txBody>
          <a:bodyPr wrap="square" rtlCol="0">
            <a:spAutoFit/>
          </a:bodyPr>
          <a:lstStyle/>
          <a:p>
            <a:r>
              <a:rPr lang="zh-CN" altLang="en-US" sz="6000">
                <a:latin typeface="华文新魏" panose="02010800040101010101" pitchFamily="2" charset="-122"/>
                <a:ea typeface="华文新魏" panose="02010800040101010101" pitchFamily="2" charset="-122"/>
              </a:rPr>
              <a:t>人</a:t>
            </a:r>
          </a:p>
        </p:txBody>
      </p:sp>
      <p:cxnSp>
        <p:nvCxnSpPr>
          <p:cNvPr id="4" name="直接连接符 3"/>
          <p:cNvCxnSpPr>
            <a:endCxn id="2" idx="2"/>
          </p:cNvCxnSpPr>
          <p:nvPr/>
        </p:nvCxnSpPr>
        <p:spPr>
          <a:xfrm>
            <a:off x="4679888" y="1916832"/>
            <a:ext cx="0" cy="29558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92071" y="2212415"/>
            <a:ext cx="539301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92071" y="2212415"/>
            <a:ext cx="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 idx="2"/>
          </p:cNvCxnSpPr>
          <p:nvPr/>
        </p:nvCxnSpPr>
        <p:spPr>
          <a:xfrm>
            <a:off x="4679888" y="2212415"/>
            <a:ext cx="869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368556" y="2197002"/>
            <a:ext cx="1" cy="4461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图片 14" descr="copy.jpg"/>
          <p:cNvPicPr>
            <a:picLocks noChangeAspect="1"/>
          </p:cNvPicPr>
          <p:nvPr/>
        </p:nvPicPr>
        <p:blipFill>
          <a:blip r:embed="rId2"/>
          <a:stretch>
            <a:fillRect/>
          </a:stretch>
        </p:blipFill>
        <p:spPr>
          <a:xfrm>
            <a:off x="6858016" y="2643182"/>
            <a:ext cx="1285884" cy="1935364"/>
          </a:xfrm>
          <a:prstGeom prst="rect">
            <a:avLst/>
          </a:prstGeom>
        </p:spPr>
      </p:pic>
      <p:pic>
        <p:nvPicPr>
          <p:cNvPr id="16" name="图片 15" descr="1.jpg"/>
          <p:cNvPicPr>
            <a:picLocks noChangeAspect="1"/>
          </p:cNvPicPr>
          <p:nvPr/>
        </p:nvPicPr>
        <p:blipFill>
          <a:blip r:embed="rId3"/>
          <a:stretch>
            <a:fillRect/>
          </a:stretch>
        </p:blipFill>
        <p:spPr>
          <a:xfrm>
            <a:off x="3714744" y="2643182"/>
            <a:ext cx="2069822" cy="1928826"/>
          </a:xfrm>
          <a:prstGeom prst="rect">
            <a:avLst/>
          </a:prstGeom>
        </p:spPr>
      </p:pic>
      <p:pic>
        <p:nvPicPr>
          <p:cNvPr id="17" name="图片 16" descr="下载.jpg"/>
          <p:cNvPicPr>
            <a:picLocks noChangeAspect="1"/>
          </p:cNvPicPr>
          <p:nvPr/>
        </p:nvPicPr>
        <p:blipFill>
          <a:blip r:embed="rId4"/>
          <a:stretch>
            <a:fillRect/>
          </a:stretch>
        </p:blipFill>
        <p:spPr>
          <a:xfrm>
            <a:off x="1428728" y="2643182"/>
            <a:ext cx="1643074" cy="1928810"/>
          </a:xfrm>
          <a:prstGeom prst="rect">
            <a:avLst/>
          </a:prstGeom>
        </p:spPr>
      </p:pic>
    </p:spTree>
    <p:extLst>
      <p:ext uri="{BB962C8B-B14F-4D97-AF65-F5344CB8AC3E}">
        <p14:creationId xmlns:p14="http://schemas.microsoft.com/office/powerpoint/2010/main" val="25434330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a:t>示  例</a:t>
            </a:r>
            <a:r>
              <a:rPr lang="en-US" altLang="zh-CN" dirty="0"/>
              <a:t>—Computer</a:t>
            </a:r>
            <a:r>
              <a:rPr lang="zh-CN" altLang="en-US" dirty="0"/>
              <a:t>类</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078313"/>
          </a:xfrm>
          <a:prstGeom prst="rect">
            <a:avLst/>
          </a:prstGeom>
          <a:noFill/>
          <a:ln w="9525">
            <a:noFill/>
            <a:miter lim="800000"/>
          </a:ln>
        </p:spPr>
        <p:txBody>
          <a:bodyPr>
            <a:spAutoFit/>
          </a:bodyPr>
          <a:lstStyle/>
          <a:p>
            <a:pPr marL="361950" indent="-361950">
              <a:defRPr/>
            </a:pPr>
            <a:r>
              <a:rPr lang="en-US" altLang="zh-CN" dirty="0">
                <a:ea typeface="宋体" pitchFamily="2" charset="-122"/>
              </a:rPr>
              <a:t>1  public class Computer {</a:t>
            </a:r>
          </a:p>
          <a:p>
            <a:pPr marL="361950" indent="-361950">
              <a:defRPr/>
            </a:pPr>
            <a:r>
              <a:rPr lang="en-US" altLang="zh-CN" dirty="0">
                <a:ea typeface="宋体" pitchFamily="2" charset="-122"/>
              </a:rPr>
              <a:t>2      private double </a:t>
            </a:r>
            <a:r>
              <a:rPr lang="en-US" altLang="zh-CN" dirty="0" err="1">
                <a:ea typeface="宋体" pitchFamily="2" charset="-122"/>
              </a:rPr>
              <a:t>cpu</a:t>
            </a:r>
            <a:r>
              <a:rPr lang="en-US" altLang="zh-CN" dirty="0">
                <a:ea typeface="宋体" pitchFamily="2" charset="-122"/>
              </a:rPr>
              <a:t>;</a:t>
            </a:r>
          </a:p>
          <a:p>
            <a:pPr marL="361950" indent="-361950">
              <a:defRPr/>
            </a:pPr>
            <a:r>
              <a:rPr lang="en-US" altLang="zh-CN" dirty="0">
                <a:ea typeface="宋体" pitchFamily="2" charset="-122"/>
              </a:rPr>
              <a:t>3      private </a:t>
            </a:r>
            <a:r>
              <a:rPr lang="en-US" altLang="zh-CN" dirty="0" err="1">
                <a:ea typeface="宋体" pitchFamily="2" charset="-122"/>
              </a:rPr>
              <a:t>int</a:t>
            </a:r>
            <a:r>
              <a:rPr lang="en-US" altLang="zh-CN" dirty="0">
                <a:ea typeface="宋体" pitchFamily="2" charset="-122"/>
              </a:rPr>
              <a:t> memory;</a:t>
            </a:r>
          </a:p>
          <a:p>
            <a:pPr marL="361950" indent="-361950">
              <a:defRPr/>
            </a:pPr>
            <a:r>
              <a:rPr lang="en-US" altLang="zh-CN" dirty="0">
                <a:ea typeface="宋体" pitchFamily="2" charset="-122"/>
              </a:rPr>
              <a:t>4      private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hardDisk</a:t>
            </a:r>
            <a:r>
              <a:rPr lang="en-US" altLang="zh-CN" dirty="0">
                <a:ea typeface="宋体" pitchFamily="2" charset="-122"/>
              </a:rPr>
              <a:t>;</a:t>
            </a:r>
          </a:p>
          <a:p>
            <a:pPr marL="361950" indent="-361950">
              <a:defRPr/>
            </a:pPr>
            <a:r>
              <a:rPr lang="en-US" altLang="zh-CN" dirty="0">
                <a:ea typeface="宋体" pitchFamily="2" charset="-122"/>
              </a:rPr>
              <a:t>5  </a:t>
            </a:r>
          </a:p>
          <a:p>
            <a:pPr marL="361950" indent="-361950">
              <a:defRPr/>
            </a:pPr>
            <a:r>
              <a:rPr lang="en-US" altLang="zh-CN" dirty="0">
                <a:ea typeface="宋体" pitchFamily="2" charset="-122"/>
              </a:rPr>
              <a:t>6      public Computer(double </a:t>
            </a:r>
            <a:r>
              <a:rPr lang="en-US" altLang="zh-CN" dirty="0" err="1">
                <a:ea typeface="宋体" pitchFamily="2" charset="-122"/>
              </a:rPr>
              <a:t>cpu</a:t>
            </a:r>
            <a:r>
              <a:rPr lang="en-US" altLang="zh-CN" dirty="0">
                <a:ea typeface="宋体" pitchFamily="2" charset="-122"/>
              </a:rPr>
              <a:t>, </a:t>
            </a:r>
            <a:r>
              <a:rPr lang="en-US" altLang="zh-CN" dirty="0" err="1">
                <a:ea typeface="宋体" pitchFamily="2" charset="-122"/>
              </a:rPr>
              <a:t>int</a:t>
            </a:r>
            <a:r>
              <a:rPr lang="en-US" altLang="zh-CN" dirty="0">
                <a:ea typeface="宋体" pitchFamily="2" charset="-122"/>
              </a:rPr>
              <a:t> memory,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hardDisk</a:t>
            </a:r>
            <a:r>
              <a:rPr lang="en-US" altLang="zh-CN" dirty="0">
                <a:ea typeface="宋体" pitchFamily="2" charset="-122"/>
              </a:rPr>
              <a:t>) {</a:t>
            </a:r>
          </a:p>
          <a:p>
            <a:pPr marL="361950" indent="-361950">
              <a:defRPr/>
            </a:pPr>
            <a:r>
              <a:rPr lang="en-US" altLang="zh-CN" dirty="0">
                <a:ea typeface="宋体" pitchFamily="2" charset="-122"/>
              </a:rPr>
              <a:t>7          this.cpu = </a:t>
            </a:r>
            <a:r>
              <a:rPr lang="en-US" altLang="zh-CN" dirty="0" err="1">
                <a:ea typeface="宋体" pitchFamily="2" charset="-122"/>
              </a:rPr>
              <a:t>cpu</a:t>
            </a:r>
            <a:r>
              <a:rPr lang="en-US" altLang="zh-CN" dirty="0">
                <a:ea typeface="宋体" pitchFamily="2" charset="-122"/>
              </a:rPr>
              <a:t>;</a:t>
            </a:r>
          </a:p>
          <a:p>
            <a:pPr marL="361950" indent="-361950">
              <a:defRPr/>
            </a:pPr>
            <a:r>
              <a:rPr lang="en-US" altLang="zh-CN" dirty="0">
                <a:ea typeface="宋体" pitchFamily="2" charset="-122"/>
              </a:rPr>
              <a:t>8          </a:t>
            </a:r>
            <a:r>
              <a:rPr lang="en-US" altLang="zh-CN" dirty="0" err="1">
                <a:ea typeface="宋体" pitchFamily="2" charset="-122"/>
              </a:rPr>
              <a:t>this.memory</a:t>
            </a:r>
            <a:r>
              <a:rPr lang="en-US" altLang="zh-CN" dirty="0">
                <a:ea typeface="宋体" pitchFamily="2" charset="-122"/>
              </a:rPr>
              <a:t> = memory;</a:t>
            </a:r>
          </a:p>
          <a:p>
            <a:pPr marL="361950" indent="-361950">
              <a:defRPr/>
            </a:pPr>
            <a:r>
              <a:rPr lang="en-US" altLang="zh-CN" dirty="0">
                <a:ea typeface="宋体" pitchFamily="2" charset="-122"/>
              </a:rPr>
              <a:t>9          </a:t>
            </a:r>
            <a:r>
              <a:rPr lang="en-US" altLang="zh-CN" dirty="0" err="1">
                <a:ea typeface="宋体" pitchFamily="2" charset="-122"/>
              </a:rPr>
              <a:t>this.hardDisk</a:t>
            </a:r>
            <a:r>
              <a:rPr lang="en-US" altLang="zh-CN" dirty="0">
                <a:ea typeface="宋体" pitchFamily="2" charset="-122"/>
              </a:rPr>
              <a:t> = </a:t>
            </a:r>
            <a:r>
              <a:rPr lang="en-US" altLang="zh-CN" dirty="0" err="1">
                <a:ea typeface="宋体" pitchFamily="2" charset="-122"/>
              </a:rPr>
              <a:t>hardDisk</a:t>
            </a:r>
            <a:r>
              <a:rPr lang="en-US" altLang="zh-CN" dirty="0">
                <a:ea typeface="宋体" pitchFamily="2" charset="-122"/>
              </a:rPr>
              <a:t>;</a:t>
            </a:r>
          </a:p>
          <a:p>
            <a:pPr marL="361950" indent="-361950">
              <a:defRPr/>
            </a:pPr>
            <a:r>
              <a:rPr lang="en-US" altLang="zh-CN" dirty="0">
                <a:ea typeface="宋体" pitchFamily="2" charset="-122"/>
              </a:rPr>
              <a:t>10     }</a:t>
            </a:r>
          </a:p>
          <a:p>
            <a:pPr marL="361950" indent="-361950">
              <a:defRPr/>
            </a:pPr>
            <a:r>
              <a:rPr lang="en-US" altLang="zh-CN" dirty="0">
                <a:ea typeface="宋体" pitchFamily="2" charset="-122"/>
              </a:rPr>
              <a:t>11     public double </a:t>
            </a:r>
            <a:r>
              <a:rPr lang="en-US" altLang="zh-CN" dirty="0" err="1">
                <a:ea typeface="宋体" pitchFamily="2" charset="-122"/>
              </a:rPr>
              <a:t>getCpu</a:t>
            </a:r>
            <a:r>
              <a:rPr lang="en-US" altLang="zh-CN" dirty="0">
                <a:ea typeface="宋体" pitchFamily="2" charset="-122"/>
              </a:rPr>
              <a:t>() {</a:t>
            </a:r>
          </a:p>
          <a:p>
            <a:pPr marL="361950" indent="-361950">
              <a:defRPr/>
            </a:pPr>
            <a:r>
              <a:rPr lang="en-US" altLang="zh-CN" dirty="0">
                <a:ea typeface="宋体" pitchFamily="2" charset="-122"/>
              </a:rPr>
              <a:t>12         return </a:t>
            </a:r>
            <a:r>
              <a:rPr lang="en-US" altLang="zh-CN" dirty="0" err="1">
                <a:ea typeface="宋体" pitchFamily="2" charset="-122"/>
              </a:rPr>
              <a:t>cpu</a:t>
            </a:r>
            <a:r>
              <a:rPr lang="en-US" altLang="zh-CN" dirty="0">
                <a:ea typeface="宋体" pitchFamily="2" charset="-122"/>
              </a:rPr>
              <a:t>;</a:t>
            </a:r>
          </a:p>
          <a:p>
            <a:pPr marL="361950" indent="-361950">
              <a:defRPr/>
            </a:pPr>
            <a:r>
              <a:rPr lang="en-US" altLang="zh-CN" dirty="0">
                <a:ea typeface="宋体" pitchFamily="2" charset="-122"/>
              </a:rPr>
              <a:t>13     }</a:t>
            </a:r>
          </a:p>
          <a:p>
            <a:pPr marL="361950" indent="-361950">
              <a:defRPr/>
            </a:pPr>
            <a:r>
              <a:rPr lang="en-US" altLang="zh-CN" dirty="0">
                <a:ea typeface="宋体" pitchFamily="2" charset="-122"/>
              </a:rPr>
              <a:t>14     public String say() {</a:t>
            </a:r>
          </a:p>
          <a:p>
            <a:pPr marL="361950" indent="-361950">
              <a:defRPr/>
            </a:pPr>
            <a:r>
              <a:rPr lang="en-US" altLang="zh-CN" dirty="0">
                <a:ea typeface="宋体" pitchFamily="2" charset="-122"/>
              </a:rPr>
              <a:t>15         return " CPU:" + </a:t>
            </a:r>
            <a:r>
              <a:rPr lang="en-US" altLang="zh-CN" dirty="0" err="1">
                <a:ea typeface="宋体" pitchFamily="2" charset="-122"/>
              </a:rPr>
              <a:t>cpu</a:t>
            </a:r>
            <a:r>
              <a:rPr lang="en-US" altLang="zh-CN" dirty="0">
                <a:ea typeface="宋体" pitchFamily="2" charset="-122"/>
              </a:rPr>
              <a:t> + "MHz </a:t>
            </a:r>
            <a:r>
              <a:rPr lang="zh-CN" altLang="en-US" dirty="0">
                <a:ea typeface="宋体" pitchFamily="2" charset="-122"/>
              </a:rPr>
              <a:t>内存：</a:t>
            </a:r>
            <a:r>
              <a:rPr lang="en-US" altLang="zh-CN" dirty="0">
                <a:ea typeface="宋体" pitchFamily="2" charset="-122"/>
              </a:rPr>
              <a:t>" +</a:t>
            </a:r>
          </a:p>
          <a:p>
            <a:pPr marL="361950" indent="-361950">
              <a:defRPr/>
            </a:pPr>
            <a:r>
              <a:rPr lang="en-US" altLang="zh-CN" dirty="0">
                <a:ea typeface="宋体" pitchFamily="2" charset="-122"/>
              </a:rPr>
              <a:t>16                     memory + "</a:t>
            </a:r>
            <a:r>
              <a:rPr lang="en-US" altLang="zh-CN" dirty="0" err="1">
                <a:ea typeface="宋体" pitchFamily="2" charset="-122"/>
              </a:rPr>
              <a:t>GBytes</a:t>
            </a:r>
            <a:r>
              <a:rPr lang="en-US" altLang="zh-CN" dirty="0">
                <a:ea typeface="宋体" pitchFamily="2" charset="-122"/>
              </a:rPr>
              <a:t> " + " </a:t>
            </a:r>
            <a:r>
              <a:rPr lang="zh-CN" altLang="en-US" dirty="0">
                <a:ea typeface="宋体" pitchFamily="2" charset="-122"/>
              </a:rPr>
              <a:t>硬盘</a:t>
            </a:r>
            <a:r>
              <a:rPr lang="en-US" altLang="zh-CN" dirty="0">
                <a:ea typeface="宋体" pitchFamily="2" charset="-122"/>
              </a:rPr>
              <a:t>:" + </a:t>
            </a:r>
            <a:r>
              <a:rPr lang="en-US" altLang="zh-CN" dirty="0" err="1">
                <a:ea typeface="宋体" pitchFamily="2" charset="-122"/>
              </a:rPr>
              <a:t>hardDisk</a:t>
            </a:r>
            <a:r>
              <a:rPr lang="en-US" altLang="zh-CN" dirty="0">
                <a:ea typeface="宋体" pitchFamily="2" charset="-122"/>
              </a:rPr>
              <a:t> + "G";</a:t>
            </a:r>
          </a:p>
          <a:p>
            <a:pPr marL="361950" indent="-361950">
              <a:defRPr/>
            </a:pPr>
            <a:r>
              <a:rPr lang="en-US" altLang="zh-CN" dirty="0">
                <a:ea typeface="宋体" pitchFamily="2" charset="-122"/>
              </a:rPr>
              <a:t>17     }</a:t>
            </a:r>
          </a:p>
          <a:p>
            <a:pPr marL="361950" indent="-361950">
              <a:defRPr/>
            </a:pPr>
            <a:r>
              <a:rPr lang="en-US" altLang="zh-CN" dirty="0">
                <a:ea typeface="宋体" pitchFamily="2" charset="-122"/>
              </a:rPr>
              <a:t>18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a:t>示  例</a:t>
            </a:r>
            <a:r>
              <a:rPr lang="en-US" altLang="zh-CN" dirty="0"/>
              <a:t>—Test</a:t>
            </a:r>
            <a:r>
              <a:rPr lang="zh-CN" altLang="en-US" dirty="0"/>
              <a:t>类</a:t>
            </a:r>
            <a:endParaRPr lang="en-US" altLang="zh-CN" sz="2000" b="1" dirty="0">
              <a:latin typeface="+mn-lt"/>
              <a:ea typeface="宋体" pitchFamily="2" charset="-122"/>
              <a:cs typeface="Times New Roman" pitchFamily="18" charset="0"/>
            </a:endParaRPr>
          </a:p>
        </p:txBody>
      </p:sp>
      <p:sp>
        <p:nvSpPr>
          <p:cNvPr id="14339" name="Rectangle 3"/>
          <p:cNvSpPr>
            <a:spLocks noChangeArrowheads="1"/>
          </p:cNvSpPr>
          <p:nvPr/>
        </p:nvSpPr>
        <p:spPr bwMode="auto">
          <a:xfrm>
            <a:off x="285720" y="1500174"/>
            <a:ext cx="8534400" cy="2957861"/>
          </a:xfrm>
          <a:prstGeom prst="rect">
            <a:avLst/>
          </a:prstGeom>
          <a:noFill/>
          <a:ln w="9525">
            <a:noFill/>
            <a:miter lim="800000"/>
          </a:ln>
        </p:spPr>
        <p:txBody>
          <a:bodyPr>
            <a:spAutoFit/>
          </a:bodyPr>
          <a:lstStyle/>
          <a:p>
            <a:pPr marL="361950" indent="-361950">
              <a:lnSpc>
                <a:spcPct val="150000"/>
              </a:lnSpc>
              <a:defRPr/>
            </a:pPr>
            <a:r>
              <a:rPr lang="en-US" altLang="zh-CN" dirty="0">
                <a:ea typeface="宋体" pitchFamily="2" charset="-122"/>
              </a:rPr>
              <a:t>1 public class Test {</a:t>
            </a:r>
          </a:p>
          <a:p>
            <a:pPr marL="361950" indent="-361950">
              <a:lnSpc>
                <a:spcPct val="150000"/>
              </a:lnSpc>
              <a:defRPr/>
            </a:pPr>
            <a:r>
              <a:rPr lang="en-US" altLang="zh-CN" dirty="0">
                <a:ea typeface="宋体" pitchFamily="2" charset="-122"/>
              </a:rPr>
              <a:t>2     public static void main(String[] </a:t>
            </a:r>
            <a:r>
              <a:rPr lang="en-US" altLang="zh-CN" dirty="0" err="1">
                <a:ea typeface="宋体" pitchFamily="2" charset="-122"/>
              </a:rPr>
              <a:t>args</a:t>
            </a:r>
            <a:r>
              <a:rPr lang="en-US" altLang="zh-CN" dirty="0">
                <a:ea typeface="宋体" pitchFamily="2" charset="-122"/>
              </a:rPr>
              <a:t>) {</a:t>
            </a:r>
          </a:p>
          <a:p>
            <a:pPr marL="361950" indent="-361950">
              <a:lnSpc>
                <a:spcPct val="150000"/>
              </a:lnSpc>
              <a:defRPr/>
            </a:pPr>
            <a:r>
              <a:rPr lang="en-US" altLang="zh-CN" dirty="0">
                <a:ea typeface="宋体" pitchFamily="2" charset="-122"/>
              </a:rPr>
              <a:t>3         Computer </a:t>
            </a:r>
            <a:r>
              <a:rPr lang="en-US" altLang="zh-CN" dirty="0" err="1">
                <a:ea typeface="宋体" pitchFamily="2" charset="-122"/>
              </a:rPr>
              <a:t>computer</a:t>
            </a:r>
            <a:r>
              <a:rPr lang="en-US" altLang="zh-CN" dirty="0">
                <a:ea typeface="宋体" pitchFamily="2" charset="-122"/>
              </a:rPr>
              <a:t> = new Computer(3.3, 4, 500);</a:t>
            </a:r>
          </a:p>
          <a:p>
            <a:pPr marL="361950" indent="-361950">
              <a:lnSpc>
                <a:spcPct val="150000"/>
              </a:lnSpc>
              <a:defRPr/>
            </a:pPr>
            <a:r>
              <a:rPr lang="en-US" altLang="zh-CN" dirty="0">
                <a:ea typeface="宋体" pitchFamily="2" charset="-122"/>
              </a:rPr>
              <a:t>4         Teacher </a:t>
            </a:r>
            <a:r>
              <a:rPr lang="en-US" altLang="zh-CN" dirty="0" err="1">
                <a:ea typeface="宋体" pitchFamily="2" charset="-122"/>
              </a:rPr>
              <a:t>teacher</a:t>
            </a:r>
            <a:r>
              <a:rPr lang="en-US" altLang="zh-CN" dirty="0">
                <a:ea typeface="宋体" pitchFamily="2" charset="-122"/>
              </a:rPr>
              <a:t> = new Teacher(“</a:t>
            </a:r>
            <a:r>
              <a:rPr lang="zh-CN" altLang="en-US" dirty="0">
                <a:ea typeface="宋体" pitchFamily="2" charset="-122"/>
              </a:rPr>
              <a:t>张老师</a:t>
            </a:r>
            <a:r>
              <a:rPr lang="en-US" altLang="zh-CN" dirty="0">
                <a:ea typeface="宋体" pitchFamily="2" charset="-122"/>
              </a:rPr>
              <a:t>", 10, "Java", computer);</a:t>
            </a:r>
          </a:p>
          <a:p>
            <a:pPr marL="361950" indent="-361950">
              <a:lnSpc>
                <a:spcPct val="150000"/>
              </a:lnSpc>
              <a:defRPr/>
            </a:pPr>
            <a:r>
              <a:rPr lang="en-US" altLang="zh-CN" dirty="0">
                <a:ea typeface="宋体" pitchFamily="2" charset="-122"/>
              </a:rPr>
              <a:t>5         </a:t>
            </a:r>
            <a:r>
              <a:rPr lang="en-US" altLang="zh-CN" dirty="0" err="1">
                <a:ea typeface="宋体" pitchFamily="2" charset="-122"/>
              </a:rPr>
              <a:t>System.out.println</a:t>
            </a:r>
            <a:r>
              <a:rPr lang="en-US" altLang="zh-CN" dirty="0">
                <a:ea typeface="宋体" pitchFamily="2" charset="-122"/>
              </a:rPr>
              <a:t>(</a:t>
            </a:r>
            <a:r>
              <a:rPr lang="en-US" altLang="zh-CN" dirty="0" err="1">
                <a:ea typeface="宋体" pitchFamily="2" charset="-122"/>
              </a:rPr>
              <a:t>teacher.say</a:t>
            </a:r>
            <a:r>
              <a:rPr lang="en-US" altLang="zh-CN" dirty="0">
                <a:ea typeface="宋体" pitchFamily="2" charset="-122"/>
              </a:rPr>
              <a:t>());</a:t>
            </a:r>
          </a:p>
          <a:p>
            <a:pPr marL="361950" indent="-361950">
              <a:lnSpc>
                <a:spcPct val="150000"/>
              </a:lnSpc>
              <a:defRPr/>
            </a:pPr>
            <a:r>
              <a:rPr lang="en-US" altLang="zh-CN" dirty="0">
                <a:ea typeface="宋体" pitchFamily="2" charset="-122"/>
              </a:rPr>
              <a:t>6     }</a:t>
            </a:r>
          </a:p>
          <a:p>
            <a:pPr marL="361950" indent="-361950">
              <a:lnSpc>
                <a:spcPct val="150000"/>
              </a:lnSpc>
              <a:defRPr/>
            </a:pPr>
            <a:r>
              <a:rPr lang="en-US" altLang="zh-CN" dirty="0">
                <a:ea typeface="宋体" pitchFamily="2" charset="-122"/>
              </a:rPr>
              <a:t>7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a:latin typeface="+mn-lt"/>
                <a:ea typeface="宋体" pitchFamily="2" charset="-122"/>
                <a:cs typeface="Times New Roman" pitchFamily="18" charset="0"/>
              </a:rPr>
              <a:t>练  习</a:t>
            </a:r>
            <a:endParaRPr lang="en-US" altLang="zh-CN" b="1" dirty="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a:ea typeface="宋体" pitchFamily="2" charset="-122"/>
              </a:rPr>
              <a:t>编写</a:t>
            </a:r>
            <a:r>
              <a:rPr lang="en-US" altLang="zh-CN" sz="2400" dirty="0">
                <a:ea typeface="宋体" pitchFamily="2" charset="-122"/>
              </a:rPr>
              <a:t>Student</a:t>
            </a:r>
            <a:r>
              <a:rPr lang="zh-CN" altLang="en-US" sz="2400" dirty="0">
                <a:ea typeface="宋体" pitchFamily="2" charset="-122"/>
              </a:rPr>
              <a:t>类，其中包含</a:t>
            </a:r>
            <a:r>
              <a:rPr lang="en-US" altLang="zh-CN" sz="2400" dirty="0">
                <a:ea typeface="宋体" pitchFamily="2" charset="-122"/>
              </a:rPr>
              <a:t>Computer</a:t>
            </a:r>
            <a:r>
              <a:rPr lang="zh-CN" altLang="en-US" sz="2400" dirty="0">
                <a:ea typeface="宋体" pitchFamily="2" charset="-122"/>
              </a:rPr>
              <a:t>类型的属性，提供构造器及相关方法，以及</a:t>
            </a:r>
            <a:r>
              <a:rPr lang="en-US" altLang="zh-CN" sz="2400" dirty="0">
                <a:ea typeface="宋体" pitchFamily="2" charset="-122"/>
              </a:rPr>
              <a:t>say</a:t>
            </a:r>
            <a:r>
              <a:rPr lang="zh-CN" altLang="en-US" sz="2400" dirty="0">
                <a:ea typeface="宋体" pitchFamily="2" charset="-122"/>
              </a:rPr>
              <a:t>方法用于自我描述。</a:t>
            </a:r>
          </a:p>
          <a:p>
            <a:pPr marL="457200" indent="-457200">
              <a:lnSpc>
                <a:spcPct val="150000"/>
              </a:lnSpc>
              <a:buFont typeface="+mj-lt"/>
              <a:buAutoNum type="arabicPeriod"/>
              <a:defRPr/>
            </a:pPr>
            <a:r>
              <a:rPr lang="zh-CN" altLang="en-US" sz="2400" dirty="0">
                <a:ea typeface="宋体" pitchFamily="2" charset="-122"/>
              </a:rPr>
              <a:t>编写</a:t>
            </a:r>
            <a:r>
              <a:rPr lang="en-US" altLang="zh-CN" sz="2400" dirty="0">
                <a:ea typeface="宋体" pitchFamily="2" charset="-122"/>
              </a:rPr>
              <a:t>Test</a:t>
            </a:r>
            <a:r>
              <a:rPr lang="zh-CN" altLang="en-US" sz="2400" dirty="0">
                <a:ea typeface="宋体" pitchFamily="2" charset="-122"/>
              </a:rPr>
              <a:t>类，在</a:t>
            </a:r>
            <a:r>
              <a:rPr lang="en-US" altLang="zh-CN" sz="2400" dirty="0">
                <a:ea typeface="宋体" pitchFamily="2" charset="-122"/>
              </a:rPr>
              <a:t>main</a:t>
            </a:r>
            <a:r>
              <a:rPr lang="zh-CN" altLang="en-US" sz="2400" dirty="0">
                <a:ea typeface="宋体" pitchFamily="2" charset="-122"/>
              </a:rPr>
              <a:t>方法中创建</a:t>
            </a:r>
            <a:r>
              <a:rPr lang="en-US" altLang="zh-CN" sz="2400" dirty="0">
                <a:ea typeface="宋体" pitchFamily="2" charset="-122"/>
              </a:rPr>
              <a:t>Student</a:t>
            </a:r>
            <a:r>
              <a:rPr lang="zh-CN" altLang="en-US" sz="2400" dirty="0">
                <a:ea typeface="宋体" pitchFamily="2" charset="-122"/>
              </a:rPr>
              <a:t>对象，调用</a:t>
            </a:r>
            <a:r>
              <a:rPr lang="en-US" altLang="zh-CN" sz="2400" dirty="0">
                <a:ea typeface="宋体" pitchFamily="2" charset="-122"/>
              </a:rPr>
              <a:t>say</a:t>
            </a:r>
            <a:r>
              <a:rPr lang="zh-CN" altLang="en-US" sz="2400" dirty="0">
                <a:ea typeface="宋体" pitchFamily="2" charset="-122"/>
              </a:rPr>
              <a:t>方法打印输出结果。</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724346"/>
            <a:ext cx="6156208" cy="785818"/>
          </a:xfrm>
        </p:spPr>
        <p:txBody>
          <a:bodyPr>
            <a:normAutofit/>
          </a:bodyPr>
          <a:lstStyle/>
          <a:p>
            <a:pPr eaLnBrk="1" hangingPunct="1"/>
            <a:r>
              <a:rPr lang="en-US" altLang="zh-CN" b="1" dirty="0">
                <a:latin typeface="+mn-lt"/>
                <a:ea typeface="宋体" pitchFamily="2" charset="-122"/>
                <a:cs typeface="Times New Roman" pitchFamily="18" charset="0"/>
              </a:rPr>
              <a:t>  Object </a:t>
            </a:r>
            <a:r>
              <a:rPr lang="zh-CN" altLang="en-US" b="1" dirty="0">
                <a:solidFill>
                  <a:schemeClr val="tx1"/>
                </a:solidFill>
                <a:latin typeface="+mn-lt"/>
                <a:ea typeface="宋体" pitchFamily="2" charset="-122"/>
                <a:cs typeface="Times New Roman" pitchFamily="18" charset="0"/>
              </a:rPr>
              <a:t>类</a:t>
            </a:r>
          </a:p>
        </p:txBody>
      </p:sp>
      <p:sp>
        <p:nvSpPr>
          <p:cNvPr id="38915" name="Rectangle 3"/>
          <p:cNvSpPr>
            <a:spLocks noChangeArrowheads="1"/>
          </p:cNvSpPr>
          <p:nvPr/>
        </p:nvSpPr>
        <p:spPr bwMode="auto">
          <a:xfrm>
            <a:off x="142844" y="1510164"/>
            <a:ext cx="8839200" cy="5084469"/>
          </a:xfrm>
          <a:prstGeom prst="rect">
            <a:avLst/>
          </a:prstGeom>
          <a:noFill/>
          <a:ln w="9525">
            <a:noFill/>
            <a:miter lim="800000"/>
          </a:ln>
        </p:spPr>
        <p:txBody>
          <a:bodyPr>
            <a:spAutoFit/>
          </a:bodyPr>
          <a:lstStyle/>
          <a:p>
            <a:pPr marL="457200" indent="-457200" algn="just">
              <a:spcBef>
                <a:spcPct val="50000"/>
              </a:spcBef>
              <a:buFont typeface="Wingdings" pitchFamily="2" charset="2"/>
              <a:buChar char="l"/>
            </a:pP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类是所有</a:t>
            </a:r>
            <a:r>
              <a:rPr lang="en-US" altLang="zh-CN" sz="2800" dirty="0">
                <a:ea typeface="宋体" pitchFamily="2" charset="-122"/>
                <a:cs typeface="Times New Roman" pitchFamily="18" charset="0"/>
              </a:rPr>
              <a:t>Java</a:t>
            </a:r>
            <a:r>
              <a:rPr lang="zh-CN" altLang="en-US" sz="2800" dirty="0">
                <a:ea typeface="宋体" pitchFamily="2" charset="-122"/>
                <a:cs typeface="Times New Roman" pitchFamily="18" charset="0"/>
              </a:rPr>
              <a:t>类的根父类</a:t>
            </a:r>
          </a:p>
          <a:p>
            <a:pPr marL="457200" indent="-457200" algn="just">
              <a:buFont typeface="Wingdings" pitchFamily="2" charset="2"/>
              <a:buChar char="l"/>
            </a:pPr>
            <a:r>
              <a:rPr lang="zh-CN" altLang="en-US" sz="2800" dirty="0">
                <a:ea typeface="宋体" pitchFamily="2" charset="-122"/>
                <a:cs typeface="Times New Roman" pitchFamily="18" charset="0"/>
              </a:rPr>
              <a:t>如果在类的声明中未使用</a:t>
            </a:r>
            <a:r>
              <a:rPr lang="en-US" altLang="zh-CN" sz="2800" dirty="0">
                <a:ea typeface="宋体" pitchFamily="2" charset="-122"/>
                <a:cs typeface="Times New Roman" pitchFamily="18" charset="0"/>
              </a:rPr>
              <a:t>extends</a:t>
            </a:r>
            <a:r>
              <a:rPr lang="zh-CN" altLang="en-US" sz="2800" dirty="0">
                <a:ea typeface="宋体" pitchFamily="2" charset="-122"/>
                <a:cs typeface="Times New Roman" pitchFamily="18" charset="0"/>
              </a:rPr>
              <a:t>关键字指明其父类，则默认父类为</a:t>
            </a: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 </a:t>
            </a:r>
          </a:p>
          <a:p>
            <a:pPr marL="914400" lvl="1" indent="-457200" algn="just">
              <a:lnSpc>
                <a:spcPct val="80000"/>
              </a:lnSpc>
              <a:spcBef>
                <a:spcPct val="40000"/>
              </a:spcBef>
            </a:pPr>
            <a:r>
              <a:rPr lang="zh-CN" altLang="en-US"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class Person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457200" indent="-457200" algn="just">
              <a:spcBef>
                <a:spcPct val="20000"/>
              </a:spcBef>
            </a:pPr>
            <a:r>
              <a:rPr lang="en-US" altLang="zh-CN" dirty="0">
                <a:ea typeface="宋体" pitchFamily="2" charset="-122"/>
                <a:cs typeface="Times New Roman" pitchFamily="18" charset="0"/>
              </a:rPr>
              <a:t>	</a:t>
            </a:r>
            <a:r>
              <a:rPr lang="zh-CN" altLang="en-US" sz="2000" dirty="0">
                <a:ea typeface="宋体" pitchFamily="2" charset="-122"/>
                <a:cs typeface="Times New Roman" pitchFamily="18" charset="0"/>
              </a:rPr>
              <a:t>等价于：</a:t>
            </a:r>
          </a:p>
          <a:p>
            <a:pPr marL="1371600" lvl="2" indent="-457200" algn="just">
              <a:lnSpc>
                <a:spcPct val="80000"/>
              </a:lnSpc>
              <a:spcBef>
                <a:spcPct val="40000"/>
              </a:spcBef>
            </a:pPr>
            <a:r>
              <a:rPr lang="en-US" altLang="zh-CN" sz="2400" dirty="0">
                <a:solidFill>
                  <a:srgbClr val="C00000"/>
                </a:solidFill>
                <a:ea typeface="宋体" pitchFamily="2" charset="-122"/>
                <a:cs typeface="Times New Roman" pitchFamily="18" charset="0"/>
              </a:rPr>
              <a:t>public class Person extends Object {</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457200" indent="-457200" algn="just">
              <a:spcBef>
                <a:spcPct val="50000"/>
              </a:spcBef>
              <a:buFont typeface="Wingdings" pitchFamily="2" charset="2"/>
              <a:buChar char="l"/>
            </a:pPr>
            <a:r>
              <a:rPr lang="zh-CN" altLang="en-US" sz="2800" dirty="0">
                <a:ea typeface="宋体" pitchFamily="2" charset="-122"/>
                <a:cs typeface="Times New Roman" pitchFamily="18" charset="0"/>
              </a:rPr>
              <a:t>例：</a:t>
            </a:r>
            <a:r>
              <a:rPr lang="en-US" altLang="zh-CN" sz="2000" dirty="0">
                <a:solidFill>
                  <a:srgbClr val="C00000"/>
                </a:solidFill>
                <a:ea typeface="宋体" pitchFamily="2" charset="-122"/>
                <a:cs typeface="Times New Roman" pitchFamily="18" charset="0"/>
              </a:rPr>
              <a:t>method(Object </a:t>
            </a:r>
            <a:r>
              <a:rPr lang="en-US" altLang="zh-CN" sz="2000" dirty="0" err="1">
                <a:solidFill>
                  <a:srgbClr val="C00000"/>
                </a:solidFill>
                <a:ea typeface="宋体" pitchFamily="2" charset="-122"/>
                <a:cs typeface="Times New Roman" pitchFamily="18" charset="0"/>
              </a:rPr>
              <a:t>obj</a:t>
            </a:r>
            <a:r>
              <a:rPr lang="en-US" altLang="zh-CN" sz="2000" dirty="0">
                <a:solidFill>
                  <a:srgbClr val="C00000"/>
                </a:solidFill>
                <a:ea typeface="宋体" pitchFamily="2" charset="-122"/>
                <a:cs typeface="Times New Roman" pitchFamily="18" charset="0"/>
              </a:rPr>
              <a:t>){…}//</a:t>
            </a:r>
            <a:r>
              <a:rPr lang="zh-CN" altLang="en-US" sz="2000" dirty="0">
                <a:solidFill>
                  <a:srgbClr val="C00000"/>
                </a:solidFill>
                <a:ea typeface="宋体" pitchFamily="2" charset="-122"/>
                <a:cs typeface="Times New Roman" pitchFamily="18" charset="0"/>
              </a:rPr>
              <a:t>可以接收任何类作为其参数</a:t>
            </a:r>
          </a:p>
          <a:p>
            <a:pPr marL="1371600" lvl="2" indent="-457200" algn="just"/>
            <a:r>
              <a:rPr lang="en-US" altLang="zh-CN" sz="2000" dirty="0">
                <a:solidFill>
                  <a:srgbClr val="C00000"/>
                </a:solidFill>
                <a:ea typeface="宋体" pitchFamily="2" charset="-122"/>
                <a:cs typeface="Times New Roman" pitchFamily="18" charset="0"/>
              </a:rPr>
              <a:t>    Person o=new Person();  </a:t>
            </a:r>
          </a:p>
          <a:p>
            <a:pPr marL="1371600" lvl="2" indent="-457200" algn="just"/>
            <a:r>
              <a:rPr lang="en-US" altLang="zh-CN" sz="2000" dirty="0">
                <a:solidFill>
                  <a:srgbClr val="C00000"/>
                </a:solidFill>
                <a:ea typeface="宋体" pitchFamily="2" charset="-122"/>
                <a:cs typeface="Times New Roman" pitchFamily="18" charset="0"/>
              </a:rPr>
              <a:t>    method(o);</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738497"/>
            <a:ext cx="5184576" cy="646331"/>
          </a:xfrm>
          <a:prstGeom prst="rect">
            <a:avLst/>
          </a:prstGeom>
          <a:noFill/>
        </p:spPr>
        <p:txBody>
          <a:bodyPr wrap="square" rtlCol="0">
            <a:spAutoFit/>
          </a:bodyPr>
          <a:lstStyle/>
          <a:p>
            <a:r>
              <a:rPr lang="en-US" altLang="zh-CN" sz="3600" b="1" dirty="0">
                <a:ea typeface="宋体" pitchFamily="2" charset="-122"/>
                <a:cs typeface="Times New Roman" pitchFamily="18" charset="0"/>
              </a:rPr>
              <a:t>Object</a:t>
            </a:r>
            <a:r>
              <a:rPr lang="zh-CN" altLang="en-US" sz="3600" b="1" dirty="0">
                <a:ea typeface="宋体" pitchFamily="2" charset="-122"/>
                <a:cs typeface="Times New Roman" pitchFamily="18" charset="0"/>
              </a:rPr>
              <a:t>类中的主要方法</a:t>
            </a:r>
          </a:p>
        </p:txBody>
      </p:sp>
      <p:graphicFrame>
        <p:nvGraphicFramePr>
          <p:cNvPr id="5" name="表格 4"/>
          <p:cNvGraphicFramePr>
            <a:graphicFrameLocks noGrp="1"/>
          </p:cNvGraphicFramePr>
          <p:nvPr/>
        </p:nvGraphicFramePr>
        <p:xfrm>
          <a:off x="539552" y="1772816"/>
          <a:ext cx="8280920" cy="4286280"/>
        </p:xfrm>
        <a:graphic>
          <a:graphicData uri="http://schemas.openxmlformats.org/drawingml/2006/table">
            <a:tbl>
              <a:tblPr firstRow="1" bandRow="1">
                <a:tableStyleId>{5C22544A-7EE6-4342-B048-85BDC9FD1C3A}</a:tableStyleId>
              </a:tblPr>
              <a:tblGrid>
                <a:gridCol w="848937">
                  <a:extLst>
                    <a:ext uri="{9D8B030D-6E8A-4147-A177-3AD203B41FA5}">
                      <a16:colId xmlns:a16="http://schemas.microsoft.com/office/drawing/2014/main" val="20000"/>
                    </a:ext>
                  </a:extLst>
                </a:gridCol>
                <a:gridCol w="4253149">
                  <a:extLst>
                    <a:ext uri="{9D8B030D-6E8A-4147-A177-3AD203B41FA5}">
                      <a16:colId xmlns:a16="http://schemas.microsoft.com/office/drawing/2014/main" val="20001"/>
                    </a:ext>
                  </a:extLst>
                </a:gridCol>
                <a:gridCol w="946586">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857256">
                <a:tc>
                  <a:txBody>
                    <a:bodyPr/>
                    <a:lstStyle/>
                    <a:p>
                      <a:r>
                        <a:rPr lang="en-US" altLang="zh-CN" sz="2800" dirty="0">
                          <a:latin typeface="+mn-lt"/>
                          <a:ea typeface="宋体" pitchFamily="2" charset="-122"/>
                          <a:cs typeface="Times New Roman" pitchFamily="18" charset="0"/>
                        </a:rPr>
                        <a:t>NO.</a:t>
                      </a:r>
                      <a:endParaRPr lang="zh-CN" altLang="en-US" sz="2800" dirty="0">
                        <a:latin typeface="+mn-lt"/>
                        <a:ea typeface="宋体" pitchFamily="2" charset="-122"/>
                        <a:cs typeface="Times New Roman" pitchFamily="18" charset="0"/>
                      </a:endParaRPr>
                    </a:p>
                  </a:txBody>
                  <a:tcPr/>
                </a:tc>
                <a:tc>
                  <a:txBody>
                    <a:bodyPr/>
                    <a:lstStyle/>
                    <a:p>
                      <a:r>
                        <a:rPr lang="zh-CN" altLang="en-US" sz="2800" dirty="0">
                          <a:latin typeface="+mn-lt"/>
                          <a:ea typeface="宋体" pitchFamily="2" charset="-122"/>
                          <a:cs typeface="Times New Roman" pitchFamily="18" charset="0"/>
                        </a:rPr>
                        <a:t>方法名称</a:t>
                      </a:r>
                    </a:p>
                  </a:txBody>
                  <a:tcPr/>
                </a:tc>
                <a:tc>
                  <a:txBody>
                    <a:bodyPr/>
                    <a:lstStyle/>
                    <a:p>
                      <a:r>
                        <a:rPr lang="zh-CN" altLang="en-US" sz="2800" dirty="0">
                          <a:latin typeface="+mn-lt"/>
                          <a:ea typeface="宋体" pitchFamily="2" charset="-122"/>
                          <a:cs typeface="Times New Roman" pitchFamily="18" charset="0"/>
                        </a:rPr>
                        <a:t>类型</a:t>
                      </a:r>
                    </a:p>
                  </a:txBody>
                  <a:tcPr/>
                </a:tc>
                <a:tc>
                  <a:txBody>
                    <a:bodyPr/>
                    <a:lstStyle/>
                    <a:p>
                      <a:r>
                        <a:rPr lang="zh-CN" altLang="en-US" sz="2800" dirty="0">
                          <a:latin typeface="+mn-lt"/>
                          <a:ea typeface="宋体" pitchFamily="2" charset="-122"/>
                          <a:cs typeface="Times New Roman" pitchFamily="18" charset="0"/>
                        </a:rPr>
                        <a:t>描述</a:t>
                      </a:r>
                    </a:p>
                  </a:txBody>
                  <a:tcPr/>
                </a:tc>
                <a:extLst>
                  <a:ext uri="{0D108BD9-81ED-4DB2-BD59-A6C34878D82A}">
                    <a16:rowId xmlns:a16="http://schemas.microsoft.com/office/drawing/2014/main" val="10000"/>
                  </a:ext>
                </a:extLst>
              </a:tr>
              <a:tr h="857256">
                <a:tc>
                  <a:txBody>
                    <a:bodyPr/>
                    <a:lstStyle/>
                    <a:p>
                      <a:r>
                        <a:rPr lang="en-US" altLang="zh-CN" sz="2200" dirty="0">
                          <a:latin typeface="+mn-lt"/>
                          <a:ea typeface="宋体" pitchFamily="2" charset="-122"/>
                          <a:cs typeface="Times New Roman" pitchFamily="18" charset="0"/>
                        </a:rPr>
                        <a:t>1</a:t>
                      </a:r>
                      <a:endParaRPr lang="zh-CN" altLang="en-US" sz="2200" dirty="0">
                        <a:latin typeface="+mn-lt"/>
                        <a:ea typeface="宋体" pitchFamily="2" charset="-122"/>
                        <a:cs typeface="Times New Roman" pitchFamily="18" charset="0"/>
                      </a:endParaRPr>
                    </a:p>
                  </a:txBody>
                  <a:tcPr/>
                </a:tc>
                <a:tc>
                  <a:txBody>
                    <a:bodyPr/>
                    <a:lstStyle/>
                    <a:p>
                      <a:r>
                        <a:rPr lang="en-US" altLang="zh-CN" sz="2400" dirty="0">
                          <a:latin typeface="+mn-lt"/>
                          <a:ea typeface="宋体" pitchFamily="2" charset="-122"/>
                          <a:cs typeface="Times New Roman" pitchFamily="18" charset="0"/>
                        </a:rPr>
                        <a:t>public</a:t>
                      </a:r>
                      <a:r>
                        <a:rPr lang="en-US" altLang="zh-CN" sz="2400" baseline="0" dirty="0">
                          <a:latin typeface="+mn-lt"/>
                          <a:ea typeface="宋体" pitchFamily="2" charset="-122"/>
                          <a:cs typeface="Times New Roman" pitchFamily="18" charset="0"/>
                        </a:rPr>
                        <a:t> Object()</a:t>
                      </a:r>
                      <a:endParaRPr lang="zh-CN" altLang="en-US" sz="2400" dirty="0">
                        <a:latin typeface="+mn-lt"/>
                        <a:ea typeface="宋体" pitchFamily="2" charset="-122"/>
                        <a:cs typeface="Times New Roman" pitchFamily="18" charset="0"/>
                      </a:endParaRPr>
                    </a:p>
                  </a:txBody>
                  <a:tcPr/>
                </a:tc>
                <a:tc>
                  <a:txBody>
                    <a:bodyPr/>
                    <a:lstStyle/>
                    <a:p>
                      <a:r>
                        <a:rPr lang="zh-CN" altLang="en-US" sz="2200" dirty="0">
                          <a:latin typeface="+mn-lt"/>
                          <a:ea typeface="宋体" pitchFamily="2" charset="-122"/>
                          <a:cs typeface="Times New Roman" pitchFamily="18" charset="0"/>
                        </a:rPr>
                        <a:t>构造</a:t>
                      </a:r>
                    </a:p>
                  </a:txBody>
                  <a:tcPr/>
                </a:tc>
                <a:tc>
                  <a:txBody>
                    <a:bodyPr/>
                    <a:lstStyle/>
                    <a:p>
                      <a:r>
                        <a:rPr lang="zh-CN" altLang="en-US" sz="2200" dirty="0">
                          <a:latin typeface="+mn-lt"/>
                          <a:ea typeface="宋体" pitchFamily="2" charset="-122"/>
                          <a:cs typeface="Times New Roman" pitchFamily="18" charset="0"/>
                        </a:rPr>
                        <a:t>构造方法</a:t>
                      </a:r>
                    </a:p>
                  </a:txBody>
                  <a:tcPr/>
                </a:tc>
                <a:extLst>
                  <a:ext uri="{0D108BD9-81ED-4DB2-BD59-A6C34878D82A}">
                    <a16:rowId xmlns:a16="http://schemas.microsoft.com/office/drawing/2014/main" val="10001"/>
                  </a:ext>
                </a:extLst>
              </a:tr>
              <a:tr h="857256">
                <a:tc>
                  <a:txBody>
                    <a:bodyPr/>
                    <a:lstStyle/>
                    <a:p>
                      <a:r>
                        <a:rPr lang="en-US" altLang="zh-CN" sz="2200" dirty="0">
                          <a:latin typeface="+mn-lt"/>
                          <a:ea typeface="宋体" pitchFamily="2" charset="-122"/>
                          <a:cs typeface="Times New Roman" pitchFamily="18" charset="0"/>
                        </a:rPr>
                        <a:t>2</a:t>
                      </a:r>
                      <a:endParaRPr lang="zh-CN" altLang="en-US" sz="2200" dirty="0">
                        <a:latin typeface="+mn-lt"/>
                        <a:ea typeface="宋体" pitchFamily="2" charset="-122"/>
                        <a:cs typeface="Times New Roman" pitchFamily="18" charset="0"/>
                      </a:endParaRPr>
                    </a:p>
                  </a:txBody>
                  <a:tcPr/>
                </a:tc>
                <a:tc>
                  <a:txBody>
                    <a:bodyPr/>
                    <a:lstStyle/>
                    <a:p>
                      <a:r>
                        <a:rPr lang="en-US" altLang="zh-CN" sz="2400" dirty="0">
                          <a:latin typeface="+mn-lt"/>
                          <a:ea typeface="宋体" pitchFamily="2" charset="-122"/>
                          <a:cs typeface="Times New Roman" pitchFamily="18" charset="0"/>
                        </a:rPr>
                        <a:t>public </a:t>
                      </a:r>
                      <a:r>
                        <a:rPr lang="en-US" altLang="zh-CN" sz="2400" dirty="0" err="1">
                          <a:latin typeface="+mn-lt"/>
                          <a:ea typeface="宋体" pitchFamily="2" charset="-122"/>
                          <a:cs typeface="Times New Roman" pitchFamily="18" charset="0"/>
                        </a:rPr>
                        <a:t>boolean</a:t>
                      </a:r>
                      <a:r>
                        <a:rPr lang="en-US" altLang="zh-CN" sz="2400" dirty="0">
                          <a:latin typeface="+mn-lt"/>
                          <a:ea typeface="宋体" pitchFamily="2" charset="-122"/>
                          <a:cs typeface="Times New Roman" pitchFamily="18" charset="0"/>
                        </a:rPr>
                        <a:t> equals(Object </a:t>
                      </a:r>
                      <a:r>
                        <a:rPr lang="en-US" altLang="zh-CN" sz="2400" dirty="0" err="1">
                          <a:latin typeface="+mn-lt"/>
                          <a:ea typeface="宋体" pitchFamily="2" charset="-122"/>
                          <a:cs typeface="Times New Roman" pitchFamily="18" charset="0"/>
                        </a:rPr>
                        <a:t>obj</a:t>
                      </a:r>
                      <a:r>
                        <a:rPr lang="en-US" altLang="zh-CN" sz="24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a:latin typeface="+mn-lt"/>
                          <a:ea typeface="宋体" pitchFamily="2" charset="-122"/>
                          <a:cs typeface="Times New Roman" pitchFamily="18" charset="0"/>
                        </a:rPr>
                        <a:t>普通</a:t>
                      </a:r>
                    </a:p>
                  </a:txBody>
                  <a:tcPr/>
                </a:tc>
                <a:tc>
                  <a:txBody>
                    <a:bodyPr/>
                    <a:lstStyle/>
                    <a:p>
                      <a:r>
                        <a:rPr lang="zh-CN" altLang="en-US" sz="2200" dirty="0">
                          <a:latin typeface="+mn-lt"/>
                          <a:ea typeface="宋体" pitchFamily="2" charset="-122"/>
                          <a:cs typeface="Times New Roman" pitchFamily="18" charset="0"/>
                        </a:rPr>
                        <a:t>对象比较</a:t>
                      </a:r>
                    </a:p>
                  </a:txBody>
                  <a:tcPr/>
                </a:tc>
                <a:extLst>
                  <a:ext uri="{0D108BD9-81ED-4DB2-BD59-A6C34878D82A}">
                    <a16:rowId xmlns:a16="http://schemas.microsoft.com/office/drawing/2014/main" val="10002"/>
                  </a:ext>
                </a:extLst>
              </a:tr>
              <a:tr h="857256">
                <a:tc>
                  <a:txBody>
                    <a:bodyPr/>
                    <a:lstStyle/>
                    <a:p>
                      <a:r>
                        <a:rPr lang="en-US" altLang="zh-CN" sz="2200" dirty="0">
                          <a:latin typeface="+mn-lt"/>
                          <a:ea typeface="宋体" pitchFamily="2" charset="-122"/>
                          <a:cs typeface="Times New Roman" pitchFamily="18" charset="0"/>
                        </a:rPr>
                        <a:t>3</a:t>
                      </a:r>
                      <a:endParaRPr lang="zh-CN" altLang="en-US" sz="2200" dirty="0">
                        <a:latin typeface="+mn-lt"/>
                        <a:ea typeface="宋体" pitchFamily="2" charset="-122"/>
                        <a:cs typeface="Times New Roman" pitchFamily="18" charset="0"/>
                      </a:endParaRPr>
                    </a:p>
                  </a:txBody>
                  <a:tcPr/>
                </a:tc>
                <a:tc>
                  <a:txBody>
                    <a:bodyPr/>
                    <a:lstStyle/>
                    <a:p>
                      <a:r>
                        <a:rPr lang="en-US" altLang="zh-CN" sz="2400" dirty="0">
                          <a:latin typeface="+mn-lt"/>
                          <a:ea typeface="宋体" pitchFamily="2" charset="-122"/>
                          <a:cs typeface="Times New Roman" pitchFamily="18" charset="0"/>
                        </a:rPr>
                        <a:t>public </a:t>
                      </a:r>
                      <a:r>
                        <a:rPr lang="en-US" altLang="zh-CN" sz="2400" dirty="0" err="1">
                          <a:latin typeface="+mn-lt"/>
                          <a:ea typeface="宋体" pitchFamily="2" charset="-122"/>
                          <a:cs typeface="Times New Roman" pitchFamily="18" charset="0"/>
                        </a:rPr>
                        <a:t>int</a:t>
                      </a:r>
                      <a:r>
                        <a:rPr lang="en-US" altLang="zh-CN" sz="2400" dirty="0">
                          <a:latin typeface="+mn-lt"/>
                          <a:ea typeface="宋体" pitchFamily="2" charset="-122"/>
                          <a:cs typeface="Times New Roman" pitchFamily="18" charset="0"/>
                        </a:rPr>
                        <a:t> </a:t>
                      </a:r>
                      <a:r>
                        <a:rPr lang="en-US" altLang="zh-CN" sz="2400" dirty="0" err="1">
                          <a:latin typeface="+mn-lt"/>
                          <a:ea typeface="宋体" pitchFamily="2" charset="-122"/>
                          <a:cs typeface="Times New Roman" pitchFamily="18" charset="0"/>
                        </a:rPr>
                        <a:t>hashCode</a:t>
                      </a:r>
                      <a:r>
                        <a:rPr lang="en-US" altLang="zh-CN" sz="24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a:latin typeface="+mn-lt"/>
                          <a:ea typeface="宋体" pitchFamily="2" charset="-122"/>
                          <a:cs typeface="Times New Roman" pitchFamily="18" charset="0"/>
                        </a:rPr>
                        <a:t>普通</a:t>
                      </a:r>
                    </a:p>
                  </a:txBody>
                  <a:tcPr/>
                </a:tc>
                <a:tc>
                  <a:txBody>
                    <a:bodyPr/>
                    <a:lstStyle/>
                    <a:p>
                      <a:r>
                        <a:rPr lang="zh-CN" altLang="en-US" sz="2200" dirty="0">
                          <a:latin typeface="+mn-lt"/>
                          <a:ea typeface="宋体" pitchFamily="2" charset="-122"/>
                          <a:cs typeface="Times New Roman" pitchFamily="18" charset="0"/>
                        </a:rPr>
                        <a:t>取得</a:t>
                      </a:r>
                      <a:r>
                        <a:rPr lang="en-US" altLang="zh-CN" sz="2200" dirty="0">
                          <a:latin typeface="+mn-lt"/>
                          <a:ea typeface="宋体" pitchFamily="2" charset="-122"/>
                          <a:cs typeface="Times New Roman" pitchFamily="18" charset="0"/>
                        </a:rPr>
                        <a:t>Hash</a:t>
                      </a:r>
                      <a:r>
                        <a:rPr lang="zh-CN" altLang="en-US" sz="2200" dirty="0">
                          <a:latin typeface="+mn-lt"/>
                          <a:ea typeface="宋体" pitchFamily="2" charset="-122"/>
                          <a:cs typeface="Times New Roman" pitchFamily="18" charset="0"/>
                        </a:rPr>
                        <a:t>码</a:t>
                      </a:r>
                    </a:p>
                  </a:txBody>
                  <a:tcPr/>
                </a:tc>
                <a:extLst>
                  <a:ext uri="{0D108BD9-81ED-4DB2-BD59-A6C34878D82A}">
                    <a16:rowId xmlns:a16="http://schemas.microsoft.com/office/drawing/2014/main" val="10003"/>
                  </a:ext>
                </a:extLst>
              </a:tr>
              <a:tr h="857256">
                <a:tc>
                  <a:txBody>
                    <a:bodyPr/>
                    <a:lstStyle/>
                    <a:p>
                      <a:r>
                        <a:rPr lang="en-US" altLang="zh-CN" sz="2200" dirty="0">
                          <a:latin typeface="+mn-lt"/>
                          <a:ea typeface="宋体" pitchFamily="2" charset="-122"/>
                          <a:cs typeface="Times New Roman" pitchFamily="18" charset="0"/>
                        </a:rPr>
                        <a:t>4</a:t>
                      </a:r>
                      <a:endParaRPr lang="zh-CN" altLang="en-US" sz="2200" dirty="0">
                        <a:latin typeface="+mn-lt"/>
                        <a:ea typeface="宋体" pitchFamily="2" charset="-122"/>
                        <a:cs typeface="Times New Roman" pitchFamily="18" charset="0"/>
                      </a:endParaRPr>
                    </a:p>
                  </a:txBody>
                  <a:tcPr/>
                </a:tc>
                <a:tc>
                  <a:txBody>
                    <a:bodyPr/>
                    <a:lstStyle/>
                    <a:p>
                      <a:r>
                        <a:rPr lang="en-US" altLang="zh-CN" sz="2400" dirty="0">
                          <a:latin typeface="+mn-lt"/>
                          <a:ea typeface="宋体" pitchFamily="2" charset="-122"/>
                          <a:cs typeface="Times New Roman" pitchFamily="18" charset="0"/>
                        </a:rPr>
                        <a:t>public String </a:t>
                      </a:r>
                      <a:r>
                        <a:rPr lang="en-US" altLang="zh-CN" sz="2400" dirty="0" err="1">
                          <a:latin typeface="+mn-lt"/>
                          <a:ea typeface="宋体" pitchFamily="2" charset="-122"/>
                          <a:cs typeface="Times New Roman" pitchFamily="18" charset="0"/>
                        </a:rPr>
                        <a:t>toString</a:t>
                      </a:r>
                      <a:r>
                        <a:rPr lang="en-US" altLang="zh-CN" sz="24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a:latin typeface="+mn-lt"/>
                          <a:ea typeface="宋体" pitchFamily="2" charset="-122"/>
                          <a:cs typeface="Times New Roman" pitchFamily="18" charset="0"/>
                        </a:rPr>
                        <a:t>普通</a:t>
                      </a:r>
                    </a:p>
                  </a:txBody>
                  <a:tcPr/>
                </a:tc>
                <a:tc>
                  <a:txBody>
                    <a:bodyPr/>
                    <a:lstStyle/>
                    <a:p>
                      <a:r>
                        <a:rPr lang="zh-CN" altLang="en-US" sz="2200" dirty="0">
                          <a:latin typeface="+mn-lt"/>
                          <a:ea typeface="宋体" pitchFamily="2" charset="-122"/>
                          <a:cs typeface="Times New Roman" pitchFamily="18" charset="0"/>
                        </a:rPr>
                        <a:t>对象打印时调用</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339752" y="-6841"/>
            <a:ext cx="6363424" cy="704676"/>
          </a:xfrm>
          <a:noFill/>
          <a:ln>
            <a:noFill/>
          </a:ln>
        </p:spPr>
        <p:txBody>
          <a:bodyPr/>
          <a:lstStyle/>
          <a:p>
            <a:pPr eaLnBrk="1" hangingPunct="1">
              <a:defRPr/>
            </a:pPr>
            <a:r>
              <a:rPr lang="en-US" altLang="zh-CN" b="1" dirty="0">
                <a:solidFill>
                  <a:srgbClr val="FFFF00"/>
                </a:solidFill>
                <a:latin typeface="+mn-lt"/>
                <a:ea typeface="宋体" pitchFamily="2" charset="-122"/>
                <a:cs typeface="Times New Roman" pitchFamily="18" charset="0"/>
              </a:rPr>
              <a:t>==</a:t>
            </a:r>
            <a:r>
              <a:rPr lang="zh-CN" altLang="en-US" b="1" dirty="0">
                <a:solidFill>
                  <a:srgbClr val="FFFF00"/>
                </a:solidFill>
                <a:latin typeface="+mn-lt"/>
                <a:ea typeface="宋体" pitchFamily="2" charset="-122"/>
                <a:cs typeface="Times New Roman" pitchFamily="18" charset="0"/>
              </a:rPr>
              <a:t>操作符与</a:t>
            </a:r>
            <a:r>
              <a:rPr lang="en-US" altLang="zh-CN" b="1" dirty="0">
                <a:solidFill>
                  <a:srgbClr val="FFFF00"/>
                </a:solidFill>
                <a:latin typeface="+mn-lt"/>
                <a:ea typeface="宋体" pitchFamily="2" charset="-122"/>
                <a:cs typeface="Times New Roman" pitchFamily="18" charset="0"/>
              </a:rPr>
              <a:t>equals</a:t>
            </a:r>
            <a:r>
              <a:rPr lang="zh-CN" altLang="en-US" b="1" dirty="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04800" y="1052736"/>
            <a:ext cx="8371656" cy="5483245"/>
          </a:xfrm>
        </p:spPr>
        <p:txBody>
          <a:bodyPr>
            <a:normAutofit/>
          </a:bodyPr>
          <a:lstStyle/>
          <a:p>
            <a:pPr algn="just">
              <a:lnSpc>
                <a:spcPct val="80000"/>
              </a:lnSpc>
              <a:spcBef>
                <a:spcPct val="40000"/>
              </a:spcBef>
              <a:buFont typeface="Wingdings" pitchFamily="2" charset="2"/>
              <a:buChar char="l"/>
            </a:pPr>
            <a:r>
              <a:rPr lang="en-US" altLang="zh-CN" b="1" dirty="0">
                <a:solidFill>
                  <a:srgbClr val="C00000"/>
                </a:solidFill>
                <a:ea typeface="宋体" pitchFamily="2" charset="-122"/>
                <a:cs typeface="Times New Roman" pitchFamily="18" charset="0"/>
              </a:rPr>
              <a:t>= =</a:t>
            </a:r>
            <a:r>
              <a:rPr lang="zh-CN" altLang="en-US" b="1" dirty="0">
                <a:solidFill>
                  <a:srgbClr val="C00000"/>
                </a:solidFill>
                <a:ea typeface="宋体" pitchFamily="2" charset="-122"/>
                <a:cs typeface="Times New Roman" pitchFamily="18" charset="0"/>
              </a:rPr>
              <a:t>：</a:t>
            </a:r>
            <a:r>
              <a:rPr lang="en-US" altLang="zh-CN" b="1" dirty="0">
                <a:solidFill>
                  <a:srgbClr val="C00000"/>
                </a:solidFill>
                <a:ea typeface="宋体" pitchFamily="2" charset="-122"/>
                <a:cs typeface="Times New Roman" pitchFamily="18" charset="0"/>
              </a:rPr>
              <a:t> </a:t>
            </a:r>
          </a:p>
          <a:p>
            <a:pPr algn="just">
              <a:lnSpc>
                <a:spcPct val="80000"/>
              </a:lnSpc>
              <a:spcBef>
                <a:spcPct val="40000"/>
              </a:spcBef>
              <a:buFont typeface="Wingdings" pitchFamily="2" charset="2"/>
              <a:buChar char="Ø"/>
            </a:pPr>
            <a:r>
              <a:rPr lang="zh-CN" altLang="en-US" dirty="0">
                <a:ea typeface="宋体" pitchFamily="2" charset="-122"/>
                <a:cs typeface="Times New Roman" pitchFamily="18" charset="0"/>
              </a:rPr>
              <a:t>基本类型比较值</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只要两个变量的值相等，即为</a:t>
            </a:r>
            <a:r>
              <a:rPr lang="en-US" altLang="zh-CN" dirty="0">
                <a:ea typeface="宋体" pitchFamily="2" charset="-122"/>
                <a:cs typeface="Times New Roman" pitchFamily="18" charset="0"/>
              </a:rPr>
              <a:t>true.</a:t>
            </a:r>
          </a:p>
          <a:p>
            <a:pPr marL="0" indent="0" algn="just">
              <a:lnSpc>
                <a:spcPct val="80000"/>
              </a:lnSpc>
              <a:spcBef>
                <a:spcPct val="40000"/>
              </a:spcBef>
              <a:buNone/>
            </a:pPr>
            <a:r>
              <a:rPr lang="en-US" altLang="zh-CN" b="1" dirty="0">
                <a:solidFill>
                  <a:srgbClr val="0000FF"/>
                </a:solidFill>
                <a:ea typeface="宋体" pitchFamily="2" charset="-122"/>
                <a:cs typeface="Times New Roman" pitchFamily="18" charset="0"/>
              </a:rPr>
              <a:t>	</a:t>
            </a:r>
            <a:r>
              <a:rPr lang="en-US" altLang="zh-CN" b="1" dirty="0" err="1">
                <a:solidFill>
                  <a:srgbClr val="0000FF"/>
                </a:solidFill>
                <a:ea typeface="宋体" pitchFamily="2" charset="-122"/>
                <a:cs typeface="Times New Roman" pitchFamily="18" charset="0"/>
              </a:rPr>
              <a:t>int</a:t>
            </a:r>
            <a:r>
              <a:rPr lang="en-US" altLang="zh-CN" b="1" dirty="0">
                <a:solidFill>
                  <a:srgbClr val="0000FF"/>
                </a:solidFill>
                <a:ea typeface="宋体" pitchFamily="2" charset="-122"/>
                <a:cs typeface="Times New Roman" pitchFamily="18" charset="0"/>
              </a:rPr>
              <a:t> a=5; if(a==6){…}</a:t>
            </a:r>
          </a:p>
          <a:p>
            <a:pPr algn="just">
              <a:lnSpc>
                <a:spcPct val="80000"/>
              </a:lnSpc>
              <a:spcBef>
                <a:spcPct val="40000"/>
              </a:spcBef>
              <a:buFont typeface="Wingdings" pitchFamily="2" charset="2"/>
              <a:buChar char="Ø"/>
            </a:pPr>
            <a:r>
              <a:rPr lang="zh-CN" altLang="en-US" dirty="0">
                <a:ea typeface="宋体" pitchFamily="2" charset="-122"/>
                <a:cs typeface="Times New Roman" pitchFamily="18" charset="0"/>
              </a:rPr>
              <a:t>引用类型比较引用</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是否指向同一个对象</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只有指向同一个对象时，</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才返回</a:t>
            </a:r>
            <a:r>
              <a:rPr lang="en-US" altLang="zh-CN" dirty="0">
                <a:ea typeface="宋体" pitchFamily="2" charset="-122"/>
                <a:cs typeface="Times New Roman" pitchFamily="18" charset="0"/>
              </a:rPr>
              <a:t>true.</a:t>
            </a:r>
            <a:endParaRPr lang="zh-CN" altLang="en-US" dirty="0">
              <a:ea typeface="宋体" pitchFamily="2" charset="-122"/>
              <a:cs typeface="Times New Roman" pitchFamily="18" charset="0"/>
            </a:endParaRPr>
          </a:p>
          <a:p>
            <a:pPr marL="609600" indent="-609600" algn="just" eaLnBrk="1" hangingPunct="1">
              <a:lnSpc>
                <a:spcPct val="80000"/>
              </a:lnSpc>
              <a:spcBef>
                <a:spcPct val="40000"/>
              </a:spcBef>
              <a:buFont typeface="Wingdings" pitchFamily="2" charset="2"/>
              <a:buNone/>
            </a:pPr>
            <a:r>
              <a:rPr lang="zh-CN" altLang="en-US" b="1" dirty="0">
                <a:ea typeface="宋体" pitchFamily="2" charset="-122"/>
                <a:cs typeface="Times New Roman" pitchFamily="18" charset="0"/>
              </a:rPr>
              <a:t>	</a:t>
            </a:r>
            <a:r>
              <a:rPr lang="en-US" altLang="zh-CN" b="1" dirty="0">
                <a:ea typeface="宋体" pitchFamily="2" charset="-122"/>
                <a:cs typeface="Times New Roman" pitchFamily="18" charset="0"/>
              </a:rPr>
              <a:t>	</a:t>
            </a:r>
            <a:r>
              <a:rPr lang="en-US" altLang="zh-CN" b="1" dirty="0">
                <a:solidFill>
                  <a:srgbClr val="0000FF"/>
                </a:solidFill>
                <a:ea typeface="宋体" pitchFamily="2" charset="-122"/>
                <a:cs typeface="Times New Roman" pitchFamily="18" charset="0"/>
              </a:rPr>
              <a:t>Person p1=new Person();   </a:t>
            </a:r>
          </a:p>
          <a:p>
            <a:pPr marL="609600" indent="-609600" algn="just" eaLnBrk="1" hangingPunct="1">
              <a:lnSpc>
                <a:spcPct val="80000"/>
              </a:lnSpc>
              <a:spcBef>
                <a:spcPct val="40000"/>
              </a:spcBef>
              <a:buFont typeface="Wingdings" pitchFamily="2" charset="2"/>
              <a:buNone/>
            </a:pPr>
            <a:r>
              <a:rPr lang="en-US" altLang="zh-CN" b="1" dirty="0">
                <a:solidFill>
                  <a:srgbClr val="0000FF"/>
                </a:solidFill>
                <a:ea typeface="宋体" pitchFamily="2" charset="-122"/>
                <a:cs typeface="Times New Roman" pitchFamily="18" charset="0"/>
              </a:rPr>
              <a:t>	   Person p2=new Person();</a:t>
            </a:r>
          </a:p>
          <a:p>
            <a:pPr marL="609600" indent="-609600" algn="just" eaLnBrk="1" hangingPunct="1">
              <a:lnSpc>
                <a:spcPct val="80000"/>
              </a:lnSpc>
              <a:spcBef>
                <a:spcPct val="40000"/>
              </a:spcBef>
              <a:buFont typeface="Wingdings" pitchFamily="2" charset="2"/>
              <a:buNone/>
            </a:pPr>
            <a:r>
              <a:rPr lang="en-US" altLang="zh-CN" b="1" dirty="0">
                <a:solidFill>
                  <a:srgbClr val="0000FF"/>
                </a:solidFill>
                <a:ea typeface="宋体" pitchFamily="2" charset="-122"/>
                <a:cs typeface="Times New Roman" pitchFamily="18" charset="0"/>
              </a:rPr>
              <a:t>	       if (p1==p2){…}</a:t>
            </a:r>
          </a:p>
          <a:p>
            <a:pPr lvl="1" algn="just">
              <a:lnSpc>
                <a:spcPct val="80000"/>
              </a:lnSpc>
              <a:spcBef>
                <a:spcPct val="40000"/>
              </a:spcBef>
              <a:buFont typeface="Wingdings" pitchFamily="2" charset="2"/>
              <a:buChar char="ü"/>
            </a:pPr>
            <a:r>
              <a:rPr lang="zh-CN" altLang="en-US" sz="2800" dirty="0">
                <a:ea typeface="宋体" pitchFamily="2" charset="-122"/>
                <a:cs typeface="Times New Roman" pitchFamily="18" charset="0"/>
              </a:rPr>
              <a:t>用</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进行比较时，符号两边的</a:t>
            </a:r>
            <a:r>
              <a:rPr lang="zh-CN" altLang="en-US" sz="2800" b="1" dirty="0">
                <a:solidFill>
                  <a:srgbClr val="C00000"/>
                </a:solidFill>
                <a:ea typeface="宋体" pitchFamily="2" charset="-122"/>
                <a:cs typeface="Times New Roman" pitchFamily="18" charset="0"/>
              </a:rPr>
              <a:t>数据类型必须兼容</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可自动转换的基本数据类型除外</a:t>
            </a:r>
            <a:r>
              <a:rPr lang="en-US" altLang="zh-CN" sz="2800" dirty="0">
                <a:ea typeface="宋体" pitchFamily="2" charset="-122"/>
                <a:cs typeface="Times New Roman" pitchFamily="18" charset="0"/>
              </a:rPr>
              <a:t>)</a:t>
            </a:r>
            <a:r>
              <a:rPr lang="zh-CN" altLang="en-US" sz="2800" dirty="0">
                <a:ea typeface="宋体" pitchFamily="2" charset="-122"/>
                <a:cs typeface="Times New Roman" pitchFamily="18" charset="0"/>
              </a:rPr>
              <a:t>，否则编译出错；</a:t>
            </a:r>
            <a:endParaRPr lang="zh-CN" altLang="en-US" sz="2800" dirty="0">
              <a:solidFill>
                <a:schemeClr val="accent2"/>
              </a:solidFill>
              <a:ea typeface="宋体" pitchFamily="2" charset="-122"/>
              <a:cs typeface="Times New Roman"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555776" y="0"/>
            <a:ext cx="6003384" cy="698957"/>
          </a:xfrm>
          <a:noFill/>
          <a:ln>
            <a:noFill/>
          </a:ln>
        </p:spPr>
        <p:txBody>
          <a:bodyPr/>
          <a:lstStyle/>
          <a:p>
            <a:pPr eaLnBrk="1" hangingPunct="1">
              <a:defRPr/>
            </a:pPr>
            <a:r>
              <a:rPr lang="en-US" altLang="zh-CN" b="1" dirty="0">
                <a:solidFill>
                  <a:srgbClr val="FFFF00"/>
                </a:solidFill>
                <a:latin typeface="+mn-lt"/>
                <a:ea typeface="宋体" pitchFamily="2" charset="-122"/>
                <a:cs typeface="Times New Roman" pitchFamily="18" charset="0"/>
              </a:rPr>
              <a:t>==</a:t>
            </a:r>
            <a:r>
              <a:rPr lang="zh-CN" altLang="en-US" b="1" dirty="0">
                <a:solidFill>
                  <a:srgbClr val="FFFF00"/>
                </a:solidFill>
                <a:latin typeface="+mn-lt"/>
                <a:ea typeface="宋体" pitchFamily="2" charset="-122"/>
                <a:cs typeface="Times New Roman" pitchFamily="18" charset="0"/>
              </a:rPr>
              <a:t>操作符与</a:t>
            </a:r>
            <a:r>
              <a:rPr lang="en-US" altLang="zh-CN" b="1" dirty="0">
                <a:solidFill>
                  <a:srgbClr val="FFFF00"/>
                </a:solidFill>
                <a:latin typeface="+mn-lt"/>
                <a:ea typeface="宋体" pitchFamily="2" charset="-122"/>
                <a:cs typeface="Times New Roman" pitchFamily="18" charset="0"/>
              </a:rPr>
              <a:t>equals</a:t>
            </a:r>
            <a:r>
              <a:rPr lang="zh-CN" altLang="en-US" b="1" dirty="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23528" y="1268760"/>
            <a:ext cx="8514500" cy="4536504"/>
          </a:xfrm>
        </p:spPr>
        <p:txBody>
          <a:bodyPr>
            <a:normAutofit/>
          </a:bodyPr>
          <a:lstStyle/>
          <a:p>
            <a:pPr algn="just" eaLnBrk="1" hangingPunct="1">
              <a:spcBef>
                <a:spcPct val="40000"/>
              </a:spcBef>
              <a:buFont typeface="Wingdings" pitchFamily="2" charset="2"/>
              <a:buChar char="l"/>
            </a:pPr>
            <a:r>
              <a:rPr lang="en-US" altLang="zh-CN" b="1" dirty="0">
                <a:ea typeface="宋体" pitchFamily="2" charset="-122"/>
                <a:cs typeface="Times New Roman" pitchFamily="18" charset="0"/>
              </a:rPr>
              <a:t>equals()</a:t>
            </a:r>
            <a:r>
              <a:rPr lang="zh-CN" altLang="en-US" b="1" dirty="0">
                <a:ea typeface="宋体" pitchFamily="2" charset="-122"/>
                <a:cs typeface="Times New Roman" pitchFamily="18" charset="0"/>
              </a:rPr>
              <a:t>：所有类都继承了</a:t>
            </a:r>
            <a:r>
              <a:rPr lang="en-US" altLang="zh-CN" b="1" dirty="0">
                <a:ea typeface="宋体" pitchFamily="2" charset="-122"/>
                <a:cs typeface="Times New Roman" pitchFamily="18" charset="0"/>
              </a:rPr>
              <a:t>Object</a:t>
            </a:r>
            <a:r>
              <a:rPr lang="zh-CN" altLang="en-US" b="1" dirty="0">
                <a:ea typeface="宋体" pitchFamily="2" charset="-122"/>
                <a:cs typeface="Times New Roman" pitchFamily="18" charset="0"/>
              </a:rPr>
              <a:t>，也就获得了</a:t>
            </a:r>
            <a:r>
              <a:rPr lang="en-US" altLang="zh-CN" b="1" dirty="0">
                <a:ea typeface="宋体" pitchFamily="2" charset="-122"/>
                <a:cs typeface="Times New Roman" pitchFamily="18" charset="0"/>
              </a:rPr>
              <a:t>equals()</a:t>
            </a:r>
            <a:r>
              <a:rPr lang="zh-CN" altLang="en-US" b="1" dirty="0">
                <a:ea typeface="宋体" pitchFamily="2" charset="-122"/>
                <a:cs typeface="Times New Roman" pitchFamily="18" charset="0"/>
              </a:rPr>
              <a:t>方法。还可以重写。</a:t>
            </a:r>
            <a:endParaRPr lang="en-US" altLang="zh-CN" b="1" dirty="0">
              <a:ea typeface="宋体" pitchFamily="2" charset="-122"/>
              <a:cs typeface="Times New Roman" pitchFamily="18" charset="0"/>
            </a:endParaRPr>
          </a:p>
          <a:p>
            <a:pPr algn="just" eaLnBrk="1" hangingPunct="1">
              <a:spcBef>
                <a:spcPct val="40000"/>
              </a:spcBef>
              <a:buFont typeface="Wingdings" pitchFamily="2" charset="2"/>
              <a:buChar char="Ø"/>
            </a:pPr>
            <a:r>
              <a:rPr lang="zh-CN" altLang="en-US" b="1" u="sng" dirty="0">
                <a:solidFill>
                  <a:srgbClr val="0000FF"/>
                </a:solidFill>
                <a:ea typeface="宋体" pitchFamily="2" charset="-122"/>
                <a:cs typeface="Times New Roman" pitchFamily="18" charset="0"/>
              </a:rPr>
              <a:t>只能比较引用类型，其作用与“</a:t>
            </a:r>
            <a:r>
              <a:rPr lang="en-US" altLang="zh-CN" b="1" u="sng" dirty="0">
                <a:solidFill>
                  <a:srgbClr val="0000FF"/>
                </a:solidFill>
                <a:ea typeface="宋体" pitchFamily="2" charset="-122"/>
                <a:cs typeface="Times New Roman" pitchFamily="18" charset="0"/>
              </a:rPr>
              <a:t>==”</a:t>
            </a:r>
            <a:r>
              <a:rPr lang="zh-CN" altLang="en-US" b="1" u="sng" dirty="0">
                <a:solidFill>
                  <a:srgbClr val="0000FF"/>
                </a:solidFill>
                <a:ea typeface="宋体" pitchFamily="2" charset="-122"/>
                <a:cs typeface="Times New Roman" pitchFamily="18" charset="0"/>
              </a:rPr>
              <a:t>相同</a:t>
            </a:r>
            <a:r>
              <a:rPr lang="en-US" altLang="zh-CN" b="1" u="sng" dirty="0">
                <a:solidFill>
                  <a:srgbClr val="0000FF"/>
                </a:solidFill>
                <a:ea typeface="宋体" pitchFamily="2" charset="-122"/>
                <a:cs typeface="Times New Roman" pitchFamily="18" charset="0"/>
              </a:rPr>
              <a:t>,</a:t>
            </a:r>
            <a:r>
              <a:rPr lang="zh-CN" altLang="en-US" b="1" u="sng" dirty="0">
                <a:solidFill>
                  <a:srgbClr val="0000FF"/>
                </a:solidFill>
                <a:ea typeface="宋体" pitchFamily="2" charset="-122"/>
                <a:cs typeface="Times New Roman" pitchFamily="18" charset="0"/>
              </a:rPr>
              <a:t>比较是否指向同一个对象</a:t>
            </a:r>
            <a:r>
              <a:rPr lang="zh-CN" altLang="en-US" b="1" dirty="0">
                <a:solidFill>
                  <a:srgbClr val="0000FF"/>
                </a:solidFill>
                <a:ea typeface="宋体" pitchFamily="2" charset="-122"/>
                <a:cs typeface="Times New Roman" pitchFamily="18" charset="0"/>
              </a:rPr>
              <a:t>。</a:t>
            </a:r>
            <a:r>
              <a:rPr lang="en-US" altLang="zh-CN" b="1" dirty="0">
                <a:solidFill>
                  <a:srgbClr val="0000FF"/>
                </a:solidFill>
                <a:ea typeface="宋体" pitchFamily="2" charset="-122"/>
                <a:cs typeface="Times New Roman" pitchFamily="18" charset="0"/>
              </a:rPr>
              <a:t>	 </a:t>
            </a:r>
          </a:p>
          <a:p>
            <a:pPr algn="just" eaLnBrk="1" hangingPunct="1">
              <a:spcBef>
                <a:spcPct val="40000"/>
              </a:spcBef>
              <a:buFont typeface="Wingdings" pitchFamily="2" charset="2"/>
              <a:buChar char="Ø"/>
            </a:pPr>
            <a:r>
              <a:rPr lang="zh-CN" altLang="en-US" b="1" dirty="0">
                <a:solidFill>
                  <a:srgbClr val="0000FF"/>
                </a:solidFill>
                <a:ea typeface="宋体" pitchFamily="2" charset="-122"/>
                <a:cs typeface="Times New Roman" pitchFamily="18" charset="0"/>
              </a:rPr>
              <a:t>格式</a:t>
            </a:r>
            <a:r>
              <a:rPr lang="en-US" altLang="zh-CN" b="1" dirty="0">
                <a:solidFill>
                  <a:srgbClr val="0000FF"/>
                </a:solidFill>
                <a:ea typeface="宋体" pitchFamily="2" charset="-122"/>
                <a:cs typeface="Times New Roman" pitchFamily="18" charset="0"/>
              </a:rPr>
              <a:t>:obj1.equals(obj2)</a:t>
            </a:r>
          </a:p>
          <a:p>
            <a:pPr algn="just" eaLnBrk="1" hangingPunct="1">
              <a:spcBef>
                <a:spcPct val="40000"/>
              </a:spcBef>
              <a:buFont typeface="Wingdings" pitchFamily="2" charset="2"/>
              <a:buChar char="l"/>
            </a:pPr>
            <a:r>
              <a:rPr lang="zh-CN" altLang="en-US" sz="2400" b="1" dirty="0">
                <a:solidFill>
                  <a:srgbClr val="FF0000"/>
                </a:solidFill>
                <a:ea typeface="宋体" pitchFamily="2" charset="-122"/>
                <a:cs typeface="Times New Roman" pitchFamily="18" charset="0"/>
              </a:rPr>
              <a:t>特例：当用</a:t>
            </a:r>
            <a:r>
              <a:rPr lang="en-US" altLang="zh-CN" sz="2400" b="1" dirty="0">
                <a:solidFill>
                  <a:srgbClr val="FF0000"/>
                </a:solidFill>
                <a:ea typeface="宋体" pitchFamily="2" charset="-122"/>
                <a:cs typeface="Times New Roman" pitchFamily="18" charset="0"/>
              </a:rPr>
              <a:t>equals()</a:t>
            </a:r>
            <a:r>
              <a:rPr lang="zh-CN" altLang="en-US" sz="2400" b="1" dirty="0">
                <a:solidFill>
                  <a:srgbClr val="FF0000"/>
                </a:solidFill>
                <a:ea typeface="宋体" pitchFamily="2" charset="-122"/>
                <a:cs typeface="Times New Roman" pitchFamily="18" charset="0"/>
              </a:rPr>
              <a:t>方法进行比较时，对类</a:t>
            </a:r>
            <a:r>
              <a:rPr lang="en-US" altLang="zh-CN" sz="2400" b="1" dirty="0">
                <a:solidFill>
                  <a:srgbClr val="FF0000"/>
                </a:solidFill>
                <a:ea typeface="宋体" pitchFamily="2" charset="-122"/>
                <a:cs typeface="Times New Roman" pitchFamily="18" charset="0"/>
              </a:rPr>
              <a:t>File</a:t>
            </a:r>
            <a:r>
              <a:rPr lang="zh-CN" altLang="en-US" sz="2400" b="1" dirty="0">
                <a:solidFill>
                  <a:srgbClr val="FF0000"/>
                </a:solidFill>
                <a:ea typeface="宋体" pitchFamily="2" charset="-122"/>
                <a:cs typeface="Times New Roman" pitchFamily="18" charset="0"/>
              </a:rPr>
              <a:t>、</a:t>
            </a:r>
            <a:r>
              <a:rPr lang="en-US" altLang="zh-CN" sz="2400" b="1" dirty="0">
                <a:solidFill>
                  <a:srgbClr val="FF0000"/>
                </a:solidFill>
                <a:ea typeface="宋体" pitchFamily="2" charset="-122"/>
                <a:cs typeface="Times New Roman" pitchFamily="18" charset="0"/>
              </a:rPr>
              <a:t>String</a:t>
            </a:r>
            <a:r>
              <a:rPr lang="zh-CN" altLang="en-US" sz="2400" b="1" dirty="0">
                <a:solidFill>
                  <a:srgbClr val="FF0000"/>
                </a:solidFill>
                <a:ea typeface="宋体" pitchFamily="2" charset="-122"/>
                <a:cs typeface="Times New Roman" pitchFamily="18" charset="0"/>
              </a:rPr>
              <a:t>、</a:t>
            </a:r>
            <a:r>
              <a:rPr lang="en-US" altLang="zh-CN" sz="2400" b="1" dirty="0">
                <a:solidFill>
                  <a:srgbClr val="FF0000"/>
                </a:solidFill>
                <a:ea typeface="宋体" pitchFamily="2" charset="-122"/>
                <a:cs typeface="Times New Roman" pitchFamily="18" charset="0"/>
              </a:rPr>
              <a:t>Date</a:t>
            </a:r>
            <a:r>
              <a:rPr lang="zh-CN" altLang="en-US" sz="2400" b="1" dirty="0">
                <a:solidFill>
                  <a:srgbClr val="FF0000"/>
                </a:solidFill>
                <a:ea typeface="宋体" pitchFamily="2" charset="-122"/>
                <a:cs typeface="Times New Roman" pitchFamily="18" charset="0"/>
              </a:rPr>
              <a:t>及包装类（</a:t>
            </a:r>
            <a:r>
              <a:rPr lang="en-US" altLang="zh-CN" sz="2400" b="1" dirty="0">
                <a:solidFill>
                  <a:srgbClr val="FF0000"/>
                </a:solidFill>
                <a:ea typeface="宋体" pitchFamily="2" charset="-122"/>
                <a:cs typeface="Times New Roman" pitchFamily="18" charset="0"/>
              </a:rPr>
              <a:t>Wrapper Class</a:t>
            </a:r>
            <a:r>
              <a:rPr lang="zh-CN" altLang="en-US" sz="2400" b="1" dirty="0">
                <a:solidFill>
                  <a:srgbClr val="FF0000"/>
                </a:solidFill>
                <a:ea typeface="宋体" pitchFamily="2" charset="-122"/>
                <a:cs typeface="Times New Roman" pitchFamily="18" charset="0"/>
              </a:rPr>
              <a:t>）来说，是比较类型及内容而不考虑引用的是否是同一个对象</a:t>
            </a:r>
            <a:r>
              <a:rPr lang="zh-CN" altLang="en-US" b="1" dirty="0">
                <a:solidFill>
                  <a:srgbClr val="FF0000"/>
                </a:solidFill>
                <a:ea typeface="宋体" pitchFamily="2" charset="-122"/>
                <a:cs typeface="Times New Roman" pitchFamily="18" charset="0"/>
              </a:rPr>
              <a:t>；</a:t>
            </a:r>
          </a:p>
          <a:p>
            <a:pPr lvl="1" algn="just">
              <a:spcBef>
                <a:spcPct val="40000"/>
              </a:spcBef>
              <a:buFont typeface="Wingdings" pitchFamily="2" charset="2"/>
              <a:buChar char="Ø"/>
            </a:pPr>
            <a:r>
              <a:rPr lang="zh-CN" altLang="en-US" b="1" dirty="0">
                <a:solidFill>
                  <a:srgbClr val="FF0000"/>
                </a:solidFill>
                <a:ea typeface="宋体" pitchFamily="2" charset="-122"/>
                <a:cs typeface="Times New Roman" pitchFamily="18" charset="0"/>
              </a:rPr>
              <a:t>原因：在这些类中重写了</a:t>
            </a:r>
            <a:r>
              <a:rPr lang="en-US" altLang="zh-CN" b="1" dirty="0">
                <a:solidFill>
                  <a:srgbClr val="FF0000"/>
                </a:solidFill>
                <a:ea typeface="宋体" pitchFamily="2" charset="-122"/>
                <a:cs typeface="Times New Roman" pitchFamily="18" charset="0"/>
              </a:rPr>
              <a:t>Object</a:t>
            </a:r>
            <a:r>
              <a:rPr lang="zh-CN" altLang="en-US" b="1" dirty="0">
                <a:solidFill>
                  <a:srgbClr val="FF0000"/>
                </a:solidFill>
                <a:ea typeface="宋体" pitchFamily="2" charset="-122"/>
                <a:cs typeface="Times New Roman" pitchFamily="18" charset="0"/>
              </a:rPr>
              <a:t>类的</a:t>
            </a:r>
            <a:r>
              <a:rPr lang="en-US" altLang="zh-CN" b="1" dirty="0">
                <a:solidFill>
                  <a:srgbClr val="FF0000"/>
                </a:solidFill>
                <a:ea typeface="宋体" pitchFamily="2" charset="-122"/>
                <a:cs typeface="Times New Roman" pitchFamily="18" charset="0"/>
              </a:rPr>
              <a:t>equals()</a:t>
            </a:r>
            <a:r>
              <a:rPr lang="zh-CN" altLang="en-US" b="1" dirty="0">
                <a:solidFill>
                  <a:srgbClr val="FF0000"/>
                </a:solidFill>
                <a:ea typeface="宋体" pitchFamily="2" charset="-122"/>
                <a:cs typeface="Times New Roman" pitchFamily="18" charset="0"/>
              </a:rPr>
              <a:t>方法。</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4744"/>
            <a:ext cx="7776864" cy="4893647"/>
          </a:xfrm>
          <a:prstGeom prst="rect">
            <a:avLst/>
          </a:prstGeom>
        </p:spPr>
        <p:txBody>
          <a:bodyPr wrap="square">
            <a:spAutoFit/>
          </a:bodyPr>
          <a:lstStyle/>
          <a:p>
            <a:r>
              <a:rPr lang="en-US" altLang="zh-CN" sz="2400" dirty="0"/>
              <a:t>Person p1 = new Person();</a:t>
            </a:r>
          </a:p>
          <a:p>
            <a:r>
              <a:rPr lang="en-US" altLang="zh-CN" sz="2400" dirty="0"/>
              <a:t>p1.name = "</a:t>
            </a:r>
            <a:r>
              <a:rPr lang="en-US" altLang="zh-CN" sz="2400" dirty="0" err="1"/>
              <a:t>atguigu</a:t>
            </a:r>
            <a:r>
              <a:rPr lang="en-US" altLang="zh-CN" sz="2400" dirty="0"/>
              <a:t>";</a:t>
            </a:r>
          </a:p>
          <a:p>
            <a:endParaRPr lang="zh-CN" altLang="en-US" sz="2400" dirty="0"/>
          </a:p>
          <a:p>
            <a:r>
              <a:rPr lang="en-US" altLang="zh-CN" sz="2400" dirty="0"/>
              <a:t>Person p2 = new Person();</a:t>
            </a:r>
          </a:p>
          <a:p>
            <a:r>
              <a:rPr lang="en-US" altLang="zh-CN" sz="2400" dirty="0"/>
              <a:t>p2.name = "</a:t>
            </a:r>
            <a:r>
              <a:rPr lang="en-US" altLang="zh-CN" sz="2400" dirty="0" err="1"/>
              <a:t>atguigu</a:t>
            </a:r>
            <a:r>
              <a:rPr lang="en-US" altLang="zh-CN" sz="2400" dirty="0"/>
              <a:t>";</a:t>
            </a:r>
          </a:p>
          <a:p>
            <a:endParaRPr lang="en-US" altLang="zh-CN" sz="2400" dirty="0"/>
          </a:p>
          <a:p>
            <a:r>
              <a:rPr lang="en-US" altLang="zh-CN" sz="2400" dirty="0" err="1"/>
              <a:t>System.out.println</a:t>
            </a:r>
            <a:r>
              <a:rPr lang="en-US" altLang="zh-CN" sz="2400" dirty="0"/>
              <a:t>(p1.name .equals( p2.name));//</a:t>
            </a:r>
          </a:p>
          <a:p>
            <a:r>
              <a:rPr lang="en-US" altLang="zh-CN" sz="2400" dirty="0" err="1">
                <a:solidFill>
                  <a:srgbClr val="FF0000"/>
                </a:solidFill>
              </a:rPr>
              <a:t>System.out.println</a:t>
            </a:r>
            <a:r>
              <a:rPr lang="en-US" altLang="zh-CN" sz="2400" dirty="0">
                <a:solidFill>
                  <a:srgbClr val="FF0000"/>
                </a:solidFill>
              </a:rPr>
              <a:t>(p1.name == p2.name);//</a:t>
            </a:r>
          </a:p>
          <a:p>
            <a:r>
              <a:rPr lang="en-US" altLang="zh-CN" sz="2400" dirty="0" err="1"/>
              <a:t>System.out.println</a:t>
            </a:r>
            <a:r>
              <a:rPr lang="en-US" altLang="zh-CN" sz="2400" dirty="0"/>
              <a:t>(p1.name ==“</a:t>
            </a:r>
            <a:r>
              <a:rPr lang="en-US" altLang="zh-CN" sz="2400" dirty="0" err="1"/>
              <a:t>atguigu</a:t>
            </a:r>
            <a:r>
              <a:rPr lang="en-US" altLang="zh-CN" sz="2400" dirty="0"/>
              <a:t>”));//</a:t>
            </a:r>
          </a:p>
          <a:p>
            <a:r>
              <a:rPr lang="en-US" altLang="zh-CN" sz="2400" dirty="0"/>
              <a:t>String s1 = new String("</a:t>
            </a:r>
            <a:r>
              <a:rPr lang="en-US" altLang="zh-CN" sz="2400" dirty="0" err="1"/>
              <a:t>bcde</a:t>
            </a:r>
            <a:r>
              <a:rPr lang="en-US" altLang="zh-CN" sz="2400" dirty="0"/>
              <a:t>");</a:t>
            </a:r>
          </a:p>
          <a:p>
            <a:endParaRPr lang="zh-CN" altLang="en-US" sz="2400" dirty="0"/>
          </a:p>
          <a:p>
            <a:r>
              <a:rPr lang="en-US" altLang="zh-CN" sz="2400" dirty="0"/>
              <a:t>String s2 = new String("</a:t>
            </a:r>
            <a:r>
              <a:rPr lang="en-US" altLang="zh-CN" sz="2400" dirty="0" err="1"/>
              <a:t>bcde</a:t>
            </a:r>
            <a:r>
              <a:rPr lang="en-US" altLang="zh-CN" sz="2400" dirty="0"/>
              <a:t>");</a:t>
            </a:r>
          </a:p>
          <a:p>
            <a:r>
              <a:rPr lang="en-US" altLang="zh-CN" sz="2400" dirty="0" err="1"/>
              <a:t>System.out.println</a:t>
            </a:r>
            <a:r>
              <a:rPr lang="en-US" altLang="zh-CN" sz="2400" dirty="0"/>
              <a:t>(s1.equals(s2));//</a:t>
            </a:r>
            <a:endParaRPr lang="zh-CN" altLang="en-US" sz="2400" dirty="0"/>
          </a:p>
        </p:txBody>
      </p:sp>
      <p:sp>
        <p:nvSpPr>
          <p:cNvPr id="26" name="TextBox 25"/>
          <p:cNvSpPr txBox="1"/>
          <p:nvPr/>
        </p:nvSpPr>
        <p:spPr>
          <a:xfrm>
            <a:off x="4535996" y="620687"/>
            <a:ext cx="1620180" cy="646331"/>
          </a:xfrm>
          <a:prstGeom prst="rect">
            <a:avLst/>
          </a:prstGeom>
          <a:noFill/>
        </p:spPr>
        <p:txBody>
          <a:bodyPr wrap="square" rtlCol="0">
            <a:spAutoFit/>
          </a:bodyPr>
          <a:lstStyle/>
          <a:p>
            <a:r>
              <a:rPr lang="zh-CN" altLang="en-US" sz="3600" b="1" dirty="0">
                <a:latin typeface="Times New Roman" pitchFamily="18" charset="0"/>
                <a:ea typeface="宋体" pitchFamily="2" charset="-122"/>
                <a:cs typeface="Times New Roman" pitchFamily="18" charset="0"/>
              </a:rPr>
              <a:t>示  例</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6712"/>
            <a:ext cx="8892480" cy="5124450"/>
          </a:xfrm>
          <a:prstGeom prst="rect">
            <a:avLst/>
          </a:prstGeom>
          <a:noFill/>
        </p:spPr>
        <p:txBody>
          <a:bodyPr wrap="square" rtlCol="0">
            <a:spAutoFit/>
          </a:bodyPr>
          <a:lstStyle/>
          <a:p>
            <a:r>
              <a:rPr lang="en-US" altLang="zh-CN" sz="2600" dirty="0" err="1">
                <a:solidFill>
                  <a:srgbClr val="C00000"/>
                </a:solidFill>
              </a:rPr>
              <a:t>int</a:t>
            </a:r>
            <a:r>
              <a:rPr lang="en-US" altLang="zh-CN" sz="2600" dirty="0">
                <a:solidFill>
                  <a:srgbClr val="C00000"/>
                </a:solidFill>
              </a:rPr>
              <a:t> it = 65;</a:t>
            </a:r>
          </a:p>
          <a:p>
            <a:r>
              <a:rPr lang="en-US" altLang="zh-CN" sz="2600" dirty="0">
                <a:solidFill>
                  <a:srgbClr val="C00000"/>
                </a:solidFill>
              </a:rPr>
              <a:t>float </a:t>
            </a:r>
            <a:r>
              <a:rPr lang="en-US" altLang="zh-CN" sz="2600" dirty="0" err="1">
                <a:solidFill>
                  <a:srgbClr val="C00000"/>
                </a:solidFill>
              </a:rPr>
              <a:t>fl</a:t>
            </a:r>
            <a:r>
              <a:rPr lang="en-US" altLang="zh-CN" sz="2600" dirty="0">
                <a:solidFill>
                  <a:srgbClr val="C00000"/>
                </a:solidFill>
              </a:rPr>
              <a:t> = 65.0f;</a:t>
            </a:r>
          </a:p>
          <a:p>
            <a:r>
              <a:rPr lang="en-US" altLang="zh-CN" sz="2600" dirty="0" err="1">
                <a:solidFill>
                  <a:srgbClr val="C00000"/>
                </a:solidFill>
              </a:rPr>
              <a:t>System.out.println</a:t>
            </a:r>
            <a:r>
              <a:rPr lang="en-US" altLang="zh-CN" sz="2600" dirty="0">
                <a:solidFill>
                  <a:srgbClr val="C00000"/>
                </a:solidFill>
              </a:rPr>
              <a:t>(“65</a:t>
            </a:r>
            <a:r>
              <a:rPr lang="zh-CN" altLang="en-US" sz="2600" dirty="0">
                <a:solidFill>
                  <a:srgbClr val="C00000"/>
                </a:solidFill>
              </a:rPr>
              <a:t>和</a:t>
            </a:r>
            <a:r>
              <a:rPr lang="en-US" altLang="zh-CN" sz="2600" dirty="0">
                <a:solidFill>
                  <a:srgbClr val="C00000"/>
                </a:solidFill>
              </a:rPr>
              <a:t>65.0f</a:t>
            </a:r>
            <a:r>
              <a:rPr lang="zh-CN" altLang="en-US" sz="2600" dirty="0">
                <a:solidFill>
                  <a:srgbClr val="C00000"/>
                </a:solidFill>
              </a:rPr>
              <a:t>是否相等？</a:t>
            </a:r>
            <a:r>
              <a:rPr lang="en-US" altLang="zh-CN" sz="2600" dirty="0">
                <a:solidFill>
                  <a:srgbClr val="C00000"/>
                </a:solidFill>
              </a:rPr>
              <a:t>” + (it == fl)); //</a:t>
            </a:r>
            <a:endParaRPr lang="en-US" altLang="zh-CN" sz="1600" dirty="0">
              <a:solidFill>
                <a:srgbClr val="C00000"/>
              </a:solidFill>
            </a:endParaRPr>
          </a:p>
          <a:p>
            <a:r>
              <a:rPr lang="en-US" altLang="zh-CN" sz="2600" dirty="0">
                <a:solidFill>
                  <a:srgbClr val="C00000"/>
                </a:solidFill>
              </a:rPr>
              <a:t>char ch1 = ‘A’; char ch2 = 12;</a:t>
            </a:r>
          </a:p>
          <a:p>
            <a:r>
              <a:rPr lang="en-US" altLang="zh-CN" sz="2600" dirty="0" err="1">
                <a:solidFill>
                  <a:srgbClr val="C00000"/>
                </a:solidFill>
              </a:rPr>
              <a:t>System.out.println</a:t>
            </a:r>
            <a:r>
              <a:rPr lang="en-US" altLang="zh-CN" sz="2600" dirty="0">
                <a:solidFill>
                  <a:srgbClr val="C00000"/>
                </a:solidFill>
              </a:rPr>
              <a:t>(“65</a:t>
            </a:r>
            <a:r>
              <a:rPr lang="zh-CN" altLang="en-US" sz="2600" dirty="0">
                <a:solidFill>
                  <a:srgbClr val="C00000"/>
                </a:solidFill>
              </a:rPr>
              <a:t>和</a:t>
            </a:r>
            <a:r>
              <a:rPr lang="en-US" altLang="zh-CN" sz="2600" dirty="0">
                <a:solidFill>
                  <a:srgbClr val="C00000"/>
                </a:solidFill>
              </a:rPr>
              <a:t>‘A’</a:t>
            </a:r>
            <a:r>
              <a:rPr lang="zh-CN" altLang="en-US" sz="2600" dirty="0">
                <a:solidFill>
                  <a:srgbClr val="C00000"/>
                </a:solidFill>
              </a:rPr>
              <a:t>是否相等？</a:t>
            </a:r>
            <a:r>
              <a:rPr lang="en-US" altLang="zh-CN" sz="2600" dirty="0">
                <a:solidFill>
                  <a:srgbClr val="C00000"/>
                </a:solidFill>
              </a:rPr>
              <a:t>” + (it == ch1));//</a:t>
            </a:r>
          </a:p>
          <a:p>
            <a:r>
              <a:rPr lang="en-US" altLang="zh-CN" sz="2600" dirty="0" err="1">
                <a:solidFill>
                  <a:srgbClr val="C00000"/>
                </a:solidFill>
              </a:rPr>
              <a:t>System.out.println</a:t>
            </a:r>
            <a:r>
              <a:rPr lang="en-US" altLang="zh-CN" sz="2600" dirty="0">
                <a:solidFill>
                  <a:srgbClr val="C00000"/>
                </a:solidFill>
              </a:rPr>
              <a:t>(“12</a:t>
            </a:r>
            <a:r>
              <a:rPr lang="zh-CN" altLang="en-US" sz="2600" dirty="0">
                <a:solidFill>
                  <a:srgbClr val="C00000"/>
                </a:solidFill>
              </a:rPr>
              <a:t>和</a:t>
            </a:r>
            <a:r>
              <a:rPr lang="en-US" altLang="zh-CN" sz="2600" dirty="0">
                <a:solidFill>
                  <a:srgbClr val="C00000"/>
                </a:solidFill>
              </a:rPr>
              <a:t>ch2</a:t>
            </a:r>
            <a:r>
              <a:rPr lang="zh-CN" altLang="en-US" sz="2600" dirty="0">
                <a:solidFill>
                  <a:srgbClr val="C00000"/>
                </a:solidFill>
              </a:rPr>
              <a:t>是否相等？</a:t>
            </a:r>
            <a:r>
              <a:rPr lang="en-US" altLang="zh-CN" sz="2600" dirty="0">
                <a:solidFill>
                  <a:srgbClr val="C00000"/>
                </a:solidFill>
              </a:rPr>
              <a:t>” + (12 == ch2));//</a:t>
            </a:r>
          </a:p>
          <a:p>
            <a:endParaRPr lang="en-US" altLang="zh-CN" sz="2600" dirty="0">
              <a:solidFill>
                <a:srgbClr val="C00000"/>
              </a:solidFill>
            </a:endParaRPr>
          </a:p>
          <a:p>
            <a:r>
              <a:rPr lang="en-US" altLang="zh-CN" sz="2400" dirty="0">
                <a:solidFill>
                  <a:srgbClr val="C00000"/>
                </a:solidFill>
              </a:rPr>
              <a:t>String str1 = new String("hello");</a:t>
            </a:r>
          </a:p>
          <a:p>
            <a:r>
              <a:rPr lang="en-US" altLang="zh-CN" sz="2400" dirty="0">
                <a:solidFill>
                  <a:srgbClr val="C00000"/>
                </a:solidFill>
              </a:rPr>
              <a:t>String str2 = new String("hello");</a:t>
            </a:r>
          </a:p>
          <a:p>
            <a:r>
              <a:rPr lang="en-US" altLang="zh-CN" sz="2400" dirty="0" err="1">
                <a:solidFill>
                  <a:srgbClr val="C00000"/>
                </a:solidFill>
              </a:rPr>
              <a:t>System.out.println</a:t>
            </a:r>
            <a:r>
              <a:rPr lang="en-US" altLang="zh-CN" sz="2400" dirty="0">
                <a:solidFill>
                  <a:srgbClr val="C00000"/>
                </a:solidFill>
              </a:rPr>
              <a:t>("str1</a:t>
            </a:r>
            <a:r>
              <a:rPr lang="zh-CN" altLang="en-US" sz="2400" dirty="0">
                <a:solidFill>
                  <a:srgbClr val="C00000"/>
                </a:solidFill>
              </a:rPr>
              <a:t>和</a:t>
            </a:r>
            <a:r>
              <a:rPr lang="en-US" altLang="zh-CN" sz="2400" dirty="0">
                <a:solidFill>
                  <a:srgbClr val="C00000"/>
                </a:solidFill>
              </a:rPr>
              <a:t>str2</a:t>
            </a:r>
            <a:r>
              <a:rPr lang="zh-CN" altLang="en-US" sz="2400" dirty="0">
                <a:solidFill>
                  <a:srgbClr val="C00000"/>
                </a:solidFill>
              </a:rPr>
              <a:t>是否相等？</a:t>
            </a:r>
            <a:r>
              <a:rPr lang="en-US" altLang="zh-CN" sz="2400" dirty="0">
                <a:solidFill>
                  <a:srgbClr val="C00000"/>
                </a:solidFill>
              </a:rPr>
              <a:t>"+ (str1 == str2));//</a:t>
            </a:r>
            <a:endParaRPr lang="en-US" altLang="zh-CN" sz="2400" dirty="0"/>
          </a:p>
          <a:p>
            <a:endParaRPr lang="en-US" altLang="zh-CN" sz="2600" dirty="0">
              <a:solidFill>
                <a:srgbClr val="C00000"/>
              </a:solidFill>
            </a:endParaRPr>
          </a:p>
          <a:p>
            <a:r>
              <a:rPr lang="en-US" altLang="zh-CN" sz="2400" dirty="0" err="1">
                <a:solidFill>
                  <a:srgbClr val="C00000"/>
                </a:solidFill>
              </a:rPr>
              <a:t>System.out.println</a:t>
            </a:r>
            <a:r>
              <a:rPr lang="en-US" altLang="zh-CN" sz="2400" dirty="0">
                <a:solidFill>
                  <a:srgbClr val="C00000"/>
                </a:solidFill>
              </a:rPr>
              <a:t>(“str1</a:t>
            </a:r>
            <a:r>
              <a:rPr lang="zh-CN" altLang="en-US" sz="2400" dirty="0">
                <a:solidFill>
                  <a:srgbClr val="C00000"/>
                </a:solidFill>
              </a:rPr>
              <a:t>是否</a:t>
            </a:r>
            <a:r>
              <a:rPr lang="en-US" altLang="zh-CN" sz="2400" dirty="0">
                <a:solidFill>
                  <a:srgbClr val="C00000"/>
                </a:solidFill>
              </a:rPr>
              <a:t>equals str2</a:t>
            </a:r>
            <a:r>
              <a:rPr lang="zh-CN" altLang="en-US" sz="2400" dirty="0">
                <a:solidFill>
                  <a:srgbClr val="C00000"/>
                </a:solidFill>
              </a:rPr>
              <a:t>？</a:t>
            </a:r>
            <a:r>
              <a:rPr lang="en-US" altLang="zh-CN" sz="2400" dirty="0">
                <a:solidFill>
                  <a:srgbClr val="C00000"/>
                </a:solidFill>
              </a:rPr>
              <a:t>”+(str1.equals(str2)));//</a:t>
            </a:r>
            <a:endParaRPr lang="en-US" altLang="zh-CN" sz="2600" dirty="0">
              <a:solidFill>
                <a:srgbClr val="C00000"/>
              </a:solidFill>
            </a:endParaRPr>
          </a:p>
          <a:p>
            <a:r>
              <a:rPr lang="en-US" altLang="zh-CN" sz="2600" dirty="0" err="1">
                <a:solidFill>
                  <a:srgbClr val="C00000"/>
                </a:solidFill>
              </a:rPr>
              <a:t>System.out.println</a:t>
            </a:r>
            <a:r>
              <a:rPr lang="en-US" altLang="zh-CN" sz="2600" dirty="0">
                <a:solidFill>
                  <a:srgbClr val="C00000"/>
                </a:solidFill>
              </a:rPr>
              <a:t>(“hello” == new </a:t>
            </a:r>
            <a:r>
              <a:rPr lang="en-US" altLang="zh-CN" sz="2600" dirty="0" err="1">
                <a:solidFill>
                  <a:srgbClr val="C00000"/>
                </a:solidFill>
              </a:rPr>
              <a:t>java.sql.Date</a:t>
            </a:r>
            <a:r>
              <a:rPr lang="en-US" altLang="zh-CN" sz="2600" dirty="0">
                <a:solidFill>
                  <a:srgbClr val="C00000"/>
                </a:solidFill>
              </a:rPr>
              <a:t>()); //</a:t>
            </a:r>
            <a:endParaRPr lang="zh-CN" altLang="en-US" sz="2600" dirty="0">
              <a:solidFill>
                <a:srgbClr val="C00000"/>
              </a:solidFill>
              <a:latin typeface="新宋体" pitchFamily="49" charset="-122"/>
              <a:ea typeface="新宋体" pitchFamily="49" charset="-122"/>
            </a:endParaRPr>
          </a:p>
        </p:txBody>
      </p:sp>
      <p:sp>
        <p:nvSpPr>
          <p:cNvPr id="5" name="TextBox 4"/>
          <p:cNvSpPr txBox="1"/>
          <p:nvPr/>
        </p:nvSpPr>
        <p:spPr>
          <a:xfrm>
            <a:off x="4535996" y="620687"/>
            <a:ext cx="1620180" cy="646331"/>
          </a:xfrm>
          <a:prstGeom prst="rect">
            <a:avLst/>
          </a:prstGeom>
          <a:noFill/>
        </p:spPr>
        <p:txBody>
          <a:bodyPr wrap="square" rtlCol="0">
            <a:spAutoFit/>
          </a:bodyPr>
          <a:lstStyle/>
          <a:p>
            <a:r>
              <a:rPr lang="zh-CN" altLang="en-US" sz="3600" b="1" dirty="0">
                <a:latin typeface="Times New Roman" pitchFamily="18" charset="0"/>
                <a:ea typeface="宋体" pitchFamily="2" charset="-122"/>
                <a:cs typeface="Times New Roman" pitchFamily="18" charset="0"/>
              </a:rPr>
              <a:t>示  例</a:t>
            </a:r>
          </a:p>
        </p:txBody>
      </p:sp>
      <p:cxnSp>
        <p:nvCxnSpPr>
          <p:cNvPr id="3" name="直接连接符 2"/>
          <p:cNvCxnSpPr/>
          <p:nvPr/>
        </p:nvCxnSpPr>
        <p:spPr>
          <a:xfrm>
            <a:off x="179512" y="2000240"/>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85789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2880320" cy="767000"/>
          </a:xfrm>
        </p:spPr>
        <p:txBody>
          <a:bodyPr>
            <a:normAutofit/>
          </a:bodyPr>
          <a:lstStyle/>
          <a:p>
            <a:r>
              <a:rPr lang="zh-CN" altLang="en-US" b="1" dirty="0">
                <a:latin typeface="+mn-lt"/>
                <a:ea typeface="宋体" pitchFamily="2" charset="-122"/>
                <a:cs typeface="Times New Roman" pitchFamily="18" charset="0"/>
              </a:rPr>
              <a:t>练 习</a:t>
            </a:r>
          </a:p>
        </p:txBody>
      </p:sp>
      <p:sp>
        <p:nvSpPr>
          <p:cNvPr id="4" name="TextBox 3"/>
          <p:cNvSpPr txBox="1"/>
          <p:nvPr/>
        </p:nvSpPr>
        <p:spPr>
          <a:xfrm>
            <a:off x="467544" y="1628800"/>
            <a:ext cx="8208912" cy="2893100"/>
          </a:xfrm>
          <a:prstGeom prst="rect">
            <a:avLst/>
          </a:prstGeom>
          <a:noFill/>
        </p:spPr>
        <p:txBody>
          <a:bodyPr wrap="square" rtlCol="0">
            <a:spAutoFit/>
          </a:bodyPr>
          <a:lstStyle/>
          <a:p>
            <a:r>
              <a:rPr lang="en-US" altLang="zh-CN" sz="2600" dirty="0">
                <a:ea typeface="宋体" pitchFamily="2" charset="-122"/>
                <a:cs typeface="Times New Roman" pitchFamily="18" charset="0"/>
              </a:rPr>
              <a:t>1.</a:t>
            </a:r>
            <a:r>
              <a:rPr lang="zh-CN" altLang="en-US" sz="2600" dirty="0">
                <a:ea typeface="宋体" pitchFamily="2" charset="-122"/>
                <a:cs typeface="Times New Roman" pitchFamily="18" charset="0"/>
              </a:rPr>
              <a:t>编写</a:t>
            </a:r>
            <a:r>
              <a:rPr lang="en-US" altLang="zh-CN" sz="2600" dirty="0">
                <a:ea typeface="宋体" pitchFamily="2" charset="-122"/>
                <a:cs typeface="Times New Roman" pitchFamily="18" charset="0"/>
              </a:rPr>
              <a:t>Order</a:t>
            </a:r>
            <a:r>
              <a:rPr lang="zh-CN" altLang="en-US" sz="2600" dirty="0">
                <a:ea typeface="宋体" pitchFamily="2" charset="-122"/>
                <a:cs typeface="Times New Roman" pitchFamily="18" charset="0"/>
              </a:rPr>
              <a:t>类，有</a:t>
            </a:r>
            <a:r>
              <a:rPr lang="en-US" altLang="zh-CN" sz="2600" dirty="0" err="1">
                <a:ea typeface="宋体" pitchFamily="2" charset="-122"/>
                <a:cs typeface="Times New Roman" pitchFamily="18" charset="0"/>
              </a:rPr>
              <a:t>int</a:t>
            </a:r>
            <a:r>
              <a:rPr lang="zh-CN" altLang="en-US" sz="2600" dirty="0">
                <a:ea typeface="宋体" pitchFamily="2" charset="-122"/>
                <a:cs typeface="Times New Roman" pitchFamily="18" charset="0"/>
              </a:rPr>
              <a:t>型的</a:t>
            </a:r>
            <a:r>
              <a:rPr lang="en-US" altLang="zh-CN" sz="2600" dirty="0" err="1">
                <a:ea typeface="宋体" pitchFamily="2" charset="-122"/>
                <a:cs typeface="Times New Roman" pitchFamily="18" charset="0"/>
              </a:rPr>
              <a:t>orderId</a:t>
            </a:r>
            <a:r>
              <a:rPr lang="zh-CN" altLang="en-US" sz="2600" dirty="0">
                <a:ea typeface="宋体" pitchFamily="2" charset="-122"/>
                <a:cs typeface="Times New Roman" pitchFamily="18" charset="0"/>
              </a:rPr>
              <a:t>，</a:t>
            </a:r>
            <a:r>
              <a:rPr lang="en-US" altLang="zh-CN" sz="2600" dirty="0">
                <a:ea typeface="宋体" pitchFamily="2" charset="-122"/>
                <a:cs typeface="Times New Roman" pitchFamily="18" charset="0"/>
              </a:rPr>
              <a:t>String</a:t>
            </a:r>
            <a:r>
              <a:rPr lang="zh-CN" altLang="en-US" sz="2600" dirty="0">
                <a:ea typeface="宋体" pitchFamily="2" charset="-122"/>
                <a:cs typeface="Times New Roman" pitchFamily="18" charset="0"/>
              </a:rPr>
              <a:t>型的</a:t>
            </a:r>
            <a:r>
              <a:rPr lang="en-US" altLang="zh-CN" sz="2600" dirty="0" err="1">
                <a:ea typeface="宋体" pitchFamily="2" charset="-122"/>
                <a:cs typeface="Times New Roman" pitchFamily="18" charset="0"/>
              </a:rPr>
              <a:t>OrderName</a:t>
            </a:r>
            <a:r>
              <a:rPr lang="zh-CN" altLang="en-US" sz="2600" dirty="0">
                <a:ea typeface="宋体" pitchFamily="2" charset="-122"/>
                <a:cs typeface="Times New Roman" pitchFamily="18" charset="0"/>
              </a:rPr>
              <a:t>，相应的</a:t>
            </a:r>
            <a:r>
              <a:rPr lang="en-US" altLang="zh-CN" sz="2600" dirty="0">
                <a:ea typeface="宋体" pitchFamily="2" charset="-122"/>
                <a:cs typeface="Times New Roman" pitchFamily="18" charset="0"/>
              </a:rPr>
              <a:t>getter()</a:t>
            </a:r>
            <a:r>
              <a:rPr lang="zh-CN" altLang="en-US" sz="2600" dirty="0">
                <a:ea typeface="宋体" pitchFamily="2" charset="-122"/>
                <a:cs typeface="Times New Roman" pitchFamily="18" charset="0"/>
              </a:rPr>
              <a:t>和</a:t>
            </a:r>
            <a:r>
              <a:rPr lang="en-US" altLang="zh-CN" sz="2600" dirty="0">
                <a:ea typeface="宋体" pitchFamily="2" charset="-122"/>
                <a:cs typeface="Times New Roman" pitchFamily="18" charset="0"/>
              </a:rPr>
              <a:t>setter()</a:t>
            </a:r>
            <a:r>
              <a:rPr lang="zh-CN" altLang="en-US" sz="2600" dirty="0">
                <a:ea typeface="宋体" pitchFamily="2" charset="-122"/>
                <a:cs typeface="Times New Roman" pitchFamily="18" charset="0"/>
              </a:rPr>
              <a:t>方法，两个参数的构造器，重写父类的</a:t>
            </a:r>
            <a:r>
              <a:rPr lang="en-US" altLang="zh-CN" sz="2600" dirty="0">
                <a:ea typeface="宋体" pitchFamily="2" charset="-122"/>
                <a:cs typeface="Times New Roman" pitchFamily="18" charset="0"/>
              </a:rPr>
              <a:t>equals()</a:t>
            </a:r>
            <a:r>
              <a:rPr lang="zh-CN" altLang="en-US" sz="2600" dirty="0">
                <a:ea typeface="宋体" pitchFamily="2" charset="-122"/>
                <a:cs typeface="Times New Roman" pitchFamily="18" charset="0"/>
              </a:rPr>
              <a:t>方法：</a:t>
            </a:r>
            <a:r>
              <a:rPr lang="en-US" altLang="zh-CN" sz="2600" dirty="0">
                <a:solidFill>
                  <a:srgbClr val="C00000"/>
                </a:solidFill>
                <a:ea typeface="宋体" pitchFamily="2" charset="-122"/>
                <a:cs typeface="Times New Roman" pitchFamily="18" charset="0"/>
              </a:rPr>
              <a:t>public </a:t>
            </a:r>
            <a:r>
              <a:rPr lang="en-US" altLang="zh-CN" sz="2600" dirty="0" err="1">
                <a:solidFill>
                  <a:srgbClr val="C00000"/>
                </a:solidFill>
                <a:ea typeface="宋体" pitchFamily="2" charset="-122"/>
                <a:cs typeface="Times New Roman" pitchFamily="18" charset="0"/>
              </a:rPr>
              <a:t>boolean</a:t>
            </a:r>
            <a:r>
              <a:rPr lang="en-US" altLang="zh-CN" sz="2600" dirty="0">
                <a:solidFill>
                  <a:srgbClr val="C00000"/>
                </a:solidFill>
                <a:ea typeface="宋体" pitchFamily="2" charset="-122"/>
                <a:cs typeface="Times New Roman" pitchFamily="18" charset="0"/>
              </a:rPr>
              <a:t> equals(Object </a:t>
            </a:r>
            <a:r>
              <a:rPr lang="en-US" altLang="zh-CN" sz="2600" dirty="0" err="1">
                <a:solidFill>
                  <a:srgbClr val="C00000"/>
                </a:solidFill>
                <a:ea typeface="宋体" pitchFamily="2" charset="-122"/>
                <a:cs typeface="Times New Roman" pitchFamily="18" charset="0"/>
              </a:rPr>
              <a:t>obj</a:t>
            </a:r>
            <a:r>
              <a:rPr lang="en-US" altLang="zh-CN" sz="2600" dirty="0">
                <a:solidFill>
                  <a:srgbClr val="C00000"/>
                </a:solidFill>
                <a:ea typeface="宋体" pitchFamily="2" charset="-122"/>
                <a:cs typeface="Times New Roman" pitchFamily="18" charset="0"/>
              </a:rPr>
              <a:t>)</a:t>
            </a:r>
            <a:r>
              <a:rPr lang="zh-CN" altLang="en-US" sz="2600" dirty="0">
                <a:solidFill>
                  <a:srgbClr val="C00000"/>
                </a:solidFill>
                <a:ea typeface="宋体" pitchFamily="2" charset="-122"/>
                <a:cs typeface="Times New Roman" pitchFamily="18" charset="0"/>
              </a:rPr>
              <a:t>，</a:t>
            </a:r>
            <a:r>
              <a:rPr lang="zh-CN" altLang="en-US" sz="2600" dirty="0">
                <a:ea typeface="宋体" pitchFamily="2" charset="-122"/>
                <a:cs typeface="Times New Roman" pitchFamily="18" charset="0"/>
              </a:rPr>
              <a:t>并判断测试类中创建的两个对象是否相等。</a:t>
            </a:r>
            <a:endParaRPr lang="en-US" altLang="zh-CN" sz="2600" dirty="0">
              <a:ea typeface="宋体" pitchFamily="2" charset="-122"/>
              <a:cs typeface="Times New Roman" pitchFamily="18" charset="0"/>
            </a:endParaRPr>
          </a:p>
          <a:p>
            <a:endParaRPr lang="en-US" altLang="zh-CN" sz="2600" dirty="0">
              <a:ea typeface="宋体" pitchFamily="2" charset="-122"/>
              <a:cs typeface="Times New Roman" pitchFamily="18" charset="0"/>
            </a:endParaRPr>
          </a:p>
          <a:p>
            <a:endParaRPr lang="en-US" altLang="zh-CN" sz="2600" b="1" dirty="0">
              <a:ea typeface="宋体" pitchFamily="2"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3262432"/>
          </a:xfrm>
          <a:prstGeom prst="rect">
            <a:avLst/>
          </a:prstGeom>
        </p:spPr>
        <p:txBody>
          <a:bodyPr wrap="square">
            <a:spAutoFit/>
          </a:bodyPr>
          <a:lstStyle/>
          <a:p>
            <a:pPr marL="342900" lvl="1" indent="-342900">
              <a:buFont typeface="Wingdings" panose="05000000000000000000" pitchFamily="2" charset="2"/>
              <a:buChar char="l"/>
            </a:pPr>
            <a:r>
              <a:rPr lang="zh-CN" altLang="en-US" sz="2400">
                <a:latin typeface="Courier New" panose="02070309020205020404" pitchFamily="49" charset="0"/>
                <a:ea typeface="宋体" pitchFamily="2" charset="-122"/>
                <a:cs typeface="Courier New" panose="02070309020205020404" pitchFamily="49" charset="0"/>
              </a:rPr>
              <a:t>现实世界的生物体，大到鲸鱼，小到蚂蚁，都是由最基本的</a:t>
            </a:r>
            <a:r>
              <a:rPr lang="zh-CN" altLang="en-US" sz="2400">
                <a:solidFill>
                  <a:srgbClr val="FF0000"/>
                </a:solidFill>
                <a:latin typeface="Courier New" panose="02070309020205020404" pitchFamily="49" charset="0"/>
                <a:ea typeface="宋体" pitchFamily="2" charset="-122"/>
                <a:cs typeface="Courier New" panose="02070309020205020404" pitchFamily="49" charset="0"/>
              </a:rPr>
              <a:t>细胞</a:t>
            </a:r>
            <a:r>
              <a:rPr lang="zh-CN" altLang="en-US" sz="2400">
                <a:latin typeface="Courier New" panose="02070309020205020404" pitchFamily="49" charset="0"/>
                <a:ea typeface="宋体" pitchFamily="2" charset="-122"/>
                <a:cs typeface="Courier New" panose="02070309020205020404" pitchFamily="49" charset="0"/>
              </a:rPr>
              <a:t>构成的。同理</a:t>
            </a:r>
            <a:r>
              <a:rPr lang="zh-CN" altLang="en-US" sz="2400" dirty="0">
                <a:latin typeface="Courier New" panose="02070309020205020404" pitchFamily="49" charset="0"/>
                <a:ea typeface="宋体" pitchFamily="2" charset="-122"/>
                <a:cs typeface="Courier New" panose="02070309020205020404" pitchFamily="49" charset="0"/>
              </a:rPr>
              <a:t>，</a:t>
            </a:r>
            <a:r>
              <a:rPr lang="en-US" altLang="zh-CN" sz="2400" dirty="0">
                <a:latin typeface="Courier New" panose="02070309020205020404" pitchFamily="49" charset="0"/>
                <a:ea typeface="宋体" pitchFamily="2" charset="-122"/>
                <a:cs typeface="Courier New" panose="02070309020205020404" pitchFamily="49" charset="0"/>
              </a:rPr>
              <a:t>Java</a:t>
            </a:r>
            <a:r>
              <a:rPr lang="zh-CN" altLang="en-US" sz="2400" dirty="0">
                <a:latin typeface="Courier New" panose="02070309020205020404" pitchFamily="49" charset="0"/>
                <a:ea typeface="宋体" pitchFamily="2" charset="-122"/>
                <a:cs typeface="Courier New" panose="02070309020205020404" pitchFamily="49" charset="0"/>
              </a:rPr>
              <a:t>代码世界是由诸多个不同功能的</a:t>
            </a:r>
            <a:r>
              <a:rPr lang="zh-CN" altLang="en-US" sz="2400" dirty="0">
                <a:solidFill>
                  <a:srgbClr val="C00000"/>
                </a:solidFill>
                <a:latin typeface="Courier New" panose="02070309020205020404" pitchFamily="49" charset="0"/>
                <a:ea typeface="宋体" pitchFamily="2" charset="-122"/>
                <a:cs typeface="Courier New" panose="02070309020205020404" pitchFamily="49" charset="0"/>
              </a:rPr>
              <a:t>类</a:t>
            </a:r>
            <a:r>
              <a:rPr lang="zh-CN" altLang="en-US" sz="2400" dirty="0">
                <a:latin typeface="Courier New" panose="02070309020205020404" pitchFamily="49" charset="0"/>
                <a:ea typeface="宋体" pitchFamily="2" charset="-122"/>
                <a:cs typeface="Courier New" panose="02070309020205020404" pitchFamily="49" charset="0"/>
              </a:rPr>
              <a:t>构成的。</a:t>
            </a:r>
            <a:endParaRPr lang="en-US" altLang="zh-CN" sz="2400" dirty="0">
              <a:latin typeface="Courier New" panose="02070309020205020404" pitchFamily="49" charset="0"/>
              <a:ea typeface="宋体" pitchFamily="2" charset="-122"/>
              <a:cs typeface="Courier New" panose="02070309020205020404" pitchFamily="49" charset="0"/>
            </a:endParaRPr>
          </a:p>
          <a:p>
            <a:endParaRPr lang="en-US" altLang="zh-CN" sz="2800" dirty="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pPr>
            <a:r>
              <a:rPr lang="zh-CN" altLang="en-US" sz="2400">
                <a:latin typeface="Courier New" panose="02070309020205020404" pitchFamily="49" charset="0"/>
                <a:ea typeface="新宋体" panose="02010609030101010101" pitchFamily="49" charset="-122"/>
                <a:cs typeface="Courier New" panose="02070309020205020404" pitchFamily="49" charset="0"/>
              </a:rPr>
              <a:t>现实生物世界中的细胞又是</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由什么构成的</a:t>
            </a:r>
            <a:r>
              <a:rPr lang="zh-CN" altLang="en-US" sz="2400">
                <a:latin typeface="Courier New" panose="02070309020205020404" pitchFamily="49" charset="0"/>
                <a:ea typeface="新宋体" panose="02010609030101010101" pitchFamily="49" charset="-122"/>
                <a:cs typeface="Courier New" panose="02070309020205020404" pitchFamily="49" charset="0"/>
              </a:rPr>
              <a:t>呢？细胞核、细胞质、</a:t>
            </a:r>
            <a:r>
              <a:rPr lang="en-US" altLang="zh-CN" sz="2400">
                <a:latin typeface="Courier New" panose="02070309020205020404" pitchFamily="49" charset="0"/>
                <a:ea typeface="新宋体" panose="02010609030101010101" pitchFamily="49" charset="-122"/>
                <a:cs typeface="Courier New" panose="02070309020205020404" pitchFamily="49" charset="0"/>
              </a:rPr>
              <a:t>… </a:t>
            </a:r>
            <a:r>
              <a:rPr lang="zh-CN" altLang="en-US" sz="2400">
                <a:latin typeface="Courier New" panose="02070309020205020404" pitchFamily="49" charset="0"/>
                <a:ea typeface="新宋体" panose="02010609030101010101" pitchFamily="49" charset="-122"/>
                <a:cs typeface="Courier New" panose="02070309020205020404" pitchFamily="49" charset="0"/>
              </a:rPr>
              <a:t>那么</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itchFamily="2" charset="2"/>
              <a:buChar char="Ø"/>
            </a:pPr>
            <a:r>
              <a:rPr lang="zh-CN" altLang="en-US" sz="24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：对应类中的成员方法</a:t>
            </a: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pic>
        <p:nvPicPr>
          <p:cNvPr id="3" name="Picture 2" descr="C:\Users\Administrator\Desktop\tim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453" b="6971"/>
          <a:stretch/>
        </p:blipFill>
        <p:spPr bwMode="auto">
          <a:xfrm>
            <a:off x="6230361" y="24547"/>
            <a:ext cx="2838220" cy="218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242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699792" y="548680"/>
            <a:ext cx="4680520" cy="762000"/>
          </a:xfrm>
        </p:spPr>
        <p:txBody>
          <a:bodyPr/>
          <a:lstStyle/>
          <a:p>
            <a:pPr eaLnBrk="1" hangingPunct="1">
              <a:defRPr/>
            </a:pPr>
            <a:r>
              <a:rPr lang="en-US" altLang="zh-CN" sz="3600" b="1" dirty="0" err="1">
                <a:solidFill>
                  <a:srgbClr val="BD6FBF"/>
                </a:solidFill>
                <a:latin typeface="+mn-lt"/>
                <a:ea typeface="宋体" pitchFamily="2" charset="-122"/>
                <a:cs typeface="Times New Roman" pitchFamily="18" charset="0"/>
              </a:rPr>
              <a:t>toString</a:t>
            </a:r>
            <a:r>
              <a:rPr lang="en-US" altLang="zh-CN" sz="3600" b="1">
                <a:solidFill>
                  <a:srgbClr val="BD6FBF"/>
                </a:solidFill>
                <a:latin typeface="+mn-lt"/>
                <a:ea typeface="宋体" pitchFamily="2" charset="-122"/>
                <a:cs typeface="Times New Roman" pitchFamily="18" charset="0"/>
              </a:rPr>
              <a:t>() </a:t>
            </a:r>
            <a:r>
              <a:rPr lang="zh-CN" altLang="en-US" sz="3600" b="1" dirty="0">
                <a:solidFill>
                  <a:schemeClr val="tx1"/>
                </a:solidFill>
                <a:latin typeface="+mn-lt"/>
                <a:ea typeface="宋体" pitchFamily="2" charset="-122"/>
                <a:cs typeface="Times New Roman" pitchFamily="18" charset="0"/>
              </a:rPr>
              <a:t>方法</a:t>
            </a:r>
          </a:p>
        </p:txBody>
      </p:sp>
      <p:sp>
        <p:nvSpPr>
          <p:cNvPr id="41987" name="Rectangle 3"/>
          <p:cNvSpPr>
            <a:spLocks noGrp="1" noChangeArrowheads="1"/>
          </p:cNvSpPr>
          <p:nvPr>
            <p:ph type="body" idx="1"/>
          </p:nvPr>
        </p:nvSpPr>
        <p:spPr>
          <a:xfrm>
            <a:off x="179388" y="1384302"/>
            <a:ext cx="8763000" cy="5116532"/>
          </a:xfrm>
        </p:spPr>
        <p:txBody>
          <a:bodyPr>
            <a:normAutofit/>
          </a:bodyPr>
          <a:lstStyle/>
          <a:p>
            <a:pPr algn="just" eaLnBrk="1" hangingPunct="1">
              <a:spcBef>
                <a:spcPct val="40000"/>
              </a:spcBef>
              <a:buFont typeface="Wingdings" pitchFamily="2" charset="2"/>
              <a:buChar char="l"/>
            </a:pPr>
            <a:r>
              <a:rPr lang="en-US" altLang="zh-CN" sz="2000" b="1" dirty="0" err="1">
                <a:solidFill>
                  <a:srgbClr val="BD6FBF"/>
                </a:solidFill>
                <a:ea typeface="宋体" pitchFamily="2" charset="-122"/>
                <a:cs typeface="Times New Roman" pitchFamily="18" charset="0"/>
              </a:rPr>
              <a:t>toString</a:t>
            </a:r>
            <a:r>
              <a:rPr lang="en-US" altLang="zh-CN" sz="2000" b="1" dirty="0">
                <a:solidFill>
                  <a:srgbClr val="BD6FBF"/>
                </a:solidFill>
                <a:ea typeface="宋体" pitchFamily="2" charset="-122"/>
                <a:cs typeface="Times New Roman" pitchFamily="18" charset="0"/>
              </a:rPr>
              <a:t>()</a:t>
            </a:r>
            <a:r>
              <a:rPr lang="zh-CN" altLang="en-US" sz="2000" b="1" dirty="0">
                <a:ea typeface="宋体" pitchFamily="2" charset="-122"/>
                <a:cs typeface="Times New Roman" pitchFamily="18" charset="0"/>
              </a:rPr>
              <a:t>方法在</a:t>
            </a:r>
            <a:r>
              <a:rPr lang="en-US" altLang="zh-CN" sz="2000" b="1" dirty="0">
                <a:solidFill>
                  <a:srgbClr val="BD6FBF"/>
                </a:solidFill>
                <a:ea typeface="宋体" pitchFamily="2" charset="-122"/>
                <a:cs typeface="Times New Roman" pitchFamily="18" charset="0"/>
              </a:rPr>
              <a:t>Object</a:t>
            </a:r>
            <a:r>
              <a:rPr lang="zh-CN" altLang="en-US" sz="2000" b="1" dirty="0">
                <a:ea typeface="宋体" pitchFamily="2" charset="-122"/>
                <a:cs typeface="Times New Roman" pitchFamily="18" charset="0"/>
              </a:rPr>
              <a:t>类中定义，其返回值是</a:t>
            </a:r>
            <a:r>
              <a:rPr lang="en-US" altLang="zh-CN" sz="2000" b="1" dirty="0">
                <a:solidFill>
                  <a:srgbClr val="BD6FBF"/>
                </a:solidFill>
                <a:ea typeface="宋体" pitchFamily="2" charset="-122"/>
                <a:cs typeface="Times New Roman" pitchFamily="18" charset="0"/>
              </a:rPr>
              <a:t>String</a:t>
            </a:r>
            <a:r>
              <a:rPr lang="zh-CN" altLang="en-US" sz="2000" b="1" dirty="0">
                <a:ea typeface="宋体" pitchFamily="2" charset="-122"/>
                <a:cs typeface="Times New Roman" pitchFamily="18" charset="0"/>
              </a:rPr>
              <a:t>类型，返回类名和它的引用地址。</a:t>
            </a:r>
          </a:p>
          <a:p>
            <a:pPr algn="just" eaLnBrk="1" hangingPunct="1">
              <a:spcBef>
                <a:spcPct val="40000"/>
              </a:spcBef>
              <a:buFont typeface="Wingdings" pitchFamily="2" charset="2"/>
              <a:buChar char="l"/>
            </a:pPr>
            <a:r>
              <a:rPr lang="zh-CN" altLang="en-US" sz="2000" b="1" dirty="0">
                <a:ea typeface="宋体" pitchFamily="2" charset="-122"/>
                <a:cs typeface="Times New Roman" pitchFamily="18" charset="0"/>
              </a:rPr>
              <a:t>在进行</a:t>
            </a:r>
            <a:r>
              <a:rPr lang="en-US" altLang="zh-CN" sz="2000" b="1" dirty="0">
                <a:solidFill>
                  <a:srgbClr val="BD6FBF"/>
                </a:solidFill>
                <a:ea typeface="宋体" pitchFamily="2" charset="-122"/>
                <a:cs typeface="Times New Roman" pitchFamily="18" charset="0"/>
              </a:rPr>
              <a:t>String</a:t>
            </a:r>
            <a:r>
              <a:rPr lang="zh-CN" altLang="en-US" sz="2000" b="1" dirty="0">
                <a:ea typeface="宋体" pitchFamily="2" charset="-122"/>
                <a:cs typeface="Times New Roman" pitchFamily="18" charset="0"/>
              </a:rPr>
              <a:t>与其它类型数据的连接操作时，自动调用</a:t>
            </a:r>
            <a:r>
              <a:rPr lang="en-US" altLang="zh-CN" sz="2000" b="1" dirty="0" err="1">
                <a:solidFill>
                  <a:srgbClr val="BD6FBF"/>
                </a:solidFill>
                <a:ea typeface="宋体" pitchFamily="2" charset="-122"/>
                <a:cs typeface="Times New Roman" pitchFamily="18" charset="0"/>
              </a:rPr>
              <a:t>toString</a:t>
            </a:r>
            <a:r>
              <a:rPr lang="en-US" altLang="zh-CN" sz="2000" b="1" dirty="0">
                <a:solidFill>
                  <a:srgbClr val="BD6FBF"/>
                </a:solidFill>
                <a:ea typeface="宋体" pitchFamily="2" charset="-122"/>
                <a:cs typeface="Times New Roman" pitchFamily="18" charset="0"/>
              </a:rPr>
              <a:t>()</a:t>
            </a:r>
            <a:r>
              <a:rPr lang="zh-CN" altLang="en-US" sz="2000" b="1" dirty="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a:solidFill>
                  <a:schemeClr val="accent2"/>
                </a:solidFill>
                <a:ea typeface="宋体" pitchFamily="2" charset="-122"/>
                <a:cs typeface="Times New Roman" pitchFamily="18" charset="0"/>
              </a:rPr>
              <a:t>	</a:t>
            </a:r>
            <a:r>
              <a:rPr lang="en-US" altLang="zh-CN" sz="2000" b="1" dirty="0">
                <a:solidFill>
                  <a:schemeClr val="accent2"/>
                </a:solidFill>
                <a:ea typeface="宋体" pitchFamily="2" charset="-122"/>
                <a:cs typeface="Times New Roman" pitchFamily="18" charset="0"/>
              </a:rPr>
              <a:t>Date now=new Date();</a:t>
            </a:r>
          </a:p>
          <a:p>
            <a:pPr algn="just" eaLnBrk="1" hangingPunct="1">
              <a:spcBef>
                <a:spcPct val="40000"/>
              </a:spcBef>
              <a:buFont typeface="Wingdings" pitchFamily="2" charset="2"/>
              <a:buNone/>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System.out.println</a:t>
            </a:r>
            <a:r>
              <a:rPr lang="en-US" altLang="zh-CN" sz="2000" b="1" dirty="0">
                <a:solidFill>
                  <a:schemeClr val="accent2"/>
                </a:solidFill>
                <a:ea typeface="宋体" pitchFamily="2" charset="-122"/>
                <a:cs typeface="Times New Roman" pitchFamily="18" charset="0"/>
              </a:rPr>
              <a:t>(“now=”+now);  </a:t>
            </a:r>
            <a:r>
              <a:rPr lang="zh-CN" altLang="en-US" sz="2000" b="1" dirty="0">
                <a:solidFill>
                  <a:schemeClr val="accent2"/>
                </a:solidFill>
                <a:ea typeface="宋体" pitchFamily="2" charset="-122"/>
                <a:cs typeface="Times New Roman" pitchFamily="18" charset="0"/>
              </a:rPr>
              <a:t>相当于</a:t>
            </a:r>
            <a:endParaRPr lang="en-US" altLang="zh-CN" sz="2000" b="1" dirty="0">
              <a:solidFill>
                <a:schemeClr val="accent2"/>
              </a:solidFill>
              <a:ea typeface="宋体" pitchFamily="2" charset="-122"/>
              <a:cs typeface="Times New Roman" pitchFamily="18" charset="0"/>
            </a:endParaRPr>
          </a:p>
          <a:p>
            <a:pPr algn="just" eaLnBrk="1" hangingPunct="1">
              <a:spcBef>
                <a:spcPct val="40000"/>
              </a:spcBef>
              <a:buFont typeface="Wingdings" pitchFamily="2" charset="2"/>
              <a:buNone/>
            </a:pPr>
            <a:r>
              <a:rPr lang="en-US" altLang="zh-CN" sz="2000" b="1" dirty="0">
                <a:solidFill>
                  <a:schemeClr val="accent2"/>
                </a:solidFill>
                <a:ea typeface="宋体" pitchFamily="2" charset="-122"/>
                <a:cs typeface="Times New Roman" pitchFamily="18" charset="0"/>
              </a:rPr>
              <a:t>     </a:t>
            </a:r>
            <a:r>
              <a:rPr lang="zh-CN" altLang="en-US"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System.out.println</a:t>
            </a:r>
            <a:r>
              <a:rPr lang="en-US" altLang="zh-CN" sz="2000" b="1" dirty="0">
                <a:solidFill>
                  <a:schemeClr val="accent2"/>
                </a:solidFill>
                <a:ea typeface="宋体" pitchFamily="2" charset="-122"/>
                <a:cs typeface="Times New Roman" pitchFamily="18" charset="0"/>
              </a:rPr>
              <a:t>(“now=”+</a:t>
            </a:r>
            <a:r>
              <a:rPr lang="en-US" altLang="zh-CN" sz="2000" b="1" dirty="0" err="1">
                <a:solidFill>
                  <a:schemeClr val="accent2"/>
                </a:solidFill>
                <a:ea typeface="宋体" pitchFamily="2" charset="-122"/>
                <a:cs typeface="Times New Roman" pitchFamily="18" charset="0"/>
              </a:rPr>
              <a:t>now.toString</a:t>
            </a:r>
            <a:r>
              <a:rPr lang="en-US" altLang="zh-CN" sz="2000" b="1" dirty="0">
                <a:solidFill>
                  <a:schemeClr val="accent2"/>
                </a:solidFill>
                <a:ea typeface="宋体" pitchFamily="2" charset="-122"/>
                <a:cs typeface="Times New Roman" pitchFamily="18" charset="0"/>
              </a:rPr>
              <a:t>());   </a:t>
            </a:r>
          </a:p>
          <a:p>
            <a:pPr algn="just" eaLnBrk="1" hangingPunct="1">
              <a:spcBef>
                <a:spcPct val="40000"/>
              </a:spcBef>
              <a:buFont typeface="Wingdings" pitchFamily="2" charset="2"/>
              <a:buChar char="l"/>
            </a:pPr>
            <a:r>
              <a:rPr lang="zh-CN" altLang="en-US" sz="2000" b="1" dirty="0">
                <a:ea typeface="宋体" pitchFamily="2" charset="-122"/>
                <a:cs typeface="Times New Roman" pitchFamily="18" charset="0"/>
              </a:rPr>
              <a:t>可以根据需要在用户自定义类型中重写</a:t>
            </a:r>
            <a:r>
              <a:rPr lang="en-US" altLang="zh-CN" sz="2000" b="1" dirty="0" err="1">
                <a:solidFill>
                  <a:srgbClr val="BD6FBF"/>
                </a:solidFill>
                <a:ea typeface="宋体" pitchFamily="2" charset="-122"/>
                <a:cs typeface="Times New Roman" pitchFamily="18" charset="0"/>
              </a:rPr>
              <a:t>toString</a:t>
            </a:r>
            <a:r>
              <a:rPr lang="en-US" altLang="zh-CN" sz="2000" b="1" dirty="0">
                <a:solidFill>
                  <a:srgbClr val="BD6FBF"/>
                </a:solidFill>
                <a:ea typeface="宋体" pitchFamily="2" charset="-122"/>
                <a:cs typeface="Times New Roman" pitchFamily="18" charset="0"/>
              </a:rPr>
              <a:t>()</a:t>
            </a:r>
            <a:r>
              <a:rPr lang="zh-CN" altLang="en-US" sz="2000" b="1" dirty="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a:ea typeface="宋体" pitchFamily="2" charset="-122"/>
                <a:cs typeface="Times New Roman" pitchFamily="18" charset="0"/>
              </a:rPr>
              <a:t>	如</a:t>
            </a:r>
            <a:r>
              <a:rPr lang="en-US" altLang="zh-CN" sz="2000" b="1" dirty="0">
                <a:ea typeface="宋体" pitchFamily="2" charset="-122"/>
                <a:cs typeface="Times New Roman" pitchFamily="18" charset="0"/>
              </a:rPr>
              <a:t>String </a:t>
            </a:r>
            <a:r>
              <a:rPr lang="zh-CN" altLang="en-US" sz="2000" b="1" dirty="0">
                <a:ea typeface="宋体" pitchFamily="2" charset="-122"/>
                <a:cs typeface="Times New Roman" pitchFamily="18" charset="0"/>
              </a:rPr>
              <a:t>类重写了</a:t>
            </a:r>
            <a:r>
              <a:rPr lang="en-US" altLang="zh-CN" sz="2000" b="1" dirty="0" err="1">
                <a:ea typeface="宋体" pitchFamily="2" charset="-122"/>
                <a:cs typeface="Times New Roman" pitchFamily="18" charset="0"/>
              </a:rPr>
              <a:t>toString</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方法，返回字符串的值。</a:t>
            </a:r>
          </a:p>
          <a:p>
            <a:pPr algn="just" eaLnBrk="1" hangingPunct="1">
              <a:spcBef>
                <a:spcPct val="40000"/>
              </a:spcBef>
              <a:buFont typeface="Wingdings" pitchFamily="2" charset="2"/>
              <a:buNone/>
            </a:pPr>
            <a:r>
              <a:rPr lang="zh-CN" altLang="en-US" sz="2000" b="1" dirty="0">
                <a:ea typeface="宋体" pitchFamily="2" charset="-122"/>
                <a:cs typeface="Times New Roman" pitchFamily="18" charset="0"/>
              </a:rPr>
              <a:t>	</a:t>
            </a:r>
            <a:r>
              <a:rPr lang="en-US" altLang="zh-CN" sz="2000" b="1" dirty="0">
                <a:ea typeface="宋体" pitchFamily="2" charset="-122"/>
                <a:cs typeface="Times New Roman" pitchFamily="18" charset="0"/>
              </a:rPr>
              <a:t>s1=“hello”;</a:t>
            </a:r>
          </a:p>
          <a:p>
            <a:pPr algn="just" eaLnBrk="1" hangingPunct="1">
              <a:spcBef>
                <a:spcPct val="40000"/>
              </a:spcBef>
              <a:buFont typeface="Wingdings" pitchFamily="2" charset="2"/>
              <a:buNone/>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(s1);//</a:t>
            </a:r>
            <a:r>
              <a:rPr lang="zh-CN" altLang="en-US" sz="2000" b="1" dirty="0">
                <a:ea typeface="宋体" pitchFamily="2" charset="-122"/>
                <a:cs typeface="Times New Roman" pitchFamily="18" charset="0"/>
              </a:rPr>
              <a:t>相当于</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(s1.toString());</a:t>
            </a:r>
          </a:p>
          <a:p>
            <a:pPr algn="just" eaLnBrk="1" hangingPunct="1">
              <a:spcBef>
                <a:spcPct val="40000"/>
              </a:spcBef>
              <a:buFont typeface="Wingdings" pitchFamily="2" charset="2"/>
              <a:buChar char="l"/>
            </a:pPr>
            <a:r>
              <a:rPr lang="zh-CN" altLang="en-US" sz="2000" b="1" dirty="0">
                <a:ea typeface="宋体" pitchFamily="2" charset="-122"/>
                <a:cs typeface="Times New Roman" pitchFamily="18" charset="0"/>
              </a:rPr>
              <a:t>基本类型数据转换为</a:t>
            </a:r>
            <a:r>
              <a:rPr lang="en-US" altLang="zh-CN" sz="2000" b="1" dirty="0">
                <a:solidFill>
                  <a:srgbClr val="BD6FBF"/>
                </a:solidFill>
                <a:ea typeface="宋体" pitchFamily="2" charset="-122"/>
                <a:cs typeface="Times New Roman" pitchFamily="18" charset="0"/>
              </a:rPr>
              <a:t>String</a:t>
            </a:r>
            <a:r>
              <a:rPr lang="zh-CN" altLang="en-US" sz="2000" b="1" dirty="0">
                <a:ea typeface="宋体" pitchFamily="2" charset="-122"/>
                <a:cs typeface="Times New Roman" pitchFamily="18" charset="0"/>
              </a:rPr>
              <a:t>类型时，调用了对应包装类的</a:t>
            </a:r>
            <a:r>
              <a:rPr lang="en-US" altLang="zh-CN" sz="2000" b="1" dirty="0" err="1">
                <a:solidFill>
                  <a:srgbClr val="BD6FBF"/>
                </a:solidFill>
                <a:ea typeface="宋体" pitchFamily="2" charset="-122"/>
                <a:cs typeface="Times New Roman" pitchFamily="18" charset="0"/>
              </a:rPr>
              <a:t>toString</a:t>
            </a:r>
            <a:r>
              <a:rPr lang="en-US" altLang="zh-CN" sz="2000" b="1" dirty="0">
                <a:solidFill>
                  <a:srgbClr val="BD6FBF"/>
                </a:solidFill>
                <a:ea typeface="宋体" pitchFamily="2" charset="-122"/>
                <a:cs typeface="Times New Roman" pitchFamily="18" charset="0"/>
              </a:rPr>
              <a:t>()</a:t>
            </a:r>
            <a:r>
              <a:rPr lang="zh-CN" altLang="en-US" sz="2000" b="1" dirty="0">
                <a:ea typeface="宋体" pitchFamily="2" charset="-122"/>
                <a:cs typeface="Times New Roman" pitchFamily="18" charset="0"/>
              </a:rPr>
              <a:t>方法</a:t>
            </a:r>
            <a:endParaRPr lang="en-US" altLang="zh-CN" sz="2000" b="1" dirty="0">
              <a:ea typeface="宋体" pitchFamily="2" charset="-122"/>
              <a:cs typeface="Times New Roman" pitchFamily="18" charset="0"/>
            </a:endParaRPr>
          </a:p>
          <a:p>
            <a:pPr lvl="1" algn="just">
              <a:spcBef>
                <a:spcPct val="40000"/>
              </a:spcBef>
              <a:buFont typeface="Wingdings" pitchFamily="2" charset="2"/>
              <a:buChar char="Ø"/>
            </a:pP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a=10;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(“a=”+a);</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378421" y="620688"/>
            <a:ext cx="3479579" cy="774477"/>
          </a:xfrm>
        </p:spPr>
        <p:txBody>
          <a:bodyPr>
            <a:normAutofit/>
          </a:bodyPr>
          <a:lstStyle/>
          <a:p>
            <a:pPr eaLnBrk="1" hangingPunct="1">
              <a:defRPr/>
            </a:pPr>
            <a:r>
              <a:rPr lang="zh-CN" altLang="en-US" b="1" dirty="0">
                <a:solidFill>
                  <a:schemeClr val="tx1"/>
                </a:solidFill>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7</a:t>
            </a:r>
            <a:endParaRPr lang="en-US" altLang="zh-CN" b="1" dirty="0">
              <a:solidFill>
                <a:schemeClr val="tx1"/>
              </a:solidFill>
              <a:latin typeface="+mn-lt"/>
              <a:ea typeface="宋体" pitchFamily="2" charset="-122"/>
              <a:cs typeface="Times New Roman" pitchFamily="18" charset="0"/>
            </a:endParaRPr>
          </a:p>
        </p:txBody>
      </p:sp>
      <p:sp>
        <p:nvSpPr>
          <p:cNvPr id="43011" name="Rectangle 3"/>
          <p:cNvSpPr>
            <a:spLocks noGrp="1" noChangeArrowheads="1"/>
          </p:cNvSpPr>
          <p:nvPr>
            <p:ph type="body" idx="1"/>
          </p:nvPr>
        </p:nvSpPr>
        <p:spPr>
          <a:xfrm>
            <a:off x="533400" y="1411288"/>
            <a:ext cx="7772400" cy="990600"/>
          </a:xfrm>
        </p:spPr>
        <p:txBody>
          <a:bodyPr/>
          <a:lstStyle/>
          <a:p>
            <a:pPr eaLnBrk="1" hangingPunct="1">
              <a:buFont typeface="Wingdings" pitchFamily="2" charset="2"/>
              <a:buChar char="l"/>
            </a:pPr>
            <a:r>
              <a:rPr lang="zh-CN" altLang="en-US" sz="2400" dirty="0">
                <a:ea typeface="宋体" pitchFamily="2" charset="-122"/>
                <a:cs typeface="Times New Roman" pitchFamily="18" charset="0"/>
              </a:rPr>
              <a:t>定义两个类，父类</a:t>
            </a:r>
            <a:r>
              <a:rPr lang="en-US" altLang="zh-CN" sz="2400" dirty="0" err="1">
                <a:ea typeface="宋体" pitchFamily="2" charset="-122"/>
                <a:cs typeface="Times New Roman" pitchFamily="18" charset="0"/>
              </a:rPr>
              <a:t>GeometricObject</a:t>
            </a:r>
            <a:r>
              <a:rPr lang="zh-CN" altLang="en-US" sz="2400" dirty="0">
                <a:ea typeface="宋体" pitchFamily="2" charset="-122"/>
                <a:cs typeface="Times New Roman" pitchFamily="18" charset="0"/>
              </a:rPr>
              <a:t>代表几何形状，子类</a:t>
            </a:r>
            <a:r>
              <a:rPr lang="en-US" altLang="zh-CN" sz="2400" dirty="0">
                <a:ea typeface="宋体" pitchFamily="2" charset="-122"/>
                <a:cs typeface="Times New Roman" pitchFamily="18" charset="0"/>
              </a:rPr>
              <a:t>Circle</a:t>
            </a:r>
            <a:r>
              <a:rPr lang="zh-CN" altLang="en-US" sz="2400" dirty="0">
                <a:ea typeface="宋体" pitchFamily="2" charset="-122"/>
                <a:cs typeface="Times New Roman" pitchFamily="18" charset="0"/>
              </a:rPr>
              <a:t>代表圆形。</a:t>
            </a:r>
          </a:p>
        </p:txBody>
      </p:sp>
      <p:graphicFrame>
        <p:nvGraphicFramePr>
          <p:cNvPr id="233476" name="Group 4"/>
          <p:cNvGraphicFramePr>
            <a:graphicFrameLocks noGrp="1"/>
          </p:cNvGraphicFramePr>
          <p:nvPr/>
        </p:nvGraphicFramePr>
        <p:xfrm>
          <a:off x="381000" y="2458103"/>
          <a:ext cx="6096000" cy="2468880"/>
        </p:xfrm>
        <a:graphic>
          <a:graphicData uri="http://schemas.openxmlformats.org/drawingml/2006/table">
            <a:tbl>
              <a:tblPr/>
              <a:tblGrid>
                <a:gridCol w="6096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(String color,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233488" name="Group 16"/>
          <p:cNvGraphicFramePr>
            <a:graphicFrameLocks noGrp="1"/>
          </p:cNvGraphicFramePr>
          <p:nvPr/>
        </p:nvGraphicFramePr>
        <p:xfrm>
          <a:off x="1357290" y="5407680"/>
          <a:ext cx="3429000" cy="950278"/>
        </p:xfrm>
        <a:graphic>
          <a:graphicData uri="http://schemas.openxmlformats.org/drawingml/2006/table">
            <a:tbl>
              <a:tblPr/>
              <a:tblGrid>
                <a:gridCol w="3429000">
                  <a:extLst>
                    <a:ext uri="{9D8B030D-6E8A-4147-A177-3AD203B41FA5}">
                      <a16:colId xmlns:a16="http://schemas.microsoft.com/office/drawing/2014/main" val="20000"/>
                    </a:ext>
                  </a:extLst>
                </a:gridCol>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43032" name="Line 24"/>
          <p:cNvSpPr>
            <a:spLocks noChangeShapeType="1"/>
          </p:cNvSpPr>
          <p:nvPr/>
        </p:nvSpPr>
        <p:spPr bwMode="auto">
          <a:xfrm flipV="1">
            <a:off x="3048000" y="4948893"/>
            <a:ext cx="0" cy="457200"/>
          </a:xfrm>
          <a:prstGeom prst="line">
            <a:avLst/>
          </a:prstGeom>
          <a:noFill/>
          <a:ln w="9525">
            <a:solidFill>
              <a:srgbClr val="BD6FBF"/>
            </a:solidFill>
            <a:round/>
            <a:tailEnd type="triangle" w="lg" len="lg"/>
          </a:ln>
        </p:spPr>
        <p:txBody>
          <a:bodyPr/>
          <a:lstStyle/>
          <a:p>
            <a:endParaRPr lang="zh-CN" altLang="en-US">
              <a:ea typeface="宋体" pitchFamily="2" charset="-122"/>
              <a:cs typeface="Times New Roman" pitchFamily="18" charset="0"/>
            </a:endParaRPr>
          </a:p>
        </p:txBody>
      </p:sp>
      <p:sp>
        <p:nvSpPr>
          <p:cNvPr id="43033" name="Text Box 25"/>
          <p:cNvSpPr txBox="1">
            <a:spLocks noChangeArrowheads="1"/>
          </p:cNvSpPr>
          <p:nvPr/>
        </p:nvSpPr>
        <p:spPr bwMode="auto">
          <a:xfrm>
            <a:off x="6934200" y="2458103"/>
            <a:ext cx="2057400" cy="923330"/>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p>
        </p:txBody>
      </p:sp>
      <p:sp>
        <p:nvSpPr>
          <p:cNvPr id="43034" name="Line 26"/>
          <p:cNvSpPr>
            <a:spLocks noChangeShapeType="1"/>
          </p:cNvSpPr>
          <p:nvPr/>
        </p:nvSpPr>
        <p:spPr bwMode="auto">
          <a:xfrm flipV="1">
            <a:off x="3851920" y="2915302"/>
            <a:ext cx="3006080" cy="873738"/>
          </a:xfrm>
          <a:prstGeom prst="line">
            <a:avLst/>
          </a:prstGeom>
          <a:noFill/>
          <a:ln w="9525">
            <a:solidFill>
              <a:srgbClr val="BD6FBF"/>
            </a:solidFill>
            <a:round/>
            <a:tailEnd type="triangle" w="med" len="med"/>
          </a:ln>
        </p:spPr>
        <p:txBody>
          <a:bodyPr/>
          <a:lstStyle/>
          <a:p>
            <a:endParaRPr lang="zh-CN" altLang="en-US">
              <a:ea typeface="宋体" pitchFamily="2" charset="-122"/>
              <a:cs typeface="Times New Roman"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043608" y="-1"/>
            <a:ext cx="7414592" cy="777701"/>
          </a:xfrm>
        </p:spPr>
        <p:txBody>
          <a:bodyPr/>
          <a:lstStyle/>
          <a:p>
            <a:pPr eaLnBrk="1" hangingPunct="1">
              <a:defRPr/>
            </a:pPr>
            <a:r>
              <a:rPr lang="zh-CN" altLang="en-US" sz="4000" b="1" dirty="0">
                <a:solidFill>
                  <a:srgbClr val="FFFF00"/>
                </a:solidFill>
                <a:latin typeface="+mn-lt"/>
                <a:ea typeface="宋体" pitchFamily="2" charset="-122"/>
                <a:cs typeface="Times New Roman" pitchFamily="18" charset="0"/>
              </a:rPr>
              <a:t>练习</a:t>
            </a:r>
            <a:r>
              <a:rPr lang="en-US" altLang="zh-CN" sz="4000" b="1" dirty="0">
                <a:solidFill>
                  <a:srgbClr val="FFFF00"/>
                </a:solidFill>
                <a:latin typeface="+mn-lt"/>
                <a:ea typeface="宋体" pitchFamily="2" charset="-122"/>
                <a:cs typeface="Times New Roman" pitchFamily="18" charset="0"/>
              </a:rPr>
              <a:t>7</a:t>
            </a:r>
          </a:p>
        </p:txBody>
      </p:sp>
      <p:graphicFrame>
        <p:nvGraphicFramePr>
          <p:cNvPr id="234499" name="Group 3"/>
          <p:cNvGraphicFramePr>
            <a:graphicFrameLocks noGrp="1"/>
          </p:cNvGraphicFramePr>
          <p:nvPr/>
        </p:nvGraphicFramePr>
        <p:xfrm>
          <a:off x="533400" y="609600"/>
          <a:ext cx="6096000" cy="2712720"/>
        </p:xfrm>
        <a:graphic>
          <a:graphicData uri="http://schemas.openxmlformats.org/drawingml/2006/table">
            <a:tbl>
              <a:tblPr/>
              <a:tblGrid>
                <a:gridCol w="6096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(String color, double weight)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p>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34531" name="Group 35"/>
          <p:cNvGraphicFramePr>
            <a:graphicFrameLocks noGrp="1"/>
          </p:cNvGraphicFramePr>
          <p:nvPr/>
        </p:nvGraphicFramePr>
        <p:xfrm>
          <a:off x="642910" y="3143248"/>
          <a:ext cx="6096000" cy="3417570"/>
        </p:xfrm>
        <a:graphic>
          <a:graphicData uri="http://schemas.openxmlformats.org/drawingml/2006/table">
            <a:tbl>
              <a:tblPr/>
              <a:tblGrid>
                <a:gridCol w="6096000">
                  <a:extLst>
                    <a:ext uri="{9D8B030D-6E8A-4147-A177-3AD203B41FA5}">
                      <a16:colId xmlns:a16="http://schemas.microsoft.com/office/drawing/2014/main" val="20000"/>
                    </a:ext>
                  </a:extLst>
                </a:gridCol>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private double radius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radius)</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Circle(double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radius,String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color,double</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radius</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方法</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double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findArea</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：计算圆的面积</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a:t>
                      </a:r>
                      <a:r>
                        <a:rPr kumimoji="1" lang="en-US" altLang="zh-CN" sz="20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boolean</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equals(Object</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c)</a:t>
                      </a: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public String </a:t>
                      </a:r>
                      <a:r>
                        <a:rPr kumimoji="1" lang="en-US" altLang="zh-CN" sz="2000" b="0" i="0" u="none" strike="noStrike" cap="none" normalizeH="0" baseline="0" dirty="0" err="1">
                          <a:ln>
                            <a:noFill/>
                          </a:ln>
                          <a:solidFill>
                            <a:srgbClr val="FF0000"/>
                          </a:solidFill>
                          <a:effectLst/>
                          <a:latin typeface="Arial Unicode MS" pitchFamily="34" charset="-122"/>
                          <a:ea typeface="Arial Unicode MS" pitchFamily="34" charset="-122"/>
                          <a:cs typeface="Arial Unicode MS" pitchFamily="34" charset="-122"/>
                        </a:rPr>
                        <a:t>toString</a:t>
                      </a:r>
                      <a:r>
                        <a:rPr kumimoji="1" lang="en-US" altLang="zh-CN" sz="20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44057" name="Line 25"/>
          <p:cNvSpPr>
            <a:spLocks noChangeShapeType="1"/>
          </p:cNvSpPr>
          <p:nvPr/>
        </p:nvSpPr>
        <p:spPr bwMode="auto">
          <a:xfrm flipV="1">
            <a:off x="3200400" y="2209800"/>
            <a:ext cx="0" cy="457200"/>
          </a:xfrm>
          <a:prstGeom prst="line">
            <a:avLst/>
          </a:prstGeom>
          <a:noFill/>
          <a:ln w="9525">
            <a:solidFill>
              <a:srgbClr val="BD6FBF"/>
            </a:solidFill>
            <a:round/>
            <a:tailEnd type="triangle" w="lg" len="lg"/>
          </a:ln>
        </p:spPr>
        <p:txBody>
          <a:bodyPr/>
          <a:lstStyle/>
          <a:p>
            <a:endParaRPr lang="zh-CN" altLang="en-US">
              <a:ea typeface="宋体" pitchFamily="2" charset="-122"/>
              <a:cs typeface="Times New Roman" pitchFamily="18" charset="0"/>
            </a:endParaRPr>
          </a:p>
        </p:txBody>
      </p:sp>
      <p:sp>
        <p:nvSpPr>
          <p:cNvPr id="44058" name="Text Box 26"/>
          <p:cNvSpPr txBox="1">
            <a:spLocks noChangeArrowheads="1"/>
          </p:cNvSpPr>
          <p:nvPr/>
        </p:nvSpPr>
        <p:spPr bwMode="auto">
          <a:xfrm>
            <a:off x="6959252" y="526685"/>
            <a:ext cx="2057400" cy="1200329"/>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p>
        </p:txBody>
      </p:sp>
      <p:sp>
        <p:nvSpPr>
          <p:cNvPr id="44059" name="Line 27"/>
          <p:cNvSpPr>
            <a:spLocks noChangeShapeType="1"/>
          </p:cNvSpPr>
          <p:nvPr/>
        </p:nvSpPr>
        <p:spPr bwMode="auto">
          <a:xfrm flipV="1">
            <a:off x="2267744" y="1066800"/>
            <a:ext cx="4666456" cy="2506216"/>
          </a:xfrm>
          <a:prstGeom prst="line">
            <a:avLst/>
          </a:prstGeom>
          <a:noFill/>
          <a:ln w="9525">
            <a:solidFill>
              <a:srgbClr val="BD6FBF"/>
            </a:solidFill>
            <a:round/>
            <a:tailEnd type="triangle" w="med" len="med"/>
          </a:ln>
        </p:spPr>
        <p:txBody>
          <a:bodyPr/>
          <a:lstStyle/>
          <a:p>
            <a:endParaRPr lang="zh-CN" altLang="en-US">
              <a:ea typeface="宋体" pitchFamily="2" charset="-122"/>
              <a:cs typeface="Times New Roman" pitchFamily="18" charset="0"/>
            </a:endParaRPr>
          </a:p>
        </p:txBody>
      </p:sp>
      <p:sp>
        <p:nvSpPr>
          <p:cNvPr id="44060" name="Text Box 28"/>
          <p:cNvSpPr txBox="1">
            <a:spLocks noChangeArrowheads="1"/>
          </p:cNvSpPr>
          <p:nvPr/>
        </p:nvSpPr>
        <p:spPr bwMode="auto">
          <a:xfrm>
            <a:off x="6978650" y="1905000"/>
            <a:ext cx="2057400" cy="1477328"/>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根据参数构造器确定。</a:t>
            </a:r>
          </a:p>
        </p:txBody>
      </p:sp>
      <p:sp>
        <p:nvSpPr>
          <p:cNvPr id="44061" name="Line 29"/>
          <p:cNvSpPr>
            <a:spLocks noChangeShapeType="1"/>
          </p:cNvSpPr>
          <p:nvPr/>
        </p:nvSpPr>
        <p:spPr bwMode="auto">
          <a:xfrm flipV="1">
            <a:off x="3657600" y="2514600"/>
            <a:ext cx="3200400" cy="1447800"/>
          </a:xfrm>
          <a:prstGeom prst="line">
            <a:avLst/>
          </a:prstGeom>
          <a:noFill/>
          <a:ln w="9525">
            <a:solidFill>
              <a:srgbClr val="BD6FBF"/>
            </a:solidFill>
            <a:round/>
            <a:tailEnd type="triangle" w="med" len="med"/>
          </a:ln>
        </p:spPr>
        <p:txBody>
          <a:bodyPr/>
          <a:lstStyle/>
          <a:p>
            <a:endParaRPr lang="zh-CN" altLang="en-US">
              <a:ea typeface="宋体" pitchFamily="2" charset="-122"/>
              <a:cs typeface="Times New Roman" pitchFamily="18" charset="0"/>
            </a:endParaRPr>
          </a:p>
        </p:txBody>
      </p:sp>
      <p:sp>
        <p:nvSpPr>
          <p:cNvPr id="44062" name="Text Box 30"/>
          <p:cNvSpPr txBox="1">
            <a:spLocks noChangeArrowheads="1"/>
          </p:cNvSpPr>
          <p:nvPr/>
        </p:nvSpPr>
        <p:spPr bwMode="auto">
          <a:xfrm>
            <a:off x="6877050" y="3741738"/>
            <a:ext cx="2195513" cy="1200150"/>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比较两个圆的半径是否相等，如相等，返回</a:t>
            </a:r>
            <a:r>
              <a:rPr lang="en-US" altLang="zh-CN" sz="1800" dirty="0">
                <a:ea typeface="宋体" pitchFamily="2" charset="-122"/>
                <a:cs typeface="Times New Roman" pitchFamily="18" charset="0"/>
              </a:rPr>
              <a:t>true</a:t>
            </a:r>
            <a:r>
              <a:rPr lang="zh-CN" altLang="en-US" sz="1800" dirty="0">
                <a:ea typeface="宋体" pitchFamily="2" charset="-122"/>
                <a:cs typeface="Times New Roman" pitchFamily="18" charset="0"/>
              </a:rPr>
              <a:t>。</a:t>
            </a:r>
          </a:p>
        </p:txBody>
      </p:sp>
      <p:sp>
        <p:nvSpPr>
          <p:cNvPr id="44063" name="Text Box 31"/>
          <p:cNvSpPr txBox="1">
            <a:spLocks noChangeArrowheads="1"/>
          </p:cNvSpPr>
          <p:nvPr/>
        </p:nvSpPr>
        <p:spPr bwMode="auto">
          <a:xfrm>
            <a:off x="6835775" y="5083175"/>
            <a:ext cx="2057400" cy="650875"/>
          </a:xfrm>
          <a:prstGeom prst="rect">
            <a:avLst/>
          </a:prstGeom>
          <a:no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err="1">
                <a:ea typeface="宋体" pitchFamily="2" charset="-122"/>
                <a:cs typeface="Times New Roman" pitchFamily="18" charset="0"/>
              </a:rPr>
              <a:t>toString</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输出圆的半径。</a:t>
            </a:r>
          </a:p>
        </p:txBody>
      </p:sp>
      <p:sp>
        <p:nvSpPr>
          <p:cNvPr id="44064" name="Line 32"/>
          <p:cNvSpPr>
            <a:spLocks noChangeShapeType="1"/>
          </p:cNvSpPr>
          <p:nvPr/>
        </p:nvSpPr>
        <p:spPr bwMode="auto">
          <a:xfrm flipV="1">
            <a:off x="4214810" y="4191000"/>
            <a:ext cx="2643190" cy="1381140"/>
          </a:xfrm>
          <a:prstGeom prst="line">
            <a:avLst/>
          </a:prstGeom>
          <a:noFill/>
          <a:ln w="9525">
            <a:solidFill>
              <a:srgbClr val="BD6FBF"/>
            </a:solidFill>
            <a:round/>
            <a:tailEnd type="triangle" w="med" len="med"/>
          </a:ln>
        </p:spPr>
        <p:txBody>
          <a:bodyPr/>
          <a:lstStyle/>
          <a:p>
            <a:endParaRPr lang="zh-CN" altLang="en-US">
              <a:ea typeface="宋体" pitchFamily="2" charset="-122"/>
              <a:cs typeface="Times New Roman" pitchFamily="18" charset="0"/>
            </a:endParaRPr>
          </a:p>
        </p:txBody>
      </p:sp>
      <p:sp>
        <p:nvSpPr>
          <p:cNvPr id="44065" name="Line 33"/>
          <p:cNvSpPr>
            <a:spLocks noChangeShapeType="1"/>
          </p:cNvSpPr>
          <p:nvPr/>
        </p:nvSpPr>
        <p:spPr bwMode="auto">
          <a:xfrm flipV="1">
            <a:off x="2786050" y="5357826"/>
            <a:ext cx="3571884" cy="595330"/>
          </a:xfrm>
          <a:prstGeom prst="line">
            <a:avLst/>
          </a:prstGeom>
          <a:noFill/>
          <a:ln w="9525">
            <a:solidFill>
              <a:srgbClr val="BD6FBF"/>
            </a:solidFill>
            <a:round/>
            <a:tailEnd type="triangle" w="med" len="med"/>
          </a:ln>
        </p:spPr>
        <p:txBody>
          <a:bodyPr/>
          <a:lstStyle/>
          <a:p>
            <a:endParaRPr lang="zh-CN" altLang="en-US">
              <a:ea typeface="宋体" pitchFamily="2" charset="-122"/>
              <a:cs typeface="Times New Roman" pitchFamily="18" charset="0"/>
            </a:endParaRPr>
          </a:p>
        </p:txBody>
      </p:sp>
      <p:sp>
        <p:nvSpPr>
          <p:cNvPr id="44066" name="Text Box 34"/>
          <p:cNvSpPr txBox="1">
            <a:spLocks noChangeArrowheads="1"/>
          </p:cNvSpPr>
          <p:nvPr/>
        </p:nvSpPr>
        <p:spPr bwMode="auto">
          <a:xfrm>
            <a:off x="164178" y="6160763"/>
            <a:ext cx="8713788" cy="650875"/>
          </a:xfrm>
          <a:prstGeom prst="rect">
            <a:avLst/>
          </a:prstGeom>
          <a:solidFill>
            <a:schemeClr val="accent1">
              <a:lumMod val="40000"/>
              <a:lumOff val="60000"/>
            </a:schemeClr>
          </a:solidFill>
          <a:ln w="9525">
            <a:solidFill>
              <a:srgbClr val="BD6FBF"/>
            </a:solidFill>
            <a:miter lim="800000"/>
          </a:ln>
        </p:spPr>
        <p:txBody>
          <a:bodyPr>
            <a:spAutoFit/>
          </a:bodyPr>
          <a:lstStyle/>
          <a:p>
            <a:pPr>
              <a:spcBef>
                <a:spcPct val="50000"/>
              </a:spcBef>
            </a:pPr>
            <a:r>
              <a:rPr lang="zh-CN" altLang="en-US" sz="1800" dirty="0">
                <a:ea typeface="宋体" pitchFamily="2" charset="-122"/>
                <a:cs typeface="Times New Roman" pitchFamily="18" charset="0"/>
              </a:rPr>
              <a:t>写一个测试类，创建两个</a:t>
            </a:r>
            <a:r>
              <a:rPr lang="en-US" altLang="zh-CN" sz="1800" dirty="0">
                <a:ea typeface="宋体" pitchFamily="2" charset="-122"/>
                <a:cs typeface="Times New Roman" pitchFamily="18" charset="0"/>
              </a:rPr>
              <a:t>Circle</a:t>
            </a:r>
            <a:r>
              <a:rPr lang="zh-CN" altLang="en-US" sz="1800" dirty="0">
                <a:ea typeface="宋体" pitchFamily="2" charset="-122"/>
                <a:cs typeface="Times New Roman" pitchFamily="18" charset="0"/>
              </a:rPr>
              <a:t>对象，判断其颜色是否相等；利用</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方法判断其半径是否相等；利用</a:t>
            </a:r>
            <a:r>
              <a:rPr lang="en-US" altLang="zh-CN" sz="1800" dirty="0" err="1">
                <a:ea typeface="宋体" pitchFamily="2" charset="-122"/>
                <a:cs typeface="Times New Roman" pitchFamily="18" charset="0"/>
              </a:rPr>
              <a:t>toString</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方法输出其半径。</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a:t>练  习</a:t>
            </a:r>
          </a:p>
        </p:txBody>
      </p:sp>
      <p:sp>
        <p:nvSpPr>
          <p:cNvPr id="3" name="内容占位符 2"/>
          <p:cNvSpPr>
            <a:spLocks noGrp="1"/>
          </p:cNvSpPr>
          <p:nvPr>
            <p:ph idx="1"/>
          </p:nvPr>
        </p:nvSpPr>
        <p:spPr/>
        <p:txBody>
          <a:bodyPr/>
          <a:lstStyle/>
          <a:p>
            <a:pPr marL="457200" indent="-457200">
              <a:buFont typeface="+mj-lt"/>
              <a:buAutoNum type="arabicPeriod"/>
              <a:defRPr/>
            </a:pPr>
            <a:r>
              <a:rPr lang="zh-CN" altLang="en-US" dirty="0">
                <a:ea typeface="宋体" pitchFamily="2" charset="-122"/>
              </a:rPr>
              <a:t>编写</a:t>
            </a:r>
            <a:r>
              <a:rPr lang="en-US" altLang="zh-CN" dirty="0" err="1">
                <a:ea typeface="宋体" pitchFamily="2" charset="-122"/>
              </a:rPr>
              <a:t>MyDate</a:t>
            </a:r>
            <a:r>
              <a:rPr lang="zh-CN" altLang="en-US" dirty="0">
                <a:ea typeface="宋体" pitchFamily="2" charset="-122"/>
              </a:rPr>
              <a:t>类表示日期，类中包含属性</a:t>
            </a:r>
            <a:r>
              <a:rPr lang="en-US" altLang="zh-CN" dirty="0">
                <a:ea typeface="宋体" pitchFamily="2" charset="-122"/>
              </a:rPr>
              <a:t>day</a:t>
            </a:r>
            <a:r>
              <a:rPr lang="zh-CN" altLang="en-US" dirty="0">
                <a:ea typeface="宋体" pitchFamily="2" charset="-122"/>
              </a:rPr>
              <a:t>、</a:t>
            </a:r>
            <a:r>
              <a:rPr lang="en-US" altLang="zh-CN" dirty="0">
                <a:ea typeface="宋体" pitchFamily="2" charset="-122"/>
              </a:rPr>
              <a:t>month</a:t>
            </a:r>
            <a:r>
              <a:rPr lang="zh-CN" altLang="en-US" dirty="0">
                <a:ea typeface="宋体" pitchFamily="2" charset="-122"/>
              </a:rPr>
              <a:t>和</a:t>
            </a:r>
            <a:r>
              <a:rPr lang="en-US" altLang="zh-CN" dirty="0">
                <a:ea typeface="宋体" pitchFamily="2" charset="-122"/>
              </a:rPr>
              <a:t>year</a:t>
            </a:r>
            <a:r>
              <a:rPr lang="zh-CN" altLang="en-US" dirty="0">
                <a:ea typeface="宋体" pitchFamily="2" charset="-122"/>
              </a:rPr>
              <a:t>，提供必要的方法，并覆盖</a:t>
            </a:r>
            <a:r>
              <a:rPr lang="en-US" altLang="zh-CN" dirty="0">
                <a:ea typeface="宋体" pitchFamily="2" charset="-122"/>
              </a:rPr>
              <a:t>equals</a:t>
            </a:r>
            <a:r>
              <a:rPr lang="zh-CN" altLang="en-US" dirty="0">
                <a:ea typeface="宋体" pitchFamily="2" charset="-122"/>
              </a:rPr>
              <a:t>方法以比较年、月、日是否相同</a:t>
            </a:r>
            <a:r>
              <a:rPr lang="en-US" altLang="zh-CN" dirty="0">
                <a:ea typeface="宋体" pitchFamily="2" charset="-122"/>
              </a:rPr>
              <a:t>,</a:t>
            </a:r>
            <a:r>
              <a:rPr lang="zh-CN" altLang="en-US" dirty="0">
                <a:ea typeface="宋体" pitchFamily="2" charset="-122"/>
              </a:rPr>
              <a:t>重写</a:t>
            </a:r>
            <a:r>
              <a:rPr lang="en-US" altLang="zh-CN" dirty="0" err="1">
                <a:solidFill>
                  <a:srgbClr val="FF0000"/>
                </a:solidFill>
                <a:ea typeface="宋体" pitchFamily="2" charset="-122"/>
              </a:rPr>
              <a:t>toString</a:t>
            </a:r>
            <a:r>
              <a:rPr lang="zh-CN" altLang="en-US" dirty="0">
                <a:solidFill>
                  <a:srgbClr val="FF0000"/>
                </a:solidFill>
                <a:ea typeface="宋体" pitchFamily="2" charset="-122"/>
              </a:rPr>
              <a:t>返回年月日的信息。</a:t>
            </a:r>
            <a:r>
              <a:rPr lang="en-US" altLang="zh-CN" dirty="0">
                <a:solidFill>
                  <a:srgbClr val="FF0000"/>
                </a:solidFill>
                <a:ea typeface="宋体" pitchFamily="2" charset="-122"/>
              </a:rPr>
              <a:t>Xx</a:t>
            </a:r>
            <a:r>
              <a:rPr lang="zh-CN" altLang="en-US" dirty="0">
                <a:solidFill>
                  <a:srgbClr val="FF0000"/>
                </a:solidFill>
                <a:ea typeface="宋体" pitchFamily="2" charset="-122"/>
              </a:rPr>
              <a:t>年</a:t>
            </a:r>
            <a:r>
              <a:rPr lang="en-US" altLang="zh-CN" dirty="0">
                <a:solidFill>
                  <a:srgbClr val="FF0000"/>
                </a:solidFill>
                <a:ea typeface="宋体" pitchFamily="2" charset="-122"/>
              </a:rPr>
              <a:t>xx</a:t>
            </a:r>
            <a:r>
              <a:rPr lang="zh-CN" altLang="en-US" dirty="0">
                <a:solidFill>
                  <a:srgbClr val="FF0000"/>
                </a:solidFill>
                <a:ea typeface="宋体" pitchFamily="2" charset="-122"/>
              </a:rPr>
              <a:t>月</a:t>
            </a:r>
            <a:r>
              <a:rPr lang="en-US" altLang="zh-CN" dirty="0">
                <a:solidFill>
                  <a:srgbClr val="FF0000"/>
                </a:solidFill>
                <a:ea typeface="宋体" pitchFamily="2" charset="-122"/>
              </a:rPr>
              <a:t>xx</a:t>
            </a:r>
            <a:r>
              <a:rPr lang="zh-CN" altLang="en-US" dirty="0">
                <a:solidFill>
                  <a:srgbClr val="FF0000"/>
                </a:solidFill>
                <a:ea typeface="宋体" pitchFamily="2" charset="-122"/>
              </a:rPr>
              <a:t>日</a:t>
            </a:r>
          </a:p>
          <a:p>
            <a:pPr marL="457200" indent="-457200" algn="ctr">
              <a:buFont typeface="+mj-lt"/>
              <a:buAutoNum type="arabicPeriod"/>
              <a:defRPr/>
            </a:pPr>
            <a:r>
              <a:rPr lang="zh-CN" altLang="en-US" dirty="0">
                <a:ea typeface="宋体" pitchFamily="2" charset="-122"/>
              </a:rPr>
              <a:t>在</a:t>
            </a:r>
            <a:r>
              <a:rPr lang="en-US" altLang="zh-CN" dirty="0" err="1">
                <a:ea typeface="宋体" pitchFamily="2" charset="-122"/>
              </a:rPr>
              <a:t>TestDate</a:t>
            </a:r>
            <a:r>
              <a:rPr lang="zh-CN" altLang="en-US" dirty="0">
                <a:ea typeface="宋体" pitchFamily="2" charset="-122"/>
              </a:rPr>
              <a:t>类的</a:t>
            </a:r>
            <a:r>
              <a:rPr lang="en-US" altLang="zh-CN" dirty="0">
                <a:ea typeface="宋体" pitchFamily="2" charset="-122"/>
              </a:rPr>
              <a:t>main</a:t>
            </a:r>
            <a:r>
              <a:rPr lang="zh-CN" altLang="en-US" dirty="0">
                <a:ea typeface="宋体" pitchFamily="2" charset="-122"/>
              </a:rPr>
              <a:t>方法中，创建两个日期均为</a:t>
            </a:r>
            <a:r>
              <a:rPr lang="en-US" altLang="zh-CN" dirty="0">
                <a:ea typeface="宋体" pitchFamily="2" charset="-122"/>
              </a:rPr>
              <a:t>2014</a:t>
            </a:r>
            <a:r>
              <a:rPr lang="zh-CN" altLang="en-US" dirty="0">
                <a:ea typeface="宋体" pitchFamily="2" charset="-122"/>
              </a:rPr>
              <a:t>年</a:t>
            </a:r>
            <a:r>
              <a:rPr lang="en-US" altLang="zh-CN" dirty="0">
                <a:ea typeface="宋体" pitchFamily="2" charset="-122"/>
              </a:rPr>
              <a:t>10</a:t>
            </a:r>
            <a:r>
              <a:rPr lang="zh-CN" altLang="en-US" dirty="0">
                <a:ea typeface="宋体" pitchFamily="2" charset="-122"/>
              </a:rPr>
              <a:t>月</a:t>
            </a:r>
            <a:r>
              <a:rPr lang="en-US" altLang="zh-CN" dirty="0">
                <a:ea typeface="宋体" pitchFamily="2" charset="-122"/>
              </a:rPr>
              <a:t>1</a:t>
            </a:r>
            <a:r>
              <a:rPr lang="zh-CN" altLang="en-US" dirty="0">
                <a:ea typeface="宋体" pitchFamily="2" charset="-122"/>
              </a:rPr>
              <a:t>日的</a:t>
            </a:r>
            <a:r>
              <a:rPr lang="en-US" altLang="zh-CN" dirty="0" err="1">
                <a:ea typeface="宋体" pitchFamily="2" charset="-122"/>
              </a:rPr>
              <a:t>MyDate</a:t>
            </a:r>
            <a:r>
              <a:rPr lang="zh-CN" altLang="en-US" dirty="0">
                <a:ea typeface="宋体" pitchFamily="2" charset="-122"/>
              </a:rPr>
              <a:t>对象，比较它们是否相同。通过</a:t>
            </a:r>
            <a:r>
              <a:rPr lang="en-US" altLang="zh-CN" dirty="0" err="1">
                <a:ea typeface="宋体" pitchFamily="2" charset="-122"/>
              </a:rPr>
              <a:t>toString</a:t>
            </a:r>
            <a:r>
              <a:rPr lang="zh-CN" altLang="en-US" dirty="0">
                <a:ea typeface="宋体" pitchFamily="2" charset="-122"/>
              </a:rPr>
              <a:t>方法打印两个对象日期</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21" y="1844824"/>
            <a:ext cx="8453551"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72829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2202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836712"/>
            <a:ext cx="3456384" cy="616097"/>
          </a:xfrm>
        </p:spPr>
        <p:txBody>
          <a:bodyPr>
            <a:noAutofit/>
          </a:bodyPr>
          <a:lstStyle/>
          <a:p>
            <a:pPr eaLnBrk="1" hangingPunct="1"/>
            <a:r>
              <a:rPr lang="zh-CN" altLang="en-US" b="1" dirty="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733902"/>
            <a:ext cx="8064500" cy="4647426"/>
          </a:xfrm>
          <a:prstGeom prst="rect">
            <a:avLst/>
          </a:prstGeom>
          <a:noFill/>
          <a:ln w="9525">
            <a:noFill/>
            <a:miter lim="800000"/>
            <a:headEnd/>
            <a:tailEnd/>
          </a:ln>
        </p:spPr>
        <p:txBody>
          <a:bodyPr>
            <a:spAutoFit/>
          </a:bodyPr>
          <a:lstStyle/>
          <a:p>
            <a:pPr marL="0" lvl="2"/>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class</a:t>
            </a:r>
            <a:r>
              <a:rPr lang="en-US" altLang="zh-CN" sz="2000" b="1" dirty="0">
                <a:ea typeface="宋体" pitchFamily="2" charset="-122"/>
                <a:cs typeface="Times New Roman" pitchFamily="18" charset="0"/>
              </a:rPr>
              <a:t> </a:t>
            </a:r>
            <a:r>
              <a:rPr lang="en-US" altLang="zh-CN" sz="2000" b="1" dirty="0">
                <a:solidFill>
                  <a:srgbClr val="7030A0"/>
                </a:solidFill>
                <a:ea typeface="宋体" pitchFamily="2" charset="-122"/>
                <a:cs typeface="Times New Roman" pitchFamily="18" charset="0"/>
              </a:rPr>
              <a:t> </a:t>
            </a:r>
            <a:r>
              <a:rPr lang="zh-CN" altLang="en-US" sz="2000" b="1" dirty="0">
                <a:solidFill>
                  <a:srgbClr val="7030A0"/>
                </a:solidFill>
                <a:ea typeface="宋体" pitchFamily="2" charset="-122"/>
                <a:cs typeface="Times New Roman" pitchFamily="18" charset="0"/>
              </a:rPr>
              <a:t>类名</a:t>
            </a:r>
            <a:r>
              <a:rPr lang="en-US" altLang="zh-CN" sz="2000" b="1" dirty="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属性声明</a:t>
            </a:r>
            <a:r>
              <a:rPr lang="en-US" altLang="zh-CN" sz="2000" b="1" dirty="0">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方法声明</a:t>
            </a:r>
            <a:r>
              <a:rPr lang="en-US" altLang="zh-CN" sz="2000" b="1" dirty="0">
                <a:ea typeface="宋体" pitchFamily="2" charset="-122"/>
                <a:cs typeface="Times New Roman" pitchFamily="18" charset="0"/>
              </a:rPr>
              <a:t>;</a:t>
            </a:r>
          </a:p>
          <a:p>
            <a:pPr marL="0" lvl="2">
              <a:lnSpc>
                <a:spcPct val="90000"/>
              </a:lnSpc>
              <a:spcBef>
                <a:spcPct val="50000"/>
              </a:spcBef>
            </a:pPr>
            <a:r>
              <a:rPr lang="en-US" altLang="zh-CN" sz="2000" b="1" dirty="0">
                <a:solidFill>
                  <a:srgbClr val="FF0000"/>
                </a:solidFill>
                <a:ea typeface="宋体" pitchFamily="2" charset="-122"/>
                <a:cs typeface="Times New Roman" pitchFamily="18" charset="0"/>
              </a:rPr>
              <a:t>}</a:t>
            </a:r>
          </a:p>
          <a:p>
            <a:pPr>
              <a:lnSpc>
                <a:spcPct val="90000"/>
              </a:lnSpc>
              <a:spcBef>
                <a:spcPct val="50000"/>
              </a:spcBef>
            </a:pPr>
            <a:r>
              <a:rPr lang="zh-CN" altLang="en-US" sz="2000" b="1" dirty="0">
                <a:ea typeface="宋体" pitchFamily="2" charset="-122"/>
                <a:cs typeface="Times New Roman" pitchFamily="18" charset="0"/>
              </a:rPr>
              <a:t>说明：</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a:solidFill>
                  <a:srgbClr val="0000FF"/>
                </a:solidFill>
                <a:ea typeface="宋体" pitchFamily="2" charset="-122"/>
                <a:cs typeface="Times New Roman" pitchFamily="18" charset="0"/>
              </a:rPr>
              <a:t>showAge</a:t>
            </a:r>
            <a:r>
              <a:rPr lang="en-US" altLang="zh-CN" sz="2000" b="1" dirty="0">
                <a:solidFill>
                  <a:srgbClr val="0000FF"/>
                </a:solidFill>
                <a:ea typeface="宋体" pitchFamily="2" charset="-122"/>
                <a:cs typeface="Times New Roman" pitchFamily="18" charset="0"/>
              </a:rPr>
              <a:t>( )</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733902"/>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p14="http://schemas.microsoft.com/office/powerpoint/2010/main" val="40135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733371" y="907208"/>
            <a:ext cx="3960440"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创建</a:t>
            </a:r>
            <a:r>
              <a:rPr lang="en-US" altLang="zh-CN" sz="3600" b="1" dirty="0">
                <a:ea typeface="宋体" pitchFamily="2" charset="-122"/>
                <a:cs typeface="Times New Roman" pitchFamily="18" charset="0"/>
              </a:rPr>
              <a:t>Java</a:t>
            </a:r>
            <a:r>
              <a:rPr lang="zh-CN" altLang="en-US" sz="3600" b="1" dirty="0">
                <a:ea typeface="宋体" pitchFamily="2" charset="-122"/>
                <a:cs typeface="Times New Roman" pitchFamily="18" charset="0"/>
              </a:rPr>
              <a:t>自定义类</a:t>
            </a:r>
          </a:p>
        </p:txBody>
      </p:sp>
      <p:sp>
        <p:nvSpPr>
          <p:cNvPr id="5" name="TextBox 4"/>
          <p:cNvSpPr txBox="1"/>
          <p:nvPr/>
        </p:nvSpPr>
        <p:spPr>
          <a:xfrm>
            <a:off x="285720" y="1500174"/>
            <a:ext cx="8568952" cy="2862322"/>
          </a:xfrm>
          <a:prstGeom prst="rect">
            <a:avLst/>
          </a:prstGeom>
          <a:noFill/>
        </p:spPr>
        <p:txBody>
          <a:bodyPr wrap="square" rtlCol="0">
            <a:spAutoFit/>
          </a:bodyPr>
          <a:lstStyle/>
          <a:p>
            <a:r>
              <a:rPr lang="zh-CN" altLang="en-US" sz="2800" b="1" dirty="0">
                <a:ea typeface="宋体" pitchFamily="2" charset="-122"/>
                <a:cs typeface="Times New Roman" pitchFamily="18" charset="0"/>
              </a:rPr>
              <a:t>步骤：</a:t>
            </a:r>
            <a:endParaRPr lang="en-US" altLang="zh-CN" sz="2800" b="1" dirty="0">
              <a:ea typeface="宋体" pitchFamily="2" charset="-122"/>
              <a:cs typeface="Times New Roman" pitchFamily="18" charset="0"/>
            </a:endParaRPr>
          </a:p>
          <a:p>
            <a:endParaRPr lang="en-US" altLang="zh-CN" sz="1200" dirty="0">
              <a:ea typeface="宋体" pitchFamily="2" charset="-122"/>
              <a:cs typeface="Times New Roman" pitchFamily="18" charset="0"/>
            </a:endParaRPr>
          </a:p>
          <a:p>
            <a:pPr marL="514350" indent="-514350">
              <a:buFont typeface="+mj-lt"/>
              <a:buAutoNum type="arabicPeriod"/>
            </a:pPr>
            <a:r>
              <a:rPr lang="zh-CN" altLang="en-US" sz="2800" dirty="0">
                <a:ea typeface="宋体" pitchFamily="2" charset="-122"/>
                <a:cs typeface="Times New Roman" pitchFamily="18" charset="0"/>
              </a:rPr>
              <a:t>定义类（考虑修饰符、类名）</a:t>
            </a:r>
            <a:endParaRPr lang="en-US" altLang="zh-CN" sz="2800" dirty="0">
              <a:ea typeface="宋体" pitchFamily="2" charset="-122"/>
              <a:cs typeface="Times New Roman" pitchFamily="18" charset="0"/>
            </a:endParaRPr>
          </a:p>
          <a:p>
            <a:pPr marL="514350" indent="-514350">
              <a:buFont typeface="+mj-lt"/>
              <a:buAutoNum type="arabicPeriod"/>
            </a:pPr>
            <a:r>
              <a:rPr lang="zh-CN" altLang="en-US" sz="2800" dirty="0">
                <a:ea typeface="宋体" pitchFamily="2" charset="-122"/>
                <a:cs typeface="Times New Roman" pitchFamily="18" charset="0"/>
              </a:rPr>
              <a:t>编写类的属性（考虑修饰符、属性类型、属性名、初始化值）</a:t>
            </a:r>
            <a:endParaRPr lang="en-US" altLang="zh-CN" sz="2800" dirty="0">
              <a:ea typeface="宋体" pitchFamily="2" charset="-122"/>
              <a:cs typeface="Times New Roman" pitchFamily="18" charset="0"/>
            </a:endParaRPr>
          </a:p>
          <a:p>
            <a:pPr marL="514350" indent="-514350">
              <a:buFont typeface="+mj-lt"/>
              <a:buAutoNum type="arabicPeriod"/>
            </a:pPr>
            <a:r>
              <a:rPr lang="zh-CN" altLang="en-US" sz="2800" dirty="0">
                <a:ea typeface="宋体" pitchFamily="2" charset="-122"/>
                <a:cs typeface="Times New Roman" pitchFamily="18" charset="0"/>
              </a:rPr>
              <a:t>编写类的方法（考虑修饰符、返回值类型、方法名、形参等）</a:t>
            </a: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a:ea typeface="宋体" pitchFamily="2" charset="-122"/>
                <a:cs typeface="Times New Roman" pitchFamily="18" charset="0"/>
              </a:rPr>
              <a:t>练习：</a:t>
            </a:r>
            <a:endParaRPr lang="en-US" altLang="zh-CN" sz="2400" b="1" dirty="0">
              <a:ea typeface="宋体" pitchFamily="2" charset="-122"/>
              <a:cs typeface="Times New Roman" pitchFamily="18" charset="0"/>
            </a:endParaRPr>
          </a:p>
          <a:p>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Person</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Animal</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ClassRoom</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Zoo</a:t>
            </a:r>
            <a:r>
              <a:rPr lang="zh-CN" altLang="en-US" sz="2400" dirty="0">
                <a:ea typeface="宋体" pitchFamily="2" charset="-122"/>
                <a:cs typeface="Times New Roman" pitchFamily="18" charset="0"/>
              </a:rPr>
              <a:t>等类，加以体会。</a:t>
            </a:r>
          </a:p>
        </p:txBody>
      </p:sp>
    </p:spTree>
    <p:extLst>
      <p:ext uri="{BB962C8B-B14F-4D97-AF65-F5344CB8AC3E}">
        <p14:creationId xmlns:p14="http://schemas.microsoft.com/office/powerpoint/2010/main" val="62844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itchFamily="2" charset="-122"/>
                <a:cs typeface="Arial Unicode MS" pitchFamily="34" charset="-122"/>
              </a:rPr>
              <a:t>练  习</a:t>
            </a:r>
            <a:endParaRPr lang="en-US" altLang="zh-CN" b="1" dirty="0">
              <a:latin typeface="+mn-lt"/>
              <a:ea typeface="宋体" pitchFamily="2" charset="-122"/>
              <a:cs typeface="Arial Unicode MS" pitchFamily="34" charset="-122"/>
            </a:endParaRPr>
          </a:p>
        </p:txBody>
      </p:sp>
      <p:sp>
        <p:nvSpPr>
          <p:cNvPr id="8" name="TextBox 7"/>
          <p:cNvSpPr txBox="1"/>
          <p:nvPr/>
        </p:nvSpPr>
        <p:spPr>
          <a:xfrm>
            <a:off x="214282" y="1428736"/>
            <a:ext cx="8572560" cy="3046988"/>
          </a:xfrm>
          <a:prstGeom prst="rect">
            <a:avLst/>
          </a:prstGeom>
          <a:noFill/>
        </p:spPr>
        <p:txBody>
          <a:bodyPr wrap="square" rtlCol="0">
            <a:spAutoFit/>
          </a:bodyPr>
          <a:lstStyle/>
          <a:p>
            <a:pPr marL="457200" indent="-457200">
              <a:defRPr/>
            </a:pPr>
            <a:r>
              <a:rPr lang="zh-CN" altLang="en-US" sz="2400" dirty="0">
                <a:ea typeface="宋体" pitchFamily="2" charset="-122"/>
              </a:rPr>
              <a:t>练习</a:t>
            </a:r>
            <a:r>
              <a:rPr lang="en-US" altLang="zh-CN" sz="2400" dirty="0">
                <a:ea typeface="宋体" pitchFamily="2" charset="-122"/>
              </a:rPr>
              <a:t>1</a:t>
            </a:r>
            <a:r>
              <a:rPr lang="zh-CN" altLang="en-US" sz="2400" dirty="0">
                <a:ea typeface="宋体" pitchFamily="2" charset="-122"/>
              </a:rPr>
              <a:t>：</a:t>
            </a:r>
          </a:p>
          <a:p>
            <a:pPr marL="457200" indent="-457200">
              <a:buFont typeface="+mj-lt"/>
              <a:buAutoNum type="arabicPeriod"/>
              <a:defRPr/>
            </a:pPr>
            <a:r>
              <a:rPr lang="zh-CN" altLang="en-US" sz="2400" dirty="0">
                <a:ea typeface="宋体" pitchFamily="2" charset="-122"/>
              </a:rPr>
              <a:t>编写一个</a:t>
            </a:r>
            <a:r>
              <a:rPr lang="en-US" altLang="zh-CN" sz="2400" dirty="0">
                <a:ea typeface="宋体" pitchFamily="2" charset="-122"/>
              </a:rPr>
              <a:t>Student</a:t>
            </a:r>
            <a:r>
              <a:rPr lang="zh-CN" altLang="en-US" sz="2400" dirty="0">
                <a:ea typeface="宋体" pitchFamily="2" charset="-122"/>
              </a:rPr>
              <a:t>类，包含</a:t>
            </a:r>
            <a:r>
              <a:rPr lang="en-US" altLang="zh-CN" sz="2400" dirty="0" err="1">
                <a:ea typeface="宋体" pitchFamily="2" charset="-122"/>
              </a:rPr>
              <a:t>name、gender、age、id、score</a:t>
            </a:r>
            <a:r>
              <a:rPr lang="zh-CN" altLang="en-US" sz="2400" dirty="0">
                <a:ea typeface="宋体" pitchFamily="2" charset="-122"/>
              </a:rPr>
              <a:t>属性，分别为</a:t>
            </a:r>
            <a:r>
              <a:rPr lang="en-US" altLang="zh-CN" sz="2400" dirty="0" err="1">
                <a:ea typeface="宋体" pitchFamily="2" charset="-122"/>
              </a:rPr>
              <a:t>String、String、int、int、double</a:t>
            </a:r>
            <a:r>
              <a:rPr lang="zh-CN" altLang="en-US" sz="2400" dirty="0">
                <a:ea typeface="宋体" pitchFamily="2" charset="-122"/>
              </a:rPr>
              <a:t>类型。</a:t>
            </a:r>
          </a:p>
          <a:p>
            <a:pPr marL="457200" indent="-457200">
              <a:buFont typeface="+mj-lt"/>
              <a:buAutoNum type="arabicPeriod"/>
              <a:defRPr/>
            </a:pPr>
            <a:r>
              <a:rPr lang="zh-CN" altLang="en-US" sz="2400" dirty="0">
                <a:ea typeface="宋体" pitchFamily="2" charset="-122"/>
              </a:rPr>
              <a:t>类中声明一个</a:t>
            </a:r>
            <a:r>
              <a:rPr lang="en-US" altLang="zh-CN" sz="2400" dirty="0">
                <a:ea typeface="宋体" pitchFamily="2" charset="-122"/>
              </a:rPr>
              <a:t>say</a:t>
            </a:r>
            <a:r>
              <a:rPr lang="zh-CN" altLang="en-US" sz="2400" dirty="0">
                <a:ea typeface="宋体" pitchFamily="2" charset="-122"/>
              </a:rPr>
              <a:t>方法，返回</a:t>
            </a:r>
            <a:r>
              <a:rPr lang="en-US" altLang="zh-CN" sz="2400" dirty="0">
                <a:ea typeface="宋体" pitchFamily="2" charset="-122"/>
              </a:rPr>
              <a:t>String</a:t>
            </a:r>
            <a:r>
              <a:rPr lang="zh-CN" altLang="en-US" sz="2400" dirty="0">
                <a:ea typeface="宋体" pitchFamily="2" charset="-122"/>
              </a:rPr>
              <a:t>类型，方法返回信息中包含所有属性值。</a:t>
            </a:r>
          </a:p>
          <a:p>
            <a:pPr marL="457200" indent="-457200">
              <a:buFont typeface="+mj-lt"/>
              <a:buAutoNum type="arabicPeriod"/>
              <a:defRPr/>
            </a:pPr>
            <a:r>
              <a:rPr lang="zh-CN" altLang="en-US" sz="2400" dirty="0">
                <a:ea typeface="宋体" pitchFamily="2" charset="-122"/>
              </a:rPr>
              <a:t>在另一个</a:t>
            </a:r>
            <a:r>
              <a:rPr lang="en-US" altLang="zh-CN" sz="2400" dirty="0" err="1">
                <a:ea typeface="宋体" pitchFamily="2" charset="-122"/>
              </a:rPr>
              <a:t>TestStudent</a:t>
            </a:r>
            <a:r>
              <a:rPr lang="zh-CN" altLang="en-US" sz="2400" dirty="0">
                <a:ea typeface="宋体" pitchFamily="2" charset="-122"/>
              </a:rPr>
              <a:t>类中的</a:t>
            </a:r>
            <a:r>
              <a:rPr lang="en-US" altLang="zh-CN" sz="2400" dirty="0">
                <a:ea typeface="宋体" pitchFamily="2" charset="-122"/>
              </a:rPr>
              <a:t>main</a:t>
            </a:r>
            <a:r>
              <a:rPr lang="zh-CN" altLang="en-US" sz="2400" dirty="0">
                <a:ea typeface="宋体" pitchFamily="2" charset="-122"/>
              </a:rPr>
              <a:t>方法中，创建</a:t>
            </a:r>
            <a:r>
              <a:rPr lang="en-US" altLang="zh-CN" sz="2400" dirty="0">
                <a:ea typeface="宋体" pitchFamily="2" charset="-122"/>
              </a:rPr>
              <a:t>Student</a:t>
            </a:r>
            <a:r>
              <a:rPr lang="zh-CN" altLang="en-US" sz="2400" dirty="0">
                <a:ea typeface="宋体" pitchFamily="2" charset="-122"/>
              </a:rPr>
              <a:t>对象，并访问</a:t>
            </a:r>
            <a:r>
              <a:rPr lang="en-US" altLang="zh-CN" sz="2400" dirty="0">
                <a:ea typeface="宋体" pitchFamily="2" charset="-122"/>
              </a:rPr>
              <a:t>say</a:t>
            </a:r>
            <a:r>
              <a:rPr lang="zh-CN" altLang="en-US" sz="2400" dirty="0">
                <a:ea typeface="宋体" pitchFamily="2" charset="-122"/>
              </a:rPr>
              <a:t>方法和所有属性，并将调用结果打印输出。</a:t>
            </a:r>
          </a:p>
          <a:p>
            <a:endParaRPr lang="zh-CN" altLang="en-US" sz="2400" dirty="0"/>
          </a:p>
        </p:txBody>
      </p:sp>
    </p:spTree>
    <p:extLst>
      <p:ext uri="{BB962C8B-B14F-4D97-AF65-F5344CB8AC3E}">
        <p14:creationId xmlns:p14="http://schemas.microsoft.com/office/powerpoint/2010/main" val="90917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428868"/>
            <a:ext cx="8786842" cy="1143000"/>
          </a:xfrm>
        </p:spPr>
        <p:txBody>
          <a:bodyPr>
            <a:normAutofit fontScale="90000"/>
          </a:bodyPr>
          <a:lstStyle/>
          <a:p>
            <a:pPr marL="457200" indent="-457200" algn="l">
              <a:defRPr/>
            </a:pPr>
            <a:br>
              <a:rPr lang="en-US" sz="2700" dirty="0">
                <a:latin typeface="仿宋" pitchFamily="49" charset="-122"/>
                <a:ea typeface="仿宋" pitchFamily="49" charset="-122"/>
              </a:rPr>
            </a:br>
            <a:br>
              <a:rPr lang="en-US" sz="2700" dirty="0">
                <a:latin typeface="仿宋" pitchFamily="49" charset="-122"/>
                <a:ea typeface="仿宋" pitchFamily="49" charset="-122"/>
              </a:rPr>
            </a:br>
            <a:br>
              <a:rPr lang="en-US" sz="2700" dirty="0">
                <a:latin typeface="仿宋" pitchFamily="49" charset="-122"/>
                <a:ea typeface="仿宋" pitchFamily="49" charset="-122"/>
              </a:rPr>
            </a:br>
            <a:br>
              <a:rPr lang="en-US" sz="2700" dirty="0">
                <a:latin typeface="仿宋" pitchFamily="49" charset="-122"/>
                <a:ea typeface="仿宋" pitchFamily="49" charset="-122"/>
              </a:rPr>
            </a:br>
            <a:br>
              <a:rPr lang="en-US" sz="2700" dirty="0">
                <a:latin typeface="仿宋" pitchFamily="49" charset="-122"/>
                <a:ea typeface="仿宋" pitchFamily="49" charset="-122"/>
              </a:rPr>
            </a:br>
            <a:br>
              <a:rPr lang="en-US" sz="2700" dirty="0">
                <a:latin typeface="仿宋" pitchFamily="49" charset="-122"/>
                <a:ea typeface="仿宋" pitchFamily="49" charset="-122"/>
              </a:rPr>
            </a:br>
            <a:br>
              <a:rPr lang="en-US" sz="2700" dirty="0">
                <a:latin typeface="仿宋" pitchFamily="49" charset="-122"/>
                <a:ea typeface="仿宋" pitchFamily="49" charset="-122"/>
              </a:rPr>
            </a:br>
            <a:r>
              <a:rPr lang="en-US" sz="2700" dirty="0">
                <a:latin typeface="仿宋" pitchFamily="49" charset="-122"/>
                <a:ea typeface="仿宋" pitchFamily="49" charset="-122"/>
              </a:rPr>
              <a:t>1</a:t>
            </a:r>
            <a:r>
              <a:rPr lang="zh-CN" altLang="en-US" sz="2700" dirty="0">
                <a:latin typeface="仿宋" pitchFamily="49" charset="-122"/>
                <a:ea typeface="仿宋" pitchFamily="49" charset="-122"/>
              </a:rPr>
              <a:t>：编程创建一个</a:t>
            </a:r>
            <a:r>
              <a:rPr lang="en-US" sz="2700" dirty="0">
                <a:latin typeface="仿宋" pitchFamily="49" charset="-122"/>
                <a:ea typeface="仿宋" pitchFamily="49" charset="-122"/>
              </a:rPr>
              <a:t>Box</a:t>
            </a:r>
            <a:r>
              <a:rPr lang="zh-CN" altLang="en-US" sz="2700" dirty="0">
                <a:latin typeface="仿宋" pitchFamily="49" charset="-122"/>
                <a:ea typeface="仿宋" pitchFamily="49" charset="-122"/>
              </a:rPr>
              <a:t>类，在其中定义三个变量表示一个立方体的长、宽和高，定义一个方法获取立方体的体积。创建一个对象，打印给定尺寸的立方体的体积。</a:t>
            </a:r>
            <a:br>
              <a:rPr lang="zh-CN" altLang="en-US" sz="2700" dirty="0">
                <a:latin typeface="仿宋" pitchFamily="49" charset="-122"/>
                <a:ea typeface="仿宋" pitchFamily="49" charset="-122"/>
              </a:rPr>
            </a:br>
            <a:br>
              <a:rPr lang="zh-CN" altLang="en-US" sz="2700" dirty="0">
                <a:latin typeface="仿宋" pitchFamily="49" charset="-122"/>
                <a:ea typeface="仿宋" pitchFamily="49" charset="-122"/>
              </a:rPr>
            </a:br>
            <a:r>
              <a:rPr lang="en-US" sz="2700" dirty="0">
                <a:latin typeface="仿宋" pitchFamily="49" charset="-122"/>
                <a:ea typeface="仿宋" pitchFamily="49" charset="-122"/>
              </a:rPr>
              <a:t>2</a:t>
            </a:r>
            <a:r>
              <a:rPr lang="zh-CN" altLang="en-US" sz="2700" dirty="0">
                <a:latin typeface="仿宋" pitchFamily="49" charset="-122"/>
                <a:ea typeface="仿宋" pitchFamily="49" charset="-122"/>
              </a:rPr>
              <a:t>：定义一个计算机类：</a:t>
            </a:r>
            <a:br>
              <a:rPr lang="zh-CN" altLang="en-US" sz="2700" dirty="0">
                <a:latin typeface="仿宋" pitchFamily="49" charset="-122"/>
                <a:ea typeface="仿宋" pitchFamily="49" charset="-122"/>
              </a:rPr>
            </a:br>
            <a:r>
              <a:rPr lang="zh-CN" altLang="en-US" sz="2700" dirty="0">
                <a:latin typeface="仿宋" pitchFamily="49" charset="-122"/>
                <a:ea typeface="仿宋" pitchFamily="49" charset="-122"/>
              </a:rPr>
              <a:t>属性：品牌；价格；颜色；</a:t>
            </a:r>
            <a:br>
              <a:rPr lang="zh-CN" altLang="en-US" sz="2700" dirty="0">
                <a:latin typeface="仿宋" pitchFamily="49" charset="-122"/>
                <a:ea typeface="仿宋" pitchFamily="49" charset="-122"/>
              </a:rPr>
            </a:br>
            <a:r>
              <a:rPr lang="zh-CN" altLang="en-US" sz="2700" dirty="0">
                <a:latin typeface="仿宋" pitchFamily="49" charset="-122"/>
                <a:ea typeface="仿宋" pitchFamily="49" charset="-122"/>
              </a:rPr>
              <a:t>方法：（</a:t>
            </a:r>
            <a:r>
              <a:rPr lang="en-US" sz="2700" dirty="0">
                <a:latin typeface="仿宋" pitchFamily="49" charset="-122"/>
                <a:ea typeface="仿宋" pitchFamily="49" charset="-122"/>
              </a:rPr>
              <a:t>1</a:t>
            </a:r>
            <a:r>
              <a:rPr lang="zh-CN" altLang="en-US" sz="2700" dirty="0">
                <a:latin typeface="仿宋" pitchFamily="49" charset="-122"/>
                <a:ea typeface="仿宋" pitchFamily="49" charset="-122"/>
              </a:rPr>
              <a:t>）编程的功能</a:t>
            </a:r>
            <a:r>
              <a:rPr lang="en-US" sz="2700" dirty="0">
                <a:latin typeface="仿宋" pitchFamily="49" charset="-122"/>
                <a:ea typeface="仿宋" pitchFamily="49" charset="-122"/>
              </a:rPr>
              <a:t>  </a:t>
            </a:r>
            <a:r>
              <a:rPr lang="zh-CN" altLang="en-US" sz="2700" dirty="0">
                <a:latin typeface="仿宋" pitchFamily="49" charset="-122"/>
                <a:ea typeface="仿宋" pitchFamily="49" charset="-122"/>
              </a:rPr>
              <a:t>（</a:t>
            </a:r>
            <a:r>
              <a:rPr lang="en-US" sz="2700" dirty="0">
                <a:latin typeface="仿宋" pitchFamily="49" charset="-122"/>
                <a:ea typeface="仿宋" pitchFamily="49" charset="-122"/>
              </a:rPr>
              <a:t>2</a:t>
            </a:r>
            <a:r>
              <a:rPr lang="zh-CN" altLang="en-US" sz="2700" dirty="0">
                <a:latin typeface="仿宋" pitchFamily="49" charset="-122"/>
                <a:ea typeface="仿宋" pitchFamily="49" charset="-122"/>
              </a:rPr>
              <a:t>）上网的功能</a:t>
            </a:r>
            <a:br>
              <a:rPr lang="zh-CN" altLang="en-US" sz="2700" dirty="0">
                <a:latin typeface="仿宋" pitchFamily="49" charset="-122"/>
                <a:ea typeface="仿宋" pitchFamily="49" charset="-122"/>
              </a:rPr>
            </a:br>
            <a:r>
              <a:rPr lang="zh-CN" altLang="en-US" sz="2700" dirty="0">
                <a:latin typeface="仿宋" pitchFamily="49" charset="-122"/>
                <a:ea typeface="仿宋" pitchFamily="49" charset="-122"/>
              </a:rPr>
              <a:t>实例化两个对象：“</a:t>
            </a:r>
            <a:r>
              <a:rPr lang="en-US" sz="2700" dirty="0" err="1">
                <a:latin typeface="仿宋" pitchFamily="49" charset="-122"/>
                <a:ea typeface="仿宋" pitchFamily="49" charset="-122"/>
              </a:rPr>
              <a:t>lenovo</a:t>
            </a:r>
            <a:r>
              <a:rPr lang="zh-CN" altLang="en-US" sz="2700" dirty="0">
                <a:latin typeface="仿宋" pitchFamily="49" charset="-122"/>
                <a:ea typeface="仿宋" pitchFamily="49" charset="-122"/>
              </a:rPr>
              <a:t>”；“</a:t>
            </a:r>
            <a:r>
              <a:rPr lang="en-US" sz="2700" dirty="0" err="1">
                <a:latin typeface="仿宋" pitchFamily="49" charset="-122"/>
                <a:ea typeface="仿宋" pitchFamily="49" charset="-122"/>
              </a:rPr>
              <a:t>hasee</a:t>
            </a:r>
            <a:r>
              <a:rPr lang="zh-CN" altLang="en-US" sz="2700" dirty="0">
                <a:latin typeface="仿宋" pitchFamily="49" charset="-122"/>
                <a:ea typeface="仿宋" pitchFamily="49" charset="-122"/>
              </a:rPr>
              <a:t>”</a:t>
            </a:r>
            <a:br>
              <a:rPr lang="en-US" altLang="zh-CN" sz="2700" dirty="0">
                <a:latin typeface="仿宋" pitchFamily="49" charset="-122"/>
                <a:ea typeface="仿宋" pitchFamily="49" charset="-122"/>
              </a:rPr>
            </a:br>
            <a:br>
              <a:rPr lang="zh-CN" altLang="en-US" dirty="0">
                <a:ea typeface="宋体" pitchFamily="2" charset="-122"/>
              </a:rPr>
            </a:br>
            <a:r>
              <a:rPr lang="en-US" altLang="zh-CN" dirty="0">
                <a:ea typeface="宋体" pitchFamily="2" charset="-122"/>
              </a:rPr>
              <a:t>3</a:t>
            </a:r>
            <a:r>
              <a:rPr lang="zh-CN" altLang="en-US" dirty="0">
                <a:ea typeface="宋体" pitchFamily="2" charset="-122"/>
              </a:rPr>
              <a:t>：</a:t>
            </a:r>
            <a:r>
              <a:rPr lang="zh-CN" altLang="en-US" sz="2700" dirty="0">
                <a:latin typeface="仿宋" pitchFamily="49" charset="-122"/>
                <a:ea typeface="仿宋" pitchFamily="49" charset="-122"/>
              </a:rPr>
              <a:t>编写一个</a:t>
            </a:r>
            <a:r>
              <a:rPr lang="en-US" altLang="zh-CN" sz="2700" dirty="0">
                <a:latin typeface="仿宋" pitchFamily="49" charset="-122"/>
                <a:ea typeface="仿宋" pitchFamily="49" charset="-122"/>
              </a:rPr>
              <a:t>Dog</a:t>
            </a:r>
            <a:r>
              <a:rPr lang="zh-CN" altLang="en-US" sz="2700" dirty="0">
                <a:latin typeface="仿宋" pitchFamily="49" charset="-122"/>
                <a:ea typeface="仿宋" pitchFamily="49" charset="-122"/>
              </a:rPr>
              <a:t>类，包含</a:t>
            </a:r>
            <a:r>
              <a:rPr lang="en-US" altLang="zh-CN" sz="2700" dirty="0" err="1">
                <a:latin typeface="仿宋" pitchFamily="49" charset="-122"/>
                <a:ea typeface="仿宋" pitchFamily="49" charset="-122"/>
              </a:rPr>
              <a:t>name、age、weight</a:t>
            </a:r>
            <a:r>
              <a:rPr lang="zh-CN" altLang="en-US" sz="2700" dirty="0">
                <a:latin typeface="仿宋" pitchFamily="49" charset="-122"/>
                <a:ea typeface="仿宋" pitchFamily="49" charset="-122"/>
              </a:rPr>
              <a:t>属性</a:t>
            </a:r>
            <a:br>
              <a:rPr lang="zh-CN" altLang="en-US" sz="2700" dirty="0">
                <a:latin typeface="仿宋" pitchFamily="49" charset="-122"/>
                <a:ea typeface="仿宋" pitchFamily="49" charset="-122"/>
              </a:rPr>
            </a:br>
            <a:r>
              <a:rPr lang="zh-CN" altLang="en-US" sz="2700" dirty="0">
                <a:latin typeface="仿宋" pitchFamily="49" charset="-122"/>
                <a:ea typeface="仿宋" pitchFamily="49" charset="-122"/>
              </a:rPr>
              <a:t>类中声明一个</a:t>
            </a:r>
            <a:r>
              <a:rPr lang="en-US" altLang="zh-CN" sz="2700" dirty="0">
                <a:latin typeface="仿宋" pitchFamily="49" charset="-122"/>
                <a:ea typeface="仿宋" pitchFamily="49" charset="-122"/>
              </a:rPr>
              <a:t>say</a:t>
            </a:r>
            <a:r>
              <a:rPr lang="zh-CN" altLang="en-US" sz="2700" dirty="0">
                <a:latin typeface="仿宋" pitchFamily="49" charset="-122"/>
                <a:ea typeface="仿宋" pitchFamily="49" charset="-122"/>
              </a:rPr>
              <a:t>方法，返回</a:t>
            </a:r>
            <a:r>
              <a:rPr lang="en-US" altLang="zh-CN" sz="2700" dirty="0">
                <a:latin typeface="仿宋" pitchFamily="49" charset="-122"/>
                <a:ea typeface="仿宋" pitchFamily="49" charset="-122"/>
              </a:rPr>
              <a:t>String</a:t>
            </a:r>
            <a:r>
              <a:rPr lang="zh-CN" altLang="en-US" sz="2700" dirty="0">
                <a:latin typeface="仿宋" pitchFamily="49" charset="-122"/>
                <a:ea typeface="仿宋" pitchFamily="49" charset="-122"/>
              </a:rPr>
              <a:t>类型，方法返回信息中包含所有属性值。</a:t>
            </a:r>
            <a:br>
              <a:rPr lang="zh-CN" altLang="en-US" sz="2700" dirty="0">
                <a:latin typeface="仿宋" pitchFamily="49" charset="-122"/>
                <a:ea typeface="仿宋" pitchFamily="49" charset="-122"/>
              </a:rPr>
            </a:br>
            <a:r>
              <a:rPr lang="zh-CN" altLang="en-US" sz="2700" dirty="0">
                <a:latin typeface="仿宋" pitchFamily="49" charset="-122"/>
                <a:ea typeface="仿宋" pitchFamily="49" charset="-122"/>
              </a:rPr>
              <a:t> 在另一个</a:t>
            </a:r>
            <a:r>
              <a:rPr lang="en-US" altLang="zh-CN" sz="2700" dirty="0" err="1">
                <a:latin typeface="仿宋" pitchFamily="49" charset="-122"/>
                <a:ea typeface="仿宋" pitchFamily="49" charset="-122"/>
              </a:rPr>
              <a:t>TestDog</a:t>
            </a:r>
            <a:r>
              <a:rPr lang="zh-CN" altLang="en-US" sz="2700" dirty="0">
                <a:latin typeface="仿宋" pitchFamily="49" charset="-122"/>
                <a:ea typeface="仿宋" pitchFamily="49" charset="-122"/>
              </a:rPr>
              <a:t>类中的</a:t>
            </a:r>
            <a:r>
              <a:rPr lang="en-US" altLang="zh-CN" sz="2700" dirty="0">
                <a:latin typeface="仿宋" pitchFamily="49" charset="-122"/>
                <a:ea typeface="仿宋" pitchFamily="49" charset="-122"/>
              </a:rPr>
              <a:t>main</a:t>
            </a:r>
            <a:r>
              <a:rPr lang="zh-CN" altLang="en-US" sz="2700" dirty="0">
                <a:latin typeface="仿宋" pitchFamily="49" charset="-122"/>
                <a:ea typeface="仿宋" pitchFamily="49" charset="-122"/>
              </a:rPr>
              <a:t>方法中，创建</a:t>
            </a:r>
            <a:r>
              <a:rPr lang="en-US" altLang="zh-CN" sz="2700" dirty="0">
                <a:latin typeface="仿宋" pitchFamily="49" charset="-122"/>
                <a:ea typeface="仿宋" pitchFamily="49" charset="-122"/>
              </a:rPr>
              <a:t>Dog</a:t>
            </a:r>
            <a:r>
              <a:rPr lang="zh-CN" altLang="en-US" sz="2700" dirty="0">
                <a:latin typeface="仿宋" pitchFamily="49" charset="-122"/>
                <a:ea typeface="仿宋" pitchFamily="49" charset="-122"/>
              </a:rPr>
              <a:t>对象，并访问</a:t>
            </a:r>
            <a:r>
              <a:rPr lang="en-US" altLang="zh-CN" sz="2700" dirty="0">
                <a:latin typeface="仿宋" pitchFamily="49" charset="-122"/>
                <a:ea typeface="仿宋" pitchFamily="49" charset="-122"/>
              </a:rPr>
              <a:t>say</a:t>
            </a:r>
            <a:r>
              <a:rPr lang="zh-CN" altLang="en-US" sz="2700" dirty="0">
                <a:latin typeface="仿宋" pitchFamily="49" charset="-122"/>
                <a:ea typeface="仿宋" pitchFamily="49" charset="-122"/>
              </a:rPr>
              <a:t>方法和所有属性，将调用结果打印输出。</a:t>
            </a:r>
            <a:br>
              <a:rPr lang="zh-CN" altLang="en-US" dirty="0">
                <a:ea typeface="宋体" pitchFamily="2" charset="-122"/>
              </a:rPr>
            </a:br>
            <a:br>
              <a:rPr lang="zh-CN" altLang="en-US" dirty="0"/>
            </a:br>
            <a:endParaRPr lang="zh-CN" altLang="en-US" dirty="0"/>
          </a:p>
        </p:txBody>
      </p:sp>
      <p:sp>
        <p:nvSpPr>
          <p:cNvPr id="5" name="TextBox 4"/>
          <p:cNvSpPr txBox="1"/>
          <p:nvPr/>
        </p:nvSpPr>
        <p:spPr>
          <a:xfrm>
            <a:off x="5214942" y="0"/>
            <a:ext cx="2428892" cy="461665"/>
          </a:xfrm>
          <a:prstGeom prst="rect">
            <a:avLst/>
          </a:prstGeom>
          <a:noFill/>
        </p:spPr>
        <p:txBody>
          <a:bodyPr wrap="square" rtlCol="0">
            <a:spAutoFit/>
          </a:bodyPr>
          <a:lstStyle/>
          <a:p>
            <a:pPr algn="r"/>
            <a:r>
              <a:rPr lang="zh-CN" altLang="en-US" sz="2400" dirty="0"/>
              <a:t>练习</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685800" y="1981200"/>
            <a:ext cx="8601108" cy="4114800"/>
          </a:xfrm>
        </p:spPr>
        <p:txBody>
          <a:bodyPr/>
          <a:lstStyle/>
          <a:p>
            <a:r>
              <a:rPr lang="en-US" dirty="0">
                <a:latin typeface="仿宋" pitchFamily="49" charset="-122"/>
                <a:ea typeface="仿宋" pitchFamily="49" charset="-122"/>
              </a:rPr>
              <a:t>1</a:t>
            </a:r>
            <a:r>
              <a:rPr lang="zh-CN" altLang="en-US" dirty="0">
                <a:latin typeface="仿宋" pitchFamily="49" charset="-122"/>
                <a:ea typeface="仿宋" pitchFamily="49" charset="-122"/>
              </a:rPr>
              <a:t>：编程创建一个</a:t>
            </a:r>
            <a:r>
              <a:rPr lang="en-US" dirty="0">
                <a:latin typeface="仿宋" pitchFamily="49" charset="-122"/>
                <a:ea typeface="仿宋" pitchFamily="49" charset="-122"/>
              </a:rPr>
              <a:t>Box</a:t>
            </a:r>
            <a:r>
              <a:rPr lang="zh-CN" altLang="en-US" dirty="0">
                <a:latin typeface="仿宋" pitchFamily="49" charset="-122"/>
                <a:ea typeface="仿宋" pitchFamily="49" charset="-122"/>
              </a:rPr>
              <a:t>类，在其中定义三个变量表示一个立方体的长、宽和高，定义一个方法获取立方体的体积。创建一个对象，打印给定尺寸的立方体的体积。</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14375" y="214313"/>
            <a:ext cx="8229600" cy="1143000"/>
          </a:xfrm>
        </p:spPr>
        <p:txBody>
          <a:bodyPr lIns="91440" tIns="45720" rIns="91440" bIns="45720" anchor="t"/>
          <a:lstStyle/>
          <a:p>
            <a:r>
              <a:rPr lang="zh-CN" altLang="en-US" sz="3600" b="1" dirty="0"/>
              <a:t>创建和使用对象示例</a:t>
            </a:r>
            <a:endParaRPr lang="en-US" altLang="zh-CN" sz="3600" b="1" dirty="0"/>
          </a:p>
        </p:txBody>
      </p:sp>
      <p:sp>
        <p:nvSpPr>
          <p:cNvPr id="25603" name="Rectangle 3"/>
          <p:cNvSpPr>
            <a:spLocks noGrp="1" noChangeArrowheads="1"/>
          </p:cNvSpPr>
          <p:nvPr>
            <p:ph type="body" sz="half" idx="1"/>
          </p:nvPr>
        </p:nvSpPr>
        <p:spPr>
          <a:xfrm>
            <a:off x="684213" y="1412875"/>
            <a:ext cx="8459787" cy="4525963"/>
          </a:xfrm>
        </p:spPr>
        <p:txBody>
          <a:bodyPr/>
          <a:lstStyle/>
          <a:p>
            <a:pPr lvl="1">
              <a:buFont typeface="Wingdings" pitchFamily="2" charset="2"/>
              <a:buNone/>
            </a:pPr>
            <a:r>
              <a:rPr lang="zh-CN" altLang="en-US" sz="2800"/>
              <a:t>   </a:t>
            </a:r>
          </a:p>
          <a:p>
            <a:endParaRPr lang="zh-CN" altLang="en-US" sz="2400"/>
          </a:p>
          <a:p>
            <a:endParaRPr lang="zh-CN" altLang="en-US" sz="2400"/>
          </a:p>
        </p:txBody>
      </p:sp>
      <p:sp>
        <p:nvSpPr>
          <p:cNvPr id="540687" name="Rectangle 15"/>
          <p:cNvSpPr>
            <a:spLocks noChangeArrowheads="1"/>
          </p:cNvSpPr>
          <p:nvPr/>
        </p:nvSpPr>
        <p:spPr bwMode="auto">
          <a:xfrm>
            <a:off x="795338" y="1252538"/>
            <a:ext cx="7705725" cy="5248275"/>
          </a:xfrm>
          <a:prstGeom prst="rect">
            <a:avLst/>
          </a:prstGeom>
          <a:noFill/>
          <a:ln w="9525">
            <a:noFill/>
            <a:miter lim="800000"/>
            <a:headEnd/>
            <a:tailEnd/>
          </a:ln>
          <a:effectLst/>
        </p:spPr>
        <p:txBody>
          <a:bodyPr/>
          <a:lstStyle/>
          <a:p>
            <a:pPr marL="342900" indent="-342900">
              <a:buSzPct val="80000"/>
              <a:buFont typeface="Wingdings" pitchFamily="2" charset="2"/>
              <a:buBlip>
                <a:blip r:embed="rId2"/>
              </a:buBlip>
              <a:defRPr/>
            </a:pPr>
            <a:r>
              <a:rPr lang="zh-CN" altLang="en-US" dirty="0">
                <a:latin typeface="+mn-lt"/>
                <a:ea typeface="+mn-ea"/>
              </a:rPr>
              <a:t>一个景区根据游人的年龄收取不同价格的门票。请编写游人类，根据年龄段决定能够购买的门票价格并输出</a:t>
            </a:r>
          </a:p>
        </p:txBody>
      </p:sp>
      <p:sp>
        <p:nvSpPr>
          <p:cNvPr id="25617" name="灯片编号占位符 15"/>
          <p:cNvSpPr txBox="1">
            <a:spLocks/>
          </p:cNvSpPr>
          <p:nvPr/>
        </p:nvSpPr>
        <p:spPr bwMode="auto">
          <a:xfrm>
            <a:off x="6938963" y="6421438"/>
            <a:ext cx="2133600" cy="365125"/>
          </a:xfrm>
          <a:prstGeom prst="rect">
            <a:avLst/>
          </a:prstGeom>
          <a:noFill/>
          <a:ln w="9525">
            <a:noFill/>
            <a:miter lim="800000"/>
            <a:headEnd/>
            <a:tailEnd/>
          </a:ln>
        </p:spPr>
        <p:txBody>
          <a:bodyPr/>
          <a:lstStyle/>
          <a:p>
            <a:pPr algn="r">
              <a:buClrTx/>
              <a:buFontTx/>
              <a:buNone/>
            </a:pPr>
            <a:fld id="{7FD9C7B1-1EDB-4085-A966-6E3B63A376D1}" type="slidenum">
              <a:rPr lang="zh-CN" altLang="en-US" sz="1200"/>
              <a:pPr algn="r">
                <a:buClrTx/>
                <a:buFontTx/>
                <a:buNone/>
              </a:pPr>
              <a:t>23</a:t>
            </a:fld>
            <a:r>
              <a:rPr lang="en-US" altLang="zh-CN" sz="1200"/>
              <a:t>/40</a:t>
            </a:r>
            <a:endParaRPr lang="zh-CN" altLang="en-US" sz="1200"/>
          </a:p>
        </p:txBody>
      </p:sp>
      <p:pic>
        <p:nvPicPr>
          <p:cNvPr id="25618" name="图片 16" descr="图11.11.BMP"/>
          <p:cNvPicPr>
            <a:picLocks noChangeAspect="1"/>
          </p:cNvPicPr>
          <p:nvPr/>
        </p:nvPicPr>
        <p:blipFill>
          <a:blip r:embed="rId3"/>
          <a:srcRect/>
          <a:stretch>
            <a:fillRect/>
          </a:stretch>
        </p:blipFill>
        <p:spPr bwMode="auto">
          <a:xfrm>
            <a:off x="2000232" y="1928802"/>
            <a:ext cx="4202114" cy="4429156"/>
          </a:xfrm>
          <a:prstGeom prst="rect">
            <a:avLst/>
          </a:prstGeom>
          <a:noFill/>
          <a:ln w="9525">
            <a:noFill/>
            <a:miter lim="800000"/>
            <a:headEnd/>
            <a:tailEnd/>
          </a:ln>
        </p:spPr>
      </p:pic>
    </p:spTree>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79512" y="969549"/>
            <a:ext cx="3366120" cy="3693319"/>
          </a:xfrm>
          <a:prstGeom prst="rect">
            <a:avLst/>
          </a:prstGeom>
        </p:spPr>
        <p:txBody>
          <a:bodyPr wrap="square">
            <a:spAutoFit/>
          </a:bodyPr>
          <a:lstStyle/>
          <a:p>
            <a:r>
              <a:rPr lang="en-US" altLang="zh-CN" b="1" dirty="0"/>
              <a:t>class Person{//</a:t>
            </a:r>
            <a:r>
              <a:rPr lang="zh-CN" altLang="en-US" b="1" dirty="0"/>
              <a:t>人类</a:t>
            </a:r>
          </a:p>
          <a:p>
            <a:r>
              <a:rPr lang="en-US" altLang="zh-CN" dirty="0"/>
              <a:t>//1.</a:t>
            </a:r>
            <a:r>
              <a:rPr lang="zh-CN" altLang="en-US" dirty="0"/>
              <a:t>属性</a:t>
            </a:r>
          </a:p>
          <a:p>
            <a:r>
              <a:rPr lang="en-US" altLang="zh-CN" dirty="0"/>
              <a:t>String name;//</a:t>
            </a:r>
            <a:r>
              <a:rPr lang="zh-CN" altLang="en-US" dirty="0"/>
              <a:t>姓名</a:t>
            </a:r>
          </a:p>
          <a:p>
            <a:r>
              <a:rPr lang="en-US" altLang="zh-CN" b="1" dirty="0"/>
              <a:t>int age = 1;//</a:t>
            </a:r>
            <a:r>
              <a:rPr lang="zh-CN" altLang="en-US" b="1" dirty="0"/>
              <a:t>年龄</a:t>
            </a:r>
          </a:p>
          <a:p>
            <a:r>
              <a:rPr lang="en-US" altLang="zh-CN" b="1" dirty="0" err="1"/>
              <a:t>boolean</a:t>
            </a:r>
            <a:r>
              <a:rPr lang="en-US" altLang="zh-CN" b="1" dirty="0"/>
              <a:t> </a:t>
            </a:r>
            <a:r>
              <a:rPr lang="en-US" altLang="zh-CN" b="1" dirty="0" err="1"/>
              <a:t>isMale</a:t>
            </a:r>
            <a:r>
              <a:rPr lang="en-US" altLang="zh-CN" b="1" dirty="0"/>
              <a:t>;//</a:t>
            </a:r>
            <a:r>
              <a:rPr lang="zh-CN" altLang="en-US" b="1" dirty="0"/>
              <a:t>是否是男性</a:t>
            </a:r>
            <a:r>
              <a:rPr lang="en-US" altLang="zh-CN" b="1" dirty="0"/>
              <a:t>}</a:t>
            </a:r>
          </a:p>
          <a:p>
            <a:r>
              <a:rPr lang="en-US" altLang="zh-CN" b="1" dirty="0"/>
              <a:t>class </a:t>
            </a:r>
            <a:r>
              <a:rPr lang="en-US" altLang="zh-CN" b="1" dirty="0" err="1"/>
              <a:t>PersonTest</a:t>
            </a:r>
            <a:r>
              <a:rPr lang="en-US" altLang="zh-CN" b="1" dirty="0"/>
              <a:t>{</a:t>
            </a:r>
          </a:p>
          <a:p>
            <a:r>
              <a:rPr lang="en-US" altLang="zh-CN" b="1" dirty="0"/>
              <a:t>  main(){</a:t>
            </a:r>
          </a:p>
          <a:p>
            <a:r>
              <a:rPr lang="en-US" altLang="zh-CN" b="1" dirty="0"/>
              <a:t> </a:t>
            </a:r>
            <a:r>
              <a:rPr lang="en-US" altLang="zh-CN" dirty="0"/>
              <a:t>Person p = </a:t>
            </a:r>
            <a:r>
              <a:rPr lang="en-US" altLang="zh-CN" b="1" dirty="0"/>
              <a:t>new Person();</a:t>
            </a:r>
          </a:p>
          <a:p>
            <a:r>
              <a:rPr lang="en-US" altLang="zh-CN" b="1" dirty="0"/>
              <a:t> </a:t>
            </a:r>
            <a:r>
              <a:rPr lang="en-US" altLang="zh-CN" dirty="0"/>
              <a:t>Person p1 = </a:t>
            </a:r>
            <a:r>
              <a:rPr lang="en-US" altLang="zh-CN" b="1" dirty="0"/>
              <a:t>new Person();</a:t>
            </a:r>
          </a:p>
          <a:p>
            <a:r>
              <a:rPr lang="en-US" altLang="zh-CN" b="1" dirty="0"/>
              <a:t> p1.name = “Tom”;</a:t>
            </a:r>
          </a:p>
          <a:p>
            <a:r>
              <a:rPr lang="en-US" altLang="zh-CN" b="1" dirty="0"/>
              <a:t> Person p2 = p1;</a:t>
            </a:r>
          </a:p>
          <a:p>
            <a:r>
              <a:rPr lang="en-US" altLang="zh-CN" b="1" dirty="0"/>
              <a:t>  }</a:t>
            </a:r>
          </a:p>
          <a:p>
            <a:r>
              <a:rPr lang="en-US" altLang="zh-CN" b="1" dirty="0"/>
              <a:t>}</a:t>
            </a:r>
            <a:endParaRPr lang="zh-CN" altLang="en-US" dirty="0"/>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a:t>堆：</a:t>
            </a:r>
            <a:r>
              <a:rPr lang="en-US" altLang="zh-CN"/>
              <a:t>new </a:t>
            </a:r>
            <a:r>
              <a:rPr lang="zh-CN" altLang="en-US"/>
              <a:t>出来的结构：数组、对象</a:t>
            </a:r>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a:t>栈：局部变量</a:t>
            </a:r>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a:t>name:null</a:t>
            </a:r>
          </a:p>
          <a:p>
            <a:r>
              <a:rPr lang="en-US" altLang="zh-CN"/>
              <a:t>age:0</a:t>
            </a:r>
          </a:p>
          <a:p>
            <a:r>
              <a:rPr lang="en-US" altLang="zh-CN"/>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a:t>1</a:t>
            </a:r>
            <a:endParaRPr lang="zh-CN" altLang="en-US"/>
          </a:p>
        </p:txBody>
      </p:sp>
      <p:sp>
        <p:nvSpPr>
          <p:cNvPr id="20" name="TextBox 19"/>
          <p:cNvSpPr txBox="1"/>
          <p:nvPr/>
        </p:nvSpPr>
        <p:spPr>
          <a:xfrm>
            <a:off x="3059832" y="5071562"/>
            <a:ext cx="1489553" cy="369332"/>
          </a:xfrm>
          <a:prstGeom prst="rect">
            <a:avLst/>
          </a:prstGeom>
          <a:noFill/>
        </p:spPr>
        <p:txBody>
          <a:bodyPr wrap="square" rtlCol="0">
            <a:spAutoFit/>
          </a:bodyPr>
          <a:lstStyle/>
          <a:p>
            <a:r>
              <a:rPr lang="en-US" altLang="zh-CN"/>
              <a:t>p1:0x8899</a:t>
            </a:r>
            <a:endParaRPr lang="zh-CN" altLang="en-US"/>
          </a:p>
        </p:txBody>
      </p:sp>
      <p:sp>
        <p:nvSpPr>
          <p:cNvPr id="21" name="矩形 20"/>
          <p:cNvSpPr/>
          <p:nvPr/>
        </p:nvSpPr>
        <p:spPr>
          <a:xfrm>
            <a:off x="5364088" y="1988840"/>
            <a:ext cx="1495154" cy="13681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292080" y="1772816"/>
            <a:ext cx="72008"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76056" y="1340768"/>
            <a:ext cx="1783186" cy="369332"/>
          </a:xfrm>
          <a:prstGeom prst="rect">
            <a:avLst/>
          </a:prstGeom>
          <a:noFill/>
        </p:spPr>
        <p:txBody>
          <a:bodyPr wrap="square" rtlCol="0">
            <a:spAutoFit/>
          </a:bodyPr>
          <a:lstStyle/>
          <a:p>
            <a:r>
              <a:rPr lang="en-US" altLang="zh-CN"/>
              <a:t>0x8899</a:t>
            </a:r>
            <a:endParaRPr lang="zh-CN" altLang="en-US"/>
          </a:p>
        </p:txBody>
      </p:sp>
      <p:cxnSp>
        <p:nvCxnSpPr>
          <p:cNvPr id="26" name="直接箭头连接符 25"/>
          <p:cNvCxnSpPr>
            <a:stCxn id="20" idx="0"/>
          </p:cNvCxnSpPr>
          <p:nvPr/>
        </p:nvCxnSpPr>
        <p:spPr>
          <a:xfrm flipV="1">
            <a:off x="3804609" y="1988840"/>
            <a:ext cx="1559479" cy="3082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09587" y="1991335"/>
            <a:ext cx="1404156" cy="923330"/>
          </a:xfrm>
          <a:prstGeom prst="rect">
            <a:avLst/>
          </a:prstGeom>
          <a:noFill/>
        </p:spPr>
        <p:txBody>
          <a:bodyPr wrap="square" rtlCol="0">
            <a:spAutoFit/>
          </a:bodyPr>
          <a:lstStyle/>
          <a:p>
            <a:r>
              <a:rPr lang="en-US" altLang="zh-CN"/>
              <a:t>name:null</a:t>
            </a:r>
          </a:p>
          <a:p>
            <a:r>
              <a:rPr lang="en-US" altLang="zh-CN"/>
              <a:t>age:0</a:t>
            </a:r>
          </a:p>
          <a:p>
            <a:r>
              <a:rPr lang="en-US" altLang="zh-CN"/>
              <a:t>isMale:false</a:t>
            </a:r>
            <a:endParaRPr lang="zh-CN" altLang="en-US"/>
          </a:p>
        </p:txBody>
      </p:sp>
      <p:cxnSp>
        <p:nvCxnSpPr>
          <p:cNvPr id="28" name="直接连接符 27"/>
          <p:cNvCxnSpPr/>
          <p:nvPr/>
        </p:nvCxnSpPr>
        <p:spPr>
          <a:xfrm>
            <a:off x="5805631" y="2453000"/>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21160" y="2258602"/>
            <a:ext cx="440555" cy="369332"/>
          </a:xfrm>
          <a:prstGeom prst="rect">
            <a:avLst/>
          </a:prstGeom>
          <a:noFill/>
        </p:spPr>
        <p:txBody>
          <a:bodyPr wrap="square" rtlCol="0">
            <a:spAutoFit/>
          </a:bodyPr>
          <a:lstStyle/>
          <a:p>
            <a:r>
              <a:rPr lang="en-US" altLang="zh-CN"/>
              <a:t>1</a:t>
            </a:r>
            <a:endParaRPr lang="zh-CN" altLang="en-US"/>
          </a:p>
        </p:txBody>
      </p:sp>
      <p:cxnSp>
        <p:nvCxnSpPr>
          <p:cNvPr id="31" name="直接连接符 30"/>
          <p:cNvCxnSpPr/>
          <p:nvPr/>
        </p:nvCxnSpPr>
        <p:spPr>
          <a:xfrm>
            <a:off x="6121160" y="2132856"/>
            <a:ext cx="220277" cy="12574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61716" y="2011063"/>
            <a:ext cx="697330" cy="369332"/>
          </a:xfrm>
          <a:prstGeom prst="rect">
            <a:avLst/>
          </a:prstGeom>
          <a:noFill/>
        </p:spPr>
        <p:txBody>
          <a:bodyPr wrap="square" rtlCol="0">
            <a:spAutoFit/>
          </a:bodyPr>
          <a:lstStyle/>
          <a:p>
            <a:r>
              <a:rPr lang="en-US" altLang="zh-CN"/>
              <a:t>Tom</a:t>
            </a:r>
            <a:endParaRPr lang="zh-CN" altLang="en-US"/>
          </a:p>
        </p:txBody>
      </p:sp>
      <p:sp>
        <p:nvSpPr>
          <p:cNvPr id="33" name="TextBox 32"/>
          <p:cNvSpPr txBox="1"/>
          <p:nvPr/>
        </p:nvSpPr>
        <p:spPr>
          <a:xfrm>
            <a:off x="3059832" y="4491099"/>
            <a:ext cx="1296144" cy="369332"/>
          </a:xfrm>
          <a:prstGeom prst="rect">
            <a:avLst/>
          </a:prstGeom>
          <a:noFill/>
        </p:spPr>
        <p:txBody>
          <a:bodyPr wrap="square" rtlCol="0">
            <a:spAutoFit/>
          </a:bodyPr>
          <a:lstStyle/>
          <a:p>
            <a:r>
              <a:rPr lang="en-US" altLang="zh-CN"/>
              <a:t>p2:0x8899</a:t>
            </a:r>
            <a:endParaRPr lang="zh-CN" altLang="en-US"/>
          </a:p>
        </p:txBody>
      </p:sp>
      <p:cxnSp>
        <p:nvCxnSpPr>
          <p:cNvPr id="35" name="直接箭头连接符 34"/>
          <p:cNvCxnSpPr>
            <a:stCxn id="33" idx="0"/>
          </p:cNvCxnSpPr>
          <p:nvPr/>
        </p:nvCxnSpPr>
        <p:spPr>
          <a:xfrm flipV="1">
            <a:off x="3707904" y="2011063"/>
            <a:ext cx="1584176" cy="24800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45632" y="0"/>
            <a:ext cx="5274840" cy="646331"/>
          </a:xfrm>
          <a:prstGeom prst="rect">
            <a:avLst/>
          </a:prstGeom>
          <a:noFill/>
        </p:spPr>
        <p:txBody>
          <a:bodyPr wrap="square" rtlCol="0">
            <a:spAutoFit/>
          </a:bodyPr>
          <a:lstStyle/>
          <a:p>
            <a:r>
              <a:rPr lang="zh-CN" altLang="en-US" sz="3600" b="1">
                <a:solidFill>
                  <a:srgbClr val="FFFF00"/>
                </a:solidFill>
              </a:rPr>
              <a:t>对象的内存解析</a:t>
            </a:r>
          </a:p>
        </p:txBody>
      </p:sp>
    </p:spTree>
    <p:extLst>
      <p:ext uri="{BB962C8B-B14F-4D97-AF65-F5344CB8AC3E}">
        <p14:creationId xmlns:p14="http://schemas.microsoft.com/office/powerpoint/2010/main" val="106145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79512" y="969549"/>
            <a:ext cx="3366120" cy="5078313"/>
          </a:xfrm>
          <a:prstGeom prst="rect">
            <a:avLst/>
          </a:prstGeom>
        </p:spPr>
        <p:txBody>
          <a:bodyPr wrap="square">
            <a:spAutoFit/>
          </a:bodyPr>
          <a:lstStyle/>
          <a:p>
            <a:r>
              <a:rPr lang="en-US" altLang="zh-CN" b="1"/>
              <a:t>class Person{//</a:t>
            </a:r>
            <a:r>
              <a:rPr lang="zh-CN" altLang="en-US" b="1"/>
              <a:t>人类</a:t>
            </a:r>
          </a:p>
          <a:p>
            <a:r>
              <a:rPr lang="en-US" altLang="zh-CN"/>
              <a:t>//1.</a:t>
            </a:r>
            <a:r>
              <a:rPr lang="zh-CN" altLang="en-US"/>
              <a:t>属性</a:t>
            </a:r>
          </a:p>
          <a:p>
            <a:r>
              <a:rPr lang="en-US" altLang="zh-CN"/>
              <a:t>String name;//</a:t>
            </a:r>
            <a:r>
              <a:rPr lang="zh-CN" altLang="en-US"/>
              <a:t>姓名</a:t>
            </a:r>
          </a:p>
          <a:p>
            <a:r>
              <a:rPr lang="en-US" altLang="zh-CN" b="1"/>
              <a:t>int age = 1;//</a:t>
            </a:r>
            <a:r>
              <a:rPr lang="zh-CN" altLang="en-US" b="1"/>
              <a:t>年龄</a:t>
            </a:r>
          </a:p>
          <a:p>
            <a:r>
              <a:rPr lang="en-US" altLang="zh-CN" b="1"/>
              <a:t>boolean isMale;//</a:t>
            </a:r>
            <a:r>
              <a:rPr lang="zh-CN" altLang="en-US" b="1"/>
              <a:t>是否是男性</a:t>
            </a:r>
            <a:endParaRPr lang="en-US" altLang="zh-CN" b="1"/>
          </a:p>
          <a:p>
            <a:endParaRPr lang="en-US" altLang="zh-CN" b="1"/>
          </a:p>
          <a:p>
            <a:r>
              <a:rPr lang="en-US" altLang="zh-CN" b="1"/>
              <a:t>public void show(String nation){//nation:</a:t>
            </a:r>
            <a:r>
              <a:rPr lang="zh-CN" altLang="en-US" b="1"/>
              <a:t>局部变量</a:t>
            </a:r>
          </a:p>
          <a:p>
            <a:r>
              <a:rPr lang="en-US" altLang="zh-CN"/>
              <a:t>String color;//color:</a:t>
            </a:r>
            <a:r>
              <a:rPr lang="zh-CN" altLang="en-US"/>
              <a:t>局部变量</a:t>
            </a:r>
          </a:p>
          <a:p>
            <a:r>
              <a:rPr lang="en-US" altLang="zh-CN"/>
              <a:t>color = "yellow";}</a:t>
            </a:r>
            <a:endParaRPr lang="en-US" altLang="zh-CN" b="1"/>
          </a:p>
          <a:p>
            <a:r>
              <a:rPr lang="en-US" altLang="zh-CN" b="1"/>
              <a:t>}</a:t>
            </a:r>
          </a:p>
          <a:p>
            <a:r>
              <a:rPr lang="en-US" altLang="zh-CN" b="1"/>
              <a:t>//</a:t>
            </a:r>
            <a:r>
              <a:rPr lang="zh-CN" altLang="en-US" b="1"/>
              <a:t>测试类</a:t>
            </a:r>
            <a:endParaRPr lang="en-US" altLang="zh-CN" b="1"/>
          </a:p>
          <a:p>
            <a:r>
              <a:rPr lang="en-US" altLang="zh-CN" b="1"/>
              <a:t>class PersonTest{</a:t>
            </a:r>
          </a:p>
          <a:p>
            <a:r>
              <a:rPr lang="en-US" altLang="zh-CN" b="1"/>
              <a:t>  main(){</a:t>
            </a:r>
          </a:p>
          <a:p>
            <a:r>
              <a:rPr lang="en-US" altLang="zh-CN" b="1"/>
              <a:t> </a:t>
            </a:r>
            <a:r>
              <a:rPr lang="en-US" altLang="zh-CN"/>
              <a:t>Person p = </a:t>
            </a:r>
            <a:r>
              <a:rPr lang="en-US" altLang="zh-CN" b="1"/>
              <a:t>new Person();</a:t>
            </a:r>
          </a:p>
          <a:p>
            <a:r>
              <a:rPr lang="en-US" altLang="zh-CN" b="1"/>
              <a:t> p.show(“USA”);</a:t>
            </a:r>
          </a:p>
          <a:p>
            <a:r>
              <a:rPr lang="en-US" altLang="zh-CN" b="1"/>
              <a:t>}</a:t>
            </a:r>
          </a:p>
          <a:p>
            <a:r>
              <a:rPr lang="en-US" altLang="zh-CN" b="1"/>
              <a:t>}</a:t>
            </a:r>
            <a:endParaRPr lang="zh-CN" altLang="en-US"/>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a:t>堆：</a:t>
            </a:r>
            <a:r>
              <a:rPr lang="en-US" altLang="zh-CN"/>
              <a:t>new </a:t>
            </a:r>
            <a:r>
              <a:rPr lang="zh-CN" altLang="en-US"/>
              <a:t>出来的结构：数组、对象</a:t>
            </a:r>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a:t>栈：局部变量</a:t>
            </a:r>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a:t>name:null</a:t>
            </a:r>
          </a:p>
          <a:p>
            <a:r>
              <a:rPr lang="en-US" altLang="zh-CN"/>
              <a:t>age:0</a:t>
            </a:r>
          </a:p>
          <a:p>
            <a:r>
              <a:rPr lang="en-US" altLang="zh-CN"/>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a:t>1</a:t>
            </a:r>
            <a:endParaRPr lang="zh-CN" altLang="en-US"/>
          </a:p>
        </p:txBody>
      </p:sp>
      <p:sp>
        <p:nvSpPr>
          <p:cNvPr id="36" name="TextBox 35"/>
          <p:cNvSpPr txBox="1"/>
          <p:nvPr/>
        </p:nvSpPr>
        <p:spPr>
          <a:xfrm>
            <a:off x="2411760" y="46365"/>
            <a:ext cx="6732240" cy="646331"/>
          </a:xfrm>
          <a:prstGeom prst="rect">
            <a:avLst/>
          </a:prstGeom>
          <a:noFill/>
        </p:spPr>
        <p:txBody>
          <a:bodyPr wrap="square" rtlCol="0">
            <a:spAutoFit/>
          </a:bodyPr>
          <a:lstStyle/>
          <a:p>
            <a:r>
              <a:rPr lang="zh-CN" altLang="en-US" sz="3600" b="1">
                <a:solidFill>
                  <a:srgbClr val="FFFF00"/>
                </a:solidFill>
              </a:rPr>
              <a:t>成员变量</a:t>
            </a:r>
            <a:r>
              <a:rPr lang="en-US" altLang="zh-CN" sz="3600" b="1">
                <a:solidFill>
                  <a:srgbClr val="FFFF00"/>
                </a:solidFill>
              </a:rPr>
              <a:t>vs</a:t>
            </a:r>
            <a:r>
              <a:rPr lang="zh-CN" altLang="en-US" sz="3600" b="1">
                <a:solidFill>
                  <a:srgbClr val="FFFF00"/>
                </a:solidFill>
              </a:rPr>
              <a:t>局部变量的内存位置</a:t>
            </a:r>
          </a:p>
        </p:txBody>
      </p:sp>
      <p:sp>
        <p:nvSpPr>
          <p:cNvPr id="2" name="TextBox 1"/>
          <p:cNvSpPr txBox="1"/>
          <p:nvPr/>
        </p:nvSpPr>
        <p:spPr>
          <a:xfrm>
            <a:off x="2983464" y="5296614"/>
            <a:ext cx="1372511" cy="369332"/>
          </a:xfrm>
          <a:prstGeom prst="rect">
            <a:avLst/>
          </a:prstGeom>
          <a:noFill/>
        </p:spPr>
        <p:txBody>
          <a:bodyPr wrap="square" rtlCol="0">
            <a:spAutoFit/>
          </a:bodyPr>
          <a:lstStyle/>
          <a:p>
            <a:r>
              <a:rPr lang="en-US" altLang="zh-CN"/>
              <a:t>nation:USA</a:t>
            </a:r>
            <a:endParaRPr lang="zh-CN" altLang="en-US"/>
          </a:p>
        </p:txBody>
      </p:sp>
      <p:sp>
        <p:nvSpPr>
          <p:cNvPr id="3" name="TextBox 2"/>
          <p:cNvSpPr txBox="1"/>
          <p:nvPr/>
        </p:nvSpPr>
        <p:spPr>
          <a:xfrm>
            <a:off x="2983464" y="4837802"/>
            <a:ext cx="1372512" cy="369332"/>
          </a:xfrm>
          <a:prstGeom prst="rect">
            <a:avLst/>
          </a:prstGeom>
          <a:noFill/>
        </p:spPr>
        <p:txBody>
          <a:bodyPr wrap="square" rtlCol="0">
            <a:spAutoFit/>
          </a:bodyPr>
          <a:lstStyle/>
          <a:p>
            <a:r>
              <a:rPr lang="en-US" altLang="zh-CN"/>
              <a:t>color:yellow</a:t>
            </a:r>
            <a:endParaRPr lang="zh-CN" altLang="en-US"/>
          </a:p>
        </p:txBody>
      </p:sp>
    </p:spTree>
    <p:extLst>
      <p:ext uri="{BB962C8B-B14F-4D97-AF65-F5344CB8AC3E}">
        <p14:creationId xmlns:p14="http://schemas.microsoft.com/office/powerpoint/2010/main" val="311939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4-3 </a:t>
            </a:r>
            <a:r>
              <a:rPr lang="zh-CN" altLang="en-US" sz="4800">
                <a:solidFill>
                  <a:schemeClr val="bg1"/>
                </a:solidFill>
                <a:ea typeface="隶书" panose="02010509060101010101" pitchFamily="49" charset="-122"/>
              </a:rPr>
              <a:t>类的成员一：属性</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129952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764704"/>
            <a:ext cx="6768752" cy="894363"/>
          </a:xfrm>
        </p:spPr>
        <p:txBody>
          <a:bodyPr>
            <a:normAutofit/>
          </a:bodyPr>
          <a:lstStyle/>
          <a:p>
            <a:r>
              <a:rPr lang="en-US" altLang="zh-CN" sz="3400" b="1">
                <a:latin typeface="+mn-lt"/>
                <a:ea typeface="宋体" pitchFamily="2" charset="-122"/>
                <a:cs typeface="Arial Unicode MS" pitchFamily="34" charset="-122"/>
              </a:rPr>
              <a:t>4.3 </a:t>
            </a:r>
            <a:r>
              <a:rPr lang="zh-CN" altLang="en-US" sz="3400" b="1" dirty="0">
                <a:latin typeface="+mn-lt"/>
                <a:ea typeface="宋体" pitchFamily="2" charset="-122"/>
              </a:rPr>
              <a:t>类的成员之一：属性</a:t>
            </a:r>
            <a:endParaRPr lang="zh-CN" altLang="en-US" sz="3400" b="1" dirty="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795457"/>
            <a:ext cx="8535892" cy="458587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r>
              <a:rPr lang="zh-CN" altLang="en-US" sz="2400" b="1" dirty="0">
                <a:ea typeface="宋体" pitchFamily="2" charset="-122"/>
                <a:cs typeface="Times New Roman" pitchFamily="18" charset="0"/>
              </a:rPr>
              <a:t>语法格式：</a:t>
            </a:r>
          </a:p>
          <a:p>
            <a:pPr lvl="2"/>
            <a:r>
              <a:rPr lang="zh-CN" altLang="en-US" sz="2400" b="1" dirty="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类型 </a:t>
            </a:r>
            <a:r>
              <a:rPr lang="zh-CN" altLang="en-US" sz="2400" b="1" dirty="0">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属性名</a:t>
            </a:r>
            <a:r>
              <a:rPr lang="en-US" altLang="zh-CN" sz="2400" b="1" dirty="0">
                <a:solidFill>
                  <a:srgbClr val="0000FF"/>
                </a:solidFill>
                <a:ea typeface="宋体" pitchFamily="2" charset="-122"/>
                <a:cs typeface="Times New Roman" pitchFamily="18" charset="0"/>
              </a:rPr>
              <a:t> </a:t>
            </a:r>
            <a:r>
              <a:rPr lang="en-US" altLang="zh-CN" sz="2400" b="1" dirty="0">
                <a:solidFill>
                  <a:schemeClr val="accent6">
                    <a:lumMod val="75000"/>
                  </a:schemeClr>
                </a:solidFill>
                <a:ea typeface="宋体" pitchFamily="2" charset="-122"/>
                <a:cs typeface="Times New Roman" pitchFamily="18" charset="0"/>
              </a:rPr>
              <a:t>=</a:t>
            </a:r>
            <a:r>
              <a:rPr lang="zh-CN" altLang="en-US" sz="2400" b="1" dirty="0">
                <a:solidFill>
                  <a:schemeClr val="accent6">
                    <a:lumMod val="75000"/>
                  </a:schemeClr>
                </a:solidFill>
                <a:ea typeface="宋体" pitchFamily="2" charset="-122"/>
                <a:cs typeface="Times New Roman" pitchFamily="18" charset="0"/>
              </a:rPr>
              <a:t>初值</a:t>
            </a:r>
            <a:r>
              <a:rPr lang="en-US" altLang="zh-CN" sz="2400" b="1" dirty="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a:p>
            <a:pPr marL="800100" lvl="1" indent="-342900">
              <a:spcBef>
                <a:spcPct val="50000"/>
              </a:spcBef>
              <a:buFont typeface="Wingdings" pitchFamily="2" charset="2"/>
              <a:buChar char="Ø"/>
            </a:pPr>
            <a:r>
              <a:rPr lang="zh-CN" altLang="en-US" sz="2400" b="1" dirty="0">
                <a:ea typeface="宋体" pitchFamily="2" charset="-122"/>
                <a:cs typeface="Times New Roman" pitchFamily="18" charset="0"/>
              </a:rPr>
              <a:t>说明</a:t>
            </a:r>
            <a:r>
              <a:rPr lang="en-US" altLang="zh-CN" sz="2400" b="1" dirty="0">
                <a:ea typeface="宋体" pitchFamily="2" charset="-122"/>
                <a:cs typeface="Times New Roman" pitchFamily="18" charset="0"/>
              </a:rPr>
              <a:t>:</a:t>
            </a:r>
            <a:r>
              <a:rPr lang="zh-CN" altLang="en-US" sz="2400" b="1" dirty="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private</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该属性只能由该类的方法访问。</a:t>
            </a:r>
          </a:p>
          <a:p>
            <a:pPr>
              <a:spcBef>
                <a:spcPct val="50000"/>
              </a:spcBef>
            </a:pPr>
            <a:r>
              <a:rPr lang="zh-CN" altLang="en-US" sz="2400" b="1" dirty="0">
                <a:ea typeface="宋体" pitchFamily="2" charset="-122"/>
                <a:cs typeface="Times New Roman" pitchFamily="18" charset="0"/>
              </a:rPr>
              <a:t>	        </a:t>
            </a:r>
            <a:r>
              <a:rPr lang="zh-CN" altLang="en-US" sz="2400" b="1" dirty="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public</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该属性可以被该类以外的方法访问。    </a:t>
            </a:r>
            <a:endParaRPr lang="en-US" altLang="zh-CN" sz="2400" dirty="0">
              <a:ea typeface="宋体" pitchFamily="2" charset="-122"/>
              <a:cs typeface="Times New Roman" pitchFamily="18" charset="0"/>
            </a:endParaRPr>
          </a:p>
          <a:p>
            <a:pPr>
              <a:spcBef>
                <a:spcPct val="50000"/>
              </a:spcBef>
            </a:pPr>
            <a:r>
              <a:rPr lang="en-US" altLang="zh-CN" sz="2400" b="1" dirty="0">
                <a:solidFill>
                  <a:srgbClr val="FF0000"/>
                </a:solidFill>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类型</a:t>
            </a:r>
            <a:r>
              <a:rPr lang="zh-CN" altLang="en-US" sz="2400" b="1" dirty="0">
                <a:ea typeface="宋体" pitchFamily="2" charset="-122"/>
                <a:cs typeface="Times New Roman" pitchFamily="18" charset="0"/>
              </a:rPr>
              <a:t>：</a:t>
            </a:r>
            <a:r>
              <a:rPr lang="zh-CN" altLang="en-US" sz="2400" dirty="0">
                <a:ea typeface="宋体" pitchFamily="2" charset="-122"/>
                <a:cs typeface="Times New Roman" pitchFamily="18" charset="0"/>
              </a:rPr>
              <a:t>任何基本类型，如</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boolean</a:t>
            </a:r>
            <a:r>
              <a:rPr lang="zh-CN" altLang="en-US" sz="2400" dirty="0">
                <a:ea typeface="宋体" pitchFamily="2" charset="-122"/>
                <a:cs typeface="Times New Roman" pitchFamily="18" charset="0"/>
              </a:rPr>
              <a:t>或任何类。</a:t>
            </a:r>
            <a:endParaRPr lang="en-US" altLang="zh-CN" sz="2400" dirty="0">
              <a:ea typeface="宋体" pitchFamily="2" charset="-122"/>
              <a:cs typeface="Times New Roman" pitchFamily="18" charset="0"/>
            </a:endParaRPr>
          </a:p>
          <a:p>
            <a:pPr marL="342900" indent="-342900">
              <a:spcBef>
                <a:spcPct val="50000"/>
              </a:spcBef>
              <a:buFont typeface="Wingdings" pitchFamily="2" charset="2"/>
              <a:buChar char="l"/>
            </a:pPr>
            <a:r>
              <a:rPr lang="zh-CN" altLang="en-US" sz="2400" b="1" dirty="0">
                <a:ea typeface="宋体" pitchFamily="2" charset="-122"/>
                <a:cs typeface="Times New Roman" pitchFamily="18" charset="0"/>
              </a:rPr>
              <a:t>举例：</a:t>
            </a:r>
          </a:p>
          <a:p>
            <a:r>
              <a:rPr lang="en-US" altLang="zh-CN" sz="2400" dirty="0">
                <a:solidFill>
                  <a:srgbClr val="C00000"/>
                </a:solidFill>
                <a:ea typeface="宋体" pitchFamily="2" charset="-122"/>
                <a:cs typeface="Times New Roman" pitchFamily="18" charset="0"/>
              </a:rPr>
              <a:t>     public class Person{</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age;             </a:t>
            </a:r>
            <a:r>
              <a:rPr lang="en-US" altLang="zh-CN" sz="28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age</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String name = “Lila”;    </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name</a:t>
            </a:r>
          </a:p>
          <a:p>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2404878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a:solidFill>
                  <a:srgbClr val="0000FF"/>
                </a:solidFill>
              </a:rPr>
              <a:t>补：</a:t>
            </a:r>
            <a:r>
              <a:rPr lang="zh-CN" altLang="en-US" sz="3200" b="1" dirty="0"/>
              <a:t>变量的分类：成员变量与局部变量</a:t>
            </a:r>
          </a:p>
        </p:txBody>
      </p:sp>
      <p:sp>
        <p:nvSpPr>
          <p:cNvPr id="14341" name="TextBox 5"/>
          <p:cNvSpPr txBox="1">
            <a:spLocks noChangeArrowheads="1"/>
          </p:cNvSpPr>
          <p:nvPr/>
        </p:nvSpPr>
        <p:spPr bwMode="auto">
          <a:xfrm>
            <a:off x="251147" y="1556792"/>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a:solidFill>
                  <a:srgbClr val="C00000"/>
                </a:solidFill>
              </a:rPr>
              <a:t>在方法体外，类体内声明的变量称为成员变量。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a:solidFill>
                  <a:srgbClr val="C00000"/>
                </a:solidFill>
              </a:rPr>
              <a:t>在方法体内部声明的变量称为局部变量。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a:solidFill>
                <a:srgbClr val="C00000"/>
              </a:solidFill>
            </a:endParaRPr>
          </a:p>
          <a:p>
            <a:pPr marL="342900" indent="-342900" eaLnBrk="1" hangingPunct="1">
              <a:buFont typeface="Wingdings" pitchFamily="2" charset="2"/>
              <a:buChar char="l"/>
            </a:pPr>
            <a:r>
              <a:rPr lang="zh-CN" altLang="en-US" b="1" dirty="0">
                <a:solidFill>
                  <a:srgbClr val="C00000"/>
                </a:solidFill>
              </a:rPr>
              <a:t>注意：二者在初始化值方面的异同</a:t>
            </a:r>
            <a:r>
              <a:rPr lang="en-US" altLang="zh-CN" b="1" dirty="0">
                <a:solidFill>
                  <a:srgbClr val="C00000"/>
                </a:solidFill>
              </a:rPr>
              <a:t>:</a:t>
            </a:r>
          </a:p>
          <a:p>
            <a:pPr eaLnBrk="1" hangingPunct="1"/>
            <a:r>
              <a:rPr lang="en-US" altLang="zh-CN" b="1" dirty="0"/>
              <a:t>         </a:t>
            </a:r>
            <a:r>
              <a:rPr lang="zh-CN" altLang="en-US" b="1" dirty="0"/>
              <a:t>同：</a:t>
            </a:r>
            <a:r>
              <a:rPr lang="zh-CN" altLang="en-US" dirty="0"/>
              <a:t>都有生命周期</a:t>
            </a:r>
            <a:r>
              <a:rPr lang="en-US" altLang="zh-CN" b="1" dirty="0"/>
              <a:t>      </a:t>
            </a:r>
          </a:p>
          <a:p>
            <a:pPr eaLnBrk="1" hangingPunct="1"/>
            <a:r>
              <a:rPr lang="en-US" altLang="zh-CN" b="1" dirty="0"/>
              <a:t>         </a:t>
            </a:r>
            <a:r>
              <a:rPr lang="zh-CN" altLang="en-US" b="1" dirty="0"/>
              <a:t>异：</a:t>
            </a:r>
            <a:r>
              <a:rPr lang="zh-CN" altLang="en-US" dirty="0"/>
              <a:t>局部变量除形参外，需显式初始化。</a:t>
            </a:r>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a:t>
            </a:r>
            <a:r>
              <a:rPr lang="zh-CN" altLang="en-US" sz="2200"/>
              <a:t>（方法、构造器中</a:t>
            </a:r>
            <a:r>
              <a:rPr lang="zh-CN" altLang="en-US" sz="2200" dirty="0"/>
              <a:t>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64608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t>成员变量（属性）和局部变量的区别？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a:solidFill>
                  <a:srgbClr val="C00000"/>
                </a:solidFill>
              </a:rPr>
              <a:t>成员变量：</a:t>
            </a:r>
          </a:p>
          <a:p>
            <a:pPr marL="342900" indent="-342900" eaLnBrk="1" hangingPunct="1">
              <a:buFont typeface="Wingdings" pitchFamily="2" charset="2"/>
              <a:buChar char="Ø"/>
            </a:pPr>
            <a:r>
              <a:rPr lang="zh-CN" altLang="en-US" sz="2400" dirty="0"/>
              <a:t>成员变量定义在类中，在整个类中都可以被访问。</a:t>
            </a:r>
            <a:endParaRPr lang="en-US" altLang="zh-CN" sz="2400" dirty="0"/>
          </a:p>
          <a:p>
            <a:pPr marL="342900" indent="-342900" eaLnBrk="1" hangingPunct="1">
              <a:buFont typeface="Wingdings" pitchFamily="2" charset="2"/>
              <a:buChar char="Ø"/>
            </a:pPr>
            <a:r>
              <a:rPr lang="zh-CN" altLang="en-US" sz="2400" dirty="0"/>
              <a:t>成员变量分为类成员变量和实例成员变量，实例变量存在于对象所在的堆内存中。</a:t>
            </a:r>
            <a:endParaRPr lang="en-US" altLang="zh-CN" sz="2400" dirty="0"/>
          </a:p>
          <a:p>
            <a:pPr marL="342900" indent="-342900" eaLnBrk="1" hangingPunct="1">
              <a:buFont typeface="Wingdings" pitchFamily="2" charset="2"/>
              <a:buChar char="Ø"/>
            </a:pPr>
            <a:r>
              <a:rPr lang="zh-CN" altLang="en-US" sz="2400" dirty="0"/>
              <a:t>成员变量有</a:t>
            </a:r>
            <a:r>
              <a:rPr lang="zh-CN" altLang="en-US" sz="2400" dirty="0">
                <a:solidFill>
                  <a:srgbClr val="C00000"/>
                </a:solidFill>
              </a:rPr>
              <a:t>默认初始化</a:t>
            </a:r>
            <a:r>
              <a:rPr lang="zh-CN" altLang="en-US" sz="2400" dirty="0"/>
              <a:t>值。</a:t>
            </a:r>
            <a:endParaRPr lang="en-US" altLang="zh-CN" sz="2400" dirty="0"/>
          </a:p>
          <a:p>
            <a:pPr marL="342900" indent="-342900" eaLnBrk="1" hangingPunct="1">
              <a:buFont typeface="Wingdings" pitchFamily="2" charset="2"/>
              <a:buChar char="Ø"/>
            </a:pPr>
            <a:r>
              <a:rPr lang="zh-CN" altLang="en-US" sz="2400" dirty="0"/>
              <a:t>成员变量的权限修饰符可以根据需要，选择任意一个</a:t>
            </a:r>
          </a:p>
          <a:p>
            <a:pPr eaLnBrk="1" hangingPunct="1"/>
            <a:endParaRPr lang="zh-CN" altLang="en-US" sz="2400" b="1" dirty="0"/>
          </a:p>
          <a:p>
            <a:pPr marL="342900" indent="-342900" eaLnBrk="1" hangingPunct="1">
              <a:buFont typeface="Wingdings" pitchFamily="2" charset="2"/>
              <a:buChar char="l"/>
            </a:pPr>
            <a:r>
              <a:rPr lang="zh-CN" altLang="en-US" sz="2800" b="1" dirty="0">
                <a:solidFill>
                  <a:srgbClr val="C00000"/>
                </a:solidFill>
              </a:rPr>
              <a:t>局部变量：</a:t>
            </a:r>
          </a:p>
          <a:p>
            <a:pPr marL="342900" indent="-342900" eaLnBrk="1" hangingPunct="1">
              <a:buFont typeface="Wingdings" pitchFamily="2" charset="2"/>
              <a:buChar char="Ø"/>
            </a:pPr>
            <a:r>
              <a:rPr lang="zh-CN" altLang="en-US" sz="2400" dirty="0"/>
              <a:t>局部变量只定义在局部范围内，如：方法内，代码块内等。</a:t>
            </a:r>
          </a:p>
          <a:p>
            <a:pPr marL="342900" indent="-342900" eaLnBrk="1" hangingPunct="1">
              <a:buFont typeface="Wingdings" pitchFamily="2" charset="2"/>
              <a:buChar char="Ø"/>
            </a:pPr>
            <a:r>
              <a:rPr lang="zh-CN" altLang="en-US" sz="2400" dirty="0"/>
              <a:t>局部变量存在于栈内存中。</a:t>
            </a:r>
          </a:p>
          <a:p>
            <a:pPr marL="342900" indent="-342900" eaLnBrk="1" hangingPunct="1">
              <a:buFont typeface="Wingdings" pitchFamily="2" charset="2"/>
              <a:buChar char="Ø"/>
            </a:pPr>
            <a:r>
              <a:rPr lang="zh-CN" altLang="en-US" sz="2400" dirty="0"/>
              <a:t>作用的范围结束，变量空间会自动释放。</a:t>
            </a:r>
          </a:p>
          <a:p>
            <a:pPr marL="342900" indent="-342900" eaLnBrk="1" hangingPunct="1">
              <a:buFont typeface="Wingdings" pitchFamily="2" charset="2"/>
              <a:buChar char="Ø"/>
            </a:pPr>
            <a:r>
              <a:rPr lang="zh-CN" altLang="en-US" sz="2400" dirty="0"/>
              <a:t>局部变量没有默认初始化值，每次必须</a:t>
            </a:r>
            <a:r>
              <a:rPr lang="zh-CN" altLang="en-US" sz="2400" dirty="0">
                <a:solidFill>
                  <a:srgbClr val="C00000"/>
                </a:solidFill>
              </a:rPr>
              <a:t>显式初始化</a:t>
            </a:r>
            <a:r>
              <a:rPr lang="zh-CN" altLang="en-US" sz="2400" dirty="0"/>
              <a:t>。</a:t>
            </a:r>
            <a:endParaRPr lang="en-US" altLang="zh-CN" sz="2400" dirty="0"/>
          </a:p>
          <a:p>
            <a:pPr marL="342900" indent="-342900" eaLnBrk="1" hangingPunct="1">
              <a:buFont typeface="Wingdings" pitchFamily="2" charset="2"/>
              <a:buChar char="Ø"/>
            </a:pPr>
            <a:r>
              <a:rPr lang="zh-CN" altLang="en-US" sz="2400" dirty="0"/>
              <a:t>局部变量声明时不指定权限修饰符</a:t>
            </a:r>
          </a:p>
        </p:txBody>
      </p:sp>
    </p:spTree>
    <p:extLst>
      <p:ext uri="{BB962C8B-B14F-4D97-AF65-F5344CB8AC3E}">
        <p14:creationId xmlns:p14="http://schemas.microsoft.com/office/powerpoint/2010/main" val="60107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p>
        </p:txBody>
      </p:sp>
      <p:sp>
        <p:nvSpPr>
          <p:cNvPr id="3" name="TextBox 2"/>
          <p:cNvSpPr txBox="1"/>
          <p:nvPr/>
        </p:nvSpPr>
        <p:spPr>
          <a:xfrm>
            <a:off x="1041110" y="1844824"/>
            <a:ext cx="6264696" cy="2916889"/>
          </a:xfrm>
          <a:prstGeom prst="rect">
            <a:avLst/>
          </a:prstGeom>
          <a:noFill/>
        </p:spPr>
        <p:txBody>
          <a:bodyPr wrap="square" rtlCol="0">
            <a:spAutoFit/>
          </a:bodyPr>
          <a:lstStyle/>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699690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23728" y="692696"/>
            <a:ext cx="5184576" cy="718614"/>
          </a:xfrm>
          <a:noFill/>
        </p:spPr>
        <p:txBody>
          <a:bodyPr lIns="92075" tIns="46038" rIns="92075" bIns="46038">
            <a:normAutofit fontScale="90000"/>
          </a:bodyPr>
          <a:lstStyle/>
          <a:p>
            <a:pPr eaLnBrk="1" hangingPunct="1"/>
            <a:r>
              <a:rPr lang="zh-CN" altLang="en-US" b="1">
                <a:latin typeface="Times New Roman" pitchFamily="18" charset="0"/>
                <a:ea typeface="宋体" pitchFamily="2" charset="-122"/>
                <a:cs typeface="Times New Roman" pitchFamily="18" charset="0"/>
              </a:rPr>
              <a:t>对象属性的默认初始化赋值</a:t>
            </a:r>
            <a:endParaRPr lang="zh-CN" altLang="en-US" b="1" dirty="0">
              <a:latin typeface="Times New Roman" pitchFamily="18" charset="0"/>
              <a:ea typeface="宋体" pitchFamily="2" charset="-122"/>
              <a:cs typeface="Times New Roman" pitchFamily="18" charset="0"/>
            </a:endParaRPr>
          </a:p>
        </p:txBody>
      </p:sp>
      <p:sp>
        <p:nvSpPr>
          <p:cNvPr id="17411" name="Rectangle 3"/>
          <p:cNvSpPr>
            <a:spLocks noGrp="1" noChangeArrowheads="1"/>
          </p:cNvSpPr>
          <p:nvPr>
            <p:ph type="body" sz="half"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当一个对象被创建时，会对其中各种类型的</a:t>
            </a:r>
            <a:r>
              <a:rPr lang="zh-CN" altLang="en-US" sz="2400" dirty="0">
                <a:solidFill>
                  <a:srgbClr val="FF0000"/>
                </a:solidFill>
                <a:latin typeface="Times New Roman" pitchFamily="18" charset="0"/>
                <a:ea typeface="宋体" pitchFamily="2" charset="-122"/>
                <a:cs typeface="Times New Roman" pitchFamily="18" charset="0"/>
              </a:rPr>
              <a:t>成员变量</a:t>
            </a:r>
            <a:r>
              <a:rPr lang="zh-CN" altLang="en-US" sz="2400" dirty="0">
                <a:latin typeface="Times New Roman" pitchFamily="18" charset="0"/>
                <a:ea typeface="宋体" pitchFamily="2" charset="-122"/>
                <a:cs typeface="Times New Roman" pitchFamily="18" charset="0"/>
              </a:rPr>
              <a:t>自动进行初始化赋值。除了基本数据类型之外的变量类型都是引用类型，如上面的</a:t>
            </a:r>
            <a:r>
              <a:rPr lang="en-US" altLang="zh-CN" sz="2400" dirty="0">
                <a:latin typeface="Times New Roman" pitchFamily="18" charset="0"/>
                <a:ea typeface="宋体" pitchFamily="2" charset="-122"/>
                <a:cs typeface="Times New Roman" pitchFamily="18" charset="0"/>
              </a:rPr>
              <a:t>Person</a:t>
            </a:r>
            <a:r>
              <a:rPr lang="zh-CN" altLang="en-US" sz="2400" dirty="0">
                <a:latin typeface="Times New Roman" pitchFamily="18" charset="0"/>
                <a:ea typeface="宋体" pitchFamily="2" charset="-122"/>
                <a:cs typeface="Times New Roman" pitchFamily="18" charset="0"/>
              </a:rPr>
              <a:t>及前面讲过的数组。 </a:t>
            </a:r>
          </a:p>
        </p:txBody>
      </p:sp>
      <p:graphicFrame>
        <p:nvGraphicFramePr>
          <p:cNvPr id="5" name="表格 4"/>
          <p:cNvGraphicFramePr>
            <a:graphicFrameLocks noGrp="1"/>
          </p:cNvGraphicFramePr>
          <p:nvPr>
            <p:extLst>
              <p:ext uri="{D42A27DB-BD31-4B8C-83A1-F6EECF244321}">
                <p14:modId xmlns:p14="http://schemas.microsoft.com/office/powerpoint/2010/main" val="102814135"/>
              </p:ext>
            </p:extLst>
          </p:nvPr>
        </p:nvGraphicFramePr>
        <p:xfrm>
          <a:off x="1187624" y="2564904"/>
          <a:ext cx="7416824" cy="3962400"/>
        </p:xfrm>
        <a:graphic>
          <a:graphicData uri="http://schemas.openxmlformats.org/drawingml/2006/table">
            <a:tbl>
              <a:tblPr firstRow="1" bandRow="1">
                <a:tableStyleId>{35758FB7-9AC5-4552-8A53-C91805E547FA}</a:tableStyleId>
              </a:tblPr>
              <a:tblGrid>
                <a:gridCol w="3708412">
                  <a:extLst>
                    <a:ext uri="{9D8B030D-6E8A-4147-A177-3AD203B41FA5}">
                      <a16:colId xmlns:a16="http://schemas.microsoft.com/office/drawing/2014/main" val="20000"/>
                    </a:ext>
                  </a:extLst>
                </a:gridCol>
                <a:gridCol w="3708412">
                  <a:extLst>
                    <a:ext uri="{9D8B030D-6E8A-4147-A177-3AD203B41FA5}">
                      <a16:colId xmlns:a16="http://schemas.microsoft.com/office/drawing/2014/main" val="20001"/>
                    </a:ext>
                  </a:extLst>
                </a:gridCol>
              </a:tblGrid>
              <a:tr h="317031">
                <a:tc>
                  <a:txBody>
                    <a:bodyPr/>
                    <a:lstStyle/>
                    <a:p>
                      <a:pPr algn="ctr"/>
                      <a:r>
                        <a:rPr lang="zh-CN" altLang="en-US" sz="2000" dirty="0">
                          <a:latin typeface="宋体" pitchFamily="2" charset="-122"/>
                          <a:ea typeface="宋体" pitchFamily="2" charset="-122"/>
                          <a:cs typeface="Times New Roman" pitchFamily="18" charset="0"/>
                        </a:rPr>
                        <a:t>成员变量类型</a:t>
                      </a:r>
                    </a:p>
                  </a:txBody>
                  <a:tcPr/>
                </a:tc>
                <a:tc>
                  <a:txBody>
                    <a:bodyPr/>
                    <a:lstStyle/>
                    <a:p>
                      <a:pPr algn="ctr"/>
                      <a:r>
                        <a:rPr lang="zh-CN" altLang="en-US" sz="2000" dirty="0">
                          <a:latin typeface="宋体" pitchFamily="2" charset="-122"/>
                          <a:ea typeface="宋体" pitchFamily="2" charset="-122"/>
                          <a:cs typeface="Times New Roman" pitchFamily="18" charset="0"/>
                        </a:rPr>
                        <a:t>初始值</a:t>
                      </a:r>
                    </a:p>
                  </a:txBody>
                  <a:tcPr/>
                </a:tc>
                <a:extLst>
                  <a:ext uri="{0D108BD9-81ED-4DB2-BD59-A6C34878D82A}">
                    <a16:rowId xmlns:a16="http://schemas.microsoft.com/office/drawing/2014/main" val="10000"/>
                  </a:ext>
                </a:extLst>
              </a:tr>
              <a:tr h="317031">
                <a:tc>
                  <a:txBody>
                    <a:bodyPr/>
                    <a:lstStyle/>
                    <a:p>
                      <a:pPr algn="ctr"/>
                      <a:r>
                        <a:rPr lang="en-US" altLang="zh-CN" sz="2000" dirty="0">
                          <a:latin typeface="+mn-ea"/>
                          <a:ea typeface="+mn-ea"/>
                          <a:cs typeface="Times New Roman" pitchFamily="18" charset="0"/>
                        </a:rPr>
                        <a:t>byte</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0</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1"/>
                  </a:ext>
                </a:extLst>
              </a:tr>
              <a:tr h="317031">
                <a:tc>
                  <a:txBody>
                    <a:bodyPr/>
                    <a:lstStyle/>
                    <a:p>
                      <a:pPr algn="ctr"/>
                      <a:r>
                        <a:rPr lang="en-US" altLang="zh-CN" sz="2000" dirty="0">
                          <a:latin typeface="+mn-ea"/>
                          <a:ea typeface="+mn-ea"/>
                          <a:cs typeface="Times New Roman" pitchFamily="18" charset="0"/>
                        </a:rPr>
                        <a:t>short</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0</a:t>
                      </a:r>
                    </a:p>
                  </a:txBody>
                  <a:tcPr/>
                </a:tc>
                <a:extLst>
                  <a:ext uri="{0D108BD9-81ED-4DB2-BD59-A6C34878D82A}">
                    <a16:rowId xmlns:a16="http://schemas.microsoft.com/office/drawing/2014/main" val="10002"/>
                  </a:ext>
                </a:extLst>
              </a:tr>
              <a:tr h="317031">
                <a:tc>
                  <a:txBody>
                    <a:bodyPr/>
                    <a:lstStyle/>
                    <a:p>
                      <a:pPr algn="ctr"/>
                      <a:r>
                        <a:rPr lang="en-US" altLang="zh-CN" sz="2000" dirty="0" err="1">
                          <a:latin typeface="+mn-ea"/>
                          <a:ea typeface="+mn-ea"/>
                          <a:cs typeface="Times New Roman" pitchFamily="18" charset="0"/>
                        </a:rPr>
                        <a:t>int</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0</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3"/>
                  </a:ext>
                </a:extLst>
              </a:tr>
              <a:tr h="317031">
                <a:tc>
                  <a:txBody>
                    <a:bodyPr/>
                    <a:lstStyle/>
                    <a:p>
                      <a:pPr algn="ctr"/>
                      <a:r>
                        <a:rPr lang="en-US" altLang="zh-CN" sz="2000" dirty="0">
                          <a:latin typeface="+mn-ea"/>
                          <a:ea typeface="+mn-ea"/>
                          <a:cs typeface="Times New Roman" pitchFamily="18" charset="0"/>
                        </a:rPr>
                        <a:t>long</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0L</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4"/>
                  </a:ext>
                </a:extLst>
              </a:tr>
              <a:tr h="317031">
                <a:tc>
                  <a:txBody>
                    <a:bodyPr/>
                    <a:lstStyle/>
                    <a:p>
                      <a:pPr algn="ctr"/>
                      <a:r>
                        <a:rPr lang="en-US" altLang="zh-CN" sz="2000" dirty="0">
                          <a:latin typeface="+mn-ea"/>
                          <a:ea typeface="+mn-ea"/>
                          <a:cs typeface="Times New Roman" pitchFamily="18" charset="0"/>
                        </a:rPr>
                        <a:t>float</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0.0F</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5"/>
                  </a:ext>
                </a:extLst>
              </a:tr>
              <a:tr h="317031">
                <a:tc>
                  <a:txBody>
                    <a:bodyPr/>
                    <a:lstStyle/>
                    <a:p>
                      <a:pPr algn="ctr"/>
                      <a:r>
                        <a:rPr lang="en-US" altLang="zh-CN" sz="2000" dirty="0">
                          <a:latin typeface="+mn-ea"/>
                          <a:ea typeface="+mn-ea"/>
                          <a:cs typeface="Times New Roman" pitchFamily="18" charset="0"/>
                        </a:rPr>
                        <a:t>double</a:t>
                      </a:r>
                      <a:endParaRPr lang="zh-CN" altLang="en-US" sz="2000" dirty="0">
                        <a:latin typeface="+mn-ea"/>
                        <a:ea typeface="+mn-ea"/>
                        <a:cs typeface="Times New Roman" pitchFamily="18" charset="0"/>
                      </a:endParaRPr>
                    </a:p>
                  </a:txBody>
                  <a:tcPr/>
                </a:tc>
                <a:tc>
                  <a:txBody>
                    <a:bodyPr/>
                    <a:lstStyle/>
                    <a:p>
                      <a:pPr algn="ctr"/>
                      <a:r>
                        <a:rPr lang="en-US" altLang="zh-CN" sz="2000">
                          <a:latin typeface="+mn-ea"/>
                          <a:ea typeface="+mn-ea"/>
                          <a:cs typeface="Times New Roman" pitchFamily="18" charset="0"/>
                        </a:rPr>
                        <a:t>0.0</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6"/>
                  </a:ext>
                </a:extLst>
              </a:tr>
              <a:tr h="317031">
                <a:tc>
                  <a:txBody>
                    <a:bodyPr/>
                    <a:lstStyle/>
                    <a:p>
                      <a:pPr algn="ctr"/>
                      <a:r>
                        <a:rPr lang="en-US" altLang="zh-CN" sz="2000" dirty="0">
                          <a:latin typeface="+mn-ea"/>
                          <a:ea typeface="+mn-ea"/>
                          <a:cs typeface="Times New Roman" pitchFamily="18" charset="0"/>
                        </a:rPr>
                        <a:t>char</a:t>
                      </a:r>
                      <a:endParaRPr lang="zh-CN" altLang="en-US" sz="2000" dirty="0">
                        <a:latin typeface="+mn-ea"/>
                        <a:ea typeface="+mn-ea"/>
                        <a:cs typeface="Times New Roman" pitchFamily="18" charset="0"/>
                      </a:endParaRPr>
                    </a:p>
                  </a:txBody>
                  <a:tcPr/>
                </a:tc>
                <a:tc>
                  <a:txBody>
                    <a:bodyPr/>
                    <a:lstStyle/>
                    <a:p>
                      <a:pPr algn="ctr"/>
                      <a:r>
                        <a:rPr lang="en-US" altLang="zh-CN" sz="2000">
                          <a:latin typeface="+mn-lt"/>
                          <a:ea typeface="宋体" panose="02010600030101010101" pitchFamily="2" charset="-122"/>
                          <a:cs typeface="Times New Roman" pitchFamily="18" charset="0"/>
                        </a:rPr>
                        <a:t>0 </a:t>
                      </a:r>
                      <a:r>
                        <a:rPr lang="zh-CN" altLang="en-US" sz="2000">
                          <a:latin typeface="+mn-lt"/>
                          <a:ea typeface="宋体" panose="02010600030101010101" pitchFamily="2" charset="-122"/>
                          <a:cs typeface="Times New Roman" pitchFamily="18" charset="0"/>
                        </a:rPr>
                        <a:t>或写为</a:t>
                      </a:r>
                      <a:r>
                        <a:rPr lang="en-US" altLang="zh-CN" sz="2000">
                          <a:latin typeface="+mn-lt"/>
                          <a:ea typeface="宋体" panose="02010600030101010101" pitchFamily="2" charset="-122"/>
                          <a:cs typeface="Times New Roman" pitchFamily="18" charset="0"/>
                        </a:rPr>
                        <a:t>:’\u0000’(</a:t>
                      </a:r>
                      <a:r>
                        <a:rPr lang="zh-CN" altLang="en-US" sz="2000">
                          <a:latin typeface="+mn-lt"/>
                          <a:ea typeface="宋体" pitchFamily="2" charset="-122"/>
                          <a:cs typeface="Times New Roman" pitchFamily="18" charset="0"/>
                        </a:rPr>
                        <a:t>表现为</a:t>
                      </a:r>
                      <a:r>
                        <a:rPr lang="zh-CN" altLang="en-US" sz="2000" dirty="0">
                          <a:latin typeface="+mn-lt"/>
                          <a:ea typeface="宋体" pitchFamily="2" charset="-122"/>
                          <a:cs typeface="Times New Roman" pitchFamily="18" charset="0"/>
                        </a:rPr>
                        <a:t>空</a:t>
                      </a:r>
                      <a:r>
                        <a:rPr lang="en-US" altLang="zh-CN" sz="2000" dirty="0">
                          <a:latin typeface="+mn-lt"/>
                          <a:ea typeface="宋体" panose="02010600030101010101" pitchFamily="2" charset="-122"/>
                          <a:cs typeface="Times New Roman" pitchFamily="18" charset="0"/>
                        </a:rPr>
                        <a:t>)</a:t>
                      </a:r>
                    </a:p>
                  </a:txBody>
                  <a:tcPr/>
                </a:tc>
                <a:extLst>
                  <a:ext uri="{0D108BD9-81ED-4DB2-BD59-A6C34878D82A}">
                    <a16:rowId xmlns:a16="http://schemas.microsoft.com/office/drawing/2014/main" val="10007"/>
                  </a:ext>
                </a:extLst>
              </a:tr>
              <a:tr h="317031">
                <a:tc>
                  <a:txBody>
                    <a:bodyPr/>
                    <a:lstStyle/>
                    <a:p>
                      <a:pPr algn="ctr"/>
                      <a:r>
                        <a:rPr lang="en-US" altLang="zh-CN" sz="2000" dirty="0" err="1">
                          <a:latin typeface="+mn-ea"/>
                          <a:ea typeface="+mn-ea"/>
                          <a:cs typeface="Times New Roman" pitchFamily="18" charset="0"/>
                        </a:rPr>
                        <a:t>boolean</a:t>
                      </a:r>
                      <a:endParaRPr lang="zh-CN" altLang="en-US" sz="2000" dirty="0">
                        <a:latin typeface="+mn-ea"/>
                        <a:ea typeface="+mn-ea"/>
                        <a:cs typeface="Times New Roman" pitchFamily="18" charset="0"/>
                      </a:endParaRPr>
                    </a:p>
                  </a:txBody>
                  <a:tcPr/>
                </a:tc>
                <a:tc>
                  <a:txBody>
                    <a:bodyPr/>
                    <a:lstStyle/>
                    <a:p>
                      <a:pPr algn="ctr"/>
                      <a:r>
                        <a:rPr lang="en-US" altLang="zh-CN" sz="2000" dirty="0">
                          <a:latin typeface="+mn-ea"/>
                          <a:ea typeface="+mn-ea"/>
                          <a:cs typeface="Times New Roman" pitchFamily="18" charset="0"/>
                        </a:rPr>
                        <a:t>false</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8"/>
                  </a:ext>
                </a:extLst>
              </a:tr>
              <a:tr h="317031">
                <a:tc>
                  <a:txBody>
                    <a:bodyPr/>
                    <a:lstStyle/>
                    <a:p>
                      <a:pPr algn="ctr"/>
                      <a:r>
                        <a:rPr lang="zh-CN" altLang="en-US" sz="2000" dirty="0">
                          <a:latin typeface="宋体" pitchFamily="2" charset="-122"/>
                          <a:ea typeface="宋体" pitchFamily="2" charset="-122"/>
                          <a:cs typeface="Times New Roman" pitchFamily="18" charset="0"/>
                        </a:rPr>
                        <a:t>引用类型</a:t>
                      </a:r>
                    </a:p>
                  </a:txBody>
                  <a:tcPr/>
                </a:tc>
                <a:tc>
                  <a:txBody>
                    <a:bodyPr/>
                    <a:lstStyle/>
                    <a:p>
                      <a:pPr algn="ctr"/>
                      <a:r>
                        <a:rPr lang="en-US" altLang="zh-CN" sz="2000" dirty="0">
                          <a:latin typeface="+mn-ea"/>
                          <a:ea typeface="+mn-ea"/>
                          <a:cs typeface="Times New Roman" pitchFamily="18" charset="0"/>
                        </a:rPr>
                        <a:t>null</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9893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p>
        </p:txBody>
      </p:sp>
      <p:sp>
        <p:nvSpPr>
          <p:cNvPr id="3" name="内容占位符 2"/>
          <p:cNvSpPr>
            <a:spLocks noGrp="1"/>
          </p:cNvSpPr>
          <p:nvPr>
            <p:ph idx="1"/>
          </p:nvPr>
        </p:nvSpPr>
        <p:spPr/>
        <p:txBody>
          <a:bodyPr>
            <a:normAutofit fontScale="92500" lnSpcReduction="20000"/>
          </a:bodyPr>
          <a:lstStyle/>
          <a:p>
            <a:pPr>
              <a:buNone/>
            </a:pPr>
            <a:r>
              <a:rPr lang="en-US" altLang="zh-CN" dirty="0"/>
              <a:t>public class Test{</a:t>
            </a:r>
          </a:p>
          <a:p>
            <a:pPr>
              <a:buNone/>
            </a:pPr>
            <a:r>
              <a:rPr lang="en-US" altLang="zh-CN" dirty="0"/>
              <a:t>	</a:t>
            </a:r>
            <a:r>
              <a:rPr lang="en-US" altLang="zh-CN" dirty="0" err="1"/>
              <a:t>int</a:t>
            </a:r>
            <a:r>
              <a:rPr lang="en-US" altLang="zh-CN" dirty="0"/>
              <a:t> count=0;</a:t>
            </a:r>
          </a:p>
          <a:p>
            <a:pPr>
              <a:buNone/>
            </a:pPr>
            <a:r>
              <a:rPr lang="en-US" altLang="zh-CN" dirty="0"/>
              <a:t>	public void method(){</a:t>
            </a:r>
          </a:p>
          <a:p>
            <a:pPr>
              <a:buNone/>
            </a:pPr>
            <a:r>
              <a:rPr lang="en-US" altLang="zh-CN" dirty="0"/>
              <a:t>		</a:t>
            </a:r>
            <a:r>
              <a:rPr lang="en-US" altLang="zh-CN" dirty="0" err="1"/>
              <a:t>int</a:t>
            </a:r>
            <a:r>
              <a:rPr lang="en-US" altLang="zh-CN" dirty="0"/>
              <a:t>  count=99;</a:t>
            </a:r>
          </a:p>
          <a:p>
            <a:pPr>
              <a:buNone/>
            </a:pPr>
            <a:r>
              <a:rPr lang="en-US" altLang="zh-CN" dirty="0"/>
              <a:t>		count++;</a:t>
            </a:r>
          </a:p>
          <a:p>
            <a:pPr>
              <a:buNone/>
            </a:pPr>
            <a:r>
              <a:rPr lang="en-US" altLang="zh-CN" dirty="0"/>
              <a:t>	}</a:t>
            </a:r>
          </a:p>
          <a:p>
            <a:pPr>
              <a:buNone/>
            </a:pPr>
            <a:r>
              <a:rPr lang="en-US" altLang="zh-CN" dirty="0"/>
              <a:t>	public void method2(){</a:t>
            </a:r>
          </a:p>
          <a:p>
            <a:pPr>
              <a:buNone/>
            </a:pPr>
            <a:r>
              <a:rPr lang="en-US" altLang="zh-CN" dirty="0"/>
              <a:t>		</a:t>
            </a:r>
            <a:r>
              <a:rPr lang="en-US" altLang="zh-CN" dirty="0" err="1"/>
              <a:t>System.out.println</a:t>
            </a:r>
            <a:r>
              <a:rPr lang="en-US" altLang="zh-CN" dirty="0"/>
              <a:t>(count);</a:t>
            </a:r>
          </a:p>
          <a:p>
            <a:pPr>
              <a:buNone/>
            </a:pPr>
            <a:r>
              <a:rPr lang="en-US" altLang="zh-CN" dirty="0"/>
              <a:t>	}</a:t>
            </a:r>
          </a:p>
          <a:p>
            <a:pPr>
              <a:buNone/>
            </a:pPr>
            <a:endParaRPr lang="en-US" altLang="zh-CN" dirty="0"/>
          </a:p>
          <a:p>
            <a:pPr>
              <a:buNone/>
            </a:pPr>
            <a:r>
              <a:rPr lang="en-US" altLang="zh-CN" dirty="0"/>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itchFamily="2" charset="-122"/>
                <a:cs typeface="Arial Unicode MS" pitchFamily="34" charset="-122"/>
              </a:rPr>
              <a:t>练  习</a:t>
            </a:r>
            <a:endParaRPr lang="en-US" altLang="zh-CN" b="1" dirty="0">
              <a:latin typeface="+mn-lt"/>
              <a:ea typeface="宋体" pitchFamily="2" charset="-122"/>
              <a:cs typeface="Arial Unicode MS" pitchFamily="34" charset="-122"/>
            </a:endParaRPr>
          </a:p>
        </p:txBody>
      </p:sp>
      <p:sp>
        <p:nvSpPr>
          <p:cNvPr id="8" name="TextBox 7"/>
          <p:cNvSpPr txBox="1"/>
          <p:nvPr/>
        </p:nvSpPr>
        <p:spPr>
          <a:xfrm>
            <a:off x="214282" y="1500736"/>
            <a:ext cx="8572560" cy="3785652"/>
          </a:xfrm>
          <a:prstGeom prst="rect">
            <a:avLst/>
          </a:prstGeom>
          <a:noFill/>
        </p:spPr>
        <p:txBody>
          <a:bodyPr wrap="square" rtlCol="0">
            <a:spAutoFit/>
          </a:bodyPr>
          <a:lstStyle/>
          <a:p>
            <a:pPr marL="457200" indent="-457200">
              <a:buFont typeface="+mj-lt"/>
              <a:buAutoNum type="arabicPeriod"/>
              <a:defRPr/>
            </a:pPr>
            <a:r>
              <a:rPr lang="zh-CN" altLang="en-US" sz="2400" dirty="0">
                <a:ea typeface="宋体" pitchFamily="2" charset="-122"/>
              </a:rPr>
              <a:t>改写</a:t>
            </a:r>
            <a:r>
              <a:rPr lang="en-US" altLang="zh-CN" sz="2400" dirty="0">
                <a:ea typeface="宋体" pitchFamily="2" charset="-122"/>
              </a:rPr>
              <a:t>Dog</a:t>
            </a:r>
            <a:r>
              <a:rPr lang="zh-CN" altLang="en-US" sz="2400" dirty="0">
                <a:ea typeface="宋体" pitchFamily="2" charset="-122"/>
              </a:rPr>
              <a:t>类，</a:t>
            </a:r>
            <a:r>
              <a:rPr lang="en-US" altLang="zh-CN" sz="2400" dirty="0">
                <a:ea typeface="宋体" pitchFamily="2" charset="-122"/>
              </a:rPr>
              <a:t>name</a:t>
            </a:r>
            <a:r>
              <a:rPr lang="zh-CN" altLang="en-US" sz="2400" dirty="0">
                <a:ea typeface="宋体" pitchFamily="2" charset="-122"/>
              </a:rPr>
              <a:t>属性使用缺省初始值，</a:t>
            </a:r>
            <a:r>
              <a:rPr lang="en-US" altLang="zh-CN" sz="2400" dirty="0">
                <a:ea typeface="宋体" pitchFamily="2" charset="-122"/>
              </a:rPr>
              <a:t>age</a:t>
            </a:r>
            <a:r>
              <a:rPr lang="zh-CN" altLang="en-US" sz="2400" dirty="0">
                <a:ea typeface="宋体" pitchFamily="2" charset="-122"/>
              </a:rPr>
              <a:t>和</a:t>
            </a:r>
            <a:r>
              <a:rPr lang="en-US" altLang="zh-CN" sz="2400" dirty="0">
                <a:ea typeface="宋体" pitchFamily="2" charset="-122"/>
              </a:rPr>
              <a:t>weight</a:t>
            </a:r>
            <a:r>
              <a:rPr lang="zh-CN" altLang="en-US" sz="2400" dirty="0">
                <a:ea typeface="宋体" pitchFamily="2" charset="-122"/>
              </a:rPr>
              <a:t>属性使用显式初始值</a:t>
            </a:r>
            <a:r>
              <a:rPr lang="en-US" altLang="zh-CN" sz="2400" dirty="0">
                <a:ea typeface="宋体" pitchFamily="2" charset="-122"/>
              </a:rPr>
              <a:t>1</a:t>
            </a:r>
            <a:r>
              <a:rPr lang="zh-CN" altLang="en-US" sz="2400" dirty="0">
                <a:ea typeface="宋体" pitchFamily="2" charset="-122"/>
              </a:rPr>
              <a:t>和</a:t>
            </a:r>
            <a:r>
              <a:rPr lang="en-US" altLang="zh-CN" sz="2400" dirty="0">
                <a:ea typeface="宋体" pitchFamily="2" charset="-122"/>
              </a:rPr>
              <a:t>10</a:t>
            </a:r>
            <a:r>
              <a:rPr lang="zh-CN" altLang="en-US" sz="2400" dirty="0">
                <a:ea typeface="宋体" pitchFamily="2" charset="-122"/>
              </a:rPr>
              <a:t>。</a:t>
            </a: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TestDog</a:t>
            </a:r>
            <a:r>
              <a:rPr lang="zh-CN" altLang="en-US" sz="2400" dirty="0">
                <a:ea typeface="宋体" pitchFamily="2" charset="-122"/>
              </a:rPr>
              <a:t>类的</a:t>
            </a:r>
            <a:r>
              <a:rPr lang="en-US" altLang="zh-CN" sz="2400" dirty="0">
                <a:ea typeface="宋体" pitchFamily="2" charset="-122"/>
              </a:rPr>
              <a:t>main</a:t>
            </a:r>
            <a:r>
              <a:rPr lang="zh-CN" altLang="en-US" sz="2400" dirty="0">
                <a:ea typeface="宋体" pitchFamily="2" charset="-122"/>
              </a:rPr>
              <a:t>方法中，创建两个</a:t>
            </a:r>
            <a:r>
              <a:rPr lang="en-US" altLang="zh-CN" sz="2400" dirty="0">
                <a:ea typeface="宋体" pitchFamily="2" charset="-122"/>
              </a:rPr>
              <a:t>Dog</a:t>
            </a:r>
            <a:r>
              <a:rPr lang="zh-CN" altLang="en-US" sz="2400" dirty="0">
                <a:ea typeface="宋体" pitchFamily="2" charset="-122"/>
              </a:rPr>
              <a:t>对象，分别调用两对象的</a:t>
            </a:r>
            <a:r>
              <a:rPr lang="en-US" altLang="zh-CN" sz="2400" dirty="0">
                <a:ea typeface="宋体" pitchFamily="2" charset="-122"/>
              </a:rPr>
              <a:t>say</a:t>
            </a:r>
            <a:r>
              <a:rPr lang="zh-CN" altLang="en-US" sz="2400" dirty="0">
                <a:ea typeface="宋体" pitchFamily="2" charset="-122"/>
              </a:rPr>
              <a:t>方法，将调用结果打印输出。</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继续在</a:t>
            </a:r>
            <a:r>
              <a:rPr lang="en-US" altLang="zh-CN" sz="2400" dirty="0">
                <a:ea typeface="宋体" pitchFamily="2" charset="-122"/>
              </a:rPr>
              <a:t>main</a:t>
            </a:r>
            <a:r>
              <a:rPr lang="zh-CN" altLang="en-US" sz="2400" dirty="0">
                <a:ea typeface="宋体" pitchFamily="2" charset="-122"/>
              </a:rPr>
              <a:t>方法中，将两个</a:t>
            </a:r>
            <a:r>
              <a:rPr lang="en-US" altLang="zh-CN" sz="2400" dirty="0">
                <a:ea typeface="宋体" pitchFamily="2" charset="-122"/>
              </a:rPr>
              <a:t>Dog</a:t>
            </a:r>
            <a:r>
              <a:rPr lang="zh-CN" altLang="en-US" sz="2400" dirty="0">
                <a:ea typeface="宋体" pitchFamily="2" charset="-122"/>
              </a:rPr>
              <a:t>对象的</a:t>
            </a:r>
            <a:r>
              <a:rPr lang="en-US" altLang="zh-CN" sz="2400" dirty="0">
                <a:ea typeface="宋体" pitchFamily="2" charset="-122"/>
              </a:rPr>
              <a:t>name</a:t>
            </a:r>
            <a:r>
              <a:rPr lang="zh-CN" altLang="en-US" sz="2400" dirty="0">
                <a:ea typeface="宋体" pitchFamily="2" charset="-122"/>
              </a:rPr>
              <a:t>属性分别设为“京叭 ”和“吉娃娃”，第二个对象的体重设为</a:t>
            </a:r>
            <a:r>
              <a:rPr lang="en-US" altLang="zh-CN" sz="2400" dirty="0">
                <a:ea typeface="宋体" pitchFamily="2" charset="-122"/>
              </a:rPr>
              <a:t>8</a:t>
            </a:r>
            <a:r>
              <a:rPr lang="zh-CN" altLang="en-US" sz="2400" dirty="0">
                <a:ea typeface="宋体" pitchFamily="2" charset="-122"/>
              </a:rPr>
              <a:t>。再分别调用两对象的</a:t>
            </a:r>
            <a:r>
              <a:rPr lang="en-US" altLang="zh-CN" sz="2400" dirty="0">
                <a:ea typeface="宋体" pitchFamily="2" charset="-122"/>
              </a:rPr>
              <a:t>say</a:t>
            </a:r>
            <a:r>
              <a:rPr lang="zh-CN" altLang="en-US" sz="2400" dirty="0">
                <a:ea typeface="宋体" pitchFamily="2" charset="-122"/>
              </a:rPr>
              <a:t>方法，将调用结果打印输出。</a:t>
            </a:r>
            <a:endParaRPr lang="en-US" altLang="zh-CN" sz="2400" dirty="0">
              <a:ea typeface="宋体" pitchFamily="2" charset="-122"/>
            </a:endParaRPr>
          </a:p>
          <a:p>
            <a:pPr marL="457200" indent="-457200" algn="ctr">
              <a:buFont typeface="+mj-lt"/>
              <a:buAutoNum type="arabicPeriod"/>
              <a:defRPr/>
            </a:pPr>
            <a:r>
              <a:rPr lang="zh-CN" altLang="en-US" sz="2400" dirty="0">
                <a:ea typeface="宋体" pitchFamily="2" charset="-122"/>
              </a:rPr>
              <a:t>根据输出结果，理解由同一类创建的不同对象的属性的独立性。</a:t>
            </a:r>
          </a:p>
          <a:p>
            <a:endParaRPr lang="zh-CN" altLang="en-US" sz="2400" dirty="0"/>
          </a:p>
        </p:txBody>
      </p:sp>
    </p:spTree>
    <p:extLst>
      <p:ext uri="{BB962C8B-B14F-4D97-AF65-F5344CB8AC3E}">
        <p14:creationId xmlns:p14="http://schemas.microsoft.com/office/powerpoint/2010/main" val="909176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4-4 </a:t>
            </a:r>
            <a:r>
              <a:rPr lang="zh-CN" altLang="en-US" sz="4800">
                <a:solidFill>
                  <a:schemeClr val="bg1"/>
                </a:solidFill>
                <a:ea typeface="隶书" panose="02010509060101010101" pitchFamily="49" charset="-122"/>
              </a:rPr>
              <a:t>类的成员二：方法</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73428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692696"/>
            <a:ext cx="4896544" cy="850766"/>
          </a:xfrm>
        </p:spPr>
        <p:txBody>
          <a:bodyPr>
            <a:normAutofit fontScale="90000"/>
          </a:bodyPr>
          <a:lstStyle/>
          <a:p>
            <a:pPr eaLnBrk="1" hangingPunct="1"/>
            <a:r>
              <a:rPr lang="en-US" altLang="zh-CN" b="1">
                <a:latin typeface="+mn-lt"/>
                <a:ea typeface="宋体" pitchFamily="2" charset="-122"/>
                <a:cs typeface="Times New Roman" pitchFamily="18" charset="0"/>
              </a:rPr>
              <a:t>4.4  </a:t>
            </a:r>
            <a:r>
              <a:rPr lang="zh-CN" altLang="en-US" b="1" dirty="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179512" y="1340768"/>
            <a:ext cx="8915400" cy="5469190"/>
          </a:xfrm>
          <a:prstGeom prst="rect">
            <a:avLst/>
          </a:prstGeom>
          <a:noFill/>
          <a:ln w="9525">
            <a:noFill/>
            <a:miter lim="800000"/>
            <a:headEnd/>
            <a:tailEnd/>
          </a:ln>
        </p:spPr>
        <p:txBody>
          <a:bodyPr>
            <a:spAutoFit/>
          </a:bodyPr>
          <a:lstStyle/>
          <a:p>
            <a:pPr>
              <a:spcBef>
                <a:spcPct val="20000"/>
              </a:spcBef>
            </a:pPr>
            <a:r>
              <a:rPr lang="zh-CN" altLang="en-US" sz="2200" b="1">
                <a:ea typeface="宋体" pitchFamily="2" charset="-122"/>
                <a:cs typeface="Times New Roman" pitchFamily="18" charset="0"/>
              </a:rPr>
              <a:t>什么是方法</a:t>
            </a:r>
            <a:r>
              <a:rPr lang="en-US" altLang="zh-CN" sz="2200" b="1">
                <a:ea typeface="宋体" pitchFamily="2" charset="-122"/>
                <a:cs typeface="Times New Roman" pitchFamily="18" charset="0"/>
              </a:rPr>
              <a:t>(method</a:t>
            </a:r>
            <a:r>
              <a:rPr lang="zh-CN" altLang="en-US" sz="2200" b="1">
                <a:ea typeface="宋体" pitchFamily="2" charset="-122"/>
                <a:cs typeface="Times New Roman" pitchFamily="18" charset="0"/>
              </a:rPr>
              <a:t>、函数</a:t>
            </a:r>
            <a:r>
              <a:rPr lang="en-US" altLang="zh-CN" sz="2200" b="1">
                <a:ea typeface="宋体" pitchFamily="2" charset="-122"/>
                <a:cs typeface="Times New Roman" pitchFamily="18" charset="0"/>
              </a:rPr>
              <a:t>):</a:t>
            </a:r>
          </a:p>
          <a:p>
            <a:pPr marL="800100" lvl="1" indent="-342900">
              <a:buFont typeface="Wingdings" pitchFamily="2" charset="2"/>
              <a:buChar char="Ø"/>
            </a:pPr>
            <a:r>
              <a:rPr lang="en-US" altLang="zh-CN" sz="2200" b="1">
                <a:ea typeface="宋体" pitchFamily="2" charset="-122"/>
                <a:cs typeface="Times New Roman" pitchFamily="18" charset="0"/>
              </a:rPr>
              <a:t>	</a:t>
            </a:r>
            <a:r>
              <a:rPr lang="zh-CN" altLang="en-US" sz="2400">
                <a:ea typeface="宋体" pitchFamily="2" charset="-122"/>
                <a:cs typeface="Times New Roman" pitchFamily="18" charset="0"/>
              </a:rPr>
              <a:t>方法是类或对象行为特征的抽象，也称为函数。</a:t>
            </a:r>
            <a:r>
              <a:rPr lang="zh-CN" altLang="en-US" sz="2800">
                <a:ea typeface="宋体" pitchFamily="2" charset="-122"/>
                <a:cs typeface="Times New Roman" pitchFamily="18" charset="0"/>
              </a:rPr>
              <a:t> </a:t>
            </a:r>
            <a:endParaRPr lang="en-US" altLang="zh-CN" sz="2800">
              <a:ea typeface="宋体" pitchFamily="2" charset="-122"/>
              <a:cs typeface="Times New Roman" pitchFamily="18" charset="0"/>
            </a:endParaRPr>
          </a:p>
          <a:p>
            <a:pPr marL="800100" lvl="1" indent="-342900">
              <a:buFont typeface="Wingdings" pitchFamily="2" charset="2"/>
              <a:buChar char="Ø"/>
            </a:pPr>
            <a:r>
              <a:rPr lang="en-US" altLang="zh-CN" sz="2400">
                <a:ea typeface="宋体" pitchFamily="2" charset="-122"/>
                <a:cs typeface="Times New Roman" pitchFamily="18" charset="0"/>
              </a:rPr>
              <a:t>Java</a:t>
            </a:r>
            <a:r>
              <a:rPr lang="zh-CN" altLang="en-US" sz="2400">
                <a:ea typeface="宋体" pitchFamily="2" charset="-122"/>
                <a:cs typeface="Times New Roman" pitchFamily="18" charset="0"/>
              </a:rPr>
              <a:t>里的方法不能独立存在，所有的方法必须定义在类里。</a:t>
            </a:r>
            <a:endParaRPr lang="en-US" altLang="zh-CN" sz="2200" b="1">
              <a:ea typeface="宋体" pitchFamily="2" charset="-122"/>
              <a:cs typeface="Times New Roman" pitchFamily="18" charset="0"/>
            </a:endParaRPr>
          </a:p>
          <a:p>
            <a:pPr>
              <a:spcBef>
                <a:spcPts val="1200"/>
              </a:spcBef>
            </a:pPr>
            <a:r>
              <a:rPr lang="zh-CN" altLang="en-US" sz="2200" b="1">
                <a:ea typeface="宋体" pitchFamily="2" charset="-122"/>
                <a:cs typeface="Times New Roman" pitchFamily="18" charset="0"/>
              </a:rPr>
              <a:t>语法</a:t>
            </a:r>
            <a:r>
              <a:rPr lang="zh-CN" altLang="en-US" sz="2200" b="1" dirty="0">
                <a:ea typeface="宋体" pitchFamily="2" charset="-122"/>
                <a:cs typeface="Times New Roman" pitchFamily="18" charset="0"/>
              </a:rPr>
              <a:t>格式：</a:t>
            </a:r>
          </a:p>
          <a:p>
            <a:pPr>
              <a:spcBef>
                <a:spcPct val="20000"/>
              </a:spcBef>
            </a:pPr>
            <a:r>
              <a:rPr lang="zh-CN" altLang="en-US" sz="2200" b="1" dirty="0">
                <a:ea typeface="宋体" pitchFamily="2" charset="-122"/>
                <a:cs typeface="Times New Roman" pitchFamily="18" charset="0"/>
              </a:rPr>
              <a:t> 	</a:t>
            </a:r>
            <a:r>
              <a:rPr lang="zh-CN" altLang="en-US" sz="2200" b="1" dirty="0">
                <a:solidFill>
                  <a:srgbClr val="00B050"/>
                </a:solidFill>
                <a:ea typeface="宋体" pitchFamily="2" charset="-122"/>
                <a:cs typeface="Times New Roman" pitchFamily="18" charset="0"/>
              </a:rPr>
              <a:t>修饰符</a:t>
            </a:r>
            <a:r>
              <a:rPr lang="en-US" altLang="zh-CN" sz="2200" b="1" dirty="0">
                <a:solidFill>
                  <a:srgbClr val="00B050"/>
                </a:solidFill>
                <a:ea typeface="宋体" pitchFamily="2" charset="-122"/>
                <a:cs typeface="Times New Roman" pitchFamily="18" charset="0"/>
              </a:rPr>
              <a:t>  </a:t>
            </a:r>
            <a:r>
              <a:rPr lang="zh-CN" altLang="en-US" sz="2200" b="1" dirty="0">
                <a:solidFill>
                  <a:srgbClr val="FF0000"/>
                </a:solidFill>
                <a:ea typeface="宋体" pitchFamily="2" charset="-122"/>
                <a:cs typeface="Times New Roman" pitchFamily="18" charset="0"/>
              </a:rPr>
              <a:t>返回值类型</a:t>
            </a:r>
            <a:r>
              <a:rPr lang="en-US" altLang="zh-CN" sz="2200" b="1" dirty="0">
                <a:solidFill>
                  <a:srgbClr val="FF0000"/>
                </a:solidFill>
                <a:ea typeface="宋体" pitchFamily="2" charset="-122"/>
                <a:cs typeface="Times New Roman" pitchFamily="18" charset="0"/>
              </a:rPr>
              <a:t>  </a:t>
            </a:r>
            <a:r>
              <a:rPr lang="zh-CN" altLang="en-US" sz="2200" b="1" dirty="0">
                <a:solidFill>
                  <a:srgbClr val="0000FF"/>
                </a:solidFill>
                <a:ea typeface="宋体" pitchFamily="2" charset="-122"/>
                <a:cs typeface="Times New Roman" pitchFamily="18" charset="0"/>
              </a:rPr>
              <a:t>方法名</a:t>
            </a:r>
            <a:r>
              <a:rPr lang="en-US" altLang="zh-CN" sz="2200" b="1" dirty="0">
                <a:solidFill>
                  <a:srgbClr val="0000FF"/>
                </a:solidFill>
                <a:ea typeface="宋体" pitchFamily="2" charset="-122"/>
                <a:cs typeface="Times New Roman" pitchFamily="18" charset="0"/>
              </a:rPr>
              <a:t> </a:t>
            </a:r>
            <a:r>
              <a:rPr lang="en-US" altLang="zh-CN" sz="2200" b="1" dirty="0">
                <a:ea typeface="宋体" pitchFamily="2" charset="-122"/>
                <a:cs typeface="Times New Roman" pitchFamily="18" charset="0"/>
              </a:rPr>
              <a:t>(</a:t>
            </a:r>
            <a:r>
              <a:rPr lang="en-US" altLang="zh-CN" sz="2200" b="1" dirty="0">
                <a:solidFill>
                  <a:srgbClr val="00B0F0"/>
                </a:solidFill>
                <a:ea typeface="宋体" pitchFamily="2" charset="-122"/>
                <a:cs typeface="Times New Roman" pitchFamily="18" charset="0"/>
              </a:rPr>
              <a:t> </a:t>
            </a:r>
            <a:r>
              <a:rPr lang="zh-CN" altLang="en-US" sz="2200" b="1" dirty="0">
                <a:solidFill>
                  <a:srgbClr val="00B0F0"/>
                </a:solidFill>
                <a:ea typeface="宋体" pitchFamily="2" charset="-122"/>
                <a:cs typeface="Times New Roman" pitchFamily="18" charset="0"/>
              </a:rPr>
              <a:t>参数列表</a:t>
            </a:r>
            <a:r>
              <a:rPr lang="en-US" altLang="zh-CN" sz="2200" b="1" dirty="0">
                <a:ea typeface="宋体" pitchFamily="2" charset="-122"/>
                <a:cs typeface="Times New Roman" pitchFamily="18" charset="0"/>
              </a:rPr>
              <a:t>) {</a:t>
            </a:r>
          </a:p>
          <a:p>
            <a:pPr lvl="2"/>
            <a:r>
              <a:rPr lang="en-US" altLang="zh-CN" sz="2200" b="1" dirty="0">
                <a:ea typeface="宋体" pitchFamily="2" charset="-122"/>
                <a:cs typeface="Times New Roman" pitchFamily="18" charset="0"/>
              </a:rPr>
              <a:t>  	 </a:t>
            </a:r>
            <a:r>
              <a:rPr lang="zh-CN" altLang="en-US" sz="2200" b="1" dirty="0">
                <a:solidFill>
                  <a:schemeClr val="accent6">
                    <a:lumMod val="75000"/>
                  </a:schemeClr>
                </a:solidFill>
                <a:ea typeface="宋体" pitchFamily="2" charset="-122"/>
                <a:cs typeface="Times New Roman" pitchFamily="18" charset="0"/>
              </a:rPr>
              <a:t>方法体语句；</a:t>
            </a:r>
            <a:endParaRPr lang="en-US" altLang="zh-CN" sz="2200" b="1" dirty="0">
              <a:solidFill>
                <a:schemeClr val="accent6">
                  <a:lumMod val="75000"/>
                </a:schemeClr>
              </a:solidFill>
              <a:ea typeface="宋体" pitchFamily="2" charset="-122"/>
              <a:cs typeface="Times New Roman" pitchFamily="18" charset="0"/>
            </a:endParaRPr>
          </a:p>
          <a:p>
            <a:pPr lvl="2"/>
            <a:r>
              <a:rPr lang="en-US" altLang="zh-CN" sz="2200" b="1">
                <a:ea typeface="宋体" pitchFamily="2" charset="-122"/>
                <a:cs typeface="Times New Roman" pitchFamily="18" charset="0"/>
              </a:rPr>
              <a:t>} </a:t>
            </a:r>
          </a:p>
          <a:p>
            <a:pPr>
              <a:spcBef>
                <a:spcPts val="600"/>
              </a:spcBef>
            </a:pPr>
            <a:r>
              <a:rPr lang="zh-CN" altLang="en-US" sz="2200" b="1">
                <a:ea typeface="宋体" pitchFamily="2" charset="-122"/>
                <a:cs typeface="Times New Roman" pitchFamily="18" charset="0"/>
              </a:rPr>
              <a:t>举例：</a:t>
            </a:r>
          </a:p>
          <a:p>
            <a:r>
              <a:rPr lang="zh-CN" altLang="en-US" sz="2000">
                <a:solidFill>
                  <a:schemeClr val="folHlink"/>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public class Person{</a:t>
            </a:r>
          </a:p>
          <a:p>
            <a:pPr lvl="2"/>
            <a:r>
              <a:rPr lang="en-US" altLang="zh-CN" sz="2000">
                <a:solidFill>
                  <a:srgbClr val="C00000"/>
                </a:solidFill>
                <a:ea typeface="宋体" pitchFamily="2" charset="-122"/>
                <a:cs typeface="Times New Roman" pitchFamily="18" charset="0"/>
              </a:rPr>
              <a:t>    private int age;</a:t>
            </a:r>
          </a:p>
          <a:p>
            <a:pPr lvl="2"/>
            <a:r>
              <a:rPr lang="en-US" altLang="zh-CN" sz="2000">
                <a:solidFill>
                  <a:srgbClr val="C00000"/>
                </a:solidFill>
                <a:ea typeface="宋体" pitchFamily="2" charset="-122"/>
                <a:cs typeface="Times New Roman" pitchFamily="18" charset="0"/>
              </a:rPr>
              <a:t>    public int getAge()  { return age; }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声明方法</a:t>
            </a:r>
            <a:r>
              <a:rPr lang="en-US" altLang="zh-CN" sz="2000">
                <a:ea typeface="宋体" pitchFamily="2" charset="-122"/>
                <a:cs typeface="Times New Roman" pitchFamily="18" charset="0"/>
              </a:rPr>
              <a:t>getAge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public void setAge(int i) {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声明方法</a:t>
            </a:r>
            <a:r>
              <a:rPr lang="en-US" altLang="zh-CN" sz="2000">
                <a:ea typeface="宋体" pitchFamily="2" charset="-122"/>
                <a:cs typeface="Times New Roman" pitchFamily="18" charset="0"/>
              </a:rPr>
              <a:t>setAge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age = i;  </a:t>
            </a:r>
            <a:r>
              <a:rPr lang="en-US" altLang="zh-CN" sz="2000">
                <a:solidFill>
                  <a:schemeClr val="accent2"/>
                </a:solidFill>
                <a:ea typeface="宋体" pitchFamily="2" charset="-122"/>
                <a:cs typeface="Times New Roman" pitchFamily="18" charset="0"/>
              </a:rPr>
              <a:t>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将参数</a:t>
            </a:r>
            <a:r>
              <a:rPr lang="en-US" altLang="zh-CN" sz="2000">
                <a:ea typeface="宋体" pitchFamily="2" charset="-122"/>
                <a:cs typeface="Times New Roman" pitchFamily="18" charset="0"/>
              </a:rPr>
              <a:t>i</a:t>
            </a:r>
            <a:r>
              <a:rPr lang="zh-CN" altLang="en-US" sz="2000">
                <a:ea typeface="宋体" pitchFamily="2" charset="-122"/>
                <a:cs typeface="Times New Roman" pitchFamily="18" charset="0"/>
              </a:rPr>
              <a:t>的值赋给类的成员变量</a:t>
            </a:r>
            <a:r>
              <a:rPr lang="en-US" altLang="zh-CN" sz="2000">
                <a:ea typeface="宋体" pitchFamily="2" charset="-122"/>
                <a:cs typeface="Times New Roman" pitchFamily="18" charset="0"/>
              </a:rPr>
              <a: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 }</a:t>
            </a:r>
          </a:p>
          <a:p>
            <a:pPr lvl="2"/>
            <a:r>
              <a:rPr lang="en-US" altLang="zh-CN" sz="200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117261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a:latin typeface="+mn-lt"/>
                <a:ea typeface="宋体" pitchFamily="2" charset="-122"/>
                <a:cs typeface="Times New Roman" pitchFamily="18" charset="0"/>
              </a:rPr>
              <a:t>4.4  </a:t>
            </a:r>
            <a:r>
              <a:rPr lang="zh-CN" altLang="en-US" b="1" dirty="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272321" y="1628800"/>
            <a:ext cx="8692167" cy="4154984"/>
          </a:xfrm>
          <a:prstGeom prst="rect">
            <a:avLst/>
          </a:prstGeom>
          <a:noFill/>
          <a:ln w="9525">
            <a:noFill/>
            <a:miter lim="800000"/>
            <a:headEnd/>
            <a:tailEnd/>
          </a:ln>
        </p:spPr>
        <p:txBody>
          <a:bodyPr wrap="square">
            <a:spAutoFit/>
          </a:bodyPr>
          <a:lstStyle/>
          <a:p>
            <a:pPr>
              <a:spcBef>
                <a:spcPct val="50000"/>
              </a:spcBef>
            </a:pPr>
            <a:r>
              <a:rPr lang="zh-CN" altLang="en-US" sz="2400" b="1">
                <a:ea typeface="宋体" pitchFamily="2" charset="-122"/>
                <a:cs typeface="Times New Roman" pitchFamily="18" charset="0"/>
              </a:rPr>
              <a:t>说明：  </a:t>
            </a:r>
            <a:endParaRPr lang="en-US" altLang="zh-CN" sz="2400" b="1">
              <a:ea typeface="宋体" pitchFamily="2" charset="-122"/>
              <a:cs typeface="Times New Roman" pitchFamily="18" charset="0"/>
            </a:endParaRPr>
          </a:p>
          <a:p>
            <a:pPr>
              <a:spcBef>
                <a:spcPct val="50000"/>
              </a:spcBef>
            </a:pPr>
            <a:r>
              <a:rPr lang="en-US" altLang="zh-CN" sz="2000" b="1">
                <a:ea typeface="宋体" pitchFamily="2" charset="-122"/>
                <a:cs typeface="Times New Roman" pitchFamily="18" charset="0"/>
              </a:rPr>
              <a:t>1. </a:t>
            </a:r>
            <a:r>
              <a:rPr lang="zh-CN" altLang="en-US" sz="2000" b="1">
                <a:ea typeface="宋体" pitchFamily="2" charset="-122"/>
                <a:cs typeface="Times New Roman" pitchFamily="18" charset="0"/>
              </a:rPr>
              <a:t>修饰符：</a:t>
            </a:r>
            <a:r>
              <a:rPr lang="en-US" altLang="zh-CN" sz="2000" b="1">
                <a:solidFill>
                  <a:srgbClr val="00B050"/>
                </a:solidFill>
                <a:ea typeface="宋体" pitchFamily="2" charset="-122"/>
                <a:cs typeface="Times New Roman" pitchFamily="18" charset="0"/>
              </a:rPr>
              <a:t>public, private, protected</a:t>
            </a:r>
            <a:r>
              <a:rPr lang="zh-CN" altLang="en-US" sz="2000" b="1">
                <a:ea typeface="宋体" pitchFamily="2" charset="-122"/>
                <a:cs typeface="Times New Roman" pitchFamily="18" charset="0"/>
              </a:rPr>
              <a:t>等。</a:t>
            </a:r>
          </a:p>
          <a:p>
            <a:pPr>
              <a:spcBef>
                <a:spcPct val="50000"/>
              </a:spcBef>
            </a:pPr>
            <a:r>
              <a:rPr lang="en-US" altLang="zh-CN" sz="2000" b="1">
                <a:ea typeface="宋体" pitchFamily="2" charset="-122"/>
                <a:cs typeface="Times New Roman" pitchFamily="18" charset="0"/>
              </a:rPr>
              <a:t>2. </a:t>
            </a:r>
            <a:r>
              <a:rPr lang="zh-CN" altLang="en-US" sz="2000" b="1">
                <a:ea typeface="宋体" pitchFamily="2" charset="-122"/>
                <a:cs typeface="Times New Roman" pitchFamily="18" charset="0"/>
              </a:rPr>
              <a:t>返回值类型：</a:t>
            </a:r>
            <a:r>
              <a:rPr lang="en-US" altLang="zh-CN" sz="2000" b="1">
                <a:ea typeface="宋体" pitchFamily="2" charset="-122"/>
                <a:cs typeface="Times New Roman" pitchFamily="18" charset="0"/>
              </a:rPr>
              <a:t>		</a:t>
            </a:r>
          </a:p>
          <a:p>
            <a:pPr marL="800100" lvl="1" indent="-342900">
              <a:spcBef>
                <a:spcPct val="50000"/>
              </a:spcBef>
              <a:buFont typeface="Wingdings" panose="05000000000000000000" pitchFamily="2" charset="2"/>
              <a:buChar char="Ø"/>
            </a:pPr>
            <a:r>
              <a:rPr lang="zh-CN" altLang="en-US" sz="2000" b="1">
                <a:ea typeface="宋体" pitchFamily="2" charset="-122"/>
                <a:cs typeface="Times New Roman" pitchFamily="18" charset="0"/>
              </a:rPr>
              <a:t>没有返回值：</a:t>
            </a:r>
            <a:r>
              <a:rPr lang="en-US" altLang="zh-CN" sz="2000" b="1">
                <a:solidFill>
                  <a:srgbClr val="FF0000"/>
                </a:solidFill>
                <a:ea typeface="宋体" pitchFamily="2" charset="-122"/>
                <a:cs typeface="Times New Roman" pitchFamily="18" charset="0"/>
              </a:rPr>
              <a:t>void</a:t>
            </a:r>
            <a:r>
              <a:rPr lang="zh-CN" altLang="en-US" sz="2000" b="1">
                <a:ea typeface="宋体" pitchFamily="2" charset="-122"/>
                <a:cs typeface="Times New Roman" pitchFamily="18" charset="0"/>
              </a:rPr>
              <a:t>。</a:t>
            </a:r>
            <a:endParaRPr lang="en-US" altLang="zh-CN" sz="2000" b="1">
              <a:ea typeface="宋体" pitchFamily="2" charset="-122"/>
              <a:cs typeface="Times New Roman" pitchFamily="18" charset="0"/>
            </a:endParaRPr>
          </a:p>
          <a:p>
            <a:pPr marL="800100" lvl="1" indent="-342900">
              <a:spcBef>
                <a:spcPct val="50000"/>
              </a:spcBef>
              <a:buFont typeface="Wingdings" panose="05000000000000000000" pitchFamily="2" charset="2"/>
              <a:buChar char="Ø"/>
            </a:pPr>
            <a:r>
              <a:rPr lang="zh-CN" altLang="en-US" sz="2000" b="1">
                <a:ea typeface="宋体" pitchFamily="2" charset="-122"/>
                <a:cs typeface="Times New Roman" pitchFamily="18" charset="0"/>
              </a:rPr>
              <a:t>有返回值，声明出变量的类型</a:t>
            </a:r>
            <a:endParaRPr lang="en-US" altLang="zh-CN" sz="2000" b="1">
              <a:ea typeface="宋体" pitchFamily="2" charset="-122"/>
              <a:cs typeface="Times New Roman" pitchFamily="18" charset="0"/>
            </a:endParaRPr>
          </a:p>
          <a:p>
            <a:pPr marL="0" lvl="1">
              <a:spcBef>
                <a:spcPct val="50000"/>
              </a:spcBef>
            </a:pPr>
            <a:r>
              <a:rPr lang="en-US" altLang="zh-CN" sz="2000" b="1">
                <a:ea typeface="宋体" pitchFamily="2" charset="-122"/>
                <a:cs typeface="Times New Roman" pitchFamily="18" charset="0"/>
              </a:rPr>
              <a:t>3. </a:t>
            </a:r>
            <a:r>
              <a:rPr lang="zh-CN" altLang="en-US" sz="2000" b="1">
                <a:ea typeface="宋体" pitchFamily="2" charset="-122"/>
                <a:cs typeface="Times New Roman" pitchFamily="18" charset="0"/>
              </a:rPr>
              <a:t>方法名：“见名知意”</a:t>
            </a:r>
            <a:endParaRPr lang="en-US" altLang="zh-CN" sz="2000" b="1">
              <a:ea typeface="宋体" pitchFamily="2" charset="-122"/>
              <a:cs typeface="Times New Roman" pitchFamily="18" charset="0"/>
            </a:endParaRPr>
          </a:p>
          <a:p>
            <a:pPr marL="0" lvl="1">
              <a:spcBef>
                <a:spcPct val="50000"/>
              </a:spcBef>
            </a:pPr>
            <a:r>
              <a:rPr lang="en-US" altLang="zh-CN" sz="2000" b="1">
                <a:ea typeface="宋体" pitchFamily="2" charset="-122"/>
                <a:cs typeface="Times New Roman" pitchFamily="18" charset="0"/>
              </a:rPr>
              <a:t>4. </a:t>
            </a:r>
            <a:r>
              <a:rPr lang="zh-CN" altLang="en-US" sz="2000" b="1">
                <a:ea typeface="宋体" pitchFamily="2" charset="-122"/>
                <a:cs typeface="Times New Roman" pitchFamily="18" charset="0"/>
              </a:rPr>
              <a:t>方法的参数列表：</a:t>
            </a:r>
            <a:endParaRPr lang="en-US" altLang="zh-CN" sz="2000" b="1">
              <a:ea typeface="宋体" pitchFamily="2" charset="-122"/>
              <a:cs typeface="Times New Roman" pitchFamily="18" charset="0"/>
            </a:endParaRPr>
          </a:p>
          <a:p>
            <a:pPr marL="800100" lvl="2" indent="-342900">
              <a:spcBef>
                <a:spcPct val="50000"/>
              </a:spcBef>
              <a:buFont typeface="Wingdings" panose="05000000000000000000" pitchFamily="2" charset="2"/>
              <a:buChar char="Ø"/>
            </a:pPr>
            <a:r>
              <a:rPr lang="zh-CN" altLang="en-US" sz="2000" b="1">
                <a:ea typeface="宋体" pitchFamily="2" charset="-122"/>
                <a:cs typeface="Times New Roman" pitchFamily="18" charset="0"/>
              </a:rPr>
              <a:t>可以包含一到多个参数</a:t>
            </a:r>
            <a:endParaRPr lang="en-US" altLang="zh-CN" sz="2000" b="1">
              <a:ea typeface="宋体" pitchFamily="2" charset="-122"/>
              <a:cs typeface="Times New Roman" pitchFamily="18" charset="0"/>
            </a:endParaRPr>
          </a:p>
          <a:p>
            <a:pPr marL="800100" lvl="2" indent="-342900">
              <a:spcBef>
                <a:spcPct val="50000"/>
              </a:spcBef>
              <a:buFont typeface="Wingdings" panose="05000000000000000000" pitchFamily="2" charset="2"/>
              <a:buChar char="Ø"/>
            </a:pPr>
            <a:r>
              <a:rPr lang="zh-CN" altLang="en-US" sz="2000" b="1">
                <a:ea typeface="宋体" pitchFamily="2" charset="-122"/>
                <a:cs typeface="Times New Roman" pitchFamily="18" charset="0"/>
              </a:rPr>
              <a:t>调用方法时，参数的类型与数量必须完全匹配</a:t>
            </a:r>
          </a:p>
        </p:txBody>
      </p:sp>
    </p:spTree>
    <p:extLst>
      <p:ext uri="{BB962C8B-B14F-4D97-AF65-F5344CB8AC3E}">
        <p14:creationId xmlns:p14="http://schemas.microsoft.com/office/powerpoint/2010/main" val="1132687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4-5 </a:t>
            </a:r>
            <a:r>
              <a:rPr lang="zh-CN" altLang="en-US" sz="4800">
                <a:solidFill>
                  <a:schemeClr val="bg1"/>
                </a:solidFill>
                <a:ea typeface="隶书" panose="02010509060101010101" pitchFamily="49" charset="-122"/>
              </a:rPr>
              <a:t>对象的创建和使用</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73428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类的实例化，即创建类的对象</a:t>
            </a:r>
          </a:p>
        </p:txBody>
      </p:sp>
      <p:sp>
        <p:nvSpPr>
          <p:cNvPr id="2" name="TextBox 1"/>
          <p:cNvSpPr txBox="1"/>
          <p:nvPr/>
        </p:nvSpPr>
        <p:spPr>
          <a:xfrm>
            <a:off x="3563888" y="3611720"/>
            <a:ext cx="3240361" cy="461665"/>
          </a:xfrm>
          <a:prstGeom prst="rect">
            <a:avLst/>
          </a:prstGeom>
          <a:noFill/>
        </p:spPr>
        <p:txBody>
          <a:bodyPr wrap="square" rtlCol="0">
            <a:spAutoFit/>
          </a:bodyPr>
          <a:lstStyle/>
          <a:p>
            <a:r>
              <a:rPr lang="zh-CN" altLang="en-US" sz="2400" dirty="0">
                <a:solidFill>
                  <a:srgbClr val="FF0000"/>
                </a:solidFill>
                <a:latin typeface="华文新魏" panose="02010800040101010101" pitchFamily="2" charset="-122"/>
                <a:ea typeface="华文新魏" panose="02010800040101010101" pitchFamily="2" charset="-122"/>
              </a:rPr>
              <a:t>如何使用</a:t>
            </a:r>
            <a:r>
              <a:rPr lang="en-US" altLang="zh-CN" sz="2400" dirty="0">
                <a:solidFill>
                  <a:srgbClr val="FF0000"/>
                </a:solidFill>
                <a:latin typeface="华文新魏" panose="02010800040101010101" pitchFamily="2" charset="-122"/>
                <a:ea typeface="华文新魏" panose="02010800040101010101" pitchFamily="2" charset="-122"/>
              </a:rPr>
              <a:t>java</a:t>
            </a:r>
            <a:r>
              <a:rPr lang="zh-CN" altLang="en-US" sz="2400" dirty="0">
                <a:solidFill>
                  <a:srgbClr val="FF0000"/>
                </a:solidFill>
                <a:latin typeface="华文新魏" panose="02010800040101010101" pitchFamily="2" charset="-122"/>
                <a:ea typeface="华文新魏" panose="02010800040101010101" pitchFamily="2" charset="-122"/>
              </a:rPr>
              <a:t>类？</a:t>
            </a: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a:latin typeface="+mn-lt"/>
                <a:ea typeface="宋体" pitchFamily="2" charset="-122"/>
                <a:cs typeface="Arial Unicode MS" pitchFamily="34" charset="-122"/>
              </a:rPr>
              <a:t>4.5 </a:t>
            </a:r>
            <a:r>
              <a:rPr lang="zh-CN" altLang="en-US" b="1" dirty="0">
                <a:latin typeface="+mn-lt"/>
                <a:ea typeface="宋体" pitchFamily="2" charset="-122"/>
                <a:cs typeface="Arial Unicode MS" pitchFamily="34" charset="-122"/>
              </a:rPr>
              <a:t>对象的创建和使用</a:t>
            </a:r>
          </a:p>
        </p:txBody>
      </p:sp>
      <p:pic>
        <p:nvPicPr>
          <p:cNvPr id="1026"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808" y="3234504"/>
            <a:ext cx="553685" cy="12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10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975788"/>
          </a:xfrm>
        </p:spPr>
        <p:txBody>
          <a:bodyPr/>
          <a:lstStyle/>
          <a:p>
            <a:pPr eaLnBrk="1" hangingPunct="1">
              <a:buClr>
                <a:schemeClr val="tx1"/>
              </a:buClr>
              <a:buFont typeface="Wingdings" pitchFamily="2" charset="2"/>
              <a:buChar char="Ø"/>
            </a:pPr>
            <a:r>
              <a:rPr lang="zh-CN" altLang="en-US" sz="2000" b="1" dirty="0">
                <a:ea typeface="宋体" pitchFamily="2" charset="-122"/>
                <a:cs typeface="Times New Roman" pitchFamily="18" charset="0"/>
              </a:rPr>
              <a:t>使用</a:t>
            </a:r>
            <a:r>
              <a:rPr lang="en-US" altLang="zh-CN" sz="2000" b="1" dirty="0">
                <a:solidFill>
                  <a:srgbClr val="FF5050"/>
                </a:solidFill>
                <a:ea typeface="宋体" pitchFamily="2" charset="-122"/>
                <a:cs typeface="Times New Roman" pitchFamily="18" charset="0"/>
              </a:rPr>
              <a:t>new +</a:t>
            </a:r>
            <a:r>
              <a:rPr lang="zh-CN" altLang="en-US" sz="2000" b="1" dirty="0">
                <a:solidFill>
                  <a:srgbClr val="FF5050"/>
                </a:solidFill>
                <a:ea typeface="宋体" pitchFamily="2" charset="-122"/>
                <a:cs typeface="Times New Roman" pitchFamily="18" charset="0"/>
              </a:rPr>
              <a:t>构造器</a:t>
            </a:r>
            <a:r>
              <a:rPr lang="zh-CN" altLang="en-US" sz="2000" b="1" dirty="0">
                <a:ea typeface="宋体" pitchFamily="2" charset="-122"/>
                <a:cs typeface="Times New Roman" pitchFamily="18" charset="0"/>
              </a:rPr>
              <a:t>创建一个新的对象；</a:t>
            </a:r>
          </a:p>
          <a:p>
            <a:pPr eaLnBrk="1" hangingPunct="1">
              <a:buClr>
                <a:schemeClr val="tx1"/>
              </a:buClr>
              <a:buFont typeface="Wingdings" pitchFamily="2" charset="2"/>
              <a:buChar char="Ø"/>
            </a:pPr>
            <a:r>
              <a:rPr lang="zh-CN" altLang="en-US" sz="2000" b="1" dirty="0">
                <a:solidFill>
                  <a:srgbClr val="000000"/>
                </a:solidFill>
                <a:ea typeface="宋体" pitchFamily="2" charset="-122"/>
                <a:cs typeface="Times New Roman" pitchFamily="18" charset="0"/>
              </a:rPr>
              <a:t>使用“</a:t>
            </a:r>
            <a:r>
              <a:rPr lang="zh-CN" altLang="en-US" sz="2000" b="1" dirty="0">
                <a:solidFill>
                  <a:srgbClr val="FF5050"/>
                </a:solidFill>
                <a:ea typeface="宋体" pitchFamily="2" charset="-122"/>
                <a:cs typeface="Times New Roman" pitchFamily="18" charset="0"/>
              </a:rPr>
              <a:t>对象名</a:t>
            </a:r>
            <a:r>
              <a:rPr lang="en-US" altLang="zh-CN" sz="2000" b="1" dirty="0">
                <a:solidFill>
                  <a:srgbClr val="FF5050"/>
                </a:solidFill>
                <a:ea typeface="宋体" pitchFamily="2" charset="-122"/>
                <a:cs typeface="Times New Roman" pitchFamily="18" charset="0"/>
              </a:rPr>
              <a:t>.</a:t>
            </a:r>
            <a:r>
              <a:rPr lang="zh-CN" altLang="en-US" sz="2000" b="1" dirty="0">
                <a:solidFill>
                  <a:srgbClr val="FF5050"/>
                </a:solidFill>
                <a:ea typeface="宋体" pitchFamily="2" charset="-122"/>
                <a:cs typeface="Times New Roman" pitchFamily="18" charset="0"/>
              </a:rPr>
              <a:t>对象成员</a:t>
            </a:r>
            <a:r>
              <a:rPr lang="zh-CN" altLang="en-US" sz="2000" b="1" dirty="0">
                <a:solidFill>
                  <a:srgbClr val="000000"/>
                </a:solidFill>
                <a:ea typeface="宋体" pitchFamily="2" charset="-122"/>
                <a:cs typeface="Times New Roman" pitchFamily="18" charset="0"/>
              </a:rPr>
              <a:t>”的方式访问对象成员（包括属性和方法）；</a:t>
            </a:r>
            <a:endParaRPr lang="zh-CN" altLang="en-US" sz="2000" b="1" dirty="0">
              <a:ea typeface="宋体" pitchFamily="2" charset="-122"/>
              <a:cs typeface="Times New Roman"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2348880"/>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720348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a:ea typeface="宋体" pitchFamily="2" charset="-122"/>
                  <a:cs typeface="Times New Roman" pitchFamily="18" charset="0"/>
                </a:rPr>
                <a:t>Java </a:t>
              </a:r>
              <a:r>
                <a:rPr lang="zh-CN" altLang="en-US" sz="2000" b="1" dirty="0">
                  <a:ea typeface="宋体" pitchFamily="2" charset="-122"/>
                  <a:cs typeface="Times New Roman" pitchFamily="18" charset="0"/>
                </a:rPr>
                <a:t>类</a:t>
              </a: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extLst>
                    <a:ext uri="{9D8B030D-6E8A-4147-A177-3AD203B41FA5}">
                      <a16:colId xmlns:a16="http://schemas.microsoft.com/office/drawing/2014/main" val="20000"/>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0"/>
                  </a:ext>
                </a:extLst>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legs</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1"/>
                  </a:ext>
                </a:extLst>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2"/>
                  </a:ext>
                </a:extLst>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a:latin typeface="Times New Roman" pitchFamily="18" charset="0"/>
                <a:ea typeface="宋体" pitchFamily="2" charset="-122"/>
                <a:cs typeface="Times New Roman" pitchFamily="18" charset="0"/>
              </a:rPr>
              <a:t>类名</a:t>
            </a: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extLst>
                    <a:ext uri="{9D8B030D-6E8A-4147-A177-3AD203B41FA5}">
                      <a16:colId xmlns:a16="http://schemas.microsoft.com/office/drawing/2014/main" val="20000"/>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a:ln>
                            <a:noFill/>
                          </a:ln>
                          <a:effectLst/>
                        </a:rPr>
                        <a:t>xh:Animal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0"/>
                  </a:ext>
                </a:extLst>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legs=0</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2"/>
                  </a:ext>
                </a:extLst>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extLst>
                    <a:ext uri="{9D8B030D-6E8A-4147-A177-3AD203B41FA5}">
                      <a16:colId xmlns:a16="http://schemas.microsoft.com/office/drawing/2014/main" val="20000"/>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a:ln>
                            <a:noFill/>
                          </a:ln>
                          <a:effectLst/>
                        </a:rPr>
                        <a:t>xb:Animal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0"/>
                  </a:ext>
                </a:extLst>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legs=4</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extLst>
                  <a:ext uri="{0D108BD9-81ED-4DB2-BD59-A6C34878D82A}">
                    <a16:rowId xmlns:a16="http://schemas.microsoft.com/office/drawing/2014/main" val="10002"/>
                  </a:ext>
                </a:extLst>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a:ea typeface="宋体" pitchFamily="2" charset="-122"/>
                <a:cs typeface="Times New Roman" pitchFamily="18" charset="0"/>
              </a:rPr>
              <a:t>java </a:t>
            </a:r>
            <a:r>
              <a:rPr lang="zh-CN" altLang="en-US" sz="3600" b="1" dirty="0">
                <a:ea typeface="宋体" pitchFamily="2" charset="-122"/>
                <a:cs typeface="Times New Roman" pitchFamily="18" charset="0"/>
              </a:rPr>
              <a:t>中类与对象 </a:t>
            </a:r>
          </a:p>
        </p:txBody>
      </p:sp>
    </p:spTree>
    <p:extLst>
      <p:ext uri="{BB962C8B-B14F-4D97-AF65-F5344CB8AC3E}">
        <p14:creationId xmlns:p14="http://schemas.microsoft.com/office/powerpoint/2010/main" val="103432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a:latin typeface="+mn-lt"/>
                <a:ea typeface="宋体" pitchFamily="2" charset="-122"/>
                <a:cs typeface="Times New Roman" pitchFamily="18" charset="0"/>
              </a:rPr>
              <a:t>学习内容</a:t>
            </a:r>
          </a:p>
        </p:txBody>
      </p:sp>
      <p:sp>
        <p:nvSpPr>
          <p:cNvPr id="4" name="Rectangle 3"/>
          <p:cNvSpPr txBox="1">
            <a:spLocks noChangeArrowheads="1"/>
          </p:cNvSpPr>
          <p:nvPr/>
        </p:nvSpPr>
        <p:spPr>
          <a:xfrm>
            <a:off x="467544" y="1340768"/>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a:solidFill>
                  <a:schemeClr val="tx1"/>
                </a:solidFill>
                <a:ea typeface="宋体" pitchFamily="2" charset="-122"/>
                <a:cs typeface="Times New Roman" pitchFamily="18" charset="0"/>
              </a:rPr>
              <a:t>4.1  </a:t>
            </a:r>
            <a:r>
              <a:rPr lang="zh-CN" altLang="en-US" sz="2800" dirty="0">
                <a:solidFill>
                  <a:schemeClr val="tx1"/>
                </a:solidFill>
                <a:ea typeface="宋体" pitchFamily="2" charset="-122"/>
                <a:cs typeface="Times New Roman" pitchFamily="18" charset="0"/>
              </a:rPr>
              <a:t>面向对象与面向过程</a:t>
            </a:r>
            <a:endParaRPr lang="en-US" altLang="zh-CN"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4.2  </a:t>
            </a:r>
            <a:r>
              <a:rPr lang="en-US" altLang="zh-CN" sz="2800" dirty="0">
                <a:solidFill>
                  <a:schemeClr val="tx1"/>
                </a:solidFill>
                <a:ea typeface="宋体" pitchFamily="2" charset="-122"/>
                <a:cs typeface="Times New Roman" pitchFamily="18" charset="0"/>
              </a:rPr>
              <a:t>java</a:t>
            </a:r>
            <a:r>
              <a:rPr lang="zh-CN" altLang="en-US" sz="2800" dirty="0">
                <a:solidFill>
                  <a:schemeClr val="tx1"/>
                </a:solidFill>
                <a:ea typeface="宋体" pitchFamily="2" charset="-122"/>
                <a:cs typeface="Times New Roman" pitchFamily="18" charset="0"/>
              </a:rPr>
              <a:t>语言的基本元素：类和对象</a:t>
            </a:r>
          </a:p>
          <a:p>
            <a:pPr algn="l"/>
            <a:r>
              <a:rPr lang="en-US" altLang="zh-CN" sz="2800">
                <a:solidFill>
                  <a:schemeClr val="tx1"/>
                </a:solidFill>
                <a:ea typeface="宋体" pitchFamily="2" charset="-122"/>
                <a:cs typeface="Times New Roman" pitchFamily="18" charset="0"/>
              </a:rPr>
              <a:t>4.3  </a:t>
            </a:r>
            <a:r>
              <a:rPr lang="zh-CN" altLang="en-US" sz="2800" b="1" dirty="0">
                <a:solidFill>
                  <a:srgbClr val="0000FF"/>
                </a:solidFill>
                <a:ea typeface="宋体" pitchFamily="2" charset="-122"/>
                <a:cs typeface="Times New Roman" pitchFamily="18" charset="0"/>
              </a:rPr>
              <a:t>类的成员之一</a:t>
            </a:r>
            <a:r>
              <a:rPr lang="zh-CN" altLang="en-US" sz="2800" dirty="0">
                <a:solidFill>
                  <a:schemeClr val="tx1"/>
                </a:solidFill>
                <a:ea typeface="宋体" pitchFamily="2" charset="-122"/>
                <a:cs typeface="Times New Roman" pitchFamily="18" charset="0"/>
              </a:rPr>
              <a:t>：属 性</a:t>
            </a:r>
            <a:endParaRPr lang="en-US" altLang="zh-CN"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4.4  </a:t>
            </a:r>
            <a:r>
              <a:rPr lang="zh-CN" altLang="en-US" sz="2800" b="1" dirty="0">
                <a:solidFill>
                  <a:srgbClr val="0000FF"/>
                </a:solidFill>
                <a:ea typeface="宋体" pitchFamily="2" charset="-122"/>
                <a:cs typeface="Times New Roman" pitchFamily="18" charset="0"/>
              </a:rPr>
              <a:t>类的成员之二</a:t>
            </a:r>
            <a:r>
              <a:rPr lang="zh-CN" altLang="en-US" sz="2800" dirty="0">
                <a:solidFill>
                  <a:schemeClr val="tx1"/>
                </a:solidFill>
                <a:ea typeface="宋体" pitchFamily="2" charset="-122"/>
                <a:cs typeface="Times New Roman" pitchFamily="18" charset="0"/>
              </a:rPr>
              <a:t>：方 法</a:t>
            </a:r>
            <a:endParaRPr lang="en-US" altLang="zh-CN"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4.5  </a:t>
            </a:r>
            <a:r>
              <a:rPr lang="zh-CN" altLang="en-US" sz="2800" dirty="0">
                <a:solidFill>
                  <a:schemeClr val="tx1"/>
                </a:solidFill>
                <a:ea typeface="宋体" pitchFamily="2" charset="-122"/>
                <a:cs typeface="Times New Roman" pitchFamily="18" charset="0"/>
              </a:rPr>
              <a:t>对象的创建和使用</a:t>
            </a:r>
            <a:endParaRPr lang="en-US" altLang="zh-CN"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4.6  </a:t>
            </a:r>
            <a:r>
              <a:rPr lang="zh-CN" altLang="en-US" sz="2800" dirty="0">
                <a:solidFill>
                  <a:schemeClr val="tx1"/>
                </a:solidFill>
                <a:ea typeface="宋体" pitchFamily="2" charset="-122"/>
                <a:cs typeface="Times New Roman" pitchFamily="18" charset="0"/>
              </a:rPr>
              <a:t>再谈方法</a:t>
            </a:r>
          </a:p>
          <a:p>
            <a:pPr algn="l"/>
            <a:r>
              <a:rPr lang="en-US" altLang="zh-CN" sz="2800">
                <a:solidFill>
                  <a:schemeClr val="tx1"/>
                </a:solidFill>
                <a:ea typeface="宋体" pitchFamily="2" charset="-122"/>
                <a:cs typeface="Times New Roman" pitchFamily="18" charset="0"/>
              </a:rPr>
              <a:t>4.7  </a:t>
            </a:r>
            <a:r>
              <a:rPr lang="zh-CN" altLang="en-US" sz="2800" b="1" dirty="0">
                <a:solidFill>
                  <a:srgbClr val="C00000"/>
                </a:solidFill>
                <a:ea typeface="宋体" pitchFamily="2" charset="-122"/>
                <a:cs typeface="Times New Roman" pitchFamily="18" charset="0"/>
              </a:rPr>
              <a:t>面向对象特征之一</a:t>
            </a:r>
            <a:r>
              <a:rPr lang="zh-CN" altLang="en-US" sz="2800" dirty="0">
                <a:solidFill>
                  <a:schemeClr val="tx1"/>
                </a:solidFill>
                <a:ea typeface="宋体" pitchFamily="2" charset="-122"/>
                <a:cs typeface="Times New Roman" pitchFamily="18" charset="0"/>
              </a:rPr>
              <a:t>：封装和隐藏</a:t>
            </a:r>
            <a:endParaRPr lang="en-US" altLang="zh-CN"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4.8  </a:t>
            </a:r>
            <a:r>
              <a:rPr lang="zh-CN" altLang="en-US" sz="2800" b="1" dirty="0">
                <a:solidFill>
                  <a:srgbClr val="0000FF"/>
                </a:solidFill>
                <a:ea typeface="宋体" pitchFamily="2" charset="-122"/>
                <a:cs typeface="Times New Roman" pitchFamily="18" charset="0"/>
              </a:rPr>
              <a:t>类的成员之三</a:t>
            </a:r>
            <a:r>
              <a:rPr lang="zh-CN" altLang="en-US" sz="2800" dirty="0">
                <a:solidFill>
                  <a:schemeClr val="tx1"/>
                </a:solidFill>
                <a:ea typeface="宋体" pitchFamily="2" charset="-122"/>
                <a:cs typeface="Times New Roman" pitchFamily="18" charset="0"/>
              </a:rPr>
              <a:t>：</a:t>
            </a:r>
            <a:r>
              <a:rPr lang="zh-CN" altLang="en-US" sz="2800">
                <a:solidFill>
                  <a:schemeClr val="tx1"/>
                </a:solidFill>
                <a:ea typeface="宋体" pitchFamily="2" charset="-122"/>
                <a:cs typeface="Times New Roman" pitchFamily="18" charset="0"/>
              </a:rPr>
              <a:t>构造器</a:t>
            </a:r>
            <a:r>
              <a:rPr lang="en-US" altLang="zh-CN" sz="2800">
                <a:solidFill>
                  <a:schemeClr val="tx1"/>
                </a:solidFill>
                <a:ea typeface="宋体" pitchFamily="2" charset="-122"/>
                <a:cs typeface="Times New Roman" pitchFamily="18" charset="0"/>
              </a:rPr>
              <a:t>(</a:t>
            </a:r>
            <a:r>
              <a:rPr lang="zh-CN" altLang="en-US" sz="2800">
                <a:solidFill>
                  <a:schemeClr val="tx1"/>
                </a:solidFill>
                <a:ea typeface="宋体" pitchFamily="2" charset="-122"/>
                <a:cs typeface="Times New Roman" pitchFamily="18" charset="0"/>
              </a:rPr>
              <a:t>构造方法</a:t>
            </a:r>
            <a:r>
              <a:rPr lang="en-US" altLang="zh-CN" sz="2800">
                <a:solidFill>
                  <a:schemeClr val="tx1"/>
                </a:solidFill>
                <a:ea typeface="宋体" pitchFamily="2" charset="-122"/>
                <a:cs typeface="Times New Roman" pitchFamily="18" charset="0"/>
              </a:rPr>
              <a:t>)</a:t>
            </a:r>
            <a:endParaRPr lang="zh-CN" altLang="en-US" sz="2800" dirty="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4.9  </a:t>
            </a:r>
            <a:r>
              <a:rPr lang="zh-CN" altLang="en-US" sz="2800">
                <a:solidFill>
                  <a:schemeClr val="tx1"/>
                </a:solidFill>
                <a:ea typeface="宋体" pitchFamily="2" charset="-122"/>
                <a:cs typeface="Times New Roman" pitchFamily="18" charset="0"/>
              </a:rPr>
              <a:t>关键字：</a:t>
            </a:r>
            <a:r>
              <a:rPr lang="en-US" altLang="zh-CN" sz="2800">
                <a:solidFill>
                  <a:schemeClr val="tx1"/>
                </a:solidFill>
                <a:ea typeface="宋体" pitchFamily="2" charset="-122"/>
                <a:cs typeface="Times New Roman" pitchFamily="18" charset="0"/>
              </a:rPr>
              <a:t>this</a:t>
            </a:r>
            <a:r>
              <a:rPr lang="zh-CN" altLang="en-US" sz="2800">
                <a:solidFill>
                  <a:schemeClr val="tx1"/>
                </a:solidFill>
                <a:ea typeface="宋体" pitchFamily="2" charset="-122"/>
                <a:cs typeface="Times New Roman" pitchFamily="18" charset="0"/>
              </a:rPr>
              <a:t>的使用</a:t>
            </a:r>
            <a:endParaRPr lang="en-US" altLang="zh-CN" sz="2800">
              <a:solidFill>
                <a:schemeClr val="tx1"/>
              </a:solidFill>
              <a:ea typeface="宋体" pitchFamily="2" charset="-122"/>
              <a:cs typeface="Times New Roman" pitchFamily="18" charset="0"/>
            </a:endParaRPr>
          </a:p>
          <a:p>
            <a:pPr algn="l"/>
            <a:r>
              <a:rPr lang="en-US" altLang="zh-CN" sz="2800">
                <a:solidFill>
                  <a:schemeClr val="tx1"/>
                </a:solidFill>
                <a:ea typeface="宋体" pitchFamily="2" charset="-122"/>
                <a:cs typeface="Times New Roman" pitchFamily="18" charset="0"/>
              </a:rPr>
              <a:t>4.10 </a:t>
            </a:r>
            <a:r>
              <a:rPr lang="zh-CN" altLang="en-US" sz="2800">
                <a:solidFill>
                  <a:schemeClr val="tx1"/>
                </a:solidFill>
                <a:ea typeface="宋体" pitchFamily="2" charset="-122"/>
                <a:cs typeface="Times New Roman" pitchFamily="18" charset="0"/>
              </a:rPr>
              <a:t>关键字：</a:t>
            </a:r>
            <a:r>
              <a:rPr lang="en-US" altLang="zh-CN" sz="2800">
                <a:solidFill>
                  <a:schemeClr val="tx1"/>
                </a:solidFill>
                <a:ea typeface="宋体" pitchFamily="2" charset="-122"/>
                <a:cs typeface="Times New Roman" pitchFamily="18" charset="0"/>
              </a:rPr>
              <a:t>package</a:t>
            </a:r>
            <a:r>
              <a:rPr lang="zh-CN" altLang="en-US" sz="2800">
                <a:solidFill>
                  <a:schemeClr val="tx1"/>
                </a:solidFill>
                <a:ea typeface="宋体" pitchFamily="2" charset="-122"/>
                <a:cs typeface="Times New Roman" pitchFamily="18" charset="0"/>
              </a:rPr>
              <a:t>、</a:t>
            </a:r>
            <a:r>
              <a:rPr lang="en-US" altLang="zh-CN" sz="2800">
                <a:solidFill>
                  <a:schemeClr val="tx1"/>
                </a:solidFill>
                <a:ea typeface="宋体" pitchFamily="2" charset="-122"/>
                <a:cs typeface="Times New Roman" pitchFamily="18" charset="0"/>
              </a:rPr>
              <a:t>import</a:t>
            </a:r>
            <a:r>
              <a:rPr lang="zh-CN" altLang="en-US" sz="2800">
                <a:solidFill>
                  <a:schemeClr val="tx1"/>
                </a:solidFill>
                <a:ea typeface="宋体" pitchFamily="2" charset="-122"/>
                <a:cs typeface="Times New Roman" pitchFamily="18" charset="0"/>
              </a:rPr>
              <a:t>的使用</a:t>
            </a:r>
            <a:endParaRPr lang="zh-CN" altLang="en-US" sz="2800" dirty="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3121504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3528" y="1772816"/>
            <a:ext cx="4824536" cy="2308324"/>
          </a:xfrm>
          <a:prstGeom prst="rect">
            <a:avLst/>
          </a:prstGeom>
          <a:noFill/>
        </p:spPr>
        <p:txBody>
          <a:bodyPr wrap="square" rtlCol="0">
            <a:spAutoFit/>
          </a:bodyPr>
          <a:lstStyle/>
          <a:p>
            <a:r>
              <a:rPr lang="zh-CN" altLang="en-US" sz="2400" dirty="0">
                <a:latin typeface="宋体" pitchFamily="2" charset="-122"/>
                <a:ea typeface="宋体" pitchFamily="2" charset="-122"/>
              </a:rPr>
              <a:t>曰：“白马非马，可乎？”</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曰：“可。”</a:t>
            </a:r>
          </a:p>
          <a:p>
            <a:r>
              <a:rPr lang="zh-CN" altLang="en-US" sz="2400" dirty="0">
                <a:latin typeface="宋体" pitchFamily="2" charset="-122"/>
                <a:ea typeface="宋体" pitchFamily="2" charset="-122"/>
              </a:rPr>
              <a:t>曰：“何哉？”</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曰：“马者，所以命形也。白者，所以命色也。命色者，非命形也，故曰白马非马。”</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50" y="497710"/>
            <a:ext cx="3197746" cy="6171650"/>
          </a:xfrm>
          <a:prstGeom prst="rect">
            <a:avLst/>
          </a:prstGeom>
        </p:spPr>
      </p:pic>
      <p:sp>
        <p:nvSpPr>
          <p:cNvPr id="3" name="乘号 2"/>
          <p:cNvSpPr/>
          <p:nvPr/>
        </p:nvSpPr>
        <p:spPr>
          <a:xfrm>
            <a:off x="3275856" y="3620448"/>
            <a:ext cx="1548172" cy="122413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334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340768"/>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  }</a:t>
            </a:r>
          </a:p>
        </p:txBody>
      </p:sp>
    </p:spTree>
    <p:extLst>
      <p:ext uri="{BB962C8B-B14F-4D97-AF65-F5344CB8AC3E}">
        <p14:creationId xmlns:p14="http://schemas.microsoft.com/office/powerpoint/2010/main" val="475961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a:ea typeface="宋体" pitchFamily="2" charset="-122"/>
                <a:cs typeface="Times New Roman" pitchFamily="18" charset="0"/>
              </a:rPr>
              <a:t>编写</a:t>
            </a:r>
            <a:r>
              <a:rPr lang="zh-CN" altLang="en-US" sz="2400" b="1" dirty="0">
                <a:ea typeface="宋体" pitchFamily="2" charset="-122"/>
                <a:cs typeface="Times New Roman" pitchFamily="18" charset="0"/>
              </a:rPr>
              <a:t>教师类和学生类，并通过测试类创建对象进行测试</a:t>
            </a:r>
          </a:p>
        </p:txBody>
      </p:sp>
      <p:graphicFrame>
        <p:nvGraphicFramePr>
          <p:cNvPr id="5" name="Group 4"/>
          <p:cNvGraphicFramePr>
            <a:graphicFrameLocks noGrp="1"/>
          </p:cNvGraphicFramePr>
          <p:nvPr>
            <p:extLst>
              <p:ext uri="{D42A27DB-BD31-4B8C-83A1-F6EECF244321}">
                <p14:modId xmlns:p14="http://schemas.microsoft.com/office/powerpoint/2010/main" val="1888938339"/>
              </p:ext>
            </p:extLst>
          </p:nvPr>
        </p:nvGraphicFramePr>
        <p:xfrm>
          <a:off x="818539" y="1988840"/>
          <a:ext cx="3024336" cy="4224668"/>
        </p:xfrm>
        <a:graphic>
          <a:graphicData uri="http://schemas.openxmlformats.org/drawingml/2006/table">
            <a:tbl>
              <a:tblPr>
                <a:tableStyleId>{3C2FFA5D-87B4-456A-9821-1D502468CF0F}</a:tableStyleId>
              </a:tblPr>
              <a:tblGrid>
                <a:gridCol w="3024336">
                  <a:extLst>
                    <a:ext uri="{9D8B030D-6E8A-4147-A177-3AD203B41FA5}">
                      <a16:colId xmlns:a16="http://schemas.microsoft.com/office/drawing/2014/main" val="20000"/>
                    </a:ext>
                  </a:extLst>
                </a:gridCol>
              </a:tblGrid>
              <a:tr h="8145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Student</a:t>
                      </a:r>
                      <a:r>
                        <a:rPr kumimoji="1" lang="zh-CN" altLang="en-US" sz="2400" b="0" i="0" u="none" strike="noStrike" cap="none" normalizeH="0" baseline="0">
                          <a:ln>
                            <a:noFill/>
                          </a:ln>
                          <a:solidFill>
                            <a:schemeClr val="tx1"/>
                          </a:solidFill>
                          <a:effectLst/>
                          <a:latin typeface="+mn-lt"/>
                          <a:ea typeface="宋体" pitchFamily="2" charset="-122"/>
                          <a:cs typeface="Arial Unicode MS" pitchFamily="34" charset="-122"/>
                        </a:rPr>
                        <a:t>类</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anchor="ctr" horzOverflow="overflow"/>
                </a:tc>
                <a:extLst>
                  <a:ext uri="{0D108BD9-81ED-4DB2-BD59-A6C34878D82A}">
                    <a16:rowId xmlns:a16="http://schemas.microsoft.com/office/drawing/2014/main" val="10000"/>
                  </a:ext>
                </a:extLst>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name:String</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age:int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major:String</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interests:String</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horzOverflow="overflow"/>
                </a:tc>
                <a:extLst>
                  <a:ext uri="{0D108BD9-81ED-4DB2-BD59-A6C34878D82A}">
                    <a16:rowId xmlns:a16="http://schemas.microsoft.com/office/drawing/2014/main" val="10001"/>
                  </a:ext>
                </a:extLst>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cs typeface="Arial Unicode MS" pitchFamily="34" charset="-122"/>
                        </a:rPr>
                        <a:t>方法：</a:t>
                      </a:r>
                      <a:r>
                        <a:rPr kumimoji="1" lang="en-US" altLang="zh-CN" sz="2400" b="1" i="0" u="none" strike="noStrike" cap="none" normalizeH="0" baseline="0">
                          <a:ln>
                            <a:noFill/>
                          </a:ln>
                          <a:solidFill>
                            <a:schemeClr val="tx1"/>
                          </a:solidFill>
                          <a:effectLst/>
                          <a:latin typeface="+mn-lt"/>
                          <a:ea typeface="宋体" pitchFamily="2" charset="-122"/>
                          <a:cs typeface="Arial Unicode MS" pitchFamily="34" charset="-122"/>
                        </a:rPr>
                        <a:t>say()</a:t>
                      </a:r>
                      <a:endParaRPr kumimoji="1" lang="en-US" altLang="zh-CN" sz="2400" b="1"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cs typeface="Arial Unicode MS" pitchFamily="34" charset="-122"/>
                        </a:rPr>
                        <a:t>返回学生</a:t>
                      </a:r>
                      <a:r>
                        <a:rPr kumimoji="1" lang="zh-CN" altLang="en-US" sz="2400" b="0" i="0" u="none" strike="noStrike" cap="none" normalizeH="0" baseline="0" dirty="0">
                          <a:ln>
                            <a:noFill/>
                          </a:ln>
                          <a:solidFill>
                            <a:schemeClr val="tx1"/>
                          </a:solidFill>
                          <a:effectLst/>
                          <a:latin typeface="宋体" pitchFamily="2" charset="-122"/>
                          <a:ea typeface="宋体" pitchFamily="2" charset="-122"/>
                          <a:cs typeface="Arial Unicode MS" pitchFamily="34" charset="-122"/>
                        </a:rPr>
                        <a:t>的个人信息</a:t>
                      </a:r>
                      <a:endParaRPr kumimoji="1" lang="en-US" altLang="zh-CN" sz="2400" b="0" i="0" u="none" strike="noStrike" cap="none" normalizeH="0" baseline="0" dirty="0">
                        <a:ln>
                          <a:noFill/>
                        </a:ln>
                        <a:solidFill>
                          <a:schemeClr val="tx1"/>
                        </a:solidFill>
                        <a:effectLst/>
                        <a:latin typeface="宋体" pitchFamily="2" charset="-122"/>
                        <a:ea typeface="宋体" pitchFamily="2" charset="-122"/>
                        <a:cs typeface="Arial Unicode MS" pitchFamily="34" charset="-122"/>
                      </a:endParaRPr>
                    </a:p>
                  </a:txBody>
                  <a:tcPr horzOverflow="overflow"/>
                </a:tc>
                <a:extLst>
                  <a:ext uri="{0D108BD9-81ED-4DB2-BD59-A6C34878D82A}">
                    <a16:rowId xmlns:a16="http://schemas.microsoft.com/office/drawing/2014/main" val="10002"/>
                  </a:ext>
                </a:extLst>
              </a:tr>
            </a:tbl>
          </a:graphicData>
        </a:graphic>
      </p:graphicFrame>
      <p:graphicFrame>
        <p:nvGraphicFramePr>
          <p:cNvPr id="6" name="Group 4"/>
          <p:cNvGraphicFramePr>
            <a:graphicFrameLocks noGrp="1"/>
          </p:cNvGraphicFramePr>
          <p:nvPr>
            <p:extLst>
              <p:ext uri="{D42A27DB-BD31-4B8C-83A1-F6EECF244321}">
                <p14:modId xmlns:p14="http://schemas.microsoft.com/office/powerpoint/2010/main" val="1386515421"/>
              </p:ext>
            </p:extLst>
          </p:nvPr>
        </p:nvGraphicFramePr>
        <p:xfrm>
          <a:off x="4842030" y="1988840"/>
          <a:ext cx="3024336" cy="4202754"/>
        </p:xfrm>
        <a:graphic>
          <a:graphicData uri="http://schemas.openxmlformats.org/drawingml/2006/table">
            <a:tbl>
              <a:tblPr>
                <a:tableStyleId>{3C2FFA5D-87B4-456A-9821-1D502468CF0F}</a:tableStyleId>
              </a:tblPr>
              <a:tblGrid>
                <a:gridCol w="3024336">
                  <a:extLst>
                    <a:ext uri="{9D8B030D-6E8A-4147-A177-3AD203B41FA5}">
                      <a16:colId xmlns:a16="http://schemas.microsoft.com/office/drawing/2014/main" val="20000"/>
                    </a:ext>
                  </a:extLst>
                </a:gridCol>
              </a:tblGrid>
              <a:tr h="805630">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Teacher</a:t>
                      </a:r>
                      <a:r>
                        <a:rPr kumimoji="1" lang="zh-CN" altLang="en-US" sz="2400" b="0" i="0" u="none" strike="noStrike" cap="none" normalizeH="0" baseline="0">
                          <a:ln>
                            <a:noFill/>
                          </a:ln>
                          <a:solidFill>
                            <a:schemeClr val="tx1"/>
                          </a:solidFill>
                          <a:effectLst/>
                          <a:latin typeface="+mn-lt"/>
                          <a:ea typeface="宋体" pitchFamily="2" charset="-122"/>
                          <a:cs typeface="Arial Unicode MS" pitchFamily="34" charset="-122"/>
                        </a:rPr>
                        <a:t>类</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anchor="ctr" horzOverflow="overflow"/>
                </a:tc>
                <a:extLst>
                  <a:ext uri="{0D108BD9-81ED-4DB2-BD59-A6C34878D82A}">
                    <a16:rowId xmlns:a16="http://schemas.microsoft.com/office/drawing/2014/main" val="10000"/>
                  </a:ext>
                </a:extLst>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name:String</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age:int</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teachAge:int</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宋体" pitchFamily="2" charset="-122"/>
                          <a:cs typeface="Arial Unicode MS" pitchFamily="34" charset="-122"/>
                        </a:rPr>
                        <a:t>course:String</a:t>
                      </a:r>
                      <a:endParaRPr kumimoji="1" lang="en-US" altLang="zh-CN" sz="24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horzOverflow="overflow"/>
                </a:tc>
                <a:extLst>
                  <a:ext uri="{0D108BD9-81ED-4DB2-BD59-A6C34878D82A}">
                    <a16:rowId xmlns:a16="http://schemas.microsoft.com/office/drawing/2014/main" val="10001"/>
                  </a:ext>
                </a:extLst>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cs typeface="Arial Unicode MS" pitchFamily="34" charset="-122"/>
                        </a:rPr>
                        <a:t>方法：</a:t>
                      </a:r>
                      <a:r>
                        <a:rPr kumimoji="1" lang="en-US" altLang="zh-CN" sz="2400" b="1" i="0" u="none" strike="noStrike" cap="none" normalizeH="0" baseline="0">
                          <a:ln>
                            <a:noFill/>
                          </a:ln>
                          <a:solidFill>
                            <a:schemeClr val="tx1"/>
                          </a:solidFill>
                          <a:effectLst/>
                          <a:latin typeface="+mn-lt"/>
                          <a:ea typeface="宋体" pitchFamily="2" charset="-122"/>
                          <a:cs typeface="Arial Unicode MS" pitchFamily="34" charset="-122"/>
                        </a:rPr>
                        <a:t>say()</a:t>
                      </a:r>
                      <a:endParaRPr kumimoji="1" lang="en-US" altLang="zh-CN" sz="2400" b="1" i="0" u="none" strike="noStrike" cap="none" normalizeH="0" baseline="0" dirty="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cs typeface="Arial Unicode MS" pitchFamily="34" charset="-122"/>
                        </a:rPr>
                        <a:t>输出教师</a:t>
                      </a:r>
                      <a:r>
                        <a:rPr kumimoji="1" lang="zh-CN" altLang="en-US" sz="2400" b="0" i="0" u="none" strike="noStrike" cap="none" normalizeH="0" baseline="0" dirty="0">
                          <a:ln>
                            <a:noFill/>
                          </a:ln>
                          <a:solidFill>
                            <a:schemeClr val="tx1"/>
                          </a:solidFill>
                          <a:effectLst/>
                          <a:latin typeface="宋体" pitchFamily="2" charset="-122"/>
                          <a:ea typeface="宋体" pitchFamily="2" charset="-122"/>
                          <a:cs typeface="Arial Unicode MS" pitchFamily="34" charset="-122"/>
                        </a:rPr>
                        <a:t>的个人信息</a:t>
                      </a:r>
                      <a:endParaRPr kumimoji="1" lang="en-US" altLang="zh-CN" sz="2400" b="0" i="0" u="none" strike="noStrike" cap="none" normalizeH="0" baseline="0" dirty="0">
                        <a:ln>
                          <a:noFill/>
                        </a:ln>
                        <a:solidFill>
                          <a:schemeClr val="tx1"/>
                        </a:solidFill>
                        <a:effectLst/>
                        <a:latin typeface="宋体" pitchFamily="2" charset="-122"/>
                        <a:ea typeface="宋体" pitchFamily="2" charset="-122"/>
                        <a:cs typeface="Arial Unicode MS" pitchFamily="34" charset="-122"/>
                      </a:endParaRPr>
                    </a:p>
                  </a:txBody>
                  <a:tcPr horzOverflow="overflow"/>
                </a:tc>
                <a:extLst>
                  <a:ext uri="{0D108BD9-81ED-4DB2-BD59-A6C34878D82A}">
                    <a16:rowId xmlns:a16="http://schemas.microsoft.com/office/drawing/2014/main" val="10002"/>
                  </a:ext>
                </a:extLst>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练  习 </a:t>
            </a:r>
            <a:r>
              <a:rPr lang="en-US" altLang="zh-CN" sz="3600" b="1" dirty="0">
                <a:ea typeface="宋体" pitchFamily="2" charset="-122"/>
                <a:cs typeface="Times New Roman" pitchFamily="18" charset="0"/>
              </a:rPr>
              <a:t>1</a:t>
            </a:r>
            <a:endParaRPr lang="zh-CN" altLang="en-US" sz="3600" dirty="0">
              <a:ea typeface="宋体" pitchFamily="2" charset="-122"/>
              <a:cs typeface="Times New Roman" pitchFamily="18" charset="0"/>
            </a:endParaRPr>
          </a:p>
        </p:txBody>
      </p:sp>
    </p:spTree>
    <p:extLst>
      <p:ext uri="{BB962C8B-B14F-4D97-AF65-F5344CB8AC3E}">
        <p14:creationId xmlns:p14="http://schemas.microsoft.com/office/powerpoint/2010/main" val="317216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a:solidFill>
                  <a:srgbClr val="000000"/>
                </a:solidFill>
                <a:ea typeface="宋体" pitchFamily="2" charset="-122"/>
                <a:cs typeface="Arial Unicode MS" pitchFamily="34" charset="-122"/>
              </a:rPr>
              <a:t>类的访问机制：</a:t>
            </a:r>
          </a:p>
          <a:p>
            <a:pPr lvl="1" algn="just" eaLnBrk="1" hangingPunct="1">
              <a:buClr>
                <a:srgbClr val="000000"/>
              </a:buClr>
              <a:buFont typeface="Wingdings" panose="05000000000000000000" pitchFamily="2" charset="2"/>
              <a:buChar char="Ø"/>
            </a:pPr>
            <a:r>
              <a:rPr lang="zh-CN" altLang="en-US" sz="2400" b="1" dirty="0">
                <a:solidFill>
                  <a:srgbClr val="FF0000"/>
                </a:solidFill>
                <a:ea typeface="宋体" pitchFamily="2" charset="-122"/>
                <a:cs typeface="Arial Unicode MS" pitchFamily="34" charset="-122"/>
              </a:rPr>
              <a:t>在一个类中的访问机制：</a:t>
            </a:r>
            <a:r>
              <a:rPr lang="zh-CN" altLang="en-US" sz="2400" b="1" dirty="0">
                <a:solidFill>
                  <a:srgbClr val="000000"/>
                </a:solidFill>
                <a:ea typeface="宋体" pitchFamily="2" charset="-122"/>
                <a:cs typeface="Arial Unicode MS" pitchFamily="34" charset="-122"/>
              </a:rPr>
              <a:t>类中的方法可以直接访问类中的成员变量。（例外：</a:t>
            </a:r>
            <a:r>
              <a:rPr lang="en-US" altLang="zh-CN" sz="2400" b="1" dirty="0">
                <a:solidFill>
                  <a:srgbClr val="0000FF"/>
                </a:solidFill>
                <a:ea typeface="宋体" pitchFamily="2" charset="-122"/>
                <a:cs typeface="Arial Unicode MS" pitchFamily="34" charset="-122"/>
              </a:rPr>
              <a:t>static</a:t>
            </a:r>
            <a:r>
              <a:rPr lang="zh-CN" altLang="en-US" sz="2400" b="1" dirty="0">
                <a:solidFill>
                  <a:srgbClr val="0000FF"/>
                </a:solidFill>
                <a:ea typeface="宋体" pitchFamily="2" charset="-122"/>
                <a:cs typeface="Arial Unicode MS" pitchFamily="34" charset="-122"/>
              </a:rPr>
              <a:t>方法访问非</a:t>
            </a:r>
            <a:r>
              <a:rPr lang="en-US" altLang="zh-CN" b="1" dirty="0">
                <a:solidFill>
                  <a:srgbClr val="0000FF"/>
                </a:solidFill>
                <a:ea typeface="宋体" pitchFamily="2" charset="-122"/>
                <a:cs typeface="Arial Unicode MS" pitchFamily="34" charset="-122"/>
              </a:rPr>
              <a:t>static</a:t>
            </a:r>
            <a:r>
              <a:rPr lang="zh-CN" altLang="en-US" b="1" dirty="0">
                <a:solidFill>
                  <a:srgbClr val="0000FF"/>
                </a:solidFill>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编译不通过。</a:t>
            </a:r>
            <a:r>
              <a:rPr lang="zh-CN" altLang="en-US" sz="2400" b="1" dirty="0">
                <a:solidFill>
                  <a:srgbClr val="000000"/>
                </a:solidFill>
                <a:ea typeface="宋体" pitchFamily="2" charset="-122"/>
                <a:cs typeface="Arial Unicode MS" pitchFamily="34" charset="-122"/>
              </a:rPr>
              <a:t>）</a:t>
            </a:r>
            <a:endParaRPr lang="en-US" altLang="zh-CN" sz="2400" b="1" dirty="0">
              <a:solidFill>
                <a:srgbClr val="000000"/>
              </a:solidFill>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a:solidFill>
                <a:srgbClr val="000000"/>
              </a:solidFill>
              <a:ea typeface="宋体" pitchFamily="2" charset="-122"/>
              <a:cs typeface="Arial Unicode MS" pitchFamily="34" charset="-122"/>
            </a:endParaRPr>
          </a:p>
          <a:p>
            <a:pPr lvl="1" algn="just" eaLnBrk="1" hangingPunct="1">
              <a:buClr>
                <a:srgbClr val="000000"/>
              </a:buClr>
              <a:buFont typeface="Wingdings" panose="05000000000000000000" pitchFamily="2" charset="2"/>
              <a:buChar char="Ø"/>
            </a:pPr>
            <a:r>
              <a:rPr lang="zh-CN" altLang="en-US" sz="2400" b="1" dirty="0">
                <a:solidFill>
                  <a:srgbClr val="FF0000"/>
                </a:solidFill>
                <a:ea typeface="宋体" pitchFamily="2" charset="-122"/>
                <a:cs typeface="Arial Unicode MS" pitchFamily="34" charset="-122"/>
              </a:rPr>
              <a:t>在不同类中的访问机制：</a:t>
            </a:r>
            <a:r>
              <a:rPr lang="zh-CN" altLang="en-US" sz="2400" b="1" dirty="0">
                <a:solidFill>
                  <a:srgbClr val="000000"/>
                </a:solidFill>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a:solidFill>
                <a:srgbClr val="000000"/>
              </a:solidFill>
              <a:ea typeface="宋体" pitchFamily="2" charset="-122"/>
              <a:cs typeface="Arial Unicode MS" pitchFamily="34" charset="-122"/>
            </a:endParaRPr>
          </a:p>
        </p:txBody>
      </p:sp>
    </p:spTree>
    <p:extLst>
      <p:ext uri="{BB962C8B-B14F-4D97-AF65-F5344CB8AC3E}">
        <p14:creationId xmlns:p14="http://schemas.microsoft.com/office/powerpoint/2010/main" val="838939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a:ea typeface="宋体" pitchFamily="2" charset="-122"/>
                <a:cs typeface="Times New Roman" pitchFamily="18" charset="0"/>
              </a:rPr>
              <a:t>class Person{</a:t>
            </a:r>
          </a:p>
          <a:p>
            <a:pPr eaLnBrk="1" hangingPunct="1">
              <a:lnSpc>
                <a:spcPct val="80000"/>
              </a:lnSpc>
              <a:buFontTx/>
              <a:buNone/>
            </a:pPr>
            <a:r>
              <a:rPr lang="en-US" altLang="zh-CN" sz="2400" b="1" dirty="0">
                <a:ea typeface="宋体" pitchFamily="2" charset="-122"/>
                <a:cs typeface="Times New Roman" pitchFamily="18" charset="0"/>
              </a:rPr>
              <a:t>	</a:t>
            </a:r>
            <a:r>
              <a:rPr lang="en-US" altLang="zh-CN" sz="2400" b="1" dirty="0" err="1">
                <a:ea typeface="宋体" pitchFamily="2" charset="-122"/>
                <a:cs typeface="Times New Roman" pitchFamily="18" charset="0"/>
              </a:rPr>
              <a:t>int</a:t>
            </a:r>
            <a:r>
              <a:rPr lang="en-US" altLang="zh-CN" sz="2400" b="1" dirty="0">
                <a:ea typeface="宋体" pitchFamily="2" charset="-122"/>
                <a:cs typeface="Times New Roman" pitchFamily="18" charset="0"/>
              </a:rPr>
              <a:t> age;</a:t>
            </a:r>
          </a:p>
          <a:p>
            <a:pPr eaLnBrk="1" hangingPunct="1">
              <a:lnSpc>
                <a:spcPct val="80000"/>
              </a:lnSpc>
              <a:buFontTx/>
              <a:buNone/>
            </a:pPr>
            <a:r>
              <a:rPr lang="en-US" altLang="zh-CN" sz="2400" b="1" dirty="0">
                <a:ea typeface="宋体" pitchFamily="2" charset="-122"/>
                <a:cs typeface="Times New Roman" pitchFamily="18" charset="0"/>
              </a:rPr>
              <a:t>	void shout(){</a:t>
            </a:r>
          </a:p>
          <a:p>
            <a:pPr eaLnBrk="1" hangingPunct="1">
              <a:lnSpc>
                <a:spcPct val="80000"/>
              </a:lnSpc>
              <a:buFontTx/>
              <a:buNone/>
            </a:pPr>
            <a:r>
              <a:rPr lang="en-US" altLang="zh-CN" sz="2400" b="1" dirty="0">
                <a:ea typeface="宋体" pitchFamily="2" charset="-122"/>
                <a:cs typeface="Times New Roman" pitchFamily="18" charset="0"/>
              </a:rPr>
              <a:t>		</a:t>
            </a:r>
            <a:r>
              <a:rPr lang="en-US" altLang="zh-CN" sz="2400" b="1" dirty="0" err="1">
                <a:ea typeface="宋体" pitchFamily="2" charset="-122"/>
                <a:cs typeface="Times New Roman" pitchFamily="18" charset="0"/>
              </a:rPr>
              <a:t>System.out.println</a:t>
            </a:r>
            <a:r>
              <a:rPr lang="en-US" altLang="zh-CN" sz="2400" b="1" dirty="0">
                <a:ea typeface="宋体" pitchFamily="2" charset="-122"/>
                <a:cs typeface="Times New Roman" pitchFamily="18" charset="0"/>
              </a:rPr>
              <a:t>(“</a:t>
            </a:r>
            <a:r>
              <a:rPr lang="en-US" altLang="zh-CN" sz="2400" b="1" dirty="0" err="1">
                <a:ea typeface="宋体" pitchFamily="2" charset="-122"/>
                <a:cs typeface="Times New Roman" pitchFamily="18" charset="0"/>
              </a:rPr>
              <a:t>oh,my</a:t>
            </a:r>
            <a:r>
              <a:rPr lang="en-US" altLang="zh-CN" sz="2400" b="1" dirty="0">
                <a:ea typeface="宋体" pitchFamily="2" charset="-122"/>
                <a:cs typeface="Times New Roman" pitchFamily="18" charset="0"/>
              </a:rPr>
              <a:t> god! I am ” + age);</a:t>
            </a:r>
          </a:p>
          <a:p>
            <a:pPr eaLnBrk="1" hangingPunct="1">
              <a:lnSpc>
                <a:spcPct val="80000"/>
              </a:lnSpc>
              <a:buFontTx/>
              <a:buNone/>
            </a:pPr>
            <a:r>
              <a:rPr lang="en-US" altLang="zh-CN" sz="2400" b="1" dirty="0">
                <a:ea typeface="宋体" pitchFamily="2" charset="-122"/>
                <a:cs typeface="Times New Roman" pitchFamily="18" charset="0"/>
              </a:rPr>
              <a:t>	}</a:t>
            </a:r>
          </a:p>
          <a:p>
            <a:pPr eaLnBrk="1" hangingPunct="1">
              <a:lnSpc>
                <a:spcPct val="80000"/>
              </a:lnSpc>
              <a:buFontTx/>
              <a:buNone/>
            </a:pPr>
            <a:r>
              <a:rPr lang="en-US" altLang="zh-CN" sz="2400" b="1" dirty="0">
                <a:ea typeface="宋体" pitchFamily="2" charset="-122"/>
                <a:cs typeface="Times New Roman" pitchFamily="18" charset="0"/>
              </a:rPr>
              <a:t>}</a:t>
            </a:r>
          </a:p>
          <a:p>
            <a:pPr eaLnBrk="1" hangingPunct="1">
              <a:lnSpc>
                <a:spcPct val="80000"/>
              </a:lnSpc>
              <a:buFontTx/>
              <a:buNone/>
            </a:pPr>
            <a:r>
              <a:rPr lang="en-US" altLang="zh-CN" sz="2400" b="1" dirty="0">
                <a:solidFill>
                  <a:srgbClr val="C00000"/>
                </a:solidFill>
                <a:ea typeface="宋体" pitchFamily="2" charset="-122"/>
                <a:cs typeface="Times New Roman" pitchFamily="18" charset="0"/>
              </a:rPr>
              <a:t>Person p1 = new Person();</a:t>
            </a:r>
            <a:r>
              <a:rPr lang="zh-CN" altLang="en-US" sz="2400" b="1" dirty="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p14="http://schemas.microsoft.com/office/powerpoint/2010/main" val="2355696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a:ea typeface="宋体" pitchFamily="2" charset="-122"/>
                <a:cs typeface="Times New Roman" pitchFamily="18" charset="0"/>
              </a:rPr>
              <a:t>class PersonTest{</a:t>
            </a:r>
            <a:endParaRPr lang="en-US" altLang="zh-CN" sz="2400" b="1" dirty="0">
              <a:ea typeface="宋体" pitchFamily="2" charset="-122"/>
              <a:cs typeface="Times New Roman" pitchFamily="18" charset="0"/>
            </a:endParaRPr>
          </a:p>
          <a:p>
            <a:pPr>
              <a:lnSpc>
                <a:spcPct val="70000"/>
              </a:lnSpc>
              <a:buNone/>
            </a:pPr>
            <a:r>
              <a:rPr lang="en-US" altLang="zh-CN" sz="2400" b="1" dirty="0">
                <a:ea typeface="宋体" pitchFamily="2" charset="-122"/>
                <a:cs typeface="Times New Roman" pitchFamily="18" charset="0"/>
              </a:rPr>
              <a:t>	public static void main(String[] </a:t>
            </a:r>
            <a:r>
              <a:rPr lang="en-US" altLang="zh-CN" sz="2400" b="1" dirty="0" err="1">
                <a:ea typeface="宋体" pitchFamily="2" charset="-122"/>
                <a:cs typeface="Times New Roman" pitchFamily="18" charset="0"/>
              </a:rPr>
              <a:t>args</a:t>
            </a:r>
            <a:r>
              <a:rPr lang="en-US" altLang="zh-CN" sz="2400" b="1" dirty="0">
                <a:ea typeface="宋体" pitchFamily="2" charset="-122"/>
                <a:cs typeface="Times New Roman" pitchFamily="18" charset="0"/>
              </a:rPr>
              <a:t>) {   //</a:t>
            </a:r>
            <a:r>
              <a:rPr lang="zh-CN" altLang="en-US" sz="1800" b="1" dirty="0">
                <a:solidFill>
                  <a:schemeClr val="hlink"/>
                </a:solidFill>
                <a:ea typeface="宋体" pitchFamily="2" charset="-122"/>
                <a:cs typeface="Times New Roman" pitchFamily="18" charset="0"/>
              </a:rPr>
              <a:t>程序运行的内存布局如下图</a:t>
            </a:r>
            <a:r>
              <a:rPr lang="zh-CN" altLang="en-US" sz="1800" b="1" dirty="0">
                <a:ea typeface="宋体" pitchFamily="2" charset="-122"/>
                <a:cs typeface="Times New Roman" pitchFamily="18" charset="0"/>
              </a:rPr>
              <a:t> </a:t>
            </a:r>
          </a:p>
          <a:p>
            <a:pPr eaLnBrk="1" hangingPunct="1">
              <a:lnSpc>
                <a:spcPct val="70000"/>
              </a:lnSpc>
              <a:buFontTx/>
              <a:buNone/>
            </a:pPr>
            <a:r>
              <a:rPr lang="zh-CN" altLang="en-US" sz="2400" b="1" dirty="0">
                <a:ea typeface="宋体" pitchFamily="2" charset="-122"/>
                <a:cs typeface="Times New Roman" pitchFamily="18" charset="0"/>
              </a:rPr>
              <a:t>	</a:t>
            </a:r>
            <a:r>
              <a:rPr lang="en-US" altLang="zh-CN" sz="2400" b="1" dirty="0">
                <a:ea typeface="宋体" pitchFamily="2" charset="-122"/>
                <a:cs typeface="Times New Roman" pitchFamily="18" charset="0"/>
              </a:rPr>
              <a:t>	Person p1 = new Person();</a:t>
            </a:r>
          </a:p>
          <a:p>
            <a:pPr eaLnBrk="1" hangingPunct="1">
              <a:lnSpc>
                <a:spcPct val="70000"/>
              </a:lnSpc>
              <a:buFontTx/>
              <a:buNone/>
            </a:pPr>
            <a:r>
              <a:rPr lang="en-US" altLang="zh-CN" sz="2400" b="1" dirty="0">
                <a:ea typeface="宋体" pitchFamily="2" charset="-122"/>
                <a:cs typeface="Times New Roman" pitchFamily="18" charset="0"/>
              </a:rPr>
              <a:t>		Person p2 =new Person();</a:t>
            </a:r>
          </a:p>
          <a:p>
            <a:pPr eaLnBrk="1" hangingPunct="1">
              <a:lnSpc>
                <a:spcPct val="70000"/>
              </a:lnSpc>
              <a:buFontTx/>
              <a:buNone/>
            </a:pPr>
            <a:r>
              <a:rPr lang="en-US" altLang="zh-CN" sz="2400" b="1" dirty="0">
                <a:ea typeface="宋体" pitchFamily="2" charset="-122"/>
                <a:cs typeface="Times New Roman" pitchFamily="18" charset="0"/>
              </a:rPr>
              <a:t>		p1.age = -30;</a:t>
            </a:r>
          </a:p>
          <a:p>
            <a:pPr eaLnBrk="1" hangingPunct="1">
              <a:lnSpc>
                <a:spcPct val="70000"/>
              </a:lnSpc>
              <a:buFontTx/>
              <a:buNone/>
            </a:pPr>
            <a:r>
              <a:rPr lang="en-US" altLang="zh-CN" sz="2400" b="1" dirty="0">
                <a:ea typeface="宋体" pitchFamily="2" charset="-122"/>
                <a:cs typeface="Times New Roman" pitchFamily="18" charset="0"/>
              </a:rPr>
              <a:t>		p1.shout();</a:t>
            </a:r>
          </a:p>
          <a:p>
            <a:pPr eaLnBrk="1" hangingPunct="1">
              <a:lnSpc>
                <a:spcPct val="70000"/>
              </a:lnSpc>
              <a:buFontTx/>
              <a:buNone/>
            </a:pPr>
            <a:r>
              <a:rPr lang="en-US" altLang="zh-CN" sz="2400" b="1" dirty="0">
                <a:ea typeface="宋体" pitchFamily="2" charset="-122"/>
                <a:cs typeface="Times New Roman" pitchFamily="18" charset="0"/>
              </a:rPr>
              <a:t>		p2.shout();</a:t>
            </a:r>
          </a:p>
          <a:p>
            <a:pPr eaLnBrk="1" hangingPunct="1">
              <a:lnSpc>
                <a:spcPct val="70000"/>
              </a:lnSpc>
              <a:buFontTx/>
              <a:buNone/>
            </a:pPr>
            <a:r>
              <a:rPr lang="en-US" altLang="zh-CN" sz="2400" b="1" dirty="0">
                <a:ea typeface="宋体" pitchFamily="2" charset="-122"/>
                <a:cs typeface="Times New Roman" pitchFamily="18" charset="0"/>
              </a:rPr>
              <a:t>	}</a:t>
            </a:r>
          </a:p>
          <a:p>
            <a:pPr eaLnBrk="1" hangingPunct="1">
              <a:lnSpc>
                <a:spcPct val="70000"/>
              </a:lnSpc>
              <a:buFontTx/>
              <a:buNone/>
            </a:pPr>
            <a:r>
              <a:rPr lang="en-US" altLang="zh-CN" sz="2400" b="1" dirty="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p14="http://schemas.microsoft.com/office/powerpoint/2010/main" val="1117962684"/>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730101" y="541474"/>
            <a:ext cx="4182159" cy="792162"/>
          </a:xfrm>
        </p:spPr>
        <p:txBody>
          <a:bodyPr>
            <a:normAutofit/>
          </a:bodyPr>
          <a:lstStyle/>
          <a:p>
            <a:pPr eaLnBrk="1" hangingPunct="1"/>
            <a:r>
              <a:rPr lang="zh-CN" altLang="en-US" b="1" dirty="0">
                <a:latin typeface="宋体" pitchFamily="2" charset="-122"/>
                <a:ea typeface="宋体" pitchFamily="2" charset="-122"/>
                <a:cs typeface="Arial Unicode MS" pitchFamily="34" charset="-122"/>
              </a:rPr>
              <a:t>对象的生命周期  </a:t>
            </a:r>
          </a:p>
        </p:txBody>
      </p:sp>
      <p:pic>
        <p:nvPicPr>
          <p:cNvPr id="19459" name="Picture 3" descr="对象作用域1"/>
          <p:cNvPicPr>
            <a:picLocks noGrp="1" noChangeAspect="1" noChangeArrowheads="1"/>
          </p:cNvPicPr>
          <p:nvPr>
            <p:ph sz="half" idx="1"/>
          </p:nvPr>
        </p:nvPicPr>
        <p:blipFill>
          <a:blip r:embed="rId3">
            <a:clrChange>
              <a:clrFrom>
                <a:srgbClr val="FFFFFF"/>
              </a:clrFrom>
              <a:clrTo>
                <a:srgbClr val="FFFFFF">
                  <a:alpha val="0"/>
                </a:srgbClr>
              </a:clrTo>
            </a:clrChange>
          </a:blip>
          <a:srcRect/>
          <a:stretch>
            <a:fillRect/>
          </a:stretch>
        </p:blipFill>
        <p:spPr>
          <a:xfrm>
            <a:off x="179958" y="1190862"/>
            <a:ext cx="4248026" cy="2382154"/>
          </a:xfrm>
          <a:noFill/>
        </p:spPr>
      </p:pic>
      <p:pic>
        <p:nvPicPr>
          <p:cNvPr id="19460" name="Picture 4" descr="对象作用域2"/>
          <p:cNvPicPr>
            <a:picLocks noGrp="1" noChangeAspect="1" noChangeArrowheads="1"/>
          </p:cNvPicPr>
          <p:nvPr>
            <p:ph sz="quarter" idx="2"/>
          </p:nvPr>
        </p:nvPicPr>
        <p:blipFill>
          <a:blip r:embed="rId4">
            <a:clrChange>
              <a:clrFrom>
                <a:srgbClr val="FFFFFF"/>
              </a:clrFrom>
              <a:clrTo>
                <a:srgbClr val="FFFFFF">
                  <a:alpha val="0"/>
                </a:srgbClr>
              </a:clrTo>
            </a:clrChange>
          </a:blip>
          <a:srcRect/>
          <a:stretch>
            <a:fillRect/>
          </a:stretch>
        </p:blipFill>
        <p:spPr>
          <a:xfrm>
            <a:off x="4788024" y="1340768"/>
            <a:ext cx="4103687" cy="2016125"/>
          </a:xfrm>
          <a:noFill/>
        </p:spPr>
      </p:pic>
      <p:pic>
        <p:nvPicPr>
          <p:cNvPr id="19461" name="Picture 5" descr="对象作用域3"/>
          <p:cNvPicPr>
            <a:picLocks noGrp="1" noChangeAspect="1" noChangeArrowheads="1"/>
          </p:cNvPicPr>
          <p:nvPr>
            <p:ph sz="quarter" idx="3"/>
          </p:nvPr>
        </p:nvPicPr>
        <p:blipFill>
          <a:blip r:embed="rId5">
            <a:clrChange>
              <a:clrFrom>
                <a:srgbClr val="FFFFFF"/>
              </a:clrFrom>
              <a:clrTo>
                <a:srgbClr val="FFFFFF">
                  <a:alpha val="0"/>
                </a:srgbClr>
              </a:clrTo>
            </a:clrChange>
          </a:blip>
          <a:srcRect/>
          <a:stretch>
            <a:fillRect/>
          </a:stretch>
        </p:blipFill>
        <p:spPr>
          <a:xfrm>
            <a:off x="1260475" y="3933849"/>
            <a:ext cx="6624638" cy="2924175"/>
          </a:xfrm>
          <a:noFill/>
        </p:spPr>
      </p:pic>
      <p:sp>
        <p:nvSpPr>
          <p:cNvPr id="2" name="矩形 1"/>
          <p:cNvSpPr/>
          <p:nvPr/>
        </p:nvSpPr>
        <p:spPr>
          <a:xfrm>
            <a:off x="107504" y="1340768"/>
            <a:ext cx="4464496"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88024" y="1340768"/>
            <a:ext cx="4248472"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584" y="3933056"/>
            <a:ext cx="7200800" cy="29249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7308153"/>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latin typeface="+mn-lt"/>
              </a:rPr>
              <a:t>根据代码，画出内存图</a:t>
            </a: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p>
          <a:p>
            <a:pPr eaLnBrk="1" hangingPunct="1"/>
            <a:r>
              <a:rPr lang="en-US" altLang="zh-CN" sz="2400" b="1" dirty="0">
                <a:latin typeface="+mn-lt"/>
                <a:cs typeface="Times New Roman" pitchFamily="18" charset="0"/>
              </a:rPr>
              <a:t>       String color = "red";</a:t>
            </a:r>
          </a:p>
          <a:p>
            <a:pPr eaLnBrk="1" hangingPunct="1"/>
            <a:r>
              <a:rPr lang="en-US" altLang="zh-CN" sz="2400" b="1" dirty="0">
                <a:latin typeface="+mn-lt"/>
                <a:cs typeface="Times New Roman" pitchFamily="18" charset="0"/>
              </a:rPr>
              <a:t>       </a:t>
            </a:r>
            <a:r>
              <a:rPr lang="en-US" altLang="zh-CN" sz="2400" b="1" dirty="0" err="1">
                <a:latin typeface="+mn-lt"/>
                <a:cs typeface="Times New Roman" pitchFamily="18" charset="0"/>
              </a:rPr>
              <a:t>int</a:t>
            </a:r>
            <a:r>
              <a:rPr lang="en-US" altLang="zh-CN" sz="2400" b="1" dirty="0">
                <a:latin typeface="+mn-lt"/>
                <a:cs typeface="Times New Roman" pitchFamily="18" charset="0"/>
              </a:rPr>
              <a:t> </a:t>
            </a:r>
            <a:r>
              <a:rPr lang="en-US" altLang="zh-CN" sz="2400" b="1" dirty="0" err="1">
                <a:latin typeface="+mn-lt"/>
                <a:cs typeface="Times New Roman" pitchFamily="18" charset="0"/>
              </a:rPr>
              <a:t>num</a:t>
            </a:r>
            <a:r>
              <a:rPr lang="en-US" altLang="zh-CN" sz="2400" b="1" dirty="0">
                <a:latin typeface="+mn-lt"/>
                <a:cs typeface="Times New Roman" pitchFamily="18" charset="0"/>
              </a:rPr>
              <a:t> = 4;</a:t>
            </a:r>
          </a:p>
          <a:p>
            <a:pPr eaLnBrk="1" hangingPunct="1"/>
            <a:r>
              <a:rPr lang="en-US" altLang="zh-CN" sz="2400" b="1" dirty="0">
                <a:latin typeface="+mn-lt"/>
                <a:cs typeface="Times New Roman" pitchFamily="18" charset="0"/>
              </a:rPr>
              <a:t>       void show(){</a:t>
            </a:r>
          </a:p>
          <a:p>
            <a:pPr eaLnBrk="1" hangingPunct="1"/>
            <a:r>
              <a:rPr lang="en-US" altLang="zh-CN" sz="2400" b="1" dirty="0">
                <a:latin typeface="+mn-lt"/>
                <a:cs typeface="Times New Roman" pitchFamily="18" charset="0"/>
              </a:rPr>
              <a:t>	    </a:t>
            </a:r>
            <a:r>
              <a:rPr lang="en-US" altLang="zh-CN" sz="2400" b="1" dirty="0" err="1">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a:t>
            </a: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a:latin typeface="+mn-lt"/>
                <a:cs typeface="Times New Roman" pitchFamily="18" charset="0"/>
              </a:rPr>
              <a:t>class CarTest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c1 =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建立对象</a:t>
            </a:r>
            <a:r>
              <a:rPr lang="en-US" altLang="zh-CN" sz="2400" b="1" dirty="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Car c2 =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建立对象</a:t>
            </a:r>
            <a:r>
              <a:rPr lang="en-US" altLang="zh-CN" sz="2400" b="1" dirty="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c1.color = "blue";</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c1.show();</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使用对象的方法</a:t>
            </a:r>
            <a:endParaRPr lang="en-US" altLang="zh-CN" sz="2400" b="1" dirty="0">
              <a:latin typeface="+mn-lt"/>
              <a:cs typeface="Times New Roman" pitchFamily="18" charset="0"/>
            </a:endParaRPr>
          </a:p>
          <a:p>
            <a:pPr eaLnBrk="1" hangingPunct="1"/>
            <a:r>
              <a:rPr lang="en-US" altLang="zh-CN" sz="2400" b="1" dirty="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  }</a:t>
            </a:r>
          </a:p>
        </p:txBody>
      </p:sp>
    </p:spTree>
    <p:extLst>
      <p:ext uri="{BB962C8B-B14F-4D97-AF65-F5344CB8AC3E}">
        <p14:creationId xmlns:p14="http://schemas.microsoft.com/office/powerpoint/2010/main" val="2381313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4-6 </a:t>
            </a:r>
            <a:r>
              <a:rPr lang="zh-CN" altLang="en-US" sz="4800">
                <a:solidFill>
                  <a:schemeClr val="bg1"/>
                </a:solidFill>
                <a:ea typeface="隶书" panose="02010509060101010101" pitchFamily="49" charset="-122"/>
              </a:rPr>
              <a:t>再谈方法</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
        <p:nvSpPr>
          <p:cNvPr id="3" name="TextBox 2"/>
          <p:cNvSpPr txBox="1"/>
          <p:nvPr/>
        </p:nvSpPr>
        <p:spPr>
          <a:xfrm>
            <a:off x="683568" y="4005064"/>
            <a:ext cx="6552728" cy="2400657"/>
          </a:xfrm>
          <a:prstGeom prst="rect">
            <a:avLst/>
          </a:prstGeom>
          <a:noFill/>
        </p:spPr>
        <p:txBody>
          <a:bodyPr wrap="square" rtlCol="0">
            <a:spAutoFit/>
          </a:bodyPr>
          <a:lstStyle/>
          <a:p>
            <a:pPr>
              <a:lnSpc>
                <a:spcPct val="150000"/>
              </a:lnSpc>
            </a:pPr>
            <a:r>
              <a:rPr lang="en-US" altLang="zh-CN" sz="2000" dirty="0">
                <a:ea typeface="宋体" panose="02010600030101010101" pitchFamily="2" charset="-122"/>
              </a:rPr>
              <a:t>4.6.1  </a:t>
            </a:r>
            <a:r>
              <a:rPr lang="zh-CN" altLang="en-US" sz="2000" dirty="0">
                <a:ea typeface="宋体" panose="02010600030101010101" pitchFamily="2" charset="-122"/>
              </a:rPr>
              <a:t>方法的调用</a:t>
            </a:r>
            <a:endParaRPr lang="en-US" altLang="zh-CN" sz="2000" dirty="0">
              <a:ea typeface="宋体" panose="02010600030101010101" pitchFamily="2" charset="-122"/>
            </a:endParaRPr>
          </a:p>
          <a:p>
            <a:pPr>
              <a:lnSpc>
                <a:spcPct val="150000"/>
              </a:lnSpc>
            </a:pPr>
            <a:r>
              <a:rPr lang="en-US" altLang="zh-CN" sz="2000" dirty="0">
                <a:ea typeface="宋体" panose="02010600030101010101" pitchFamily="2" charset="-122"/>
              </a:rPr>
              <a:t>4.6.2  </a:t>
            </a:r>
            <a:r>
              <a:rPr lang="zh-CN" altLang="en-US" sz="2000" dirty="0">
                <a:ea typeface="宋体" panose="02010600030101010101" pitchFamily="2" charset="-122"/>
              </a:rPr>
              <a:t>方法的重载</a:t>
            </a:r>
            <a:endParaRPr lang="en-US" altLang="zh-CN" sz="2000" dirty="0">
              <a:ea typeface="宋体" panose="02010600030101010101" pitchFamily="2" charset="-122"/>
            </a:endParaRPr>
          </a:p>
          <a:p>
            <a:pPr>
              <a:lnSpc>
                <a:spcPct val="150000"/>
              </a:lnSpc>
            </a:pPr>
            <a:r>
              <a:rPr lang="en-US" altLang="zh-CN" sz="2000" dirty="0">
                <a:ea typeface="宋体" panose="02010600030101010101" pitchFamily="2" charset="-122"/>
              </a:rPr>
              <a:t>4.6.3  </a:t>
            </a:r>
            <a:r>
              <a:rPr lang="zh-CN" altLang="en-US" sz="2000" dirty="0">
                <a:ea typeface="宋体" panose="02010600030101010101" pitchFamily="2" charset="-122"/>
              </a:rPr>
              <a:t>可变形参的方法</a:t>
            </a:r>
            <a:endParaRPr lang="en-US" altLang="zh-CN" sz="2000" dirty="0">
              <a:ea typeface="宋体" panose="02010600030101010101" pitchFamily="2" charset="-122"/>
            </a:endParaRPr>
          </a:p>
          <a:p>
            <a:pPr>
              <a:lnSpc>
                <a:spcPct val="150000"/>
              </a:lnSpc>
            </a:pPr>
            <a:r>
              <a:rPr lang="en-US" altLang="zh-CN" sz="2000" dirty="0">
                <a:ea typeface="宋体" panose="02010600030101010101" pitchFamily="2" charset="-122"/>
              </a:rPr>
              <a:t>4.6.4  </a:t>
            </a:r>
            <a:r>
              <a:rPr lang="zh-CN" altLang="en-US" sz="2000" dirty="0">
                <a:ea typeface="宋体" panose="02010600030101010101" pitchFamily="2" charset="-122"/>
              </a:rPr>
              <a:t>方法的参数传递</a:t>
            </a:r>
            <a:endParaRPr lang="en-US" altLang="zh-CN" sz="2000" dirty="0">
              <a:ea typeface="宋体" panose="02010600030101010101" pitchFamily="2" charset="-122"/>
            </a:endParaRPr>
          </a:p>
          <a:p>
            <a:pPr>
              <a:lnSpc>
                <a:spcPct val="150000"/>
              </a:lnSpc>
            </a:pPr>
            <a:r>
              <a:rPr lang="en-US" altLang="zh-CN" sz="2000" dirty="0">
                <a:ea typeface="宋体" panose="02010600030101010101" pitchFamily="2" charset="-122"/>
              </a:rPr>
              <a:t>4.6.5  </a:t>
            </a:r>
            <a:r>
              <a:rPr lang="zh-CN" altLang="en-US" sz="2000" dirty="0">
                <a:ea typeface="宋体" panose="02010600030101010101" pitchFamily="2" charset="-122"/>
              </a:rPr>
              <a:t>递归方法</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773428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987824" y="620688"/>
            <a:ext cx="4430880" cy="916247"/>
          </a:xfrm>
        </p:spPr>
        <p:txBody>
          <a:bodyPr>
            <a:normAutofit/>
          </a:bodyPr>
          <a:lstStyle/>
          <a:p>
            <a:pPr eaLnBrk="1" hangingPunct="1"/>
            <a:r>
              <a:rPr lang="en-US" altLang="zh-CN" sz="3600" b="1">
                <a:latin typeface="+mn-lt"/>
                <a:ea typeface="宋体" pitchFamily="2" charset="-122"/>
                <a:cs typeface="Times New Roman" pitchFamily="18" charset="0"/>
              </a:rPr>
              <a:t>4.6 </a:t>
            </a:r>
            <a:r>
              <a:rPr lang="zh-CN" altLang="en-US" sz="3600" b="1" dirty="0">
                <a:latin typeface="+mn-lt"/>
                <a:ea typeface="宋体" pitchFamily="2" charset="-122"/>
                <a:cs typeface="Times New Roman" pitchFamily="18" charset="0"/>
              </a:rPr>
              <a:t>再谈方法</a:t>
            </a:r>
            <a:r>
              <a:rPr lang="en-US" altLang="zh-CN" sz="3600" b="1" dirty="0">
                <a:latin typeface="+mn-lt"/>
                <a:ea typeface="宋体" pitchFamily="2" charset="-122"/>
                <a:cs typeface="Times New Roman" pitchFamily="18" charset="0"/>
              </a:rPr>
              <a:t>(method)</a:t>
            </a:r>
            <a:endParaRPr lang="zh-CN" altLang="en-US" sz="3600" b="1" dirty="0">
              <a:latin typeface="+mn-lt"/>
              <a:ea typeface="宋体" pitchFamily="2" charset="-122"/>
              <a:cs typeface="Times New Roman" pitchFamily="18" charset="0"/>
            </a:endParaRPr>
          </a:p>
        </p:txBody>
      </p:sp>
      <p:sp>
        <p:nvSpPr>
          <p:cNvPr id="6" name="Text Box 3"/>
          <p:cNvSpPr txBox="1">
            <a:spLocks noChangeArrowheads="1"/>
          </p:cNvSpPr>
          <p:nvPr/>
        </p:nvSpPr>
        <p:spPr bwMode="auto">
          <a:xfrm>
            <a:off x="252444" y="1424013"/>
            <a:ext cx="8820150" cy="4370427"/>
          </a:xfrm>
          <a:prstGeom prst="rect">
            <a:avLst/>
          </a:prstGeom>
          <a:noFill/>
          <a:ln w="9525">
            <a:noFill/>
            <a:miter lim="800000"/>
            <a:headEnd/>
            <a:tailEnd/>
          </a:ln>
        </p:spPr>
        <p:txBody>
          <a:bodyPr>
            <a:spAutoFit/>
          </a:bodyPr>
          <a:lstStyle/>
          <a:p>
            <a:pPr marL="0" lvl="1"/>
            <a:r>
              <a:rPr lang="zh-CN" altLang="en-US" sz="2400">
                <a:ea typeface="宋体" pitchFamily="2" charset="-122"/>
                <a:cs typeface="Times New Roman" pitchFamily="18" charset="0"/>
              </a:rPr>
              <a:t>格式：</a:t>
            </a:r>
            <a:endParaRPr lang="zh-CN" altLang="en-US" sz="2400" dirty="0">
              <a:ea typeface="宋体" pitchFamily="2" charset="-122"/>
              <a:cs typeface="Times New Roman" pitchFamily="18" charset="0"/>
            </a:endParaRPr>
          </a:p>
          <a:p>
            <a:r>
              <a:rPr lang="zh-CN" altLang="en-US" sz="2000" b="1" dirty="0">
                <a:solidFill>
                  <a:schemeClr val="accent2"/>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修饰符</a:t>
            </a:r>
            <a:r>
              <a:rPr lang="zh-CN" altLang="en-US" sz="2000" b="1" dirty="0">
                <a:solidFill>
                  <a:schemeClr val="accent2"/>
                </a:solidFill>
                <a:ea typeface="宋体" pitchFamily="2" charset="-122"/>
                <a:cs typeface="Times New Roman" pitchFamily="18" charset="0"/>
              </a:rPr>
              <a:t> </a:t>
            </a:r>
            <a:r>
              <a:rPr lang="zh-CN" altLang="en-US" sz="2000" b="1" dirty="0">
                <a:solidFill>
                  <a:srgbClr val="C00000"/>
                </a:solidFill>
                <a:ea typeface="宋体" pitchFamily="2" charset="-122"/>
                <a:cs typeface="Times New Roman" pitchFamily="18" charset="0"/>
              </a:rPr>
              <a:t>返回值类型 </a:t>
            </a:r>
            <a:r>
              <a:rPr lang="zh-CN" altLang="en-US" sz="2000" b="1" dirty="0">
                <a:solidFill>
                  <a:srgbClr val="002060"/>
                </a:solidFill>
                <a:ea typeface="宋体" pitchFamily="2" charset="-122"/>
                <a:cs typeface="Times New Roman" pitchFamily="18" charset="0"/>
              </a:rPr>
              <a:t>方法名</a:t>
            </a:r>
            <a:r>
              <a:rPr lang="zh-CN" altLang="en-US" sz="2000" b="1" dirty="0">
                <a:solidFill>
                  <a:schemeClr val="accent2"/>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a:solidFill>
                  <a:srgbClr val="0000FF"/>
                </a:solidFill>
                <a:ea typeface="宋体" pitchFamily="2" charset="-122"/>
                <a:cs typeface="Times New Roman" pitchFamily="18" charset="0"/>
              </a:rPr>
              <a:t>形参</a:t>
            </a:r>
            <a:r>
              <a:rPr lang="en-US" altLang="zh-CN" sz="2000" b="1" dirty="0">
                <a:solidFill>
                  <a:srgbClr val="0000FF"/>
                </a:solidFill>
                <a:ea typeface="宋体" pitchFamily="2" charset="-122"/>
                <a:cs typeface="Times New Roman" pitchFamily="18" charset="0"/>
              </a:rPr>
              <a:t>1</a:t>
            </a:r>
            <a:r>
              <a:rPr lang="zh-CN" altLang="en-US" sz="2000" b="1" dirty="0">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a:solidFill>
                  <a:srgbClr val="0000FF"/>
                </a:solidFill>
                <a:ea typeface="宋体" pitchFamily="2" charset="-122"/>
                <a:cs typeface="Times New Roman" pitchFamily="18" charset="0"/>
              </a:rPr>
              <a:t>形参</a:t>
            </a:r>
            <a:r>
              <a:rPr lang="en-US" altLang="zh-CN" sz="2000" b="1" dirty="0">
                <a:solidFill>
                  <a:srgbClr val="0000FF"/>
                </a:solidFill>
                <a:ea typeface="宋体" pitchFamily="2" charset="-122"/>
                <a:cs typeface="Times New Roman" pitchFamily="18" charset="0"/>
              </a:rPr>
              <a:t>2</a:t>
            </a:r>
            <a:r>
              <a:rPr lang="zh-CN" altLang="en-US" sz="2000" b="1" dirty="0">
                <a:ea typeface="宋体" pitchFamily="2" charset="-122"/>
                <a:cs typeface="Times New Roman" pitchFamily="18" charset="0"/>
              </a:rPr>
              <a:t>，</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a:t>
            </a:r>
          </a:p>
          <a:p>
            <a:pPr lvl="1"/>
            <a:r>
              <a:rPr lang="zh-CN" altLang="en-US" sz="2000" b="1" dirty="0">
                <a:solidFill>
                  <a:srgbClr val="C00000"/>
                </a:solidFill>
                <a:ea typeface="宋体" pitchFamily="2" charset="-122"/>
                <a:cs typeface="Times New Roman" pitchFamily="18" charset="0"/>
              </a:rPr>
              <a:t>  程序代码</a:t>
            </a:r>
          </a:p>
          <a:p>
            <a:pPr lvl="1"/>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return </a:t>
            </a:r>
            <a:r>
              <a:rPr lang="zh-CN" altLang="en-US" sz="2000" b="1" dirty="0">
                <a:solidFill>
                  <a:srgbClr val="C00000"/>
                </a:solidFill>
                <a:ea typeface="宋体" pitchFamily="2" charset="-122"/>
                <a:cs typeface="Times New Roman" pitchFamily="18" charset="0"/>
              </a:rPr>
              <a:t>返回值</a:t>
            </a:r>
            <a:r>
              <a:rPr lang="en-US" altLang="zh-CN" sz="2000" b="1" dirty="0">
                <a:solidFill>
                  <a:srgbClr val="C00000"/>
                </a:solidFill>
                <a:ea typeface="宋体" pitchFamily="2" charset="-122"/>
                <a:cs typeface="Times New Roman" pitchFamily="18" charset="0"/>
              </a:rPr>
              <a:t>;</a:t>
            </a:r>
            <a:endParaRPr lang="zh-CN" altLang="en-US" sz="2000" b="1" dirty="0">
              <a:solidFill>
                <a:srgbClr val="C00000"/>
              </a:solidFill>
              <a:ea typeface="宋体" pitchFamily="2" charset="-122"/>
              <a:cs typeface="Times New Roman" pitchFamily="18" charset="0"/>
            </a:endParaRPr>
          </a:p>
          <a:p>
            <a:pPr lvl="1"/>
            <a:r>
              <a:rPr lang="zh-CN" altLang="en-US" sz="2000" b="1" dirty="0">
                <a:solidFill>
                  <a:srgbClr val="C00000"/>
                </a:solidFill>
                <a:ea typeface="宋体" pitchFamily="2" charset="-122"/>
                <a:cs typeface="Times New Roman" pitchFamily="18" charset="0"/>
              </a:rPr>
              <a:t>｝</a:t>
            </a:r>
          </a:p>
          <a:p>
            <a:pPr lvl="1"/>
            <a:endParaRPr lang="en-US" altLang="zh-CN" sz="2000" b="1">
              <a:ea typeface="宋体" pitchFamily="2" charset="-122"/>
              <a:cs typeface="Times New Roman" pitchFamily="18" charset="0"/>
            </a:endParaRPr>
          </a:p>
          <a:p>
            <a:pPr marL="0" lvl="1"/>
            <a:r>
              <a:rPr lang="zh-CN" altLang="en-US" sz="2400" b="1">
                <a:ea typeface="宋体" pitchFamily="2" charset="-122"/>
                <a:cs typeface="Times New Roman" pitchFamily="18" charset="0"/>
              </a:rPr>
              <a:t>其中</a:t>
            </a:r>
            <a:r>
              <a:rPr lang="zh-CN" altLang="en-US" sz="2400" b="1" dirty="0">
                <a:ea typeface="宋体" pitchFamily="2" charset="-122"/>
                <a:cs typeface="Times New Roman" pitchFamily="18" charset="0"/>
              </a:rPr>
              <a:t>：</a:t>
            </a:r>
          </a:p>
          <a:p>
            <a:pPr lvl="1"/>
            <a:r>
              <a:rPr lang="zh-CN" altLang="en-US" sz="2000" b="1">
                <a:ea typeface="宋体" pitchFamily="2" charset="-122"/>
                <a:cs typeface="Times New Roman" pitchFamily="18" charset="0"/>
              </a:rPr>
              <a:t>形参：</a:t>
            </a:r>
            <a:r>
              <a:rPr lang="zh-CN" altLang="en-US" sz="2000" b="1" dirty="0">
                <a:ea typeface="宋体" pitchFamily="2" charset="-122"/>
                <a:cs typeface="Times New Roman" pitchFamily="18" charset="0"/>
              </a:rPr>
              <a:t>在方法被调用时用于接收外部传入的数据的变量。</a:t>
            </a:r>
          </a:p>
          <a:p>
            <a:pPr lvl="1"/>
            <a:r>
              <a:rPr lang="zh-CN" altLang="en-US" sz="2000" b="1" dirty="0">
                <a:ea typeface="宋体" pitchFamily="2" charset="-122"/>
                <a:cs typeface="Times New Roman" pitchFamily="18" charset="0"/>
              </a:rPr>
              <a:t>参数类型：就是该形式参数的数据类型。</a:t>
            </a:r>
          </a:p>
          <a:p>
            <a:pPr lvl="1"/>
            <a:r>
              <a:rPr lang="zh-CN" altLang="en-US" sz="2000" b="1" dirty="0">
                <a:ea typeface="宋体" pitchFamily="2" charset="-122"/>
                <a:cs typeface="Times New Roman" pitchFamily="18" charset="0"/>
              </a:rPr>
              <a:t>返回值：方法在执行完毕后返还给调用它的程序的数据。</a:t>
            </a:r>
          </a:p>
          <a:p>
            <a:pPr lvl="1"/>
            <a:r>
              <a:rPr lang="zh-CN" altLang="en-US" sz="2000" b="1" dirty="0">
                <a:ea typeface="宋体" pitchFamily="2" charset="-122"/>
                <a:cs typeface="Times New Roman" pitchFamily="18" charset="0"/>
              </a:rPr>
              <a:t>返回值类型：方法要返回的结果的数据类型。</a:t>
            </a:r>
          </a:p>
          <a:p>
            <a:pPr lvl="1"/>
            <a:r>
              <a:rPr lang="zh-CN" altLang="en-US" sz="2000" b="1" dirty="0">
                <a:ea typeface="宋体" pitchFamily="2" charset="-122"/>
                <a:cs typeface="Times New Roman" pitchFamily="18" charset="0"/>
              </a:rPr>
              <a:t>实参：调用方法时实际传给函数形式参数的数据。</a:t>
            </a:r>
            <a:endParaRPr lang="en-US" altLang="zh-CN" sz="2000" b="1" dirty="0">
              <a:ea typeface="宋体" pitchFamily="2" charset="-122"/>
              <a:cs typeface="Times New Roman" pitchFamily="18" charset="0"/>
            </a:endParaRPr>
          </a:p>
          <a:p>
            <a:pPr lvl="1"/>
            <a:endParaRPr lang="zh-CN" altLang="en-US" sz="1000" b="1" dirty="0">
              <a:ea typeface="宋体" pitchFamily="2" charset="-122"/>
              <a:cs typeface="Times New Roman" pitchFamily="18" charset="0"/>
            </a:endParaRPr>
          </a:p>
          <a:p>
            <a:pPr marL="800100" lvl="1" indent="-342900">
              <a:buFont typeface="Wingdings" pitchFamily="2" charset="2"/>
              <a:buChar char="u"/>
            </a:pPr>
            <a:r>
              <a:rPr lang="zh-CN" altLang="en-US" sz="2000" b="1" dirty="0">
                <a:solidFill>
                  <a:srgbClr val="0000FF"/>
                </a:solidFill>
                <a:ea typeface="宋体" pitchFamily="2" charset="-122"/>
                <a:cs typeface="Times New Roman" pitchFamily="18" charset="0"/>
              </a:rPr>
              <a:t>如何理解方法返回值类型为</a:t>
            </a:r>
            <a:r>
              <a:rPr lang="en-US" altLang="zh-CN" sz="2000" b="1" dirty="0">
                <a:solidFill>
                  <a:srgbClr val="0000FF"/>
                </a:solidFill>
                <a:ea typeface="宋体" pitchFamily="2" charset="-122"/>
                <a:cs typeface="Times New Roman" pitchFamily="18" charset="0"/>
              </a:rPr>
              <a:t>void</a:t>
            </a:r>
            <a:r>
              <a:rPr lang="zh-CN" altLang="en-US" sz="2000" b="1" dirty="0">
                <a:solidFill>
                  <a:srgbClr val="0000FF"/>
                </a:solidFill>
                <a:ea typeface="宋体" pitchFamily="2" charset="-122"/>
                <a:cs typeface="Times New Roman" pitchFamily="18" charset="0"/>
              </a:rPr>
              <a:t>的情况</a:t>
            </a:r>
            <a:r>
              <a:rPr lang="zh-CN" altLang="en-US" b="1" dirty="0">
                <a:solidFill>
                  <a:srgbClr val="0000FF"/>
                </a:solidFill>
                <a:ea typeface="宋体" pitchFamily="2" charset="-122"/>
                <a:cs typeface="Times New Roman" pitchFamily="18" charset="0"/>
              </a:rPr>
              <a:t> </a:t>
            </a:r>
            <a:r>
              <a:rPr lang="en-US" altLang="zh-CN" b="1" dirty="0">
                <a:solidFill>
                  <a:srgbClr val="0000FF"/>
                </a:solidFill>
                <a:ea typeface="宋体" pitchFamily="2" charset="-122"/>
                <a:cs typeface="Times New Roman" pitchFamily="18" charset="0"/>
              </a:rPr>
              <a:t>?</a:t>
            </a:r>
            <a:endParaRPr lang="zh-CN" altLang="en-US" b="1"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341346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r>
              <a:rPr lang="en-US" altLang="zh-CN" sz="4800">
                <a:solidFill>
                  <a:schemeClr val="bg1"/>
                </a:solidFill>
                <a:ea typeface="隶书" panose="02010509060101010101" pitchFamily="49" charset="-122"/>
              </a:rPr>
              <a:t>4-1 </a:t>
            </a:r>
            <a:r>
              <a:rPr lang="zh-CN" altLang="en-US" sz="4800">
                <a:solidFill>
                  <a:schemeClr val="bg1"/>
                </a:solidFill>
                <a:ea typeface="隶书" panose="02010509060101010101" pitchFamily="49" charset="-122"/>
              </a:rPr>
              <a:t>面向对象与面向过程</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475924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2">
            <a:clrChange>
              <a:clrFrom>
                <a:srgbClr val="FFFFFF"/>
              </a:clrFrom>
              <a:clrTo>
                <a:srgbClr val="FFFFFF">
                  <a:alpha val="0"/>
                </a:srgbClr>
              </a:clrTo>
            </a:clrChange>
          </a:blip>
          <a:srcRect/>
          <a:stretch>
            <a:fillRect/>
          </a:stretch>
        </p:blipFill>
        <p:spPr>
          <a:xfrm>
            <a:off x="1115616" y="2636912"/>
            <a:ext cx="7128792" cy="3680403"/>
          </a:xfrm>
          <a:noFill/>
        </p:spPr>
      </p:pic>
      <p:sp>
        <p:nvSpPr>
          <p:cNvPr id="32770" name="Rectangle 2"/>
          <p:cNvSpPr>
            <a:spLocks noGrp="1" noChangeArrowheads="1"/>
          </p:cNvSpPr>
          <p:nvPr>
            <p:ph type="title"/>
          </p:nvPr>
        </p:nvSpPr>
        <p:spPr>
          <a:xfrm>
            <a:off x="2915816" y="548680"/>
            <a:ext cx="3923960" cy="858753"/>
          </a:xfrm>
        </p:spPr>
        <p:txBody>
          <a:bodyPr>
            <a:normAutofit/>
          </a:bodyPr>
          <a:lstStyle/>
          <a:p>
            <a:pPr eaLnBrk="1" hangingPunct="1"/>
            <a:r>
              <a:rPr lang="en-US" altLang="zh-CN" b="1">
                <a:latin typeface="+mn-lt"/>
                <a:ea typeface="宋体" pitchFamily="2" charset="-122"/>
                <a:cs typeface="Times New Roman" pitchFamily="18" charset="0"/>
              </a:rPr>
              <a:t>4.6.1 </a:t>
            </a:r>
            <a:r>
              <a:rPr lang="zh-CN" altLang="en-US" b="1">
                <a:latin typeface="+mn-lt"/>
                <a:ea typeface="宋体" pitchFamily="2" charset="-122"/>
                <a:cs typeface="Times New Roman" pitchFamily="18" charset="0"/>
              </a:rPr>
              <a:t>方法</a:t>
            </a:r>
            <a:r>
              <a:rPr lang="zh-CN" altLang="en-US" b="1" dirty="0">
                <a:latin typeface="+mn-lt"/>
                <a:ea typeface="宋体" pitchFamily="2" charset="-122"/>
                <a:cs typeface="Times New Roman" pitchFamily="18" charset="0"/>
              </a:rPr>
              <a:t>的调用</a:t>
            </a: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方法只有被调用才会被执行</a:t>
            </a:r>
            <a:endParaRPr lang="en-US" altLang="zh-CN" dirty="0">
              <a:latin typeface="Times New Roman" pitchFamily="18" charset="0"/>
              <a:ea typeface="宋体" pitchFamily="2" charset="-122"/>
              <a:cs typeface="Times New Roman" pitchFamily="18" charset="0"/>
            </a:endParaRPr>
          </a:p>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方法调用的过程分析</a:t>
            </a:r>
          </a:p>
        </p:txBody>
      </p:sp>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0879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87824" y="548680"/>
            <a:ext cx="3923960" cy="858753"/>
          </a:xfrm>
        </p:spPr>
        <p:txBody>
          <a:bodyPr>
            <a:normAutofit/>
          </a:bodyPr>
          <a:lstStyle/>
          <a:p>
            <a:r>
              <a:rPr lang="zh-CN" altLang="en-US" b="1" dirty="0">
                <a:latin typeface="Times New Roman" pitchFamily="18" charset="0"/>
                <a:ea typeface="宋体" pitchFamily="2" charset="-122"/>
                <a:cs typeface="Times New Roman" pitchFamily="18" charset="0"/>
              </a:rPr>
              <a:t>方法的调用</a:t>
            </a:r>
          </a:p>
        </p:txBody>
      </p:sp>
      <p:sp>
        <p:nvSpPr>
          <p:cNvPr id="32771" name="Rectangle 3"/>
          <p:cNvSpPr>
            <a:spLocks noGrp="1" noChangeArrowheads="1"/>
          </p:cNvSpPr>
          <p:nvPr>
            <p:ph type="body" sz="half" idx="1"/>
          </p:nvPr>
        </p:nvSpPr>
        <p:spPr>
          <a:xfrm>
            <a:off x="467544" y="1340768"/>
            <a:ext cx="8352928" cy="3744416"/>
          </a:xfrm>
        </p:spPr>
        <p:txBody>
          <a:bodyPr>
            <a:noAutofit/>
          </a:bodyPr>
          <a:lstStyle/>
          <a:p>
            <a:pPr eaLnBrk="1" hangingPunct="1">
              <a:buFont typeface="Wingdings" pitchFamily="2" charset="2"/>
              <a:buChar char="l"/>
            </a:pPr>
            <a:r>
              <a:rPr lang="zh-CN" altLang="en-US" sz="3200" dirty="0">
                <a:ea typeface="宋体" panose="02010600030101010101" pitchFamily="2" charset="-122"/>
                <a:cs typeface="Times New Roman" pitchFamily="18" charset="0"/>
              </a:rPr>
              <a:t>注  意：</a:t>
            </a:r>
            <a:endParaRPr lang="en-US" altLang="zh-CN" sz="3200" dirty="0">
              <a:ea typeface="宋体" panose="02010600030101010101" pitchFamily="2" charset="-122"/>
              <a:cs typeface="Times New Roman" pitchFamily="18" charset="0"/>
            </a:endParaRPr>
          </a:p>
          <a:p>
            <a:pPr>
              <a:buFont typeface="Wingdings" pitchFamily="2" charset="2"/>
              <a:buChar char="Ø"/>
            </a:pPr>
            <a:r>
              <a:rPr lang="zh-CN" altLang="en-US" sz="2400" dirty="0">
                <a:ea typeface="宋体" panose="02010600030101010101" pitchFamily="2" charset="-122"/>
                <a:cs typeface="Times New Roman" pitchFamily="18" charset="0"/>
              </a:rPr>
              <a:t>没有具体返回值的情况，返回值类型用关键字</a:t>
            </a:r>
            <a:r>
              <a:rPr lang="en-US" altLang="zh-CN" sz="2400" dirty="0">
                <a:ea typeface="宋体" panose="02010600030101010101" pitchFamily="2" charset="-122"/>
                <a:cs typeface="Times New Roman" pitchFamily="18" charset="0"/>
              </a:rPr>
              <a:t>void</a:t>
            </a:r>
            <a:r>
              <a:rPr lang="zh-CN" altLang="en-US" sz="2400" dirty="0">
                <a:ea typeface="宋体" panose="02010600030101010101" pitchFamily="2" charset="-122"/>
                <a:cs typeface="Times New Roman" pitchFamily="18" charset="0"/>
              </a:rPr>
              <a:t>表示，那么该函数中的</a:t>
            </a:r>
            <a:r>
              <a:rPr lang="en-US" altLang="zh-CN" sz="2400" dirty="0">
                <a:ea typeface="宋体" panose="02010600030101010101" pitchFamily="2" charset="-122"/>
                <a:cs typeface="Times New Roman" pitchFamily="18" charset="0"/>
              </a:rPr>
              <a:t>return</a:t>
            </a:r>
            <a:r>
              <a:rPr lang="zh-CN" altLang="en-US" sz="2400" dirty="0">
                <a:ea typeface="宋体" panose="02010600030101010101" pitchFamily="2" charset="-122"/>
                <a:cs typeface="Times New Roman" pitchFamily="18" charset="0"/>
              </a:rPr>
              <a:t>语句如果在最后一行可以省略不写。</a:t>
            </a:r>
            <a:endParaRPr lang="en-US" altLang="zh-CN" sz="2400" dirty="0">
              <a:ea typeface="宋体" panose="02010600030101010101" pitchFamily="2" charset="-122"/>
              <a:cs typeface="Times New Roman" pitchFamily="18" charset="0"/>
            </a:endParaRPr>
          </a:p>
          <a:p>
            <a:pPr marL="0" indent="0">
              <a:buNone/>
            </a:pPr>
            <a:endParaRPr lang="en-US" altLang="zh-CN" sz="1400" dirty="0">
              <a:ea typeface="宋体" panose="02010600030101010101" pitchFamily="2" charset="-122"/>
              <a:cs typeface="Times New Roman" pitchFamily="18" charset="0"/>
            </a:endParaRPr>
          </a:p>
          <a:p>
            <a:pPr>
              <a:buFont typeface="Wingdings" pitchFamily="2" charset="2"/>
              <a:buChar char="Ø"/>
            </a:pPr>
            <a:r>
              <a:rPr lang="zh-CN" altLang="en-US" sz="2400" b="1" dirty="0">
                <a:ea typeface="宋体" panose="02010600030101010101" pitchFamily="2" charset="-122"/>
                <a:cs typeface="Times New Roman" pitchFamily="18" charset="0"/>
              </a:rPr>
              <a:t>定义方法时，方法的结果应该返回给调用者，交由调用者处理。</a:t>
            </a:r>
          </a:p>
          <a:p>
            <a:pPr marL="0" indent="0">
              <a:buNone/>
            </a:pPr>
            <a:endParaRPr lang="en-US" altLang="zh-CN" sz="1400" dirty="0">
              <a:ea typeface="宋体" panose="02010600030101010101" pitchFamily="2" charset="-122"/>
              <a:cs typeface="Times New Roman" pitchFamily="18" charset="0"/>
            </a:endParaRPr>
          </a:p>
          <a:p>
            <a:pPr>
              <a:buFont typeface="Wingdings" pitchFamily="2" charset="2"/>
              <a:buChar char="Ø"/>
            </a:pPr>
            <a:r>
              <a:rPr lang="zh-CN" altLang="en-US" sz="2400" b="1" dirty="0">
                <a:ea typeface="宋体" panose="02010600030101010101" pitchFamily="2" charset="-122"/>
                <a:cs typeface="Times New Roman" pitchFamily="18" charset="0"/>
              </a:rPr>
              <a:t>方法中只能调用方法，不可以在方法内部定义方法。</a:t>
            </a:r>
          </a:p>
          <a:p>
            <a:pPr>
              <a:buFont typeface="Wingdings" pitchFamily="2" charset="2"/>
              <a:buChar char="Ø"/>
            </a:pPr>
            <a:endParaRPr lang="zh-CN" altLang="en-US" sz="2400" dirty="0">
              <a:ea typeface="宋体" panose="02010600030101010101" pitchFamily="2" charset="-122"/>
              <a:cs typeface="Times New Roman" pitchFamily="18" charset="0"/>
            </a:endParaRPr>
          </a:p>
          <a:p>
            <a:pPr marL="0" indent="0" eaLnBrk="1" hangingPunct="1">
              <a:buNone/>
            </a:pPr>
            <a:endParaRPr lang="zh-CN" altLang="en-US" sz="2400" dirty="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3888552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2</a:t>
            </a:r>
          </a:p>
        </p:txBody>
      </p:sp>
      <p:sp>
        <p:nvSpPr>
          <p:cNvPr id="21507" name="Rectangle 3"/>
          <p:cNvSpPr>
            <a:spLocks noGrp="1" noChangeArrowheads="1"/>
          </p:cNvSpPr>
          <p:nvPr>
            <p:ph type="body" idx="1"/>
          </p:nvPr>
        </p:nvSpPr>
        <p:spPr>
          <a:xfrm>
            <a:off x="539552" y="1340768"/>
            <a:ext cx="7848600" cy="3581400"/>
          </a:xfrm>
        </p:spPr>
        <p:txBody>
          <a:bodyPr>
            <a:normAutofit/>
          </a:bodyPr>
          <a:lstStyle/>
          <a:p>
            <a:pPr algn="just" eaLnBrk="1" hangingPunct="1">
              <a:buFontTx/>
              <a:buNone/>
            </a:pPr>
            <a:r>
              <a:rPr lang="en-US" altLang="zh-CN" sz="2600" dirty="0">
                <a:ea typeface="宋体" pitchFamily="2" charset="-122"/>
                <a:cs typeface="Arial Unicode MS" pitchFamily="34" charset="-122"/>
              </a:rPr>
              <a:t>1.</a:t>
            </a:r>
            <a:r>
              <a:rPr lang="zh-CN" altLang="en-US" sz="2600" dirty="0">
                <a:ea typeface="宋体" pitchFamily="2" charset="-122"/>
                <a:cs typeface="Arial Unicode MS" pitchFamily="34" charset="-122"/>
              </a:rPr>
              <a:t>创建一个</a:t>
            </a:r>
            <a:r>
              <a:rPr lang="en-US" altLang="zh-CN" sz="2600" dirty="0">
                <a:ea typeface="宋体" pitchFamily="2" charset="-122"/>
                <a:cs typeface="Arial Unicode MS" pitchFamily="34" charset="-122"/>
              </a:rPr>
              <a:t>Person</a:t>
            </a:r>
            <a:r>
              <a:rPr lang="zh-CN" altLang="en-US" sz="2600" dirty="0">
                <a:ea typeface="宋体" pitchFamily="2" charset="-122"/>
                <a:cs typeface="Arial Unicode MS" pitchFamily="34" charset="-122"/>
              </a:rPr>
              <a:t>类，其定义如下：</a:t>
            </a:r>
          </a:p>
        </p:txBody>
      </p:sp>
      <p:graphicFrame>
        <p:nvGraphicFramePr>
          <p:cNvPr id="464900" name="Group 4"/>
          <p:cNvGraphicFramePr>
            <a:graphicFrameLocks noGrp="1"/>
          </p:cNvGraphicFramePr>
          <p:nvPr>
            <p:extLst>
              <p:ext uri="{D42A27DB-BD31-4B8C-83A1-F6EECF244321}">
                <p14:modId xmlns:p14="http://schemas.microsoft.com/office/powerpoint/2010/main" val="3438840561"/>
              </p:ext>
            </p:extLst>
          </p:nvPr>
        </p:nvGraphicFramePr>
        <p:xfrm>
          <a:off x="899592" y="2333636"/>
          <a:ext cx="2667000" cy="2759202"/>
        </p:xfrm>
        <a:graphic>
          <a:graphicData uri="http://schemas.openxmlformats.org/drawingml/2006/table">
            <a:tbl>
              <a:tblPr>
                <a:tableStyleId>{3C2FFA5D-87B4-456A-9821-1D502468CF0F}</a:tableStyleId>
              </a:tblPr>
              <a:tblGrid>
                <a:gridCol w="2667000">
                  <a:extLst>
                    <a:ext uri="{9D8B030D-6E8A-4147-A177-3AD203B41FA5}">
                      <a16:colId xmlns:a16="http://schemas.microsoft.com/office/drawing/2014/main" val="20000"/>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Person</a:t>
                      </a:r>
                      <a:endParaRPr kumimoji="1" lang="en-US" altLang="zh-CN" sz="2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a:ln>
                            <a:noFill/>
                          </a:ln>
                          <a:effectLst/>
                        </a:rPr>
                        <a:t>name:String</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a:ln>
                            <a:noFill/>
                          </a:ln>
                          <a:effectLst/>
                        </a:rPr>
                        <a:t>age:int</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a:ln>
                            <a:noFill/>
                          </a:ln>
                          <a:effectLst/>
                        </a:rPr>
                        <a:t>sex:int</a:t>
                      </a:r>
                      <a:endParaRPr kumimoji="1" lang="en-US" altLang="zh-CN" sz="24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a:ln>
                            <a:noFill/>
                          </a:ln>
                          <a:effectLst/>
                        </a:rPr>
                        <a:t>+study():void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showAge</a:t>
                      </a:r>
                      <a:r>
                        <a:rPr kumimoji="1" lang="en-US" altLang="zh-CN" sz="2400" u="none" strike="noStrike" cap="none" normalizeH="0" baseline="0" dirty="0">
                          <a:ln>
                            <a:noFill/>
                          </a:ln>
                          <a:effectLst/>
                        </a:rPr>
                        <a:t>():void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addAge</a:t>
                      </a: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int</a:t>
                      </a:r>
                      <a:r>
                        <a:rPr kumimoji="1" lang="en-US" altLang="zh-CN" sz="2400" u="none" strike="noStrike" cap="none" normalizeH="0" baseline="0" dirty="0">
                          <a:ln>
                            <a:noFill/>
                          </a:ln>
                          <a:effectLst/>
                        </a:rPr>
                        <a:t> </a:t>
                      </a:r>
                      <a:r>
                        <a:rPr kumimoji="1" lang="en-US" altLang="zh-CN" sz="2400" u="none" strike="noStrike" cap="none" normalizeH="0" baseline="0" dirty="0" err="1">
                          <a:ln>
                            <a:noFill/>
                          </a:ln>
                          <a:effectLst/>
                        </a:rPr>
                        <a:t>i</a:t>
                      </a: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int</a:t>
                      </a:r>
                      <a:endParaRPr kumimoji="1" lang="en-US" altLang="zh-CN" sz="24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2"/>
                  </a:ext>
                </a:extLst>
              </a:tr>
            </a:tbl>
          </a:graphicData>
        </a:graphic>
      </p:graphicFrame>
      <p:sp>
        <p:nvSpPr>
          <p:cNvPr id="21518" name="Text Box 14"/>
          <p:cNvSpPr txBox="1">
            <a:spLocks noChangeArrowheads="1"/>
          </p:cNvSpPr>
          <p:nvPr/>
        </p:nvSpPr>
        <p:spPr bwMode="auto">
          <a:xfrm>
            <a:off x="3923928" y="1916832"/>
            <a:ext cx="4536038" cy="3582904"/>
          </a:xfrm>
          <a:prstGeom prst="rect">
            <a:avLst/>
          </a:prstGeom>
          <a:noFill/>
          <a:ln w="9525">
            <a:noFill/>
            <a:miter lim="800000"/>
            <a:headEnd/>
            <a:tailEnd/>
          </a:ln>
        </p:spPr>
        <p:txBody>
          <a:bodyPr wrap="square">
            <a:spAutoFit/>
          </a:bodyPr>
          <a:lstStyle/>
          <a:p>
            <a:pPr>
              <a:lnSpc>
                <a:spcPct val="110000"/>
              </a:lnSpc>
              <a:spcBef>
                <a:spcPct val="50000"/>
              </a:spcBef>
            </a:pPr>
            <a:r>
              <a:rPr lang="zh-CN" altLang="en-US" sz="2200" b="1" dirty="0">
                <a:ea typeface="宋体" pitchFamily="2" charset="-122"/>
                <a:cs typeface="Times New Roman" pitchFamily="18" charset="0"/>
              </a:rPr>
              <a:t>要求：</a:t>
            </a:r>
            <a:r>
              <a:rPr lang="en-US" altLang="zh-CN" sz="2200" b="1" dirty="0">
                <a:ea typeface="宋体" pitchFamily="2" charset="-122"/>
                <a:cs typeface="Times New Roman" pitchFamily="18" charset="0"/>
                <a:sym typeface="Wingdings" pitchFamily="2" charset="2"/>
              </a:rPr>
              <a:t>(1)</a:t>
            </a:r>
            <a:r>
              <a:rPr lang="zh-CN" altLang="en-US" sz="2200" b="1" dirty="0">
                <a:ea typeface="宋体" pitchFamily="2" charset="-122"/>
                <a:cs typeface="Times New Roman" pitchFamily="18" charset="0"/>
              </a:rPr>
              <a:t>创建</a:t>
            </a:r>
            <a:r>
              <a:rPr lang="en-US" altLang="zh-CN" sz="2200" b="1" dirty="0">
                <a:ea typeface="宋体" pitchFamily="2" charset="-122"/>
                <a:cs typeface="Times New Roman" pitchFamily="18" charset="0"/>
              </a:rPr>
              <a:t>Person</a:t>
            </a:r>
            <a:r>
              <a:rPr lang="zh-CN" altLang="en-US" sz="2200" b="1" dirty="0">
                <a:ea typeface="宋体" pitchFamily="2" charset="-122"/>
                <a:cs typeface="Times New Roman" pitchFamily="18" charset="0"/>
              </a:rPr>
              <a:t>类的对象，设置该对象的</a:t>
            </a:r>
            <a:r>
              <a:rPr lang="en-US" altLang="zh-CN" sz="2200" b="1" dirty="0">
                <a:ea typeface="宋体" pitchFamily="2" charset="-122"/>
                <a:cs typeface="Times New Roman" pitchFamily="18" charset="0"/>
              </a:rPr>
              <a:t>name</a:t>
            </a:r>
            <a:r>
              <a:rPr lang="zh-CN" altLang="en-US" sz="2200" b="1" dirty="0">
                <a:ea typeface="宋体" pitchFamily="2" charset="-122"/>
                <a:cs typeface="Times New Roman" pitchFamily="18" charset="0"/>
              </a:rPr>
              <a:t>、</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和</a:t>
            </a:r>
            <a:r>
              <a:rPr lang="en-US" altLang="zh-CN" sz="2200" b="1" dirty="0">
                <a:ea typeface="宋体" pitchFamily="2" charset="-122"/>
                <a:cs typeface="Times New Roman" pitchFamily="18" charset="0"/>
              </a:rPr>
              <a:t>sex</a:t>
            </a:r>
            <a:r>
              <a:rPr lang="zh-CN" altLang="en-US" sz="2200" b="1" dirty="0">
                <a:ea typeface="宋体" pitchFamily="2" charset="-122"/>
                <a:cs typeface="Times New Roman" pitchFamily="18" charset="0"/>
              </a:rPr>
              <a:t>属性，调用</a:t>
            </a:r>
            <a:r>
              <a:rPr lang="en-US" altLang="zh-CN" sz="2200" b="1" dirty="0">
                <a:ea typeface="宋体" pitchFamily="2" charset="-122"/>
                <a:cs typeface="Times New Roman" pitchFamily="18" charset="0"/>
              </a:rPr>
              <a:t>study</a:t>
            </a:r>
            <a:r>
              <a:rPr lang="zh-CN" altLang="en-US" sz="2200" b="1" dirty="0">
                <a:ea typeface="宋体" pitchFamily="2" charset="-122"/>
                <a:cs typeface="Times New Roman" pitchFamily="18" charset="0"/>
              </a:rPr>
              <a:t>方法，输出字符串“</a:t>
            </a:r>
            <a:r>
              <a:rPr lang="en-US" altLang="zh-CN" sz="2200" b="1" dirty="0">
                <a:ea typeface="宋体" pitchFamily="2" charset="-122"/>
                <a:cs typeface="Times New Roman" pitchFamily="18" charset="0"/>
              </a:rPr>
              <a:t>studying”</a:t>
            </a:r>
            <a:r>
              <a:rPr lang="zh-CN" altLang="en-US" sz="2200" b="1" dirty="0">
                <a:ea typeface="宋体" pitchFamily="2" charset="-122"/>
                <a:cs typeface="Times New Roman" pitchFamily="18" charset="0"/>
              </a:rPr>
              <a:t>，调用</a:t>
            </a:r>
            <a:r>
              <a:rPr lang="en-US" altLang="zh-CN" sz="2200" b="1" dirty="0" err="1">
                <a:ea typeface="宋体" pitchFamily="2" charset="-122"/>
                <a:cs typeface="Times New Roman" pitchFamily="18" charset="0"/>
              </a:rPr>
              <a:t>showAge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方法显示</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值，调用</a:t>
            </a:r>
            <a:r>
              <a:rPr lang="en-US" altLang="zh-CN" sz="2200" b="1" dirty="0" err="1">
                <a:ea typeface="宋体" pitchFamily="2" charset="-122"/>
                <a:cs typeface="Times New Roman" pitchFamily="18" charset="0"/>
              </a:rPr>
              <a:t>addAge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方法给对象的</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属性值增加</a:t>
            </a:r>
            <a:r>
              <a:rPr lang="en-US" altLang="zh-CN" sz="2200" b="1" dirty="0">
                <a:ea typeface="宋体" pitchFamily="2" charset="-122"/>
                <a:cs typeface="Times New Roman" pitchFamily="18" charset="0"/>
              </a:rPr>
              <a:t>2</a:t>
            </a:r>
            <a:r>
              <a:rPr lang="zh-CN" altLang="en-US" sz="2200" b="1" dirty="0">
                <a:ea typeface="宋体" pitchFamily="2" charset="-122"/>
                <a:cs typeface="Times New Roman" pitchFamily="18" charset="0"/>
              </a:rPr>
              <a:t>岁。</a:t>
            </a:r>
          </a:p>
          <a:p>
            <a:pPr>
              <a:lnSpc>
                <a:spcPct val="110000"/>
              </a:lnSpc>
              <a:spcBef>
                <a:spcPct val="50000"/>
              </a:spcBef>
            </a:pPr>
            <a:r>
              <a:rPr lang="en-US" altLang="zh-CN" sz="2200" b="1" dirty="0">
                <a:ea typeface="宋体" pitchFamily="2" charset="-122"/>
                <a:cs typeface="Times New Roman" pitchFamily="18" charset="0"/>
              </a:rPr>
              <a:t>(2)</a:t>
            </a:r>
            <a:r>
              <a:rPr lang="zh-CN" altLang="en-US" sz="2200" b="1" dirty="0">
                <a:ea typeface="宋体" pitchFamily="2" charset="-122"/>
                <a:cs typeface="Times New Roman" pitchFamily="18" charset="0"/>
              </a:rPr>
              <a:t>创建第二个对象，执行上述操作，体会同一个类的不同对象之间的关系。</a:t>
            </a:r>
          </a:p>
        </p:txBody>
      </p:sp>
      <p:sp>
        <p:nvSpPr>
          <p:cNvPr id="21519" name="Text Box 15"/>
          <p:cNvSpPr txBox="1">
            <a:spLocks noChangeArrowheads="1"/>
          </p:cNvSpPr>
          <p:nvPr/>
        </p:nvSpPr>
        <p:spPr bwMode="auto">
          <a:xfrm>
            <a:off x="395535" y="5491313"/>
            <a:ext cx="8428713" cy="492443"/>
          </a:xfrm>
          <a:prstGeom prst="rect">
            <a:avLst/>
          </a:prstGeom>
          <a:noFill/>
          <a:ln w="9525">
            <a:noFill/>
            <a:miter lim="800000"/>
            <a:headEnd/>
            <a:tailEnd/>
          </a:ln>
        </p:spPr>
        <p:txBody>
          <a:bodyPr wrap="square">
            <a:spAutoFit/>
          </a:bodyPr>
          <a:lstStyle/>
          <a:p>
            <a:pPr>
              <a:spcBef>
                <a:spcPct val="50000"/>
              </a:spcBef>
            </a:pPr>
            <a:r>
              <a:rPr lang="en-US" altLang="zh-CN" sz="2600" dirty="0">
                <a:ea typeface="宋体" pitchFamily="2" charset="-122"/>
                <a:cs typeface="Times New Roman" pitchFamily="18" charset="0"/>
              </a:rPr>
              <a:t>2.</a:t>
            </a:r>
            <a:r>
              <a:rPr lang="zh-CN" altLang="en-US" sz="2600" dirty="0">
                <a:ea typeface="宋体" pitchFamily="2" charset="-122"/>
                <a:cs typeface="Times New Roman" pitchFamily="18" charset="0"/>
              </a:rPr>
              <a:t>利用面向对象的编程方法，设计类</a:t>
            </a:r>
            <a:r>
              <a:rPr lang="en-US" altLang="zh-CN" sz="2600" dirty="0">
                <a:ea typeface="宋体" pitchFamily="2" charset="-122"/>
                <a:cs typeface="Times New Roman" pitchFamily="18" charset="0"/>
              </a:rPr>
              <a:t>Circle</a:t>
            </a:r>
            <a:r>
              <a:rPr lang="zh-CN" altLang="en-US" sz="2600" dirty="0">
                <a:ea typeface="宋体" pitchFamily="2" charset="-122"/>
                <a:cs typeface="Times New Roman" pitchFamily="18" charset="0"/>
              </a:rPr>
              <a:t>计算圆的面积。</a:t>
            </a:r>
          </a:p>
        </p:txBody>
      </p:sp>
    </p:spTree>
    <p:extLst>
      <p:ext uri="{BB962C8B-B14F-4D97-AF65-F5344CB8AC3E}">
        <p14:creationId xmlns:p14="http://schemas.microsoft.com/office/powerpoint/2010/main" val="1592303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43808" y="764704"/>
            <a:ext cx="3349112" cy="720080"/>
          </a:xfrm>
        </p:spPr>
        <p:txBody>
          <a:bodyPr>
            <a:normAutofit/>
          </a:bodyPr>
          <a:lstStyle/>
          <a:p>
            <a:pPr eaLnBrk="1" hangingPunct="1"/>
            <a:r>
              <a:rPr lang="zh-CN" altLang="en-US" b="1" dirty="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2</a:t>
            </a:r>
          </a:p>
        </p:txBody>
      </p:sp>
      <p:sp>
        <p:nvSpPr>
          <p:cNvPr id="21507" name="Rectangle 3"/>
          <p:cNvSpPr>
            <a:spLocks noGrp="1" noChangeArrowheads="1"/>
          </p:cNvSpPr>
          <p:nvPr>
            <p:ph type="body" idx="1"/>
          </p:nvPr>
        </p:nvSpPr>
        <p:spPr>
          <a:xfrm>
            <a:off x="395536" y="1628800"/>
            <a:ext cx="8352928" cy="4608512"/>
          </a:xfrm>
        </p:spPr>
        <p:txBody>
          <a:bodyPr>
            <a:noAutofit/>
          </a:bodyPr>
          <a:lstStyle/>
          <a:p>
            <a:pPr algn="just">
              <a:buNone/>
            </a:pPr>
            <a:r>
              <a:rPr lang="en-US" altLang="zh-CN" sz="2400">
                <a:ea typeface="宋体" pitchFamily="2" charset="-122"/>
                <a:cs typeface="Arial Unicode MS" pitchFamily="34" charset="-122"/>
              </a:rPr>
              <a:t>3.1 </a:t>
            </a:r>
            <a:r>
              <a:rPr lang="zh-CN" altLang="en-US" sz="2400">
                <a:ea typeface="宋体" pitchFamily="2" charset="-122"/>
              </a:rPr>
              <a:t>编写程序，声明一个</a:t>
            </a:r>
            <a:r>
              <a:rPr lang="en-US" altLang="zh-CN" sz="2400">
                <a:ea typeface="宋体" pitchFamily="2" charset="-122"/>
              </a:rPr>
              <a:t>method</a:t>
            </a:r>
            <a:r>
              <a:rPr lang="zh-CN" altLang="en-US" sz="2400">
                <a:ea typeface="宋体" pitchFamily="2" charset="-122"/>
              </a:rPr>
              <a:t>方法，在方法中打印一个</a:t>
            </a:r>
            <a:r>
              <a:rPr lang="en-US" altLang="zh-CN" sz="2400">
                <a:ea typeface="宋体" pitchFamily="2" charset="-122"/>
              </a:rPr>
              <a:t>10*8 </a:t>
            </a:r>
            <a:r>
              <a:rPr lang="zh-CN" altLang="en-US" sz="2400">
                <a:ea typeface="宋体" pitchFamily="2" charset="-122"/>
              </a:rPr>
              <a:t>的矩形，在</a:t>
            </a:r>
            <a:r>
              <a:rPr lang="en-US" altLang="zh-CN" sz="2400">
                <a:ea typeface="宋体" pitchFamily="2" charset="-122"/>
              </a:rPr>
              <a:t>main</a:t>
            </a:r>
            <a:r>
              <a:rPr lang="zh-CN" altLang="en-US" sz="2400">
                <a:ea typeface="宋体" pitchFamily="2" charset="-122"/>
              </a:rPr>
              <a:t>方法中调用该方法。</a:t>
            </a:r>
          </a:p>
          <a:p>
            <a:pPr algn="just">
              <a:buNone/>
            </a:pPr>
            <a:endParaRPr lang="en-US" altLang="zh-CN" sz="2400">
              <a:ea typeface="宋体" pitchFamily="2" charset="-122"/>
              <a:cs typeface="Arial Unicode MS" pitchFamily="34" charset="-122"/>
            </a:endParaRPr>
          </a:p>
          <a:p>
            <a:pPr algn="just">
              <a:buNone/>
            </a:pPr>
            <a:r>
              <a:rPr lang="en-US" altLang="zh-CN" sz="2400">
                <a:ea typeface="宋体" pitchFamily="2" charset="-122"/>
                <a:cs typeface="Arial Unicode MS" pitchFamily="34" charset="-122"/>
              </a:rPr>
              <a:t>3.2 </a:t>
            </a:r>
            <a:r>
              <a:rPr lang="zh-CN" altLang="en-US" sz="2400">
                <a:ea typeface="宋体" pitchFamily="2" charset="-122"/>
              </a:rPr>
              <a:t>修改上一个程序，在</a:t>
            </a:r>
            <a:r>
              <a:rPr lang="en-US" altLang="zh-CN" sz="2400">
                <a:ea typeface="宋体" pitchFamily="2" charset="-122"/>
              </a:rPr>
              <a:t>method</a:t>
            </a:r>
            <a:r>
              <a:rPr lang="zh-CN" altLang="en-US" sz="2400">
                <a:ea typeface="宋体" pitchFamily="2" charset="-122"/>
              </a:rPr>
              <a:t>方法中，除打印一个</a:t>
            </a:r>
            <a:r>
              <a:rPr lang="en-US" altLang="zh-CN" sz="2400">
                <a:ea typeface="宋体" pitchFamily="2" charset="-122"/>
              </a:rPr>
              <a:t>10*8</a:t>
            </a:r>
            <a:r>
              <a:rPr lang="zh-CN" altLang="en-US" sz="2400">
                <a:ea typeface="宋体" pitchFamily="2" charset="-122"/>
              </a:rPr>
              <a:t>的矩形外，再计算该矩形的面积，并将其作为方法返回值。</a:t>
            </a:r>
            <a:r>
              <a:rPr lang="zh-CN" altLang="en-US" sz="2400">
                <a:ea typeface="宋体" pitchFamily="2" charset="-122"/>
                <a:cs typeface="Arial Unicode MS" pitchFamily="34" charset="-122"/>
              </a:rPr>
              <a:t>在</a:t>
            </a:r>
            <a:r>
              <a:rPr lang="en-US" altLang="zh-CN" sz="2400">
                <a:ea typeface="宋体" pitchFamily="2" charset="-122"/>
                <a:cs typeface="Arial Unicode MS" pitchFamily="34" charset="-122"/>
              </a:rPr>
              <a:t>main</a:t>
            </a:r>
            <a:r>
              <a:rPr lang="zh-CN" altLang="en-US" sz="2400">
                <a:ea typeface="宋体" pitchFamily="2" charset="-122"/>
                <a:cs typeface="Arial Unicode MS" pitchFamily="34" charset="-122"/>
              </a:rPr>
              <a:t>方法中调用该方法，接收返回的面积值并打印。</a:t>
            </a:r>
            <a:endParaRPr lang="en-US" altLang="zh-CN" sz="2400">
              <a:ea typeface="宋体" pitchFamily="2" charset="-122"/>
              <a:cs typeface="Arial Unicode MS" pitchFamily="34" charset="-122"/>
            </a:endParaRPr>
          </a:p>
          <a:p>
            <a:pPr algn="just">
              <a:buNone/>
            </a:pPr>
            <a:endParaRPr lang="en-US" altLang="zh-CN" sz="2400">
              <a:ea typeface="宋体" pitchFamily="2" charset="-122"/>
              <a:cs typeface="Arial Unicode MS" pitchFamily="34" charset="-122"/>
            </a:endParaRPr>
          </a:p>
          <a:p>
            <a:pPr marL="0" indent="0">
              <a:buNone/>
              <a:defRPr/>
            </a:pPr>
            <a:r>
              <a:rPr lang="en-US" altLang="zh-CN" sz="2400">
                <a:ea typeface="宋体" pitchFamily="2" charset="-122"/>
                <a:cs typeface="Arial Unicode MS" pitchFamily="34" charset="-122"/>
              </a:rPr>
              <a:t>3.3 </a:t>
            </a:r>
            <a:r>
              <a:rPr lang="zh-CN" altLang="en-US" sz="2400">
                <a:ea typeface="宋体" pitchFamily="2" charset="-122"/>
              </a:rPr>
              <a:t>修改上一个程序，在</a:t>
            </a:r>
            <a:r>
              <a:rPr lang="en-US" altLang="zh-CN" sz="2400">
                <a:ea typeface="宋体" pitchFamily="2" charset="-122"/>
              </a:rPr>
              <a:t>method</a:t>
            </a:r>
            <a:r>
              <a:rPr lang="zh-CN" altLang="en-US" sz="2400">
                <a:ea typeface="宋体" pitchFamily="2" charset="-122"/>
              </a:rPr>
              <a:t>方法提供</a:t>
            </a:r>
            <a:r>
              <a:rPr lang="en-US" altLang="zh-CN" sz="2400">
                <a:ea typeface="宋体" pitchFamily="2" charset="-122"/>
              </a:rPr>
              <a:t>m</a:t>
            </a:r>
            <a:r>
              <a:rPr lang="zh-CN" altLang="en-US" sz="2400">
                <a:ea typeface="宋体" pitchFamily="2" charset="-122"/>
              </a:rPr>
              <a:t>和</a:t>
            </a:r>
            <a:r>
              <a:rPr lang="en-US" altLang="zh-CN" sz="2400">
                <a:ea typeface="宋体" pitchFamily="2" charset="-122"/>
              </a:rPr>
              <a:t>n</a:t>
            </a:r>
            <a:r>
              <a:rPr lang="zh-CN" altLang="en-US" sz="2400">
                <a:ea typeface="宋体" pitchFamily="2" charset="-122"/>
              </a:rPr>
              <a:t>两个参数，方法中打印一个</a:t>
            </a:r>
            <a:r>
              <a:rPr lang="en-US" altLang="zh-CN" sz="2400">
                <a:ea typeface="宋体" pitchFamily="2" charset="-122"/>
              </a:rPr>
              <a:t>m*n</a:t>
            </a:r>
            <a:r>
              <a:rPr lang="zh-CN" altLang="en-US" sz="2400">
                <a:ea typeface="宋体" pitchFamily="2" charset="-122"/>
              </a:rPr>
              <a:t>的矩形，并计算该矩形的面积， 将其作为方法返回值。在</a:t>
            </a:r>
            <a:r>
              <a:rPr lang="en-US" altLang="zh-CN" sz="2400">
                <a:ea typeface="宋体" pitchFamily="2" charset="-122"/>
              </a:rPr>
              <a:t>main</a:t>
            </a:r>
            <a:r>
              <a:rPr lang="zh-CN" altLang="en-US" sz="2400">
                <a:ea typeface="宋体" pitchFamily="2" charset="-122"/>
              </a:rPr>
              <a:t>方法中调用该方法，接收返回的面积值并打印。</a:t>
            </a:r>
          </a:p>
          <a:p>
            <a:pPr algn="just">
              <a:buNone/>
            </a:pPr>
            <a:endParaRPr lang="zh-CN" altLang="en-US" sz="2400">
              <a:ea typeface="宋体" pitchFamily="2" charset="-122"/>
            </a:endParaRPr>
          </a:p>
        </p:txBody>
      </p:sp>
    </p:spTree>
    <p:extLst>
      <p:ext uri="{BB962C8B-B14F-4D97-AF65-F5344CB8AC3E}">
        <p14:creationId xmlns:p14="http://schemas.microsoft.com/office/powerpoint/2010/main" val="4151051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899592" y="764704"/>
            <a:ext cx="7740351" cy="1150275"/>
          </a:xfrm>
        </p:spPr>
        <p:txBody>
          <a:bodyPr>
            <a:normAutofit fontScale="90000"/>
          </a:bodyPr>
          <a:lstStyle/>
          <a:p>
            <a:pPr eaLnBrk="1" hangingPunct="1"/>
            <a:r>
              <a:rPr lang="zh-CN" altLang="en-US" sz="4000" b="1" dirty="0">
                <a:latin typeface="Times New Roman" pitchFamily="18" charset="0"/>
                <a:ea typeface="宋体" pitchFamily="2" charset="-122"/>
                <a:cs typeface="Times New Roman" pitchFamily="18" charset="0"/>
              </a:rPr>
              <a:t>方法的参数传递</a:t>
            </a:r>
            <a:br>
              <a:rPr lang="zh-CN" altLang="en-US" sz="4000" dirty="0">
                <a:latin typeface="Times New Roman" pitchFamily="18" charset="0"/>
                <a:ea typeface="宋体" pitchFamily="2" charset="-122"/>
                <a:cs typeface="Times New Roman" pitchFamily="18" charset="0"/>
              </a:rPr>
            </a:br>
            <a:r>
              <a:rPr lang="zh-CN" altLang="en-US" sz="4000" dirty="0">
                <a:latin typeface="Times New Roman" pitchFamily="18" charset="0"/>
                <a:ea typeface="宋体" pitchFamily="2" charset="-122"/>
                <a:cs typeface="Times New Roman" pitchFamily="18" charset="0"/>
              </a:rPr>
              <a:t>		          </a:t>
            </a:r>
            <a:r>
              <a:rPr lang="en-US" altLang="zh-CN" sz="4000" dirty="0">
                <a:latin typeface="Times New Roman" pitchFamily="18" charset="0"/>
                <a:ea typeface="宋体" pitchFamily="2" charset="-122"/>
                <a:cs typeface="Times New Roman" pitchFamily="18" charset="0"/>
              </a:rPr>
              <a:t>—</a:t>
            </a:r>
            <a:r>
              <a:rPr lang="zh-CN" altLang="en-US" sz="3200" dirty="0">
                <a:latin typeface="Times New Roman" pitchFamily="18" charset="0"/>
                <a:ea typeface="宋体" pitchFamily="2" charset="-122"/>
                <a:cs typeface="Times New Roman" pitchFamily="18" charset="0"/>
              </a:rPr>
              <a:t>基本数据类型的参数传递</a:t>
            </a:r>
            <a:r>
              <a:rPr lang="zh-CN" altLang="en-US" sz="4000" dirty="0">
                <a:latin typeface="Times New Roman" pitchFamily="18" charset="0"/>
                <a:ea typeface="宋体" pitchFamily="2" charset="-122"/>
                <a:cs typeface="Times New Roman" pitchFamily="18" charset="0"/>
              </a:rPr>
              <a:t> </a:t>
            </a:r>
          </a:p>
        </p:txBody>
      </p:sp>
      <p:pic>
        <p:nvPicPr>
          <p:cNvPr id="41987" name="Picture 3" descr="传值1"/>
          <p:cNvPicPr>
            <a:picLocks noGrp="1" noChangeAspect="1" noChangeArrowheads="1"/>
          </p:cNvPicPr>
          <p:nvPr>
            <p:ph sz="quarter" idx="1"/>
          </p:nvPr>
        </p:nvPicPr>
        <p:blipFill>
          <a:blip r:embed="rId2"/>
          <a:srcRect/>
          <a:stretch>
            <a:fillRect/>
          </a:stretch>
        </p:blipFill>
        <p:spPr>
          <a:xfrm>
            <a:off x="968405" y="2134858"/>
            <a:ext cx="6192837" cy="1125538"/>
          </a:xfrm>
          <a:noFill/>
        </p:spPr>
      </p:pic>
      <p:pic>
        <p:nvPicPr>
          <p:cNvPr id="41988" name="Picture 4" descr="传值2"/>
          <p:cNvPicPr>
            <a:picLocks noGrp="1" noChangeAspect="1" noChangeArrowheads="1"/>
          </p:cNvPicPr>
          <p:nvPr>
            <p:ph sz="quarter" idx="2"/>
          </p:nvPr>
        </p:nvPicPr>
        <p:blipFill>
          <a:blip r:embed="rId3"/>
          <a:srcRect/>
          <a:stretch>
            <a:fillRect/>
          </a:stretch>
        </p:blipFill>
        <p:spPr>
          <a:xfrm>
            <a:off x="968405" y="3404858"/>
            <a:ext cx="6192837" cy="804863"/>
          </a:xfrm>
          <a:noFill/>
        </p:spPr>
      </p:pic>
      <p:pic>
        <p:nvPicPr>
          <p:cNvPr id="41989" name="Picture 5" descr="传值3"/>
          <p:cNvPicPr>
            <a:picLocks noGrp="1" noChangeAspect="1" noChangeArrowheads="1"/>
          </p:cNvPicPr>
          <p:nvPr>
            <p:ph sz="quarter" idx="3"/>
          </p:nvPr>
        </p:nvPicPr>
        <p:blipFill>
          <a:blip r:embed="rId4"/>
          <a:srcRect/>
          <a:stretch>
            <a:fillRect/>
          </a:stretch>
        </p:blipFill>
        <p:spPr>
          <a:xfrm>
            <a:off x="968405" y="4197021"/>
            <a:ext cx="6192837" cy="1008062"/>
          </a:xfrm>
          <a:noFill/>
        </p:spPr>
      </p:pic>
      <p:pic>
        <p:nvPicPr>
          <p:cNvPr id="41990" name="Picture 6" descr="传值4"/>
          <p:cNvPicPr>
            <a:picLocks noGrp="1" noChangeAspect="1" noChangeArrowheads="1"/>
          </p:cNvPicPr>
          <p:nvPr>
            <p:ph sz="quarter" idx="4"/>
          </p:nvPr>
        </p:nvPicPr>
        <p:blipFill>
          <a:blip r:embed="rId5"/>
          <a:srcRect/>
          <a:stretch>
            <a:fillRect/>
          </a:stretch>
        </p:blipFill>
        <p:spPr>
          <a:xfrm>
            <a:off x="968405" y="5205083"/>
            <a:ext cx="6192837" cy="901700"/>
          </a:xfrm>
          <a:noFill/>
        </p:spPr>
      </p:pic>
      <p:sp>
        <p:nvSpPr>
          <p:cNvPr id="41991" name="Text Box 7">
            <a:hlinkClick r:id="rId6" action="ppaction://hlinkfile"/>
          </p:cNvPr>
          <p:cNvSpPr txBox="1">
            <a:spLocks noChangeArrowheads="1"/>
          </p:cNvSpPr>
          <p:nvPr/>
        </p:nvSpPr>
        <p:spPr bwMode="auto">
          <a:xfrm>
            <a:off x="7517130" y="2214554"/>
            <a:ext cx="461665" cy="3889375"/>
          </a:xfrm>
          <a:prstGeom prst="rect">
            <a:avLst/>
          </a:prstGeom>
          <a:noFill/>
          <a:ln w="9525">
            <a:noFill/>
            <a:miter lim="800000"/>
            <a:headEnd/>
            <a:tailEnd/>
          </a:ln>
        </p:spPr>
        <p:txBody>
          <a:bodyPr vert="eaVert">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30091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方法的参数传递</a:t>
            </a:r>
            <a:br>
              <a:rPr lang="zh-CN" altLang="en-US" sz="4000" dirty="0">
                <a:latin typeface="Times New Roman" pitchFamily="18" charset="0"/>
                <a:ea typeface="宋体" pitchFamily="2" charset="-122"/>
                <a:cs typeface="Times New Roman" pitchFamily="18" charset="0"/>
              </a:rPr>
            </a:br>
            <a:r>
              <a:rPr lang="zh-CN" altLang="en-US" sz="4000" dirty="0">
                <a:latin typeface="Times New Roman" pitchFamily="18" charset="0"/>
                <a:ea typeface="宋体" pitchFamily="2" charset="-122"/>
                <a:cs typeface="Times New Roman" pitchFamily="18" charset="0"/>
              </a:rPr>
              <a:t>		                </a:t>
            </a:r>
            <a:r>
              <a:rPr lang="en-US" altLang="zh-CN" sz="4000" dirty="0">
                <a:latin typeface="Times New Roman" pitchFamily="18" charset="0"/>
                <a:ea typeface="宋体" pitchFamily="2" charset="-122"/>
                <a:cs typeface="Times New Roman" pitchFamily="18" charset="0"/>
              </a:rPr>
              <a:t>—</a:t>
            </a:r>
            <a:r>
              <a:rPr lang="zh-CN" altLang="en-US" sz="3200" dirty="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55456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方法的参数传递</a:t>
            </a:r>
            <a:br>
              <a:rPr lang="zh-CN" altLang="en-US" sz="4000" dirty="0">
                <a:latin typeface="Times New Roman" pitchFamily="18" charset="0"/>
                <a:ea typeface="宋体" pitchFamily="2" charset="-122"/>
                <a:cs typeface="Times New Roman" pitchFamily="18" charset="0"/>
              </a:rPr>
            </a:br>
            <a:r>
              <a:rPr lang="zh-CN" altLang="en-US" sz="4000" dirty="0">
                <a:latin typeface="Times New Roman" pitchFamily="18" charset="0"/>
                <a:ea typeface="宋体" pitchFamily="2" charset="-122"/>
                <a:cs typeface="Times New Roman" pitchFamily="18" charset="0"/>
              </a:rPr>
              <a:t>		                </a:t>
            </a:r>
            <a:r>
              <a:rPr lang="en-US" altLang="zh-CN" sz="4000" dirty="0">
                <a:latin typeface="Times New Roman" pitchFamily="18" charset="0"/>
                <a:ea typeface="宋体" pitchFamily="2" charset="-122"/>
                <a:cs typeface="Times New Roman" pitchFamily="18" charset="0"/>
              </a:rPr>
              <a:t>—</a:t>
            </a:r>
            <a:r>
              <a:rPr lang="zh-CN" altLang="en-US" sz="3200" dirty="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1718437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class </a:t>
            </a:r>
            <a:r>
              <a:rPr lang="en-US" altLang="zh-CN" sz="2400" dirty="0" err="1">
                <a:solidFill>
                  <a:srgbClr val="C00000"/>
                </a:solidFill>
                <a:ea typeface="宋体" pitchFamily="2" charset="-122"/>
              </a:rPr>
              <a:t>TransferTest</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a:t>
            </a:r>
          </a:p>
          <a:p>
            <a:r>
              <a:rPr lang="en-US" altLang="zh-CN" sz="2400" dirty="0">
                <a:solidFill>
                  <a:srgbClr val="C00000"/>
                </a:solidFill>
                <a:ea typeface="宋体" pitchFamily="2" charset="-122"/>
              </a:rPr>
              <a:t>		a = b;</a:t>
            </a:r>
          </a:p>
          <a:p>
            <a:r>
              <a:rPr lang="en-US" altLang="zh-CN" sz="2400" dirty="0">
                <a:solidFill>
                  <a:srgbClr val="C00000"/>
                </a:solidFill>
                <a:ea typeface="宋体" pitchFamily="2" charset="-122"/>
              </a:rPr>
              <a:t>		b =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 a + "</a:t>
            </a:r>
            <a:r>
              <a:rPr lang="zh-CN" altLang="en-US" sz="2400" dirty="0">
                <a:solidFill>
                  <a:srgbClr val="C00000"/>
                </a:solidFill>
                <a:ea typeface="宋体" pitchFamily="2" charset="-122"/>
              </a:rPr>
              <a:t>；</a:t>
            </a:r>
            <a:r>
              <a:rPr lang="en-US" altLang="zh-CN" sz="2400" dirty="0">
                <a:solidFill>
                  <a:srgbClr val="C00000"/>
                </a:solidFill>
                <a:ea typeface="宋体" pitchFamily="2" charset="-122"/>
              </a:rPr>
              <a:t>b</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5;</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 10;</a:t>
            </a: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 a + "</a:t>
            </a:r>
            <a:r>
              <a:rPr lang="zh-CN" altLang="en-US" sz="2400" dirty="0">
                <a:solidFill>
                  <a:srgbClr val="C00000"/>
                </a:solidFill>
                <a:ea typeface="宋体" pitchFamily="2" charset="-122"/>
              </a:rPr>
              <a:t>；变量</a:t>
            </a:r>
            <a:r>
              <a:rPr lang="en-US" altLang="zh-CN" sz="2400" dirty="0">
                <a:solidFill>
                  <a:srgbClr val="C00000"/>
                </a:solidFill>
                <a:ea typeface="宋体" pitchFamily="2" charset="-122"/>
              </a:rPr>
              <a:t>b</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 b);</a:t>
            </a:r>
          </a:p>
          <a:p>
            <a:r>
              <a:rPr lang="en-US" altLang="zh-CN" sz="2400" dirty="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请输出结果</a:t>
            </a:r>
          </a:p>
        </p:txBody>
      </p:sp>
    </p:spTree>
    <p:extLst>
      <p:ext uri="{BB962C8B-B14F-4D97-AF65-F5344CB8AC3E}">
        <p14:creationId xmlns:p14="http://schemas.microsoft.com/office/powerpoint/2010/main" val="4025545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t>
            </a:r>
            <a:r>
              <a:rPr lang="en-US" altLang="zh-CN" dirty="0">
                <a:solidFill>
                  <a:srgbClr val="C00000"/>
                </a:solidFill>
                <a:ea typeface="宋体" pitchFamily="2" charset="-122"/>
              </a:rPr>
              <a:t>b</a:t>
            </a:r>
            <a:r>
              <a:rPr lang="en-US" altLang="zh-CN" b="1" dirty="0">
                <a:solidFill>
                  <a:srgbClr val="C00000"/>
                </a:solidFill>
                <a:ea typeface="宋体" pitchFamily="2" charset="-122"/>
              </a:rPr>
              <a:t>;</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TestTransfer1 {</a:t>
            </a:r>
          </a:p>
          <a:p>
            <a:r>
              <a:rPr lang="en-US" altLang="zh-CN" b="1" dirty="0">
                <a:solidFill>
                  <a:srgbClr val="C00000"/>
                </a:solidFill>
                <a:ea typeface="宋体" pitchFamily="2" charset="-122"/>
              </a:rPr>
              <a:t>	public static void swap(</a:t>
            </a:r>
            <a:r>
              <a:rPr lang="en-US" altLang="zh-CN" b="1" dirty="0" err="1">
                <a:solidFill>
                  <a:srgbClr val="C00000"/>
                </a:solidFill>
                <a:ea typeface="宋体" pitchFamily="2" charset="-122"/>
              </a:rPr>
              <a:t>DataSwap</a:t>
            </a:r>
            <a:r>
              <a:rPr lang="en-US" altLang="zh-CN" b="1" dirty="0">
                <a:solidFill>
                  <a:srgbClr val="C00000"/>
                </a:solidFill>
                <a:ea typeface="宋体" pitchFamily="2" charset="-122"/>
              </a:rPr>
              <a:t> ds){</a:t>
            </a:r>
          </a:p>
          <a:p>
            <a:r>
              <a:rPr lang="zh-CN" altLang="en-US" b="1" dirty="0">
                <a:solidFill>
                  <a:srgbClr val="C00000"/>
                </a:solidFill>
                <a:ea typeface="宋体" pitchFamily="2" charset="-122"/>
              </a:rPr>
              <a:t>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temp = </a:t>
            </a:r>
            <a:r>
              <a:rPr lang="en-US" altLang="zh-CN" b="1" dirty="0" err="1">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ds.a</a:t>
            </a:r>
            <a:r>
              <a:rPr lang="en-US" altLang="zh-CN" b="1" dirty="0">
                <a:solidFill>
                  <a:srgbClr val="C00000"/>
                </a:solidFill>
                <a:ea typeface="宋体" pitchFamily="2" charset="-122"/>
              </a:rPr>
              <a:t> = </a:t>
            </a:r>
            <a:r>
              <a:rPr lang="en-US" altLang="zh-CN" b="1" dirty="0" err="1">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ds.b</a:t>
            </a:r>
            <a:r>
              <a:rPr lang="en-US" altLang="zh-CN" b="1" dirty="0">
                <a:solidFill>
                  <a:srgbClr val="C00000"/>
                </a:solidFill>
                <a:ea typeface="宋体" pitchFamily="2" charset="-122"/>
              </a:rPr>
              <a:t> = temp;</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a:solidFill>
                  <a:srgbClr val="C00000"/>
                </a:solidFill>
                <a:ea typeface="宋体" pitchFamily="2" charset="-122"/>
              </a:rPr>
              <a:t>ds.a</a:t>
            </a:r>
            <a:r>
              <a:rPr lang="en-US" altLang="zh-CN" b="1" dirty="0">
                <a:solidFill>
                  <a:srgbClr val="C00000"/>
                </a:solidFill>
                <a:ea typeface="宋体" pitchFamily="2" charset="-122"/>
              </a:rPr>
              <a:t> +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DataSwap</a:t>
            </a:r>
            <a:r>
              <a:rPr lang="en-US" altLang="zh-CN" b="1" dirty="0">
                <a:solidFill>
                  <a:srgbClr val="C00000"/>
                </a:solidFill>
                <a:ea typeface="宋体" pitchFamily="2" charset="-122"/>
              </a:rPr>
              <a:t> ds = new </a:t>
            </a:r>
            <a:r>
              <a:rPr lang="en-US" altLang="zh-CN" b="1" dirty="0" err="1">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ds.a</a:t>
            </a:r>
            <a:r>
              <a:rPr lang="en-US" altLang="zh-CN" b="1" dirty="0">
                <a:solidFill>
                  <a:srgbClr val="C00000"/>
                </a:solidFill>
                <a:ea typeface="宋体" pitchFamily="2" charset="-122"/>
              </a:rPr>
              <a:t> = 5;</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ds.b</a:t>
            </a:r>
            <a:r>
              <a:rPr lang="en-US" altLang="zh-CN" b="1" dirty="0">
                <a:solidFill>
                  <a:srgbClr val="C00000"/>
                </a:solidFill>
                <a:ea typeface="宋体" pitchFamily="2" charset="-122"/>
              </a:rPr>
              <a:t> = 10;</a:t>
            </a:r>
          </a:p>
          <a:p>
            <a:r>
              <a:rPr lang="en-US" altLang="zh-CN" b="1" dirty="0">
                <a:solidFill>
                  <a:srgbClr val="C00000"/>
                </a:solidFill>
                <a:ea typeface="宋体" pitchFamily="2" charset="-122"/>
              </a:rPr>
              <a:t>		swap(ds);</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a:solidFill>
                  <a:srgbClr val="C00000"/>
                </a:solidFill>
                <a:ea typeface="宋体" pitchFamily="2" charset="-122"/>
              </a:rPr>
              <a:t>ds.a</a:t>
            </a:r>
            <a:r>
              <a:rPr lang="en-US" altLang="zh-CN" b="1" dirty="0">
                <a:solidFill>
                  <a:srgbClr val="C00000"/>
                </a:solidFill>
                <a:ea typeface="宋体" pitchFamily="2" charset="-122"/>
              </a:rPr>
              <a:t> +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请输出结果</a:t>
            </a:r>
          </a:p>
        </p:txBody>
      </p:sp>
    </p:spTree>
    <p:extLst>
      <p:ext uri="{BB962C8B-B14F-4D97-AF65-F5344CB8AC3E}">
        <p14:creationId xmlns:p14="http://schemas.microsoft.com/office/powerpoint/2010/main" val="2306950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2253" y="1484784"/>
            <a:ext cx="8821644" cy="5139869"/>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00000"/>
                </a:solidFill>
                <a:ea typeface="宋体" pitchFamily="2" charset="-122"/>
                <a:cs typeface="Times New Roman" pitchFamily="18" charset="0"/>
              </a:rPr>
              <a:t>public class </a:t>
            </a:r>
            <a:r>
              <a:rPr lang="en-US" altLang="zh-CN" sz="2800" b="1" dirty="0" err="1">
                <a:solidFill>
                  <a:srgbClr val="C00000"/>
                </a:solidFill>
                <a:ea typeface="宋体" pitchFamily="2" charset="-122"/>
                <a:cs typeface="Times New Roman" pitchFamily="18" charset="0"/>
              </a:rPr>
              <a:t>PrintStream</a:t>
            </a:r>
            <a:r>
              <a:rPr lang="en-US" altLang="zh-CN" sz="2800" b="1" dirty="0">
                <a:solidFill>
                  <a:srgbClr val="C00000"/>
                </a:solidFill>
                <a:ea typeface="宋体" pitchFamily="2" charset="-122"/>
                <a:cs typeface="Times New Roman" pitchFamily="18" charset="0"/>
              </a:rPr>
              <a:t>{</a:t>
            </a:r>
          </a:p>
          <a:p>
            <a:pPr lvl="2"/>
            <a:r>
              <a:rPr lang="en-US" altLang="zh-CN" sz="2800" b="1" dirty="0">
                <a:solidFill>
                  <a:srgbClr val="C00000"/>
                </a:solidFill>
                <a:ea typeface="宋体" pitchFamily="2" charset="-122"/>
                <a:cs typeface="Times New Roman" pitchFamily="18" charset="0"/>
              </a:rPr>
              <a:t>public static void print(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 {……}</a:t>
            </a:r>
          </a:p>
          <a:p>
            <a:pPr lvl="2"/>
            <a:r>
              <a:rPr lang="en-US" altLang="zh-CN" sz="2800" b="1" dirty="0">
                <a:solidFill>
                  <a:srgbClr val="C00000"/>
                </a:solidFill>
                <a:ea typeface="宋体" pitchFamily="2" charset="-122"/>
                <a:cs typeface="Times New Roman" pitchFamily="18" charset="0"/>
              </a:rPr>
              <a:t>public static void print(float f) {……}</a:t>
            </a:r>
          </a:p>
          <a:p>
            <a:pPr lvl="2"/>
            <a:r>
              <a:rPr lang="en-US" altLang="zh-CN" sz="2800" b="1" dirty="0">
                <a:solidFill>
                  <a:srgbClr val="C00000"/>
                </a:solidFill>
                <a:ea typeface="宋体" pitchFamily="2" charset="-122"/>
                <a:cs typeface="Times New Roman" pitchFamily="18" charset="0"/>
              </a:rPr>
              <a:t>private static void print(String s) {……}</a:t>
            </a:r>
          </a:p>
          <a:p>
            <a:pPr lvl="1">
              <a:spcBef>
                <a:spcPct val="50000"/>
              </a:spcBef>
            </a:pPr>
            <a:r>
              <a:rPr lang="en-US" altLang="zh-CN" sz="2400" b="1" dirty="0">
                <a:ea typeface="宋体" pitchFamily="2" charset="-122"/>
                <a:cs typeface="Times New Roman" pitchFamily="18" charset="0"/>
              </a:rPr>
              <a:t>	public static void main(String[] </a:t>
            </a:r>
            <a:r>
              <a:rPr lang="en-US" altLang="zh-CN" sz="2400" b="1" dirty="0" err="1">
                <a:ea typeface="宋体" pitchFamily="2" charset="-122"/>
                <a:cs typeface="Times New Roman" pitchFamily="18" charset="0"/>
              </a:rPr>
              <a:t>args</a:t>
            </a:r>
            <a:r>
              <a:rPr lang="en-US" altLang="zh-CN" sz="2400" b="1" dirty="0">
                <a:ea typeface="宋体" pitchFamily="2" charset="-122"/>
                <a:cs typeface="Times New Roman" pitchFamily="18" charset="0"/>
              </a:rPr>
              <a:t>){	</a:t>
            </a:r>
          </a:p>
          <a:p>
            <a:pPr lvl="1">
              <a:spcBef>
                <a:spcPct val="50000"/>
              </a:spcBef>
            </a:pPr>
            <a:r>
              <a:rPr lang="en-US" altLang="zh-CN" sz="2400" b="1" dirty="0">
                <a:ea typeface="宋体" pitchFamily="2" charset="-122"/>
                <a:cs typeface="Times New Roman" pitchFamily="18" charset="0"/>
              </a:rPr>
              <a:t>		print(3)</a:t>
            </a:r>
            <a:r>
              <a:rPr lang="zh-CN" altLang="en-US" sz="2400" b="1" dirty="0">
                <a:ea typeface="宋体" pitchFamily="2" charset="-122"/>
                <a:cs typeface="Times New Roman" pitchFamily="18" charset="0"/>
              </a:rPr>
              <a:t>；</a:t>
            </a:r>
            <a:endParaRPr lang="en-US" altLang="zh-CN" sz="2400" b="1" dirty="0">
              <a:ea typeface="宋体" pitchFamily="2" charset="-122"/>
              <a:cs typeface="Times New Roman" pitchFamily="18" charset="0"/>
            </a:endParaRPr>
          </a:p>
          <a:p>
            <a:pPr lvl="1">
              <a:spcBef>
                <a:spcPct val="50000"/>
              </a:spcBef>
            </a:pPr>
            <a:r>
              <a:rPr lang="en-US" altLang="zh-CN" sz="2400" b="1" dirty="0">
                <a:ea typeface="宋体" pitchFamily="2" charset="-122"/>
                <a:cs typeface="Times New Roman" pitchFamily="18" charset="0"/>
              </a:rPr>
              <a:t>		print(1.2f)</a:t>
            </a:r>
            <a:r>
              <a:rPr lang="zh-CN" altLang="en-US" sz="2400" b="1" dirty="0">
                <a:ea typeface="宋体" pitchFamily="2" charset="-122"/>
                <a:cs typeface="Times New Roman" pitchFamily="18" charset="0"/>
              </a:rPr>
              <a:t>；</a:t>
            </a:r>
            <a:endParaRPr lang="en-US" altLang="zh-CN" sz="2400" b="1" dirty="0">
              <a:ea typeface="宋体" pitchFamily="2" charset="-122"/>
              <a:cs typeface="Times New Roman" pitchFamily="18" charset="0"/>
            </a:endParaRPr>
          </a:p>
          <a:p>
            <a:pPr lvl="1">
              <a:spcBef>
                <a:spcPct val="50000"/>
              </a:spcBef>
            </a:pPr>
            <a:r>
              <a:rPr lang="en-US" altLang="zh-CN" sz="2400" b="1" dirty="0">
                <a:ea typeface="宋体" pitchFamily="2" charset="-122"/>
                <a:cs typeface="Times New Roman" pitchFamily="18" charset="0"/>
              </a:rPr>
              <a:t>		print(“hello!”)</a:t>
            </a:r>
            <a:r>
              <a:rPr lang="zh-CN" altLang="en-US" sz="2400" b="1" dirty="0">
                <a:ea typeface="宋体" pitchFamily="2" charset="-122"/>
                <a:cs typeface="Times New Roman" pitchFamily="18" charset="0"/>
              </a:rPr>
              <a:t>；</a:t>
            </a:r>
            <a:endParaRPr lang="en-US" altLang="zh-CN" sz="2400" b="1" dirty="0">
              <a:ea typeface="宋体" pitchFamily="2" charset="-122"/>
              <a:cs typeface="Times New Roman" pitchFamily="18" charset="0"/>
            </a:endParaRPr>
          </a:p>
          <a:p>
            <a:pPr lvl="1">
              <a:spcBef>
                <a:spcPct val="50000"/>
              </a:spcBef>
            </a:pPr>
            <a:r>
              <a:rPr lang="en-US" altLang="zh-CN" sz="2400" b="1" dirty="0">
                <a:solidFill>
                  <a:schemeClr val="folHlink"/>
                </a:solidFill>
                <a:ea typeface="宋体" pitchFamily="2" charset="-122"/>
                <a:cs typeface="Times New Roman" pitchFamily="18" charset="0"/>
              </a:rPr>
              <a:t>	</a:t>
            </a:r>
            <a:r>
              <a:rPr lang="en-US" altLang="zh-CN" sz="2400" b="1" dirty="0">
                <a:ea typeface="宋体" pitchFamily="2" charset="-122"/>
                <a:cs typeface="Times New Roman" pitchFamily="18" charset="0"/>
              </a:rPr>
              <a:t>}</a:t>
            </a:r>
          </a:p>
          <a:p>
            <a:pPr lvl="1">
              <a:spcBef>
                <a:spcPct val="50000"/>
              </a:spcBef>
            </a:pPr>
            <a:r>
              <a:rPr lang="en-US" altLang="zh-CN" sz="2400" b="1" dirty="0">
                <a:solidFill>
                  <a:schemeClr val="folHlink"/>
                </a:solidFill>
                <a:ea typeface="宋体" pitchFamily="2" charset="-122"/>
                <a:cs typeface="Times New Roman" pitchFamily="18" charset="0"/>
              </a:rPr>
              <a:t>}</a:t>
            </a:r>
          </a:p>
        </p:txBody>
      </p:sp>
      <p:sp>
        <p:nvSpPr>
          <p:cNvPr id="34819" name="Rectangle 3"/>
          <p:cNvSpPr>
            <a:spLocks noGrp="1" noChangeArrowheads="1"/>
          </p:cNvSpPr>
          <p:nvPr>
            <p:ph type="title"/>
          </p:nvPr>
        </p:nvSpPr>
        <p:spPr>
          <a:xfrm>
            <a:off x="2915816" y="669909"/>
            <a:ext cx="4139984" cy="849227"/>
          </a:xfrm>
          <a:noFill/>
        </p:spPr>
        <p:txBody>
          <a:bodyPr>
            <a:normAutofit/>
          </a:bodyPr>
          <a:lstStyle/>
          <a:p>
            <a:pPr eaLnBrk="1" hangingPunct="1"/>
            <a:r>
              <a:rPr lang="zh-CN" altLang="en-US" sz="3400" b="1">
                <a:latin typeface="+mn-lt"/>
                <a:ea typeface="宋体" pitchFamily="2" charset="-122"/>
                <a:cs typeface="Arial Unicode MS" pitchFamily="34" charset="-122"/>
              </a:rPr>
              <a:t>方法的</a:t>
            </a:r>
            <a:r>
              <a:rPr lang="zh-CN" altLang="en-US" sz="3400" b="1" dirty="0">
                <a:latin typeface="+mn-lt"/>
                <a:ea typeface="宋体" pitchFamily="2" charset="-122"/>
                <a:cs typeface="Arial Unicode MS" pitchFamily="34" charset="-122"/>
              </a:rPr>
              <a:t>重载 </a:t>
            </a:r>
          </a:p>
        </p:txBody>
      </p:sp>
    </p:spTree>
    <p:extLst>
      <p:ext uri="{BB962C8B-B14F-4D97-AF65-F5344CB8AC3E}">
        <p14:creationId xmlns:p14="http://schemas.microsoft.com/office/powerpoint/2010/main" val="328587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a:latin typeface="新宋体" panose="02010609030101010101" pitchFamily="49" charset="-122"/>
                <a:ea typeface="新宋体" panose="02010609030101010101" pitchFamily="49" charset="-122"/>
              </a:rPr>
              <a:t>何谓“面向对象”的编程思想？</a:t>
            </a: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156276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39752" y="548680"/>
            <a:ext cx="5130634" cy="777219"/>
          </a:xfrm>
        </p:spPr>
        <p:txBody>
          <a:bodyPr>
            <a:normAutofit fontScale="90000"/>
          </a:bodyPr>
          <a:lstStyle/>
          <a:p>
            <a:pPr eaLnBrk="1" hangingPunct="1"/>
            <a:r>
              <a:rPr lang="en-US" altLang="zh-CN" b="1">
                <a:latin typeface="+mn-lt"/>
                <a:ea typeface="宋体" pitchFamily="2" charset="-122"/>
                <a:cs typeface="Times New Roman" pitchFamily="18" charset="0"/>
              </a:rPr>
              <a:t>4.6.2 </a:t>
            </a:r>
            <a:r>
              <a:rPr lang="zh-CN" altLang="en-US" b="1">
                <a:latin typeface="+mn-lt"/>
                <a:ea typeface="宋体" pitchFamily="2" charset="-122"/>
                <a:cs typeface="Times New Roman" pitchFamily="18" charset="0"/>
              </a:rPr>
              <a:t>方法</a:t>
            </a:r>
            <a:r>
              <a:rPr lang="zh-CN" altLang="en-US" sz="3600" b="1" dirty="0">
                <a:latin typeface="+mn-lt"/>
                <a:ea typeface="宋体" pitchFamily="2" charset="-122"/>
                <a:cs typeface="Times New Roman" pitchFamily="18" charset="0"/>
              </a:rPr>
              <a:t>的重载</a:t>
            </a:r>
            <a:r>
              <a:rPr lang="en-US" altLang="zh-CN" sz="3600" b="1" dirty="0">
                <a:latin typeface="+mn-lt"/>
                <a:ea typeface="宋体" pitchFamily="2" charset="-122"/>
                <a:cs typeface="Times New Roman" pitchFamily="18" charset="0"/>
              </a:rPr>
              <a:t>(overload</a:t>
            </a:r>
            <a:r>
              <a:rPr lang="en-US" altLang="zh-CN" b="1" dirty="0">
                <a:latin typeface="+mn-lt"/>
                <a:ea typeface="宋体" pitchFamily="2" charset="-122"/>
                <a:cs typeface="Times New Roman" pitchFamily="18" charset="0"/>
              </a:rPr>
              <a:t>)</a:t>
            </a:r>
            <a:endParaRPr lang="zh-CN" altLang="en-US" b="1" dirty="0">
              <a:latin typeface="+mn-lt"/>
              <a:ea typeface="宋体" pitchFamily="2" charset="-122"/>
              <a:cs typeface="Times New Roman" pitchFamily="18"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931746930"/>
              </p:ext>
            </p:extLst>
          </p:nvPr>
        </p:nvGraphicFramePr>
        <p:xfrm>
          <a:off x="323528" y="1413124"/>
          <a:ext cx="8568952" cy="4968204"/>
        </p:xfrm>
        <a:graphic>
          <a:graphicData uri="http://schemas.openxmlformats.org/drawingml/2006/table">
            <a:tbl>
              <a:tblPr>
                <a:tableStyleId>{35758FB7-9AC5-4552-8A53-C91805E547FA}</a:tableStyleId>
              </a:tblPr>
              <a:tblGrid>
                <a:gridCol w="8568952">
                  <a:extLst>
                    <a:ext uri="{9D8B030D-6E8A-4147-A177-3AD203B41FA5}">
                      <a16:colId xmlns:a16="http://schemas.microsoft.com/office/drawing/2014/main" val="20000"/>
                    </a:ext>
                  </a:extLst>
                </a:gridCol>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cap="none" normalizeH="0" baseline="0" dirty="0">
                          <a:ln>
                            <a:noFill/>
                          </a:ln>
                          <a:effectLst/>
                          <a:latin typeface="+mn-lt"/>
                          <a:ea typeface="宋体" pitchFamily="2" charset="-122"/>
                          <a:cs typeface="Times New Roman" pitchFamily="18" charset="0"/>
                          <a:sym typeface="Calibri" pitchFamily="34" charset="0"/>
                        </a:rPr>
                        <a:t>重载的概念</a:t>
                      </a:r>
                      <a:endParaRPr kumimoji="0" lang="zh-CN" altLang="en-US" sz="3200" b="1" i="0" u="none" strike="noStrike" cap="none" normalizeH="0" baseline="0" dirty="0">
                        <a:ln>
                          <a:noFill/>
                        </a:ln>
                        <a:solidFill>
                          <a:srgbClr val="FFFFFF"/>
                        </a:solidFill>
                        <a:effectLst/>
                        <a:latin typeface="+mn-lt"/>
                        <a:ea typeface="宋体" pitchFamily="2" charset="-122"/>
                        <a:cs typeface="Times New Roman" pitchFamily="18" charset="0"/>
                        <a:sym typeface="Calibri" pitchFamily="34" charset="0"/>
                      </a:endParaRPr>
                    </a:p>
                  </a:txBody>
                  <a:tcPr marT="45717" marB="45717" horzOverflow="overflow"/>
                </a:tc>
                <a:extLst>
                  <a:ext uri="{0D108BD9-81ED-4DB2-BD59-A6C34878D82A}">
                    <a16:rowId xmlns:a16="http://schemas.microsoft.com/office/drawing/2014/main" val="10000"/>
                  </a:ext>
                </a:extLst>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在同一个类中，允许存在一个以上的同名方法，只要它们的参数个数或者参数类型不同即可。</a:t>
                      </a:r>
                      <a:endParaRPr kumimoji="0" lang="zh-CN" altLang="en-US" sz="2200" b="0" i="0" u="none" strike="noStrike" cap="none" normalizeH="0" baseline="0" dirty="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extLst>
                  <a:ext uri="{0D108BD9-81ED-4DB2-BD59-A6C34878D82A}">
                    <a16:rowId xmlns:a16="http://schemas.microsoft.com/office/drawing/2014/main" val="10001"/>
                  </a:ext>
                </a:extLst>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重载的特点：</a:t>
                      </a:r>
                      <a:endParaRPr kumimoji="0" lang="zh-CN" altLang="en-US" sz="2200" b="1" i="0" u="none" strike="noStrike" cap="none" normalizeH="0" baseline="0" dirty="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extLst>
                  <a:ext uri="{0D108BD9-81ED-4DB2-BD59-A6C34878D82A}">
                    <a16:rowId xmlns:a16="http://schemas.microsoft.com/office/drawing/2014/main" val="10002"/>
                  </a:ext>
                </a:extLst>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b="1" u="none" strike="noStrike" cap="none" normalizeH="0" baseline="0" dirty="0">
                          <a:ln>
                            <a:noFill/>
                          </a:ln>
                          <a:solidFill>
                            <a:srgbClr val="C00000"/>
                          </a:solidFill>
                          <a:effectLst/>
                          <a:latin typeface="+mn-lt"/>
                          <a:ea typeface="宋体" pitchFamily="2" charset="-122"/>
                          <a:cs typeface="Times New Roman" pitchFamily="18" charset="0"/>
                          <a:sym typeface="Calibri" pitchFamily="34" charset="0"/>
                        </a:rPr>
                        <a:t>与返回值类型无关，只看参数列表</a:t>
                      </a:r>
                      <a:r>
                        <a:rPr kumimoji="0" lang="zh-CN" altLang="en-US" sz="2200" b="1"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且参数列表必须不同。</a:t>
                      </a:r>
                      <a:r>
                        <a:rPr kumimoji="0" lang="en-US" altLang="zh-CN" sz="2200"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参数个数或参数类型</a:t>
                      </a:r>
                      <a:r>
                        <a:rPr kumimoji="0" lang="en-US" altLang="zh-CN" sz="2200"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。调用时，</a:t>
                      </a:r>
                      <a:r>
                        <a:rPr lang="zh-CN" altLang="en-US" sz="2200" dirty="0">
                          <a:latin typeface="+mn-lt"/>
                          <a:ea typeface="宋体" pitchFamily="2" charset="-122"/>
                          <a:cs typeface="Times New Roman" pitchFamily="18" charset="0"/>
                        </a:rPr>
                        <a:t>根据方法参数列表的不同来区别。</a:t>
                      </a:r>
                      <a:endParaRPr lang="zh-CN" altLang="en-US" sz="2200" b="0" dirty="0">
                        <a:solidFill>
                          <a:schemeClr val="tx1"/>
                        </a:solidFill>
                        <a:latin typeface="+mn-lt"/>
                        <a:ea typeface="宋体" pitchFamily="2" charset="-122"/>
                        <a:cs typeface="Times New Roman" pitchFamily="18" charset="0"/>
                      </a:endParaRPr>
                    </a:p>
                  </a:txBody>
                  <a:tcPr marT="45717" marB="45717" horzOverflow="overflow"/>
                </a:tc>
                <a:extLst>
                  <a:ext uri="{0D108BD9-81ED-4DB2-BD59-A6C34878D82A}">
                    <a16:rowId xmlns:a16="http://schemas.microsoft.com/office/drawing/2014/main" val="10003"/>
                  </a:ext>
                </a:extLst>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u="none" strike="noStrike" cap="none" normalizeH="0" baseline="0" dirty="0">
                          <a:ln>
                            <a:noFill/>
                          </a:ln>
                          <a:effectLst/>
                          <a:latin typeface="+mn-lt"/>
                          <a:ea typeface="宋体" pitchFamily="2" charset="-122"/>
                          <a:cs typeface="Times New Roman" pitchFamily="18" charset="0"/>
                          <a:sym typeface="Calibri" pitchFamily="34" charset="0"/>
                        </a:rPr>
                        <a:t>重载示例：</a:t>
                      </a:r>
                      <a:endParaRPr kumimoji="0" lang="zh-CN" altLang="en-US" sz="3200" b="1" i="0" u="none" strike="noStrike" cap="none" normalizeH="0" baseline="0" dirty="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返回两个整数的和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返回三个整数的和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y,int</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z){return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x+y+z</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返回两个小数的和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double add(double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x,double</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a:ln>
                            <a:noFill/>
                          </a:ln>
                          <a:effectLst/>
                          <a:latin typeface="+mn-lt"/>
                          <a:ea typeface="宋体" pitchFamily="2" charset="-122"/>
                          <a:cs typeface="Times New Roman" pitchFamily="18" charset="0"/>
                          <a:sym typeface="Calibri" pitchFamily="34" charset="0"/>
                        </a:rPr>
                        <a:t>;}</a:t>
                      </a:r>
                      <a:endParaRPr kumimoji="0" lang="en-US" sz="2200" b="0" i="0" u="none" strike="noStrike" cap="none" normalizeH="0" baseline="0" dirty="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7993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2844" y="1432403"/>
            <a:ext cx="8821644" cy="4955203"/>
          </a:xfrm>
          <a:prstGeom prst="rect">
            <a:avLst/>
          </a:prstGeom>
          <a:noFill/>
          <a:ln w="9525">
            <a:noFill/>
            <a:miter lim="800000"/>
            <a:headEnd/>
            <a:tailEnd/>
          </a:ln>
        </p:spPr>
        <p:txBody>
          <a:bodyPr wrap="square">
            <a:spAutoFit/>
          </a:bodyPr>
          <a:lstStyle/>
          <a:p>
            <a:pPr marL="361950" indent="-361950">
              <a:buFont typeface="Arial" pitchFamily="34" charset="0"/>
              <a:buChar char="•"/>
              <a:defRPr/>
            </a:pPr>
            <a:r>
              <a:rPr lang="zh-CN" altLang="en-US" sz="2400" dirty="0">
                <a:ea typeface="宋体" pitchFamily="2" charset="-122"/>
              </a:rPr>
              <a:t>使用重载方法，可以为编程带来方便。</a:t>
            </a:r>
            <a:endParaRPr lang="en-US" altLang="zh-CN" sz="2400" dirty="0">
              <a:ea typeface="宋体" pitchFamily="2" charset="-122"/>
            </a:endParaRPr>
          </a:p>
          <a:p>
            <a:pPr marL="361950" indent="-361950">
              <a:buFont typeface="Arial" pitchFamily="34" charset="0"/>
              <a:buChar char="•"/>
              <a:defRPr/>
            </a:pPr>
            <a:r>
              <a:rPr lang="zh-CN" altLang="en-US" sz="2400" dirty="0">
                <a:ea typeface="宋体" pitchFamily="2" charset="-122"/>
              </a:rPr>
              <a:t>例如</a:t>
            </a:r>
            <a:r>
              <a:rPr lang="zh-CN" altLang="en-US" sz="2400">
                <a:ea typeface="宋体" pitchFamily="2" charset="-122"/>
              </a:rPr>
              <a:t>，</a:t>
            </a:r>
            <a:r>
              <a:rPr lang="en-US" altLang="zh-CN" sz="2400">
                <a:ea typeface="宋体" pitchFamily="2" charset="-122"/>
                <a:cs typeface="Times New Roman" pitchFamily="18" charset="0"/>
              </a:rPr>
              <a:t>System.out.println()</a:t>
            </a:r>
            <a:r>
              <a:rPr lang="zh-CN" altLang="en-US" sz="2400">
                <a:ea typeface="宋体" pitchFamily="2" charset="-122"/>
              </a:rPr>
              <a:t>方法</a:t>
            </a:r>
            <a:r>
              <a:rPr lang="zh-CN" altLang="en-US" sz="2400" dirty="0">
                <a:ea typeface="宋体" pitchFamily="2" charset="-122"/>
              </a:rPr>
              <a:t>就是典型的重载方法，其内部的声明形式如下</a:t>
            </a:r>
            <a:r>
              <a:rPr lang="zh-CN" altLang="en-US" sz="2000" dirty="0">
                <a:ea typeface="宋体" pitchFamily="2" charset="-122"/>
              </a:rPr>
              <a:t>：</a:t>
            </a:r>
            <a:endParaRPr lang="en-US" altLang="zh-CN" sz="2000" dirty="0">
              <a:ea typeface="宋体" pitchFamily="2" charset="-122"/>
            </a:endParaRPr>
          </a:p>
          <a:p>
            <a:pPr marL="361950" indent="-361950">
              <a:defRPr/>
            </a:pPr>
            <a:r>
              <a:rPr lang="en-US" altLang="zh-CN" sz="2000" dirty="0">
                <a:ea typeface="宋体" pitchFamily="2" charset="-122"/>
              </a:rPr>
              <a:t>	</a:t>
            </a:r>
            <a:r>
              <a:rPr lang="en-US" altLang="zh-CN" sz="2400" dirty="0">
                <a:ea typeface="宋体" pitchFamily="2" charset="-122"/>
                <a:cs typeface="Times New Roman" pitchFamily="18" charset="0"/>
              </a:rPr>
              <a:t> 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(byte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(short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(long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(float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(double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(char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(double x)</a:t>
            </a:r>
          </a:p>
          <a:p>
            <a:pPr marL="361950" indent="84138">
              <a:defRPr/>
            </a:pPr>
            <a:r>
              <a:rPr lang="en-US" altLang="zh-CN" sz="2400" dirty="0">
                <a:ea typeface="宋体" pitchFamily="2" charset="-122"/>
                <a:cs typeface="Times New Roman" pitchFamily="18" charset="0"/>
              </a:rPr>
              <a:t>public void </a:t>
            </a:r>
            <a:r>
              <a:rPr lang="en-US" altLang="zh-CN" sz="2400" dirty="0" err="1">
                <a:ea typeface="宋体" pitchFamily="2" charset="-122"/>
                <a:cs typeface="Times New Roman" pitchFamily="18" charset="0"/>
              </a:rPr>
              <a:t>println</a:t>
            </a:r>
            <a:r>
              <a:rPr lang="en-US" altLang="zh-CN" sz="2400" dirty="0">
                <a:ea typeface="宋体" pitchFamily="2" charset="-122"/>
                <a:cs typeface="Times New Roman" pitchFamily="18" charset="0"/>
              </a:rPr>
              <a:t>()</a:t>
            </a:r>
          </a:p>
          <a:p>
            <a:pPr marL="361950" indent="84138">
              <a:defRPr/>
            </a:pPr>
            <a:r>
              <a:rPr lang="en-US" altLang="zh-CN" sz="2800" dirty="0">
                <a:ea typeface="宋体" pitchFamily="2" charset="-122"/>
              </a:rPr>
              <a:t>……</a:t>
            </a:r>
            <a:endParaRPr lang="en-US" altLang="zh-CN" sz="2000" dirty="0">
              <a:ea typeface="宋体" pitchFamily="2" charset="-122"/>
            </a:endParaRPr>
          </a:p>
        </p:txBody>
      </p:sp>
      <p:sp>
        <p:nvSpPr>
          <p:cNvPr id="34819" name="Rectangle 3"/>
          <p:cNvSpPr>
            <a:spLocks noGrp="1" noChangeArrowheads="1"/>
          </p:cNvSpPr>
          <p:nvPr>
            <p:ph type="title"/>
          </p:nvPr>
        </p:nvSpPr>
        <p:spPr>
          <a:xfrm>
            <a:off x="2627784" y="626166"/>
            <a:ext cx="4139984" cy="849227"/>
          </a:xfrm>
          <a:noFill/>
        </p:spPr>
        <p:txBody>
          <a:bodyPr>
            <a:normAutofit/>
          </a:bodyPr>
          <a:lstStyle/>
          <a:p>
            <a:pPr eaLnBrk="1" hangingPunct="1"/>
            <a:r>
              <a:rPr lang="zh-CN" altLang="en-US" sz="3400" b="1" dirty="0">
                <a:latin typeface="+mn-lt"/>
                <a:ea typeface="宋体" pitchFamily="2" charset="-122"/>
                <a:cs typeface="Arial Unicode MS" pitchFamily="34" charset="-122"/>
              </a:rPr>
              <a:t>方法的重载 </a:t>
            </a:r>
          </a:p>
        </p:txBody>
      </p:sp>
    </p:spTree>
    <p:extLst>
      <p:ext uri="{BB962C8B-B14F-4D97-AF65-F5344CB8AC3E}">
        <p14:creationId xmlns:p14="http://schemas.microsoft.com/office/powerpoint/2010/main" val="5451353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9552" y="1700808"/>
            <a:ext cx="8064896" cy="4608512"/>
          </a:xfrm>
          <a:noFill/>
        </p:spPr>
        <p:txBody>
          <a:bodyPr>
            <a:noAutofit/>
          </a:bodyPr>
          <a:lstStyle/>
          <a:p>
            <a:pPr marL="0" indent="0">
              <a:lnSpc>
                <a:spcPct val="110000"/>
              </a:lnSpc>
              <a:buNone/>
            </a:pPr>
            <a:r>
              <a:rPr lang="en-US" altLang="zh-CN" dirty="0">
                <a:ea typeface="宋体" pitchFamily="2" charset="-122"/>
                <a:cs typeface="Times New Roman" pitchFamily="18" charset="0"/>
              </a:rPr>
              <a:t>1.</a:t>
            </a:r>
            <a:r>
              <a:rPr lang="zh-CN" altLang="en-US" dirty="0">
                <a:ea typeface="宋体" pitchFamily="2" charset="-122"/>
                <a:cs typeface="Times New Roman" pitchFamily="18" charset="0"/>
              </a:rPr>
              <a:t>判 断：</a:t>
            </a:r>
            <a:endParaRPr lang="en-US" altLang="zh-CN" dirty="0">
              <a:ea typeface="宋体" pitchFamily="2" charset="-122"/>
              <a:cs typeface="Times New Roman" pitchFamily="18" charset="0"/>
            </a:endParaRPr>
          </a:p>
          <a:p>
            <a:pPr marL="0" indent="0">
              <a:lnSpc>
                <a:spcPct val="110000"/>
              </a:lnSpc>
              <a:buNone/>
            </a:pPr>
            <a:r>
              <a:rPr lang="zh-CN" altLang="en-US" dirty="0">
                <a:ea typeface="宋体" pitchFamily="2" charset="-122"/>
                <a:cs typeface="Times New Roman" pitchFamily="18" charset="0"/>
              </a:rPr>
              <a:t>与</a:t>
            </a:r>
            <a:r>
              <a:rPr lang="en-US" altLang="zh-CN" dirty="0">
                <a:ea typeface="宋体" pitchFamily="2" charset="-122"/>
                <a:cs typeface="Times New Roman" pitchFamily="18" charset="0"/>
              </a:rPr>
              <a:t>void show(</a:t>
            </a:r>
            <a:r>
              <a:rPr lang="en-US" altLang="zh-CN" dirty="0" err="1">
                <a:ea typeface="宋体" pitchFamily="2" charset="-122"/>
                <a:cs typeface="Times New Roman" pitchFamily="18" charset="0"/>
              </a:rPr>
              <a:t>int</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a,char</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b,double</a:t>
            </a:r>
            <a:r>
              <a:rPr lang="en-US" altLang="zh-CN" dirty="0">
                <a:ea typeface="宋体" pitchFamily="2" charset="-122"/>
                <a:cs typeface="Times New Roman" pitchFamily="18" charset="0"/>
              </a:rPr>
              <a:t> c){}</a:t>
            </a:r>
            <a:r>
              <a:rPr lang="zh-CN" altLang="en-US" dirty="0">
                <a:ea typeface="宋体" pitchFamily="2" charset="-122"/>
                <a:cs typeface="Times New Roman" pitchFamily="18" charset="0"/>
              </a:rPr>
              <a:t>构成重载的有：</a:t>
            </a:r>
            <a:endParaRPr lang="en-US" altLang="zh-CN" dirty="0">
              <a:ea typeface="宋体" pitchFamily="2" charset="-122"/>
              <a:cs typeface="Times New Roman" pitchFamily="18" charset="0"/>
            </a:endParaRPr>
          </a:p>
          <a:p>
            <a:pPr marL="457200" indent="-457200">
              <a:buAutoNum type="alphaLcParenR"/>
            </a:pPr>
            <a:r>
              <a:rPr lang="en-US" altLang="zh-CN" sz="2400" dirty="0">
                <a:ea typeface="宋体" pitchFamily="2" charset="-122"/>
                <a:cs typeface="Times New Roman" pitchFamily="18" charset="0"/>
              </a:rPr>
              <a:t>void 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x,char</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y,double</a:t>
            </a:r>
            <a:r>
              <a:rPr lang="en-US" altLang="zh-CN" sz="2400" dirty="0">
                <a:ea typeface="宋体" pitchFamily="2" charset="-122"/>
                <a:cs typeface="Times New Roman" pitchFamily="18" charset="0"/>
              </a:rPr>
              <a:t> z){}   //  </a:t>
            </a:r>
          </a:p>
          <a:p>
            <a:pPr marL="457200" indent="-457200">
              <a:buAutoNum type="alphaLcParenR"/>
            </a:pP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a,double</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c,char</a:t>
            </a:r>
            <a:r>
              <a:rPr lang="en-US" altLang="zh-CN" sz="2400" dirty="0">
                <a:ea typeface="宋体" pitchFamily="2" charset="-122"/>
                <a:cs typeface="Times New Roman" pitchFamily="18" charset="0"/>
              </a:rPr>
              <a:t> b){}   // </a:t>
            </a:r>
            <a:endParaRPr lang="zh-CN" altLang="en-US" sz="2400" dirty="0">
              <a:ea typeface="宋体" pitchFamily="2" charset="-122"/>
              <a:cs typeface="Times New Roman" pitchFamily="18" charset="0"/>
            </a:endParaRPr>
          </a:p>
          <a:p>
            <a:pPr marL="0" indent="0">
              <a:buNone/>
            </a:pPr>
            <a:r>
              <a:rPr lang="en-US" altLang="zh-CN" sz="2400" dirty="0">
                <a:ea typeface="宋体" pitchFamily="2" charset="-122"/>
                <a:cs typeface="Times New Roman" pitchFamily="18" charset="0"/>
              </a:rPr>
              <a:t>c)  void 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a</a:t>
            </a:r>
            <a:r>
              <a:rPr lang="en-US" altLang="zh-CN" sz="2400" i="1" dirty="0" err="1">
                <a:ea typeface="宋体" pitchFamily="2" charset="-122"/>
                <a:cs typeface="Times New Roman" pitchFamily="18" charset="0"/>
              </a:rPr>
              <a:t>,</a:t>
            </a:r>
            <a:r>
              <a:rPr lang="en-US" altLang="zh-CN" sz="2400" dirty="0" err="1">
                <a:ea typeface="宋体" pitchFamily="2" charset="-122"/>
                <a:cs typeface="Times New Roman" pitchFamily="18" charset="0"/>
              </a:rPr>
              <a:t>double</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c,char</a:t>
            </a:r>
            <a:r>
              <a:rPr lang="en-US" altLang="zh-CN" sz="2400" dirty="0">
                <a:ea typeface="宋体" pitchFamily="2" charset="-122"/>
                <a:cs typeface="Times New Roman" pitchFamily="18" charset="0"/>
              </a:rPr>
              <a:t> b){}  // </a:t>
            </a:r>
            <a:endParaRPr lang="zh-CN" altLang="en-US" sz="2400" dirty="0">
              <a:ea typeface="宋体" pitchFamily="2" charset="-122"/>
              <a:cs typeface="Times New Roman" pitchFamily="18" charset="0"/>
            </a:endParaRPr>
          </a:p>
          <a:p>
            <a:pPr marL="0" indent="0">
              <a:buNone/>
            </a:pPr>
            <a:r>
              <a:rPr lang="en-US" altLang="zh-CN" sz="2400" dirty="0">
                <a:ea typeface="宋体" pitchFamily="2" charset="-122"/>
                <a:cs typeface="Times New Roman" pitchFamily="18" charset="0"/>
              </a:rPr>
              <a:t>d)  </a:t>
            </a:r>
            <a:r>
              <a:rPr lang="en-US" altLang="zh-CN" sz="2400" dirty="0" err="1">
                <a:ea typeface="宋体" pitchFamily="2" charset="-122"/>
                <a:cs typeface="Times New Roman" pitchFamily="18" charset="0"/>
              </a:rPr>
              <a:t>boolean</a:t>
            </a:r>
            <a:r>
              <a:rPr lang="en-US" altLang="zh-CN" sz="2400" dirty="0">
                <a:ea typeface="宋体" pitchFamily="2" charset="-122"/>
                <a:cs typeface="Times New Roman" pitchFamily="18" charset="0"/>
              </a:rPr>
              <a:t> 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c,char</a:t>
            </a:r>
            <a:r>
              <a:rPr lang="en-US" altLang="zh-CN" sz="2400" dirty="0">
                <a:ea typeface="宋体" pitchFamily="2" charset="-122"/>
                <a:cs typeface="Times New Roman" pitchFamily="18" charset="0"/>
              </a:rPr>
              <a:t> b){}  // </a:t>
            </a:r>
            <a:endParaRPr lang="zh-CN" altLang="en-US" sz="2400" dirty="0">
              <a:ea typeface="宋体" pitchFamily="2" charset="-122"/>
              <a:cs typeface="Times New Roman" pitchFamily="18" charset="0"/>
            </a:endParaRPr>
          </a:p>
          <a:p>
            <a:pPr marL="0" indent="0">
              <a:buNone/>
            </a:pPr>
            <a:r>
              <a:rPr lang="en-US" altLang="zh-CN" sz="2400" dirty="0">
                <a:ea typeface="宋体" pitchFamily="2" charset="-122"/>
                <a:cs typeface="Times New Roman" pitchFamily="18" charset="0"/>
              </a:rPr>
              <a:t>e)  void show(double c){}  // </a:t>
            </a:r>
            <a:endParaRPr lang="zh-CN" altLang="en-US" sz="2400" dirty="0">
              <a:ea typeface="宋体" pitchFamily="2" charset="-122"/>
              <a:cs typeface="Times New Roman" pitchFamily="18" charset="0"/>
            </a:endParaRPr>
          </a:p>
          <a:p>
            <a:pPr marL="0" indent="0">
              <a:buNone/>
            </a:pPr>
            <a:r>
              <a:rPr lang="en-US" altLang="zh-CN" sz="2400" dirty="0">
                <a:ea typeface="宋体" pitchFamily="2" charset="-122"/>
                <a:cs typeface="Times New Roman" pitchFamily="18" charset="0"/>
              </a:rPr>
              <a:t>f)  double show(</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x,char</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y,double</a:t>
            </a:r>
            <a:r>
              <a:rPr lang="en-US" altLang="zh-CN" sz="2400" dirty="0">
                <a:ea typeface="宋体" pitchFamily="2" charset="-122"/>
                <a:cs typeface="Times New Roman" pitchFamily="18" charset="0"/>
              </a:rPr>
              <a:t> z){}  // </a:t>
            </a:r>
          </a:p>
          <a:p>
            <a:pPr marL="0" indent="0">
              <a:buNone/>
            </a:pPr>
            <a:r>
              <a:rPr lang="en-US" altLang="zh-CN" sz="2400" dirty="0">
                <a:ea typeface="宋体" pitchFamily="2" charset="-122"/>
                <a:cs typeface="Times New Roman" pitchFamily="18" charset="0"/>
              </a:rPr>
              <a:t>g)  void shows(){double c}  // </a:t>
            </a:r>
            <a:endParaRPr lang="zh-CN" altLang="en-US" sz="2400" dirty="0">
              <a:ea typeface="宋体" pitchFamily="2" charset="-122"/>
              <a:cs typeface="Times New Roman" pitchFamily="18" charset="0"/>
            </a:endParaRPr>
          </a:p>
        </p:txBody>
      </p:sp>
      <p:sp>
        <p:nvSpPr>
          <p:cNvPr id="479235" name="Rectangle 3"/>
          <p:cNvSpPr>
            <a:spLocks noGrp="1" noChangeArrowheads="1"/>
          </p:cNvSpPr>
          <p:nvPr>
            <p:ph type="title"/>
          </p:nvPr>
        </p:nvSpPr>
        <p:spPr>
          <a:xfrm>
            <a:off x="3131840" y="764704"/>
            <a:ext cx="3168352" cy="648072"/>
          </a:xfrm>
        </p:spPr>
        <p:txBody>
          <a:bodyPr>
            <a:normAutofit/>
          </a:bodyPr>
          <a:lstStyle/>
          <a:p>
            <a:pPr eaLnBrk="1" hangingPunct="1">
              <a:defRPr/>
            </a:pPr>
            <a:r>
              <a:rPr lang="zh-CN" altLang="en-US" b="1" dirty="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3</a:t>
            </a:r>
          </a:p>
        </p:txBody>
      </p:sp>
    </p:spTree>
    <p:extLst>
      <p:ext uri="{BB962C8B-B14F-4D97-AF65-F5344CB8AC3E}">
        <p14:creationId xmlns:p14="http://schemas.microsoft.com/office/powerpoint/2010/main" val="2308441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27471" y="1719262"/>
            <a:ext cx="8709025" cy="4158009"/>
          </a:xfrm>
          <a:noFill/>
        </p:spPr>
        <p:txBody>
          <a:bodyPr>
            <a:normAutofit/>
          </a:bodyPr>
          <a:lstStyle/>
          <a:p>
            <a:pPr marL="0" indent="0" eaLnBrk="1" hangingPunct="1">
              <a:lnSpc>
                <a:spcPct val="110000"/>
              </a:lnSpc>
              <a:buNone/>
            </a:pP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编写程序，定义三个重载方法并调用。方法名为</a:t>
            </a:r>
            <a:r>
              <a:rPr lang="en-US" altLang="zh-CN" sz="2400" dirty="0" err="1">
                <a:ea typeface="宋体" pitchFamily="2" charset="-122"/>
                <a:cs typeface="Times New Roman" pitchFamily="18" charset="0"/>
              </a:rPr>
              <a:t>mOL</a:t>
            </a:r>
            <a:r>
              <a:rPr lang="zh-CN" altLang="en-US" sz="2400" dirty="0">
                <a:ea typeface="宋体" pitchFamily="2" charset="-122"/>
                <a:cs typeface="Times New Roman" pitchFamily="18" charset="0"/>
              </a:rPr>
              <a:t>。</a:t>
            </a:r>
          </a:p>
          <a:p>
            <a:pPr lvl="1">
              <a:lnSpc>
                <a:spcPct val="110000"/>
              </a:lnSpc>
              <a:buFont typeface="Wingdings" pitchFamily="2" charset="2"/>
              <a:buChar char="Ø"/>
            </a:pPr>
            <a:r>
              <a:rPr lang="zh-CN" altLang="en-US" sz="2400" dirty="0">
                <a:ea typeface="宋体" pitchFamily="2" charset="-122"/>
                <a:cs typeface="Times New Roman" pitchFamily="18" charset="0"/>
              </a:rPr>
              <a:t>三个方法分别接收一个</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参数、两个</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参数、一个字符串参数。分别执行平方运算并输出结果，相乘并输出结果，输出字符串信息。</a:t>
            </a:r>
          </a:p>
          <a:p>
            <a:pPr lvl="1">
              <a:lnSpc>
                <a:spcPct val="110000"/>
              </a:lnSpc>
              <a:buFont typeface="Wingdings" pitchFamily="2" charset="2"/>
              <a:buChar char="Ø"/>
            </a:pPr>
            <a:r>
              <a:rPr lang="zh-CN" altLang="en-US" sz="2400" dirty="0">
                <a:ea typeface="宋体" pitchFamily="2" charset="-122"/>
                <a:cs typeface="Times New Roman" pitchFamily="18" charset="0"/>
              </a:rPr>
              <a:t>在主类的</a:t>
            </a:r>
            <a:r>
              <a:rPr lang="en-US" altLang="zh-CN" dirty="0">
                <a:ea typeface="宋体" pitchFamily="2" charset="-122"/>
                <a:cs typeface="Times New Roman" pitchFamily="18" charset="0"/>
              </a:rPr>
              <a:t>main ()</a:t>
            </a:r>
            <a:r>
              <a:rPr lang="zh-CN" altLang="en-US" sz="2400" dirty="0">
                <a:ea typeface="宋体" pitchFamily="2" charset="-122"/>
                <a:cs typeface="Times New Roman" pitchFamily="18" charset="0"/>
              </a:rPr>
              <a:t>方法中分别用参数区别调用三个方法。</a:t>
            </a:r>
            <a:endParaRPr lang="en-US" altLang="zh-CN" sz="2400" dirty="0">
              <a:ea typeface="宋体" pitchFamily="2" charset="-122"/>
              <a:cs typeface="Times New Roman" pitchFamily="18" charset="0"/>
            </a:endParaRPr>
          </a:p>
          <a:p>
            <a:pPr marL="457200" lvl="1" indent="0" eaLnBrk="1" hangingPunct="1">
              <a:buNone/>
            </a:pPr>
            <a:endParaRPr lang="zh-CN" altLang="en-US" sz="2400" dirty="0">
              <a:ea typeface="宋体" pitchFamily="2" charset="-122"/>
              <a:cs typeface="Times New Roman" pitchFamily="18" charset="0"/>
            </a:endParaRPr>
          </a:p>
          <a:p>
            <a:pPr marL="0" indent="0" eaLnBrk="1" hangingPunct="1">
              <a:lnSpc>
                <a:spcPct val="110000"/>
              </a:lnSpc>
              <a:spcBef>
                <a:spcPts val="0"/>
              </a:spcBef>
              <a:buNone/>
            </a:pP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定义三个重载方法</a:t>
            </a:r>
            <a:r>
              <a:rPr lang="en-US" altLang="zh-CN" sz="2400" dirty="0">
                <a:ea typeface="宋体" pitchFamily="2" charset="-122"/>
                <a:cs typeface="Times New Roman" pitchFamily="18" charset="0"/>
              </a:rPr>
              <a:t>max()</a:t>
            </a:r>
            <a:r>
              <a:rPr lang="zh-CN" altLang="en-US" sz="2400" dirty="0">
                <a:ea typeface="宋体" pitchFamily="2" charset="-122"/>
                <a:cs typeface="Times New Roman" pitchFamily="18" charset="0"/>
              </a:rPr>
              <a:t>，第一个方法求两个</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值中的最大值，第二个方法求两个</a:t>
            </a:r>
            <a:r>
              <a:rPr lang="en-US" altLang="zh-CN" sz="2400" dirty="0">
                <a:ea typeface="宋体" pitchFamily="2" charset="-122"/>
                <a:cs typeface="Times New Roman" pitchFamily="18" charset="0"/>
              </a:rPr>
              <a:t>double</a:t>
            </a:r>
            <a:r>
              <a:rPr lang="zh-CN" altLang="en-US" sz="2400" dirty="0">
                <a:ea typeface="宋体" pitchFamily="2" charset="-122"/>
                <a:cs typeface="Times New Roman" pitchFamily="18" charset="0"/>
              </a:rPr>
              <a:t>值中的最大值，第三个方法求三个</a:t>
            </a:r>
            <a:r>
              <a:rPr lang="en-US" altLang="zh-CN" sz="2400" dirty="0">
                <a:ea typeface="宋体" pitchFamily="2" charset="-122"/>
                <a:cs typeface="Times New Roman" pitchFamily="18" charset="0"/>
              </a:rPr>
              <a:t>double</a:t>
            </a:r>
            <a:r>
              <a:rPr lang="zh-CN" altLang="en-US" sz="2400" dirty="0">
                <a:ea typeface="宋体" pitchFamily="2" charset="-122"/>
                <a:cs typeface="Times New Roman" pitchFamily="18" charset="0"/>
              </a:rPr>
              <a:t>值中的最大值，并分别调用三个方法。</a:t>
            </a:r>
          </a:p>
        </p:txBody>
      </p:sp>
      <p:sp>
        <p:nvSpPr>
          <p:cNvPr id="479235" name="Rectangle 3"/>
          <p:cNvSpPr>
            <a:spLocks noGrp="1" noChangeArrowheads="1"/>
          </p:cNvSpPr>
          <p:nvPr>
            <p:ph type="title"/>
          </p:nvPr>
        </p:nvSpPr>
        <p:spPr>
          <a:xfrm>
            <a:off x="3131840" y="764704"/>
            <a:ext cx="3312368" cy="720080"/>
          </a:xfrm>
        </p:spPr>
        <p:txBody>
          <a:bodyPr>
            <a:normAutofit/>
          </a:bodyPr>
          <a:lstStyle/>
          <a:p>
            <a:pPr eaLnBrk="1" hangingPunct="1">
              <a:defRPr/>
            </a:pPr>
            <a:r>
              <a:rPr lang="zh-CN" altLang="en-US" b="1" dirty="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3</a:t>
            </a:r>
          </a:p>
        </p:txBody>
      </p:sp>
    </p:spTree>
    <p:extLst>
      <p:ext uri="{BB962C8B-B14F-4D97-AF65-F5344CB8AC3E}">
        <p14:creationId xmlns:p14="http://schemas.microsoft.com/office/powerpoint/2010/main" val="2239687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339752" y="762014"/>
            <a:ext cx="4896544" cy="584775"/>
          </a:xfrm>
          <a:prstGeom prst="rect">
            <a:avLst/>
          </a:prstGeom>
          <a:noFill/>
        </p:spPr>
        <p:txBody>
          <a:bodyPr wrap="square" rtlCol="0">
            <a:spAutoFit/>
          </a:bodyPr>
          <a:lstStyle/>
          <a:p>
            <a:r>
              <a:rPr lang="en-US" altLang="zh-CN" sz="3200" b="1">
                <a:ea typeface="宋体" pitchFamily="2" charset="-122"/>
                <a:cs typeface="Times New Roman" pitchFamily="18" charset="0"/>
              </a:rPr>
              <a:t>4.6.3 </a:t>
            </a:r>
            <a:r>
              <a:rPr lang="zh-CN" altLang="en-US" sz="3200" b="1">
                <a:ea typeface="宋体" pitchFamily="2" charset="-122"/>
                <a:cs typeface="Times New Roman" pitchFamily="18" charset="0"/>
              </a:rPr>
              <a:t>体会</a:t>
            </a:r>
            <a:r>
              <a:rPr lang="zh-CN" altLang="en-US" sz="3200" b="1" dirty="0">
                <a:ea typeface="宋体" pitchFamily="2" charset="-122"/>
                <a:cs typeface="Times New Roman" pitchFamily="18" charset="0"/>
              </a:rPr>
              <a:t>可变个数的形参</a:t>
            </a:r>
          </a:p>
        </p:txBody>
      </p:sp>
      <p:sp>
        <p:nvSpPr>
          <p:cNvPr id="5" name="TextBox 4"/>
          <p:cNvSpPr txBox="1"/>
          <p:nvPr/>
        </p:nvSpPr>
        <p:spPr>
          <a:xfrm>
            <a:off x="404086" y="1412776"/>
            <a:ext cx="8496944" cy="1978362"/>
          </a:xfrm>
          <a:prstGeom prst="rect">
            <a:avLst/>
          </a:prstGeom>
          <a:noFill/>
        </p:spPr>
        <p:txBody>
          <a:bodyPr wrap="square" rtlCol="0">
            <a:spAutoFit/>
          </a:bodyPr>
          <a:lstStyle/>
          <a:p>
            <a:pPr>
              <a:lnSpc>
                <a:spcPct val="120000"/>
              </a:lnSpc>
            </a:pPr>
            <a:r>
              <a:rPr lang="en-US" altLang="zh-CN" sz="2400" dirty="0">
                <a:ea typeface="宋体" pitchFamily="2" charset="-122"/>
              </a:rPr>
              <a:t>//</a:t>
            </a:r>
            <a:r>
              <a:rPr lang="zh-CN" altLang="en-US" sz="2400" dirty="0">
                <a:latin typeface="宋体" pitchFamily="2" charset="-122"/>
                <a:ea typeface="宋体" pitchFamily="2" charset="-122"/>
              </a:rPr>
              <a:t>下面采用数组形参来定义方法</a:t>
            </a:r>
            <a:endParaRPr lang="en-US" altLang="zh-CN" sz="2400" dirty="0">
              <a:latin typeface="宋体" pitchFamily="2" charset="-122"/>
              <a:ea typeface="宋体" pitchFamily="2" charset="-122"/>
            </a:endParaRPr>
          </a:p>
          <a:p>
            <a:pPr>
              <a:lnSpc>
                <a:spcPct val="120000"/>
              </a:lnSpc>
            </a:pPr>
            <a:r>
              <a:rPr lang="en-US" altLang="zh-CN" sz="2800" b="1" dirty="0">
                <a:solidFill>
                  <a:srgbClr val="C00000"/>
                </a:solidFill>
              </a:rPr>
              <a:t>public static void test(</a:t>
            </a:r>
            <a:r>
              <a:rPr lang="en-US" altLang="zh-CN" sz="2800" b="1" dirty="0" err="1">
                <a:solidFill>
                  <a:srgbClr val="C00000"/>
                </a:solidFill>
              </a:rPr>
              <a:t>int</a:t>
            </a:r>
            <a:r>
              <a:rPr lang="en-US" altLang="zh-CN" sz="2800" b="1" dirty="0">
                <a:solidFill>
                  <a:srgbClr val="C00000"/>
                </a:solidFill>
              </a:rPr>
              <a:t> a ,String[] books);</a:t>
            </a:r>
          </a:p>
          <a:p>
            <a:pPr>
              <a:lnSpc>
                <a:spcPct val="120000"/>
              </a:lnSpc>
            </a:pPr>
            <a:r>
              <a:rPr lang="en-US" altLang="zh-CN" sz="2400" dirty="0">
                <a:ea typeface="宋体" pitchFamily="2" charset="-122"/>
              </a:rPr>
              <a:t>//</a:t>
            </a:r>
            <a:r>
              <a:rPr lang="zh-CN" altLang="en-US" sz="2400" dirty="0">
                <a:latin typeface="宋体" pitchFamily="2" charset="-122"/>
                <a:ea typeface="宋体" pitchFamily="2" charset="-122"/>
              </a:rPr>
              <a:t>以可变个数形参来定义方法</a:t>
            </a:r>
            <a:endParaRPr lang="en-US" altLang="zh-CN" sz="2400" dirty="0">
              <a:latin typeface="宋体" pitchFamily="2" charset="-122"/>
              <a:ea typeface="宋体" pitchFamily="2" charset="-122"/>
            </a:endParaRPr>
          </a:p>
          <a:p>
            <a:pPr>
              <a:lnSpc>
                <a:spcPct val="120000"/>
              </a:lnSpc>
            </a:pPr>
            <a:r>
              <a:rPr lang="en-US" altLang="zh-CN" sz="2800" b="1" dirty="0">
                <a:solidFill>
                  <a:srgbClr val="C00000"/>
                </a:solidFill>
              </a:rPr>
              <a:t>public static void test(</a:t>
            </a:r>
            <a:r>
              <a:rPr lang="en-US" altLang="zh-CN" sz="2800" b="1" dirty="0" err="1">
                <a:solidFill>
                  <a:srgbClr val="C00000"/>
                </a:solidFill>
              </a:rPr>
              <a:t>int</a:t>
            </a:r>
            <a:r>
              <a:rPr lang="en-US" altLang="zh-CN" sz="2800" b="1" dirty="0">
                <a:solidFill>
                  <a:srgbClr val="C00000"/>
                </a:solidFill>
              </a:rPr>
              <a:t> a ,String…books);</a:t>
            </a:r>
            <a:endParaRPr lang="zh-CN" altLang="en-US" sz="2800" b="1" dirty="0">
              <a:solidFill>
                <a:srgbClr val="C00000"/>
              </a:solidFill>
            </a:endParaRPr>
          </a:p>
        </p:txBody>
      </p:sp>
      <p:sp>
        <p:nvSpPr>
          <p:cNvPr id="2" name="TextBox 1"/>
          <p:cNvSpPr txBox="1"/>
          <p:nvPr/>
        </p:nvSpPr>
        <p:spPr>
          <a:xfrm>
            <a:off x="451922" y="3717032"/>
            <a:ext cx="8401272" cy="2234458"/>
          </a:xfrm>
          <a:prstGeom prst="rect">
            <a:avLst/>
          </a:prstGeom>
          <a:noFill/>
        </p:spPr>
        <p:txBody>
          <a:bodyPr wrap="square" rtlCol="0">
            <a:spAutoFit/>
          </a:bodyPr>
          <a:lstStyle/>
          <a:p>
            <a:r>
              <a:rPr lang="zh-CN" altLang="en-US" sz="2400" b="1" dirty="0">
                <a:latin typeface="宋体" pitchFamily="2" charset="-122"/>
                <a:ea typeface="宋体" pitchFamily="2" charset="-122"/>
              </a:rPr>
              <a:t>说明：</a:t>
            </a:r>
            <a:endParaRPr lang="en-US" altLang="zh-CN" sz="2400" b="1" dirty="0">
              <a:latin typeface="宋体" pitchFamily="2" charset="-122"/>
              <a:ea typeface="宋体" pitchFamily="2" charset="-122"/>
            </a:endParaRPr>
          </a:p>
          <a:p>
            <a:pPr>
              <a:lnSpc>
                <a:spcPct val="120000"/>
              </a:lnSpc>
            </a:pP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可变参数：方法参数部分指定类型的参数个数是可变多个</a:t>
            </a:r>
            <a:endParaRPr lang="en-US" altLang="zh-CN" sz="2400" dirty="0">
              <a:latin typeface="宋体" pitchFamily="2" charset="-122"/>
              <a:ea typeface="宋体" pitchFamily="2" charset="-122"/>
            </a:endParaRPr>
          </a:p>
          <a:p>
            <a:pPr>
              <a:lnSpc>
                <a:spcPct val="120000"/>
              </a:lnSpc>
            </a:pP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声明方式：方法名（参数的类型名</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参数名）</a:t>
            </a:r>
            <a:endParaRPr lang="en-US" altLang="zh-CN" sz="2400" dirty="0">
              <a:latin typeface="宋体" pitchFamily="2" charset="-122"/>
              <a:ea typeface="宋体" pitchFamily="2" charset="-122"/>
            </a:endParaRPr>
          </a:p>
          <a:p>
            <a:pPr>
              <a:lnSpc>
                <a:spcPct val="120000"/>
              </a:lnSpc>
            </a:pP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可变参数方法的使用与方法参数部分使用数组是一致的</a:t>
            </a:r>
            <a:endParaRPr lang="en-US" altLang="zh-CN" sz="2400" dirty="0">
              <a:latin typeface="宋体" pitchFamily="2" charset="-122"/>
              <a:ea typeface="宋体" pitchFamily="2" charset="-122"/>
            </a:endParaRPr>
          </a:p>
          <a:p>
            <a:pPr>
              <a:lnSpc>
                <a:spcPct val="120000"/>
              </a:lnSpc>
            </a:pP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方法的参数部分有可变形参，需要放在形参声明的最后</a:t>
            </a:r>
          </a:p>
        </p:txBody>
      </p:sp>
    </p:spTree>
    <p:extLst>
      <p:ext uri="{BB962C8B-B14F-4D97-AF65-F5344CB8AC3E}">
        <p14:creationId xmlns:p14="http://schemas.microsoft.com/office/powerpoint/2010/main" val="1919594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491880" y="707556"/>
            <a:ext cx="4032448" cy="584775"/>
          </a:xfrm>
          <a:prstGeom prst="rect">
            <a:avLst/>
          </a:prstGeom>
          <a:noFill/>
        </p:spPr>
        <p:txBody>
          <a:bodyPr wrap="square" rtlCol="0">
            <a:spAutoFit/>
          </a:bodyPr>
          <a:lstStyle/>
          <a:p>
            <a:r>
              <a:rPr lang="zh-CN" altLang="en-US" sz="3200" b="1" dirty="0">
                <a:ea typeface="宋体" pitchFamily="2" charset="-122"/>
                <a:cs typeface="Times New Roman" pitchFamily="18" charset="0"/>
              </a:rPr>
              <a:t>体会可变个数的形参</a:t>
            </a:r>
          </a:p>
        </p:txBody>
      </p:sp>
      <p:sp>
        <p:nvSpPr>
          <p:cNvPr id="5" name="TextBox 4"/>
          <p:cNvSpPr txBox="1"/>
          <p:nvPr/>
        </p:nvSpPr>
        <p:spPr>
          <a:xfrm>
            <a:off x="395536" y="1225689"/>
            <a:ext cx="8496944" cy="5324535"/>
          </a:xfrm>
          <a:prstGeom prst="rect">
            <a:avLst/>
          </a:prstGeom>
          <a:noFill/>
        </p:spPr>
        <p:txBody>
          <a:bodyPr wrap="square" rtlCol="0">
            <a:spAutoFit/>
          </a:bodyPr>
          <a:lstStyle/>
          <a:p>
            <a:r>
              <a:rPr lang="en-US" altLang="zh-CN" sz="2000" dirty="0">
                <a:ea typeface="宋体" pitchFamily="2" charset="-122"/>
              </a:rPr>
              <a:t>public void test(String[] </a:t>
            </a:r>
            <a:r>
              <a:rPr lang="en-US" altLang="zh-CN" sz="2000" dirty="0" err="1">
                <a:ea typeface="宋体" pitchFamily="2" charset="-122"/>
              </a:rPr>
              <a:t>msg</a:t>
            </a:r>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含字符串数组参数的</a:t>
            </a:r>
            <a:r>
              <a:rPr lang="en-US" altLang="zh-CN" sz="2000" dirty="0">
                <a:ea typeface="宋体" pitchFamily="2" charset="-122"/>
              </a:rPr>
              <a:t>test</a:t>
            </a:r>
            <a:r>
              <a:rPr lang="zh-CN" altLang="en-US" sz="2000" dirty="0">
                <a:ea typeface="宋体" pitchFamily="2" charset="-122"/>
              </a:rPr>
              <a:t>方法 </a:t>
            </a:r>
            <a:r>
              <a:rPr lang="en-US" altLang="zh-CN" sz="2000" dirty="0">
                <a:ea typeface="宋体" pitchFamily="2" charset="-122"/>
              </a:rPr>
              <a:t>");</a:t>
            </a:r>
          </a:p>
          <a:p>
            <a:r>
              <a:rPr lang="en-US" altLang="zh-CN" sz="2000" dirty="0">
                <a:ea typeface="宋体" pitchFamily="2" charset="-122"/>
              </a:rPr>
              <a:t>}</a:t>
            </a:r>
          </a:p>
          <a:p>
            <a:r>
              <a:rPr lang="en-US" altLang="zh-CN" sz="2000" dirty="0">
                <a:ea typeface="宋体" pitchFamily="2" charset="-122"/>
              </a:rPr>
              <a:t>public void test1(String book){</a:t>
            </a:r>
          </a:p>
          <a:p>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a:t>
            </a:r>
            <a:r>
              <a:rPr lang="zh-CN" altLang="en-US" sz="2000" b="1" dirty="0">
                <a:ea typeface="宋体" pitchFamily="2" charset="-122"/>
              </a:rPr>
              <a:t>与可变形参方法构成重载的</a:t>
            </a:r>
            <a:r>
              <a:rPr lang="en-US" altLang="zh-CN" sz="2000" b="1" dirty="0">
                <a:ea typeface="宋体" pitchFamily="2" charset="-122"/>
              </a:rPr>
              <a:t>test1</a:t>
            </a:r>
            <a:r>
              <a:rPr lang="zh-CN" altLang="en-US" sz="2000" b="1" dirty="0">
                <a:ea typeface="宋体" pitchFamily="2" charset="-122"/>
              </a:rPr>
              <a:t>方法</a:t>
            </a:r>
            <a:r>
              <a:rPr lang="zh-CN" altLang="en-US" sz="2000" dirty="0">
                <a:ea typeface="宋体" pitchFamily="2" charset="-122"/>
              </a:rPr>
              <a:t>****</a:t>
            </a:r>
            <a:r>
              <a:rPr lang="en-US" altLang="zh-CN" sz="2000" dirty="0">
                <a:ea typeface="宋体" pitchFamily="2" charset="-122"/>
              </a:rPr>
              <a:t>");</a:t>
            </a:r>
          </a:p>
          <a:p>
            <a:r>
              <a:rPr lang="en-US" altLang="zh-CN" sz="2000" dirty="0">
                <a:ea typeface="宋体" pitchFamily="2" charset="-122"/>
              </a:rPr>
              <a:t>}	</a:t>
            </a:r>
            <a:endParaRPr lang="zh-CN" altLang="en-US" sz="2000" dirty="0">
              <a:ea typeface="宋体" pitchFamily="2" charset="-122"/>
            </a:endParaRPr>
          </a:p>
          <a:p>
            <a:r>
              <a:rPr lang="en-US" altLang="zh-CN" sz="2000" dirty="0">
                <a:ea typeface="宋体" pitchFamily="2" charset="-122"/>
              </a:rPr>
              <a:t>public void test1(String ... books){</a:t>
            </a:r>
          </a:p>
          <a:p>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形参长度可变的</a:t>
            </a:r>
            <a:r>
              <a:rPr lang="en-US" altLang="zh-CN" sz="2000" dirty="0">
                <a:ea typeface="宋体" pitchFamily="2" charset="-122"/>
              </a:rPr>
              <a:t>test1</a:t>
            </a:r>
            <a:r>
              <a:rPr lang="zh-CN" altLang="en-US" sz="2000" dirty="0">
                <a:ea typeface="宋体" pitchFamily="2" charset="-122"/>
              </a:rPr>
              <a:t>方法****</a:t>
            </a:r>
            <a:r>
              <a:rPr lang="en-US" altLang="zh-CN" sz="2000" dirty="0">
                <a:ea typeface="宋体" pitchFamily="2" charset="-122"/>
              </a:rPr>
              <a:t>");</a:t>
            </a:r>
          </a:p>
          <a:p>
            <a:r>
              <a:rPr lang="en-US" altLang="zh-CN" sz="2000" dirty="0">
                <a:ea typeface="宋体" pitchFamily="2" charset="-122"/>
              </a:rPr>
              <a:t>}</a:t>
            </a:r>
          </a:p>
          <a:p>
            <a:r>
              <a:rPr lang="en-US" altLang="zh-CN" sz="2000" dirty="0">
                <a:ea typeface="宋体" pitchFamily="2" charset="-122"/>
              </a:rPr>
              <a:t>public static void main(String[] </a:t>
            </a:r>
            <a:r>
              <a:rPr lang="en-US" altLang="zh-CN" sz="2000" dirty="0" err="1">
                <a:ea typeface="宋体" pitchFamily="2" charset="-122"/>
              </a:rPr>
              <a:t>args</a:t>
            </a:r>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TestOverload</a:t>
            </a:r>
            <a:r>
              <a:rPr lang="en-US" altLang="zh-CN" sz="2000" dirty="0">
                <a:ea typeface="宋体" pitchFamily="2" charset="-122"/>
              </a:rPr>
              <a:t> to = new </a:t>
            </a:r>
            <a:r>
              <a:rPr lang="en-US" altLang="zh-CN" sz="2000" dirty="0" err="1">
                <a:ea typeface="宋体" pitchFamily="2" charset="-122"/>
              </a:rPr>
              <a:t>TestOverload</a:t>
            </a:r>
            <a:r>
              <a:rPr lang="en-US" altLang="zh-CN" sz="2000" dirty="0">
                <a:ea typeface="宋体" pitchFamily="2" charset="-122"/>
              </a:rPr>
              <a:t>();</a:t>
            </a:r>
          </a:p>
          <a:p>
            <a:r>
              <a:rPr lang="en-US" altLang="zh-CN" sz="2000" dirty="0">
                <a:ea typeface="宋体" pitchFamily="2" charset="-122"/>
              </a:rPr>
              <a:t>	//</a:t>
            </a:r>
            <a:r>
              <a:rPr lang="zh-CN" altLang="en-US" sz="2000" dirty="0">
                <a:ea typeface="宋体" pitchFamily="2" charset="-122"/>
              </a:rPr>
              <a:t>下面两次调用将执行第二个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a:ea typeface="宋体" pitchFamily="2" charset="-122"/>
              </a:rPr>
              <a:t>to.test1();</a:t>
            </a:r>
          </a:p>
          <a:p>
            <a:r>
              <a:rPr lang="en-US" altLang="zh-CN" sz="2000" dirty="0">
                <a:ea typeface="宋体" pitchFamily="2" charset="-122"/>
              </a:rPr>
              <a:t>	to.test1("</a:t>
            </a:r>
            <a:r>
              <a:rPr lang="en-US" altLang="zh-CN" sz="2000" dirty="0" err="1">
                <a:ea typeface="宋体" pitchFamily="2" charset="-122"/>
              </a:rPr>
              <a:t>aa</a:t>
            </a:r>
            <a:r>
              <a:rPr lang="en-US" altLang="zh-CN" sz="2000" dirty="0">
                <a:ea typeface="宋体" pitchFamily="2" charset="-122"/>
              </a:rPr>
              <a:t>" , "bb");</a:t>
            </a:r>
          </a:p>
          <a:p>
            <a:r>
              <a:rPr lang="en-US" altLang="zh-CN" sz="2000" dirty="0">
                <a:ea typeface="宋体" pitchFamily="2" charset="-122"/>
              </a:rPr>
              <a:t>	//</a:t>
            </a:r>
            <a:r>
              <a:rPr lang="zh-CN" altLang="en-US" sz="2000" dirty="0">
                <a:ea typeface="宋体" pitchFamily="2" charset="-122"/>
              </a:rPr>
              <a:t>下面将执行第一个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err="1">
                <a:ea typeface="宋体" pitchFamily="2" charset="-122"/>
              </a:rPr>
              <a:t>to.test</a:t>
            </a:r>
            <a:r>
              <a:rPr lang="en-US" altLang="zh-CN" sz="2000" dirty="0">
                <a:ea typeface="宋体" pitchFamily="2" charset="-122"/>
              </a:rPr>
              <a:t>(new String[]{"</a:t>
            </a:r>
            <a:r>
              <a:rPr lang="en-US" altLang="zh-CN" sz="2000" dirty="0" err="1">
                <a:ea typeface="宋体" pitchFamily="2" charset="-122"/>
              </a:rPr>
              <a:t>aa</a:t>
            </a:r>
            <a:r>
              <a:rPr lang="en-US" altLang="zh-CN" sz="2000" dirty="0">
                <a:ea typeface="宋体" pitchFamily="2" charset="-122"/>
              </a:rPr>
              <a:t>"});</a:t>
            </a:r>
          </a:p>
          <a:p>
            <a:r>
              <a:rPr lang="en-US" altLang="zh-CN" sz="2000" dirty="0">
                <a:ea typeface="宋体" pitchFamily="2" charset="-122"/>
              </a:rPr>
              <a:t>}</a:t>
            </a:r>
            <a:endParaRPr lang="zh-CN" altLang="en-US" sz="2000" dirty="0">
              <a:ea typeface="宋体" pitchFamily="2" charset="-122"/>
            </a:endParaRPr>
          </a:p>
        </p:txBody>
      </p:sp>
    </p:spTree>
    <p:extLst>
      <p:ext uri="{BB962C8B-B14F-4D97-AF65-F5344CB8AC3E}">
        <p14:creationId xmlns:p14="http://schemas.microsoft.com/office/powerpoint/2010/main" val="3513086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4176464" cy="680656"/>
          </a:xfrm>
        </p:spPr>
        <p:txBody>
          <a:bodyPr>
            <a:normAutofit fontScale="90000"/>
          </a:bodyPr>
          <a:lstStyle/>
          <a:p>
            <a:r>
              <a:rPr lang="en-US" altLang="zh-CN" b="1">
                <a:latin typeface="+mn-lt"/>
                <a:ea typeface="宋体" pitchFamily="2" charset="-122"/>
              </a:rPr>
              <a:t>4.6.4 </a:t>
            </a:r>
            <a:r>
              <a:rPr lang="zh-CN" altLang="en-US" b="1">
                <a:latin typeface="+mn-lt"/>
                <a:ea typeface="宋体" pitchFamily="2" charset="-122"/>
              </a:rPr>
              <a:t>方法</a:t>
            </a:r>
            <a:r>
              <a:rPr lang="zh-CN" altLang="en-US" b="1" dirty="0">
                <a:latin typeface="+mn-lt"/>
                <a:ea typeface="宋体" pitchFamily="2" charset="-122"/>
              </a:rPr>
              <a:t>的参数传递</a:t>
            </a:r>
          </a:p>
        </p:txBody>
      </p:sp>
      <p:sp>
        <p:nvSpPr>
          <p:cNvPr id="3" name="内容占位符 2"/>
          <p:cNvSpPr>
            <a:spLocks noGrp="1"/>
          </p:cNvSpPr>
          <p:nvPr>
            <p:ph idx="1"/>
          </p:nvPr>
        </p:nvSpPr>
        <p:spPr>
          <a:xfrm>
            <a:off x="457200" y="1600200"/>
            <a:ext cx="8229600" cy="4709120"/>
          </a:xfrm>
        </p:spPr>
        <p:txBody>
          <a:bodyPr/>
          <a:lstStyle/>
          <a:p>
            <a:pPr>
              <a:buFont typeface="Wingdings" pitchFamily="2" charset="2"/>
              <a:buChar char="l"/>
            </a:pPr>
            <a:r>
              <a:rPr lang="zh-CN" altLang="en-US" b="1" dirty="0">
                <a:ea typeface="宋体" pitchFamily="2" charset="-122"/>
              </a:rPr>
              <a:t>方法，必须有其所在类或对象调用才有意义。若方法含有参数：</a:t>
            </a:r>
            <a:endParaRPr lang="en-US" altLang="zh-CN" b="1" dirty="0">
              <a:ea typeface="宋体" pitchFamily="2" charset="-122"/>
            </a:endParaRPr>
          </a:p>
          <a:p>
            <a:pPr>
              <a:buFont typeface="Wingdings" pitchFamily="2" charset="2"/>
              <a:buChar char="Ø"/>
            </a:pPr>
            <a:r>
              <a:rPr lang="zh-CN" altLang="en-US" b="1" dirty="0">
                <a:ea typeface="宋体" pitchFamily="2" charset="-122"/>
              </a:rPr>
              <a:t>形参</a:t>
            </a:r>
            <a:r>
              <a:rPr lang="zh-CN" altLang="en-US" dirty="0">
                <a:ea typeface="宋体" pitchFamily="2" charset="-122"/>
              </a:rPr>
              <a:t>：方法声明时的参数</a:t>
            </a:r>
            <a:endParaRPr lang="en-US" altLang="zh-CN" dirty="0">
              <a:ea typeface="宋体" pitchFamily="2" charset="-122"/>
            </a:endParaRPr>
          </a:p>
          <a:p>
            <a:pPr>
              <a:buFont typeface="Wingdings" pitchFamily="2" charset="2"/>
              <a:buChar char="Ø"/>
            </a:pPr>
            <a:r>
              <a:rPr lang="zh-CN" altLang="en-US" b="1" dirty="0">
                <a:ea typeface="宋体" pitchFamily="2" charset="-122"/>
              </a:rPr>
              <a:t>实参：</a:t>
            </a:r>
            <a:r>
              <a:rPr lang="zh-CN" altLang="en-US" dirty="0">
                <a:ea typeface="宋体" pitchFamily="2" charset="-122"/>
              </a:rPr>
              <a:t>方法调用时</a:t>
            </a:r>
            <a:r>
              <a:rPr lang="zh-CN" altLang="en-US" dirty="0">
                <a:ea typeface="宋体" pitchFamily="2" charset="-122"/>
                <a:cs typeface="Times New Roman" pitchFamily="18" charset="0"/>
              </a:rPr>
              <a:t>实际传给形参的参数值</a:t>
            </a:r>
            <a:endParaRPr lang="en-US" altLang="zh-CN" dirty="0">
              <a:ea typeface="宋体" pitchFamily="2" charset="-122"/>
            </a:endParaRPr>
          </a:p>
          <a:p>
            <a:pPr marL="0" indent="0">
              <a:buNone/>
            </a:pPr>
            <a:endParaRPr lang="en-US" altLang="zh-CN" sz="1800" dirty="0">
              <a:solidFill>
                <a:srgbClr val="FF0000"/>
              </a:solidFill>
              <a:ea typeface="宋体" pitchFamily="2" charset="-122"/>
              <a:cs typeface="Times New Roman" pitchFamily="18" charset="0"/>
            </a:endParaRPr>
          </a:p>
          <a:p>
            <a:pPr marL="285750" indent="-285750">
              <a:buFont typeface="Wingdings" pitchFamily="2" charset="2"/>
              <a:buChar char="l"/>
            </a:pPr>
            <a:r>
              <a:rPr lang="en-US" altLang="zh-CN" dirty="0">
                <a:solidFill>
                  <a:srgbClr val="FF0000"/>
                </a:solidFill>
                <a:ea typeface="宋体" pitchFamily="2" charset="-122"/>
                <a:cs typeface="Times New Roman" pitchFamily="18" charset="0"/>
              </a:rPr>
              <a:t>Java</a:t>
            </a:r>
            <a:r>
              <a:rPr lang="zh-CN" altLang="en-US" dirty="0">
                <a:solidFill>
                  <a:srgbClr val="FF0000"/>
                </a:solidFill>
                <a:ea typeface="宋体" pitchFamily="2" charset="-122"/>
                <a:cs typeface="Times New Roman" pitchFamily="18" charset="0"/>
              </a:rPr>
              <a:t>的实参值如何传入方法呢？</a:t>
            </a:r>
            <a:endParaRPr lang="en-US" altLang="zh-CN" dirty="0">
              <a:solidFill>
                <a:srgbClr val="FF0000"/>
              </a:solidFill>
              <a:ea typeface="宋体" pitchFamily="2" charset="-122"/>
              <a:cs typeface="Times New Roman" pitchFamily="18" charset="0"/>
            </a:endParaRPr>
          </a:p>
          <a:p>
            <a:pPr marL="0" indent="0">
              <a:buNone/>
            </a:pPr>
            <a:r>
              <a:rPr lang="en-US" altLang="zh-CN" dirty="0">
                <a:ea typeface="宋体" pitchFamily="2" charset="-122"/>
                <a:cs typeface="Times New Roman" pitchFamily="18" charset="0"/>
              </a:rPr>
              <a:t>        Java</a:t>
            </a:r>
            <a:r>
              <a:rPr lang="zh-CN" altLang="en-US" dirty="0">
                <a:ea typeface="宋体" pitchFamily="2" charset="-122"/>
                <a:cs typeface="Times New Roman" pitchFamily="18" charset="0"/>
              </a:rPr>
              <a:t>里方法的参数传递方式只有一种：</a:t>
            </a:r>
            <a:r>
              <a:rPr lang="zh-CN" altLang="en-US" dirty="0">
                <a:solidFill>
                  <a:srgbClr val="C00000"/>
                </a:solidFill>
                <a:ea typeface="宋体" pitchFamily="2" charset="-122"/>
                <a:cs typeface="Times New Roman" pitchFamily="18" charset="0"/>
              </a:rPr>
              <a:t>值传递</a:t>
            </a:r>
            <a:r>
              <a:rPr lang="zh-CN" altLang="en-US" dirty="0">
                <a:ea typeface="宋体" pitchFamily="2" charset="-122"/>
                <a:cs typeface="Times New Roman" pitchFamily="18" charset="0"/>
              </a:rPr>
              <a:t>。  即将实际参数值的副本（复制品）传入方法内，而参数本身不受影响。</a:t>
            </a: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55024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1988840"/>
            <a:ext cx="6984776" cy="1569660"/>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4-7 </a:t>
            </a:r>
            <a:r>
              <a:rPr lang="zh-CN" altLang="en-US" sz="4800">
                <a:solidFill>
                  <a:schemeClr val="bg1"/>
                </a:solidFill>
                <a:ea typeface="隶书" panose="02010509060101010101" pitchFamily="49" charset="-122"/>
              </a:rPr>
              <a:t>面向对象特征之一：封装与隐藏</a:t>
            </a:r>
            <a:r>
              <a:rPr lang="en-US" altLang="zh-CN" sz="480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802744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fontScale="90000"/>
          </a:bodyPr>
          <a:lstStyle/>
          <a:p>
            <a:r>
              <a:rPr lang="en-US" altLang="zh-CN" b="1">
                <a:latin typeface="+mn-lt"/>
                <a:ea typeface="宋体" pitchFamily="2" charset="-122"/>
                <a:cs typeface="Times New Roman" pitchFamily="18" charset="0"/>
              </a:rPr>
              <a:t>4.7  </a:t>
            </a:r>
            <a:r>
              <a:rPr lang="zh-CN" altLang="en-US" b="1" dirty="0">
                <a:latin typeface="+mn-lt"/>
                <a:ea typeface="宋体" pitchFamily="2" charset="-122"/>
                <a:cs typeface="Times New Roman" pitchFamily="18" charset="0"/>
              </a:rPr>
              <a:t>面向对象特征之一：封装和隐藏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a:ea typeface="宋体" pitchFamily="2" charset="-122"/>
                <a:cs typeface="Times New Roman" pitchFamily="18" charset="0"/>
              </a:rPr>
              <a:t>使用者对类内部定义的属性</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对象的成员变量</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的直接操作会导致数据的错误、混乱或安全性问题。</a:t>
            </a:r>
            <a:endParaRPr lang="en-US" altLang="zh-CN" sz="2200" b="1" dirty="0">
              <a:ea typeface="宋体" pitchFamily="2" charset="-122"/>
              <a:cs typeface="Times New Roman" pitchFamily="18" charset="0"/>
            </a:endParaRPr>
          </a:p>
          <a:p>
            <a:pPr eaLnBrk="1" hangingPunct="1">
              <a:lnSpc>
                <a:spcPct val="80000"/>
              </a:lnSpc>
              <a:spcBef>
                <a:spcPct val="0"/>
              </a:spcBef>
              <a:buFontTx/>
              <a:buNone/>
            </a:pPr>
            <a:endParaRPr lang="en-US" altLang="zh-CN" sz="1800" b="1" dirty="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xb.eat();</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a:ea typeface="宋体" pitchFamily="2" charset="-122"/>
                <a:cs typeface="Times New Roman" pitchFamily="18" charset="0"/>
              </a:rPr>
              <a:t>xb.legs</a:t>
            </a:r>
            <a:r>
              <a:rPr lang="en-US" altLang="zh-CN" sz="2000" b="1" dirty="0">
                <a:ea typeface="宋体" pitchFamily="2" charset="-122"/>
                <a:cs typeface="Times New Roman" pitchFamily="18" charset="0"/>
              </a:rPr>
              <a:t> = -1000;</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a:ea typeface="宋体" pitchFamily="2" charset="-122"/>
                <a:cs typeface="Times New Roman" pitchFamily="18" charset="0"/>
              </a:rPr>
              <a:t>   Java</a:t>
            </a:r>
            <a:r>
              <a:rPr lang="zh-CN" altLang="en-US" sz="2800" dirty="0">
                <a:ea typeface="宋体" pitchFamily="2" charset="-122"/>
                <a:cs typeface="Times New Roman" pitchFamily="18" charset="0"/>
              </a:rPr>
              <a:t>中通过将数据声明为私有的</a:t>
            </a:r>
            <a:r>
              <a:rPr lang="en-US" altLang="zh-CN" sz="2800" dirty="0">
                <a:ea typeface="宋体" pitchFamily="2" charset="-122"/>
                <a:cs typeface="Times New Roman" pitchFamily="18" charset="0"/>
              </a:rPr>
              <a:t>(private)</a:t>
            </a:r>
            <a:r>
              <a:rPr lang="zh-CN" altLang="en-US" sz="2800" dirty="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a:ea typeface="宋体" pitchFamily="2" charset="-122"/>
                <a:cs typeface="Times New Roman" pitchFamily="18" charset="0"/>
              </a:rPr>
              <a:t>的（</a:t>
            </a:r>
            <a:r>
              <a:rPr lang="en-US" altLang="zh-CN" sz="2800" dirty="0">
                <a:ea typeface="宋体" pitchFamily="2" charset="-122"/>
                <a:cs typeface="Times New Roman" pitchFamily="18" charset="0"/>
              </a:rPr>
              <a:t>public</a:t>
            </a:r>
            <a:r>
              <a:rPr lang="zh-CN" altLang="en-US" sz="2800" dirty="0">
                <a:ea typeface="宋体" pitchFamily="2" charset="-122"/>
                <a:cs typeface="Times New Roman" pitchFamily="18" charset="0"/>
              </a:rPr>
              <a:t>）方法</a:t>
            </a:r>
            <a:r>
              <a:rPr lang="en-US" altLang="zh-CN" sz="2800" dirty="0">
                <a:ea typeface="宋体" pitchFamily="2" charset="-122"/>
                <a:cs typeface="Times New Roman" pitchFamily="18" charset="0"/>
              </a:rPr>
              <a:t>:</a:t>
            </a:r>
            <a:r>
              <a:rPr lang="en-US" altLang="zh-CN" sz="2800" b="1" dirty="0" err="1">
                <a:solidFill>
                  <a:srgbClr val="C00000"/>
                </a:solidFill>
                <a:ea typeface="宋体" pitchFamily="2" charset="-122"/>
                <a:cs typeface="Times New Roman" pitchFamily="18" charset="0"/>
              </a:rPr>
              <a:t>getXxx</a:t>
            </a:r>
            <a:r>
              <a:rPr lang="en-US" altLang="zh-CN" sz="2800" b="1" dirty="0">
                <a:solidFill>
                  <a:srgbClr val="C00000"/>
                </a:solidFill>
                <a:ea typeface="宋体" pitchFamily="2" charset="-122"/>
                <a:cs typeface="Times New Roman" pitchFamily="18" charset="0"/>
              </a:rPr>
              <a:t>()</a:t>
            </a:r>
            <a:r>
              <a:rPr lang="zh-CN" altLang="en-US" sz="2800" b="1" dirty="0">
                <a:solidFill>
                  <a:srgbClr val="C00000"/>
                </a:solidFill>
                <a:ea typeface="宋体" pitchFamily="2" charset="-122"/>
                <a:cs typeface="Times New Roman" pitchFamily="18" charset="0"/>
              </a:rPr>
              <a:t>和</a:t>
            </a:r>
            <a:r>
              <a:rPr lang="en-US" altLang="zh-CN" sz="2800" b="1" dirty="0" err="1">
                <a:solidFill>
                  <a:srgbClr val="C00000"/>
                </a:solidFill>
                <a:ea typeface="宋体" pitchFamily="2" charset="-122"/>
                <a:cs typeface="Times New Roman" pitchFamily="18" charset="0"/>
              </a:rPr>
              <a:t>setXxx</a:t>
            </a:r>
            <a:r>
              <a:rPr lang="en-US" altLang="zh-CN" sz="2800" b="1" dirty="0">
                <a:solidFill>
                  <a:srgbClr val="C00000"/>
                </a:solidFill>
                <a:ea typeface="宋体" pitchFamily="2" charset="-122"/>
                <a:cs typeface="Times New Roman" pitchFamily="18" charset="0"/>
              </a:rPr>
              <a:t>()</a:t>
            </a:r>
            <a:r>
              <a:rPr lang="zh-CN" altLang="en-US" sz="2800" dirty="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a:solidFill>
                  <a:srgbClr val="C00000"/>
                </a:solidFill>
                <a:ea typeface="宋体" pitchFamily="2" charset="-122"/>
                <a:cs typeface="Times New Roman" pitchFamily="18" charset="0"/>
              </a:rPr>
              <a:t>隐藏</a:t>
            </a:r>
            <a:r>
              <a:rPr lang="zh-CN" altLang="en-US" sz="2400" dirty="0">
                <a:ea typeface="宋体" pitchFamily="2" charset="-122"/>
                <a:cs typeface="Times New Roman" pitchFamily="18" charset="0"/>
              </a:rPr>
              <a:t>一个类中</a:t>
            </a:r>
            <a:r>
              <a:rPr lang="zh-CN" altLang="en-US" dirty="0">
                <a:ea typeface="宋体" pitchFamily="2" charset="-122"/>
                <a:cs typeface="Times New Roman" pitchFamily="18" charset="0"/>
              </a:rPr>
              <a:t>不需要对外提供的</a:t>
            </a:r>
            <a:r>
              <a:rPr lang="zh-CN" altLang="en-US" sz="2400" dirty="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a:ea typeface="宋体" pitchFamily="2" charset="-122"/>
                <a:cs typeface="Times New Roman" pitchFamily="18" charset="0"/>
              </a:rPr>
              <a:t>使用者只能通过事先定制好的</a:t>
            </a:r>
            <a:r>
              <a:rPr lang="zh-CN" altLang="en-US" sz="2400" dirty="0">
                <a:solidFill>
                  <a:srgbClr val="C00000"/>
                </a:solidFill>
                <a:ea typeface="宋体" pitchFamily="2" charset="-122"/>
                <a:cs typeface="Times New Roman" pitchFamily="18" charset="0"/>
              </a:rPr>
              <a:t>方法来访问数据</a:t>
            </a:r>
            <a:r>
              <a:rPr lang="zh-CN" altLang="en-US" sz="2400" dirty="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itchFamily="2" charset="-122"/>
                <a:cs typeface="Arial Unicode MS" pitchFamily="34" charset="-122"/>
              </a:rPr>
              <a:t>信息的封装和隐藏</a:t>
            </a:r>
            <a:r>
              <a:rPr lang="en-US" altLang="zh-CN" b="1" dirty="0">
                <a:latin typeface="+mn-lt"/>
                <a:ea typeface="宋体" pitchFamily="2" charset="-122"/>
                <a:cs typeface="Arial Unicode MS" pitchFamily="34" charset="-122"/>
              </a:rPr>
              <a:t> </a:t>
            </a:r>
            <a:endParaRPr lang="en-US" altLang="zh-CN" sz="1600"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12527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en-US" altLang="zh-CN" b="1">
                <a:latin typeface="+mn-lt"/>
                <a:ea typeface="宋体" pitchFamily="2" charset="-122"/>
                <a:cs typeface="Arial Unicode MS" pitchFamily="34" charset="-122"/>
              </a:rPr>
              <a:t>4.1 </a:t>
            </a:r>
            <a:r>
              <a:rPr lang="zh-CN" altLang="en-US" b="1" dirty="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a:solidFill>
                  <a:srgbClr val="C00000"/>
                </a:solidFill>
                <a:ea typeface="宋体" pitchFamily="2" charset="-122"/>
                <a:cs typeface="Times New Roman" pitchFamily="18" charset="0"/>
              </a:rPr>
              <a:t>面向对象</a:t>
            </a:r>
            <a:r>
              <a:rPr lang="en-US" altLang="zh-CN" sz="2800" b="1" dirty="0">
                <a:solidFill>
                  <a:srgbClr val="C00000"/>
                </a:solidFill>
                <a:ea typeface="宋体" pitchFamily="2" charset="-122"/>
                <a:cs typeface="Times New Roman" pitchFamily="18" charset="0"/>
              </a:rPr>
              <a:t>(OOP)</a:t>
            </a:r>
            <a:r>
              <a:rPr lang="zh-CN" altLang="en-US" sz="2800" b="1" dirty="0">
                <a:solidFill>
                  <a:srgbClr val="C00000"/>
                </a:solidFill>
                <a:ea typeface="宋体" pitchFamily="2" charset="-122"/>
                <a:cs typeface="Times New Roman" pitchFamily="18" charset="0"/>
              </a:rPr>
              <a:t>与面向过程</a:t>
            </a:r>
            <a:endParaRPr lang="en-US" altLang="zh-CN" sz="2800" b="1" dirty="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a:ea typeface="宋体" pitchFamily="2" charset="-122"/>
                <a:cs typeface="Times New Roman" pitchFamily="18" charset="0"/>
              </a:rPr>
              <a:t>二者都是一种思想，面向对象是相对于面向过程而言的。面向过程，强调的是</a:t>
            </a:r>
            <a:r>
              <a:rPr lang="zh-CN" altLang="en-US" sz="2400" dirty="0">
                <a:solidFill>
                  <a:srgbClr val="C00000"/>
                </a:solidFill>
                <a:ea typeface="宋体" pitchFamily="2" charset="-122"/>
                <a:cs typeface="Times New Roman" pitchFamily="18" charset="0"/>
              </a:rPr>
              <a:t>功能行为</a:t>
            </a:r>
            <a:r>
              <a:rPr lang="zh-CN" altLang="en-US" sz="2400" dirty="0">
                <a:ea typeface="宋体" pitchFamily="2" charset="-122"/>
                <a:cs typeface="Times New Roman" pitchFamily="18" charset="0"/>
              </a:rPr>
              <a:t>。面向对象，将功能封装进对象，强调具备了</a:t>
            </a:r>
            <a:r>
              <a:rPr lang="zh-CN" altLang="en-US" sz="2400" dirty="0">
                <a:solidFill>
                  <a:srgbClr val="C00000"/>
                </a:solidFill>
                <a:ea typeface="宋体" pitchFamily="2" charset="-122"/>
                <a:cs typeface="Times New Roman" pitchFamily="18" charset="0"/>
              </a:rPr>
              <a:t>功能的对象</a:t>
            </a:r>
            <a:r>
              <a:rPr lang="zh-CN" altLang="en-US"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a:solidFill>
                  <a:srgbClr val="C00000"/>
                </a:solidFill>
                <a:ea typeface="宋体" pitchFamily="2" charset="-122"/>
                <a:cs typeface="Times New Roman" pitchFamily="18" charset="0"/>
              </a:rPr>
              <a:t>面向对象的三大特征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a:ea typeface="宋体" panose="02010600030101010101" pitchFamily="2" charset="-122"/>
              </a:rPr>
              <a:t>OOP: Object Oriented Programming  </a:t>
            </a:r>
          </a:p>
          <a:p>
            <a:r>
              <a:rPr lang="zh-CN" altLang="en-US" dirty="0">
                <a:ea typeface="宋体" panose="02010600030101010101" pitchFamily="2" charset="-122"/>
              </a:rPr>
              <a:t>面向过程：</a:t>
            </a:r>
            <a:r>
              <a:rPr lang="en-US" altLang="zh-CN" dirty="0">
                <a:ea typeface="宋体" panose="02010600030101010101" pitchFamily="2" charset="-122"/>
              </a:rPr>
              <a:t>procedure oriented programming</a:t>
            </a:r>
            <a:endParaRPr lang="zh-CN" altLang="en-US" dirty="0">
              <a:ea typeface="宋体" panose="02010600030101010101" pitchFamily="2" charset="-122"/>
            </a:endParaRPr>
          </a:p>
        </p:txBody>
      </p:sp>
    </p:spTree>
    <p:extLst>
      <p:ext uri="{BB962C8B-B14F-4D97-AF65-F5344CB8AC3E}">
        <p14:creationId xmlns:p14="http://schemas.microsoft.com/office/powerpoint/2010/main" val="4060163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a:latin typeface="+mn-lt"/>
                <a:ea typeface="宋体" pitchFamily="2" charset="-122"/>
                <a:cs typeface="Arial Unicode MS" pitchFamily="34" charset="-122"/>
              </a:rPr>
              <a:t>信息的封装和隐藏</a:t>
            </a:r>
            <a:r>
              <a:rPr lang="en-US" altLang="zh-CN" b="1" dirty="0">
                <a:latin typeface="+mn-lt"/>
                <a:ea typeface="宋体" pitchFamily="2" charset="-122"/>
                <a:cs typeface="Arial Unicode MS" pitchFamily="34" charset="-122"/>
              </a:rPr>
              <a:t> </a:t>
            </a:r>
            <a:endParaRPr lang="en-US" altLang="zh-CN" sz="1600" b="1" dirty="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  }</a:t>
            </a:r>
          </a:p>
        </p:txBody>
      </p:sp>
    </p:spTree>
    <p:extLst>
      <p:ext uri="{BB962C8B-B14F-4D97-AF65-F5344CB8AC3E}">
        <p14:creationId xmlns:p14="http://schemas.microsoft.com/office/powerpoint/2010/main" val="314928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权限修饰符</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protected</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置于</a:t>
            </a:r>
            <a:r>
              <a:rPr lang="zh-CN" altLang="en-US" sz="2400" b="1" dirty="0">
                <a:solidFill>
                  <a:srgbClr val="C00000"/>
                </a:solidFill>
                <a:ea typeface="宋体" pitchFamily="2" charset="-122"/>
                <a:cs typeface="Times New Roman" pitchFamily="18" charset="0"/>
              </a:rPr>
              <a:t>类的成员</a:t>
            </a:r>
            <a:r>
              <a:rPr lang="zh-CN" altLang="en-US" sz="2400" dirty="0">
                <a:ea typeface="宋体" pitchFamily="2" charset="-122"/>
                <a:cs typeface="Times New Roman" pitchFamily="18" charset="0"/>
              </a:rPr>
              <a:t>定义前，用来限定对象对该类成员的访问权限。</a:t>
            </a: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a:t>四种访问权限修饰符</a:t>
            </a:r>
          </a:p>
        </p:txBody>
      </p:sp>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缺省</a:t>
            </a:r>
            <a:r>
              <a:rPr lang="en-US" altLang="zh-CN" sz="2400" dirty="0"/>
              <a:t>)</a:t>
            </a:r>
            <a:r>
              <a:rPr lang="zh-CN" altLang="en-US" sz="2400" dirty="0"/>
              <a:t>。</a:t>
            </a:r>
            <a:endParaRPr lang="en-US" sz="2400" dirty="0"/>
          </a:p>
          <a:p>
            <a:pPr marL="342900" indent="-342900" eaLnBrk="1" hangingPunct="1">
              <a:buFont typeface="Wingdings" pitchFamily="2" charset="2"/>
              <a:buChar char="Ø"/>
            </a:pPr>
            <a:r>
              <a:rPr lang="en-US" altLang="zh-CN" sz="2100" dirty="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a:t>default</a:t>
            </a:r>
            <a:r>
              <a:rPr lang="zh-CN" altLang="en-US" sz="2100" dirty="0"/>
              <a:t>类只可以被同一个包内部的类访问。</a:t>
            </a:r>
          </a:p>
        </p:txBody>
      </p:sp>
      <p:graphicFrame>
        <p:nvGraphicFramePr>
          <p:cNvPr id="7" name="Group 6"/>
          <p:cNvGraphicFramePr>
            <a:graphicFrameLocks noGrp="1"/>
          </p:cNvGraphicFramePr>
          <p:nvPr>
            <p:extLst>
              <p:ext uri="{D42A27DB-BD31-4B8C-83A1-F6EECF244321}">
                <p14:modId xmlns:p14="http://schemas.microsoft.com/office/powerpoint/2010/main" val="2984728207"/>
              </p:ext>
            </p:extLst>
          </p:nvPr>
        </p:nvGraphicFramePr>
        <p:xfrm>
          <a:off x="538163" y="2564904"/>
          <a:ext cx="8283575" cy="2225676"/>
        </p:xfrm>
        <a:graphic>
          <a:graphicData uri="http://schemas.openxmlformats.org/drawingml/2006/table">
            <a:tbl>
              <a:tblPr/>
              <a:tblGrid>
                <a:gridCol w="1801589">
                  <a:extLst>
                    <a:ext uri="{9D8B030D-6E8A-4147-A177-3AD203B41FA5}">
                      <a16:colId xmlns:a16="http://schemas.microsoft.com/office/drawing/2014/main" val="20000"/>
                    </a:ext>
                  </a:extLst>
                </a:gridCol>
                <a:gridCol w="1511523">
                  <a:extLst>
                    <a:ext uri="{9D8B030D-6E8A-4147-A177-3AD203B41FA5}">
                      <a16:colId xmlns:a16="http://schemas.microsoft.com/office/drawing/2014/main" val="20001"/>
                    </a:ext>
                  </a:extLst>
                </a:gridCol>
                <a:gridCol w="1440805">
                  <a:extLst>
                    <a:ext uri="{9D8B030D-6E8A-4147-A177-3AD203B41FA5}">
                      <a16:colId xmlns:a16="http://schemas.microsoft.com/office/drawing/2014/main" val="20002"/>
                    </a:ext>
                  </a:extLst>
                </a:gridCol>
                <a:gridCol w="1873895">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a:ln>
                            <a:noFill/>
                          </a:ln>
                          <a:solidFill>
                            <a:srgbClr val="FFFFFF"/>
                          </a:solidFill>
                          <a:effectLst/>
                          <a:latin typeface="宋体" pitchFamily="2" charset="-122"/>
                          <a:ea typeface="宋体" pitchFamily="2" charset="-122"/>
                          <a:cs typeface="Arial Unicode MS" pitchFamily="34" charset="-122"/>
                          <a:sym typeface="Calibri" pitchFamily="34" charset="0"/>
                        </a:rPr>
                        <a:t>不同包的子</a:t>
                      </a:r>
                      <a:r>
                        <a:rPr kumimoji="0" lang="zh-CN" altLang="en-US" sz="2200" b="1" i="0" u="none" strike="noStrike" cap="none" normalizeH="0" baseline="0" dirty="0">
                          <a:ln>
                            <a:noFill/>
                          </a:ln>
                          <a:solidFill>
                            <a:srgbClr val="FFFFFF"/>
                          </a:solidFill>
                          <a:effectLst/>
                          <a:latin typeface="宋体" pitchFamily="2" charset="-122"/>
                          <a:ea typeface="宋体" pitchFamily="2" charset="-122"/>
                          <a:cs typeface="Arial Unicode MS" pitchFamily="34" charset="-122"/>
                          <a:sym typeface="Calibri" pitchFamily="34" charset="0"/>
                        </a:rPr>
                        <a:t>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8893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zh-CN" altLang="en-US" sz="2800">
                <a:solidFill>
                  <a:srgbClr val="C00000"/>
                </a:solidFill>
                <a:latin typeface="宋体" panose="02010600030101010101" pitchFamily="2" charset="-122"/>
                <a:ea typeface="宋体" panose="02010600030101010101" pitchFamily="2" charset="-122"/>
              </a:rPr>
              <a:t>缺省</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a:latin typeface="宋体" pitchFamily="2" charset="-122"/>
                <a:ea typeface="宋体" pitchFamily="2" charset="-122"/>
              </a:rPr>
              <a:t>相应的调用者</a:t>
            </a:r>
          </a:p>
        </p:txBody>
      </p:sp>
    </p:spTree>
    <p:extLst>
      <p:ext uri="{BB962C8B-B14F-4D97-AF65-F5344CB8AC3E}">
        <p14:creationId xmlns:p14="http://schemas.microsoft.com/office/powerpoint/2010/main" val="1027509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a:solidFill>
                  <a:srgbClr val="000000"/>
                </a:solidFill>
                <a:ea typeface="宋体" pitchFamily="2" charset="-122"/>
                <a:cs typeface="Times New Roman" pitchFamily="18" charset="0"/>
              </a:rPr>
              <a:t>1.</a:t>
            </a:r>
            <a:r>
              <a:rPr lang="zh-CN" altLang="en-US" sz="2800" dirty="0">
                <a:solidFill>
                  <a:srgbClr val="000000"/>
                </a:solidFill>
                <a:ea typeface="宋体" pitchFamily="2" charset="-122"/>
                <a:cs typeface="Times New Roman" pitchFamily="18" charset="0"/>
              </a:rPr>
              <a:t>创建程序</a:t>
            </a:r>
            <a:r>
              <a:rPr lang="en-US" altLang="zh-CN" sz="2800" dirty="0">
                <a:solidFill>
                  <a:srgbClr val="000000"/>
                </a:solidFill>
                <a:ea typeface="宋体" pitchFamily="2" charset="-122"/>
                <a:cs typeface="Times New Roman" pitchFamily="18" charset="0"/>
              </a:rPr>
              <a:t>,</a:t>
            </a:r>
            <a:r>
              <a:rPr lang="zh-CN" altLang="en-US" sz="2800" dirty="0">
                <a:solidFill>
                  <a:srgbClr val="000000"/>
                </a:solidFill>
                <a:ea typeface="宋体" pitchFamily="2" charset="-122"/>
                <a:cs typeface="Times New Roman" pitchFamily="18" charset="0"/>
              </a:rPr>
              <a:t>在其中定义两个类：</a:t>
            </a:r>
            <a:r>
              <a:rPr lang="en-US" altLang="zh-CN" dirty="0">
                <a:solidFill>
                  <a:srgbClr val="000000"/>
                </a:solidFill>
                <a:ea typeface="宋体" pitchFamily="2" charset="-122"/>
                <a:cs typeface="Times New Roman" pitchFamily="18" charset="0"/>
              </a:rPr>
              <a:t>Account</a:t>
            </a:r>
            <a:r>
              <a:rPr lang="zh-CN" altLang="en-US" sz="2800" dirty="0">
                <a:solidFill>
                  <a:srgbClr val="000000"/>
                </a:solidFill>
                <a:ea typeface="宋体" pitchFamily="2" charset="-122"/>
                <a:cs typeface="Times New Roman" pitchFamily="18" charset="0"/>
              </a:rPr>
              <a:t>和</a:t>
            </a:r>
            <a:r>
              <a:rPr lang="en-US" altLang="zh-CN" sz="2800" dirty="0" err="1">
                <a:solidFill>
                  <a:srgbClr val="000000"/>
                </a:solidFill>
                <a:ea typeface="宋体" pitchFamily="2" charset="-122"/>
                <a:cs typeface="Times New Roman" pitchFamily="18" charset="0"/>
              </a:rPr>
              <a:t>AccountTest</a:t>
            </a:r>
            <a:r>
              <a:rPr lang="zh-CN" altLang="en-US" sz="2800" dirty="0">
                <a:solidFill>
                  <a:srgbClr val="000000"/>
                </a:solidFill>
                <a:ea typeface="宋体" pitchFamily="2" charset="-122"/>
                <a:cs typeface="Times New Roman" pitchFamily="18" charset="0"/>
              </a:rPr>
              <a:t>类体会</a:t>
            </a:r>
            <a:r>
              <a:rPr lang="en-US" altLang="zh-CN" sz="2800" dirty="0">
                <a:solidFill>
                  <a:srgbClr val="000000"/>
                </a:solidFill>
                <a:ea typeface="宋体" pitchFamily="2" charset="-122"/>
                <a:cs typeface="Times New Roman" pitchFamily="18" charset="0"/>
              </a:rPr>
              <a:t>Java</a:t>
            </a:r>
            <a:r>
              <a:rPr lang="zh-CN" altLang="en-US" sz="2800" dirty="0">
                <a:solidFill>
                  <a:srgbClr val="000000"/>
                </a:solidFill>
                <a:ea typeface="宋体" pitchFamily="2" charset="-122"/>
                <a:cs typeface="Times New Roman" pitchFamily="18" charset="0"/>
              </a:rPr>
              <a:t>的封装性。</a:t>
            </a:r>
            <a:endParaRPr lang="en-US" altLang="zh-CN" sz="2800" dirty="0">
              <a:solidFill>
                <a:srgbClr val="000000"/>
              </a:solidFill>
              <a:ea typeface="宋体" pitchFamily="2" charset="-122"/>
              <a:cs typeface="Times New Roman" pitchFamily="18" charset="0"/>
            </a:endParaRPr>
          </a:p>
          <a:p>
            <a:pPr algn="just" eaLnBrk="1" hangingPunct="1">
              <a:buFontTx/>
              <a:buNone/>
            </a:pPr>
            <a:r>
              <a:rPr lang="en-US" altLang="zh-CN" dirty="0">
                <a:solidFill>
                  <a:srgbClr val="000000"/>
                </a:solidFill>
                <a:ea typeface="宋体" pitchFamily="2" charset="-122"/>
                <a:cs typeface="Times New Roman" pitchFamily="18" charset="0"/>
              </a:rPr>
              <a:t>Account</a:t>
            </a:r>
            <a:r>
              <a:rPr lang="zh-CN" altLang="en-US" dirty="0">
                <a:solidFill>
                  <a:srgbClr val="000000"/>
                </a:solidFill>
                <a:ea typeface="宋体" pitchFamily="2" charset="-122"/>
                <a:cs typeface="Times New Roman" pitchFamily="18" charset="0"/>
              </a:rPr>
              <a:t>类要求具有属性：姓名（长度为</a:t>
            </a:r>
            <a:r>
              <a:rPr lang="en-US" altLang="zh-CN" dirty="0">
                <a:solidFill>
                  <a:srgbClr val="000000"/>
                </a:solidFill>
                <a:ea typeface="宋体" pitchFamily="2" charset="-122"/>
                <a:cs typeface="Times New Roman" pitchFamily="18" charset="0"/>
              </a:rPr>
              <a:t>2</a:t>
            </a:r>
            <a:r>
              <a:rPr lang="zh-CN" altLang="en-US" dirty="0">
                <a:solidFill>
                  <a:srgbClr val="000000"/>
                </a:solidFill>
                <a:ea typeface="宋体" pitchFamily="2" charset="-122"/>
                <a:cs typeface="Times New Roman" pitchFamily="18" charset="0"/>
              </a:rPr>
              <a:t>位</a:t>
            </a:r>
            <a:r>
              <a:rPr lang="en-US" altLang="zh-CN" dirty="0">
                <a:solidFill>
                  <a:srgbClr val="000000"/>
                </a:solidFill>
                <a:ea typeface="宋体" pitchFamily="2" charset="-122"/>
                <a:cs typeface="Times New Roman" pitchFamily="18" charset="0"/>
              </a:rPr>
              <a:t>3</a:t>
            </a:r>
            <a:r>
              <a:rPr lang="zh-CN" altLang="en-US" dirty="0">
                <a:solidFill>
                  <a:srgbClr val="000000"/>
                </a:solidFill>
                <a:ea typeface="宋体" pitchFamily="2" charset="-122"/>
                <a:cs typeface="Times New Roman" pitchFamily="18" charset="0"/>
              </a:rPr>
              <a:t>位或</a:t>
            </a:r>
            <a:r>
              <a:rPr lang="en-US" altLang="zh-CN" dirty="0">
                <a:solidFill>
                  <a:srgbClr val="000000"/>
                </a:solidFill>
                <a:ea typeface="宋体" pitchFamily="2" charset="-122"/>
                <a:cs typeface="Times New Roman" pitchFamily="18" charset="0"/>
              </a:rPr>
              <a:t>4</a:t>
            </a:r>
            <a:r>
              <a:rPr lang="zh-CN" altLang="en-US" dirty="0">
                <a:solidFill>
                  <a:srgbClr val="000000"/>
                </a:solidFill>
                <a:ea typeface="宋体" pitchFamily="2" charset="-122"/>
                <a:cs typeface="Times New Roman" pitchFamily="18" charset="0"/>
              </a:rPr>
              <a:t>位）、余额</a:t>
            </a:r>
            <a:r>
              <a:rPr lang="en-US" altLang="zh-CN" dirty="0">
                <a:solidFill>
                  <a:srgbClr val="000000"/>
                </a:solidFill>
                <a:ea typeface="宋体" pitchFamily="2" charset="-122"/>
                <a:cs typeface="Times New Roman" pitchFamily="18" charset="0"/>
              </a:rPr>
              <a:t>(</a:t>
            </a:r>
            <a:r>
              <a:rPr lang="zh-CN" altLang="en-US" dirty="0">
                <a:solidFill>
                  <a:srgbClr val="000000"/>
                </a:solidFill>
                <a:ea typeface="宋体" pitchFamily="2" charset="-122"/>
                <a:cs typeface="Times New Roman" pitchFamily="18" charset="0"/>
              </a:rPr>
              <a:t>必须</a:t>
            </a:r>
            <a:r>
              <a:rPr lang="en-US" altLang="zh-CN" dirty="0">
                <a:solidFill>
                  <a:srgbClr val="000000"/>
                </a:solidFill>
                <a:ea typeface="宋体" pitchFamily="2" charset="-122"/>
                <a:cs typeface="Times New Roman" pitchFamily="18" charset="0"/>
              </a:rPr>
              <a:t>&gt;20)</a:t>
            </a:r>
            <a:r>
              <a:rPr lang="zh-CN" altLang="en-US" dirty="0">
                <a:solidFill>
                  <a:srgbClr val="000000"/>
                </a:solidFill>
                <a:ea typeface="宋体" pitchFamily="2" charset="-122"/>
                <a:cs typeface="Times New Roman" pitchFamily="18" charset="0"/>
              </a:rPr>
              <a:t>、密码（必须是六位）</a:t>
            </a:r>
            <a:endParaRPr lang="en-US" altLang="zh-CN" dirty="0">
              <a:solidFill>
                <a:srgbClr val="000000"/>
              </a:solidFill>
              <a:ea typeface="宋体" pitchFamily="2" charset="-122"/>
              <a:cs typeface="Times New Roman" pitchFamily="18" charset="0"/>
            </a:endParaRPr>
          </a:p>
          <a:p>
            <a:pPr algn="just" eaLnBrk="1" hangingPunct="1">
              <a:buFontTx/>
              <a:buNone/>
            </a:pPr>
            <a:r>
              <a:rPr lang="zh-CN" altLang="en-US" sz="2800" dirty="0">
                <a:solidFill>
                  <a:srgbClr val="000000"/>
                </a:solidFill>
                <a:ea typeface="宋体" pitchFamily="2" charset="-122"/>
                <a:cs typeface="Times New Roman" pitchFamily="18" charset="0"/>
              </a:rPr>
              <a:t>并在</a:t>
            </a:r>
            <a:r>
              <a:rPr lang="en-US" altLang="zh-CN" sz="2800" dirty="0" err="1">
                <a:solidFill>
                  <a:srgbClr val="000000"/>
                </a:solidFill>
                <a:ea typeface="宋体" pitchFamily="2" charset="-122"/>
                <a:cs typeface="Times New Roman" pitchFamily="18" charset="0"/>
              </a:rPr>
              <a:t>AccountTest</a:t>
            </a:r>
            <a:r>
              <a:rPr lang="zh-CN" altLang="en-US" sz="2800" dirty="0">
                <a:solidFill>
                  <a:srgbClr val="000000"/>
                </a:solidFill>
                <a:ea typeface="宋体" pitchFamily="2" charset="-122"/>
                <a:cs typeface="Times New Roman" pitchFamily="18" charset="0"/>
              </a:rPr>
              <a:t>中测试</a:t>
            </a:r>
          </a:p>
          <a:p>
            <a:pPr eaLnBrk="1" hangingPunct="1">
              <a:spcBef>
                <a:spcPct val="0"/>
              </a:spcBef>
              <a:buFontTx/>
              <a:buNone/>
            </a:pPr>
            <a:endParaRPr lang="en-US" altLang="zh-CN" sz="2800" dirty="0">
              <a:ea typeface="宋体" pitchFamily="2" charset="-122"/>
              <a:cs typeface="Times New Roman"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4</a:t>
            </a:r>
          </a:p>
        </p:txBody>
      </p:sp>
    </p:spTree>
    <p:extLst>
      <p:ext uri="{BB962C8B-B14F-4D97-AF65-F5344CB8AC3E}">
        <p14:creationId xmlns:p14="http://schemas.microsoft.com/office/powerpoint/2010/main" val="935469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1988840"/>
            <a:ext cx="6984776" cy="1569660"/>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4-8 </a:t>
            </a:r>
            <a:r>
              <a:rPr lang="zh-CN" altLang="en-US" sz="4800">
                <a:solidFill>
                  <a:schemeClr val="bg1"/>
                </a:solidFill>
                <a:ea typeface="隶书" panose="02010509060101010101" pitchFamily="49" charset="-122"/>
              </a:rPr>
              <a:t>类的成员之三：</a:t>
            </a:r>
            <a:endParaRPr lang="en-US" altLang="zh-CN" sz="4800">
              <a:solidFill>
                <a:schemeClr val="bg1"/>
              </a:solidFill>
              <a:ea typeface="隶书" panose="02010509060101010101" pitchFamily="49" charset="-122"/>
            </a:endParaRPr>
          </a:p>
          <a:p>
            <a:pPr algn="ctr"/>
            <a:r>
              <a:rPr lang="zh-CN" altLang="en-US" sz="4800">
                <a:solidFill>
                  <a:schemeClr val="bg1"/>
                </a:solidFill>
                <a:ea typeface="隶书" panose="02010509060101010101" pitchFamily="49" charset="-122"/>
              </a:rPr>
              <a:t>构造器</a:t>
            </a:r>
            <a:r>
              <a:rPr lang="en-US" altLang="zh-CN" sz="4800">
                <a:solidFill>
                  <a:schemeClr val="bg1"/>
                </a:solidFill>
                <a:ea typeface="隶书" panose="02010509060101010101" pitchFamily="49" charset="-122"/>
              </a:rPr>
              <a:t>(</a:t>
            </a:r>
            <a:r>
              <a:rPr lang="zh-CN" altLang="en-US" sz="4800">
                <a:solidFill>
                  <a:schemeClr val="bg1"/>
                </a:solidFill>
                <a:ea typeface="隶书" panose="02010509060101010101" pitchFamily="49" charset="-122"/>
              </a:rPr>
              <a:t>或构造方法</a:t>
            </a:r>
            <a:r>
              <a:rPr lang="en-US" altLang="zh-CN" sz="4800">
                <a:solidFill>
                  <a:schemeClr val="bg1"/>
                </a:solidFill>
                <a:ea typeface="隶书" panose="02010509060101010101" pitchFamily="49" charset="-122"/>
              </a:rPr>
              <a:t>)</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32891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fontScale="90000"/>
          </a:bodyPr>
          <a:lstStyle/>
          <a:p>
            <a:pPr eaLnBrk="1" hangingPunct="1"/>
            <a:r>
              <a:rPr lang="en-US" altLang="zh-CN" b="1">
                <a:latin typeface="+mn-lt"/>
                <a:ea typeface="宋体" pitchFamily="2" charset="-122"/>
                <a:cs typeface="Times New Roman" pitchFamily="18" charset="0"/>
              </a:rPr>
              <a:t>4.8  </a:t>
            </a:r>
            <a:r>
              <a:rPr lang="zh-CN" altLang="en-US" b="1" dirty="0">
                <a:latin typeface="+mn-lt"/>
                <a:ea typeface="宋体" pitchFamily="2" charset="-122"/>
                <a:cs typeface="Times New Roman" pitchFamily="18" charset="0"/>
              </a:rPr>
              <a:t>类的成员之三：构造器</a:t>
            </a:r>
            <a:r>
              <a:rPr lang="en-US" altLang="zh-CN" b="1" dirty="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构造方法</a:t>
            </a:r>
            <a:r>
              <a:rPr lang="en-US" altLang="zh-CN" b="1" dirty="0">
                <a:latin typeface="+mn-lt"/>
                <a:ea typeface="宋体" pitchFamily="2" charset="-122"/>
                <a:cs typeface="Times New Roman" pitchFamily="18" charset="0"/>
              </a:rPr>
              <a:t>)</a:t>
            </a:r>
            <a:endParaRPr lang="zh-CN" altLang="en-US" b="1" dirty="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a:ea typeface="宋体" pitchFamily="2" charset="-122"/>
                <a:cs typeface="Times New Roman" pitchFamily="18" charset="0"/>
              </a:rPr>
              <a:t>构造器的特征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a:ea typeface="宋体" pitchFamily="2" charset="-122"/>
                <a:cs typeface="Times New Roman" pitchFamily="18" charset="0"/>
              </a:rPr>
              <a:t>它不声明返回值类型。（与声明为</a:t>
            </a:r>
            <a:r>
              <a:rPr lang="en-US" altLang="zh-CN" dirty="0">
                <a:ea typeface="宋体" pitchFamily="2" charset="-122"/>
                <a:cs typeface="Times New Roman" pitchFamily="18" charset="0"/>
              </a:rPr>
              <a:t>void</a:t>
            </a:r>
            <a:r>
              <a:rPr lang="zh-CN" altLang="en-US" dirty="0">
                <a:ea typeface="宋体" pitchFamily="2" charset="-122"/>
                <a:cs typeface="Times New Roman" pitchFamily="18" charset="0"/>
              </a:rPr>
              <a:t>不同）</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语句返回值</a:t>
            </a:r>
            <a:endParaRPr lang="en-US" altLang="zh-CN" dirty="0">
              <a:ea typeface="宋体" pitchFamily="2" charset="-122"/>
              <a:cs typeface="Times New Roman" pitchFamily="18" charset="0"/>
            </a:endParaRPr>
          </a:p>
          <a:p>
            <a:pPr marL="457200" lvl="1" indent="0">
              <a:lnSpc>
                <a:spcPct val="90000"/>
              </a:lnSpc>
              <a:buNone/>
            </a:pPr>
            <a:endParaRPr lang="zh-CN" altLang="en-US" sz="1800" dirty="0">
              <a:ea typeface="宋体" pitchFamily="2" charset="-122"/>
              <a:cs typeface="Times New Roman" pitchFamily="18" charset="0"/>
            </a:endParaRPr>
          </a:p>
          <a:p>
            <a:pPr eaLnBrk="1" hangingPunct="1">
              <a:lnSpc>
                <a:spcPct val="90000"/>
              </a:lnSpc>
              <a:buFont typeface="Wingdings" pitchFamily="2" charset="2"/>
              <a:buChar char="l"/>
            </a:pPr>
            <a:r>
              <a:rPr lang="zh-CN" altLang="en-US" b="1" dirty="0">
                <a:ea typeface="宋体" pitchFamily="2" charset="-122"/>
                <a:cs typeface="Times New Roman" pitchFamily="18" charset="0"/>
              </a:rPr>
              <a:t>构造器的作用</a:t>
            </a:r>
            <a:r>
              <a:rPr lang="zh-CN" altLang="en-US" dirty="0">
                <a:ea typeface="宋体" pitchFamily="2" charset="-122"/>
                <a:cs typeface="Times New Roman" pitchFamily="18" charset="0"/>
              </a:rPr>
              <a:t>：</a:t>
            </a:r>
            <a:r>
              <a:rPr lang="zh-CN" altLang="en-US" b="1" dirty="0">
                <a:solidFill>
                  <a:srgbClr val="C00000"/>
                </a:solidFill>
                <a:ea typeface="宋体" pitchFamily="2" charset="-122"/>
                <a:cs typeface="Times New Roman" pitchFamily="18" charset="0"/>
              </a:rPr>
              <a:t>创建对象；给对象进行初始化</a:t>
            </a: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zh-CN" altLang="en-US" dirty="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a:ea typeface="宋体" pitchFamily="2" charset="-122"/>
                <a:cs typeface="Times New Roman" pitchFamily="18" charset="0"/>
              </a:rPr>
              <a:t>;    Person 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a:ea typeface="宋体" pitchFamily="2" charset="-122"/>
                <a:cs typeface="Times New Roman" pitchFamily="18" charset="0"/>
              </a:rPr>
              <a:t>如同我们规定每个“人”一出生就必须先洗澡，我们就可以在“人”</a:t>
            </a:r>
            <a:r>
              <a:rPr lang="zh-CN" altLang="en-US">
                <a:ea typeface="宋体" pitchFamily="2" charset="-122"/>
                <a:cs typeface="Times New Roman" pitchFamily="18" charset="0"/>
              </a:rPr>
              <a:t>的构造器中</a:t>
            </a:r>
            <a:r>
              <a:rPr lang="zh-CN" altLang="en-US" dirty="0">
                <a:ea typeface="宋体" pitchFamily="2" charset="-122"/>
                <a:cs typeface="Times New Roman" pitchFamily="18" charset="0"/>
              </a:rPr>
              <a:t>加入完成“洗澡”的程序代码，于是每个“人”一出生就会自动完成“洗澡”，程序就不必再在每个人刚出生时一个一个地告诉他们要“洗澡”了。</a:t>
            </a:r>
            <a:endParaRPr lang="en-US" altLang="zh-CN" sz="3200" dirty="0">
              <a:ea typeface="宋体" pitchFamily="2" charset="-122"/>
              <a:cs typeface="Times New Roman" pitchFamily="18" charset="0"/>
            </a:endParaRPr>
          </a:p>
        </p:txBody>
      </p:sp>
    </p:spTree>
    <p:extLst>
      <p:ext uri="{BB962C8B-B14F-4D97-AF65-F5344CB8AC3E}">
        <p14:creationId xmlns:p14="http://schemas.microsoft.com/office/powerpoint/2010/main" val="4209008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a:ea typeface="宋体" pitchFamily="2" charset="-122"/>
                <a:cs typeface="Times New Roman" pitchFamily="18" charset="0"/>
              </a:rPr>
              <a:t>语法格式：</a:t>
            </a:r>
          </a:p>
          <a:p>
            <a:pPr marL="1371600" lvl="2" indent="-457200">
              <a:buFont typeface="Wingdings" pitchFamily="2" charset="2"/>
              <a:buNone/>
            </a:pPr>
            <a:r>
              <a:rPr lang="zh-CN" altLang="en-US" sz="2800" b="1" dirty="0">
                <a:solidFill>
                  <a:srgbClr val="00B050"/>
                </a:solidFill>
                <a:ea typeface="宋体" pitchFamily="2" charset="-122"/>
                <a:cs typeface="Times New Roman" pitchFamily="18" charset="0"/>
              </a:rPr>
              <a:t>修饰符</a:t>
            </a:r>
            <a:r>
              <a:rPr lang="en-US" altLang="zh-CN" sz="2800" b="1" dirty="0">
                <a:solidFill>
                  <a:srgbClr val="00B050"/>
                </a:solidFill>
                <a:ea typeface="宋体" pitchFamily="2" charset="-122"/>
                <a:cs typeface="Times New Roman" pitchFamily="18" charset="0"/>
              </a:rPr>
              <a:t> </a:t>
            </a:r>
            <a:r>
              <a:rPr lang="en-US" altLang="zh-CN" sz="2800" b="1" dirty="0">
                <a:ea typeface="宋体" pitchFamily="2" charset="-122"/>
                <a:cs typeface="Times New Roman" pitchFamily="18" charset="0"/>
              </a:rPr>
              <a:t> </a:t>
            </a:r>
            <a:r>
              <a:rPr lang="zh-CN" altLang="en-US" sz="2800" b="1" dirty="0">
                <a:solidFill>
                  <a:srgbClr val="FF0000"/>
                </a:solidFill>
                <a:ea typeface="宋体" pitchFamily="2" charset="-122"/>
                <a:cs typeface="Times New Roman" pitchFamily="18" charset="0"/>
              </a:rPr>
              <a:t>类名</a:t>
            </a:r>
            <a:r>
              <a:rPr lang="en-US" altLang="zh-CN" sz="2800" b="1" dirty="0">
                <a:solidFill>
                  <a:srgbClr val="FF0000"/>
                </a:solidFill>
                <a:ea typeface="宋体" pitchFamily="2" charset="-122"/>
                <a:cs typeface="Times New Roman" pitchFamily="18" charset="0"/>
              </a:rPr>
              <a:t> </a:t>
            </a:r>
            <a:r>
              <a:rPr lang="en-US" altLang="zh-CN" sz="2800" b="1" dirty="0">
                <a:solidFill>
                  <a:srgbClr val="0070C0"/>
                </a:solidFill>
                <a:ea typeface="宋体" pitchFamily="2" charset="-122"/>
                <a:cs typeface="Times New Roman" pitchFamily="18" charset="0"/>
              </a:rPr>
              <a:t>(</a:t>
            </a:r>
            <a:r>
              <a:rPr lang="zh-CN" altLang="en-US" sz="2800" b="1" dirty="0">
                <a:solidFill>
                  <a:srgbClr val="0070C0"/>
                </a:solidFill>
                <a:ea typeface="宋体" pitchFamily="2" charset="-122"/>
                <a:cs typeface="Times New Roman" pitchFamily="18" charset="0"/>
              </a:rPr>
              <a:t>参数列表</a:t>
            </a:r>
            <a:r>
              <a:rPr lang="en-US" altLang="zh-CN" sz="2800" b="1" dirty="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a:ea typeface="宋体" pitchFamily="2" charset="-122"/>
                <a:cs typeface="Times New Roman" pitchFamily="18" charset="0"/>
              </a:rPr>
              <a:t>举 例：</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p>
          <a:p>
            <a:pPr indent="-457200" algn="just">
              <a:buFont typeface="Wingdings" pitchFamily="2" charset="2"/>
              <a:buNone/>
            </a:pP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a:ea typeface="宋体" pitchFamily="2" charset="-122"/>
                <a:cs typeface="Times New Roman" pitchFamily="18" charset="0"/>
              </a:rPr>
              <a:t>4</a:t>
            </a:r>
            <a:r>
              <a:rPr lang="zh-CN" altLang="en-US" sz="2400" b="1" dirty="0">
                <a:ea typeface="宋体" pitchFamily="2" charset="-122"/>
                <a:cs typeface="Times New Roman" pitchFamily="18" charset="0"/>
              </a:rPr>
              <a:t>。</a:t>
            </a:r>
            <a:endParaRPr lang="en-US" altLang="zh-CN" sz="2400" b="1" dirty="0">
              <a:ea typeface="宋体" pitchFamily="2" charset="-122"/>
              <a:cs typeface="Times New Roman" pitchFamily="18" charset="0"/>
            </a:endParaRPr>
          </a:p>
        </p:txBody>
      </p:sp>
    </p:spTree>
    <p:extLst>
      <p:ext uri="{BB962C8B-B14F-4D97-AF65-F5344CB8AC3E}">
        <p14:creationId xmlns:p14="http://schemas.microsoft.com/office/powerpoint/2010/main" val="6449085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a:latin typeface="+mn-lt"/>
                <a:ea typeface="宋体" pitchFamily="2" charset="-122"/>
                <a:cs typeface="Times New Roman" pitchFamily="18" charset="0"/>
              </a:rPr>
              <a:t>构造器</a:t>
            </a: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a:ea typeface="宋体" pitchFamily="2" charset="-122"/>
                <a:cs typeface="Times New Roman" pitchFamily="18" charset="0"/>
              </a:rPr>
              <a:t>根据参数不同，构造器可以分为如下两类：</a:t>
            </a:r>
            <a:endParaRPr lang="en-US" altLang="zh-CN" dirty="0">
              <a:ea typeface="宋体" pitchFamily="2" charset="-122"/>
              <a:cs typeface="Times New Roman" pitchFamily="18" charset="0"/>
            </a:endParaRPr>
          </a:p>
          <a:p>
            <a:pPr lvl="1">
              <a:buFont typeface="Wingdings" pitchFamily="2" charset="2"/>
              <a:buChar char="Ø"/>
            </a:pPr>
            <a:r>
              <a:rPr lang="zh-CN" altLang="en-US" b="1" dirty="0">
                <a:ea typeface="宋体" pitchFamily="2" charset="-122"/>
                <a:cs typeface="Times New Roman" pitchFamily="18" charset="0"/>
              </a:rPr>
              <a:t>隐式无参构造器（系统</a:t>
            </a:r>
            <a:r>
              <a:rPr lang="zh-CN" altLang="en-US" b="1" dirty="0">
                <a:solidFill>
                  <a:srgbClr val="C00000"/>
                </a:solidFill>
                <a:ea typeface="宋体" pitchFamily="2" charset="-122"/>
                <a:cs typeface="Times New Roman" pitchFamily="18" charset="0"/>
              </a:rPr>
              <a:t>默认</a:t>
            </a:r>
            <a:r>
              <a:rPr lang="zh-CN" altLang="en-US" b="1" dirty="0">
                <a:ea typeface="宋体" pitchFamily="2" charset="-122"/>
                <a:cs typeface="Times New Roman" pitchFamily="18" charset="0"/>
              </a:rPr>
              <a:t>提供）</a:t>
            </a:r>
            <a:endParaRPr lang="en-US" altLang="zh-CN" b="1" dirty="0">
              <a:ea typeface="宋体" pitchFamily="2" charset="-122"/>
              <a:cs typeface="Times New Roman" pitchFamily="18" charset="0"/>
            </a:endParaRPr>
          </a:p>
          <a:p>
            <a:pPr lvl="1">
              <a:buFont typeface="Wingdings" pitchFamily="2" charset="2"/>
              <a:buChar char="Ø"/>
            </a:pPr>
            <a:r>
              <a:rPr lang="zh-CN" altLang="en-US" b="1" dirty="0">
                <a:solidFill>
                  <a:srgbClr val="C00000"/>
                </a:solidFill>
                <a:ea typeface="宋体" pitchFamily="2" charset="-122"/>
                <a:cs typeface="Times New Roman" pitchFamily="18" charset="0"/>
              </a:rPr>
              <a:t>显式</a:t>
            </a:r>
            <a:r>
              <a:rPr lang="zh-CN" altLang="en-US" b="1" dirty="0">
                <a:ea typeface="宋体" pitchFamily="2" charset="-122"/>
                <a:cs typeface="Times New Roman" pitchFamily="18" charset="0"/>
              </a:rPr>
              <a:t>定义一个或多个构造器（无参、有参）</a:t>
            </a:r>
            <a:endParaRPr lang="en-US" altLang="zh-CN" b="1" dirty="0">
              <a:ea typeface="宋体" pitchFamily="2" charset="-122"/>
              <a:cs typeface="Times New Roman" pitchFamily="18" charset="0"/>
            </a:endParaRPr>
          </a:p>
          <a:p>
            <a:pPr lvl="1" algn="just">
              <a:buFont typeface="Wingdings" pitchFamily="2" charset="2"/>
              <a:buChar char="Ø"/>
            </a:pPr>
            <a:endParaRPr lang="en-US" altLang="zh-CN" sz="1800" dirty="0">
              <a:ea typeface="宋体" pitchFamily="2" charset="-122"/>
              <a:cs typeface="Times New Roman" pitchFamily="18" charset="0"/>
            </a:endParaRPr>
          </a:p>
          <a:p>
            <a:pPr>
              <a:buFont typeface="Wingdings" pitchFamily="2" charset="2"/>
              <a:buChar char="l"/>
            </a:pPr>
            <a:r>
              <a:rPr lang="zh-CN" altLang="en-US" dirty="0">
                <a:solidFill>
                  <a:srgbClr val="0000FF"/>
                </a:solidFill>
                <a:ea typeface="宋体" pitchFamily="2" charset="-122"/>
                <a:cs typeface="Times New Roman" pitchFamily="18" charset="0"/>
              </a:rPr>
              <a:t>注  意：</a:t>
            </a:r>
            <a:endParaRPr lang="en-US" altLang="zh-CN" dirty="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语言中，每个类都至少有一个构造器</a:t>
            </a:r>
            <a:endParaRPr lang="en-US" altLang="zh-CN" b="1" dirty="0">
              <a:ea typeface="宋体" pitchFamily="2" charset="-122"/>
              <a:cs typeface="Times New Roman" pitchFamily="18" charset="0"/>
            </a:endParaRPr>
          </a:p>
          <a:p>
            <a:pPr lvl="1">
              <a:lnSpc>
                <a:spcPct val="120000"/>
              </a:lnSpc>
              <a:buFont typeface="Wingdings" pitchFamily="2" charset="2"/>
              <a:buChar char="Ø"/>
            </a:pPr>
            <a:r>
              <a:rPr lang="zh-CN" altLang="en-US" b="1" dirty="0">
                <a:ea typeface="宋体" pitchFamily="2" charset="-122"/>
                <a:cs typeface="Times New Roman" pitchFamily="18" charset="0"/>
              </a:rPr>
              <a:t>默认构造器的修饰符与所属类的修饰符一致</a:t>
            </a:r>
            <a:endParaRPr lang="en-US" altLang="zh-CN" dirty="0">
              <a:ea typeface="宋体" pitchFamily="2" charset="-122"/>
              <a:cs typeface="Times New Roman" pitchFamily="18" charset="0"/>
            </a:endParaRPr>
          </a:p>
          <a:p>
            <a:pPr lvl="1">
              <a:lnSpc>
                <a:spcPct val="120000"/>
              </a:lnSpc>
              <a:buFont typeface="Wingdings" pitchFamily="2" charset="2"/>
              <a:buChar char="Ø"/>
            </a:pPr>
            <a:r>
              <a:rPr lang="zh-CN" altLang="en-US" b="1" dirty="0">
                <a:ea typeface="宋体" pitchFamily="2" charset="-122"/>
                <a:cs typeface="Times New Roman" pitchFamily="18" charset="0"/>
              </a:rPr>
              <a:t>一旦显式定义了构造器，则系统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提供默认构造器</a:t>
            </a:r>
          </a:p>
          <a:p>
            <a:pPr lvl="1">
              <a:lnSpc>
                <a:spcPct val="120000"/>
              </a:lnSpc>
              <a:buFont typeface="Wingdings" pitchFamily="2" charset="2"/>
              <a:buChar char="Ø"/>
            </a:pPr>
            <a:r>
              <a:rPr lang="zh-CN" altLang="en-US" b="1" dirty="0">
                <a:ea typeface="宋体" pitchFamily="2" charset="-122"/>
                <a:cs typeface="Times New Roman" pitchFamily="18" charset="0"/>
              </a:rPr>
              <a:t>一个类可以创建多个</a:t>
            </a:r>
            <a:r>
              <a:rPr lang="zh-CN" altLang="en-US" b="1" dirty="0">
                <a:solidFill>
                  <a:srgbClr val="C00000"/>
                </a:solidFill>
                <a:ea typeface="宋体" pitchFamily="2" charset="-122"/>
                <a:cs typeface="Times New Roman" pitchFamily="18" charset="0"/>
              </a:rPr>
              <a:t>重载</a:t>
            </a:r>
            <a:r>
              <a:rPr lang="zh-CN" altLang="en-US" b="1" dirty="0">
                <a:ea typeface="宋体" pitchFamily="2" charset="-122"/>
                <a:cs typeface="Times New Roman" pitchFamily="18" charset="0"/>
              </a:rPr>
              <a:t>的构造器</a:t>
            </a:r>
            <a:endParaRPr lang="en-US" altLang="zh-CN" b="1" dirty="0">
              <a:ea typeface="宋体" pitchFamily="2" charset="-122"/>
              <a:cs typeface="Times New Roman" pitchFamily="18" charset="0"/>
            </a:endParaRPr>
          </a:p>
          <a:p>
            <a:pPr lvl="1">
              <a:lnSpc>
                <a:spcPct val="120000"/>
              </a:lnSpc>
              <a:buFont typeface="Wingdings" pitchFamily="2" charset="2"/>
              <a:buChar char="Ø"/>
            </a:pPr>
            <a:r>
              <a:rPr lang="zh-CN" altLang="en-US" b="1" dirty="0">
                <a:ea typeface="宋体" pitchFamily="2" charset="-122"/>
                <a:cs typeface="Times New Roman" pitchFamily="18" charset="0"/>
              </a:rPr>
              <a:t>父类的构造器不可被子类继承</a:t>
            </a:r>
            <a:endParaRPr lang="en-US" altLang="zh-CN" b="1" dirty="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972354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p>
        </p:txBody>
      </p:sp>
      <p:sp>
        <p:nvSpPr>
          <p:cNvPr id="29699" name="Rectangle 2"/>
          <p:cNvSpPr>
            <a:spLocks noGrp="1" noChangeArrowheads="1"/>
          </p:cNvSpPr>
          <p:nvPr>
            <p:ph type="body" sz="half" idx="1"/>
          </p:nvPr>
        </p:nvSpPr>
        <p:spPr>
          <a:xfrm>
            <a:off x="395536" y="1556793"/>
            <a:ext cx="8208912" cy="1944216"/>
          </a:xfrm>
        </p:spPr>
        <p:txBody>
          <a:bodyPr>
            <a:normAutofit/>
          </a:bodyPr>
          <a:lstStyle/>
          <a:p>
            <a:pPr algn="just" eaLnBrk="1" hangingPunct="1">
              <a:lnSpc>
                <a:spcPct val="90000"/>
              </a:lnSpc>
              <a:buFontTx/>
              <a:buNone/>
            </a:pPr>
            <a:r>
              <a:rPr lang="en-US" altLang="zh-CN" sz="2400" dirty="0">
                <a:solidFill>
                  <a:srgbClr val="000000"/>
                </a:solidFill>
                <a:ea typeface="宋体" pitchFamily="2" charset="-122"/>
                <a:cs typeface="Times New Roman" pitchFamily="18" charset="0"/>
              </a:rPr>
              <a:t>1. </a:t>
            </a:r>
            <a:r>
              <a:rPr lang="zh-CN" altLang="en-US" sz="2400" dirty="0">
                <a:solidFill>
                  <a:srgbClr val="000000"/>
                </a:solidFill>
                <a:ea typeface="宋体" pitchFamily="2" charset="-122"/>
                <a:cs typeface="Times New Roman" pitchFamily="18" charset="0"/>
              </a:rPr>
              <a:t>在前面定义的</a:t>
            </a:r>
            <a:r>
              <a:rPr lang="en-US" altLang="zh-CN" sz="2400" dirty="0">
                <a:solidFill>
                  <a:srgbClr val="000000"/>
                </a:solidFill>
                <a:ea typeface="宋体" pitchFamily="2" charset="-122"/>
                <a:cs typeface="Times New Roman" pitchFamily="18" charset="0"/>
              </a:rPr>
              <a:t>Person</a:t>
            </a:r>
            <a:r>
              <a:rPr lang="zh-CN" altLang="en-US" sz="2400" dirty="0">
                <a:solidFill>
                  <a:srgbClr val="000000"/>
                </a:solidFill>
                <a:ea typeface="宋体" pitchFamily="2" charset="-122"/>
                <a:cs typeface="Times New Roman" pitchFamily="18" charset="0"/>
              </a:rPr>
              <a:t>类中添加构造器，利用构造器设置所有人的</a:t>
            </a:r>
            <a:r>
              <a:rPr lang="en-US" altLang="zh-CN" sz="2400" dirty="0">
                <a:solidFill>
                  <a:srgbClr val="000000"/>
                </a:solidFill>
                <a:ea typeface="宋体" pitchFamily="2" charset="-122"/>
                <a:cs typeface="Times New Roman" pitchFamily="18" charset="0"/>
              </a:rPr>
              <a:t>age</a:t>
            </a:r>
            <a:r>
              <a:rPr lang="zh-CN" altLang="en-US" sz="2400" dirty="0">
                <a:solidFill>
                  <a:srgbClr val="000000"/>
                </a:solidFill>
                <a:ea typeface="宋体" pitchFamily="2" charset="-122"/>
                <a:cs typeface="Times New Roman" pitchFamily="18" charset="0"/>
              </a:rPr>
              <a:t>属性初始值都为</a:t>
            </a:r>
            <a:r>
              <a:rPr lang="en-US" altLang="zh-CN" sz="2400" dirty="0">
                <a:solidFill>
                  <a:srgbClr val="000000"/>
                </a:solidFill>
                <a:ea typeface="宋体" pitchFamily="2" charset="-122"/>
                <a:cs typeface="Times New Roman" pitchFamily="18" charset="0"/>
              </a:rPr>
              <a:t>18</a:t>
            </a:r>
            <a:r>
              <a:rPr lang="zh-CN" altLang="en-US" sz="2400" dirty="0">
                <a:solidFill>
                  <a:srgbClr val="000000"/>
                </a:solidFill>
                <a:ea typeface="宋体" pitchFamily="2" charset="-122"/>
                <a:cs typeface="Times New Roman" pitchFamily="18" charset="0"/>
              </a:rPr>
              <a:t>。</a:t>
            </a:r>
          </a:p>
          <a:p>
            <a:pPr algn="just" eaLnBrk="1" hangingPunct="1">
              <a:lnSpc>
                <a:spcPct val="90000"/>
              </a:lnSpc>
              <a:buFontTx/>
              <a:buNone/>
            </a:pPr>
            <a:endParaRPr lang="en-US" altLang="zh-CN" sz="2400" dirty="0">
              <a:solidFill>
                <a:srgbClr val="000000"/>
              </a:solidFill>
              <a:ea typeface="宋体" pitchFamily="2" charset="-122"/>
              <a:cs typeface="Times New Roman" pitchFamily="18" charset="0"/>
            </a:endParaRPr>
          </a:p>
          <a:p>
            <a:pPr algn="just" eaLnBrk="1" hangingPunct="1">
              <a:lnSpc>
                <a:spcPct val="90000"/>
              </a:lnSpc>
              <a:buFontTx/>
              <a:buNone/>
            </a:pPr>
            <a:r>
              <a:rPr lang="en-US" altLang="zh-CN" sz="2400" dirty="0">
                <a:solidFill>
                  <a:srgbClr val="000000"/>
                </a:solidFill>
                <a:ea typeface="宋体" pitchFamily="2" charset="-122"/>
                <a:cs typeface="Times New Roman" pitchFamily="18" charset="0"/>
              </a:rPr>
              <a:t>2. </a:t>
            </a:r>
            <a:r>
              <a:rPr lang="zh-CN" altLang="en-US" sz="2400" dirty="0">
                <a:solidFill>
                  <a:srgbClr val="000000"/>
                </a:solidFill>
                <a:ea typeface="宋体" pitchFamily="2" charset="-122"/>
                <a:cs typeface="Times New Roman" pitchFamily="18" charset="0"/>
              </a:rPr>
              <a:t>添加带</a:t>
            </a:r>
            <a:r>
              <a:rPr lang="en-US" altLang="zh-CN" sz="2400" dirty="0">
                <a:solidFill>
                  <a:srgbClr val="000000"/>
                </a:solidFill>
                <a:ea typeface="宋体" pitchFamily="2" charset="-122"/>
                <a:cs typeface="Times New Roman" pitchFamily="18" charset="0"/>
              </a:rPr>
              <a:t>name</a:t>
            </a:r>
            <a:r>
              <a:rPr lang="zh-CN" altLang="en-US" sz="2400" dirty="0">
                <a:solidFill>
                  <a:srgbClr val="000000"/>
                </a:solidFill>
                <a:ea typeface="宋体" pitchFamily="2" charset="-122"/>
                <a:cs typeface="Times New Roman" pitchFamily="18" charset="0"/>
              </a:rPr>
              <a:t>和</a:t>
            </a:r>
            <a:r>
              <a:rPr lang="en-US" altLang="zh-CN" sz="2400" dirty="0">
                <a:solidFill>
                  <a:srgbClr val="000000"/>
                </a:solidFill>
                <a:ea typeface="宋体" pitchFamily="2" charset="-122"/>
                <a:cs typeface="Times New Roman" pitchFamily="18" charset="0"/>
              </a:rPr>
              <a:t>age</a:t>
            </a:r>
            <a:r>
              <a:rPr lang="zh-CN" altLang="en-US" sz="2400" dirty="0">
                <a:solidFill>
                  <a:srgbClr val="000000"/>
                </a:solidFill>
                <a:ea typeface="宋体" pitchFamily="2" charset="-122"/>
                <a:cs typeface="Times New Roman" pitchFamily="18" charset="0"/>
              </a:rPr>
              <a:t>两个参数的构造器</a:t>
            </a:r>
            <a:r>
              <a:rPr lang="en-US" altLang="zh-CN" sz="2400" dirty="0">
                <a:solidFill>
                  <a:srgbClr val="000000"/>
                </a:solidFill>
                <a:ea typeface="宋体" pitchFamily="2" charset="-122"/>
                <a:cs typeface="Times New Roman" pitchFamily="18" charset="0"/>
              </a:rPr>
              <a:t>,</a:t>
            </a:r>
            <a:r>
              <a:rPr lang="zh-CN" altLang="en-US" sz="2400" dirty="0">
                <a:solidFill>
                  <a:srgbClr val="000000"/>
                </a:solidFill>
                <a:ea typeface="宋体" pitchFamily="2" charset="-122"/>
                <a:cs typeface="Times New Roman" pitchFamily="18" charset="0"/>
              </a:rPr>
              <a:t>使得每次创建</a:t>
            </a:r>
            <a:r>
              <a:rPr lang="en-US" altLang="zh-CN" sz="2400" dirty="0">
                <a:solidFill>
                  <a:srgbClr val="000000"/>
                </a:solidFill>
                <a:ea typeface="宋体" pitchFamily="2" charset="-122"/>
                <a:cs typeface="Times New Roman" pitchFamily="18" charset="0"/>
              </a:rPr>
              <a:t>Person</a:t>
            </a:r>
            <a:r>
              <a:rPr lang="zh-CN" altLang="en-US" sz="2400" dirty="0">
                <a:solidFill>
                  <a:srgbClr val="000000"/>
                </a:solidFill>
                <a:ea typeface="宋体" pitchFamily="2" charset="-122"/>
                <a:cs typeface="Times New Roman" pitchFamily="18" charset="0"/>
              </a:rPr>
              <a:t>对象的同时初始化对象的</a:t>
            </a:r>
            <a:r>
              <a:rPr lang="en-US" altLang="zh-CN" sz="2400" dirty="0">
                <a:solidFill>
                  <a:srgbClr val="000000"/>
                </a:solidFill>
                <a:ea typeface="宋体" pitchFamily="2" charset="-122"/>
                <a:cs typeface="Times New Roman" pitchFamily="18" charset="0"/>
              </a:rPr>
              <a:t>age</a:t>
            </a:r>
            <a:r>
              <a:rPr lang="zh-CN" altLang="en-US" sz="2400" dirty="0">
                <a:solidFill>
                  <a:srgbClr val="000000"/>
                </a:solidFill>
                <a:ea typeface="宋体" pitchFamily="2" charset="-122"/>
                <a:cs typeface="Times New Roman" pitchFamily="18" charset="0"/>
              </a:rPr>
              <a:t>属性值和</a:t>
            </a:r>
            <a:r>
              <a:rPr lang="en-US" altLang="zh-CN" sz="2400" dirty="0">
                <a:solidFill>
                  <a:srgbClr val="000000"/>
                </a:solidFill>
                <a:ea typeface="宋体" pitchFamily="2" charset="-122"/>
                <a:cs typeface="Times New Roman" pitchFamily="18" charset="0"/>
              </a:rPr>
              <a:t>name</a:t>
            </a:r>
            <a:r>
              <a:rPr lang="zh-CN" altLang="en-US" sz="2400" dirty="0">
                <a:solidFill>
                  <a:srgbClr val="000000"/>
                </a:solidFill>
                <a:ea typeface="宋体" pitchFamily="2" charset="-122"/>
                <a:cs typeface="Times New Roman" pitchFamily="18" charset="0"/>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602650253"/>
              </p:ext>
            </p:extLst>
          </p:nvPr>
        </p:nvGraphicFramePr>
        <p:xfrm>
          <a:off x="2843808" y="3717032"/>
          <a:ext cx="3810000" cy="2233216"/>
        </p:xfrm>
        <a:graphic>
          <a:graphicData uri="http://schemas.openxmlformats.org/drawingml/2006/table">
            <a:tbl>
              <a:tblPr>
                <a:tableStyleId>{3C2FFA5D-87B4-456A-9821-1D502468CF0F}</a:tableStyleId>
              </a:tblPr>
              <a:tblGrid>
                <a:gridCol w="3810000">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Person</a:t>
                      </a:r>
                      <a:endParaRPr kumimoji="1" lang="en-US" altLang="zh-CN" sz="24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0"/>
                  </a:ext>
                </a:extLst>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name:String</a:t>
                      </a:r>
                      <a:endParaRPr kumimoji="1" lang="en-US" altLang="zh-CN" sz="24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1"/>
                  </a:ext>
                </a:extLst>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setName</a:t>
                      </a:r>
                      <a:r>
                        <a:rPr kumimoji="1" lang="en-US" altLang="zh-CN" sz="2400" u="none" strike="noStrike" cap="none" normalizeH="0" baseline="0" dirty="0">
                          <a:ln>
                            <a:noFill/>
                          </a:ln>
                          <a:effectLst/>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getName</a:t>
                      </a:r>
                      <a:r>
                        <a:rPr kumimoji="1" lang="en-US" altLang="zh-CN" sz="2400" u="none" strike="noStrike" cap="none" normalizeH="0" baseline="0" dirty="0">
                          <a:ln>
                            <a:noFill/>
                          </a:ln>
                          <a:effectLst/>
                        </a:rPr>
                        <a:t>(): String</a:t>
                      </a:r>
                      <a:endParaRPr kumimoji="1" lang="en-US" altLang="zh-CN" sz="24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6670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p>
        </p:txBody>
      </p:sp>
      <p:sp>
        <p:nvSpPr>
          <p:cNvPr id="29699" name="Rectangle 2"/>
          <p:cNvSpPr>
            <a:spLocks noGrp="1" noChangeArrowheads="1"/>
          </p:cNvSpPr>
          <p:nvPr>
            <p:ph type="body" sz="half" idx="1"/>
          </p:nvPr>
        </p:nvSpPr>
        <p:spPr>
          <a:xfrm>
            <a:off x="395536" y="1556792"/>
            <a:ext cx="8496944" cy="4176464"/>
          </a:xfrm>
        </p:spPr>
        <p:txBody>
          <a:bodyPr>
            <a:normAutofit fontScale="85000" lnSpcReduction="10000"/>
          </a:bodyPr>
          <a:lstStyle/>
          <a:p>
            <a:pPr marL="0" indent="0">
              <a:lnSpc>
                <a:spcPct val="110000"/>
              </a:lnSpc>
              <a:buNone/>
            </a:pPr>
            <a:r>
              <a:rPr lang="en-US" altLang="zh-CN" sz="2400" dirty="0">
                <a:ea typeface="宋体" pitchFamily="2" charset="-122"/>
                <a:cs typeface="Times New Roman" pitchFamily="18" charset="0"/>
              </a:rPr>
              <a:t>3.</a:t>
            </a:r>
            <a:r>
              <a:rPr lang="zh-CN" altLang="zh-CN" sz="2400" dirty="0">
                <a:ea typeface="宋体" pitchFamily="2" charset="-122"/>
                <a:cs typeface="Times New Roman" pitchFamily="18" charset="0"/>
              </a:rPr>
              <a:t>定义一个</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a:t>
            </a:r>
            <a:r>
              <a:rPr lang="en-US" altLang="zh-CN" sz="2400" dirty="0">
                <a:ea typeface="宋体" pitchFamily="2" charset="-122"/>
                <a:cs typeface="Times New Roman" pitchFamily="18" charset="0"/>
              </a:rPr>
              <a:t>Point</a:t>
            </a:r>
            <a:r>
              <a:rPr lang="zh-CN" altLang="zh-CN" sz="2400" dirty="0">
                <a:ea typeface="宋体" pitchFamily="2" charset="-122"/>
                <a:cs typeface="Times New Roman" pitchFamily="18" charset="0"/>
              </a:rPr>
              <a:t>）类用来表示三维空间中的点（有三个坐标）。要求如下：</a:t>
            </a:r>
          </a:p>
          <a:p>
            <a:pPr marL="0" indent="0">
              <a:lnSpc>
                <a:spcPct val="110000"/>
              </a:lnSpc>
              <a:buNone/>
            </a:pPr>
            <a:r>
              <a:rPr lang="en-US" altLang="zh-CN" sz="2400" dirty="0">
                <a:ea typeface="宋体" pitchFamily="2" charset="-122"/>
                <a:cs typeface="Times New Roman" pitchFamily="18" charset="0"/>
              </a:rPr>
              <a:t>    1</a:t>
            </a:r>
            <a:r>
              <a:rPr lang="zh-CN" altLang="zh-CN" sz="2400" dirty="0">
                <a:ea typeface="宋体" pitchFamily="2" charset="-122"/>
                <a:cs typeface="Times New Roman" pitchFamily="18" charset="0"/>
              </a:rPr>
              <a:t>）可以生成具有特定坐标的点对象。</a:t>
            </a:r>
          </a:p>
          <a:p>
            <a:pPr marL="0" indent="0">
              <a:lnSpc>
                <a:spcPct val="110000"/>
              </a:lnSpc>
              <a:buNone/>
            </a:pPr>
            <a:r>
              <a:rPr lang="en-US" altLang="zh-CN" sz="2400" dirty="0">
                <a:ea typeface="宋体" pitchFamily="2" charset="-122"/>
                <a:cs typeface="Times New Roman" pitchFamily="18" charset="0"/>
              </a:rPr>
              <a:t>    2</a:t>
            </a:r>
            <a:r>
              <a:rPr lang="zh-CN" altLang="zh-CN" sz="2400" dirty="0">
                <a:ea typeface="宋体" pitchFamily="2" charset="-122"/>
                <a:cs typeface="Times New Roman" pitchFamily="18" charset="0"/>
              </a:rPr>
              <a:t>）提供可以设置三个坐标的方法。</a:t>
            </a:r>
          </a:p>
          <a:p>
            <a:pPr marL="0" indent="0">
              <a:lnSpc>
                <a:spcPct val="110000"/>
              </a:lnSpc>
              <a:buNone/>
            </a:pPr>
            <a:r>
              <a:rPr lang="en-US" altLang="zh-CN" sz="2400" dirty="0">
                <a:ea typeface="宋体" pitchFamily="2" charset="-122"/>
                <a:cs typeface="Times New Roman" pitchFamily="18" charset="0"/>
              </a:rPr>
              <a:t>    3</a:t>
            </a:r>
            <a:r>
              <a:rPr lang="zh-CN" altLang="zh-CN" sz="2400" dirty="0">
                <a:ea typeface="宋体" pitchFamily="2" charset="-122"/>
                <a:cs typeface="Times New Roman" pitchFamily="18" charset="0"/>
              </a:rPr>
              <a:t>）提供可以计算该</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距原点距离平方的方法。</a:t>
            </a:r>
            <a:endParaRPr lang="en-US" altLang="zh-CN" sz="2400" dirty="0">
              <a:ea typeface="宋体" pitchFamily="2" charset="-122"/>
              <a:cs typeface="Times New Roman" pitchFamily="18" charset="0"/>
            </a:endParaRPr>
          </a:p>
          <a:p>
            <a:pPr marL="0" indent="0">
              <a:lnSpc>
                <a:spcPct val="110000"/>
              </a:lnSpc>
              <a:buNone/>
            </a:pPr>
            <a:r>
              <a:rPr lang="en-US" altLang="zh-CN" sz="2400" dirty="0">
                <a:ea typeface="宋体" pitchFamily="2" charset="-122"/>
                <a:cs typeface="Times New Roman" pitchFamily="18" charset="0"/>
              </a:rPr>
              <a:t>X*</a:t>
            </a:r>
            <a:r>
              <a:rPr lang="en-US" altLang="zh-CN" sz="2400" dirty="0" err="1">
                <a:ea typeface="宋体" pitchFamily="2" charset="-122"/>
                <a:cs typeface="Times New Roman" pitchFamily="18" charset="0"/>
              </a:rPr>
              <a:t>x+y</a:t>
            </a:r>
            <a:r>
              <a:rPr lang="en-US" altLang="zh-CN" sz="2400" dirty="0">
                <a:ea typeface="宋体" pitchFamily="2" charset="-122"/>
                <a:cs typeface="Times New Roman" pitchFamily="18" charset="0"/>
              </a:rPr>
              <a:t>*</a:t>
            </a:r>
            <a:r>
              <a:rPr lang="en-US" altLang="zh-CN" sz="2400" dirty="0" err="1">
                <a:ea typeface="宋体" pitchFamily="2" charset="-122"/>
                <a:cs typeface="Times New Roman" pitchFamily="18" charset="0"/>
              </a:rPr>
              <a:t>y+z</a:t>
            </a:r>
            <a:r>
              <a:rPr lang="en-US" altLang="zh-CN" sz="2400" dirty="0">
                <a:ea typeface="宋体" pitchFamily="2" charset="-122"/>
                <a:cs typeface="Times New Roman" pitchFamily="18" charset="0"/>
              </a:rPr>
              <a:t>*z</a:t>
            </a:r>
          </a:p>
          <a:p>
            <a:pPr marL="0" indent="0">
              <a:lnSpc>
                <a:spcPct val="110000"/>
              </a:lnSpc>
              <a:buNone/>
            </a:pPr>
            <a:endParaRPr lang="zh-CN" altLang="zh-CN" sz="2400" dirty="0">
              <a:ea typeface="宋体" pitchFamily="2" charset="-122"/>
              <a:cs typeface="Times New Roman" pitchFamily="18" charset="0"/>
            </a:endParaRPr>
          </a:p>
          <a:p>
            <a:pPr algn="just">
              <a:lnSpc>
                <a:spcPct val="140000"/>
              </a:lnSpc>
              <a:buNone/>
            </a:pPr>
            <a:r>
              <a:rPr lang="en-US" altLang="zh-CN" sz="2400" dirty="0">
                <a:solidFill>
                  <a:srgbClr val="000000"/>
                </a:solidFill>
                <a:ea typeface="宋体" pitchFamily="2" charset="-122"/>
                <a:cs typeface="Times New Roman" pitchFamily="18" charset="0"/>
              </a:rPr>
              <a:t>4.</a:t>
            </a:r>
            <a:r>
              <a:rPr lang="zh-CN" altLang="zh-CN" sz="2400" dirty="0">
                <a:ea typeface="宋体" pitchFamily="2" charset="-122"/>
                <a:cs typeface="Times New Roman" pitchFamily="18" charset="0"/>
              </a:rPr>
              <a:t>编写两个类，</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和</a:t>
            </a:r>
            <a:r>
              <a:rPr lang="en-US" altLang="zh-CN" sz="2400" dirty="0" err="1">
                <a:ea typeface="宋体" pitchFamily="2" charset="-122"/>
                <a:cs typeface="Times New Roman" pitchFamily="18" charset="0"/>
              </a:rPr>
              <a:t>TriAngleTest</a:t>
            </a:r>
            <a:r>
              <a:rPr lang="zh-CN" altLang="zh-CN" sz="2400" dirty="0">
                <a:ea typeface="宋体" pitchFamily="2" charset="-122"/>
                <a:cs typeface="Times New Roman" pitchFamily="18" charset="0"/>
              </a:rPr>
              <a:t>，其中</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中声明私有的底边长</a:t>
            </a:r>
            <a:r>
              <a:rPr lang="en-US" altLang="zh-CN" sz="2400" dirty="0">
                <a:ea typeface="宋体" pitchFamily="2" charset="-122"/>
                <a:cs typeface="Times New Roman" pitchFamily="18" charset="0"/>
              </a:rPr>
              <a:t>base</a:t>
            </a:r>
            <a:r>
              <a:rPr lang="zh-CN" altLang="zh-CN" sz="2400" dirty="0">
                <a:ea typeface="宋体" pitchFamily="2" charset="-122"/>
                <a:cs typeface="Times New Roman" pitchFamily="18" charset="0"/>
              </a:rPr>
              <a:t>和高</a:t>
            </a:r>
            <a:r>
              <a:rPr lang="en-US" altLang="zh-CN" sz="2400" dirty="0">
                <a:ea typeface="宋体" pitchFamily="2" charset="-122"/>
                <a:cs typeface="Times New Roman" pitchFamily="18" charset="0"/>
              </a:rPr>
              <a:t>height</a:t>
            </a:r>
            <a:r>
              <a:rPr lang="zh-CN" altLang="zh-CN" sz="2400" dirty="0">
                <a:ea typeface="宋体" pitchFamily="2" charset="-122"/>
                <a:cs typeface="Times New Roman" pitchFamily="18" charset="0"/>
              </a:rPr>
              <a:t>，同时声明公共方法访问私有变量</a:t>
            </a:r>
            <a:r>
              <a:rPr lang="zh-CN" altLang="en-US" sz="2400" dirty="0">
                <a:ea typeface="宋体" pitchFamily="2" charset="-122"/>
                <a:cs typeface="Times New Roman" pitchFamily="18" charset="0"/>
              </a:rPr>
              <a:t>。此外，提供类必要的构造器。</a:t>
            </a:r>
            <a:r>
              <a:rPr lang="zh-CN" altLang="zh-CN" sz="2400" dirty="0">
                <a:ea typeface="宋体" pitchFamily="2" charset="-122"/>
                <a:cs typeface="Times New Roman" pitchFamily="18" charset="0"/>
              </a:rPr>
              <a:t>另一个类中使用这些公共方法，计算三角形的面积。</a:t>
            </a:r>
            <a:endParaRPr lang="zh-CN" altLang="en-US" sz="2400" dirty="0">
              <a:solidFill>
                <a:srgbClr val="000000"/>
              </a:solidFill>
              <a:ea typeface="宋体" pitchFamily="2" charset="-122"/>
              <a:cs typeface="Times New Roman" pitchFamily="18" charset="0"/>
            </a:endParaRPr>
          </a:p>
        </p:txBody>
      </p:sp>
    </p:spTree>
    <p:extLst>
      <p:ext uri="{BB962C8B-B14F-4D97-AF65-F5344CB8AC3E}">
        <p14:creationId xmlns:p14="http://schemas.microsoft.com/office/powerpoint/2010/main" val="292639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251520" y="1844824"/>
            <a:ext cx="8658236" cy="4608512"/>
          </a:xfrm>
        </p:spPr>
        <p:txBody>
          <a:bodyPr>
            <a:noAutofit/>
          </a:bodyPr>
          <a:lstStyle/>
          <a:p>
            <a:pPr eaLnBrk="1" hangingPunct="1">
              <a:lnSpc>
                <a:spcPct val="90000"/>
              </a:lnSpc>
              <a:buClr>
                <a:schemeClr val="tx1"/>
              </a:buClr>
              <a:buFont typeface="Wingdings" pitchFamily="2" charset="2"/>
              <a:buChar char="l"/>
            </a:pPr>
            <a:r>
              <a:rPr lang="zh-CN" altLang="en-US" dirty="0">
                <a:ea typeface="宋体" pitchFamily="2" charset="-122"/>
                <a:cs typeface="Times New Roman" pitchFamily="18" charset="0"/>
              </a:rPr>
              <a:t>程序员从执行者转化成了</a:t>
            </a:r>
            <a:r>
              <a:rPr lang="zh-CN" altLang="en-US">
                <a:ea typeface="宋体" pitchFamily="2" charset="-122"/>
                <a:cs typeface="Times New Roman" pitchFamily="18" charset="0"/>
              </a:rPr>
              <a:t>指挥者</a:t>
            </a:r>
            <a:endParaRPr lang="en-US" altLang="zh-CN" dirty="0">
              <a:ea typeface="宋体" pitchFamily="2" charset="-122"/>
              <a:cs typeface="Times New Roman" pitchFamily="18" charset="0"/>
            </a:endParaRPr>
          </a:p>
          <a:p>
            <a:pPr marL="0" indent="0" eaLnBrk="1" hangingPunct="1">
              <a:lnSpc>
                <a:spcPct val="90000"/>
              </a:lnSpc>
              <a:buClr>
                <a:schemeClr val="tx1"/>
              </a:buClr>
              <a:buNone/>
            </a:pPr>
            <a:endParaRPr lang="en-US" altLang="zh-CN" sz="1100" dirty="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a:ea typeface="宋体" pitchFamily="2" charset="-122"/>
                <a:cs typeface="Times New Roman" pitchFamily="18" charset="0"/>
              </a:rPr>
              <a:t>面向对象分析方法分析问题的思路和步骤</a:t>
            </a:r>
            <a:endParaRPr lang="en-US" altLang="zh-CN" dirty="0">
              <a:ea typeface="宋体" pitchFamily="2" charset="-122"/>
              <a:cs typeface="Times New Roman" pitchFamily="18" charset="0"/>
            </a:endParaRPr>
          </a:p>
          <a:p>
            <a:pPr lvl="1">
              <a:buClr>
                <a:schemeClr val="tx1"/>
              </a:buClr>
              <a:buFont typeface="Wingdings" pitchFamily="2" charset="2"/>
              <a:buChar char="Ø"/>
            </a:pPr>
            <a:r>
              <a:rPr lang="zh-CN" altLang="en-US">
                <a:ea typeface="宋体" pitchFamily="2" charset="-122"/>
                <a:cs typeface="Times New Roman" pitchFamily="18" charset="0"/>
              </a:rPr>
              <a:t>根据问题需要，选择问题所针对的</a:t>
            </a:r>
            <a:r>
              <a:rPr lang="zh-CN" altLang="en-US">
                <a:solidFill>
                  <a:srgbClr val="FF0000"/>
                </a:solidFill>
                <a:ea typeface="宋体" pitchFamily="2" charset="-122"/>
                <a:cs typeface="Times New Roman" pitchFamily="18" charset="0"/>
              </a:rPr>
              <a:t>现实世界中的实体</a:t>
            </a:r>
            <a:r>
              <a:rPr lang="zh-CN" altLang="en-US">
                <a:ea typeface="宋体" pitchFamily="2" charset="-122"/>
                <a:cs typeface="Times New Roman" pitchFamily="18" charset="0"/>
              </a:rPr>
              <a:t>。</a:t>
            </a:r>
            <a:endParaRPr lang="en-US" altLang="zh-CN">
              <a:ea typeface="宋体" pitchFamily="2" charset="-122"/>
              <a:cs typeface="Times New Roman" pitchFamily="18" charset="0"/>
            </a:endParaRPr>
          </a:p>
          <a:p>
            <a:pPr lvl="1">
              <a:buClr>
                <a:schemeClr val="tx1"/>
              </a:buClr>
              <a:buFont typeface="Wingdings" pitchFamily="2" charset="2"/>
              <a:buChar char="Ø"/>
            </a:pPr>
            <a:r>
              <a:rPr lang="zh-CN" altLang="en-US">
                <a:ea typeface="宋体" pitchFamily="2" charset="-122"/>
                <a:cs typeface="Times New Roman" pitchFamily="18" charset="0"/>
              </a:rPr>
              <a:t>从实体中寻找解决问题相关的属性和功能，这些属性和功能就形成了</a:t>
            </a:r>
            <a:r>
              <a:rPr lang="zh-CN" altLang="en-US">
                <a:solidFill>
                  <a:srgbClr val="FF0000"/>
                </a:solidFill>
                <a:ea typeface="宋体" pitchFamily="2" charset="-122"/>
                <a:cs typeface="Times New Roman" pitchFamily="18" charset="0"/>
              </a:rPr>
              <a:t>概念世界中的类</a:t>
            </a:r>
            <a:r>
              <a:rPr lang="zh-CN" altLang="en-US">
                <a:ea typeface="宋体" pitchFamily="2" charset="-122"/>
                <a:cs typeface="Times New Roman" pitchFamily="18" charset="0"/>
              </a:rPr>
              <a:t>。</a:t>
            </a:r>
            <a:endParaRPr lang="en-US" altLang="zh-CN">
              <a:ea typeface="宋体" pitchFamily="2" charset="-122"/>
              <a:cs typeface="Times New Roman" pitchFamily="18" charset="0"/>
            </a:endParaRPr>
          </a:p>
          <a:p>
            <a:pPr lvl="1">
              <a:buClr>
                <a:schemeClr val="tx1"/>
              </a:buClr>
              <a:buFont typeface="Wingdings" pitchFamily="2" charset="2"/>
              <a:buChar char="Ø"/>
            </a:pPr>
            <a:r>
              <a:rPr lang="zh-CN" altLang="en-US">
                <a:ea typeface="宋体" pitchFamily="2" charset="-122"/>
                <a:cs typeface="Times New Roman" pitchFamily="18" charset="0"/>
              </a:rPr>
              <a:t>把抽象的实体用计算机语言进行描述，</a:t>
            </a:r>
            <a:r>
              <a:rPr lang="zh-CN" altLang="en-US">
                <a:solidFill>
                  <a:srgbClr val="FF0000"/>
                </a:solidFill>
                <a:ea typeface="宋体" pitchFamily="2" charset="-122"/>
                <a:cs typeface="Times New Roman" pitchFamily="18" charset="0"/>
              </a:rPr>
              <a:t>形成计算机世界中类的定义</a:t>
            </a:r>
            <a:r>
              <a:rPr lang="zh-CN" altLang="en-US">
                <a:ea typeface="宋体" pitchFamily="2" charset="-122"/>
                <a:cs typeface="Times New Roman" pitchFamily="18" charset="0"/>
              </a:rPr>
              <a:t>。即借助某种程序语言，把类构造成计算机能够识别和处理的数据结构。</a:t>
            </a:r>
            <a:endParaRPr lang="en-US" altLang="zh-CN">
              <a:ea typeface="宋体" pitchFamily="2" charset="-122"/>
              <a:cs typeface="Times New Roman" pitchFamily="18" charset="0"/>
            </a:endParaRPr>
          </a:p>
          <a:p>
            <a:pPr lvl="1">
              <a:buClr>
                <a:schemeClr val="tx1"/>
              </a:buClr>
              <a:buFont typeface="Wingdings" pitchFamily="2" charset="2"/>
              <a:buChar char="Ø"/>
            </a:pPr>
            <a:r>
              <a:rPr lang="zh-CN" altLang="en-US">
                <a:ea typeface="宋体" pitchFamily="2" charset="-122"/>
                <a:cs typeface="Times New Roman" pitchFamily="18" charset="0"/>
              </a:rPr>
              <a:t>将</a:t>
            </a:r>
            <a:r>
              <a:rPr lang="zh-CN" altLang="en-US">
                <a:solidFill>
                  <a:srgbClr val="FF0000"/>
                </a:solidFill>
                <a:ea typeface="宋体" pitchFamily="2" charset="-122"/>
                <a:cs typeface="Times New Roman" pitchFamily="18" charset="0"/>
              </a:rPr>
              <a:t>类实例化成计算机世界中的对象</a:t>
            </a:r>
            <a:r>
              <a:rPr lang="zh-CN" altLang="en-US">
                <a:ea typeface="宋体" pitchFamily="2" charset="-122"/>
                <a:cs typeface="Times New Roman" pitchFamily="18" charset="0"/>
              </a:rPr>
              <a:t>。对象是计算机世界中解决问题的最终工具。</a:t>
            </a:r>
            <a:endParaRPr lang="en-US" altLang="zh-CN">
              <a:ea typeface="宋体" pitchFamily="2" charset="-122"/>
              <a:cs typeface="Times New Roman" pitchFamily="18" charset="0"/>
            </a:endParaRPr>
          </a:p>
        </p:txBody>
      </p:sp>
    </p:spTree>
    <p:extLst>
      <p:ext uri="{BB962C8B-B14F-4D97-AF65-F5344CB8AC3E}">
        <p14:creationId xmlns:p14="http://schemas.microsoft.com/office/powerpoint/2010/main" val="1112944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23528" y="1556792"/>
            <a:ext cx="8388424" cy="4103687"/>
          </a:xfrm>
        </p:spPr>
        <p:txBody>
          <a:bodyPr>
            <a:noAutofit/>
          </a:bodyPr>
          <a:lstStyle/>
          <a:p>
            <a:pPr marL="0" indent="0" eaLnBrk="1" hangingPunct="1">
              <a:buNone/>
            </a:pP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Student</a:t>
            </a:r>
            <a:r>
              <a:rPr lang="zh-CN" altLang="en-US" sz="2400" dirty="0">
                <a:ea typeface="宋体" pitchFamily="2" charset="-122"/>
                <a:cs typeface="Times New Roman" pitchFamily="18" charset="0"/>
              </a:rPr>
              <a:t>类</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有</a:t>
            </a:r>
            <a:r>
              <a:rPr lang="en-US" altLang="zh-CN" sz="2400" dirty="0">
                <a:ea typeface="宋体" pitchFamily="2" charset="-122"/>
                <a:cs typeface="Times New Roman" pitchFamily="18" charset="0"/>
              </a:rPr>
              <a:t>4</a:t>
            </a:r>
            <a:r>
              <a:rPr lang="zh-CN" altLang="en-US" sz="2400" dirty="0">
                <a:ea typeface="宋体" pitchFamily="2" charset="-122"/>
                <a:cs typeface="Times New Roman" pitchFamily="18" charset="0"/>
              </a:rPr>
              <a:t>个属性：</a:t>
            </a:r>
            <a:r>
              <a:rPr lang="en-US" altLang="zh-CN" sz="2400" dirty="0">
                <a:ea typeface="宋体" pitchFamily="2" charset="-122"/>
                <a:cs typeface="Times New Roman" pitchFamily="18" charset="0"/>
              </a:rPr>
              <a:t>String name; </a:t>
            </a: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age; String school;  </a:t>
            </a:r>
          </a:p>
          <a:p>
            <a:pPr marL="0" indent="0" eaLnBrk="1" hangingPunct="1">
              <a:buNone/>
            </a:pPr>
            <a:r>
              <a:rPr lang="en-US" altLang="zh-CN" sz="2400" dirty="0">
                <a:ea typeface="宋体" pitchFamily="2" charset="-122"/>
                <a:cs typeface="Times New Roman" pitchFamily="18" charset="0"/>
              </a:rPr>
              <a:t>      String major</a:t>
            </a:r>
            <a:endParaRPr lang="zh-CN" altLang="en-US" sz="2400" dirty="0">
              <a:ea typeface="宋体" pitchFamily="2" charset="-122"/>
              <a:cs typeface="Times New Roman" pitchFamily="18" charset="0"/>
            </a:endParaRPr>
          </a:p>
          <a:p>
            <a:pPr eaLnBrk="1" hangingPunct="1">
              <a:buFontTx/>
              <a:buNone/>
            </a:pP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Student</a:t>
            </a:r>
            <a:r>
              <a:rPr lang="zh-CN" altLang="en-US" sz="2400" dirty="0">
                <a:ea typeface="宋体" pitchFamily="2" charset="-122"/>
                <a:cs typeface="Times New Roman" pitchFamily="18" charset="0"/>
              </a:rPr>
              <a:t>类的</a:t>
            </a: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个构造器</a:t>
            </a:r>
            <a:r>
              <a:rPr lang="en-US" altLang="zh-CN" sz="2400" dirty="0">
                <a:ea typeface="宋体" pitchFamily="2" charset="-122"/>
                <a:cs typeface="Times New Roman" pitchFamily="18" charset="0"/>
              </a:rPr>
              <a:t>:</a:t>
            </a:r>
          </a:p>
          <a:p>
            <a:pPr lvl="1">
              <a:buFont typeface="Wingdings" pitchFamily="2" charset="2"/>
              <a:buChar char="Ø"/>
            </a:pPr>
            <a:r>
              <a:rPr lang="zh-CN" altLang="en-US" sz="2000" dirty="0">
                <a:ea typeface="宋体" pitchFamily="2" charset="-122"/>
                <a:cs typeface="Times New Roman" pitchFamily="18" charset="0"/>
              </a:rPr>
              <a:t>第一个构造器</a:t>
            </a:r>
            <a:r>
              <a:rPr lang="en-US" altLang="zh-CN" sz="2000" dirty="0">
                <a:ea typeface="宋体" pitchFamily="2" charset="-122"/>
                <a:cs typeface="Times New Roman" pitchFamily="18" charset="0"/>
              </a:rPr>
              <a:t>Student(String n,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a:t>
            </a:r>
            <a:r>
              <a:rPr lang="zh-CN" altLang="en-US" sz="2000" dirty="0">
                <a:ea typeface="宋体" pitchFamily="2" charset="-122"/>
                <a:cs typeface="Times New Roman" pitchFamily="18" charset="0"/>
              </a:rPr>
              <a:t>设置类的</a:t>
            </a:r>
            <a:r>
              <a:rPr lang="en-US" altLang="zh-CN" sz="2000" dirty="0">
                <a:ea typeface="宋体" pitchFamily="2" charset="-122"/>
                <a:cs typeface="Times New Roman" pitchFamily="18" charset="0"/>
              </a:rPr>
              <a:t>name</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age</a:t>
            </a:r>
            <a:r>
              <a:rPr lang="zh-CN" altLang="en-US" sz="2000" dirty="0">
                <a:ea typeface="宋体" pitchFamily="2" charset="-122"/>
                <a:cs typeface="Times New Roman" pitchFamily="18" charset="0"/>
              </a:rPr>
              <a:t>属性；</a:t>
            </a:r>
          </a:p>
          <a:p>
            <a:pPr lvl="1">
              <a:buFont typeface="Wingdings" pitchFamily="2" charset="2"/>
              <a:buChar char="Ø"/>
            </a:pPr>
            <a:r>
              <a:rPr lang="zh-CN" altLang="en-US" sz="2000" dirty="0">
                <a:ea typeface="宋体" pitchFamily="2" charset="-122"/>
                <a:cs typeface="Times New Roman" pitchFamily="18" charset="0"/>
              </a:rPr>
              <a:t>第二个构造器</a:t>
            </a:r>
            <a:r>
              <a:rPr lang="en-US" altLang="zh-CN" sz="2000" dirty="0">
                <a:ea typeface="宋体" pitchFamily="2" charset="-122"/>
                <a:cs typeface="Times New Roman" pitchFamily="18" charset="0"/>
              </a:rPr>
              <a:t>Student(String n,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 String s)</a:t>
            </a:r>
            <a:r>
              <a:rPr lang="zh-CN" altLang="en-US" sz="2000" dirty="0">
                <a:ea typeface="宋体" pitchFamily="2" charset="-122"/>
                <a:cs typeface="Times New Roman" pitchFamily="18" charset="0"/>
              </a:rPr>
              <a:t>设置类的</a:t>
            </a:r>
            <a:r>
              <a:rPr lang="en-US" altLang="zh-CN" sz="2000" dirty="0">
                <a:ea typeface="宋体" pitchFamily="2" charset="-122"/>
                <a:cs typeface="Times New Roman" pitchFamily="18" charset="0"/>
              </a:rPr>
              <a:t>name, age </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school</a:t>
            </a:r>
            <a:r>
              <a:rPr lang="zh-CN" altLang="en-US" sz="2000" dirty="0">
                <a:ea typeface="宋体" pitchFamily="2" charset="-122"/>
                <a:cs typeface="Times New Roman" pitchFamily="18" charset="0"/>
              </a:rPr>
              <a:t>属性；</a:t>
            </a:r>
          </a:p>
          <a:p>
            <a:pPr lvl="1">
              <a:buFont typeface="Wingdings" pitchFamily="2" charset="2"/>
              <a:buChar char="Ø"/>
            </a:pPr>
            <a:r>
              <a:rPr lang="zh-CN" altLang="en-US" sz="2000" dirty="0">
                <a:ea typeface="宋体" pitchFamily="2" charset="-122"/>
                <a:cs typeface="Times New Roman" pitchFamily="18" charset="0"/>
              </a:rPr>
              <a:t>第三个构造器</a:t>
            </a:r>
            <a:r>
              <a:rPr lang="en-US" altLang="zh-CN" sz="2000" dirty="0">
                <a:ea typeface="宋体" pitchFamily="2" charset="-122"/>
                <a:cs typeface="Times New Roman" pitchFamily="18" charset="0"/>
              </a:rPr>
              <a:t>Student(String n,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 String s, String m)</a:t>
            </a:r>
            <a:r>
              <a:rPr lang="zh-CN" altLang="en-US" sz="2000" dirty="0">
                <a:ea typeface="宋体" pitchFamily="2" charset="-122"/>
                <a:cs typeface="Times New Roman" pitchFamily="18" charset="0"/>
              </a:rPr>
              <a:t>设置类的</a:t>
            </a:r>
            <a:r>
              <a:rPr lang="en-US" altLang="zh-CN" sz="2000" dirty="0">
                <a:ea typeface="宋体" pitchFamily="2" charset="-122"/>
                <a:cs typeface="Times New Roman" pitchFamily="18" charset="0"/>
              </a:rPr>
              <a:t>name, age ,school</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major</a:t>
            </a:r>
            <a:r>
              <a:rPr lang="zh-CN" altLang="en-US" sz="2000" dirty="0">
                <a:ea typeface="宋体" pitchFamily="2" charset="-122"/>
                <a:cs typeface="Times New Roman" pitchFamily="18" charset="0"/>
              </a:rPr>
              <a:t>属性；</a:t>
            </a:r>
          </a:p>
          <a:p>
            <a:pPr>
              <a:buNone/>
            </a:pP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main</a:t>
            </a:r>
            <a:r>
              <a:rPr lang="zh-CN" altLang="en-US" sz="2400" dirty="0">
                <a:ea typeface="宋体" pitchFamily="2" charset="-122"/>
                <a:cs typeface="Times New Roman" pitchFamily="18" charset="0"/>
              </a:rPr>
              <a:t>方法中分别调用不同的构造器创建的对象，并输出其属性值。</a:t>
            </a: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6</a:t>
            </a:r>
          </a:p>
        </p:txBody>
      </p:sp>
    </p:spTree>
    <p:extLst>
      <p:ext uri="{BB962C8B-B14F-4D97-AF65-F5344CB8AC3E}">
        <p14:creationId xmlns:p14="http://schemas.microsoft.com/office/powerpoint/2010/main" val="14548581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a:ea typeface="宋体" pitchFamily="2" charset="-122"/>
                <a:cs typeface="Times New Roman" pitchFamily="18" charset="0"/>
              </a:rPr>
              <a:t>JavaBean</a:t>
            </a:r>
            <a:r>
              <a:rPr lang="zh-CN" altLang="en-US" dirty="0">
                <a:ea typeface="宋体" pitchFamily="2" charset="-122"/>
                <a:cs typeface="Times New Roman" pitchFamily="18" charset="0"/>
              </a:rPr>
              <a:t>是一种</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语言写成的可重用组件。</a:t>
            </a:r>
            <a:endParaRPr lang="en-US" altLang="zh-CN" dirty="0">
              <a:ea typeface="宋体" pitchFamily="2" charset="-122"/>
              <a:cs typeface="Times New Roman" pitchFamily="18" charset="0"/>
            </a:endParaRPr>
          </a:p>
          <a:p>
            <a:pPr marL="0" indent="0">
              <a:buNone/>
            </a:pPr>
            <a:endParaRPr lang="en-US" altLang="zh-CN" sz="1600" dirty="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所谓</a:t>
            </a:r>
            <a:r>
              <a:rPr lang="en-US" altLang="zh-CN" dirty="0" err="1">
                <a:ea typeface="宋体" pitchFamily="2" charset="-122"/>
                <a:cs typeface="Times New Roman" pitchFamily="18" charset="0"/>
              </a:rPr>
              <a:t>javaBean</a:t>
            </a:r>
            <a:r>
              <a:rPr lang="zh-CN" altLang="en-US" dirty="0">
                <a:ea typeface="宋体" pitchFamily="2" charset="-122"/>
                <a:cs typeface="Times New Roman" pitchFamily="18" charset="0"/>
              </a:rPr>
              <a:t>，是指符合如下标准的</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a:t>
            </a:r>
            <a:endParaRPr lang="en-US" altLang="zh-CN" dirty="0">
              <a:ea typeface="宋体" pitchFamily="2" charset="-122"/>
              <a:cs typeface="Times New Roman" pitchFamily="18" charset="0"/>
            </a:endParaRPr>
          </a:p>
          <a:p>
            <a:pPr lvl="1">
              <a:buFont typeface="Wingdings" pitchFamily="2" charset="2"/>
              <a:buChar char="Ø"/>
            </a:pPr>
            <a:r>
              <a:rPr lang="zh-CN" altLang="en-US" dirty="0">
                <a:solidFill>
                  <a:srgbClr val="FF0000"/>
                </a:solidFill>
                <a:ea typeface="宋体" pitchFamily="2" charset="-122"/>
                <a:cs typeface="Times New Roman" pitchFamily="18" charset="0"/>
              </a:rPr>
              <a:t>类是公共的</a:t>
            </a:r>
            <a:endParaRPr lang="en-US" altLang="zh-CN" dirty="0">
              <a:solidFill>
                <a:srgbClr val="FF0000"/>
              </a:solidFill>
              <a:ea typeface="宋体" pitchFamily="2" charset="-122"/>
              <a:cs typeface="Times New Roman" pitchFamily="18" charset="0"/>
            </a:endParaRPr>
          </a:p>
          <a:p>
            <a:pPr lvl="1">
              <a:buFont typeface="Wingdings" pitchFamily="2" charset="2"/>
              <a:buChar char="Ø"/>
            </a:pPr>
            <a:r>
              <a:rPr lang="zh-CN" altLang="en-US" dirty="0">
                <a:solidFill>
                  <a:srgbClr val="FF0000"/>
                </a:solidFill>
                <a:ea typeface="宋体" pitchFamily="2" charset="-122"/>
                <a:cs typeface="Times New Roman" pitchFamily="18" charset="0"/>
              </a:rPr>
              <a:t>有一个无参的公共的构造器</a:t>
            </a:r>
            <a:endParaRPr lang="en-US" altLang="zh-CN" dirty="0">
              <a:solidFill>
                <a:srgbClr val="FF0000"/>
              </a:solidFill>
              <a:ea typeface="宋体" pitchFamily="2" charset="-122"/>
              <a:cs typeface="Times New Roman" pitchFamily="18" charset="0"/>
            </a:endParaRPr>
          </a:p>
          <a:p>
            <a:pPr lvl="1">
              <a:buFont typeface="Wingdings" pitchFamily="2" charset="2"/>
              <a:buChar char="Ø"/>
            </a:pPr>
            <a:r>
              <a:rPr lang="zh-CN" altLang="en-US" dirty="0">
                <a:solidFill>
                  <a:srgbClr val="FF0000"/>
                </a:solidFill>
                <a:ea typeface="宋体" pitchFamily="2" charset="-122"/>
                <a:cs typeface="Times New Roman" pitchFamily="18" charset="0"/>
              </a:rPr>
              <a:t>有属性，且有对应的</a:t>
            </a:r>
            <a:r>
              <a:rPr lang="en-US" altLang="zh-CN" dirty="0">
                <a:solidFill>
                  <a:srgbClr val="FF0000"/>
                </a:solidFill>
                <a:ea typeface="宋体" pitchFamily="2" charset="-122"/>
                <a:cs typeface="Times New Roman" pitchFamily="18" charset="0"/>
              </a:rPr>
              <a:t>get</a:t>
            </a:r>
            <a:r>
              <a:rPr lang="zh-CN" altLang="en-US" dirty="0">
                <a:solidFill>
                  <a:srgbClr val="FF0000"/>
                </a:solidFill>
                <a:ea typeface="宋体" pitchFamily="2" charset="-122"/>
                <a:cs typeface="Times New Roman" pitchFamily="18" charset="0"/>
              </a:rPr>
              <a:t>、</a:t>
            </a:r>
            <a:r>
              <a:rPr lang="en-US" altLang="zh-CN" dirty="0">
                <a:solidFill>
                  <a:srgbClr val="FF0000"/>
                </a:solidFill>
                <a:ea typeface="宋体" pitchFamily="2" charset="-122"/>
                <a:cs typeface="Times New Roman" pitchFamily="18" charset="0"/>
              </a:rPr>
              <a:t>set</a:t>
            </a:r>
            <a:r>
              <a:rPr lang="zh-CN" altLang="en-US" dirty="0">
                <a:solidFill>
                  <a:srgbClr val="FF0000"/>
                </a:solidFill>
                <a:ea typeface="宋体" pitchFamily="2" charset="-122"/>
                <a:cs typeface="Times New Roman" pitchFamily="18" charset="0"/>
              </a:rPr>
              <a:t>方法</a:t>
            </a:r>
            <a:endParaRPr lang="en-US" altLang="zh-CN" dirty="0">
              <a:solidFill>
                <a:srgbClr val="FF0000"/>
              </a:solidFill>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4915341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a:latin typeface="+mn-lt"/>
                <a:ea typeface="宋体" pitchFamily="2" charset="-122"/>
                <a:cs typeface="Times New Roman" pitchFamily="18" charset="0"/>
              </a:rPr>
              <a:t>JavaBean</a:t>
            </a:r>
            <a:r>
              <a:rPr lang="zh-CN" altLang="en-US" b="1" dirty="0">
                <a:latin typeface="+mn-lt"/>
                <a:ea typeface="宋体" pitchFamily="2" charset="-122"/>
                <a:cs typeface="Times New Roman" pitchFamily="18" charset="0"/>
              </a:rPr>
              <a:t>示例</a:t>
            </a: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a:solidFill>
                  <a:srgbClr val="C00000"/>
                </a:solidFill>
                <a:cs typeface="Times New Roman" pitchFamily="18" charset="0"/>
              </a:rPr>
              <a:t>public </a:t>
            </a:r>
            <a:r>
              <a:rPr lang="en-US" altLang="zh-CN" sz="2000" b="1">
                <a:solidFill>
                  <a:srgbClr val="C00000"/>
                </a:solidFill>
                <a:cs typeface="Times New Roman" pitchFamily="18" charset="0"/>
              </a:rPr>
              <a:t>class JavaBeanTest{</a:t>
            </a:r>
            <a:endParaRPr lang="en-US" altLang="zh-CN" sz="2000" b="1" dirty="0">
              <a:solidFill>
                <a:srgbClr val="C00000"/>
              </a:solidFill>
              <a:cs typeface="Times New Roman" pitchFamily="18" charset="0"/>
            </a:endParaRPr>
          </a:p>
          <a:p>
            <a:pPr marL="0" indent="0">
              <a:lnSpc>
                <a:spcPct val="90000"/>
              </a:lnSpc>
              <a:buNone/>
            </a:pPr>
            <a:r>
              <a:rPr lang="en-US" altLang="zh-CN" sz="2000" b="1" dirty="0">
                <a:solidFill>
                  <a:srgbClr val="C00000"/>
                </a:solidFill>
                <a:cs typeface="Times New Roman" pitchFamily="18" charset="0"/>
              </a:rPr>
              <a:t>      private String name;  </a:t>
            </a:r>
            <a:r>
              <a:rPr lang="en-US" altLang="zh-CN" sz="2000" dirty="0">
                <a:cs typeface="Times New Roman" pitchFamily="18" charset="0"/>
              </a:rPr>
              <a:t>//</a:t>
            </a:r>
            <a:r>
              <a:rPr lang="zh-CN" altLang="en-US" sz="2000" dirty="0">
                <a:ea typeface="宋体" pitchFamily="2" charset="-122"/>
                <a:cs typeface="Times New Roman" pitchFamily="18" charset="0"/>
              </a:rPr>
              <a:t>属性一般定义为</a:t>
            </a:r>
            <a:r>
              <a:rPr lang="en-US" altLang="zh-CN" sz="2000" dirty="0">
                <a:cs typeface="Times New Roman" pitchFamily="18" charset="0"/>
              </a:rPr>
              <a:t>private</a:t>
            </a:r>
          </a:p>
          <a:p>
            <a:pPr marL="0" indent="0">
              <a:lnSpc>
                <a:spcPct val="90000"/>
              </a:lnSpc>
              <a:buNone/>
            </a:pPr>
            <a:r>
              <a:rPr lang="en-US" altLang="zh-CN" sz="2000" b="1" dirty="0">
                <a:solidFill>
                  <a:srgbClr val="C00000"/>
                </a:solidFill>
                <a:cs typeface="Times New Roman" pitchFamily="18" charset="0"/>
              </a:rPr>
              <a:t>      private </a:t>
            </a:r>
            <a:r>
              <a:rPr lang="en-US" altLang="zh-CN" sz="2000" b="1" dirty="0" err="1">
                <a:solidFill>
                  <a:srgbClr val="C00000"/>
                </a:solidFill>
                <a:cs typeface="Times New Roman" pitchFamily="18" charset="0"/>
              </a:rPr>
              <a:t>int</a:t>
            </a:r>
            <a:r>
              <a:rPr lang="en-US" altLang="zh-CN" sz="2000" b="1" dirty="0">
                <a:solidFill>
                  <a:srgbClr val="C00000"/>
                </a:solidFill>
                <a:cs typeface="Times New Roman" pitchFamily="18" charset="0"/>
              </a:rPr>
              <a:t> age;</a:t>
            </a:r>
          </a:p>
          <a:p>
            <a:pPr marL="0" indent="0">
              <a:lnSpc>
                <a:spcPct val="90000"/>
              </a:lnSpc>
              <a:buNone/>
            </a:pPr>
            <a:r>
              <a:rPr lang="en-US" altLang="zh-CN" sz="2000" b="1" dirty="0">
                <a:solidFill>
                  <a:srgbClr val="C00000"/>
                </a:solidFill>
                <a:cs typeface="Times New Roman" pitchFamily="18" charset="0"/>
              </a:rPr>
              <a:t>      </a:t>
            </a:r>
            <a:r>
              <a:rPr lang="en-US" altLang="zh-CN" sz="2000" b="1">
                <a:solidFill>
                  <a:srgbClr val="C00000"/>
                </a:solidFill>
                <a:cs typeface="Times New Roman" pitchFamily="18" charset="0"/>
              </a:rPr>
              <a:t>public  JavaBeanTest(){}</a:t>
            </a:r>
            <a:endParaRPr lang="en-US" altLang="zh-CN" sz="2000" b="1" dirty="0">
              <a:solidFill>
                <a:srgbClr val="C00000"/>
              </a:solidFill>
              <a:cs typeface="Times New Roman" pitchFamily="18" charset="0"/>
            </a:endParaRPr>
          </a:p>
          <a:p>
            <a:pPr marL="0" indent="0">
              <a:lnSpc>
                <a:spcPct val="90000"/>
              </a:lnSpc>
              <a:buNone/>
            </a:pPr>
            <a:r>
              <a:rPr lang="en-US" altLang="zh-CN" sz="2000" b="1" dirty="0">
                <a:solidFill>
                  <a:srgbClr val="C00000"/>
                </a:solidFill>
                <a:cs typeface="Times New Roman" pitchFamily="18" charset="0"/>
              </a:rPr>
              <a:t>      public </a:t>
            </a:r>
            <a:r>
              <a:rPr lang="en-US" altLang="zh-CN" sz="2000" b="1" dirty="0" err="1">
                <a:solidFill>
                  <a:srgbClr val="C00000"/>
                </a:solidFill>
                <a:cs typeface="Times New Roman" pitchFamily="18" charset="0"/>
              </a:rPr>
              <a:t>int</a:t>
            </a:r>
            <a:r>
              <a:rPr lang="en-US" altLang="zh-CN" sz="2000" b="1" dirty="0">
                <a:solidFill>
                  <a:srgbClr val="C00000"/>
                </a:solidFill>
                <a:cs typeface="Times New Roman" pitchFamily="18" charset="0"/>
              </a:rPr>
              <a:t> </a:t>
            </a:r>
            <a:r>
              <a:rPr lang="en-US" altLang="zh-CN" sz="2000" b="1" dirty="0" err="1">
                <a:solidFill>
                  <a:srgbClr val="C00000"/>
                </a:solidFill>
                <a:cs typeface="Times New Roman" pitchFamily="18" charset="0"/>
              </a:rPr>
              <a:t>getAge</a:t>
            </a:r>
            <a:r>
              <a:rPr lang="en-US" altLang="zh-CN" sz="2000" b="1" dirty="0">
                <a:solidFill>
                  <a:srgbClr val="C00000"/>
                </a:solidFill>
                <a:cs typeface="Times New Roman" pitchFamily="18" charset="0"/>
              </a:rPr>
              <a:t>(){</a:t>
            </a:r>
          </a:p>
          <a:p>
            <a:pPr marL="0" indent="0">
              <a:lnSpc>
                <a:spcPct val="90000"/>
              </a:lnSpc>
              <a:buNone/>
            </a:pPr>
            <a:r>
              <a:rPr lang="en-US" altLang="zh-CN" sz="2000" b="1" dirty="0">
                <a:solidFill>
                  <a:srgbClr val="C00000"/>
                </a:solidFill>
                <a:cs typeface="Times New Roman" pitchFamily="18" charset="0"/>
              </a:rPr>
              <a:t>             return age;</a:t>
            </a:r>
          </a:p>
          <a:p>
            <a:pPr marL="0" indent="0">
              <a:lnSpc>
                <a:spcPct val="90000"/>
              </a:lnSpc>
              <a:buNone/>
            </a:pPr>
            <a:r>
              <a:rPr lang="en-US" altLang="zh-CN" sz="2000" b="1" dirty="0">
                <a:solidFill>
                  <a:srgbClr val="C00000"/>
                </a:solidFill>
                <a:cs typeface="Times New Roman" pitchFamily="18" charset="0"/>
              </a:rPr>
              <a:t>      }</a:t>
            </a:r>
          </a:p>
          <a:p>
            <a:pPr marL="0" indent="0">
              <a:lnSpc>
                <a:spcPct val="90000"/>
              </a:lnSpc>
              <a:buNone/>
            </a:pPr>
            <a:r>
              <a:rPr lang="en-US" altLang="zh-CN" sz="2000" b="1" dirty="0">
                <a:solidFill>
                  <a:srgbClr val="C00000"/>
                </a:solidFill>
                <a:cs typeface="Times New Roman" pitchFamily="18" charset="0"/>
              </a:rPr>
              <a:t>      public void </a:t>
            </a:r>
            <a:r>
              <a:rPr lang="en-US" altLang="zh-CN" sz="2000" b="1" dirty="0" err="1">
                <a:solidFill>
                  <a:srgbClr val="C00000"/>
                </a:solidFill>
                <a:cs typeface="Times New Roman" pitchFamily="18" charset="0"/>
              </a:rPr>
              <a:t>setAge</a:t>
            </a:r>
            <a:r>
              <a:rPr lang="en-US" altLang="zh-CN" sz="2000" b="1" dirty="0">
                <a:solidFill>
                  <a:srgbClr val="C00000"/>
                </a:solidFill>
                <a:cs typeface="Times New Roman" pitchFamily="18" charset="0"/>
              </a:rPr>
              <a:t>(</a:t>
            </a:r>
            <a:r>
              <a:rPr lang="en-US" altLang="zh-CN" sz="2000" b="1" dirty="0" err="1">
                <a:solidFill>
                  <a:srgbClr val="C00000"/>
                </a:solidFill>
                <a:cs typeface="Times New Roman" pitchFamily="18" charset="0"/>
              </a:rPr>
              <a:t>int</a:t>
            </a:r>
            <a:r>
              <a:rPr lang="en-US" altLang="zh-CN" sz="2000" b="1" dirty="0">
                <a:solidFill>
                  <a:srgbClr val="C00000"/>
                </a:solidFill>
                <a:cs typeface="Times New Roman" pitchFamily="18" charset="0"/>
              </a:rPr>
              <a:t> age){</a:t>
            </a:r>
          </a:p>
          <a:p>
            <a:pPr marL="0" indent="0">
              <a:lnSpc>
                <a:spcPct val="90000"/>
              </a:lnSpc>
              <a:buNone/>
            </a:pPr>
            <a:r>
              <a:rPr lang="en-US" altLang="zh-CN" sz="2000" b="1" dirty="0">
                <a:solidFill>
                  <a:srgbClr val="C00000"/>
                </a:solidFill>
                <a:cs typeface="Times New Roman" pitchFamily="18" charset="0"/>
              </a:rPr>
              <a:t>             </a:t>
            </a:r>
            <a:r>
              <a:rPr lang="en-US" altLang="zh-CN" sz="2000" b="1" dirty="0" err="1">
                <a:solidFill>
                  <a:srgbClr val="C00000"/>
                </a:solidFill>
                <a:cs typeface="Times New Roman" pitchFamily="18" charset="0"/>
              </a:rPr>
              <a:t>this.age</a:t>
            </a:r>
            <a:r>
              <a:rPr lang="en-US" altLang="zh-CN" sz="2000" b="1" dirty="0">
                <a:solidFill>
                  <a:srgbClr val="C00000"/>
                </a:solidFill>
                <a:cs typeface="Times New Roman" pitchFamily="18" charset="0"/>
              </a:rPr>
              <a:t> = age;</a:t>
            </a:r>
          </a:p>
          <a:p>
            <a:pPr marL="0" indent="0">
              <a:lnSpc>
                <a:spcPct val="90000"/>
              </a:lnSpc>
              <a:buNone/>
            </a:pPr>
            <a:r>
              <a:rPr lang="en-US" altLang="zh-CN" sz="2000" b="1" dirty="0">
                <a:solidFill>
                  <a:srgbClr val="C00000"/>
                </a:solidFill>
                <a:cs typeface="Times New Roman" pitchFamily="18" charset="0"/>
              </a:rPr>
              <a:t>      }</a:t>
            </a:r>
          </a:p>
          <a:p>
            <a:pPr marL="0" indent="0">
              <a:lnSpc>
                <a:spcPct val="90000"/>
              </a:lnSpc>
              <a:buNone/>
            </a:pPr>
            <a:r>
              <a:rPr lang="en-US" altLang="zh-CN" sz="2000" b="1" dirty="0">
                <a:solidFill>
                  <a:srgbClr val="C00000"/>
                </a:solidFill>
                <a:cs typeface="Times New Roman" pitchFamily="18" charset="0"/>
              </a:rPr>
              <a:t>      public String </a:t>
            </a:r>
            <a:r>
              <a:rPr lang="en-US" altLang="zh-CN" sz="2000" b="1" dirty="0" err="1">
                <a:solidFill>
                  <a:srgbClr val="C00000"/>
                </a:solidFill>
                <a:cs typeface="Times New Roman" pitchFamily="18" charset="0"/>
              </a:rPr>
              <a:t>getName</a:t>
            </a:r>
            <a:r>
              <a:rPr lang="en-US" altLang="zh-CN" sz="2000" b="1" dirty="0">
                <a:solidFill>
                  <a:srgbClr val="C00000"/>
                </a:solidFill>
                <a:cs typeface="Times New Roman" pitchFamily="18" charset="0"/>
              </a:rPr>
              <a:t>(){</a:t>
            </a:r>
          </a:p>
          <a:p>
            <a:pPr marL="0" indent="0">
              <a:lnSpc>
                <a:spcPct val="90000"/>
              </a:lnSpc>
              <a:buNone/>
            </a:pPr>
            <a:r>
              <a:rPr lang="en-US" altLang="zh-CN" sz="2000" b="1" dirty="0">
                <a:solidFill>
                  <a:srgbClr val="C00000"/>
                </a:solidFill>
                <a:cs typeface="Times New Roman" pitchFamily="18" charset="0"/>
              </a:rPr>
              <a:t>            return name;</a:t>
            </a:r>
          </a:p>
          <a:p>
            <a:pPr marL="0" indent="0">
              <a:lnSpc>
                <a:spcPct val="90000"/>
              </a:lnSpc>
              <a:buNone/>
            </a:pPr>
            <a:r>
              <a:rPr lang="en-US" altLang="zh-CN" sz="2000" b="1" dirty="0">
                <a:solidFill>
                  <a:srgbClr val="C00000"/>
                </a:solidFill>
                <a:cs typeface="Times New Roman" pitchFamily="18" charset="0"/>
              </a:rPr>
              <a:t>      }</a:t>
            </a:r>
          </a:p>
          <a:p>
            <a:pPr marL="0" indent="0">
              <a:lnSpc>
                <a:spcPct val="90000"/>
              </a:lnSpc>
              <a:buNone/>
            </a:pPr>
            <a:r>
              <a:rPr lang="en-US" altLang="zh-CN" sz="2000" b="1" dirty="0">
                <a:solidFill>
                  <a:srgbClr val="C00000"/>
                </a:solidFill>
                <a:cs typeface="Times New Roman" pitchFamily="18" charset="0"/>
              </a:rPr>
              <a:t>      public void </a:t>
            </a:r>
            <a:r>
              <a:rPr lang="en-US" altLang="zh-CN" sz="2000" b="1" dirty="0" err="1">
                <a:solidFill>
                  <a:srgbClr val="C00000"/>
                </a:solidFill>
                <a:cs typeface="Times New Roman" pitchFamily="18" charset="0"/>
              </a:rPr>
              <a:t>setName</a:t>
            </a:r>
            <a:r>
              <a:rPr lang="en-US" altLang="zh-CN" sz="2000" b="1" dirty="0">
                <a:solidFill>
                  <a:srgbClr val="C00000"/>
                </a:solidFill>
                <a:cs typeface="Times New Roman" pitchFamily="18" charset="0"/>
              </a:rPr>
              <a:t>(String name){</a:t>
            </a:r>
          </a:p>
          <a:p>
            <a:pPr marL="0" indent="0">
              <a:lnSpc>
                <a:spcPct val="90000"/>
              </a:lnSpc>
              <a:buNone/>
            </a:pPr>
            <a:r>
              <a:rPr lang="en-US" altLang="zh-CN" sz="2000" b="1" dirty="0">
                <a:solidFill>
                  <a:srgbClr val="C00000"/>
                </a:solidFill>
                <a:cs typeface="Times New Roman" pitchFamily="18" charset="0"/>
              </a:rPr>
              <a:t>            this.name = name;</a:t>
            </a:r>
          </a:p>
          <a:p>
            <a:pPr marL="0" indent="0">
              <a:lnSpc>
                <a:spcPct val="90000"/>
              </a:lnSpc>
              <a:buNone/>
            </a:pPr>
            <a:r>
              <a:rPr lang="en-US" altLang="zh-CN" sz="2000" b="1" dirty="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p14="http://schemas.microsoft.com/office/powerpoint/2010/main" val="2440054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a:ea typeface="宋体" pitchFamily="2" charset="-122"/>
                <a:cs typeface="Times New Roman" pitchFamily="18" charset="0"/>
              </a:rPr>
              <a:t>类名</a:t>
            </a: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a:ea typeface="宋体" pitchFamily="2" charset="-122"/>
                <a:cs typeface="Times New Roman" pitchFamily="18" charset="0"/>
              </a:rPr>
              <a:t>属性：</a:t>
            </a:r>
            <a:r>
              <a:rPr lang="zh-CN" altLang="en-US" sz="2000" dirty="0">
                <a:ea typeface="宋体" pitchFamily="2" charset="-122"/>
                <a:cs typeface="Times New Roman" pitchFamily="18" charset="0"/>
              </a:rPr>
              <a:t>“：”前是属性名，“：”后是属性的类型</a:t>
            </a: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a:ea typeface="宋体" pitchFamily="2" charset="-122"/>
                <a:cs typeface="Times New Roman" pitchFamily="18" charset="0"/>
              </a:rPr>
              <a:t>方法</a:t>
            </a: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a:ea typeface="宋体" pitchFamily="2" charset="-122"/>
                <a:cs typeface="Times New Roman" pitchFamily="18" charset="0"/>
              </a:rPr>
              <a:t>若方法有下划线表示</a:t>
            </a:r>
            <a:r>
              <a:rPr lang="zh-CN" altLang="en-US" sz="2000">
                <a:ea typeface="宋体" pitchFamily="2" charset="-122"/>
                <a:cs typeface="Times New Roman" pitchFamily="18" charset="0"/>
              </a:rPr>
              <a:t>为构造器</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public </a:t>
            </a:r>
            <a:r>
              <a:rPr lang="zh-CN" altLang="en-US" sz="2400" dirty="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a:ea typeface="宋体" pitchFamily="2" charset="-122"/>
                <a:cs typeface="Times New Roman" pitchFamily="18" charset="0"/>
              </a:rPr>
              <a:t>类型，</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表示</a:t>
            </a:r>
            <a:r>
              <a:rPr lang="en-US" altLang="zh-CN" sz="2400" dirty="0">
                <a:ea typeface="宋体" pitchFamily="2" charset="-122"/>
                <a:cs typeface="Times New Roman" pitchFamily="18" charset="0"/>
              </a:rPr>
              <a:t>protected</a:t>
            </a:r>
            <a:r>
              <a:rPr lang="zh-CN" altLang="en-US" sz="2400" dirty="0">
                <a:ea typeface="宋体" pitchFamily="2" charset="-122"/>
                <a:cs typeface="Times New Roman" pitchFamily="18" charset="0"/>
              </a:rPr>
              <a:t>类型</a:t>
            </a:r>
            <a:endParaRPr lang="en-US" altLang="zh-CN" sz="2400" dirty="0">
              <a:ea typeface="宋体" pitchFamily="2" charset="-122"/>
              <a:cs typeface="Times New Roman" pitchFamily="18" charset="0"/>
            </a:endParaRPr>
          </a:p>
          <a:p>
            <a:pPr marL="342900" indent="-342900">
              <a:buAutoNum type="arabicPeriod"/>
            </a:pPr>
            <a:endParaRPr lang="en-US" altLang="zh-CN" sz="2400" dirty="0">
              <a:ea typeface="宋体" pitchFamily="2" charset="-122"/>
              <a:cs typeface="Times New Roman" pitchFamily="18" charset="0"/>
            </a:endParaRPr>
          </a:p>
          <a:p>
            <a:pPr marL="342900" indent="-342900">
              <a:buAutoNum type="arabicPeriod"/>
            </a:pPr>
            <a:r>
              <a:rPr lang="zh-CN" altLang="en-US" sz="2400" dirty="0">
                <a:ea typeface="宋体" pitchFamily="2" charset="-122"/>
                <a:cs typeface="Times New Roman" pitchFamily="18" charset="0"/>
              </a:rPr>
              <a:t>方法的写法</a:t>
            </a:r>
            <a:r>
              <a:rPr lang="en-US" altLang="zh-CN" sz="2400" dirty="0">
                <a:ea typeface="宋体" pitchFamily="2" charset="-122"/>
                <a:cs typeface="Times New Roman" pitchFamily="18" charset="0"/>
              </a:rPr>
              <a:t>: </a:t>
            </a:r>
          </a:p>
          <a:p>
            <a:pPr marL="342900" indent="-342900"/>
            <a:r>
              <a:rPr lang="zh-CN" altLang="en-US" sz="2400" dirty="0">
                <a:ea typeface="宋体" pitchFamily="2" charset="-122"/>
                <a:cs typeface="Times New Roman" pitchFamily="18" charset="0"/>
              </a:rPr>
              <a:t>方法的类型</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  方法名</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参数名： 参数类型</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：返回值类型</a:t>
            </a:r>
            <a:endParaRPr lang="en-US" altLang="zh-CN" sz="2400" dirty="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a:solidFill>
                  <a:srgbClr val="FFFF00"/>
                </a:solidFill>
                <a:ea typeface="宋体" pitchFamily="2" charset="-122"/>
                <a:cs typeface="Times New Roman" pitchFamily="18" charset="0"/>
              </a:rPr>
              <a:t>补充：</a:t>
            </a:r>
            <a:r>
              <a:rPr lang="en-US" altLang="zh-CN" sz="3600" b="1" dirty="0">
                <a:solidFill>
                  <a:srgbClr val="FFFF00"/>
                </a:solidFill>
                <a:ea typeface="宋体" pitchFamily="2" charset="-122"/>
                <a:cs typeface="Times New Roman" pitchFamily="18" charset="0"/>
              </a:rPr>
              <a:t>UML</a:t>
            </a:r>
            <a:r>
              <a:rPr lang="zh-CN" altLang="en-US" sz="3600" b="1" dirty="0">
                <a:solidFill>
                  <a:srgbClr val="FFFF00"/>
                </a:solidFill>
                <a:ea typeface="宋体" pitchFamily="2" charset="-122"/>
                <a:cs typeface="Times New Roman" pitchFamily="18" charset="0"/>
              </a:rPr>
              <a:t>类图</a:t>
            </a:r>
          </a:p>
        </p:txBody>
      </p:sp>
    </p:spTree>
    <p:extLst>
      <p:ext uri="{BB962C8B-B14F-4D97-AF65-F5344CB8AC3E}">
        <p14:creationId xmlns:p14="http://schemas.microsoft.com/office/powerpoint/2010/main" val="2545461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09971"/>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4-9 </a:t>
            </a:r>
            <a:r>
              <a:rPr lang="zh-CN" altLang="en-US" sz="4800">
                <a:solidFill>
                  <a:schemeClr val="bg1"/>
                </a:solidFill>
                <a:ea typeface="隶书" panose="02010509060101010101" pitchFamily="49" charset="-122"/>
              </a:rPr>
              <a:t>关键字：</a:t>
            </a:r>
            <a:r>
              <a:rPr lang="en-US" altLang="zh-CN" sz="4800">
                <a:solidFill>
                  <a:schemeClr val="bg1"/>
                </a:solidFill>
                <a:ea typeface="隶书" panose="02010509060101010101" pitchFamily="49" charset="-122"/>
              </a:rPr>
              <a:t>this</a:t>
            </a:r>
            <a:r>
              <a:rPr lang="zh-CN" altLang="en-US" sz="480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328910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51520" y="1916832"/>
            <a:ext cx="8640960" cy="4832092"/>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关键字比较难理解，它</a:t>
            </a:r>
            <a:r>
              <a:rPr lang="zh-CN" altLang="en-US" sz="2800" dirty="0">
                <a:ea typeface="宋体" pitchFamily="2" charset="-122"/>
                <a:cs typeface="Times New Roman" pitchFamily="18" charset="0"/>
              </a:rPr>
              <a:t>的作用和其词义很接近。</a:t>
            </a:r>
            <a:endParaRPr lang="en-US" altLang="zh-CN" sz="2800" dirty="0">
              <a:ea typeface="宋体" pitchFamily="2" charset="-122"/>
              <a:cs typeface="Times New Roman" pitchFamily="18" charset="0"/>
            </a:endParaRPr>
          </a:p>
          <a:p>
            <a:pPr marL="914400" lvl="1" indent="-457200">
              <a:buFont typeface="Wingdings" pitchFamily="2" charset="2"/>
              <a:buChar char="Ø"/>
            </a:pPr>
            <a:r>
              <a:rPr lang="zh-CN" altLang="en-US" sz="2400" dirty="0">
                <a:ea typeface="宋体" pitchFamily="2" charset="-122"/>
                <a:cs typeface="Times New Roman" pitchFamily="18" charset="0"/>
              </a:rPr>
              <a:t>它在方法内部使用，即这个方法所属对象的引用；</a:t>
            </a:r>
            <a:endParaRPr lang="en-US" altLang="zh-CN" sz="2400" dirty="0">
              <a:ea typeface="宋体" pitchFamily="2" charset="-122"/>
              <a:cs typeface="Times New Roman" pitchFamily="18" charset="0"/>
            </a:endParaRPr>
          </a:p>
          <a:p>
            <a:pPr marL="914400" lvl="1" indent="-457200">
              <a:buFont typeface="Wingdings" pitchFamily="2" charset="2"/>
              <a:buChar char="Ø"/>
            </a:pPr>
            <a:r>
              <a:rPr lang="zh-CN" altLang="en-US" sz="2400" dirty="0">
                <a:ea typeface="宋体" pitchFamily="2" charset="-122"/>
                <a:cs typeface="Times New Roman" pitchFamily="18" charset="0"/>
              </a:rPr>
              <a:t>它在构造器内部使用，表示该构造器正在初始化的对象。</a:t>
            </a:r>
            <a:endParaRPr lang="en-US" altLang="zh-CN" sz="2400" dirty="0">
              <a:ea typeface="宋体" pitchFamily="2" charset="-122"/>
            </a:endParaRPr>
          </a:p>
          <a:p>
            <a:pPr marL="342900" indent="-342900">
              <a:spcBef>
                <a:spcPts val="1200"/>
              </a:spcBef>
              <a:buFont typeface="Wingdings" pitchFamily="2" charset="2"/>
              <a:buChar char="l"/>
            </a:pPr>
            <a:r>
              <a:rPr lang="en-US" altLang="zh-CN" sz="2800" dirty="0">
                <a:ea typeface="宋体" pitchFamily="2" charset="-122"/>
              </a:rPr>
              <a:t>  this</a:t>
            </a:r>
            <a:r>
              <a:rPr lang="zh-CN" altLang="en-US" sz="2800" dirty="0">
                <a:ea typeface="宋体" pitchFamily="2" charset="-122"/>
              </a:rPr>
              <a:t>表示当前对象，可以调用类的属性、方法和构 </a:t>
            </a:r>
            <a:endParaRPr lang="en-US" altLang="zh-CN" sz="2800" dirty="0">
              <a:ea typeface="宋体" pitchFamily="2" charset="-122"/>
            </a:endParaRPr>
          </a:p>
          <a:p>
            <a:r>
              <a:rPr lang="en-US" altLang="zh-CN" sz="2800" dirty="0">
                <a:ea typeface="宋体" pitchFamily="2" charset="-122"/>
              </a:rPr>
              <a:t>       </a:t>
            </a:r>
            <a:r>
              <a:rPr lang="zh-CN" altLang="en-US" sz="2800" dirty="0">
                <a:ea typeface="宋体" pitchFamily="2" charset="-122"/>
              </a:rPr>
              <a:t>造器</a:t>
            </a:r>
            <a:endParaRPr lang="en-US" altLang="zh-CN" sz="2800" dirty="0">
              <a:ea typeface="宋体" pitchFamily="2" charset="-122"/>
            </a:endParaRPr>
          </a:p>
          <a:p>
            <a:pPr marL="457200" indent="-457200">
              <a:spcBef>
                <a:spcPts val="1200"/>
              </a:spcBef>
              <a:buFont typeface="Wingdings" pitchFamily="2" charset="2"/>
              <a:buChar char="l"/>
            </a:pPr>
            <a:r>
              <a:rPr lang="zh-CN" altLang="en-US" sz="2800" dirty="0">
                <a:ea typeface="宋体" pitchFamily="2" charset="-122"/>
              </a:rPr>
              <a:t>什么时候使用</a:t>
            </a:r>
            <a:r>
              <a:rPr lang="en-US" altLang="zh-CN" sz="2800" dirty="0">
                <a:ea typeface="宋体" pitchFamily="2" charset="-122"/>
              </a:rPr>
              <a:t>this</a:t>
            </a:r>
            <a:r>
              <a:rPr lang="zh-CN" altLang="en-US" sz="2800" dirty="0">
                <a:ea typeface="宋体" pitchFamily="2" charset="-122"/>
              </a:rPr>
              <a:t>关键字呢？</a:t>
            </a:r>
          </a:p>
          <a:p>
            <a:pPr marL="914400" lvl="1" indent="-457200">
              <a:buFont typeface="Wingdings" pitchFamily="2" charset="2"/>
              <a:buChar char="Ø"/>
            </a:pPr>
            <a:r>
              <a:rPr lang="zh-CN" altLang="en-US" sz="2400" dirty="0">
                <a:ea typeface="宋体" pitchFamily="2" charset="-122"/>
              </a:rPr>
              <a:t>当在方法内需要用到调用该方法的对象时，就用</a:t>
            </a:r>
            <a:r>
              <a:rPr lang="en-US" altLang="zh-CN" sz="2400">
                <a:ea typeface="宋体" pitchFamily="2" charset="-122"/>
              </a:rPr>
              <a:t>this</a:t>
            </a:r>
            <a:r>
              <a:rPr lang="zh-CN" altLang="en-US" sz="2400">
                <a:ea typeface="宋体" pitchFamily="2" charset="-122"/>
              </a:rPr>
              <a:t>。</a:t>
            </a:r>
            <a:endParaRPr lang="en-US" altLang="zh-CN" sz="2400">
              <a:ea typeface="宋体" pitchFamily="2" charset="-122"/>
            </a:endParaRPr>
          </a:p>
          <a:p>
            <a:pPr lvl="1"/>
            <a:r>
              <a:rPr lang="zh-CN" altLang="en-US" sz="2400">
                <a:ea typeface="宋体" pitchFamily="2" charset="-122"/>
              </a:rPr>
              <a:t>具体的：我们可以用</a:t>
            </a:r>
            <a:r>
              <a:rPr lang="en-US" altLang="zh-CN" sz="2400">
                <a:ea typeface="宋体" pitchFamily="2" charset="-122"/>
              </a:rPr>
              <a:t>this</a:t>
            </a:r>
            <a:r>
              <a:rPr lang="zh-CN" altLang="en-US" sz="2400">
                <a:ea typeface="宋体" pitchFamily="2" charset="-122"/>
              </a:rPr>
              <a:t>来区分局部变量和属性。比如：</a:t>
            </a:r>
            <a:endParaRPr lang="en-US" altLang="zh-CN" sz="2400">
              <a:ea typeface="宋体" pitchFamily="2" charset="-122"/>
            </a:endParaRPr>
          </a:p>
          <a:p>
            <a:pPr lvl="1"/>
            <a:r>
              <a:rPr lang="en-US" altLang="zh-CN" sz="2400">
                <a:ea typeface="宋体" pitchFamily="2" charset="-122"/>
              </a:rPr>
              <a:t>this.name = name;</a:t>
            </a:r>
            <a:endParaRPr lang="en-US" altLang="zh-CN" sz="2800" dirty="0">
              <a:ea typeface="宋体" pitchFamily="2" charset="-122"/>
            </a:endParaRP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a:latin typeface="+mn-lt"/>
                <a:ea typeface="宋体" pitchFamily="2" charset="-122"/>
                <a:cs typeface="Times New Roman" pitchFamily="18" charset="0"/>
              </a:rPr>
              <a:t>4.9  </a:t>
            </a:r>
            <a:r>
              <a:rPr lang="zh-CN" altLang="en-US" b="1" dirty="0">
                <a:latin typeface="+mn-lt"/>
                <a:ea typeface="宋体" pitchFamily="2" charset="-122"/>
                <a:cs typeface="Times New Roman" pitchFamily="18" charset="0"/>
              </a:rPr>
              <a:t>关键字</a:t>
            </a:r>
            <a:r>
              <a:rPr lang="en-US" altLang="zh-CN" b="1" dirty="0">
                <a:latin typeface="+mn-lt"/>
                <a:ea typeface="宋体" pitchFamily="2" charset="-122"/>
                <a:cs typeface="Times New Roman" pitchFamily="18" charset="0"/>
              </a:rPr>
              <a:t>—this</a:t>
            </a:r>
            <a:endParaRPr lang="zh-CN" altLang="en-US" b="1" dirty="0">
              <a:latin typeface="+mn-lt"/>
              <a:ea typeface="宋体" pitchFamily="2" charset="-122"/>
              <a:cs typeface="Times New Roman" pitchFamily="18" charset="0"/>
            </a:endParaRPr>
          </a:p>
        </p:txBody>
      </p:sp>
      <p:sp>
        <p:nvSpPr>
          <p:cNvPr id="5" name="Rectangle 2"/>
          <p:cNvSpPr>
            <a:spLocks noGrp="1" noChangeArrowheads="1"/>
          </p:cNvSpPr>
          <p:nvPr>
            <p:ph type="title"/>
          </p:nvPr>
        </p:nvSpPr>
        <p:spPr>
          <a:xfrm>
            <a:off x="467544" y="1377836"/>
            <a:ext cx="2851720" cy="648072"/>
          </a:xfrm>
        </p:spPr>
        <p:txBody>
          <a:bodyPr>
            <a:normAutofit/>
          </a:bodyPr>
          <a:lstStyle/>
          <a:p>
            <a:pPr eaLnBrk="1" hangingPunct="1"/>
            <a:r>
              <a:rPr lang="en-US" altLang="zh-CN" sz="3200" b="1" dirty="0">
                <a:solidFill>
                  <a:srgbClr val="FF0000"/>
                </a:solidFill>
                <a:latin typeface="+mn-lt"/>
                <a:ea typeface="宋体" pitchFamily="2" charset="-122"/>
                <a:cs typeface="Times New Roman" pitchFamily="18" charset="0"/>
              </a:rPr>
              <a:t>this</a:t>
            </a:r>
            <a:r>
              <a:rPr lang="zh-CN" altLang="en-US" sz="3200" b="1" dirty="0">
                <a:solidFill>
                  <a:srgbClr val="FF0000"/>
                </a:solidFill>
                <a:latin typeface="+mn-lt"/>
                <a:ea typeface="宋体" pitchFamily="2" charset="-122"/>
                <a:cs typeface="Times New Roman" pitchFamily="18" charset="0"/>
              </a:rPr>
              <a:t>是什么？ </a:t>
            </a:r>
          </a:p>
        </p:txBody>
      </p:sp>
    </p:spTree>
    <p:extLst>
      <p:ext uri="{BB962C8B-B14F-4D97-AF65-F5344CB8AC3E}">
        <p14:creationId xmlns:p14="http://schemas.microsoft.com/office/powerpoint/2010/main" val="492267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a:ea typeface="宋体" pitchFamily="2" charset="-122"/>
              </a:rPr>
              <a:t>使用</a:t>
            </a:r>
            <a:r>
              <a:rPr lang="en-US" altLang="zh-CN" sz="2800" b="1" dirty="0">
                <a:ea typeface="宋体" pitchFamily="2" charset="-122"/>
              </a:rPr>
              <a:t>this</a:t>
            </a:r>
            <a:r>
              <a:rPr lang="zh-CN" altLang="en-US" sz="2800" b="1" dirty="0">
                <a:ea typeface="宋体" pitchFamily="2" charset="-122"/>
              </a:rPr>
              <a:t>，调用属性、方法</a:t>
            </a:r>
            <a:endParaRPr lang="en-US" altLang="zh-CN" sz="2800" b="1" dirty="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a:solidFill>
                  <a:srgbClr val="C00000"/>
                </a:solidFill>
                <a:ea typeface="宋体" pitchFamily="2" charset="-122"/>
                <a:cs typeface="Times New Roman" pitchFamily="18" charset="0"/>
              </a:rPr>
              <a:t>class Person{		</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Person</a:t>
            </a:r>
            <a:r>
              <a:rPr lang="zh-CN" altLang="en-US" sz="2400" dirty="0">
                <a:ea typeface="宋体" pitchFamily="2" charset="-122"/>
                <a:cs typeface="Times New Roman" pitchFamily="18" charset="0"/>
              </a:rPr>
              <a:t>类</a:t>
            </a:r>
          </a:p>
          <a:p>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String name ;	</a:t>
            </a:r>
            <a:endParaRPr lang="zh-CN" altLang="en-US" sz="2400" dirty="0">
              <a:solidFill>
                <a:srgbClr val="C00000"/>
              </a:solidFill>
              <a:ea typeface="宋体" pitchFamily="2" charset="-122"/>
              <a:cs typeface="Times New Roman" pitchFamily="18" charset="0"/>
            </a:endParaRPr>
          </a:p>
          <a:p>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age ;			</a:t>
            </a:r>
            <a:endParaRPr lang="zh-CN" altLang="en-US" sz="2400" dirty="0">
              <a:solidFill>
                <a:srgbClr val="C00000"/>
              </a:solidFill>
              <a:ea typeface="宋体" pitchFamily="2" charset="-122"/>
              <a:cs typeface="Times New Roman" pitchFamily="18" charset="0"/>
            </a:endParaRPr>
          </a:p>
          <a:p>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Person(String </a:t>
            </a:r>
            <a:r>
              <a:rPr lang="en-US" altLang="zh-CN" sz="2400" dirty="0" err="1">
                <a:solidFill>
                  <a:srgbClr val="C00000"/>
                </a:solidFill>
                <a:ea typeface="宋体" pitchFamily="2" charset="-122"/>
                <a:cs typeface="Times New Roman" pitchFamily="18" charset="0"/>
              </a:rPr>
              <a:t>name,int</a:t>
            </a:r>
            <a:r>
              <a:rPr lang="en-US" altLang="zh-CN" sz="2400" dirty="0">
                <a:solidFill>
                  <a:srgbClr val="C00000"/>
                </a:solidFill>
                <a:ea typeface="宋体" pitchFamily="2" charset="-122"/>
                <a:cs typeface="Times New Roman" pitchFamily="18" charset="0"/>
              </a:rPr>
              <a:t> age){	</a:t>
            </a:r>
            <a:endParaRPr lang="zh-CN" altLang="en-US" sz="2400" dirty="0">
              <a:solidFill>
                <a:srgbClr val="C00000"/>
              </a:solidFill>
              <a:ea typeface="宋体" pitchFamily="2" charset="-122"/>
              <a:cs typeface="Times New Roman" pitchFamily="18" charset="0"/>
            </a:endParaRPr>
          </a:p>
          <a:p>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this.name = name ;   </a:t>
            </a:r>
            <a:endParaRPr lang="zh-CN" altLang="en-US" sz="2400" dirty="0">
              <a:solidFill>
                <a:srgbClr val="C00000"/>
              </a:solidFill>
              <a:ea typeface="宋体" pitchFamily="2" charset="-122"/>
              <a:cs typeface="Times New Roman" pitchFamily="18" charset="0"/>
            </a:endParaRPr>
          </a:p>
          <a:p>
            <a:r>
              <a:rPr lang="zh-CN" altLang="en-US"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this.age</a:t>
            </a:r>
            <a:r>
              <a:rPr lang="en-US" altLang="zh-CN" sz="2400" dirty="0">
                <a:solidFill>
                  <a:srgbClr val="C00000"/>
                </a:solidFill>
                <a:ea typeface="宋体" pitchFamily="2" charset="-122"/>
                <a:cs typeface="Times New Roman" pitchFamily="18" charset="0"/>
              </a:rPr>
              <a:t> = age ;  }</a:t>
            </a:r>
          </a:p>
          <a:p>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getInfo</a:t>
            </a:r>
            <a:r>
              <a:rPr lang="en-US" altLang="zh-CN" sz="2400" dirty="0">
                <a:solidFill>
                  <a:srgbClr val="C00000"/>
                </a:solidFill>
                <a:ea typeface="宋体" pitchFamily="2" charset="-122"/>
                <a:cs typeface="Times New Roman" pitchFamily="18" charset="0"/>
              </a:rPr>
              <a:t>(){	</a:t>
            </a:r>
            <a:endParaRPr lang="zh-CN" altLang="en-US" sz="2400" dirty="0">
              <a:solidFill>
                <a:srgbClr val="C00000"/>
              </a:solidFill>
              <a:ea typeface="宋体" pitchFamily="2" charset="-122"/>
              <a:cs typeface="Times New Roman" pitchFamily="18" charset="0"/>
            </a:endParaRPr>
          </a:p>
          <a:p>
            <a:r>
              <a:rPr lang="zh-CN" altLang="en-US"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姓名：</a:t>
            </a:r>
            <a:r>
              <a:rPr lang="en-US" altLang="zh-CN" sz="2400" dirty="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this.speak</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public void speak(){</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年龄：</a:t>
            </a:r>
            <a:r>
              <a:rPr lang="en-US" altLang="zh-CN" sz="2400" dirty="0">
                <a:solidFill>
                  <a:srgbClr val="C00000"/>
                </a:solidFill>
                <a:ea typeface="宋体" pitchFamily="2" charset="-122"/>
                <a:cs typeface="Times New Roman" pitchFamily="18" charset="0"/>
              </a:rPr>
              <a:t>” + </a:t>
            </a:r>
            <a:r>
              <a:rPr lang="en-US" altLang="zh-CN" sz="2400" dirty="0" err="1">
                <a:solidFill>
                  <a:srgbClr val="C00000"/>
                </a:solidFill>
                <a:ea typeface="宋体" pitchFamily="2" charset="-122"/>
                <a:cs typeface="Times New Roman" pitchFamily="18" charset="0"/>
              </a:rPr>
              <a:t>this.age</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a:ea typeface="宋体" panose="02010600030101010101" pitchFamily="2" charset="-122"/>
              </a:rPr>
              <a:t>    1.</a:t>
            </a:r>
            <a:r>
              <a:rPr lang="zh-CN" altLang="en-US" sz="2000" dirty="0">
                <a:ea typeface="宋体" panose="02010600030101010101" pitchFamily="2" charset="-122"/>
              </a:rPr>
              <a:t>当形参与成员变量重名时，如果在方法内部需要使用成员变量，必须添加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来表明该变量时类成员</a:t>
            </a:r>
            <a:endParaRPr lang="en-US" altLang="zh-CN" sz="2000" dirty="0">
              <a:ea typeface="宋体" panose="02010600030101010101" pitchFamily="2" charset="-122"/>
            </a:endParaRPr>
          </a:p>
          <a:p>
            <a:endParaRPr lang="zh-CN" altLang="en-US" sz="2000" dirty="0">
              <a:ea typeface="宋体" panose="02010600030101010101" pitchFamily="2" charset="-122"/>
            </a:endParaRPr>
          </a:p>
          <a:p>
            <a:r>
              <a:rPr lang="en-US" altLang="zh-CN" sz="2000" dirty="0">
                <a:ea typeface="宋体" panose="02010600030101010101" pitchFamily="2" charset="-122"/>
              </a:rPr>
              <a:t>        2.</a:t>
            </a:r>
            <a:r>
              <a:rPr lang="zh-CN" altLang="en-US" sz="2000" dirty="0">
                <a:ea typeface="宋体" panose="02010600030101010101" pitchFamily="2" charset="-122"/>
              </a:rPr>
              <a:t>在任意方法内，如果使用当前类的成员变量或成员方法可以在其前面添加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63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a:solidFill>
                  <a:srgbClr val="C00000"/>
                </a:solidFill>
                <a:ea typeface="宋体" pitchFamily="2" charset="-122"/>
                <a:cs typeface="Times New Roman" pitchFamily="18" charset="0"/>
              </a:rPr>
              <a:t>class Person{		</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定义</a:t>
            </a:r>
            <a:r>
              <a:rPr lang="en-US" altLang="zh-CN" sz="2000" dirty="0">
                <a:ea typeface="宋体" pitchFamily="2" charset="-122"/>
                <a:cs typeface="Times New Roman" pitchFamily="18" charset="0"/>
              </a:rPr>
              <a:t>Person</a:t>
            </a:r>
            <a:r>
              <a:rPr lang="zh-CN" altLang="en-US" sz="2000" dirty="0">
                <a:ea typeface="宋体" pitchFamily="2" charset="-122"/>
                <a:cs typeface="Times New Roman" pitchFamily="18" charset="0"/>
              </a:rPr>
              <a:t>类</a:t>
            </a: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private String name ;		</a:t>
            </a:r>
            <a:endParaRPr lang="zh-CN" altLang="en-US" sz="2000" dirty="0">
              <a:solidFill>
                <a:srgbClr val="C00000"/>
              </a:solidFill>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age ;			</a:t>
            </a:r>
            <a:endParaRPr lang="zh-CN" altLang="en-US" sz="2000" dirty="0">
              <a:solidFill>
                <a:srgbClr val="C00000"/>
              </a:solidFill>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public Person(){	</a:t>
            </a:r>
            <a:r>
              <a:rPr lang="en-US" altLang="zh-CN" sz="2000" dirty="0">
                <a:ea typeface="宋体" pitchFamily="2" charset="-122"/>
                <a:cs typeface="Times New Roman" pitchFamily="18" charset="0"/>
              </a:rPr>
              <a:t>  // </a:t>
            </a:r>
            <a:r>
              <a:rPr lang="zh-CN" altLang="en-US" sz="2000" dirty="0">
                <a:ea typeface="宋体" pitchFamily="2" charset="-122"/>
                <a:cs typeface="Times New Roman" pitchFamily="18" charset="0"/>
              </a:rPr>
              <a:t>无</a:t>
            </a:r>
            <a:r>
              <a:rPr lang="zh-CN" altLang="en-US" sz="2000">
                <a:ea typeface="宋体" pitchFamily="2" charset="-122"/>
                <a:cs typeface="Times New Roman" pitchFamily="18" charset="0"/>
              </a:rPr>
              <a:t>参构造器</a:t>
            </a:r>
            <a:endParaRPr lang="zh-CN" altLang="en-US" sz="2000" dirty="0">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zh-CN" altLang="en-US" sz="2000" dirty="0">
                <a:solidFill>
                  <a:srgbClr val="C00000"/>
                </a:solidFill>
                <a:ea typeface="宋体" pitchFamily="2" charset="-122"/>
                <a:cs typeface="Times New Roman" pitchFamily="18" charset="0"/>
              </a:rPr>
              <a:t>新对象实例化</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public Person(String name){</a:t>
            </a:r>
          </a:p>
          <a:p>
            <a:r>
              <a:rPr lang="en-US" altLang="zh-CN" sz="2000" dirty="0">
                <a:solidFill>
                  <a:srgbClr val="C00000"/>
                </a:solidFill>
                <a:ea typeface="宋体" pitchFamily="2" charset="-122"/>
                <a:cs typeface="Times New Roman" pitchFamily="18" charset="0"/>
              </a:rPr>
              <a:t>		this();      </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调用本类中的无</a:t>
            </a:r>
            <a:r>
              <a:rPr lang="zh-CN" altLang="en-US" sz="2000">
                <a:ea typeface="宋体" pitchFamily="2" charset="-122"/>
                <a:cs typeface="Times New Roman" pitchFamily="18" charset="0"/>
              </a:rPr>
              <a:t>参构造器</a:t>
            </a:r>
            <a:endParaRPr lang="zh-CN" altLang="en-US" sz="2000" dirty="0">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this.name = name ;	</a:t>
            </a:r>
          </a:p>
          <a:p>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public Person(String </a:t>
            </a:r>
            <a:r>
              <a:rPr lang="en-US" altLang="zh-CN" sz="2000" dirty="0" err="1">
                <a:solidFill>
                  <a:srgbClr val="C00000"/>
                </a:solidFill>
                <a:ea typeface="宋体" pitchFamily="2" charset="-122"/>
                <a:cs typeface="Times New Roman" pitchFamily="18" charset="0"/>
              </a:rPr>
              <a:t>name,int</a:t>
            </a:r>
            <a:r>
              <a:rPr lang="en-US" altLang="zh-CN" sz="2000" dirty="0">
                <a:solidFill>
                  <a:srgbClr val="C00000"/>
                </a:solidFill>
                <a:ea typeface="宋体" pitchFamily="2" charset="-122"/>
                <a:cs typeface="Times New Roman" pitchFamily="18" charset="0"/>
              </a:rPr>
              <a:t> age){	</a:t>
            </a:r>
            <a:endParaRPr lang="zh-CN" altLang="en-US" sz="2000" dirty="0">
              <a:solidFill>
                <a:srgbClr val="C00000"/>
              </a:solidFill>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this(name) ;  </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调用有一个参数</a:t>
            </a:r>
            <a:r>
              <a:rPr lang="zh-CN" altLang="en-US" sz="2000">
                <a:ea typeface="宋体" pitchFamily="2" charset="-122"/>
                <a:cs typeface="Times New Roman" pitchFamily="18" charset="0"/>
              </a:rPr>
              <a:t>的构造器</a:t>
            </a:r>
            <a:endParaRPr lang="zh-CN" altLang="en-US" sz="2000" dirty="0">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this.age</a:t>
            </a:r>
            <a:r>
              <a:rPr lang="en-US" altLang="zh-CN" sz="2000" dirty="0">
                <a:solidFill>
                  <a:srgbClr val="C00000"/>
                </a:solidFill>
                <a:ea typeface="宋体" pitchFamily="2" charset="-122"/>
                <a:cs typeface="Times New Roman" pitchFamily="18" charset="0"/>
              </a:rPr>
              <a:t> = age;</a:t>
            </a:r>
            <a:endParaRPr lang="zh-CN" altLang="en-US" sz="2000" dirty="0">
              <a:solidFill>
                <a:srgbClr val="C00000"/>
              </a:solidFill>
              <a:ea typeface="宋体" pitchFamily="2" charset="-122"/>
              <a:cs typeface="Times New Roman" pitchFamily="18" charset="0"/>
            </a:endParaRPr>
          </a:p>
          <a:p>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r>
              <a:rPr lang="en-US" altLang="zh-CN" sz="2000" dirty="0">
                <a:solidFill>
                  <a:srgbClr val="C00000"/>
                </a:solidFill>
                <a:ea typeface="宋体" pitchFamily="2" charset="-122"/>
                <a:cs typeface="Times New Roman" pitchFamily="18" charset="0"/>
              </a:rPr>
              <a:t>	public String </a:t>
            </a:r>
            <a:r>
              <a:rPr lang="en-US" altLang="zh-CN" sz="2000" dirty="0" err="1">
                <a:solidFill>
                  <a:srgbClr val="C00000"/>
                </a:solidFill>
                <a:ea typeface="宋体" pitchFamily="2" charset="-122"/>
                <a:cs typeface="Times New Roman" pitchFamily="18" charset="0"/>
              </a:rPr>
              <a:t>getInfo</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return "</a:t>
            </a:r>
            <a:r>
              <a:rPr lang="zh-CN" altLang="en-US" sz="2000" dirty="0">
                <a:solidFill>
                  <a:srgbClr val="C00000"/>
                </a:solidFill>
                <a:ea typeface="宋体" pitchFamily="2" charset="-122"/>
                <a:cs typeface="Times New Roman" pitchFamily="18" charset="0"/>
              </a:rPr>
              <a:t>姓名：</a:t>
            </a:r>
            <a:r>
              <a:rPr lang="en-US" altLang="zh-CN" sz="2000" dirty="0">
                <a:solidFill>
                  <a:srgbClr val="C00000"/>
                </a:solidFill>
                <a:ea typeface="宋体" pitchFamily="2" charset="-122"/>
                <a:cs typeface="Times New Roman" pitchFamily="18" charset="0"/>
              </a:rPr>
              <a:t>" + name + "</a:t>
            </a:r>
            <a:r>
              <a:rPr lang="zh-CN" altLang="en-US" sz="2000" dirty="0">
                <a:solidFill>
                  <a:srgbClr val="C00000"/>
                </a:solidFill>
                <a:ea typeface="宋体" pitchFamily="2" charset="-122"/>
                <a:cs typeface="Times New Roman" pitchFamily="18" charset="0"/>
              </a:rPr>
              <a:t>，年龄：</a:t>
            </a:r>
            <a:r>
              <a:rPr lang="en-US" altLang="zh-CN" sz="2000" dirty="0">
                <a:solidFill>
                  <a:srgbClr val="C00000"/>
                </a:solidFill>
                <a:ea typeface="宋体" pitchFamily="2" charset="-122"/>
                <a:cs typeface="Times New Roman" pitchFamily="18" charset="0"/>
              </a:rPr>
              <a:t>" + age ;</a:t>
            </a:r>
          </a:p>
          <a:p>
            <a:r>
              <a:rPr lang="en-US" altLang="zh-CN" sz="2000" dirty="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a:ea typeface="宋体" pitchFamily="2" charset="-122"/>
              </a:rPr>
              <a:t>使用</a:t>
            </a:r>
            <a:r>
              <a:rPr lang="en-US" altLang="zh-CN" sz="2800" b="1" dirty="0">
                <a:ea typeface="宋体" pitchFamily="2" charset="-122"/>
              </a:rPr>
              <a:t>this</a:t>
            </a:r>
            <a:r>
              <a:rPr lang="zh-CN" altLang="en-US" sz="2800" b="1" dirty="0">
                <a:ea typeface="宋体" pitchFamily="2" charset="-122"/>
              </a:rPr>
              <a:t>调用本类的构造器</a:t>
            </a:r>
            <a:endParaRPr lang="en-US" altLang="zh-CN" sz="2800" b="1" dirty="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a:ea typeface="宋体" panose="02010600030101010101" pitchFamily="2" charset="-122"/>
              </a:rPr>
              <a:t>，构造器相互</a:t>
            </a:r>
            <a:r>
              <a:rPr lang="zh-CN" altLang="en-US" sz="2000" dirty="0">
                <a:ea typeface="宋体" panose="02010600030101010101" pitchFamily="2" charset="-122"/>
              </a:rPr>
              <a:t>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836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ea typeface="宋体" pitchFamily="2" charset="-122"/>
              </a:rPr>
              <a:t>注意：</a:t>
            </a:r>
            <a:endParaRPr lang="en-US" altLang="zh-CN" sz="2800" b="1" dirty="0">
              <a:ea typeface="宋体" pitchFamily="2" charset="-122"/>
            </a:endParaRPr>
          </a:p>
          <a:p>
            <a:endParaRPr lang="en-US" altLang="zh-CN" sz="2800" b="1" dirty="0">
              <a:ea typeface="宋体" pitchFamily="2" charset="-122"/>
            </a:endParaRPr>
          </a:p>
          <a:p>
            <a:r>
              <a:rPr lang="en-US" altLang="zh-CN" sz="2800" b="1" dirty="0">
                <a:ea typeface="宋体" pitchFamily="2" charset="-122"/>
              </a:rPr>
              <a:t>1.</a:t>
            </a:r>
            <a:r>
              <a:rPr lang="zh-CN" altLang="en-US" sz="2800" b="1" dirty="0">
                <a:ea typeface="宋体" pitchFamily="2" charset="-122"/>
              </a:rPr>
              <a:t>使用</a:t>
            </a:r>
            <a:r>
              <a:rPr lang="en-US" altLang="zh-CN" sz="2800" b="1" dirty="0">
                <a:ea typeface="宋体" pitchFamily="2" charset="-122"/>
              </a:rPr>
              <a:t>this()</a:t>
            </a:r>
            <a:r>
              <a:rPr lang="zh-CN" altLang="en-US" sz="2800" b="1" dirty="0">
                <a:ea typeface="宋体" pitchFamily="2" charset="-122"/>
              </a:rPr>
              <a:t>必须放在构造器的首行！</a:t>
            </a:r>
            <a:endParaRPr lang="en-US" altLang="zh-CN" sz="2800" b="1" dirty="0">
              <a:ea typeface="宋体" pitchFamily="2" charset="-122"/>
            </a:endParaRPr>
          </a:p>
          <a:p>
            <a:endParaRPr lang="en-US" altLang="zh-CN" sz="2800" b="1" dirty="0">
              <a:ea typeface="宋体" pitchFamily="2" charset="-122"/>
            </a:endParaRPr>
          </a:p>
          <a:p>
            <a:r>
              <a:rPr lang="en-US" altLang="zh-CN" sz="2800" b="1" dirty="0">
                <a:ea typeface="宋体" pitchFamily="2" charset="-122"/>
              </a:rPr>
              <a:t>2.</a:t>
            </a:r>
            <a:r>
              <a:rPr lang="zh-CN" altLang="en-US" sz="2800" b="1" dirty="0">
                <a:ea typeface="宋体" pitchFamily="2" charset="-122"/>
              </a:rPr>
              <a:t>使用</a:t>
            </a:r>
            <a:r>
              <a:rPr lang="en-US" altLang="zh-CN" sz="2800" b="1" dirty="0">
                <a:ea typeface="宋体" pitchFamily="2" charset="-122"/>
              </a:rPr>
              <a:t>this</a:t>
            </a:r>
            <a:r>
              <a:rPr lang="zh-CN" altLang="en-US" sz="2800" b="1" dirty="0">
                <a:ea typeface="宋体" pitchFamily="2" charset="-122"/>
              </a:rPr>
              <a:t>调用本类</a:t>
            </a:r>
            <a:r>
              <a:rPr lang="zh-CN" altLang="en-US" sz="2800" b="1">
                <a:ea typeface="宋体" pitchFamily="2" charset="-122"/>
              </a:rPr>
              <a:t>中其它的构造器，</a:t>
            </a:r>
            <a:r>
              <a:rPr lang="zh-CN" altLang="en-US" sz="2800" b="1" dirty="0">
                <a:ea typeface="宋体" pitchFamily="2" charset="-122"/>
              </a:rPr>
              <a:t>至少有一</a:t>
            </a:r>
            <a:r>
              <a:rPr lang="zh-CN" altLang="en-US" sz="2800" b="1">
                <a:ea typeface="宋体" pitchFamily="2" charset="-122"/>
              </a:rPr>
              <a:t>个构造器是</a:t>
            </a:r>
            <a:r>
              <a:rPr lang="zh-CN" altLang="en-US" sz="2800" b="1" dirty="0">
                <a:ea typeface="宋体" pitchFamily="2" charset="-122"/>
              </a:rPr>
              <a:t>不用</a:t>
            </a:r>
            <a:r>
              <a:rPr lang="en-US" altLang="zh-CN" sz="2800" b="1" dirty="0">
                <a:ea typeface="宋体" pitchFamily="2" charset="-122"/>
              </a:rPr>
              <a:t>this</a:t>
            </a:r>
            <a:r>
              <a:rPr lang="zh-CN" altLang="en-US" sz="2800" b="1" dirty="0">
                <a:ea typeface="宋体" pitchFamily="2" charset="-122"/>
              </a:rPr>
              <a:t>的。</a:t>
            </a:r>
          </a:p>
        </p:txBody>
      </p:sp>
    </p:spTree>
    <p:extLst>
      <p:ext uri="{BB962C8B-B14F-4D97-AF65-F5344CB8AC3E}">
        <p14:creationId xmlns:p14="http://schemas.microsoft.com/office/powerpoint/2010/main" val="22200823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定义</a:t>
            </a:r>
            <a:r>
              <a:rPr lang="en-US" altLang="zh-CN" dirty="0"/>
              <a:t>Person</a:t>
            </a:r>
            <a:r>
              <a:rPr lang="zh-CN" altLang="en-US" dirty="0"/>
              <a:t>类，里面有</a:t>
            </a:r>
            <a:r>
              <a:rPr lang="en-US" altLang="zh-CN" dirty="0"/>
              <a:t>name</a:t>
            </a:r>
            <a:r>
              <a:rPr lang="zh-CN" altLang="en-US" dirty="0"/>
              <a:t>、</a:t>
            </a:r>
            <a:r>
              <a:rPr lang="en-US" altLang="zh-CN" dirty="0"/>
              <a:t>age</a:t>
            </a:r>
            <a:r>
              <a:rPr lang="zh-CN" altLang="en-US" dirty="0"/>
              <a:t>属性，并提供</a:t>
            </a:r>
            <a:r>
              <a:rPr lang="en-US" altLang="zh-CN" dirty="0" err="1"/>
              <a:t>compareTo</a:t>
            </a:r>
            <a:r>
              <a:rPr lang="zh-CN" altLang="en-US" dirty="0"/>
              <a:t>比较方法，用于判断是否和另一个人相等</a:t>
            </a:r>
            <a:endParaRPr lang="en-US" altLang="zh-CN" dirty="0"/>
          </a:p>
          <a:p>
            <a:r>
              <a:rPr lang="zh-CN" altLang="en-US" dirty="0"/>
              <a:t>提供测试类</a:t>
            </a:r>
            <a:r>
              <a:rPr lang="en-US" altLang="zh-CN" dirty="0" err="1"/>
              <a:t>TestPerson</a:t>
            </a:r>
            <a:r>
              <a:rPr lang="zh-CN" altLang="en-US" dirty="0"/>
              <a:t>，用于测试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把大象放到冰箱？</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a:solidFill>
                  <a:srgbClr val="C00000"/>
                </a:solidFill>
                <a:ea typeface="新宋体" panose="02010609030101010101" pitchFamily="49" charset="-122"/>
              </a:rPr>
              <a:t>class Person{  </a:t>
            </a:r>
            <a:r>
              <a:rPr lang="en-US" altLang="zh-CN" sz="2200" dirty="0">
                <a:ea typeface="新宋体" panose="02010609030101010101" pitchFamily="49" charset="-122"/>
              </a:rPr>
              <a:t>// </a:t>
            </a:r>
            <a:r>
              <a:rPr lang="zh-CN" altLang="en-US" sz="2200" dirty="0">
                <a:ea typeface="新宋体" panose="02010609030101010101" pitchFamily="49" charset="-122"/>
              </a:rPr>
              <a:t>定义</a:t>
            </a:r>
            <a:r>
              <a:rPr lang="en-US" altLang="zh-CN" sz="2200" dirty="0">
                <a:ea typeface="新宋体" panose="02010609030101010101" pitchFamily="49" charset="-122"/>
              </a:rPr>
              <a:t>Person</a:t>
            </a:r>
            <a:r>
              <a:rPr lang="zh-CN" altLang="en-US" sz="2200" dirty="0">
                <a:ea typeface="新宋体" panose="02010609030101010101" pitchFamily="49" charset="-122"/>
              </a:rPr>
              <a:t>类</a:t>
            </a: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String name;</a:t>
            </a:r>
          </a:p>
          <a:p>
            <a:r>
              <a:rPr lang="en-US" altLang="zh-CN" sz="2200" dirty="0">
                <a:solidFill>
                  <a:srgbClr val="C00000"/>
                </a:solidFill>
                <a:ea typeface="新宋体" panose="02010609030101010101" pitchFamily="49" charset="-122"/>
              </a:rPr>
              <a:t>	Person(String name){</a:t>
            </a:r>
          </a:p>
          <a:p>
            <a:r>
              <a:rPr lang="en-US" altLang="zh-CN" sz="2200" dirty="0">
                <a:solidFill>
                  <a:srgbClr val="C00000"/>
                </a:solidFill>
                <a:ea typeface="新宋体" panose="02010609030101010101" pitchFamily="49" charset="-122"/>
              </a:rPr>
              <a:t>		this.name = name;}</a:t>
            </a:r>
          </a:p>
          <a:p>
            <a:r>
              <a:rPr lang="en-US" altLang="zh-CN" sz="2200" dirty="0">
                <a:solidFill>
                  <a:srgbClr val="C00000"/>
                </a:solidFill>
                <a:ea typeface="新宋体" panose="02010609030101010101" pitchFamily="49" charset="-122"/>
              </a:rPr>
              <a:t>	public void </a:t>
            </a:r>
            <a:r>
              <a:rPr lang="en-US" altLang="zh-CN" sz="2200" dirty="0" err="1">
                <a:solidFill>
                  <a:srgbClr val="C00000"/>
                </a:solidFill>
                <a:ea typeface="新宋体" panose="02010609030101010101" pitchFamily="49" charset="-122"/>
              </a:rPr>
              <a:t>getInfo</a:t>
            </a:r>
            <a:r>
              <a:rPr lang="en-US" altLang="zh-CN" sz="2200" dirty="0">
                <a:solidFill>
                  <a:srgbClr val="C00000"/>
                </a:solidFill>
                <a:ea typeface="新宋体" panose="02010609030101010101" pitchFamily="49" charset="-122"/>
              </a:rPr>
              <a:t>(){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err="1">
                <a:solidFill>
                  <a:srgbClr val="C00000"/>
                </a:solidFill>
                <a:ea typeface="新宋体" panose="02010609030101010101" pitchFamily="49" charset="-122"/>
              </a:rPr>
              <a:t>System.out.println</a:t>
            </a:r>
            <a:r>
              <a:rPr lang="en-US" altLang="zh-CN" sz="2200" dirty="0">
                <a:solidFill>
                  <a:srgbClr val="C00000"/>
                </a:solidFill>
                <a:ea typeface="新宋体" panose="02010609030101010101" pitchFamily="49" charset="-122"/>
              </a:rPr>
              <a:t>("Person</a:t>
            </a:r>
            <a:r>
              <a:rPr lang="zh-CN" altLang="en-US" sz="2200" dirty="0">
                <a:solidFill>
                  <a:srgbClr val="C00000"/>
                </a:solidFill>
                <a:ea typeface="新宋体" panose="02010609030101010101" pitchFamily="49" charset="-122"/>
              </a:rPr>
              <a:t>类 </a:t>
            </a:r>
            <a:r>
              <a:rPr lang="en-US" altLang="zh-CN" sz="2200" dirty="0">
                <a:solidFill>
                  <a:srgbClr val="C00000"/>
                </a:solidFill>
                <a:ea typeface="新宋体" panose="02010609030101010101" pitchFamily="49" charset="-122"/>
              </a:rPr>
              <a:t>--&gt; " + </a:t>
            </a:r>
            <a:r>
              <a:rPr lang="en-US" altLang="zh-CN" sz="2200" b="1" dirty="0">
                <a:solidFill>
                  <a:srgbClr val="C00000"/>
                </a:solidFill>
                <a:ea typeface="新宋体" panose="02010609030101010101" pitchFamily="49" charset="-122"/>
              </a:rPr>
              <a:t>this</a:t>
            </a:r>
            <a:r>
              <a:rPr lang="en-US" altLang="zh-CN" sz="2200" dirty="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p>
          <a:p>
            <a:r>
              <a:rPr lang="en-US" altLang="zh-CN" sz="2200" dirty="0">
                <a:solidFill>
                  <a:srgbClr val="0000FF"/>
                </a:solidFill>
                <a:ea typeface="新宋体" panose="02010609030101010101" pitchFamily="49" charset="-122"/>
              </a:rPr>
              <a:t>		return </a:t>
            </a:r>
            <a:r>
              <a:rPr lang="en-US" altLang="zh-CN" sz="2200" b="1" dirty="0">
                <a:solidFill>
                  <a:srgbClr val="0000FF"/>
                </a:solidFill>
                <a:ea typeface="新宋体" panose="02010609030101010101" pitchFamily="49" charset="-122"/>
              </a:rPr>
              <a:t>this</a:t>
            </a:r>
            <a:r>
              <a:rPr lang="en-US" altLang="zh-CN" sz="2200" dirty="0">
                <a:solidFill>
                  <a:srgbClr val="0000FF"/>
                </a:solidFill>
                <a:ea typeface="新宋体" panose="02010609030101010101" pitchFamily="49" charset="-122"/>
              </a:rPr>
              <a:t>.name==p.name;</a:t>
            </a:r>
          </a:p>
          <a:p>
            <a:r>
              <a:rPr lang="en-US" altLang="zh-CN" sz="2200" dirty="0">
                <a:solidFill>
                  <a:srgbClr val="0000FF"/>
                </a:solidFill>
                <a:ea typeface="新宋体" panose="02010609030101010101" pitchFamily="49" charset="-122"/>
              </a:rPr>
              <a:t>	}  </a:t>
            </a:r>
            <a:r>
              <a:rPr lang="en-US" altLang="zh-CN" sz="2200" dirty="0">
                <a:solidFill>
                  <a:srgbClr val="C00000"/>
                </a:solidFill>
                <a:ea typeface="新宋体" panose="02010609030101010101" pitchFamily="49" charset="-122"/>
              </a:rPr>
              <a:t>}</a:t>
            </a:r>
          </a:p>
          <a:p>
            <a:r>
              <a:rPr lang="en-US" altLang="zh-CN" sz="2200" dirty="0">
                <a:solidFill>
                  <a:srgbClr val="C00000"/>
                </a:solidFill>
                <a:ea typeface="新宋体" panose="02010609030101010101" pitchFamily="49" charset="-122"/>
              </a:rPr>
              <a:t>public </a:t>
            </a:r>
            <a:r>
              <a:rPr lang="en-US" altLang="zh-CN" sz="2200">
                <a:solidFill>
                  <a:srgbClr val="C00000"/>
                </a:solidFill>
                <a:ea typeface="新宋体" panose="02010609030101010101" pitchFamily="49" charset="-122"/>
              </a:rPr>
              <a:t>class PersonTest{</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public static void main(String </a:t>
            </a:r>
            <a:r>
              <a:rPr lang="en-US" altLang="zh-CN" sz="2200" dirty="0" err="1">
                <a:solidFill>
                  <a:srgbClr val="C00000"/>
                </a:solidFill>
                <a:ea typeface="新宋体" panose="02010609030101010101" pitchFamily="49" charset="-122"/>
              </a:rPr>
              <a:t>args</a:t>
            </a:r>
            <a:r>
              <a:rPr lang="en-US" altLang="zh-CN" sz="2200" dirty="0">
                <a:solidFill>
                  <a:srgbClr val="C00000"/>
                </a:solidFill>
                <a:ea typeface="新宋体" panose="02010609030101010101" pitchFamily="49" charset="-122"/>
              </a:rPr>
              <a:t>[]){</a:t>
            </a:r>
          </a:p>
          <a:p>
            <a:r>
              <a:rPr lang="en-US" altLang="zh-CN" sz="2200" dirty="0">
                <a:solidFill>
                  <a:srgbClr val="C00000"/>
                </a:solidFill>
                <a:ea typeface="新宋体" panose="02010609030101010101" pitchFamily="49" charset="-122"/>
              </a:rPr>
              <a:t>		Person per1 = new Person("</a:t>
            </a:r>
            <a:r>
              <a:rPr lang="zh-CN" altLang="en-US" sz="2200" dirty="0">
                <a:solidFill>
                  <a:srgbClr val="C00000"/>
                </a:solidFill>
                <a:ea typeface="新宋体" panose="02010609030101010101" pitchFamily="49" charset="-122"/>
              </a:rPr>
              <a:t>张三</a:t>
            </a:r>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Person per2 = new Person("</a:t>
            </a:r>
            <a:r>
              <a:rPr lang="zh-CN" altLang="en-US" sz="2200" dirty="0">
                <a:solidFill>
                  <a:srgbClr val="C00000"/>
                </a:solidFill>
                <a:ea typeface="新宋体" panose="02010609030101010101" pitchFamily="49" charset="-122"/>
              </a:rPr>
              <a:t>李四</a:t>
            </a:r>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per1.getInfo() ;	</a:t>
            </a:r>
            <a:r>
              <a:rPr lang="en-US" altLang="zh-CN" sz="2200" dirty="0">
                <a:ea typeface="新宋体" panose="02010609030101010101" pitchFamily="49" charset="-122"/>
              </a:rPr>
              <a:t>// </a:t>
            </a:r>
            <a:r>
              <a:rPr lang="zh-CN" altLang="en-US" sz="2200" dirty="0">
                <a:ea typeface="新宋体" panose="02010609030101010101" pitchFamily="49" charset="-122"/>
              </a:rPr>
              <a:t>当前调用</a:t>
            </a:r>
            <a:r>
              <a:rPr lang="en-US" altLang="zh-CN" sz="2200" dirty="0" err="1">
                <a:ea typeface="新宋体" panose="02010609030101010101" pitchFamily="49" charset="-122"/>
              </a:rPr>
              <a:t>getInfo</a:t>
            </a:r>
            <a:r>
              <a:rPr lang="en-US" altLang="zh-CN" sz="2200" dirty="0">
                <a:ea typeface="新宋体" panose="02010609030101010101" pitchFamily="49" charset="-122"/>
              </a:rPr>
              <a:t>()</a:t>
            </a:r>
            <a:r>
              <a:rPr lang="zh-CN" altLang="en-US" sz="2200" dirty="0">
                <a:ea typeface="新宋体" panose="02010609030101010101" pitchFamily="49" charset="-122"/>
              </a:rPr>
              <a:t>方法的对象是</a:t>
            </a:r>
            <a:r>
              <a:rPr lang="en-US" altLang="zh-CN" sz="2200" dirty="0">
                <a:ea typeface="新宋体" panose="02010609030101010101" pitchFamily="49" charset="-122"/>
              </a:rPr>
              <a:t>per1</a:t>
            </a:r>
          </a:p>
          <a:p>
            <a:r>
              <a:rPr lang="en-US" altLang="zh-CN" sz="2200" dirty="0">
                <a:solidFill>
                  <a:srgbClr val="C00000"/>
                </a:solidFill>
                <a:ea typeface="新宋体" panose="02010609030101010101" pitchFamily="49" charset="-122"/>
              </a:rPr>
              <a:t>		per2.getInfo() ;	</a:t>
            </a:r>
            <a:r>
              <a:rPr lang="en-US" altLang="zh-CN" sz="2200" dirty="0">
                <a:ea typeface="新宋体" panose="02010609030101010101" pitchFamily="49" charset="-122"/>
              </a:rPr>
              <a:t>// </a:t>
            </a:r>
            <a:r>
              <a:rPr lang="zh-CN" altLang="en-US" sz="2200" dirty="0">
                <a:ea typeface="新宋体" panose="02010609030101010101" pitchFamily="49" charset="-122"/>
              </a:rPr>
              <a:t>当前调用</a:t>
            </a:r>
            <a:r>
              <a:rPr lang="en-US" altLang="zh-CN" sz="2200" dirty="0" err="1">
                <a:ea typeface="新宋体" panose="02010609030101010101" pitchFamily="49" charset="-122"/>
              </a:rPr>
              <a:t>getInfo</a:t>
            </a:r>
            <a:r>
              <a:rPr lang="en-US" altLang="zh-CN" sz="2200" dirty="0">
                <a:ea typeface="新宋体" panose="02010609030101010101" pitchFamily="49" charset="-122"/>
              </a:rPr>
              <a:t>()</a:t>
            </a:r>
            <a:r>
              <a:rPr lang="zh-CN" altLang="en-US" sz="2200" dirty="0">
                <a:ea typeface="新宋体" panose="02010609030101010101" pitchFamily="49" charset="-122"/>
              </a:rPr>
              <a:t>方法的对象是</a:t>
            </a:r>
            <a:r>
              <a:rPr lang="en-US" altLang="zh-CN" sz="2200" dirty="0">
                <a:ea typeface="新宋体" panose="02010609030101010101" pitchFamily="49" charset="-122"/>
              </a:rPr>
              <a:t>per2</a:t>
            </a:r>
          </a:p>
          <a:p>
            <a:r>
              <a:rPr lang="en-US" altLang="zh-CN" sz="2200" dirty="0">
                <a:ea typeface="新宋体" panose="02010609030101010101" pitchFamily="49" charset="-122"/>
              </a:rPr>
              <a:t>		</a:t>
            </a:r>
            <a:r>
              <a:rPr lang="en-US" altLang="zh-CN" sz="2200" dirty="0" err="1">
                <a:solidFill>
                  <a:srgbClr val="C00000"/>
                </a:solidFill>
                <a:ea typeface="新宋体" panose="02010609030101010101" pitchFamily="49" charset="-122"/>
              </a:rPr>
              <a:t>boolean</a:t>
            </a:r>
            <a:r>
              <a:rPr lang="en-US" altLang="zh-CN" sz="2200" dirty="0">
                <a:solidFill>
                  <a:srgbClr val="C00000"/>
                </a:solidFill>
                <a:ea typeface="新宋体" panose="02010609030101010101" pitchFamily="49" charset="-122"/>
              </a:rPr>
              <a:t> b = per1.compare(per2);</a:t>
            </a:r>
          </a:p>
          <a:p>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a:ea typeface="新宋体" panose="02010609030101010101" pitchFamily="49" charset="-122"/>
              </a:rPr>
              <a:t>当前正在操作本方法的对象称为当前对象。</a:t>
            </a:r>
          </a:p>
        </p:txBody>
      </p:sp>
    </p:spTree>
    <p:extLst>
      <p:ext uri="{BB962C8B-B14F-4D97-AF65-F5344CB8AC3E}">
        <p14:creationId xmlns:p14="http://schemas.microsoft.com/office/powerpoint/2010/main" val="12776546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extLst>
              <p:ext uri="{D42A27DB-BD31-4B8C-83A1-F6EECF244321}">
                <p14:modId xmlns:p14="http://schemas.microsoft.com/office/powerpoint/2010/main" val="3298563533"/>
              </p:ext>
            </p:extLst>
          </p:nvPr>
        </p:nvGraphicFramePr>
        <p:xfrm>
          <a:off x="4788024" y="1916832"/>
          <a:ext cx="3810000" cy="3756660"/>
        </p:xfrm>
        <a:graphic>
          <a:graphicData uri="http://schemas.openxmlformats.org/drawingml/2006/table">
            <a:tbl>
              <a:tblPr>
                <a:tableStyleId>{3C2FFA5D-87B4-456A-9821-1D502468CF0F}</a:tableStyleId>
              </a:tblPr>
              <a:tblGrid>
                <a:gridCol w="3810000">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Boy</a:t>
                      </a:r>
                      <a:endPar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tc>
                <a:extLst>
                  <a:ext uri="{0D108BD9-81ED-4DB2-BD59-A6C34878D82A}">
                    <a16:rowId xmlns:a16="http://schemas.microsoft.com/office/drawing/2014/main" val="10000"/>
                  </a:ext>
                </a:extLst>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name:String</a:t>
                      </a:r>
                      <a:endParaRPr kumimoji="1" lang="en-US" altLang="zh-CN" sz="2400" u="none" strike="noStrike" cap="none" normalizeH="0" baseline="0" dirty="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tc>
                <a:extLst>
                  <a:ext uri="{0D108BD9-81ED-4DB2-BD59-A6C34878D82A}">
                    <a16:rowId xmlns:a16="http://schemas.microsoft.com/office/drawing/2014/main" val="10001"/>
                  </a:ext>
                </a:extLst>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setName</a:t>
                      </a:r>
                      <a:r>
                        <a:rPr kumimoji="1" lang="en-US" altLang="zh-CN" sz="2400" u="none" strike="noStrike" cap="none" normalizeH="0" baseline="0" dirty="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getName</a:t>
                      </a:r>
                      <a:r>
                        <a:rPr kumimoji="1" lang="en-US" altLang="zh-CN" sz="2400" u="none" strike="noStrike" cap="none" normalizeH="0" baseline="0" dirty="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setAge</a:t>
                      </a: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i</a:t>
                      </a:r>
                      <a:r>
                        <a:rPr kumimoji="1" lang="en-US" altLang="zh-CN" sz="2400" u="none" strike="noStrike" cap="none" normalizeH="0" baseline="0" dirty="0">
                          <a:ln>
                            <a:noFill/>
                          </a:ln>
                          <a:effectLst/>
                          <a:latin typeface="+mn-lt"/>
                          <a:ea typeface="宋体" pitchFamily="2" charset="-122"/>
                          <a:cs typeface="Times New Roman" pitchFamily="18" charset="0"/>
                        </a:rPr>
                        <a:t>: </a:t>
                      </a:r>
                      <a:r>
                        <a:rPr kumimoji="1" lang="en-US" altLang="zh-CN" sz="2400" u="none" strike="noStrike" cap="none" normalizeH="0" baseline="0" dirty="0" err="1">
                          <a:ln>
                            <a:noFill/>
                          </a:ln>
                          <a:effectLst/>
                          <a:latin typeface="+mn-lt"/>
                          <a:ea typeface="宋体" pitchFamily="2" charset="-122"/>
                          <a:cs typeface="Times New Roman" pitchFamily="18" charset="0"/>
                        </a:rPr>
                        <a:t>int</a:t>
                      </a:r>
                      <a:r>
                        <a:rPr kumimoji="1" lang="en-US" altLang="zh-CN" sz="2400" u="none" strike="noStrike" cap="none" normalizeH="0" baseline="0" dirty="0">
                          <a:ln>
                            <a:noFill/>
                          </a:ln>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getAge</a:t>
                      </a:r>
                      <a:r>
                        <a:rPr kumimoji="1" lang="en-US" altLang="zh-CN" sz="2400" u="none" strike="noStrike" cap="none" normalizeH="0" baseline="0" dirty="0">
                          <a:ln>
                            <a:noFill/>
                          </a:ln>
                          <a:effectLst/>
                          <a:latin typeface="+mn-lt"/>
                          <a:ea typeface="宋体" pitchFamily="2" charset="-122"/>
                          <a:cs typeface="Times New Roman" pitchFamily="18" charset="0"/>
                        </a:rPr>
                        <a:t>(): </a:t>
                      </a:r>
                      <a:r>
                        <a:rPr kumimoji="1" lang="en-US" altLang="zh-CN" sz="2400" u="none" strike="noStrike" cap="none" normalizeH="0" baseline="0" dirty="0" err="1">
                          <a:ln>
                            <a:noFill/>
                          </a:ln>
                          <a:effectLst/>
                          <a:latin typeface="+mn-lt"/>
                          <a:ea typeface="宋体" pitchFamily="2" charset="-122"/>
                          <a:cs typeface="Times New Roman" pitchFamily="18" charset="0"/>
                        </a:rPr>
                        <a:t>int</a:t>
                      </a:r>
                      <a:endParaRPr kumimoji="1" lang="en-US" altLang="zh-CN" sz="2400" u="none" strike="noStrike" cap="none" normalizeH="0" baseline="0" dirty="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a:t>
                      </a:r>
                    </a:p>
                  </a:txBody>
                  <a:tcPr horzOverflow="overflow"/>
                </a:tc>
                <a:extLst>
                  <a:ext uri="{0D108BD9-81ED-4DB2-BD59-A6C34878D82A}">
                    <a16:rowId xmlns:a16="http://schemas.microsoft.com/office/drawing/2014/main" val="10002"/>
                  </a:ext>
                </a:extLst>
              </a:tr>
            </a:tbl>
          </a:graphicData>
        </a:graphic>
      </p:graphicFrame>
      <p:graphicFrame>
        <p:nvGraphicFramePr>
          <p:cNvPr id="5" name="Group 18"/>
          <p:cNvGraphicFramePr>
            <a:graphicFrameLocks noGrp="1"/>
          </p:cNvGraphicFramePr>
          <p:nvPr>
            <p:ph sz="half" idx="4294967295"/>
            <p:extLst>
              <p:ext uri="{D42A27DB-BD31-4B8C-83A1-F6EECF244321}">
                <p14:modId xmlns:p14="http://schemas.microsoft.com/office/powerpoint/2010/main" val="2346217983"/>
              </p:ext>
            </p:extLst>
          </p:nvPr>
        </p:nvGraphicFramePr>
        <p:xfrm>
          <a:off x="467544" y="3068960"/>
          <a:ext cx="3600400" cy="3402274"/>
        </p:xfrm>
        <a:graphic>
          <a:graphicData uri="http://schemas.openxmlformats.org/drawingml/2006/table">
            <a:tbl>
              <a:tblPr>
                <a:tableStyleId>{3C2FFA5D-87B4-456A-9821-1D502468CF0F}</a:tableStyleId>
              </a:tblPr>
              <a:tblGrid>
                <a:gridCol w="3600400">
                  <a:extLst>
                    <a:ext uri="{9D8B030D-6E8A-4147-A177-3AD203B41FA5}">
                      <a16:colId xmlns:a16="http://schemas.microsoft.com/office/drawing/2014/main" val="20000"/>
                    </a:ext>
                  </a:extLst>
                </a:gridCol>
              </a:tblGrid>
              <a:tr h="7322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Girl</a:t>
                      </a:r>
                      <a:endPar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tc>
                <a:extLst>
                  <a:ext uri="{0D108BD9-81ED-4DB2-BD59-A6C34878D82A}">
                    <a16:rowId xmlns:a16="http://schemas.microsoft.com/office/drawing/2014/main" val="10000"/>
                  </a:ext>
                </a:extLst>
              </a:tr>
              <a:tr h="65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name:String</a:t>
                      </a:r>
                      <a:endParaRPr kumimoji="1" lang="en-US" altLang="zh-CN" sz="2400" u="none" strike="noStrike" cap="none" normalizeH="0" baseline="0" dirty="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tc>
                <a:extLst>
                  <a:ext uri="{0D108BD9-81ED-4DB2-BD59-A6C34878D82A}">
                    <a16:rowId xmlns:a16="http://schemas.microsoft.com/office/drawing/2014/main" val="10001"/>
                  </a:ext>
                </a:extLst>
              </a:tr>
              <a:tr h="1705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setName</a:t>
                      </a:r>
                      <a:r>
                        <a:rPr kumimoji="1" lang="en-US" altLang="zh-CN" sz="2400" u="none" strike="noStrike" cap="none" normalizeH="0" baseline="0" dirty="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a:ln>
                            <a:noFill/>
                          </a:ln>
                          <a:effectLst/>
                          <a:latin typeface="+mn-lt"/>
                          <a:ea typeface="宋体" pitchFamily="2" charset="-122"/>
                          <a:cs typeface="Times New Roman" pitchFamily="18" charset="0"/>
                        </a:rPr>
                        <a:t>+</a:t>
                      </a:r>
                      <a:r>
                        <a:rPr kumimoji="1" lang="en-US" altLang="zh-CN" sz="2400" u="none" strike="noStrike" cap="none" normalizeH="0" baseline="0" dirty="0" err="1">
                          <a:ln>
                            <a:noFill/>
                          </a:ln>
                          <a:effectLst/>
                          <a:latin typeface="+mn-lt"/>
                          <a:ea typeface="宋体" pitchFamily="2" charset="-122"/>
                          <a:cs typeface="Times New Roman" pitchFamily="18" charset="0"/>
                        </a:rPr>
                        <a:t>getName</a:t>
                      </a:r>
                      <a:r>
                        <a:rPr kumimoji="1" lang="en-US" altLang="zh-CN" sz="2400" u="none" strike="noStrike" cap="none" normalizeH="0" baseline="0" dirty="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a:ln>
                            <a:noFill/>
                          </a:ln>
                          <a:solidFill>
                            <a:schemeClr val="tx1"/>
                          </a:solidFill>
                          <a:effectLst/>
                          <a:latin typeface="+mn-lt"/>
                          <a:ea typeface="宋体" pitchFamily="2" charset="-122"/>
                          <a:cs typeface="Times New Roman" pitchFamily="18" charset="0"/>
                        </a:rPr>
                        <a:t>boy:Boy</a:t>
                      </a: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+compare(</a:t>
                      </a:r>
                      <a:r>
                        <a:rPr kumimoji="1" lang="en-US" altLang="zh-CN" sz="2400" b="0" i="0" u="none" strike="noStrike" cap="none" normalizeH="0" baseline="0" dirty="0" err="1">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a:ln>
                            <a:noFill/>
                          </a:ln>
                          <a:solidFill>
                            <a:schemeClr val="tx1"/>
                          </a:solidFill>
                          <a:effectLst/>
                          <a:latin typeface="+mn-lt"/>
                          <a:ea typeface="宋体" pitchFamily="2" charset="-122"/>
                          <a:cs typeface="Times New Roman" pitchFamily="18" charset="0"/>
                        </a:rPr>
                        <a:t>)</a:t>
                      </a:r>
                    </a:p>
                  </a:txBody>
                  <a:tcPr horzOverflow="overflow"/>
                </a:tc>
                <a:extLst>
                  <a:ext uri="{0D108BD9-81ED-4DB2-BD59-A6C34878D82A}">
                    <a16:rowId xmlns:a16="http://schemas.microsoft.com/office/drawing/2014/main" val="10002"/>
                  </a:ext>
                </a:extLst>
              </a:tr>
            </a:tbl>
          </a:graphicData>
        </a:graphic>
      </p:graphicFrame>
      <p:sp>
        <p:nvSpPr>
          <p:cNvPr id="6" name="TextBox 5"/>
          <p:cNvSpPr txBox="1"/>
          <p:nvPr/>
        </p:nvSpPr>
        <p:spPr>
          <a:xfrm>
            <a:off x="4427984" y="764704"/>
            <a:ext cx="1656184" cy="646331"/>
          </a:xfrm>
          <a:prstGeom prst="rect">
            <a:avLst/>
          </a:prstGeom>
          <a:noFill/>
        </p:spPr>
        <p:txBody>
          <a:bodyPr wrap="square" rtlCol="0">
            <a:spAutoFit/>
          </a:bodyPr>
          <a:lstStyle/>
          <a:p>
            <a:r>
              <a:rPr lang="zh-CN" altLang="en-US" sz="3600" b="1" dirty="0">
                <a:ea typeface="宋体" pitchFamily="2" charset="-122"/>
              </a:rPr>
              <a:t>练习</a:t>
            </a:r>
            <a:r>
              <a:rPr lang="en-US" altLang="zh-CN" sz="3600" b="1" dirty="0">
                <a:ea typeface="宋体" pitchFamily="2" charset="-122"/>
              </a:rPr>
              <a:t>7</a:t>
            </a:r>
            <a:endParaRPr lang="zh-CN" altLang="en-US" sz="3600" b="1" dirty="0">
              <a:ea typeface="宋体" pitchFamily="2" charset="-122"/>
            </a:endParaRPr>
          </a:p>
        </p:txBody>
      </p:sp>
      <p:sp>
        <p:nvSpPr>
          <p:cNvPr id="7" name="TextBox 6"/>
          <p:cNvSpPr txBox="1"/>
          <p:nvPr/>
        </p:nvSpPr>
        <p:spPr>
          <a:xfrm>
            <a:off x="467544" y="1628800"/>
            <a:ext cx="3456384" cy="1384995"/>
          </a:xfrm>
          <a:prstGeom prst="rect">
            <a:avLst/>
          </a:prstGeom>
          <a:noFill/>
        </p:spPr>
        <p:txBody>
          <a:bodyPr wrap="square" rtlCol="0">
            <a:spAutoFit/>
          </a:bodyPr>
          <a:lstStyle/>
          <a:p>
            <a:r>
              <a:rPr lang="zh-CN" altLang="en-US" sz="2800" dirty="0">
                <a:ea typeface="宋体" pitchFamily="2" charset="-122"/>
                <a:cs typeface="Times New Roman" pitchFamily="18" charset="0"/>
              </a:rPr>
              <a:t>添加必要</a:t>
            </a:r>
            <a:r>
              <a:rPr lang="zh-CN" altLang="en-US" sz="2800">
                <a:ea typeface="宋体" pitchFamily="2" charset="-122"/>
                <a:cs typeface="Times New Roman" pitchFamily="18" charset="0"/>
              </a:rPr>
              <a:t>的构造器，</a:t>
            </a:r>
            <a:r>
              <a:rPr lang="zh-CN" altLang="en-US" sz="2800" dirty="0">
                <a:ea typeface="宋体" pitchFamily="2" charset="-122"/>
                <a:cs typeface="Times New Roman" pitchFamily="18" charset="0"/>
              </a:rPr>
              <a:t>综合应用构造器的重载，</a:t>
            </a:r>
            <a:r>
              <a:rPr lang="en-US" altLang="zh-CN" sz="2800" dirty="0">
                <a:ea typeface="宋体" pitchFamily="2" charset="-122"/>
                <a:cs typeface="Times New Roman" pitchFamily="18" charset="0"/>
              </a:rPr>
              <a:t>this</a:t>
            </a:r>
            <a:r>
              <a:rPr lang="zh-CN" altLang="en-US" sz="2800" dirty="0">
                <a:ea typeface="宋体" pitchFamily="2" charset="-122"/>
                <a:cs typeface="Times New Roman" pitchFamily="18" charset="0"/>
              </a:rPr>
              <a:t>关键字。</a:t>
            </a:r>
          </a:p>
        </p:txBody>
      </p:sp>
    </p:spTree>
    <p:extLst>
      <p:ext uri="{BB962C8B-B14F-4D97-AF65-F5344CB8AC3E}">
        <p14:creationId xmlns:p14="http://schemas.microsoft.com/office/powerpoint/2010/main" val="1030703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060848"/>
            <a:ext cx="6984776" cy="1569660"/>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4-10 </a:t>
            </a:r>
            <a:r>
              <a:rPr lang="zh-CN" altLang="en-US" sz="4800">
                <a:solidFill>
                  <a:schemeClr val="bg1"/>
                </a:solidFill>
                <a:ea typeface="隶书" panose="02010509060101010101" pitchFamily="49" charset="-122"/>
              </a:rPr>
              <a:t>关键字：</a:t>
            </a:r>
            <a:r>
              <a:rPr lang="en-US" altLang="zh-CN" sz="4800">
                <a:solidFill>
                  <a:schemeClr val="bg1"/>
                </a:solidFill>
                <a:ea typeface="隶书" panose="02010509060101010101" pitchFamily="49" charset="-122"/>
              </a:rPr>
              <a:t>package</a:t>
            </a:r>
            <a:r>
              <a:rPr lang="zh-CN" altLang="en-US" sz="4800">
                <a:solidFill>
                  <a:schemeClr val="bg1"/>
                </a:solidFill>
                <a:ea typeface="隶书" panose="02010509060101010101" pitchFamily="49" charset="-122"/>
              </a:rPr>
              <a:t>、</a:t>
            </a:r>
            <a:r>
              <a:rPr lang="en-US" altLang="zh-CN" sz="4800">
                <a:solidFill>
                  <a:schemeClr val="bg1"/>
                </a:solidFill>
                <a:ea typeface="隶书" panose="02010509060101010101" pitchFamily="49" charset="-122"/>
              </a:rPr>
              <a:t>import</a:t>
            </a:r>
            <a:r>
              <a:rPr lang="zh-CN" altLang="en-US" sz="480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618002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a:latin typeface="+mn-lt"/>
                <a:ea typeface="宋体" pitchFamily="2" charset="-122"/>
                <a:cs typeface="Times New Roman" pitchFamily="18" charset="0"/>
              </a:rPr>
              <a:t>关键字</a:t>
            </a:r>
            <a:r>
              <a:rPr lang="en-US" altLang="zh-CN" b="1" dirty="0">
                <a:latin typeface="+mn-lt"/>
                <a:ea typeface="宋体" pitchFamily="2" charset="-122"/>
                <a:cs typeface="Times New Roman" pitchFamily="18" charset="0"/>
              </a:rPr>
              <a:t>—package</a:t>
            </a:r>
            <a:endParaRPr lang="zh-CN" altLang="en-US" b="1" dirty="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340768"/>
            <a:ext cx="8640762" cy="5256584"/>
          </a:xfrm>
        </p:spPr>
        <p:txBody>
          <a:bodyPr>
            <a:normAutofit fontScale="85000" lnSpcReduction="10000"/>
          </a:bodyPr>
          <a:lstStyle/>
          <a:p>
            <a:pPr eaLnBrk="1" hangingPunct="1">
              <a:lnSpc>
                <a:spcPct val="120000"/>
              </a:lnSpc>
              <a:buClr>
                <a:schemeClr val="tx1"/>
              </a:buClr>
              <a:buFont typeface="Wingdings" pitchFamily="2" charset="2"/>
              <a:buChar char="l"/>
            </a:pPr>
            <a:r>
              <a:rPr lang="en-US" altLang="zh-CN" sz="2600" dirty="0">
                <a:ea typeface="宋体" pitchFamily="2" charset="-122"/>
                <a:cs typeface="Times New Roman" pitchFamily="18" charset="0"/>
              </a:rPr>
              <a:t>package</a:t>
            </a:r>
            <a:r>
              <a:rPr lang="zh-CN" altLang="en-US" sz="2600" dirty="0">
                <a:ea typeface="宋体" pitchFamily="2" charset="-122"/>
                <a:cs typeface="Times New Roman" pitchFamily="18" charset="0"/>
              </a:rPr>
              <a:t>语句作为</a:t>
            </a:r>
            <a:r>
              <a:rPr lang="en-US" altLang="zh-CN" sz="2600" dirty="0">
                <a:ea typeface="宋体" pitchFamily="2" charset="-122"/>
                <a:cs typeface="Times New Roman" pitchFamily="18" charset="0"/>
              </a:rPr>
              <a:t>Java</a:t>
            </a:r>
            <a:r>
              <a:rPr lang="zh-CN" altLang="en-US" sz="2600" dirty="0">
                <a:ea typeface="宋体" pitchFamily="2" charset="-122"/>
                <a:cs typeface="Times New Roman" pitchFamily="18" charset="0"/>
              </a:rPr>
              <a:t>源文件的第一条语句，指明该文件中定义的类所在的包。</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若缺省该语句，则指定为无名包</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。它的格式为：</a:t>
            </a:r>
          </a:p>
          <a:p>
            <a:pPr eaLnBrk="1" hangingPunct="1">
              <a:lnSpc>
                <a:spcPct val="120000"/>
              </a:lnSpc>
              <a:buClr>
                <a:schemeClr val="tx1"/>
              </a:buClr>
              <a:buFontTx/>
              <a:buNone/>
            </a:pPr>
            <a:r>
              <a:rPr lang="zh-CN" altLang="en-US" sz="2600" b="1" dirty="0">
                <a:ea typeface="宋体" pitchFamily="2" charset="-122"/>
                <a:cs typeface="Times New Roman" pitchFamily="18" charset="0"/>
              </a:rPr>
              <a:t>	</a:t>
            </a:r>
            <a:r>
              <a:rPr lang="en-US" altLang="zh-CN" sz="2600" b="1" dirty="0">
                <a:solidFill>
                  <a:srgbClr val="0000FF"/>
                </a:solidFill>
                <a:ea typeface="宋体" pitchFamily="2" charset="-122"/>
                <a:cs typeface="Times New Roman" pitchFamily="18" charset="0"/>
              </a:rPr>
              <a:t>package </a:t>
            </a:r>
            <a:r>
              <a:rPr lang="zh-CN" altLang="en-US" sz="2600" b="1" dirty="0">
                <a:solidFill>
                  <a:srgbClr val="0000FF"/>
                </a:solidFill>
                <a:ea typeface="宋体" pitchFamily="2" charset="-122"/>
                <a:cs typeface="Times New Roman" pitchFamily="18" charset="0"/>
              </a:rPr>
              <a:t>顶层包名</a:t>
            </a:r>
            <a:r>
              <a:rPr lang="en-US" altLang="zh-CN" sz="2600" b="1" dirty="0">
                <a:solidFill>
                  <a:srgbClr val="0000FF"/>
                </a:solidFill>
                <a:ea typeface="宋体" pitchFamily="2" charset="-122"/>
                <a:cs typeface="Times New Roman" pitchFamily="18" charset="0"/>
              </a:rPr>
              <a:t>.</a:t>
            </a:r>
            <a:r>
              <a:rPr lang="zh-CN" altLang="en-US" sz="2600" b="1" dirty="0">
                <a:solidFill>
                  <a:srgbClr val="0000FF"/>
                </a:solidFill>
                <a:ea typeface="宋体" pitchFamily="2" charset="-122"/>
                <a:cs typeface="Times New Roman" pitchFamily="18" charset="0"/>
              </a:rPr>
              <a:t>子包名</a:t>
            </a:r>
            <a:r>
              <a:rPr lang="en-US" altLang="zh-CN" sz="2600" b="1" dirty="0">
                <a:solidFill>
                  <a:srgbClr val="0000FF"/>
                </a:solidFill>
                <a:ea typeface="宋体" pitchFamily="2" charset="-122"/>
                <a:cs typeface="Times New Roman" pitchFamily="18" charset="0"/>
              </a:rPr>
              <a:t> ;</a:t>
            </a:r>
          </a:p>
          <a:p>
            <a:pPr eaLnBrk="1" hangingPunct="1">
              <a:lnSpc>
                <a:spcPct val="120000"/>
              </a:lnSpc>
              <a:spcBef>
                <a:spcPts val="0"/>
              </a:spcBef>
              <a:buClr>
                <a:schemeClr val="tx1"/>
              </a:buClr>
              <a:buFontTx/>
              <a:buNone/>
            </a:pPr>
            <a:r>
              <a:rPr lang="en-US" altLang="zh-CN" sz="2600" b="1" dirty="0">
                <a:ea typeface="宋体" pitchFamily="2" charset="-122"/>
                <a:cs typeface="Times New Roman" pitchFamily="18" charset="0"/>
              </a:rPr>
              <a:t>	</a:t>
            </a:r>
            <a:r>
              <a:rPr lang="zh-CN" altLang="en-US" sz="2600" b="1" dirty="0">
                <a:ea typeface="宋体" pitchFamily="2" charset="-122"/>
                <a:cs typeface="Times New Roman" pitchFamily="18" charset="0"/>
              </a:rPr>
              <a:t>举例：</a:t>
            </a:r>
            <a:r>
              <a:rPr lang="en-US" altLang="zh-CN" sz="2600" dirty="0">
                <a:ea typeface="宋体" pitchFamily="2" charset="-122"/>
                <a:cs typeface="Times New Roman" pitchFamily="18" charset="0"/>
              </a:rPr>
              <a:t>pack\Test.java</a:t>
            </a:r>
          </a:p>
          <a:p>
            <a:pPr eaLnBrk="1" hangingPunct="1">
              <a:lnSpc>
                <a:spcPct val="120000"/>
              </a:lnSpc>
              <a:spcBef>
                <a:spcPts val="0"/>
              </a:spcBef>
              <a:buClr>
                <a:schemeClr val="tx1"/>
              </a:buClr>
              <a:buFontTx/>
              <a:buNone/>
            </a:pPr>
            <a:r>
              <a:rPr lang="en-US" altLang="zh-CN" sz="2600" b="1" dirty="0">
                <a:solidFill>
                  <a:schemeClr val="accent2"/>
                </a:solidFill>
                <a:ea typeface="宋体" pitchFamily="2" charset="-122"/>
                <a:cs typeface="Times New Roman" pitchFamily="18" charset="0"/>
              </a:rPr>
              <a:t>	</a:t>
            </a:r>
            <a:r>
              <a:rPr lang="en-US" altLang="zh-CN" sz="2600" b="1" dirty="0">
                <a:solidFill>
                  <a:schemeClr val="hlink"/>
                </a:solidFill>
                <a:ea typeface="宋体" pitchFamily="2" charset="-122"/>
                <a:cs typeface="Times New Roman" pitchFamily="18" charset="0"/>
              </a:rPr>
              <a:t>	</a:t>
            </a:r>
            <a:r>
              <a:rPr lang="en-US" altLang="zh-CN" sz="2600" dirty="0">
                <a:solidFill>
                  <a:srgbClr val="C00000"/>
                </a:solidFill>
                <a:ea typeface="宋体" pitchFamily="2" charset="-122"/>
                <a:cs typeface="Times New Roman" pitchFamily="18" charset="0"/>
              </a:rPr>
              <a:t>package p1;    //</a:t>
            </a:r>
            <a:r>
              <a:rPr lang="zh-CN" altLang="en-US" sz="2600" dirty="0">
                <a:solidFill>
                  <a:srgbClr val="C00000"/>
                </a:solidFill>
                <a:ea typeface="宋体" pitchFamily="2" charset="-122"/>
                <a:cs typeface="Times New Roman" pitchFamily="18" charset="0"/>
              </a:rPr>
              <a:t>指定类</a:t>
            </a:r>
            <a:r>
              <a:rPr lang="en-US" altLang="zh-CN" sz="2600" dirty="0">
                <a:solidFill>
                  <a:srgbClr val="C00000"/>
                </a:solidFill>
                <a:ea typeface="宋体" pitchFamily="2" charset="-122"/>
                <a:cs typeface="Times New Roman" pitchFamily="18" charset="0"/>
              </a:rPr>
              <a:t>Test</a:t>
            </a:r>
            <a:r>
              <a:rPr lang="zh-CN" altLang="en-US" sz="2600" dirty="0">
                <a:solidFill>
                  <a:srgbClr val="C00000"/>
                </a:solidFill>
                <a:ea typeface="宋体" pitchFamily="2" charset="-122"/>
                <a:cs typeface="Times New Roman" pitchFamily="18" charset="0"/>
              </a:rPr>
              <a:t>属于包</a:t>
            </a:r>
            <a:r>
              <a:rPr lang="en-US" altLang="zh-CN" sz="2600" dirty="0">
                <a:solidFill>
                  <a:srgbClr val="C00000"/>
                </a:solidFill>
                <a:ea typeface="宋体" pitchFamily="2" charset="-122"/>
                <a:cs typeface="Times New Roman" pitchFamily="18" charset="0"/>
              </a:rPr>
              <a:t>p1</a:t>
            </a:r>
          </a:p>
          <a:p>
            <a:pPr eaLnBrk="1" hangingPunct="1">
              <a:lnSpc>
                <a:spcPct val="120000"/>
              </a:lnSpc>
              <a:spcBef>
                <a:spcPts val="0"/>
              </a:spcBef>
              <a:buClr>
                <a:schemeClr val="tx1"/>
              </a:buClr>
              <a:buFontTx/>
              <a:buNone/>
            </a:pPr>
            <a:r>
              <a:rPr lang="en-US" altLang="zh-CN" sz="2600" dirty="0">
                <a:solidFill>
                  <a:srgbClr val="C00000"/>
                </a:solidFill>
                <a:ea typeface="宋体" pitchFamily="2" charset="-122"/>
                <a:cs typeface="Times New Roman" pitchFamily="18" charset="0"/>
              </a:rPr>
              <a:t>		public class Test{</a:t>
            </a:r>
          </a:p>
          <a:p>
            <a:pPr eaLnBrk="1" hangingPunct="1">
              <a:lnSpc>
                <a:spcPct val="120000"/>
              </a:lnSpc>
              <a:spcBef>
                <a:spcPts val="0"/>
              </a:spcBef>
              <a:buClr>
                <a:schemeClr val="tx1"/>
              </a:buClr>
              <a:buFontTx/>
              <a:buNone/>
            </a:pPr>
            <a:r>
              <a:rPr lang="en-US" altLang="zh-CN" sz="2600" dirty="0">
                <a:solidFill>
                  <a:srgbClr val="C00000"/>
                </a:solidFill>
                <a:ea typeface="宋体" pitchFamily="2" charset="-122"/>
                <a:cs typeface="Times New Roman" pitchFamily="18" charset="0"/>
              </a:rPr>
              <a:t>		        public void display(){</a:t>
            </a:r>
          </a:p>
          <a:p>
            <a:pPr eaLnBrk="1" hangingPunct="1">
              <a:lnSpc>
                <a:spcPct val="120000"/>
              </a:lnSpc>
              <a:spcBef>
                <a:spcPts val="0"/>
              </a:spcBef>
              <a:buClr>
                <a:schemeClr val="tx1"/>
              </a:buClr>
              <a:buFontTx/>
              <a:buNone/>
            </a:pPr>
            <a:r>
              <a:rPr lang="en-US" altLang="zh-CN" sz="2600" dirty="0">
                <a:solidFill>
                  <a:srgbClr val="C00000"/>
                </a:solidFill>
                <a:ea typeface="宋体" pitchFamily="2" charset="-122"/>
                <a:cs typeface="Times New Roman" pitchFamily="18" charset="0"/>
              </a:rPr>
              <a:t>			</a:t>
            </a:r>
            <a:r>
              <a:rPr lang="en-US" altLang="zh-CN" sz="2600" dirty="0" err="1">
                <a:solidFill>
                  <a:srgbClr val="C00000"/>
                </a:solidFill>
                <a:ea typeface="宋体" pitchFamily="2" charset="-122"/>
                <a:cs typeface="Times New Roman" pitchFamily="18" charset="0"/>
              </a:rPr>
              <a:t>System.out.println</a:t>
            </a:r>
            <a:r>
              <a:rPr lang="en-US" altLang="zh-CN" sz="2600" dirty="0">
                <a:solidFill>
                  <a:srgbClr val="C00000"/>
                </a:solidFill>
                <a:ea typeface="宋体" pitchFamily="2" charset="-122"/>
                <a:cs typeface="Times New Roman" pitchFamily="18" charset="0"/>
              </a:rPr>
              <a:t>("in  method display()");</a:t>
            </a:r>
          </a:p>
          <a:p>
            <a:pPr eaLnBrk="1" hangingPunct="1">
              <a:lnSpc>
                <a:spcPct val="120000"/>
              </a:lnSpc>
              <a:spcBef>
                <a:spcPts val="0"/>
              </a:spcBef>
              <a:buClr>
                <a:schemeClr val="tx1"/>
              </a:buClr>
              <a:buFontTx/>
              <a:buNone/>
            </a:pPr>
            <a:r>
              <a:rPr lang="en-US" altLang="zh-CN" sz="2600" dirty="0">
                <a:solidFill>
                  <a:srgbClr val="C00000"/>
                </a:solidFill>
                <a:ea typeface="宋体" pitchFamily="2" charset="-122"/>
                <a:cs typeface="Times New Roman" pitchFamily="18" charset="0"/>
              </a:rPr>
              <a:t>		        }</a:t>
            </a:r>
          </a:p>
          <a:p>
            <a:pPr eaLnBrk="1" hangingPunct="1">
              <a:lnSpc>
                <a:spcPct val="120000"/>
              </a:lnSpc>
              <a:spcBef>
                <a:spcPts val="0"/>
              </a:spcBef>
              <a:buClr>
                <a:schemeClr val="tx1"/>
              </a:buClr>
              <a:buFontTx/>
              <a:buNone/>
            </a:pPr>
            <a:r>
              <a:rPr lang="en-US" altLang="zh-CN" sz="2600" dirty="0">
                <a:solidFill>
                  <a:srgbClr val="C00000"/>
                </a:solidFill>
                <a:ea typeface="宋体" pitchFamily="2" charset="-122"/>
                <a:cs typeface="Times New Roman" pitchFamily="18" charset="0"/>
              </a:rPr>
              <a:t>		}</a:t>
            </a:r>
          </a:p>
          <a:p>
            <a:pPr eaLnBrk="1" hangingPunct="1">
              <a:lnSpc>
                <a:spcPct val="110000"/>
              </a:lnSpc>
              <a:spcBef>
                <a:spcPct val="50000"/>
              </a:spcBef>
              <a:buClr>
                <a:schemeClr val="tx1"/>
              </a:buClr>
              <a:buFont typeface="Wingdings" pitchFamily="2" charset="2"/>
              <a:buChar char="l"/>
            </a:pPr>
            <a:r>
              <a:rPr lang="zh-CN" altLang="en-US" sz="2400" b="1" dirty="0">
                <a:latin typeface="宋体" panose="02010600030101010101" pitchFamily="2" charset="-122"/>
                <a:ea typeface="宋体" panose="02010600030101010101" pitchFamily="2" charset="-122"/>
                <a:cs typeface="Times New Roman" pitchFamily="18" charset="0"/>
              </a:rPr>
              <a:t>包对应于文件系统的目录，</a:t>
            </a:r>
            <a:r>
              <a:rPr lang="en-US" altLang="zh-CN" sz="2400" b="1" dirty="0">
                <a:ea typeface="宋体" panose="02010600030101010101" pitchFamily="2" charset="-122"/>
                <a:cs typeface="Times New Roman" pitchFamily="18" charset="0"/>
              </a:rPr>
              <a:t>package</a:t>
            </a:r>
            <a:r>
              <a:rPr lang="zh-CN" altLang="en-US" sz="2400" b="1" dirty="0">
                <a:ea typeface="宋体" panose="02010600030101010101" pitchFamily="2" charset="-122"/>
                <a:cs typeface="Times New Roman" pitchFamily="18" charset="0"/>
              </a:rPr>
              <a:t>语句中，用</a:t>
            </a:r>
            <a:r>
              <a:rPr lang="zh-CN" altLang="en-US" sz="2400" b="1" dirty="0">
                <a:solidFill>
                  <a:schemeClr val="tx2"/>
                </a:solidFill>
                <a:ea typeface="宋体" panose="02010600030101010101" pitchFamily="2" charset="-122"/>
                <a:cs typeface="Times New Roman" pitchFamily="18" charset="0"/>
              </a:rPr>
              <a:t> “</a:t>
            </a:r>
            <a:r>
              <a:rPr lang="en-US" altLang="zh-CN" sz="2400" b="1" dirty="0">
                <a:solidFill>
                  <a:schemeClr val="tx2"/>
                </a:solidFill>
                <a:ea typeface="宋体" panose="02010600030101010101" pitchFamily="2" charset="-122"/>
                <a:cs typeface="Times New Roman" pitchFamily="18" charset="0"/>
              </a:rPr>
              <a:t>.</a:t>
            </a:r>
            <a:r>
              <a:rPr lang="zh-CN" altLang="en-US" sz="2400" b="1" dirty="0">
                <a:ea typeface="宋体" panose="02010600030101010101" pitchFamily="2" charset="-122"/>
                <a:cs typeface="Times New Roman" pitchFamily="18" charset="0"/>
              </a:rPr>
              <a:t>”</a:t>
            </a:r>
            <a:r>
              <a:rPr lang="en-US" altLang="zh-CN" sz="2400" b="1" dirty="0">
                <a:ea typeface="宋体" panose="02010600030101010101" pitchFamily="2" charset="-122"/>
                <a:cs typeface="Times New Roman" pitchFamily="18" charset="0"/>
              </a:rPr>
              <a:t> </a:t>
            </a:r>
            <a:r>
              <a:rPr lang="zh-CN" altLang="en-US" sz="2400" b="1" dirty="0">
                <a:ea typeface="宋体" panose="02010600030101010101" pitchFamily="2" charset="-122"/>
                <a:cs typeface="Times New Roman" pitchFamily="18" charset="0"/>
              </a:rPr>
              <a:t>来指明包</a:t>
            </a:r>
            <a:r>
              <a:rPr lang="en-US" altLang="zh-CN" sz="2400" b="1" dirty="0">
                <a:ea typeface="宋体" panose="02010600030101010101" pitchFamily="2" charset="-122"/>
                <a:cs typeface="Times New Roman" pitchFamily="18" charset="0"/>
              </a:rPr>
              <a:t>(</a:t>
            </a:r>
            <a:r>
              <a:rPr lang="zh-CN" altLang="en-US" sz="2400" b="1" dirty="0">
                <a:ea typeface="宋体" panose="02010600030101010101" pitchFamily="2" charset="-122"/>
                <a:cs typeface="Times New Roman" pitchFamily="18" charset="0"/>
              </a:rPr>
              <a:t>目录</a:t>
            </a:r>
            <a:r>
              <a:rPr lang="en-US" altLang="zh-CN" sz="2400" b="1" dirty="0">
                <a:ea typeface="宋体" panose="02010600030101010101" pitchFamily="2" charset="-122"/>
                <a:cs typeface="Times New Roman" pitchFamily="18" charset="0"/>
              </a:rPr>
              <a:t>)</a:t>
            </a:r>
            <a:r>
              <a:rPr lang="zh-CN" altLang="en-US" sz="2400" b="1" dirty="0">
                <a:ea typeface="宋体" panose="02010600030101010101" pitchFamily="2" charset="-122"/>
                <a:cs typeface="Times New Roman" pitchFamily="18" charset="0"/>
              </a:rPr>
              <a:t>的层次；</a:t>
            </a:r>
          </a:p>
          <a:p>
            <a:pPr eaLnBrk="1" hangingPunct="1">
              <a:lnSpc>
                <a:spcPct val="90000"/>
              </a:lnSpc>
              <a:spcBef>
                <a:spcPct val="50000"/>
              </a:spcBef>
              <a:buClr>
                <a:schemeClr val="tx1"/>
              </a:buClr>
              <a:buFont typeface="Wingdings" pitchFamily="2" charset="2"/>
              <a:buChar char="l"/>
            </a:pPr>
            <a:r>
              <a:rPr lang="zh-CN" altLang="en-US" sz="2400" b="1" dirty="0">
                <a:ea typeface="宋体" panose="02010600030101010101" pitchFamily="2" charset="-122"/>
                <a:cs typeface="Times New Roman" pitchFamily="18" charset="0"/>
              </a:rPr>
              <a:t>包通常用小写单词，类名首字母通常大写。</a:t>
            </a:r>
          </a:p>
        </p:txBody>
      </p:sp>
    </p:spTree>
    <p:extLst>
      <p:ext uri="{BB962C8B-B14F-4D97-AF65-F5344CB8AC3E}">
        <p14:creationId xmlns:p14="http://schemas.microsoft.com/office/powerpoint/2010/main" val="3297520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a:latin typeface="+mn-lt"/>
                <a:ea typeface="宋体" pitchFamily="2" charset="-122"/>
                <a:cs typeface="Times New Roman" pitchFamily="18" charset="0"/>
              </a:rPr>
              <a:t>源文件布局：</a:t>
            </a:r>
          </a:p>
        </p:txBody>
      </p:sp>
      <p:pic>
        <p:nvPicPr>
          <p:cNvPr id="45059" name="Picture 3"/>
          <p:cNvPicPr>
            <a:picLocks noChangeAspect="1" noChangeArrowheads="1"/>
          </p:cNvPicPr>
          <p:nvPr/>
        </p:nvPicPr>
        <p:blipFill>
          <a:blip r:embed="rId2"/>
          <a:srcRect/>
          <a:stretch>
            <a:fillRect/>
          </a:stretch>
        </p:blipFill>
        <p:spPr bwMode="auto">
          <a:xfrm>
            <a:off x="971600" y="2204864"/>
            <a:ext cx="6192688" cy="4104456"/>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itchFamily="2" charset="-122"/>
                <a:cs typeface="Times New Roman" pitchFamily="18" charset="0"/>
              </a:rPr>
              <a:t>关键字</a:t>
            </a:r>
            <a:r>
              <a:rPr lang="en-US" altLang="zh-CN" b="1" dirty="0">
                <a:latin typeface="+mn-lt"/>
                <a:ea typeface="宋体" pitchFamily="2" charset="-122"/>
                <a:cs typeface="Times New Roman" pitchFamily="18" charset="0"/>
              </a:rPr>
              <a:t>—package</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3211725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764704"/>
            <a:ext cx="1985624" cy="720080"/>
          </a:xfrm>
        </p:spPr>
        <p:txBody>
          <a:bodyPr>
            <a:normAutofit/>
          </a:bodyPr>
          <a:lstStyle/>
          <a:p>
            <a:pPr eaLnBrk="1" hangingPunct="1"/>
            <a:r>
              <a:rPr lang="zh-CN" altLang="en-US" sz="2800" b="1">
                <a:latin typeface="宋体" pitchFamily="2" charset="-122"/>
                <a:ea typeface="宋体" pitchFamily="2" charset="-122"/>
                <a:cs typeface="Arial Unicode MS" pitchFamily="34" charset="-122"/>
              </a:rPr>
              <a:t>包的作用：</a:t>
            </a:r>
            <a:endParaRPr lang="zh-CN" altLang="en-US" sz="2800" b="1" dirty="0">
              <a:latin typeface="宋体" pitchFamily="2" charset="-122"/>
              <a:ea typeface="宋体" pitchFamily="2" charset="-122"/>
              <a:cs typeface="Arial Unicode MS" pitchFamily="34" charset="-122"/>
            </a:endParaRPr>
          </a:p>
        </p:txBody>
      </p:sp>
      <p:sp>
        <p:nvSpPr>
          <p:cNvPr id="46083" name="Text Box 3"/>
          <p:cNvSpPr txBox="1">
            <a:spLocks noChangeArrowheads="1"/>
          </p:cNvSpPr>
          <p:nvPr/>
        </p:nvSpPr>
        <p:spPr bwMode="auto">
          <a:xfrm>
            <a:off x="395536" y="1340768"/>
            <a:ext cx="8208962" cy="2554545"/>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包帮助管理大型软件系统：将语义近似的类</a:t>
            </a:r>
            <a:r>
              <a:rPr lang="zh-CN" altLang="en-US" sz="2000">
                <a:ea typeface="宋体" pitchFamily="2" charset="-122"/>
                <a:cs typeface="Arial Unicode MS" pitchFamily="34" charset="-122"/>
              </a:rPr>
              <a:t>组织到同一个包中。比如：</a:t>
            </a:r>
            <a:r>
              <a:rPr lang="en-US" altLang="zh-CN" sz="2000">
                <a:solidFill>
                  <a:srgbClr val="0000FF"/>
                </a:solidFill>
                <a:ea typeface="宋体" pitchFamily="2" charset="-122"/>
                <a:cs typeface="Arial Unicode MS" pitchFamily="34" charset="-122"/>
              </a:rPr>
              <a:t>MVC</a:t>
            </a:r>
            <a:r>
              <a:rPr lang="zh-CN" altLang="en-US" sz="2000">
                <a:solidFill>
                  <a:srgbClr val="0000FF"/>
                </a:solidFill>
                <a:ea typeface="宋体" pitchFamily="2" charset="-122"/>
                <a:cs typeface="Arial Unicode MS" pitchFamily="34" charset="-122"/>
              </a:rPr>
              <a:t>的设计模式</a:t>
            </a:r>
            <a:endParaRPr lang="zh-CN" altLang="en-US" sz="2000" dirty="0">
              <a:solidFill>
                <a:srgbClr val="0000FF"/>
              </a:solidFill>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包可以包含类和</a:t>
            </a:r>
            <a:r>
              <a:rPr lang="zh-CN" altLang="en-US" sz="2000">
                <a:ea typeface="宋体" pitchFamily="2" charset="-122"/>
                <a:cs typeface="Arial Unicode MS" pitchFamily="34" charset="-122"/>
              </a:rPr>
              <a:t>子包，划分项目层次</a:t>
            </a:r>
            <a:endParaRPr lang="en-US" altLang="zh-CN" sz="200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a:ea typeface="宋体" pitchFamily="2" charset="-122"/>
                <a:cs typeface="Arial Unicode MS" pitchFamily="34" charset="-122"/>
              </a:rPr>
              <a:t>解决类命名冲突的问题</a:t>
            </a:r>
            <a:endParaRPr lang="en-US" altLang="zh-CN" sz="200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a:ea typeface="宋体" pitchFamily="2" charset="-122"/>
                <a:cs typeface="Arial Unicode MS" pitchFamily="34" charset="-122"/>
              </a:rPr>
              <a:t>控制访问权限</a:t>
            </a:r>
            <a:endParaRPr lang="zh-CN" altLang="en-US" sz="2000" dirty="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例：某航运软件系统包括：一组域对象、</a:t>
            </a:r>
            <a:r>
              <a:rPr lang="en-US" altLang="zh-CN" sz="2000" dirty="0">
                <a:ea typeface="宋体" pitchFamily="2" charset="-122"/>
                <a:cs typeface="Arial Unicode MS" pitchFamily="34" charset="-122"/>
              </a:rPr>
              <a:t>GUI</a:t>
            </a:r>
            <a:r>
              <a:rPr lang="zh-CN" altLang="en-US" sz="2000" dirty="0">
                <a:ea typeface="宋体" pitchFamily="2" charset="-122"/>
                <a:cs typeface="Arial Unicode MS" pitchFamily="34" charset="-122"/>
              </a:rPr>
              <a:t>和</a:t>
            </a:r>
            <a:r>
              <a:rPr lang="en-US" altLang="zh-CN" sz="2000" dirty="0">
                <a:ea typeface="宋体" pitchFamily="2" charset="-122"/>
                <a:cs typeface="Arial Unicode MS" pitchFamily="34" charset="-122"/>
              </a:rPr>
              <a:t>reports</a:t>
            </a:r>
            <a:r>
              <a:rPr lang="zh-CN" altLang="en-US" sz="2000" dirty="0">
                <a:ea typeface="宋体" pitchFamily="2" charset="-122"/>
                <a:cs typeface="Arial Unicode MS" pitchFamily="34" charset="-122"/>
              </a:rPr>
              <a:t>子系统</a:t>
            </a:r>
          </a:p>
        </p:txBody>
      </p:sp>
      <p:pic>
        <p:nvPicPr>
          <p:cNvPr id="46084" name="Picture 4"/>
          <p:cNvPicPr>
            <a:picLocks noChangeAspect="1" noChangeArrowheads="1"/>
          </p:cNvPicPr>
          <p:nvPr/>
        </p:nvPicPr>
        <p:blipFill rotWithShape="1">
          <a:blip r:embed="rId2"/>
          <a:srcRect b="8019"/>
          <a:stretch/>
        </p:blipFill>
        <p:spPr bwMode="auto">
          <a:xfrm>
            <a:off x="827584" y="4049713"/>
            <a:ext cx="7162800" cy="2583099"/>
          </a:xfrm>
          <a:prstGeom prst="rect">
            <a:avLst/>
          </a:prstGeom>
          <a:noFill/>
          <a:ln w="9525">
            <a:noFill/>
            <a:miter lim="800000"/>
            <a:headEnd/>
            <a:tailEnd/>
          </a:ln>
        </p:spPr>
      </p:pic>
    </p:spTree>
    <p:extLst>
      <p:ext uri="{BB962C8B-B14F-4D97-AF65-F5344CB8AC3E}">
        <p14:creationId xmlns:p14="http://schemas.microsoft.com/office/powerpoint/2010/main" val="40213499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a:latin typeface="+mn-lt"/>
                <a:ea typeface="宋体" pitchFamily="2" charset="-122"/>
                <a:cs typeface="Times New Roman" pitchFamily="18" charset="0"/>
              </a:rPr>
              <a:t>关键字</a:t>
            </a:r>
            <a:r>
              <a:rPr lang="en-US" altLang="zh-CN" b="1" dirty="0">
                <a:latin typeface="+mn-lt"/>
                <a:ea typeface="宋体" pitchFamily="2" charset="-122"/>
                <a:cs typeface="Times New Roman" pitchFamily="18" charset="0"/>
              </a:rPr>
              <a:t>—import</a:t>
            </a:r>
            <a:endParaRPr lang="zh-CN" altLang="en-US" b="1" dirty="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4" y="1412776"/>
            <a:ext cx="8785671" cy="5229226"/>
          </a:xfrm>
        </p:spPr>
        <p:txBody>
          <a:bodyPr>
            <a:normAutofit fontScale="62500" lnSpcReduction="20000"/>
          </a:bodyPr>
          <a:lstStyle/>
          <a:p>
            <a:pPr>
              <a:lnSpc>
                <a:spcPct val="170000"/>
              </a:lnSpc>
              <a:buClr>
                <a:schemeClr val="tx1"/>
              </a:buClr>
              <a:buFont typeface="Wingdings" pitchFamily="2" charset="2"/>
              <a:buChar char="l"/>
            </a:pPr>
            <a:r>
              <a:rPr lang="zh-CN" altLang="en-US" sz="3800" dirty="0">
                <a:ea typeface="宋体" pitchFamily="2" charset="-122"/>
                <a:cs typeface="Times New Roman" pitchFamily="18" charset="0"/>
              </a:rPr>
              <a:t>为使用定义在不同包中的</a:t>
            </a:r>
            <a:r>
              <a:rPr lang="en-US" altLang="zh-CN" sz="3800" dirty="0">
                <a:ea typeface="宋体" pitchFamily="2" charset="-122"/>
                <a:cs typeface="Times New Roman" pitchFamily="18" charset="0"/>
              </a:rPr>
              <a:t>Java</a:t>
            </a:r>
            <a:r>
              <a:rPr lang="zh-CN" altLang="en-US" sz="3800" dirty="0">
                <a:ea typeface="宋体" pitchFamily="2" charset="-122"/>
                <a:cs typeface="Times New Roman" pitchFamily="18" charset="0"/>
              </a:rPr>
              <a:t>类，需用</a:t>
            </a:r>
            <a:r>
              <a:rPr lang="en-US" altLang="zh-CN" sz="3800" dirty="0">
                <a:ea typeface="宋体" pitchFamily="2" charset="-122"/>
                <a:cs typeface="Times New Roman" pitchFamily="18" charset="0"/>
              </a:rPr>
              <a:t>import</a:t>
            </a:r>
            <a:r>
              <a:rPr lang="zh-CN" altLang="en-US" sz="3800" dirty="0">
                <a:ea typeface="宋体" pitchFamily="2" charset="-122"/>
                <a:cs typeface="Times New Roman" pitchFamily="18" charset="0"/>
              </a:rPr>
              <a:t>语句来引入</a:t>
            </a:r>
            <a:r>
              <a:rPr lang="zh-CN" altLang="en-US" sz="3800" dirty="0">
                <a:ea typeface="宋体" pitchFamily="2" charset="-122"/>
              </a:rPr>
              <a:t>指定包层次下</a:t>
            </a:r>
            <a:r>
              <a:rPr lang="zh-CN" altLang="en-US" sz="3800" dirty="0">
                <a:ea typeface="宋体" pitchFamily="2" charset="-122"/>
                <a:cs typeface="Times New Roman" pitchFamily="18" charset="0"/>
              </a:rPr>
              <a:t>所需要的类</a:t>
            </a:r>
            <a:r>
              <a:rPr lang="zh-CN" altLang="en-US" sz="3800" dirty="0">
                <a:ea typeface="宋体" pitchFamily="2" charset="-122"/>
              </a:rPr>
              <a:t>或全部类</a:t>
            </a:r>
            <a:r>
              <a:rPr lang="en-US" altLang="zh-CN" sz="3800" dirty="0">
                <a:ea typeface="宋体" pitchFamily="2" charset="-122"/>
              </a:rPr>
              <a:t>(.*)</a:t>
            </a:r>
            <a:r>
              <a:rPr lang="zh-CN" altLang="en-US" sz="3800" dirty="0">
                <a:ea typeface="宋体" pitchFamily="2" charset="-122"/>
              </a:rPr>
              <a:t>。</a:t>
            </a:r>
            <a:r>
              <a:rPr lang="en-US" altLang="zh-CN" sz="3800" dirty="0">
                <a:solidFill>
                  <a:srgbClr val="C00000"/>
                </a:solidFill>
                <a:ea typeface="宋体" pitchFamily="2" charset="-122"/>
                <a:cs typeface="Times New Roman" pitchFamily="18" charset="0"/>
              </a:rPr>
              <a:t>import</a:t>
            </a:r>
            <a:r>
              <a:rPr lang="zh-CN" altLang="en-US" sz="3800" dirty="0">
                <a:solidFill>
                  <a:srgbClr val="C00000"/>
                </a:solidFill>
                <a:ea typeface="宋体" pitchFamily="2" charset="-122"/>
                <a:cs typeface="Times New Roman" pitchFamily="18" charset="0"/>
              </a:rPr>
              <a:t>语句告诉编译器到哪里去寻找类。</a:t>
            </a:r>
            <a:endParaRPr lang="en-US" altLang="zh-CN" sz="3800" dirty="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3600" b="1" dirty="0">
                <a:ea typeface="宋体" pitchFamily="2" charset="-122"/>
                <a:cs typeface="Times New Roman" pitchFamily="18" charset="0"/>
              </a:rPr>
              <a:t>语法格式：</a:t>
            </a:r>
          </a:p>
          <a:p>
            <a:pPr eaLnBrk="1" hangingPunct="1">
              <a:lnSpc>
                <a:spcPct val="90000"/>
              </a:lnSpc>
              <a:buClr>
                <a:schemeClr val="tx1"/>
              </a:buClr>
              <a:buFontTx/>
              <a:buNone/>
            </a:pPr>
            <a:r>
              <a:rPr lang="zh-CN" altLang="en-US" sz="3600" b="1" dirty="0">
                <a:ea typeface="宋体" pitchFamily="2" charset="-122"/>
                <a:cs typeface="Times New Roman" pitchFamily="18" charset="0"/>
              </a:rPr>
              <a:t>	</a:t>
            </a:r>
            <a:r>
              <a:rPr lang="en-US" altLang="zh-CN" sz="3800" b="1" dirty="0">
                <a:solidFill>
                  <a:schemeClr val="folHlink"/>
                </a:solidFill>
                <a:ea typeface="宋体" pitchFamily="2" charset="-122"/>
                <a:cs typeface="Times New Roman" pitchFamily="18" charset="0"/>
              </a:rPr>
              <a:t>import  </a:t>
            </a:r>
            <a:r>
              <a:rPr lang="zh-CN" altLang="en-US" sz="3800" b="1" dirty="0">
                <a:solidFill>
                  <a:schemeClr val="folHlink"/>
                </a:solidFill>
                <a:ea typeface="宋体" pitchFamily="2" charset="-122"/>
                <a:cs typeface="Times New Roman" pitchFamily="18" charset="0"/>
              </a:rPr>
              <a:t>包名</a:t>
            </a:r>
            <a:r>
              <a:rPr lang="en-US" altLang="zh-CN" sz="3800" b="1" dirty="0">
                <a:solidFill>
                  <a:schemeClr val="folHlink"/>
                </a:solidFill>
                <a:ea typeface="宋体" pitchFamily="2" charset="-122"/>
                <a:cs typeface="Times New Roman" pitchFamily="18" charset="0"/>
              </a:rPr>
              <a:t>[.</a:t>
            </a:r>
            <a:r>
              <a:rPr lang="zh-CN" altLang="en-US" sz="3800" b="1" dirty="0">
                <a:solidFill>
                  <a:schemeClr val="folHlink"/>
                </a:solidFill>
                <a:ea typeface="宋体" pitchFamily="2" charset="-122"/>
                <a:cs typeface="Times New Roman" pitchFamily="18" charset="0"/>
              </a:rPr>
              <a:t>子包名</a:t>
            </a:r>
            <a:r>
              <a:rPr lang="en-US" altLang="zh-CN" sz="3800" b="1" dirty="0">
                <a:solidFill>
                  <a:schemeClr val="folHlink"/>
                </a:solidFill>
                <a:ea typeface="宋体" pitchFamily="2" charset="-122"/>
                <a:cs typeface="Times New Roman" pitchFamily="18" charset="0"/>
              </a:rPr>
              <a:t>…]. &lt;</a:t>
            </a:r>
            <a:r>
              <a:rPr lang="zh-CN" altLang="en-US" sz="3800" b="1" dirty="0">
                <a:solidFill>
                  <a:schemeClr val="folHlink"/>
                </a:solidFill>
                <a:ea typeface="宋体" pitchFamily="2" charset="-122"/>
                <a:cs typeface="Times New Roman" pitchFamily="18" charset="0"/>
              </a:rPr>
              <a:t>类名 </a:t>
            </a:r>
            <a:r>
              <a:rPr lang="en-US" altLang="zh-CN" sz="3800" b="1" dirty="0">
                <a:solidFill>
                  <a:schemeClr val="folHlink"/>
                </a:solidFill>
                <a:ea typeface="宋体" pitchFamily="2" charset="-122"/>
                <a:cs typeface="Times New Roman" pitchFamily="18" charset="0"/>
              </a:rPr>
              <a:t>|*&gt;</a:t>
            </a:r>
          </a:p>
          <a:p>
            <a:pPr eaLnBrk="1" hangingPunct="1">
              <a:lnSpc>
                <a:spcPct val="90000"/>
              </a:lnSpc>
              <a:spcBef>
                <a:spcPct val="50000"/>
              </a:spcBef>
              <a:buClr>
                <a:schemeClr val="tx1"/>
              </a:buClr>
              <a:buFont typeface="Wingdings" pitchFamily="2" charset="2"/>
              <a:buChar char="l"/>
            </a:pPr>
            <a:r>
              <a:rPr lang="zh-CN" altLang="en-US" sz="3600" b="1" dirty="0">
                <a:ea typeface="宋体" pitchFamily="2" charset="-122"/>
                <a:cs typeface="Times New Roman" pitchFamily="18" charset="0"/>
              </a:rPr>
              <a:t>应用举例：</a:t>
            </a:r>
            <a:r>
              <a:rPr lang="zh-CN" altLang="en-US" sz="2600" b="1" dirty="0">
                <a:ea typeface="宋体" pitchFamily="2" charset="-122"/>
                <a:cs typeface="Times New Roman" pitchFamily="18" charset="0"/>
              </a:rPr>
              <a:t> </a:t>
            </a:r>
          </a:p>
          <a:p>
            <a:pPr eaLnBrk="1" hangingPunct="1">
              <a:lnSpc>
                <a:spcPct val="120000"/>
              </a:lnSpc>
              <a:spcBef>
                <a:spcPct val="40000"/>
              </a:spcBef>
              <a:buClr>
                <a:schemeClr val="tx1"/>
              </a:buClr>
              <a:buFontTx/>
              <a:buNone/>
            </a:pPr>
            <a:r>
              <a:rPr lang="zh-CN" altLang="en-US" sz="2900" b="1" dirty="0">
                <a:solidFill>
                  <a:srgbClr val="CCFF99"/>
                </a:solidFill>
                <a:ea typeface="宋体" pitchFamily="2" charset="-122"/>
                <a:cs typeface="Times New Roman" pitchFamily="18" charset="0"/>
              </a:rPr>
              <a:t>	</a:t>
            </a:r>
            <a:r>
              <a:rPr lang="en-US" altLang="zh-CN" sz="2900" b="1" dirty="0">
                <a:solidFill>
                  <a:srgbClr val="FF5050"/>
                </a:solidFill>
                <a:ea typeface="宋体" pitchFamily="2" charset="-122"/>
                <a:cs typeface="Times New Roman" pitchFamily="18" charset="0"/>
              </a:rPr>
              <a:t>import  p1.Test;   </a:t>
            </a:r>
            <a:r>
              <a:rPr lang="en-US" altLang="zh-CN" sz="3200" b="1" dirty="0">
                <a:solidFill>
                  <a:schemeClr val="folHlink"/>
                </a:solidFill>
                <a:ea typeface="宋体" pitchFamily="2" charset="-122"/>
                <a:cs typeface="Times New Roman" pitchFamily="18" charset="0"/>
              </a:rPr>
              <a:t>//import p1.*;</a:t>
            </a:r>
            <a:r>
              <a:rPr lang="zh-CN" altLang="en-US" sz="3200" b="1" dirty="0">
                <a:solidFill>
                  <a:schemeClr val="folHlink"/>
                </a:solidFill>
                <a:ea typeface="宋体" pitchFamily="2" charset="-122"/>
                <a:cs typeface="Times New Roman" pitchFamily="18" charset="0"/>
              </a:rPr>
              <a:t>表示引入</a:t>
            </a:r>
            <a:r>
              <a:rPr lang="en-US" altLang="zh-CN" sz="3200" b="1" dirty="0">
                <a:solidFill>
                  <a:schemeClr val="folHlink"/>
                </a:solidFill>
                <a:ea typeface="宋体" pitchFamily="2" charset="-122"/>
                <a:cs typeface="Times New Roman" pitchFamily="18" charset="0"/>
              </a:rPr>
              <a:t>p1</a:t>
            </a:r>
            <a:r>
              <a:rPr lang="zh-CN" altLang="en-US" sz="3200" b="1" dirty="0">
                <a:solidFill>
                  <a:schemeClr val="folHlink"/>
                </a:solidFill>
                <a:ea typeface="宋体" pitchFamily="2" charset="-122"/>
                <a:cs typeface="Times New Roman" pitchFamily="18" charset="0"/>
              </a:rPr>
              <a:t>包中的所有类</a:t>
            </a:r>
          </a:p>
          <a:p>
            <a:pPr eaLnBrk="1" hangingPunct="1">
              <a:lnSpc>
                <a:spcPct val="120000"/>
              </a:lnSpc>
              <a:spcBef>
                <a:spcPct val="0"/>
              </a:spcBef>
              <a:buClr>
                <a:schemeClr val="tx1"/>
              </a:buClr>
              <a:buFontTx/>
              <a:buNone/>
            </a:pPr>
            <a:r>
              <a:rPr lang="zh-CN" altLang="en-US" sz="2900" b="1" dirty="0">
                <a:solidFill>
                  <a:srgbClr val="FF5050"/>
                </a:solidFill>
                <a:ea typeface="宋体" pitchFamily="2" charset="-122"/>
                <a:cs typeface="Times New Roman" pitchFamily="18" charset="0"/>
              </a:rPr>
              <a:t>	</a:t>
            </a:r>
            <a:r>
              <a:rPr lang="en-US" altLang="zh-CN" sz="2900" b="1" dirty="0">
                <a:solidFill>
                  <a:srgbClr val="FF5050"/>
                </a:solidFill>
                <a:ea typeface="宋体" pitchFamily="2" charset="-122"/>
                <a:cs typeface="Times New Roman" pitchFamily="18" charset="0"/>
              </a:rPr>
              <a:t>public class </a:t>
            </a:r>
            <a:r>
              <a:rPr lang="en-US" altLang="zh-CN" sz="2900" b="1" dirty="0" err="1">
                <a:solidFill>
                  <a:srgbClr val="FF5050"/>
                </a:solidFill>
                <a:ea typeface="宋体" pitchFamily="2" charset="-122"/>
                <a:cs typeface="Times New Roman" pitchFamily="18" charset="0"/>
              </a:rPr>
              <a:t>TestPackage</a:t>
            </a:r>
            <a:r>
              <a:rPr lang="en-US" altLang="zh-CN" sz="2900" b="1" dirty="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a:solidFill>
                  <a:srgbClr val="FF5050"/>
                </a:solidFill>
                <a:ea typeface="宋体" pitchFamily="2" charset="-122"/>
                <a:cs typeface="Times New Roman" pitchFamily="18" charset="0"/>
              </a:rPr>
              <a:t>		public static void main(String </a:t>
            </a:r>
            <a:r>
              <a:rPr lang="en-US" altLang="zh-CN" sz="2900" b="1" dirty="0" err="1">
                <a:solidFill>
                  <a:srgbClr val="FF5050"/>
                </a:solidFill>
                <a:ea typeface="宋体" pitchFamily="2" charset="-122"/>
                <a:cs typeface="Times New Roman" pitchFamily="18" charset="0"/>
              </a:rPr>
              <a:t>args</a:t>
            </a:r>
            <a:r>
              <a:rPr lang="en-US" altLang="zh-CN" sz="2900" b="1" dirty="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a:solidFill>
                  <a:srgbClr val="FF5050"/>
                </a:solidFill>
                <a:ea typeface="宋体" pitchFamily="2" charset="-122"/>
                <a:cs typeface="Times New Roman" pitchFamily="18" charset="0"/>
              </a:rPr>
              <a:t>		          Test t = new Test();          </a:t>
            </a:r>
            <a:r>
              <a:rPr lang="en-US" altLang="zh-CN" sz="3200" b="1" dirty="0">
                <a:solidFill>
                  <a:schemeClr val="folHlink"/>
                </a:solidFill>
                <a:ea typeface="宋体" pitchFamily="2" charset="-122"/>
                <a:cs typeface="Times New Roman" pitchFamily="18" charset="0"/>
              </a:rPr>
              <a:t>//Test</a:t>
            </a:r>
            <a:r>
              <a:rPr lang="zh-CN" altLang="en-US" sz="3200" b="1" dirty="0">
                <a:solidFill>
                  <a:schemeClr val="folHlink"/>
                </a:solidFill>
                <a:ea typeface="宋体" pitchFamily="2" charset="-122"/>
                <a:cs typeface="Times New Roman" pitchFamily="18" charset="0"/>
              </a:rPr>
              <a:t>类在</a:t>
            </a:r>
            <a:r>
              <a:rPr lang="en-US" altLang="zh-CN" sz="3200" b="1" dirty="0">
                <a:solidFill>
                  <a:schemeClr val="folHlink"/>
                </a:solidFill>
                <a:ea typeface="宋体" pitchFamily="2" charset="-122"/>
                <a:cs typeface="Times New Roman" pitchFamily="18" charset="0"/>
              </a:rPr>
              <a:t>p1</a:t>
            </a:r>
            <a:r>
              <a:rPr lang="zh-CN" altLang="en-US" sz="3200" b="1" dirty="0">
                <a:solidFill>
                  <a:schemeClr val="folHlink"/>
                </a:solidFill>
                <a:ea typeface="宋体" pitchFamily="2" charset="-122"/>
                <a:cs typeface="Times New Roman" pitchFamily="18" charset="0"/>
              </a:rPr>
              <a:t>包中定义</a:t>
            </a:r>
          </a:p>
          <a:p>
            <a:pPr eaLnBrk="1" hangingPunct="1">
              <a:lnSpc>
                <a:spcPct val="120000"/>
              </a:lnSpc>
              <a:spcBef>
                <a:spcPct val="0"/>
              </a:spcBef>
              <a:buClr>
                <a:schemeClr val="tx1"/>
              </a:buClr>
              <a:buFontTx/>
              <a:buNone/>
            </a:pPr>
            <a:r>
              <a:rPr lang="zh-CN" altLang="en-US" sz="2900" b="1" dirty="0">
                <a:solidFill>
                  <a:srgbClr val="FF5050"/>
                </a:solidFill>
                <a:ea typeface="宋体" pitchFamily="2" charset="-122"/>
                <a:cs typeface="Times New Roman" pitchFamily="18" charset="0"/>
              </a:rPr>
              <a:t>		          </a:t>
            </a:r>
            <a:r>
              <a:rPr lang="en-US" altLang="zh-CN" sz="2900" b="1" dirty="0" err="1">
                <a:solidFill>
                  <a:srgbClr val="FF5050"/>
                </a:solidFill>
                <a:ea typeface="宋体" pitchFamily="2" charset="-122"/>
                <a:cs typeface="Times New Roman" pitchFamily="18" charset="0"/>
              </a:rPr>
              <a:t>t.display</a:t>
            </a:r>
            <a:r>
              <a:rPr lang="en-US" altLang="zh-CN" sz="2900" b="1" dirty="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a:solidFill>
                  <a:srgbClr val="FF5050"/>
                </a:solidFill>
                <a:ea typeface="宋体" pitchFamily="2" charset="-122"/>
                <a:cs typeface="Times New Roman" pitchFamily="18" charset="0"/>
              </a:rPr>
              <a:t>		}</a:t>
            </a:r>
          </a:p>
          <a:p>
            <a:pPr eaLnBrk="1" hangingPunct="1">
              <a:lnSpc>
                <a:spcPct val="120000"/>
              </a:lnSpc>
              <a:spcBef>
                <a:spcPct val="0"/>
              </a:spcBef>
              <a:buClr>
                <a:schemeClr val="tx1"/>
              </a:buClr>
              <a:buFontTx/>
              <a:buNone/>
            </a:pPr>
            <a:r>
              <a:rPr lang="en-US" altLang="zh-CN" sz="2900" b="1" dirty="0">
                <a:solidFill>
                  <a:srgbClr val="FF5050"/>
                </a:solidFill>
                <a:ea typeface="宋体" pitchFamily="2" charset="-122"/>
                <a:cs typeface="Times New Roman" pitchFamily="18" charset="0"/>
              </a:rPr>
              <a:t>      }</a:t>
            </a:r>
          </a:p>
          <a:p>
            <a:pPr eaLnBrk="1" hangingPunct="1">
              <a:spcBef>
                <a:spcPct val="0"/>
              </a:spcBef>
              <a:buClr>
                <a:schemeClr val="tx1"/>
              </a:buClr>
              <a:buFont typeface="Wingdings" pitchFamily="2" charset="2"/>
              <a:buChar char="Ø"/>
            </a:pPr>
            <a:endParaRPr lang="en-US" altLang="zh-CN" sz="2400" b="1" dirty="0">
              <a:ea typeface="宋体" pitchFamily="2" charset="-122"/>
              <a:cs typeface="Times New Roman" pitchFamily="18" charset="0"/>
            </a:endParaRPr>
          </a:p>
        </p:txBody>
      </p:sp>
    </p:spTree>
    <p:extLst>
      <p:ext uri="{BB962C8B-B14F-4D97-AF65-F5344CB8AC3E}">
        <p14:creationId xmlns:p14="http://schemas.microsoft.com/office/powerpoint/2010/main" val="19512537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a:latin typeface="+mn-lt"/>
                <a:ea typeface="宋体" pitchFamily="2" charset="-122"/>
                <a:cs typeface="Times New Roman" pitchFamily="18" charset="0"/>
              </a:rPr>
              <a:t>import</a:t>
            </a:r>
            <a:r>
              <a:rPr lang="zh-CN" altLang="en-US" b="1" dirty="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107504" y="1484784"/>
            <a:ext cx="9073008" cy="5040560"/>
          </a:xfrm>
        </p:spPr>
        <p:txBody>
          <a:bodyPr>
            <a:normAutofit fontScale="62500" lnSpcReduction="20000"/>
          </a:bodyPr>
          <a:lstStyle/>
          <a:p>
            <a:pPr>
              <a:spcBef>
                <a:spcPct val="0"/>
              </a:spcBef>
              <a:buClr>
                <a:schemeClr val="tx1"/>
              </a:buClr>
              <a:buFont typeface="Wingdings" pitchFamily="2" charset="2"/>
              <a:buChar char="l"/>
            </a:pPr>
            <a:r>
              <a:rPr lang="zh-CN" altLang="en-US" sz="3800" b="1" dirty="0">
                <a:ea typeface="宋体" pitchFamily="2" charset="-122"/>
                <a:cs typeface="Times New Roman" pitchFamily="18" charset="0"/>
              </a:rPr>
              <a:t>注意：</a:t>
            </a:r>
            <a:endParaRPr lang="en-US" altLang="zh-CN" sz="3800" b="1" dirty="0">
              <a:ea typeface="宋体" pitchFamily="2" charset="-122"/>
              <a:cs typeface="Times New Roman" pitchFamily="18" charset="0"/>
            </a:endParaRPr>
          </a:p>
          <a:p>
            <a:pPr>
              <a:lnSpc>
                <a:spcPct val="120000"/>
              </a:lnSpc>
            </a:pPr>
            <a:r>
              <a:rPr lang="en-US" altLang="zh-CN" sz="3500">
                <a:ea typeface="宋体" pitchFamily="2" charset="-122"/>
                <a:cs typeface="Times New Roman" pitchFamily="18" charset="0"/>
              </a:rPr>
              <a:t>1.</a:t>
            </a:r>
            <a:r>
              <a:rPr lang="zh-CN" altLang="en-US" sz="3500">
                <a:ea typeface="宋体" pitchFamily="2" charset="-122"/>
                <a:cs typeface="Times New Roman" pitchFamily="18" charset="0"/>
              </a:rPr>
              <a:t>在源文件中使用</a:t>
            </a:r>
            <a:r>
              <a:rPr lang="en-US" altLang="zh-CN" sz="3500">
                <a:ea typeface="宋体" pitchFamily="2" charset="-122"/>
                <a:cs typeface="Times New Roman" pitchFamily="18" charset="0"/>
              </a:rPr>
              <a:t>import</a:t>
            </a:r>
            <a:r>
              <a:rPr lang="zh-CN" altLang="en-US" sz="3500">
                <a:ea typeface="宋体" pitchFamily="2" charset="-122"/>
                <a:cs typeface="Times New Roman" pitchFamily="18" charset="0"/>
              </a:rPr>
              <a:t>显式的导入指定包下的类或接口</a:t>
            </a:r>
          </a:p>
          <a:p>
            <a:pPr>
              <a:lnSpc>
                <a:spcPct val="120000"/>
              </a:lnSpc>
            </a:pPr>
            <a:r>
              <a:rPr lang="en-US" altLang="zh-CN" sz="3500">
                <a:ea typeface="宋体" pitchFamily="2" charset="-122"/>
                <a:cs typeface="Times New Roman" pitchFamily="18" charset="0"/>
              </a:rPr>
              <a:t>2.</a:t>
            </a:r>
            <a:r>
              <a:rPr lang="zh-CN" altLang="en-US" sz="3500">
                <a:ea typeface="宋体" pitchFamily="2" charset="-122"/>
                <a:cs typeface="Times New Roman" pitchFamily="18" charset="0"/>
              </a:rPr>
              <a:t>声明在包的声明和类的声明之间。</a:t>
            </a:r>
          </a:p>
          <a:p>
            <a:pPr>
              <a:lnSpc>
                <a:spcPct val="120000"/>
              </a:lnSpc>
            </a:pPr>
            <a:r>
              <a:rPr lang="en-US" altLang="zh-CN" sz="3500">
                <a:ea typeface="宋体" pitchFamily="2" charset="-122"/>
                <a:cs typeface="Times New Roman" pitchFamily="18" charset="0"/>
              </a:rPr>
              <a:t>3.</a:t>
            </a:r>
            <a:r>
              <a:rPr lang="zh-CN" altLang="en-US" sz="3500">
                <a:ea typeface="宋体" pitchFamily="2" charset="-122"/>
                <a:cs typeface="Times New Roman" pitchFamily="18" charset="0"/>
              </a:rPr>
              <a:t>如果需要导入多个类或接口，那么就并列显式多个</a:t>
            </a:r>
            <a:r>
              <a:rPr lang="en-US" altLang="zh-CN" sz="3500">
                <a:ea typeface="宋体" pitchFamily="2" charset="-122"/>
                <a:cs typeface="Times New Roman" pitchFamily="18" charset="0"/>
              </a:rPr>
              <a:t>import</a:t>
            </a:r>
            <a:r>
              <a:rPr lang="zh-CN" altLang="en-US" sz="3500">
                <a:ea typeface="宋体" pitchFamily="2" charset="-122"/>
                <a:cs typeface="Times New Roman" pitchFamily="18" charset="0"/>
              </a:rPr>
              <a:t>语句即可</a:t>
            </a:r>
          </a:p>
          <a:p>
            <a:pPr>
              <a:lnSpc>
                <a:spcPct val="120000"/>
              </a:lnSpc>
            </a:pPr>
            <a:r>
              <a:rPr lang="en-US" altLang="zh-CN" sz="3500">
                <a:ea typeface="宋体" pitchFamily="2" charset="-122"/>
                <a:cs typeface="Times New Roman" pitchFamily="18" charset="0"/>
              </a:rPr>
              <a:t>4.</a:t>
            </a:r>
            <a:r>
              <a:rPr lang="zh-CN" altLang="en-US" sz="3500">
                <a:ea typeface="宋体" pitchFamily="2" charset="-122"/>
                <a:cs typeface="Times New Roman" pitchFamily="18" charset="0"/>
              </a:rPr>
              <a:t>举例：可以使用</a:t>
            </a:r>
            <a:r>
              <a:rPr lang="en-US" altLang="zh-CN" sz="3500">
                <a:ea typeface="宋体" pitchFamily="2" charset="-122"/>
                <a:cs typeface="Times New Roman" pitchFamily="18" charset="0"/>
              </a:rPr>
              <a:t>java.util.*</a:t>
            </a:r>
            <a:r>
              <a:rPr lang="zh-CN" altLang="en-US" sz="3500">
                <a:ea typeface="宋体" pitchFamily="2" charset="-122"/>
                <a:cs typeface="Times New Roman" pitchFamily="18" charset="0"/>
              </a:rPr>
              <a:t>的方式，一次性导入</a:t>
            </a:r>
            <a:r>
              <a:rPr lang="en-US" altLang="zh-CN" sz="3500">
                <a:ea typeface="宋体" pitchFamily="2" charset="-122"/>
                <a:cs typeface="Times New Roman" pitchFamily="18" charset="0"/>
              </a:rPr>
              <a:t>util</a:t>
            </a:r>
            <a:r>
              <a:rPr lang="zh-CN" altLang="en-US" sz="3500">
                <a:ea typeface="宋体" pitchFamily="2" charset="-122"/>
                <a:cs typeface="Times New Roman" pitchFamily="18" charset="0"/>
              </a:rPr>
              <a:t>包下所有的类或接口。</a:t>
            </a:r>
          </a:p>
          <a:p>
            <a:pPr>
              <a:lnSpc>
                <a:spcPct val="120000"/>
              </a:lnSpc>
            </a:pPr>
            <a:r>
              <a:rPr lang="en-US" altLang="zh-CN" sz="3500">
                <a:ea typeface="宋体" pitchFamily="2" charset="-122"/>
                <a:cs typeface="Times New Roman" pitchFamily="18" charset="0"/>
              </a:rPr>
              <a:t>5.</a:t>
            </a:r>
            <a:r>
              <a:rPr lang="zh-CN" altLang="en-US" sz="3500">
                <a:ea typeface="宋体" pitchFamily="2" charset="-122"/>
                <a:cs typeface="Times New Roman" pitchFamily="18" charset="0"/>
              </a:rPr>
              <a:t>如果导入的类或接口是</a:t>
            </a:r>
            <a:r>
              <a:rPr lang="en-US" altLang="zh-CN" sz="3500">
                <a:ea typeface="宋体" pitchFamily="2" charset="-122"/>
                <a:cs typeface="Times New Roman" pitchFamily="18" charset="0"/>
              </a:rPr>
              <a:t>java.lang</a:t>
            </a:r>
            <a:r>
              <a:rPr lang="zh-CN" altLang="en-US" sz="3500">
                <a:ea typeface="宋体" pitchFamily="2" charset="-122"/>
                <a:cs typeface="Times New Roman" pitchFamily="18" charset="0"/>
              </a:rPr>
              <a:t>包下的，或者是当前包下的，则可以省略此</a:t>
            </a:r>
            <a:r>
              <a:rPr lang="en-US" altLang="zh-CN" sz="3500">
                <a:ea typeface="宋体" pitchFamily="2" charset="-122"/>
                <a:cs typeface="Times New Roman" pitchFamily="18" charset="0"/>
              </a:rPr>
              <a:t>import</a:t>
            </a:r>
            <a:r>
              <a:rPr lang="zh-CN" altLang="en-US" sz="3500">
                <a:ea typeface="宋体" pitchFamily="2" charset="-122"/>
                <a:cs typeface="Times New Roman" pitchFamily="18" charset="0"/>
              </a:rPr>
              <a:t>语句。</a:t>
            </a:r>
          </a:p>
          <a:p>
            <a:pPr>
              <a:lnSpc>
                <a:spcPct val="120000"/>
              </a:lnSpc>
            </a:pPr>
            <a:r>
              <a:rPr lang="en-US" altLang="zh-CN" sz="3500">
                <a:ea typeface="宋体" pitchFamily="2" charset="-122"/>
                <a:cs typeface="Times New Roman" pitchFamily="18" charset="0"/>
              </a:rPr>
              <a:t>6.</a:t>
            </a:r>
            <a:r>
              <a:rPr lang="zh-CN" altLang="en-US" sz="3500">
                <a:ea typeface="宋体" pitchFamily="2" charset="-122"/>
                <a:cs typeface="Times New Roman" pitchFamily="18" charset="0"/>
              </a:rPr>
              <a:t>如果在代码中使用不同包下的同名的类。那么就需要使用类的全类名的方式指明调用的是哪个类。</a:t>
            </a:r>
          </a:p>
          <a:p>
            <a:pPr>
              <a:lnSpc>
                <a:spcPct val="120000"/>
              </a:lnSpc>
            </a:pPr>
            <a:r>
              <a:rPr lang="en-US" altLang="zh-CN" sz="3500">
                <a:ea typeface="宋体" pitchFamily="2" charset="-122"/>
                <a:cs typeface="Times New Roman" pitchFamily="18" charset="0"/>
              </a:rPr>
              <a:t>7.import static</a:t>
            </a:r>
            <a:r>
              <a:rPr lang="zh-CN" altLang="en-US" sz="3500">
                <a:ea typeface="宋体" pitchFamily="2" charset="-122"/>
                <a:cs typeface="Times New Roman" pitchFamily="18" charset="0"/>
              </a:rPr>
              <a:t>组合的使用：调用指定类或接口下的静态的属性或方法</a:t>
            </a:r>
          </a:p>
          <a:p>
            <a:pPr>
              <a:lnSpc>
                <a:spcPct val="120000"/>
              </a:lnSpc>
            </a:pPr>
            <a:r>
              <a:rPr lang="en-US" altLang="zh-CN" sz="3500">
                <a:ea typeface="宋体" pitchFamily="2" charset="-122"/>
                <a:cs typeface="Times New Roman" pitchFamily="18" charset="0"/>
              </a:rPr>
              <a:t>8.</a:t>
            </a:r>
            <a:r>
              <a:rPr lang="zh-CN" altLang="en-US" sz="3500">
                <a:ea typeface="宋体" pitchFamily="2" charset="-122"/>
                <a:cs typeface="Times New Roman" pitchFamily="18" charset="0"/>
              </a:rPr>
              <a:t>如果已经导入</a:t>
            </a:r>
            <a:r>
              <a:rPr lang="en-US" altLang="zh-CN" sz="3500">
                <a:ea typeface="宋体" pitchFamily="2" charset="-122"/>
                <a:cs typeface="Times New Roman" pitchFamily="18" charset="0"/>
              </a:rPr>
              <a:t>java.a</a:t>
            </a:r>
            <a:r>
              <a:rPr lang="zh-CN" altLang="en-US" sz="3500">
                <a:ea typeface="宋体" pitchFamily="2" charset="-122"/>
                <a:cs typeface="Times New Roman" pitchFamily="18" charset="0"/>
              </a:rPr>
              <a:t>包下的类。那么如果需要使用</a:t>
            </a:r>
            <a:r>
              <a:rPr lang="en-US" altLang="zh-CN" sz="3500">
                <a:ea typeface="宋体" pitchFamily="2" charset="-122"/>
                <a:cs typeface="Times New Roman" pitchFamily="18" charset="0"/>
              </a:rPr>
              <a:t>a</a:t>
            </a:r>
            <a:r>
              <a:rPr lang="zh-CN" altLang="en-US" sz="3500">
                <a:ea typeface="宋体" pitchFamily="2" charset="-122"/>
                <a:cs typeface="Times New Roman" pitchFamily="18" charset="0"/>
              </a:rPr>
              <a:t>包的子包下的类的话，仍然需要导入。</a:t>
            </a:r>
            <a:endParaRPr lang="en-US" altLang="zh-CN" sz="3500" dirty="0">
              <a:ea typeface="宋体" pitchFamily="2" charset="-122"/>
              <a:cs typeface="Times New Roman" pitchFamily="18" charset="0"/>
            </a:endParaRPr>
          </a:p>
        </p:txBody>
      </p:sp>
    </p:spTree>
    <p:extLst>
      <p:ext uri="{BB962C8B-B14F-4D97-AF65-F5344CB8AC3E}">
        <p14:creationId xmlns:p14="http://schemas.microsoft.com/office/powerpoint/2010/main" val="42451513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a:latin typeface="+mn-lt"/>
                <a:ea typeface="宋体" pitchFamily="2" charset="-122"/>
                <a:cs typeface="Times New Roman" pitchFamily="18" charset="0"/>
              </a:rPr>
              <a:t>JDK</a:t>
            </a:r>
            <a:r>
              <a:rPr lang="zh-CN" altLang="en-US" b="1" dirty="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851" y="1700808"/>
            <a:ext cx="8424614" cy="4462760"/>
          </a:xfrm>
          <a:prstGeom prst="rect">
            <a:avLst/>
          </a:prstGeom>
          <a:noFill/>
          <a:ln w="9525">
            <a:noFill/>
            <a:miter lim="800000"/>
            <a:headEnd/>
            <a:tailEnd/>
          </a:ln>
        </p:spPr>
        <p:txBody>
          <a:bodyPr wrap="square">
            <a:spAutoFit/>
          </a:bodyPr>
          <a:lstStyle/>
          <a:p>
            <a:pPr algn="just">
              <a:spcBef>
                <a:spcPct val="20000"/>
              </a:spcBef>
            </a:pPr>
            <a:r>
              <a:rPr lang="en-US" altLang="zh-CN" sz="2000" b="1">
                <a:ea typeface="宋体" pitchFamily="2" charset="-122"/>
                <a:cs typeface="Times New Roman" pitchFamily="18" charset="0"/>
              </a:rPr>
              <a:t>1.    </a:t>
            </a:r>
            <a:r>
              <a:rPr lang="en-US" altLang="zh-CN" sz="2000" b="1">
                <a:solidFill>
                  <a:srgbClr val="0000FF"/>
                </a:solidFill>
                <a:ea typeface="宋体" pitchFamily="2" charset="-122"/>
                <a:cs typeface="Times New Roman" pitchFamily="18" charset="0"/>
              </a:rPr>
              <a:t>java.lang</a:t>
            </a:r>
            <a:r>
              <a:rPr lang="en-US" altLang="zh-CN" sz="2000" b="1">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a:ea typeface="宋体" pitchFamily="2" charset="-122"/>
                <a:cs typeface="Times New Roman" pitchFamily="18" charset="0"/>
              </a:rPr>
              <a:t>、 </a:t>
            </a:r>
            <a:endParaRPr lang="en-US" altLang="zh-CN" sz="2000" dirty="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System</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a:ea typeface="宋体" pitchFamily="2" charset="-122"/>
                <a:cs typeface="Times New Roman" pitchFamily="18" charset="0"/>
              </a:rPr>
              <a:t>2.    </a:t>
            </a:r>
            <a:r>
              <a:rPr lang="en-US" altLang="zh-CN" sz="2000" b="1" dirty="0">
                <a:solidFill>
                  <a:srgbClr val="0000FF"/>
                </a:solidFill>
                <a:ea typeface="宋体" pitchFamily="2" charset="-122"/>
                <a:cs typeface="Times New Roman" pitchFamily="18" charset="0"/>
              </a:rPr>
              <a:t>java.net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a:ea typeface="宋体" pitchFamily="2" charset="-122"/>
                <a:cs typeface="Times New Roman" pitchFamily="18" charset="0"/>
              </a:rPr>
              <a:t>3.    </a:t>
            </a:r>
            <a:r>
              <a:rPr lang="en-US" altLang="zh-CN" sz="2000" b="1" dirty="0">
                <a:solidFill>
                  <a:srgbClr val="0000FF"/>
                </a:solidFill>
                <a:ea typeface="宋体" pitchFamily="2" charset="-122"/>
                <a:cs typeface="Times New Roman" pitchFamily="18" charset="0"/>
              </a:rPr>
              <a:t>java.io </a:t>
            </a:r>
            <a:r>
              <a:rPr lang="en-US" altLang="zh-CN" sz="2000" b="1" dirty="0">
                <a:ea typeface="宋体" pitchFamily="2" charset="-122"/>
                <a:cs typeface="Times New Roman" pitchFamily="18" charset="0"/>
              </a:rPr>
              <a:t>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a:ea typeface="宋体" pitchFamily="2" charset="-122"/>
                <a:cs typeface="Times New Roman" pitchFamily="18" charset="0"/>
              </a:rPr>
              <a:t>4.  </a:t>
            </a:r>
            <a:r>
              <a:rPr lang="en-US" altLang="zh-CN" sz="2000" b="1" dirty="0" err="1">
                <a:solidFill>
                  <a:srgbClr val="0000FF"/>
                </a:solidFill>
                <a:ea typeface="宋体" pitchFamily="2" charset="-122"/>
                <a:cs typeface="Times New Roman" pitchFamily="18" charset="0"/>
              </a:rPr>
              <a:t>java.util</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包含一些实用工具类，如定义系统特性、接口的集合框架类、</a:t>
            </a:r>
            <a:endParaRPr lang="en-US" altLang="zh-CN" sz="2000" dirty="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使用与日期日历相关的函数。</a:t>
            </a:r>
            <a:endParaRPr lang="en-US" altLang="zh-CN" sz="2000" dirty="0">
              <a:ea typeface="宋体" pitchFamily="2" charset="-122"/>
              <a:cs typeface="Times New Roman" pitchFamily="18" charset="0"/>
            </a:endParaRPr>
          </a:p>
          <a:p>
            <a:pPr algn="just">
              <a:spcBef>
                <a:spcPct val="50000"/>
              </a:spcBef>
            </a:pPr>
            <a:r>
              <a:rPr lang="en-US" altLang="zh-CN" sz="2000" b="1" dirty="0">
                <a:ea typeface="宋体" pitchFamily="2" charset="-122"/>
              </a:rPr>
              <a:t>5.     </a:t>
            </a:r>
            <a:r>
              <a:rPr lang="en-US" altLang="zh-CN" sz="2000" b="1" dirty="0" err="1">
                <a:solidFill>
                  <a:srgbClr val="0000FF"/>
                </a:solidFill>
                <a:ea typeface="宋体" pitchFamily="2" charset="-122"/>
              </a:rPr>
              <a:t>java.text</a:t>
            </a:r>
            <a:r>
              <a:rPr lang="en-US" altLang="zh-CN" sz="2000" b="1" dirty="0">
                <a:ea typeface="宋体" pitchFamily="2" charset="-122"/>
                <a:cs typeface="Times New Roman" pitchFamily="18" charset="0"/>
              </a:rPr>
              <a:t>----</a:t>
            </a:r>
            <a:r>
              <a:rPr lang="zh-CN" altLang="en-US" sz="2000" dirty="0">
                <a:ea typeface="宋体" pitchFamily="2" charset="-122"/>
              </a:rPr>
              <a:t>包含了一些</a:t>
            </a:r>
            <a:r>
              <a:rPr lang="en-US" altLang="zh-CN" sz="2000" dirty="0">
                <a:ea typeface="宋体" pitchFamily="2" charset="-122"/>
              </a:rPr>
              <a:t>java</a:t>
            </a:r>
            <a:r>
              <a:rPr lang="zh-CN" altLang="en-US" sz="2000" dirty="0">
                <a:ea typeface="宋体" pitchFamily="2" charset="-122"/>
              </a:rPr>
              <a:t>格式化相关的类</a:t>
            </a:r>
            <a:endParaRPr lang="en-US" altLang="zh-CN" sz="2000" dirty="0">
              <a:ea typeface="宋体" pitchFamily="2" charset="-122"/>
            </a:endParaRPr>
          </a:p>
          <a:p>
            <a:pPr algn="just">
              <a:spcBef>
                <a:spcPct val="50000"/>
              </a:spcBef>
            </a:pPr>
            <a:r>
              <a:rPr lang="en-US" altLang="zh-CN" sz="2000" b="1" dirty="0">
                <a:ea typeface="宋体" pitchFamily="2" charset="-122"/>
              </a:rPr>
              <a:t>6.    </a:t>
            </a:r>
            <a:r>
              <a:rPr lang="en-US" altLang="zh-CN" sz="2000" b="1" dirty="0">
                <a:solidFill>
                  <a:srgbClr val="0000FF"/>
                </a:solidFill>
                <a:ea typeface="宋体" pitchFamily="2" charset="-122"/>
              </a:rPr>
              <a:t> </a:t>
            </a:r>
            <a:r>
              <a:rPr lang="en-US" altLang="zh-CN" sz="2000" b="1" dirty="0" err="1">
                <a:solidFill>
                  <a:srgbClr val="0000FF"/>
                </a:solidFill>
                <a:ea typeface="宋体" pitchFamily="2" charset="-122"/>
              </a:rPr>
              <a:t>java.sql</a:t>
            </a:r>
            <a:r>
              <a:rPr lang="en-US" altLang="zh-CN" sz="2000" b="1" dirty="0">
                <a:ea typeface="宋体" pitchFamily="2" charset="-122"/>
                <a:cs typeface="Times New Roman" pitchFamily="18" charset="0"/>
              </a:rPr>
              <a:t>----</a:t>
            </a:r>
            <a:r>
              <a:rPr lang="zh-CN" altLang="en-US" sz="2000" dirty="0">
                <a:ea typeface="宋体" pitchFamily="2" charset="-122"/>
              </a:rPr>
              <a:t>包含了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a:ea typeface="宋体" pitchFamily="2" charset="-122"/>
              </a:rPr>
              <a:t>接口</a:t>
            </a:r>
            <a:endParaRPr lang="en-US" altLang="zh-CN" sz="2000" dirty="0">
              <a:ea typeface="宋体" pitchFamily="2" charset="-122"/>
            </a:endParaRPr>
          </a:p>
          <a:p>
            <a:pPr algn="just">
              <a:spcBef>
                <a:spcPct val="20000"/>
              </a:spcBef>
            </a:pPr>
            <a:r>
              <a:rPr lang="en-US" altLang="zh-CN" sz="2000" b="1" dirty="0">
                <a:ea typeface="宋体" pitchFamily="2" charset="-122"/>
                <a:cs typeface="Times New Roman" pitchFamily="18" charset="0"/>
              </a:rPr>
              <a:t>7.     </a:t>
            </a:r>
            <a:r>
              <a:rPr lang="en-US" altLang="zh-CN" sz="2000" b="1" dirty="0" err="1">
                <a:solidFill>
                  <a:srgbClr val="0000FF"/>
                </a:solidFill>
                <a:ea typeface="宋体" pitchFamily="2" charset="-122"/>
                <a:cs typeface="Times New Roman" pitchFamily="18" charset="0"/>
              </a:rPr>
              <a:t>java.awt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）的</a:t>
            </a:r>
            <a:endParaRPr lang="en-US" altLang="zh-CN" sz="2000" dirty="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多个类，这些类被用来构建和管理应用程序的图形用户界</a:t>
            </a:r>
            <a:r>
              <a:rPr lang="en-US" altLang="zh-CN" sz="2000" dirty="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面</a:t>
            </a:r>
            <a:r>
              <a:rPr lang="en-US" altLang="zh-CN" sz="2000" dirty="0">
                <a:ea typeface="宋体" pitchFamily="2" charset="-122"/>
                <a:cs typeface="Times New Roman" pitchFamily="18" charset="0"/>
              </a:rPr>
              <a:t>(GUI</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  </a:t>
            </a:r>
            <a:r>
              <a:rPr lang="en-US" altLang="zh-CN" sz="2000">
                <a:solidFill>
                  <a:srgbClr val="0000FF"/>
                </a:solidFill>
                <a:ea typeface="宋体" pitchFamily="2" charset="-122"/>
                <a:cs typeface="Times New Roman" pitchFamily="18" charset="0"/>
              </a:rPr>
              <a:t>B/S        C/S     Client</a:t>
            </a:r>
            <a:endParaRPr lang="zh-CN" altLang="en-US" sz="2000"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12685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28600" y="2220917"/>
            <a:ext cx="8129614" cy="1851025"/>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a:solidFill>
                  <a:srgbClr val="000066"/>
                </a:solidFill>
                <a:latin typeface="楷体" pitchFamily="49" charset="-122"/>
                <a:ea typeface="楷体" pitchFamily="49" charset="-122"/>
              </a:rPr>
              <a:t>章</a:t>
            </a:r>
            <a:br>
              <a:rPr lang="en-US" altLang="zh-CN" sz="8000" b="1" dirty="0">
                <a:solidFill>
                  <a:srgbClr val="000066"/>
                </a:solidFill>
                <a:latin typeface="楷体" pitchFamily="49" charset="-122"/>
                <a:ea typeface="楷体" pitchFamily="49" charset="-122"/>
              </a:rPr>
            </a:br>
            <a:r>
              <a:rPr lang="zh-CN" altLang="en-US" sz="8000" b="1" dirty="0">
                <a:solidFill>
                  <a:srgbClr val="000066"/>
                </a:solidFill>
                <a:latin typeface="楷体" pitchFamily="49" charset="-122"/>
                <a:ea typeface="楷体" pitchFamily="49" charset="-122"/>
              </a:rPr>
              <a:t>面向对象编程（中</a:t>
            </a:r>
            <a:r>
              <a:rPr lang="en-US" altLang="zh-CN" sz="8000" b="1" dirty="0">
                <a:solidFill>
                  <a:srgbClr val="000066"/>
                </a:solidFill>
                <a:latin typeface="楷体" pitchFamily="49" charset="-122"/>
                <a:ea typeface="楷体" pitchFamily="49" charset="-122"/>
              </a:rPr>
              <a:t>_2</a:t>
            </a:r>
            <a:r>
              <a:rPr lang="zh-CN" altLang="en-US" sz="8000" b="1" dirty="0">
                <a:solidFill>
                  <a:srgbClr val="000066"/>
                </a:solidFill>
                <a:latin typeface="楷体" pitchFamily="49" charset="-122"/>
                <a:ea typeface="楷体" pitchFamily="49" charset="-122"/>
              </a:rPr>
              <a:t>）</a:t>
            </a:r>
            <a:endParaRPr lang="zh-CN" altLang="zh-CN" sz="8000" b="1" dirty="0">
              <a:solidFill>
                <a:srgbClr val="000066"/>
              </a:solidFill>
              <a:latin typeface="楷体" pitchFamily="49" charset="-122"/>
              <a:ea typeface="楷体" pitchFamily="49" charset="-122"/>
            </a:endParaRPr>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19947</TotalTime>
  <Words>9340</Words>
  <Application>Microsoft Office PowerPoint</Application>
  <PresentationFormat>全屏显示(4:3)</PresentationFormat>
  <Paragraphs>1507</Paragraphs>
  <Slides>153</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153</vt:i4>
      </vt:variant>
    </vt:vector>
  </HeadingPairs>
  <TitlesOfParts>
    <vt:vector size="165" baseType="lpstr">
      <vt:lpstr>Arial Unicode MS</vt:lpstr>
      <vt:lpstr>仿宋</vt:lpstr>
      <vt:lpstr>华文新魏</vt:lpstr>
      <vt:lpstr>楷体</vt:lpstr>
      <vt:lpstr>宋体</vt:lpstr>
      <vt:lpstr>新宋体</vt:lpstr>
      <vt:lpstr>Arial</vt:lpstr>
      <vt:lpstr>Calibri</vt:lpstr>
      <vt:lpstr>Courier New</vt:lpstr>
      <vt:lpstr>Times New Roman</vt:lpstr>
      <vt:lpstr>Wingdings</vt:lpstr>
      <vt:lpstr>PPT模板</vt:lpstr>
      <vt:lpstr>第4章 面向对象编程(上)</vt:lpstr>
      <vt:lpstr>PowerPoint 演示文稿</vt:lpstr>
      <vt:lpstr>PowerPoint 演示文稿</vt:lpstr>
      <vt:lpstr>学习内容</vt:lpstr>
      <vt:lpstr>PowerPoint 演示文稿</vt:lpstr>
      <vt:lpstr>PowerPoint 演示文稿</vt:lpstr>
      <vt:lpstr>4.1 面向对象与面向过程</vt:lpstr>
      <vt:lpstr>面向对象的思想概述</vt:lpstr>
      <vt:lpstr>PowerPoint 演示文稿</vt:lpstr>
      <vt:lpstr>PowerPoint 演示文稿</vt:lpstr>
      <vt:lpstr>PowerPoint 演示文稿</vt:lpstr>
      <vt:lpstr>PowerPoint 演示文稿</vt:lpstr>
      <vt:lpstr>面向对象的思想概述</vt:lpstr>
      <vt:lpstr>面向对象的思想概述</vt:lpstr>
      <vt:lpstr>PowerPoint 演示文稿</vt:lpstr>
      <vt:lpstr>PowerPoint 演示文稿</vt:lpstr>
      <vt:lpstr>PowerPoint 演示文稿</vt:lpstr>
      <vt:lpstr>类的语法格式</vt:lpstr>
      <vt:lpstr>PowerPoint 演示文稿</vt:lpstr>
      <vt:lpstr>练  习</vt:lpstr>
      <vt:lpstr>       1：编程创建一个Box类，在其中定义三个变量表示一个立方体的长、宽和高，定义一个方法获取立方体的体积。创建一个对象，打印给定尺寸的立方体的体积。  2：定义一个计算机类： 属性：品牌；价格；颜色； 方法：（1）编程的功能  （2）上网的功能 实例化两个对象：“lenovo”；“hasee”  3：编写一个Dog类，包含name、age、weight属性 类中声明一个say方法，返回String类型，方法返回信息中包含所有属性值。  在另一个TestDog类中的main方法中，创建Dog对象，并访问say方法和所有属性，将调用结果打印输出。  </vt:lpstr>
      <vt:lpstr>PowerPoint 演示文稿</vt:lpstr>
      <vt:lpstr>创建和使用对象示例</vt:lpstr>
      <vt:lpstr>PowerPoint 演示文稿</vt:lpstr>
      <vt:lpstr>PowerPoint 演示文稿</vt:lpstr>
      <vt:lpstr>PowerPoint 演示文稿</vt:lpstr>
      <vt:lpstr>4.3 类的成员之一：属性</vt:lpstr>
      <vt:lpstr>PowerPoint 演示文稿</vt:lpstr>
      <vt:lpstr>PowerPoint 演示文稿</vt:lpstr>
      <vt:lpstr>对象属性的默认初始化赋值</vt:lpstr>
      <vt:lpstr>案例</vt:lpstr>
      <vt:lpstr>练  习</vt:lpstr>
      <vt:lpstr>PowerPoint 演示文稿</vt:lpstr>
      <vt:lpstr>4.4  类的成员之二：方  法</vt:lpstr>
      <vt:lpstr>4.4  类的成员之二：方  法</vt:lpstr>
      <vt:lpstr>PowerPoint 演示文稿</vt:lpstr>
      <vt:lpstr>4.5 对象的创建和使用</vt:lpstr>
      <vt:lpstr>对象的创建和使用</vt:lpstr>
      <vt:lpstr>PowerPoint 演示文稿</vt:lpstr>
      <vt:lpstr>PowerPoint 演示文稿</vt:lpstr>
      <vt:lpstr>对象的创建和使用</vt:lpstr>
      <vt:lpstr>PowerPoint 演示文稿</vt:lpstr>
      <vt:lpstr>提 示</vt:lpstr>
      <vt:lpstr>对象的产生</vt:lpstr>
      <vt:lpstr>对象的使用</vt:lpstr>
      <vt:lpstr>对象的生命周期  </vt:lpstr>
      <vt:lpstr>PowerPoint 演示文稿</vt:lpstr>
      <vt:lpstr>PowerPoint 演示文稿</vt:lpstr>
      <vt:lpstr>4.6 再谈方法(method)</vt:lpstr>
      <vt:lpstr>4.6.1 方法的调用</vt:lpstr>
      <vt:lpstr>方法的调用</vt:lpstr>
      <vt:lpstr>练习2</vt:lpstr>
      <vt:lpstr>练习2</vt:lpstr>
      <vt:lpstr>方法的参数传递             —基本数据类型的参数传递 </vt:lpstr>
      <vt:lpstr>方法的参数传递                   —引用数据类型的参数传递</vt:lpstr>
      <vt:lpstr>方法的参数传递                   —引用数据类型的参数传递</vt:lpstr>
      <vt:lpstr>PowerPoint 演示文稿</vt:lpstr>
      <vt:lpstr>PowerPoint 演示文稿</vt:lpstr>
      <vt:lpstr>方法的重载 </vt:lpstr>
      <vt:lpstr>4.6.2 方法的重载(overload)</vt:lpstr>
      <vt:lpstr>方法的重载 </vt:lpstr>
      <vt:lpstr>练习3</vt:lpstr>
      <vt:lpstr>练习3</vt:lpstr>
      <vt:lpstr>PowerPoint 演示文稿</vt:lpstr>
      <vt:lpstr>PowerPoint 演示文稿</vt:lpstr>
      <vt:lpstr>4.6.4 方法的参数传递</vt:lpstr>
      <vt:lpstr>PowerPoint 演示文稿</vt:lpstr>
      <vt:lpstr>4.7  面向对象特征之一：封装和隐藏</vt:lpstr>
      <vt:lpstr>PowerPoint 演示文稿</vt:lpstr>
      <vt:lpstr>信息的封装和隐藏 </vt:lpstr>
      <vt:lpstr>PowerPoint 演示文稿</vt:lpstr>
      <vt:lpstr>PowerPoint 演示文稿</vt:lpstr>
      <vt:lpstr>练习4</vt:lpstr>
      <vt:lpstr>PowerPoint 演示文稿</vt:lpstr>
      <vt:lpstr>4.8  类的成员之三：构造器(构造方法)</vt:lpstr>
      <vt:lpstr>构造器</vt:lpstr>
      <vt:lpstr>构造器</vt:lpstr>
      <vt:lpstr>练习5</vt:lpstr>
      <vt:lpstr>练习5</vt:lpstr>
      <vt:lpstr>练习6</vt:lpstr>
      <vt:lpstr>JavaBean</vt:lpstr>
      <vt:lpstr>JavaBean示例</vt:lpstr>
      <vt:lpstr>PowerPoint 演示文稿</vt:lpstr>
      <vt:lpstr>PowerPoint 演示文稿</vt:lpstr>
      <vt:lpstr>this是什么？ </vt:lpstr>
      <vt:lpstr>PowerPoint 演示文稿</vt:lpstr>
      <vt:lpstr>PowerPoint 演示文稿</vt:lpstr>
      <vt:lpstr>PowerPoint 演示文稿</vt:lpstr>
      <vt:lpstr>练习</vt:lpstr>
      <vt:lpstr>PowerPoint 演示文稿</vt:lpstr>
      <vt:lpstr>PowerPoint 演示文稿</vt:lpstr>
      <vt:lpstr>PowerPoint 演示文稿</vt:lpstr>
      <vt:lpstr>关键字—package</vt:lpstr>
      <vt:lpstr>源文件布局：</vt:lpstr>
      <vt:lpstr>包的作用：</vt:lpstr>
      <vt:lpstr>关键字—import</vt:lpstr>
      <vt:lpstr>import语句</vt:lpstr>
      <vt:lpstr>JDK中主要的包介绍</vt:lpstr>
      <vt:lpstr>第7章 面向对象编程（中_2）</vt:lpstr>
      <vt:lpstr>本章内容</vt:lpstr>
      <vt:lpstr>PowerPoint 演示文稿</vt:lpstr>
      <vt:lpstr>PowerPoint 演示文稿</vt:lpstr>
      <vt:lpstr>类的继承</vt:lpstr>
      <vt:lpstr>继承中的私有成员</vt:lpstr>
      <vt:lpstr>类的继承 </vt:lpstr>
      <vt:lpstr>练  习</vt:lpstr>
      <vt:lpstr>调用父类的构造器</vt:lpstr>
      <vt:lpstr> 关键字super</vt:lpstr>
      <vt:lpstr>  子类对象的实例化过程</vt:lpstr>
      <vt:lpstr>PowerPoint 演示文稿</vt:lpstr>
      <vt:lpstr>练习</vt:lpstr>
      <vt:lpstr>练  习</vt:lpstr>
      <vt:lpstr>  方法的重写(override)</vt:lpstr>
      <vt:lpstr>练  习</vt:lpstr>
      <vt:lpstr>综合练习</vt:lpstr>
      <vt:lpstr>PowerPoint 演示文稿</vt:lpstr>
      <vt:lpstr>  面向对象特征之三：多态性</vt:lpstr>
      <vt:lpstr>对象引用类型转换 (Casting )</vt:lpstr>
      <vt:lpstr>PowerPoint 演示文稿</vt:lpstr>
      <vt:lpstr>多态性</vt:lpstr>
      <vt:lpstr>多态性(2)</vt:lpstr>
      <vt:lpstr>多态性(3)</vt:lpstr>
      <vt:lpstr>虚拟方法调用(Virtual Method Invocation)</vt:lpstr>
      <vt:lpstr>PowerPoint 演示文稿</vt:lpstr>
      <vt:lpstr>PowerPoint 演示文稿</vt:lpstr>
      <vt:lpstr>PowerPoint 演示文稿</vt:lpstr>
      <vt:lpstr>对象类型转换举例</vt:lpstr>
      <vt:lpstr>多态应用</vt:lpstr>
      <vt:lpstr>多态数组示例</vt:lpstr>
      <vt:lpstr>多态数组示例</vt:lpstr>
      <vt:lpstr>练  习</vt:lpstr>
      <vt:lpstr>多态应用(2)——多态参数</vt:lpstr>
      <vt:lpstr>instanceof 操作符</vt:lpstr>
      <vt:lpstr>示  例—Test类</vt:lpstr>
      <vt:lpstr>PowerPoint 演示文稿</vt:lpstr>
      <vt:lpstr>练  习</vt:lpstr>
      <vt:lpstr>PowerPoint 演示文稿</vt:lpstr>
      <vt:lpstr>示  例—Teacher类</vt:lpstr>
      <vt:lpstr>示  例—Person类</vt:lpstr>
      <vt:lpstr>示  例—Computer类</vt:lpstr>
      <vt:lpstr>示  例—Test类</vt:lpstr>
      <vt:lpstr>练  习</vt:lpstr>
      <vt:lpstr>  Object 类</vt:lpstr>
      <vt:lpstr>PowerPoint 演示文稿</vt:lpstr>
      <vt:lpstr>==操作符与equals方法</vt:lpstr>
      <vt:lpstr>==操作符与equals方法</vt:lpstr>
      <vt:lpstr>PowerPoint 演示文稿</vt:lpstr>
      <vt:lpstr>PowerPoint 演示文稿</vt:lpstr>
      <vt:lpstr>练 习</vt:lpstr>
      <vt:lpstr>toString() 方法</vt:lpstr>
      <vt:lpstr>练习7</vt:lpstr>
      <vt:lpstr>练习7</vt:lpstr>
      <vt:lpstr>练  习</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斌 乐</cp:lastModifiedBy>
  <cp:revision>1436</cp:revision>
  <dcterms:created xsi:type="dcterms:W3CDTF">2012-08-05T14:09:30Z</dcterms:created>
  <dcterms:modified xsi:type="dcterms:W3CDTF">2019-05-03T15:59:24Z</dcterms:modified>
</cp:coreProperties>
</file>