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8" r:id="rId2"/>
    <p:sldId id="649" r:id="rId3"/>
    <p:sldId id="615" r:id="rId4"/>
    <p:sldId id="573" r:id="rId5"/>
    <p:sldId id="597" r:id="rId6"/>
    <p:sldId id="809" r:id="rId7"/>
    <p:sldId id="596" r:id="rId8"/>
    <p:sldId id="803" r:id="rId9"/>
    <p:sldId id="799" r:id="rId10"/>
    <p:sldId id="800" r:id="rId11"/>
    <p:sldId id="798" r:id="rId12"/>
    <p:sldId id="797" r:id="rId13"/>
    <p:sldId id="805" r:id="rId14"/>
    <p:sldId id="537" r:id="rId15"/>
    <p:sldId id="538" r:id="rId16"/>
    <p:sldId id="541" r:id="rId17"/>
    <p:sldId id="671" r:id="rId18"/>
    <p:sldId id="616" r:id="rId19"/>
    <p:sldId id="555" r:id="rId20"/>
    <p:sldId id="807" r:id="rId21"/>
    <p:sldId id="806" r:id="rId22"/>
    <p:sldId id="720" r:id="rId23"/>
    <p:sldId id="583" r:id="rId24"/>
    <p:sldId id="556" r:id="rId25"/>
    <p:sldId id="557" r:id="rId26"/>
    <p:sldId id="577" r:id="rId27"/>
    <p:sldId id="609" r:id="rId28"/>
    <p:sldId id="610" r:id="rId29"/>
    <p:sldId id="685" r:id="rId30"/>
    <p:sldId id="710" r:id="rId31"/>
    <p:sldId id="711" r:id="rId32"/>
    <p:sldId id="712" r:id="rId33"/>
    <p:sldId id="717" r:id="rId34"/>
    <p:sldId id="690" r:id="rId35"/>
    <p:sldId id="689" r:id="rId36"/>
    <p:sldId id="691" r:id="rId37"/>
    <p:sldId id="808" r:id="rId38"/>
    <p:sldId id="693" r:id="rId39"/>
    <p:sldId id="617" r:id="rId40"/>
    <p:sldId id="695" r:id="rId41"/>
    <p:sldId id="696" r:id="rId42"/>
    <p:sldId id="697" r:id="rId43"/>
    <p:sldId id="698" r:id="rId44"/>
    <p:sldId id="699" r:id="rId45"/>
    <p:sldId id="563" r:id="rId46"/>
    <p:sldId id="578" r:id="rId47"/>
    <p:sldId id="565" r:id="rId48"/>
    <p:sldId id="585" r:id="rId49"/>
    <p:sldId id="564" r:id="rId50"/>
    <p:sldId id="586" r:id="rId51"/>
    <p:sldId id="589" r:id="rId52"/>
    <p:sldId id="567" r:id="rId53"/>
    <p:sldId id="568" r:id="rId54"/>
    <p:sldId id="569" r:id="rId55"/>
    <p:sldId id="705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6660" autoAdjust="0"/>
  </p:normalViewPr>
  <p:slideViewPr>
    <p:cSldViewPr>
      <p:cViewPr varScale="1">
        <p:scale>
          <a:sx n="82" d="100"/>
          <a:sy n="82" d="100"/>
        </p:scale>
        <p:origin x="1546" y="67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202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220917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面向对象编程（中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_2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zh-CN" sz="80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可用于在子类构造方法中调用父类的构造器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尤其当子父类出现同名成员时，可以用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进行区分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的追溯不仅限于直接父类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中出现？</a:t>
            </a:r>
            <a:endParaRPr kumimoji="0"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2).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0364" y="642918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的区别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5391"/>
              </p:ext>
            </p:extLst>
          </p:nvPr>
        </p:nvGraphicFramePr>
        <p:xfrm>
          <a:off x="539552" y="1289249"/>
          <a:ext cx="82809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6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8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如果父类没有此属性则从间接父类中继续查找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子类引用父类对象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406" y="44429"/>
            <a:ext cx="8229600" cy="857256"/>
          </a:xfrm>
        </p:spPr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84140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class A{</a:t>
            </a:r>
          </a:p>
          <a:p>
            <a:r>
              <a:rPr lang="zh-CN" altLang="en-US" sz="1400" dirty="0"/>
              <a:t>	public A(){	System.out.println(“我是A类”);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sz="1400" dirty="0"/>
              <a:t>class B extends A{	</a:t>
            </a:r>
          </a:p>
          <a:p>
            <a:r>
              <a:rPr lang="zh-CN" altLang="en-US" sz="1400" dirty="0"/>
              <a:t>	public B(){</a:t>
            </a:r>
          </a:p>
          <a:p>
            <a:r>
              <a:rPr lang="zh-CN" altLang="en-US" sz="1400" dirty="0"/>
              <a:t>		System.out.println(“我是B类的无参构造”)</a:t>
            </a:r>
            <a:r>
              <a:rPr lang="zh-CN" altLang="en-US" sz="1600" b="1" dirty="0">
                <a:solidFill>
                  <a:srgbClr val="FF0000"/>
                </a:solidFill>
              </a:rPr>
              <a:t>;   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C </a:t>
            </a:r>
            <a:r>
              <a:rPr lang="en-US" altLang="zh-CN" sz="1600" b="1" dirty="0" err="1">
                <a:solidFill>
                  <a:srgbClr val="FF0000"/>
                </a:solidFill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</a:rPr>
              <a:t>=new C(“hello”);</a:t>
            </a:r>
          </a:p>
          <a:p>
            <a:pPr lvl="8"/>
            <a:r>
              <a:rPr lang="en-US" altLang="zh-CN" sz="800" b="1" dirty="0">
                <a:solidFill>
                  <a:srgbClr val="FF0000"/>
                </a:solidFill>
              </a:rPr>
              <a:t>                                                                                    </a:t>
            </a:r>
            <a:endParaRPr lang="zh-CN" altLang="en-US" sz="800" b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B(String name){	</a:t>
            </a:r>
          </a:p>
          <a:p>
            <a:pPr lvl="1"/>
            <a:r>
              <a:rPr lang="zh-CN" altLang="en-US" sz="1000" dirty="0"/>
              <a:t>	</a:t>
            </a:r>
          </a:p>
          <a:p>
            <a:r>
              <a:rPr lang="zh-CN" altLang="en-US" sz="1400" dirty="0"/>
              <a:t>		System.out.println(name+“我是B类的有参构造”);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class C extends B{	</a:t>
            </a:r>
          </a:p>
          <a:p>
            <a:r>
              <a:rPr lang="zh-CN" altLang="en-US" sz="1400" dirty="0"/>
              <a:t>	public C(){</a:t>
            </a:r>
          </a:p>
          <a:p>
            <a:r>
              <a:rPr lang="zh-CN" altLang="en-US" sz="1400" dirty="0"/>
              <a:t>		</a:t>
            </a:r>
            <a:r>
              <a:rPr lang="en-US" altLang="zh-CN" sz="1400" dirty="0"/>
              <a:t>this</a:t>
            </a:r>
            <a:r>
              <a:rPr lang="zh-CN" altLang="en-US" sz="1400" dirty="0"/>
              <a:t>("hello");</a:t>
            </a:r>
          </a:p>
          <a:p>
            <a:r>
              <a:rPr lang="zh-CN" altLang="en-US" sz="1400" dirty="0"/>
              <a:t>		System.out.println("我是c类的无参构造");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C(String name){</a:t>
            </a:r>
            <a:endParaRPr lang="en-US" altLang="zh-CN" sz="1400" dirty="0"/>
          </a:p>
          <a:p>
            <a:r>
              <a:rPr lang="en-US" altLang="zh-CN" sz="1400" dirty="0"/>
              <a:t>Super(“</a:t>
            </a:r>
            <a:r>
              <a:rPr lang="en-US" altLang="zh-CN" sz="1400" dirty="0" err="1"/>
              <a:t>hahah</a:t>
            </a:r>
            <a:r>
              <a:rPr lang="en-US" altLang="zh-CN" sz="1400" dirty="0"/>
              <a:t>”);</a:t>
            </a:r>
            <a:endParaRPr lang="zh-CN" altLang="en-US" sz="1400" dirty="0"/>
          </a:p>
          <a:p>
            <a:r>
              <a:rPr lang="zh-CN" altLang="en-US" sz="1400" dirty="0"/>
              <a:t>		System.out.println(“我是c类的有参参构造”); 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156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1763688" y="2294578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：在子类中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可以根据需要对从父类中继承来的方法进行改造，也称方法的重置、覆写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557020"/>
            <a:ext cx="8733155" cy="4901565"/>
          </a:xfrm>
        </p:spPr>
        <p:txBody>
          <a:bodyPr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</a:t>
            </a:r>
            <a:r>
              <a:rPr lang="en-US" altLang="zh-CN" sz="2400" dirty="0">
                <a:ea typeface="宋体" pitchFamily="2" charset="-122"/>
              </a:rPr>
              <a:t>PC</a:t>
            </a:r>
            <a:r>
              <a:rPr lang="zh-CN" altLang="en-US" sz="2400" dirty="0">
                <a:ea typeface="宋体" pitchFamily="2" charset="-122"/>
              </a:rPr>
              <a:t>类中，覆盖</a:t>
            </a:r>
            <a:r>
              <a:rPr lang="en-US" altLang="zh-CN" sz="2400" dirty="0" err="1">
                <a:ea typeface="宋体" pitchFamily="2" charset="-122"/>
              </a:rPr>
              <a:t>getDetails</a:t>
            </a:r>
            <a:r>
              <a:rPr lang="zh-CN" altLang="en-US" sz="2400" dirty="0">
                <a:ea typeface="宋体" pitchFamily="2" charset="-122"/>
              </a:rPr>
              <a:t>方法，方法返回</a:t>
            </a:r>
            <a:r>
              <a:rPr lang="en-US" altLang="zh-CN" sz="2400" dirty="0">
                <a:ea typeface="宋体" pitchFamily="2" charset="-122"/>
              </a:rPr>
              <a:t>PC</a:t>
            </a:r>
            <a:r>
              <a:rPr lang="zh-CN" altLang="en-US" sz="2400" dirty="0">
                <a:ea typeface="宋体" pitchFamily="2" charset="-122"/>
              </a:rPr>
              <a:t>机的详细信息。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</a:t>
            </a:r>
            <a:r>
              <a:rPr lang="en-US" altLang="zh-CN" sz="2400" dirty="0">
                <a:ea typeface="宋体" pitchFamily="2" charset="-122"/>
              </a:rPr>
              <a:t>Test</a:t>
            </a:r>
            <a:r>
              <a:rPr lang="zh-CN" altLang="en-US" sz="2400" dirty="0">
                <a:ea typeface="宋体" pitchFamily="2" charset="-122"/>
              </a:rPr>
              <a:t>类中调用</a:t>
            </a:r>
            <a:r>
              <a:rPr lang="en-US" altLang="zh-CN" sz="2400" dirty="0" err="1">
                <a:ea typeface="宋体" pitchFamily="2" charset="-122"/>
              </a:rPr>
              <a:t>getDetails</a:t>
            </a:r>
            <a:r>
              <a:rPr lang="zh-CN" altLang="en-US" sz="2400" dirty="0">
                <a:ea typeface="宋体" pitchFamily="2" charset="-122"/>
              </a:rPr>
              <a:t>方法，确认输出结果。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类中，改写的覆盖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sym typeface="+mn-ea"/>
              </a:rPr>
              <a:t>getDetails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方法，使用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sym typeface="+mn-ea"/>
              </a:rPr>
              <a:t>super调用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Test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类中调用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sym typeface="+mn-ea"/>
              </a:rPr>
              <a:t>getDetails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方法，确认输出结果。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Computer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类中添加新的重载构造器，并调用原构造器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类中添加新的重载构造器，并调用原构造器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使用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类中新的重载构造器创建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实例，调用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sym typeface="+mn-ea"/>
              </a:rPr>
              <a:t>getDetails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sym typeface="+mn-ea"/>
              </a:rPr>
              <a:t>方法获取输出结果，确认属性值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综合练习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编写一个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类，包括属性（</a:t>
            </a:r>
            <a:r>
              <a:rPr lang="en-US" altLang="zh-CN" sz="2400" dirty="0">
                <a:ea typeface="宋体" pitchFamily="2" charset="-122"/>
              </a:rPr>
              <a:t>name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age</a:t>
            </a:r>
            <a:r>
              <a:rPr lang="zh-CN" altLang="en-US" sz="2400" dirty="0">
                <a:ea typeface="宋体" pitchFamily="2" charset="-122"/>
              </a:rPr>
              <a:t>），构造器、方法</a:t>
            </a:r>
            <a:r>
              <a:rPr lang="en-US" altLang="zh-CN" sz="2400" dirty="0">
                <a:ea typeface="宋体" pitchFamily="2" charset="-122"/>
              </a:rPr>
              <a:t>say(</a:t>
            </a:r>
            <a:r>
              <a:rPr lang="zh-CN" altLang="en-US" sz="2400" dirty="0">
                <a:ea typeface="宋体" pitchFamily="2" charset="-122"/>
              </a:rPr>
              <a:t>返回自我介绍的字符串）。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编写一个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类，继承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类，增加</a:t>
            </a:r>
            <a:r>
              <a:rPr lang="en-US" altLang="zh-CN" sz="2400" dirty="0">
                <a:ea typeface="宋体" pitchFamily="2" charset="-122"/>
              </a:rPr>
              <a:t>ID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Score</a:t>
            </a:r>
            <a:r>
              <a:rPr lang="zh-CN" altLang="en-US" sz="2400" dirty="0">
                <a:ea typeface="宋体" pitchFamily="2" charset="-122"/>
              </a:rPr>
              <a:t>属性，以及构造器，定义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</a:t>
            </a:r>
            <a:r>
              <a:rPr lang="en-US" altLang="zh-CN" sz="2400" dirty="0">
                <a:ea typeface="宋体" pitchFamily="2" charset="-122"/>
              </a:rPr>
              <a:t>Test</a:t>
            </a:r>
            <a:r>
              <a:rPr lang="zh-CN" altLang="en-US" sz="2400" dirty="0">
                <a:ea typeface="宋体" pitchFamily="2" charset="-122"/>
              </a:rPr>
              <a:t>类，分别创建</a:t>
            </a:r>
            <a:r>
              <a:rPr lang="en-US" altLang="zh-CN" sz="2400" dirty="0">
                <a:ea typeface="宋体" pitchFamily="2" charset="-122"/>
              </a:rPr>
              <a:t>Person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对象，调用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方法输出自我介绍。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786050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第二节 多  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571480"/>
            <a:ext cx="6237337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(overwrite)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对象的多态性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可以直接应用在抽象类和接口上★。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类的继承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多  态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571480"/>
            <a:ext cx="5144616" cy="981061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对象引用类型转换 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  <a:endParaRPr lang="zh-CN" altLang="en-US" sz="20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自动类型转化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强制类型转化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向上转型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向下转型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zh-CN" altLang="en-US" dirty="0">
                <a:ea typeface="宋体" pitchFamily="2" charset="-122"/>
              </a:rPr>
              <a:t>进行判断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0"/>
            <a:ext cx="8229600" cy="857256"/>
          </a:xfrm>
        </p:spPr>
        <p:txBody>
          <a:bodyPr/>
          <a:lstStyle/>
          <a:p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多态性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Person p=new Student();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的对象使用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p=new Teacher();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子类可看做是特殊的父类，所以父类类型的引用可以指向子类的对象：向上转型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6" y="571480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m.score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98;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e.score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98;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正常的方法调用（本态调用）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e.say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say()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say()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7620" y="714356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多态小结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395674" y="1412141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前提：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需要存在</a:t>
            </a:r>
            <a:r>
              <a:rPr lang="zh-CN" altLang="en-US" sz="2800" dirty="0">
                <a:solidFill>
                  <a:srgbClr val="FF0000"/>
                </a:solidFill>
              </a:rPr>
              <a:t>继承</a:t>
            </a:r>
            <a:r>
              <a:rPr lang="zh-CN" altLang="en-US" sz="2800" dirty="0"/>
              <a:t>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要有</a:t>
            </a:r>
            <a:r>
              <a:rPr lang="zh-CN" altLang="en-US" sz="2800" dirty="0">
                <a:solidFill>
                  <a:srgbClr val="FF0000"/>
                </a:solidFill>
              </a:rPr>
              <a:t>覆盖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编译时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中是否有所调用的方法。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运行时</a:t>
            </a:r>
            <a:r>
              <a:rPr lang="zh-CN" altLang="en-US" sz="2800" dirty="0"/>
              <a:t>：调用实际</a:t>
            </a:r>
            <a:r>
              <a:rPr lang="zh-CN" altLang="en-US" sz="2800" dirty="0">
                <a:solidFill>
                  <a:srgbClr val="C00000"/>
                </a:solidFill>
              </a:rPr>
              <a:t>对象所属的类</a:t>
            </a:r>
            <a:r>
              <a:rPr lang="zh-CN" altLang="en-US" sz="2800" dirty="0"/>
              <a:t>中的重写方法。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成员变量</a:t>
            </a:r>
            <a:r>
              <a:rPr lang="en-US" altLang="zh-CN" sz="2800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sym typeface="Wingdings" pitchFamily="2" charset="2"/>
              </a:rPr>
              <a:t>属性</a:t>
            </a:r>
            <a:r>
              <a:rPr lang="en-US" altLang="zh-CN" sz="2800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练习：继承成员变量和继承方法的区别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643050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556792"/>
            <a:ext cx="4896544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);//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();//</a:t>
            </a:r>
          </a:p>
          <a:p>
            <a:r>
              <a:rPr lang="en-US" altLang="zh-CN" sz="2400" dirty="0"/>
              <a:t>Base b = s;//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 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b.count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//13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“Hello”;//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向上转型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向下转型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);//Hello</a:t>
            </a: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Integer(5);//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向上转型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;//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ClassCastException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第一节 类的继承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/>
          <a:lstStyle/>
          <a:p>
            <a:r>
              <a:rPr lang="zh-CN" altLang="en-US" dirty="0"/>
              <a:t>多态应用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4644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多态在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应用程序中被广泛使用。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500" dirty="0">
                <a:latin typeface="宋体" pitchFamily="2" charset="-122"/>
                <a:ea typeface="宋体" pitchFamily="2" charset="-122"/>
              </a:rPr>
              <a:t>多态数组 </a:t>
            </a:r>
            <a:r>
              <a:rPr lang="en-US" altLang="zh-CN" sz="2500" dirty="0">
                <a:latin typeface="宋体" pitchFamily="2" charset="-122"/>
                <a:ea typeface="宋体" pitchFamily="2" charset="-122"/>
              </a:rPr>
              <a:t>— </a:t>
            </a:r>
            <a:r>
              <a:rPr lang="en-US" altLang="zh-CN" sz="2500" dirty="0" err="1">
                <a:latin typeface="宋体" pitchFamily="2" charset="-122"/>
                <a:ea typeface="宋体" pitchFamily="2" charset="-122"/>
              </a:rPr>
              <a:t>在引用类型的数组中，使用多态形式存放对象</a:t>
            </a:r>
            <a:endParaRPr lang="en-US" altLang="zh-CN" sz="2500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500" dirty="0">
              <a:latin typeface="宋体" pitchFamily="2" charset="-122"/>
              <a:ea typeface="宋体" pitchFamily="2" charset="-122"/>
            </a:endParaRPr>
          </a:p>
          <a:p>
            <a:pPr lvl="2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55" dirty="0">
              <a:latin typeface="宋体" pitchFamily="2" charset="-122"/>
              <a:ea typeface="宋体" pitchFamily="2" charset="-122"/>
            </a:endParaRPr>
          </a:p>
          <a:p>
            <a:pPr lvl="2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55" dirty="0" err="1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055" dirty="0" err="1">
                <a:latin typeface="宋体" pitchFamily="2" charset="-122"/>
                <a:ea typeface="宋体" pitchFamily="2" charset="-122"/>
              </a:rPr>
              <a:t>多态参数 </a:t>
            </a:r>
            <a:r>
              <a:rPr lang="en-US" altLang="zh-CN" sz="2055" dirty="0">
                <a:latin typeface="宋体" pitchFamily="2" charset="-122"/>
                <a:ea typeface="宋体" pitchFamily="2" charset="-122"/>
              </a:rPr>
              <a:t>— </a:t>
            </a:r>
            <a:r>
              <a:rPr lang="zh-CN" altLang="en-US" sz="2055" dirty="0">
                <a:latin typeface="宋体" pitchFamily="2" charset="-122"/>
                <a:ea typeface="宋体" pitchFamily="2" charset="-122"/>
              </a:rPr>
              <a:t>形参类型为父类类型，使用多态形式传递 参数</a:t>
            </a: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055" dirty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zh-CN" altLang="en-US" sz="2055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857256"/>
          </a:xfrm>
        </p:spPr>
        <p:txBody>
          <a:bodyPr/>
          <a:lstStyle/>
          <a:p>
            <a:r>
              <a:rPr lang="zh-CN" altLang="en-US" dirty="0"/>
              <a:t>多态数组示例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428736"/>
            <a:ext cx="3528392" cy="349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1357298"/>
            <a:ext cx="5072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现有一个继承结构如下：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557214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要求创建五个年龄不等的</a:t>
            </a:r>
            <a:r>
              <a:rPr lang="en-US" altLang="zh-CN" dirty="0">
                <a:ea typeface="宋体" pitchFamily="2" charset="-122"/>
              </a:rPr>
              <a:t>Person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Student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Teacher</a:t>
            </a:r>
            <a:r>
              <a:rPr lang="zh-CN" altLang="en-US" dirty="0">
                <a:ea typeface="宋体" pitchFamily="2" charset="-122"/>
              </a:rPr>
              <a:t>对象，并将他们按年龄排序输出，应如何实现？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852" y="40719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score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074" y="385762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salary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646360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多态数组示例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57158" y="1500174"/>
            <a:ext cx="8072494" cy="301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对于这种处于同一个继承层次中的对象，使用多态数组来存放是最为简便的方法之一。</a:t>
            </a:r>
          </a:p>
          <a:p>
            <a:pPr marL="1276350" lvl="2" indent="-361950"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Person[] person = {new Person("</a:t>
            </a:r>
            <a:r>
              <a:rPr lang="zh-CN" altLang="en-US" sz="2000" dirty="0">
                <a:ea typeface="宋体" pitchFamily="2" charset="-122"/>
              </a:rPr>
              <a:t>张三</a:t>
            </a:r>
            <a:r>
              <a:rPr lang="en-US" altLang="zh-CN" sz="2000" dirty="0">
                <a:ea typeface="宋体" pitchFamily="2" charset="-122"/>
              </a:rPr>
              <a:t>", 32),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Student("</a:t>
            </a:r>
            <a:r>
              <a:rPr lang="zh-CN" altLang="en-US" sz="2000" dirty="0">
                <a:ea typeface="宋体" pitchFamily="2" charset="-122"/>
              </a:rPr>
              <a:t>李四</a:t>
            </a:r>
            <a:r>
              <a:rPr lang="en-US" altLang="zh-CN" sz="2000" dirty="0">
                <a:ea typeface="宋体" pitchFamily="2" charset="-122"/>
              </a:rPr>
              <a:t>", 21, 120, 90.0),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Student("</a:t>
            </a:r>
            <a:r>
              <a:rPr lang="zh-CN" altLang="en-US" sz="2000" dirty="0">
                <a:ea typeface="宋体" pitchFamily="2" charset="-122"/>
              </a:rPr>
              <a:t>王五</a:t>
            </a:r>
            <a:r>
              <a:rPr lang="en-US" altLang="zh-CN" sz="2000" dirty="0">
                <a:ea typeface="宋体" pitchFamily="2" charset="-122"/>
              </a:rPr>
              <a:t>", 22, 119, 91.5),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Teacher("</a:t>
            </a:r>
            <a:r>
              <a:rPr lang="zh-CN" altLang="en-US" sz="2000" dirty="0">
                <a:ea typeface="宋体" pitchFamily="2" charset="-122"/>
              </a:rPr>
              <a:t>刘老师</a:t>
            </a:r>
            <a:r>
              <a:rPr lang="en-US" altLang="zh-CN" sz="2000" dirty="0">
                <a:ea typeface="宋体" pitchFamily="2" charset="-122"/>
              </a:rPr>
              <a:t>", 35, 10, "Java EE"),</a:t>
            </a:r>
          </a:p>
          <a:p>
            <a:pPr marL="1276350" lvl="2" indent="-361950">
              <a:defRPr/>
            </a:pPr>
            <a:r>
              <a:rPr lang="en-US" altLang="zh-CN" sz="2000" dirty="0">
                <a:ea typeface="宋体" pitchFamily="2" charset="-122"/>
              </a:rPr>
              <a:t>                                  new Teacher("</a:t>
            </a:r>
            <a:r>
              <a:rPr lang="zh-CN" altLang="en-US" sz="2000" dirty="0">
                <a:ea typeface="宋体" pitchFamily="2" charset="-122"/>
              </a:rPr>
              <a:t>张老师</a:t>
            </a:r>
            <a:r>
              <a:rPr lang="en-US" altLang="zh-CN" sz="2000" dirty="0">
                <a:ea typeface="宋体" pitchFamily="2" charset="-122"/>
              </a:rPr>
              <a:t>", 11)};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2259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00108"/>
            <a:ext cx="8497192" cy="4114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使用多态引用分别创建</a:t>
            </a:r>
            <a:r>
              <a:rPr lang="en-US" altLang="zh-CN" sz="2400" dirty="0">
                <a:ea typeface="宋体" pitchFamily="2" charset="-122"/>
              </a:rPr>
              <a:t>Computer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ea typeface="宋体" pitchFamily="2" charset="-122"/>
              </a:rPr>
              <a:t>PC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 err="1">
                <a:ea typeface="宋体" pitchFamily="2" charset="-122"/>
              </a:rPr>
              <a:t>NotePad</a:t>
            </a:r>
            <a:r>
              <a:rPr lang="zh-CN" altLang="en-US" sz="2400" dirty="0">
                <a:ea typeface="宋体" pitchFamily="2" charset="-122"/>
              </a:rPr>
              <a:t>实例，并将实例放在一个</a:t>
            </a:r>
            <a:r>
              <a:rPr lang="en-US" altLang="zh-CN" sz="2400" dirty="0">
                <a:ea typeface="宋体" pitchFamily="2" charset="-122"/>
              </a:rPr>
              <a:t>Computer</a:t>
            </a:r>
            <a:r>
              <a:rPr lang="zh-CN" altLang="en-US" sz="2400" dirty="0">
                <a:ea typeface="宋体" pitchFamily="2" charset="-122"/>
              </a:rPr>
              <a:t>类型的数组中。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遍历数组元素，分别调用</a:t>
            </a:r>
            <a:r>
              <a:rPr lang="en-US" altLang="zh-CN" sz="2400" dirty="0" err="1">
                <a:ea typeface="宋体" pitchFamily="2" charset="-122"/>
              </a:rPr>
              <a:t>getDetails</a:t>
            </a:r>
            <a:r>
              <a:rPr lang="zh-CN" altLang="en-US" sz="2400" dirty="0">
                <a:ea typeface="宋体" pitchFamily="2" charset="-122"/>
              </a:rPr>
              <a:t>方法获取输出结果。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</a:t>
            </a:r>
            <a:r>
              <a:rPr lang="en-US" altLang="zh-CN" sz="2400" dirty="0">
                <a:ea typeface="宋体" pitchFamily="2" charset="-122"/>
              </a:rPr>
              <a:t>Computer</a:t>
            </a:r>
            <a:r>
              <a:rPr lang="zh-CN" altLang="en-US" sz="2400" dirty="0">
                <a:ea typeface="宋体" pitchFamily="2" charset="-122"/>
              </a:rPr>
              <a:t>类中增加</a:t>
            </a:r>
            <a:r>
              <a:rPr lang="en-US" altLang="zh-CN" sz="2400" dirty="0">
                <a:ea typeface="宋体" pitchFamily="2" charset="-122"/>
              </a:rPr>
              <a:t>price</a:t>
            </a:r>
            <a:r>
              <a:rPr lang="zh-CN" altLang="en-US" sz="2400" dirty="0">
                <a:ea typeface="宋体" pitchFamily="2" charset="-122"/>
              </a:rPr>
              <a:t>属性表示价格。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将数组元素按价格进行排序，并遍历打印输出。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PC:show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NotePad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print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测试类中，定义一个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method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，要求可以按传入的对象实现调用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比如传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，则调用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show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，传入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NotePad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，则调用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Print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，否则打印不提供功能！！！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857256"/>
          </a:xfrm>
        </p:spPr>
        <p:txBody>
          <a:bodyPr/>
          <a:lstStyle/>
          <a:p>
            <a:r>
              <a:rPr lang="zh-CN" altLang="en-US" dirty="0"/>
              <a:t>多态应用</a:t>
            </a:r>
            <a:r>
              <a:rPr lang="en-US" altLang="zh-CN" dirty="0"/>
              <a:t>(2)——</a:t>
            </a:r>
            <a:r>
              <a:rPr lang="zh-CN" altLang="en-US" dirty="0"/>
              <a:t>多态参数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多态参数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en-US" altLang="zh-CN" dirty="0" err="1">
                <a:ea typeface="宋体" pitchFamily="2" charset="-122"/>
              </a:rPr>
              <a:t>方法参数列表中的引用类型参数</a:t>
            </a:r>
            <a:endParaRPr lang="en-US" altLang="zh-CN" dirty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例如：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public static void method(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Person p</a:t>
            </a:r>
            <a:r>
              <a:rPr lang="en-US" altLang="zh-CN" dirty="0">
                <a:ea typeface="宋体" pitchFamily="2" charset="-122"/>
              </a:rPr>
              <a:t>) {//</a:t>
            </a:r>
            <a:r>
              <a:rPr lang="zh-CN" altLang="en-US" dirty="0">
                <a:ea typeface="宋体" pitchFamily="2" charset="-122"/>
              </a:rPr>
              <a:t>形参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p.say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704850" lvl="1" indent="-361950">
              <a:buNone/>
              <a:defRPr/>
            </a:pPr>
            <a:r>
              <a:rPr lang="en-US" altLang="zh-CN" dirty="0">
                <a:ea typeface="宋体" pitchFamily="2" charset="-122"/>
              </a:rPr>
              <a:t>}</a:t>
            </a:r>
          </a:p>
          <a:p>
            <a:pPr marL="704850" lvl="1" indent="-361950">
              <a:buNone/>
              <a:defRPr/>
            </a:pPr>
            <a:r>
              <a:rPr lang="zh-CN" altLang="en-US" dirty="0">
                <a:ea typeface="宋体" pitchFamily="2" charset="-122"/>
              </a:rPr>
              <a:t>调用此方法：</a:t>
            </a:r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/>
              <a:t>Student s = new Student();</a:t>
            </a:r>
            <a:endParaRPr lang="zh-CN" altLang="zh-CN" dirty="0"/>
          </a:p>
          <a:p>
            <a:pPr lvl="1">
              <a:buNone/>
            </a:pPr>
            <a:r>
              <a:rPr lang="en-US" altLang="zh-CN" dirty="0" err="1"/>
              <a:t>xxx.method</a:t>
            </a:r>
            <a:r>
              <a:rPr lang="en-US" altLang="zh-CN" dirty="0"/>
              <a:t>(s);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—Test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8596" y="1324823"/>
            <a:ext cx="853440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     public static void method(Person p)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         if (p 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en-US" altLang="zh-CN" dirty="0">
                <a:ea typeface="宋体" pitchFamily="2" charset="-122"/>
              </a:rPr>
              <a:t> Teacher)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教师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4             Teacher t = (Teacher)p;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5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本态方法调用：</a:t>
            </a:r>
            <a:r>
              <a:rPr lang="en-US" altLang="zh-CN" dirty="0">
                <a:ea typeface="宋体" pitchFamily="2" charset="-122"/>
              </a:rPr>
              <a:t>" + </a:t>
            </a:r>
            <a:r>
              <a:rPr lang="en-US" altLang="zh-CN" dirty="0" err="1">
                <a:ea typeface="宋体" pitchFamily="2" charset="-122"/>
              </a:rPr>
              <a:t>t.getMajor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6          } else if (p 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en-US" altLang="zh-CN" dirty="0">
                <a:ea typeface="宋体" pitchFamily="2" charset="-122"/>
              </a:rPr>
              <a:t> Student)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7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学生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8             Student s = (Student)p;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9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本态方法调用：</a:t>
            </a:r>
            <a:r>
              <a:rPr lang="en-US" altLang="zh-CN" dirty="0">
                <a:ea typeface="宋体" pitchFamily="2" charset="-122"/>
              </a:rPr>
              <a:t>" + </a:t>
            </a:r>
            <a:r>
              <a:rPr lang="en-US" altLang="zh-CN" dirty="0" err="1">
                <a:ea typeface="宋体" pitchFamily="2" charset="-122"/>
              </a:rPr>
              <a:t>s.getId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10         } else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11    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人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12    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13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p.say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14     }</a:t>
            </a:r>
          </a:p>
          <a:p>
            <a:pPr marL="361950" indent="-361950">
              <a:buAutoNum type="arabicPlain" startAt="19"/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1"/>
            <a:ext cx="8143932" cy="385765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3"/>
          <p:cNvSpPr txBox="1"/>
          <p:nvPr/>
        </p:nvSpPr>
        <p:spPr>
          <a:xfrm>
            <a:off x="428596" y="4286256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进阶：在</a:t>
            </a:r>
            <a:r>
              <a:rPr lang="en-US" altLang="zh-CN" b="1" dirty="0">
                <a:solidFill>
                  <a:srgbClr val="FF0000"/>
                </a:solidFill>
              </a:rPr>
              <a:t>Women</a:t>
            </a:r>
            <a:r>
              <a:rPr lang="zh-CN" altLang="en-US" b="1" dirty="0">
                <a:solidFill>
                  <a:srgbClr val="FF0000"/>
                </a:solidFill>
              </a:rPr>
              <a:t>类中，添加</a:t>
            </a:r>
            <a:r>
              <a:rPr lang="en-US" altLang="zh-CN" b="1" dirty="0">
                <a:solidFill>
                  <a:srgbClr val="FF0000"/>
                </a:solidFill>
              </a:rPr>
              <a:t>train</a:t>
            </a:r>
            <a:r>
              <a:rPr lang="zh-CN" altLang="en-US" b="1" dirty="0">
                <a:solidFill>
                  <a:srgbClr val="FF0000"/>
                </a:solidFill>
              </a:rPr>
              <a:t>方法，用于训练小动物的各种技能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在测试类中调用</a:t>
            </a:r>
            <a:r>
              <a:rPr lang="en-US" altLang="zh-CN" b="1" dirty="0">
                <a:solidFill>
                  <a:srgbClr val="FF0000"/>
                </a:solidFill>
              </a:rPr>
              <a:t>train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497192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在方法</a:t>
            </a:r>
            <a:r>
              <a:rPr lang="en-US" altLang="zh-CN" sz="2400" dirty="0" err="1">
                <a:ea typeface="宋体" pitchFamily="2" charset="-122"/>
              </a:rPr>
              <a:t>listPrice</a:t>
            </a:r>
            <a:r>
              <a:rPr lang="zh-CN" altLang="en-US" sz="2400" dirty="0">
                <a:ea typeface="宋体" pitchFamily="2" charset="-122"/>
              </a:rPr>
              <a:t>中，判断</a:t>
            </a:r>
            <a:r>
              <a:rPr lang="en-US" altLang="zh-CN" sz="2400" dirty="0">
                <a:ea typeface="宋体" pitchFamily="2" charset="-122"/>
              </a:rPr>
              <a:t>Computer</a:t>
            </a:r>
            <a:r>
              <a:rPr lang="zh-CN" altLang="en-US" sz="2400" dirty="0">
                <a:ea typeface="宋体" pitchFamily="2" charset="-122"/>
              </a:rPr>
              <a:t>参数的真实对象，并调用不同对象上的特有方法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142976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第三节 对象关联与</a:t>
            </a:r>
            <a:r>
              <a:rPr lang="en-US" altLang="zh-CN" sz="4400" dirty="0">
                <a:solidFill>
                  <a:schemeClr val="bg1"/>
                </a:solidFill>
              </a:rPr>
              <a:t>Object</a:t>
            </a:r>
            <a:r>
              <a:rPr lang="zh-CN" altLang="en-US" sz="4400" dirty="0">
                <a:solidFill>
                  <a:schemeClr val="bg1"/>
                </a:solidFill>
              </a:rPr>
              <a:t>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latin typeface="+mn-lt"/>
              </a:rPr>
              <a:t>为什么要有继承？</a:t>
            </a:r>
            <a:endParaRPr lang="en-US" altLang="zh-CN" sz="2800" b="1" dirty="0"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lt"/>
              </a:rPr>
              <a:t>多个类中</a:t>
            </a:r>
            <a:r>
              <a:rPr lang="zh-CN" altLang="en-US" sz="2400" dirty="0">
                <a:latin typeface="+mn-lt"/>
              </a:rPr>
              <a:t>存在相同属性和行为时，将这些内容抽取到</a:t>
            </a:r>
            <a:r>
              <a:rPr lang="zh-CN" altLang="en-US" sz="2400" dirty="0">
                <a:solidFill>
                  <a:srgbClr val="0000FF"/>
                </a:solidFill>
                <a:latin typeface="+mn-lt"/>
              </a:rPr>
              <a:t>单独一个</a:t>
            </a:r>
            <a:r>
              <a:rPr lang="zh-CN" altLang="en-US" sz="2400" dirty="0">
                <a:latin typeface="+mn-lt"/>
              </a:rPr>
              <a:t>类中，那么多个类无需再定义这些属性和行为，只要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继承</a:t>
            </a:r>
            <a:r>
              <a:rPr lang="zh-CN" altLang="en-US" sz="2400" dirty="0">
                <a:latin typeface="+mn-lt"/>
              </a:rPr>
              <a:t>那个类即可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提高了代码的复用性。</a:t>
            </a:r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继承的出现让类与类之间产生了关系，可以创建更为特殊的类型。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利于可维护性。</a:t>
            </a:r>
            <a:endParaRPr lang="en-US" altLang="zh-CN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</a:rPr>
              <a:t>此处的多个类抽取出来的这个类称为</a:t>
            </a:r>
            <a:r>
              <a:rPr lang="zh-CN" altLang="en-US" sz="2600" dirty="0">
                <a:solidFill>
                  <a:srgbClr val="0000FF"/>
                </a:solidFill>
                <a:latin typeface="+mn-lt"/>
              </a:rPr>
              <a:t>父类（基类或超类）</a:t>
            </a:r>
            <a:r>
              <a:rPr lang="zh-CN" altLang="en-US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</a:rPr>
              <a:t>继承父类的类可以称为</a:t>
            </a:r>
            <a:r>
              <a:rPr lang="zh-CN" altLang="en-US" sz="2600" b="1" dirty="0">
                <a:solidFill>
                  <a:srgbClr val="0000FF"/>
                </a:solidFill>
                <a:latin typeface="+mn-lt"/>
              </a:rPr>
              <a:t>子类</a:t>
            </a:r>
            <a:endParaRPr lang="en-US" altLang="zh-CN" sz="26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600" dirty="0">
                <a:latin typeface="+mn-lt"/>
                <a:ea typeface="宋体" pitchFamily="2" charset="-122"/>
                <a:cs typeface="Times New Roman" pitchFamily="18" charset="0"/>
              </a:rPr>
              <a:t>类继承语法规则</a:t>
            </a:r>
            <a:r>
              <a:rPr lang="en-US" altLang="zh-CN" sz="26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Superclass{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—Teacher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35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  public class Teacher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      private String name;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      private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id;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4      private String major;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5      private Computer </a:t>
            </a:r>
            <a:r>
              <a:rPr lang="en-US" altLang="zh-CN" dirty="0" err="1">
                <a:ea typeface="宋体" pitchFamily="2" charset="-122"/>
              </a:rPr>
              <a:t>computer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6      private Computer </a:t>
            </a:r>
            <a:r>
              <a:rPr lang="en-US" altLang="zh-CN" dirty="0" err="1">
                <a:ea typeface="宋体" pitchFamily="2" charset="-122"/>
              </a:rPr>
              <a:t>notePad</a:t>
            </a:r>
            <a:r>
              <a:rPr lang="en-US" altLang="zh-CN" dirty="0">
                <a:ea typeface="宋体" pitchFamily="2" charset="-122"/>
              </a:rPr>
              <a:t> = new Computer(3.0, 2, 400);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7  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8      public Teacher(String name,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id, String major)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9          this.name = name;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10         this.id = id;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11         </a:t>
            </a:r>
            <a:r>
              <a:rPr lang="en-US" altLang="zh-CN" dirty="0" err="1">
                <a:ea typeface="宋体" pitchFamily="2" charset="-122"/>
              </a:rPr>
              <a:t>this.major</a:t>
            </a:r>
            <a:r>
              <a:rPr lang="en-US" altLang="zh-CN" dirty="0">
                <a:ea typeface="宋体" pitchFamily="2" charset="-122"/>
              </a:rPr>
              <a:t> = major;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12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13 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14     public Teacher(String name,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id, String major,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15                    Computer </a:t>
            </a:r>
            <a:r>
              <a:rPr lang="en-US" altLang="zh-CN" dirty="0" err="1">
                <a:ea typeface="宋体" pitchFamily="2" charset="-122"/>
              </a:rPr>
              <a:t>computer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16         this(name, id, major);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17         </a:t>
            </a:r>
            <a:r>
              <a:rPr lang="en-US" altLang="zh-CN" dirty="0" err="1">
                <a:ea typeface="宋体" pitchFamily="2" charset="-122"/>
              </a:rPr>
              <a:t>this.computer</a:t>
            </a:r>
            <a:r>
              <a:rPr lang="en-US" altLang="zh-CN" dirty="0">
                <a:ea typeface="宋体" pitchFamily="2" charset="-122"/>
              </a:rPr>
              <a:t> = computer;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18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19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—Person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20     public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getId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21         return id;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22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23 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24     public String </a:t>
            </a:r>
            <a:r>
              <a:rPr lang="en-US" altLang="zh-CN" dirty="0" err="1">
                <a:ea typeface="宋体" pitchFamily="2" charset="-122"/>
              </a:rPr>
              <a:t>getMajor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25         return major;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26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27 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28     public String say()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29         return "</a:t>
            </a:r>
            <a:r>
              <a:rPr lang="zh-CN" altLang="en-US" dirty="0">
                <a:ea typeface="宋体" pitchFamily="2" charset="-122"/>
              </a:rPr>
              <a:t>姓名：</a:t>
            </a:r>
            <a:r>
              <a:rPr lang="en-US" altLang="zh-CN" dirty="0">
                <a:ea typeface="宋体" pitchFamily="2" charset="-122"/>
              </a:rPr>
              <a:t>" + name + " </a:t>
            </a:r>
            <a:r>
              <a:rPr lang="zh-CN" altLang="en-US" dirty="0">
                <a:ea typeface="宋体" pitchFamily="2" charset="-122"/>
              </a:rPr>
              <a:t>工号：</a:t>
            </a:r>
            <a:r>
              <a:rPr lang="en-US" altLang="zh-CN" dirty="0">
                <a:ea typeface="宋体" pitchFamily="2" charset="-122"/>
              </a:rPr>
              <a:t>" + id +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30                " </a:t>
            </a:r>
            <a:r>
              <a:rPr lang="zh-CN" altLang="en-US" dirty="0">
                <a:ea typeface="宋体" pitchFamily="2" charset="-122"/>
              </a:rPr>
              <a:t>专业：</a:t>
            </a:r>
            <a:r>
              <a:rPr lang="en-US" altLang="zh-CN" dirty="0">
                <a:ea typeface="宋体" pitchFamily="2" charset="-122"/>
              </a:rPr>
              <a:t>" + major + "\n</a:t>
            </a:r>
            <a:r>
              <a:rPr lang="zh-CN" altLang="en-US" dirty="0">
                <a:ea typeface="宋体" pitchFamily="2" charset="-122"/>
              </a:rPr>
              <a:t>我用的电脑是：</a:t>
            </a:r>
            <a:r>
              <a:rPr lang="en-US" altLang="zh-CN" dirty="0">
                <a:ea typeface="宋体" pitchFamily="2" charset="-122"/>
              </a:rPr>
              <a:t>" + </a:t>
            </a:r>
            <a:r>
              <a:rPr lang="en-US" altLang="zh-CN" dirty="0" err="1">
                <a:ea typeface="宋体" pitchFamily="2" charset="-122"/>
              </a:rPr>
              <a:t>computer.say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31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32 }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—Computer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07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  public class Computer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2      private double </a:t>
            </a:r>
            <a:r>
              <a:rPr lang="en-US" altLang="zh-CN" dirty="0" err="1"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3      private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memory;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4      private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hardDisk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5  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6      public Computer(double </a:t>
            </a:r>
            <a:r>
              <a:rPr lang="en-US" altLang="zh-CN" dirty="0" err="1"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memory,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hardDisk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7          this.cpu = </a:t>
            </a:r>
            <a:r>
              <a:rPr lang="en-US" altLang="zh-CN" dirty="0" err="1"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8          </a:t>
            </a:r>
            <a:r>
              <a:rPr lang="en-US" altLang="zh-CN" dirty="0" err="1">
                <a:ea typeface="宋体" pitchFamily="2" charset="-122"/>
              </a:rPr>
              <a:t>this.memory</a:t>
            </a:r>
            <a:r>
              <a:rPr lang="en-US" altLang="zh-CN" dirty="0">
                <a:ea typeface="宋体" pitchFamily="2" charset="-122"/>
              </a:rPr>
              <a:t> = memory;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9          </a:t>
            </a:r>
            <a:r>
              <a:rPr lang="en-US" altLang="zh-CN" dirty="0" err="1">
                <a:ea typeface="宋体" pitchFamily="2" charset="-122"/>
              </a:rPr>
              <a:t>this.hardDisk</a:t>
            </a:r>
            <a:r>
              <a:rPr lang="en-US" altLang="zh-CN" dirty="0">
                <a:ea typeface="宋体" pitchFamily="2" charset="-122"/>
              </a:rPr>
              <a:t> = </a:t>
            </a:r>
            <a:r>
              <a:rPr lang="en-US" altLang="zh-CN" dirty="0" err="1">
                <a:ea typeface="宋体" pitchFamily="2" charset="-122"/>
              </a:rPr>
              <a:t>hardDisk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10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11     public double </a:t>
            </a:r>
            <a:r>
              <a:rPr lang="en-US" altLang="zh-CN" dirty="0" err="1">
                <a:ea typeface="宋体" pitchFamily="2" charset="-122"/>
              </a:rPr>
              <a:t>getCpu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12         return </a:t>
            </a:r>
            <a:r>
              <a:rPr lang="en-US" altLang="zh-CN" dirty="0" err="1"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13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14     public String say() {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15         return " CPU:" + </a:t>
            </a:r>
            <a:r>
              <a:rPr lang="en-US" altLang="zh-CN" dirty="0" err="1">
                <a:ea typeface="宋体" pitchFamily="2" charset="-122"/>
              </a:rPr>
              <a:t>cpu</a:t>
            </a:r>
            <a:r>
              <a:rPr lang="en-US" altLang="zh-CN" dirty="0">
                <a:ea typeface="宋体" pitchFamily="2" charset="-122"/>
              </a:rPr>
              <a:t> + "MHz </a:t>
            </a:r>
            <a:r>
              <a:rPr lang="zh-CN" altLang="en-US" dirty="0">
                <a:ea typeface="宋体" pitchFamily="2" charset="-122"/>
              </a:rPr>
              <a:t>内存：</a:t>
            </a:r>
            <a:r>
              <a:rPr lang="en-US" altLang="zh-CN" dirty="0">
                <a:ea typeface="宋体" pitchFamily="2" charset="-122"/>
              </a:rPr>
              <a:t>" +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16                     memory + "</a:t>
            </a:r>
            <a:r>
              <a:rPr lang="en-US" altLang="zh-CN" dirty="0" err="1">
                <a:ea typeface="宋体" pitchFamily="2" charset="-122"/>
              </a:rPr>
              <a:t>GBytes</a:t>
            </a:r>
            <a:r>
              <a:rPr lang="en-US" altLang="zh-CN" dirty="0">
                <a:ea typeface="宋体" pitchFamily="2" charset="-122"/>
              </a:rPr>
              <a:t> " + " </a:t>
            </a:r>
            <a:r>
              <a:rPr lang="zh-CN" altLang="en-US" dirty="0">
                <a:ea typeface="宋体" pitchFamily="2" charset="-122"/>
              </a:rPr>
              <a:t>硬盘</a:t>
            </a:r>
            <a:r>
              <a:rPr lang="en-US" altLang="zh-CN" dirty="0">
                <a:ea typeface="宋体" pitchFamily="2" charset="-122"/>
              </a:rPr>
              <a:t>:" + </a:t>
            </a:r>
            <a:r>
              <a:rPr lang="en-US" altLang="zh-CN" dirty="0" err="1">
                <a:ea typeface="宋体" pitchFamily="2" charset="-122"/>
              </a:rPr>
              <a:t>hardDisk</a:t>
            </a:r>
            <a:r>
              <a:rPr lang="en-US" altLang="zh-CN" dirty="0">
                <a:ea typeface="宋体" pitchFamily="2" charset="-122"/>
              </a:rPr>
              <a:t> + "G";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17     }</a:t>
            </a:r>
          </a:p>
          <a:p>
            <a:pPr marL="361950" indent="-361950">
              <a:defRPr/>
            </a:pPr>
            <a:r>
              <a:rPr lang="en-US" altLang="zh-CN" dirty="0">
                <a:ea typeface="宋体" pitchFamily="2" charset="-122"/>
              </a:rPr>
              <a:t>18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500042"/>
            <a:ext cx="4090995" cy="853814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示  例</a:t>
            </a:r>
            <a:r>
              <a:rPr lang="en-US" altLang="zh-CN" dirty="0"/>
              <a:t>—Test</a:t>
            </a:r>
            <a:r>
              <a:rPr lang="zh-CN" altLang="en-US" dirty="0"/>
              <a:t>类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85720" y="1500174"/>
            <a:ext cx="8534400" cy="29578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1 public class Test {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2     public 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3         Computer </a:t>
            </a:r>
            <a:r>
              <a:rPr lang="en-US" altLang="zh-CN" dirty="0" err="1">
                <a:ea typeface="宋体" pitchFamily="2" charset="-122"/>
              </a:rPr>
              <a:t>computer</a:t>
            </a:r>
            <a:r>
              <a:rPr lang="en-US" altLang="zh-CN" dirty="0">
                <a:ea typeface="宋体" pitchFamily="2" charset="-122"/>
              </a:rPr>
              <a:t> = new Computer(3.3, 4, 500);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4         Teacher </a:t>
            </a:r>
            <a:r>
              <a:rPr lang="en-US" altLang="zh-CN" dirty="0" err="1">
                <a:ea typeface="宋体" pitchFamily="2" charset="-122"/>
              </a:rPr>
              <a:t>teacher</a:t>
            </a:r>
            <a:r>
              <a:rPr lang="en-US" altLang="zh-CN" dirty="0">
                <a:ea typeface="宋体" pitchFamily="2" charset="-122"/>
              </a:rPr>
              <a:t> = new Teacher(“</a:t>
            </a:r>
            <a:r>
              <a:rPr lang="zh-CN" altLang="en-US" dirty="0">
                <a:ea typeface="宋体" pitchFamily="2" charset="-122"/>
              </a:rPr>
              <a:t>张老师</a:t>
            </a:r>
            <a:r>
              <a:rPr lang="en-US" altLang="zh-CN" dirty="0">
                <a:ea typeface="宋体" pitchFamily="2" charset="-122"/>
              </a:rPr>
              <a:t>", 10, "Java", computer);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5         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teacher.say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6     }</a:t>
            </a:r>
          </a:p>
          <a:p>
            <a:pPr marL="361950" indent="-361950">
              <a:lnSpc>
                <a:spcPct val="150000"/>
              </a:lnSpc>
              <a:defRPr/>
            </a:pPr>
            <a:r>
              <a:rPr lang="en-US" altLang="zh-CN" dirty="0">
                <a:ea typeface="宋体" pitchFamily="2" charset="-122"/>
              </a:rPr>
              <a:t>7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497192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类，其中包含</a:t>
            </a:r>
            <a:r>
              <a:rPr lang="en-US" altLang="zh-CN" sz="2400" dirty="0">
                <a:ea typeface="宋体" pitchFamily="2" charset="-122"/>
              </a:rPr>
              <a:t>Computer</a:t>
            </a:r>
            <a:r>
              <a:rPr lang="zh-CN" altLang="en-US" sz="2400" dirty="0">
                <a:ea typeface="宋体" pitchFamily="2" charset="-122"/>
              </a:rPr>
              <a:t>类型的属性，提供构造器及相关方法，以及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方法用于自我描述。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itchFamily="2" charset="-122"/>
              </a:rPr>
              <a:t>编写</a:t>
            </a:r>
            <a:r>
              <a:rPr lang="en-US" altLang="zh-CN" sz="2400" dirty="0">
                <a:ea typeface="宋体" pitchFamily="2" charset="-122"/>
              </a:rPr>
              <a:t>Test</a:t>
            </a:r>
            <a:r>
              <a:rPr lang="zh-CN" altLang="en-US" sz="2400" dirty="0">
                <a:ea typeface="宋体" pitchFamily="2" charset="-122"/>
              </a:rPr>
              <a:t>类，在</a:t>
            </a:r>
            <a:r>
              <a:rPr lang="en-US" altLang="zh-CN" sz="2400" dirty="0">
                <a:ea typeface="宋体" pitchFamily="2" charset="-122"/>
              </a:rPr>
              <a:t>main</a:t>
            </a:r>
            <a:r>
              <a:rPr lang="zh-CN" altLang="en-US" sz="2400" dirty="0">
                <a:ea typeface="宋体" pitchFamily="2" charset="-122"/>
              </a:rPr>
              <a:t>方法中创建</a:t>
            </a:r>
            <a:r>
              <a:rPr lang="en-US" altLang="zh-CN" sz="2400" dirty="0">
                <a:ea typeface="宋体" pitchFamily="2" charset="-122"/>
              </a:rPr>
              <a:t>Student</a:t>
            </a:r>
            <a:r>
              <a:rPr lang="zh-CN" altLang="en-US" sz="2400" dirty="0">
                <a:ea typeface="宋体" pitchFamily="2" charset="-122"/>
              </a:rPr>
              <a:t>对象，调用</a:t>
            </a:r>
            <a:r>
              <a:rPr lang="en-US" altLang="zh-CN" sz="2400" dirty="0">
                <a:ea typeface="宋体" pitchFamily="2" charset="-122"/>
              </a:rPr>
              <a:t>say</a:t>
            </a:r>
            <a:r>
              <a:rPr lang="zh-CN" altLang="en-US" sz="2400" dirty="0">
                <a:ea typeface="宋体" pitchFamily="2" charset="-122"/>
              </a:rPr>
              <a:t>方法打印输出结果。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 Object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类是所有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类的根父类</a:t>
            </a:r>
          </a:p>
          <a:p>
            <a:pPr marL="457200" indent="-457200"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如果在类的声明中未使用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关键字指明其父类，则默认父类为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Person o=new Person();  </a:t>
            </a:r>
          </a:p>
          <a:p>
            <a:pPr marL="1371600" lvl="2" indent="-457200" algn="just"/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method(o);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类中的主要方法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方法名称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aseline="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equals(Object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obj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hashCode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</a:t>
                      </a:r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String </a:t>
                      </a:r>
                      <a:r>
                        <a:rPr lang="en-US" altLang="zh-CN" sz="24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zh-CN" sz="24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对象打印时调用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=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基本类型比较值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只要两个变量的值相等，即为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a=5; if(a==6){…}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引用类型比较引用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是否指向同一个对象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只有指向同一个对象时，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才返回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true.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“==”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进行比较时，符号两边的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数据类型必须兼容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可自动转换的基本数据类型除外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，否则编译出错；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：所有类都继承了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，也就获得了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方法。还可以重写。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只能比较引用类型，其作用与“</a:t>
            </a:r>
            <a:r>
              <a:rPr lang="en-US" altLang="zh-CN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相同</a:t>
            </a:r>
            <a:r>
              <a:rPr lang="en-US" altLang="zh-CN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比较是否指向同一个对象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特例：当用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方法进行比较时，对类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及包装类（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Wrapper Class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）来说，是比较类型及内容而不考虑引用的是否是同一个对象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原因：在这些类中重写了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.equals( p2.name));//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p2.name);//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==“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”));//</a:t>
            </a:r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(s1.equals(s2));//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  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类的继承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812862"/>
            <a:ext cx="821055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892480" cy="512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C00000"/>
                </a:solidFill>
              </a:rPr>
              <a:t>int</a:t>
            </a:r>
            <a:r>
              <a:rPr lang="en-US" altLang="zh-CN" sz="2600" dirty="0">
                <a:solidFill>
                  <a:srgbClr val="C00000"/>
                </a:solidFill>
              </a:rPr>
              <a:t> it = 65;</a:t>
            </a:r>
          </a:p>
          <a:p>
            <a:r>
              <a:rPr lang="en-US" altLang="zh-CN" sz="2600" dirty="0">
                <a:solidFill>
                  <a:srgbClr val="C00000"/>
                </a:solidFill>
              </a:rPr>
              <a:t>float </a:t>
            </a:r>
            <a:r>
              <a:rPr lang="en-US" altLang="zh-CN" sz="2600" dirty="0" err="1">
                <a:solidFill>
                  <a:srgbClr val="C00000"/>
                </a:solidFill>
              </a:rPr>
              <a:t>fl</a:t>
            </a:r>
            <a:r>
              <a:rPr lang="en-US" altLang="zh-CN" sz="2600" dirty="0">
                <a:solidFill>
                  <a:srgbClr val="C00000"/>
                </a:solidFill>
              </a:rPr>
              <a:t> = 65.0f;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65.0f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(it == fl)); //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2600" dirty="0">
                <a:solidFill>
                  <a:srgbClr val="C00000"/>
                </a:solidFill>
              </a:rPr>
              <a:t>char ch1 = ‘A’; char ch2 = 12;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‘A’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(it == ch1));//</a:t>
            </a: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(“12</a:t>
            </a:r>
            <a:r>
              <a:rPr lang="zh-CN" altLang="en-US" sz="2600" dirty="0">
                <a:solidFill>
                  <a:srgbClr val="C00000"/>
                </a:solidFill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</a:rPr>
              <a:t>ch2</a:t>
            </a:r>
            <a:r>
              <a:rPr lang="zh-CN" altLang="en-US" sz="2600" dirty="0">
                <a:solidFill>
                  <a:srgbClr val="C00000"/>
                </a:solidFill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</a:rPr>
              <a:t>” + (12 == ch2));//</a:t>
            </a:r>
          </a:p>
          <a:p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String str1 = new String("hello");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String str2 = new String("hello");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str2</a:t>
            </a:r>
            <a:r>
              <a:rPr lang="zh-CN" altLang="en-US" sz="2400" dirty="0">
                <a:solidFill>
                  <a:srgbClr val="C00000"/>
                </a:solidFill>
              </a:rPr>
              <a:t>是否相等？</a:t>
            </a:r>
            <a:r>
              <a:rPr lang="en-US" altLang="zh-CN" sz="2400" dirty="0">
                <a:solidFill>
                  <a:srgbClr val="C00000"/>
                </a:solidFill>
              </a:rPr>
              <a:t>"+ (str1 == str2));//</a:t>
            </a:r>
            <a:endParaRPr lang="en-US" altLang="zh-CN" sz="2400" dirty="0"/>
          </a:p>
          <a:p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(“str1</a:t>
            </a:r>
            <a:r>
              <a:rPr lang="zh-CN" altLang="en-US" sz="2400" dirty="0">
                <a:solidFill>
                  <a:srgbClr val="C00000"/>
                </a:solidFill>
              </a:rPr>
              <a:t>是否</a:t>
            </a:r>
            <a:r>
              <a:rPr lang="en-US" altLang="zh-CN" sz="2400" dirty="0">
                <a:solidFill>
                  <a:srgbClr val="C00000"/>
                </a:solidFill>
              </a:rPr>
              <a:t>equals str2</a:t>
            </a:r>
            <a:r>
              <a:rPr lang="zh-CN" altLang="en-US" sz="2400" dirty="0">
                <a:solidFill>
                  <a:srgbClr val="C00000"/>
                </a:solidFill>
              </a:rPr>
              <a:t>？</a:t>
            </a:r>
            <a:r>
              <a:rPr lang="en-US" altLang="zh-CN" sz="2400" dirty="0">
                <a:solidFill>
                  <a:srgbClr val="C00000"/>
                </a:solidFill>
              </a:rPr>
              <a:t>”+(str1.equals(str2)));//</a:t>
            </a:r>
            <a:endParaRPr lang="en-US" altLang="zh-CN" sz="2600" dirty="0">
              <a:solidFill>
                <a:srgbClr val="C00000"/>
              </a:solidFill>
            </a:endParaRPr>
          </a:p>
          <a:p>
            <a:r>
              <a:rPr lang="en-US" altLang="zh-CN" sz="26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</a:rPr>
              <a:t>(“hello” == new </a:t>
            </a:r>
            <a:r>
              <a:rPr lang="en-US" altLang="zh-CN" sz="2600" dirty="0" err="1">
                <a:solidFill>
                  <a:srgbClr val="C00000"/>
                </a:solidFill>
              </a:rPr>
              <a:t>java.sql.Date</a:t>
            </a:r>
            <a:r>
              <a:rPr lang="en-US" altLang="zh-CN" sz="2600" dirty="0">
                <a:solidFill>
                  <a:srgbClr val="C00000"/>
                </a:solidFill>
              </a:rPr>
              <a:t>()); //</a:t>
            </a:r>
            <a:endParaRPr lang="zh-CN" altLang="en-US" sz="2600" dirty="0">
              <a:solidFill>
                <a:srgbClr val="C00000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  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2000240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7504" y="3501008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504" y="5013176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585789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2880320" cy="767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编写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Order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类，有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orderId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OrderName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，相应的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getter()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setter()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方法，两个参数的构造器，重写父类的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方法：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并判断测试类中创建的两个对象是否相等。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3600" b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3600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方法在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类中定义，其返回值是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在进行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与其它类型数据的连接操作时，自动调用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(“now=”+now);  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相当于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now.toString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可以根据需要在用户自定义类型中重写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	如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类重写了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(s1);//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相当于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基本类型数据转换为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类型时，调用了对应包装类的</a:t>
            </a:r>
            <a:r>
              <a:rPr lang="en-US" altLang="zh-CN" sz="2000" b="1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a=10;  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(“a=”+a);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421" y="620688"/>
            <a:ext cx="347957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7</a:t>
            </a:r>
            <a:endParaRPr lang="en-US" altLang="zh-CN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1288"/>
            <a:ext cx="77724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定义两个类，父类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GeometricObject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代表几何形状，子类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/>
        </p:nvGraphicFramePr>
        <p:xfrm>
          <a:off x="381000" y="2458103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/>
        </p:nvGraphicFramePr>
        <p:xfrm>
          <a:off x="1357290" y="5407680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3048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34200" y="2458103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51920" y="2915302"/>
            <a:ext cx="3006080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1"/>
            <a:ext cx="7414592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7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533400" y="609600"/>
          <a:ext cx="6096000" cy="271272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/>
        </p:nvGraphicFramePr>
        <p:xfrm>
          <a:off x="642910" y="3143248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equals(Object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52668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267744" y="1066800"/>
            <a:ext cx="4666456" cy="250621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190500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657600" y="2514600"/>
            <a:ext cx="32004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74173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比较两个圆的半径是否相等，如相等，返回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08317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4214810" y="4191000"/>
            <a:ext cx="2643190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2786050" y="5357826"/>
            <a:ext cx="3571884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写一个测试类，创建两个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对象，判断其颜色是否相等；利用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方法判断其半径是否相等；利用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方法输出其半径。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/>
              <a:t>练 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编写</a:t>
            </a:r>
            <a:r>
              <a:rPr lang="en-US" altLang="zh-CN" dirty="0" err="1">
                <a:ea typeface="宋体" pitchFamily="2" charset="-122"/>
              </a:rPr>
              <a:t>MyDate</a:t>
            </a:r>
            <a:r>
              <a:rPr lang="zh-CN" altLang="en-US" dirty="0">
                <a:ea typeface="宋体" pitchFamily="2" charset="-122"/>
              </a:rPr>
              <a:t>类表示日期，类中包含属性</a:t>
            </a:r>
            <a:r>
              <a:rPr lang="en-US" altLang="zh-CN" dirty="0">
                <a:ea typeface="宋体" pitchFamily="2" charset="-122"/>
              </a:rPr>
              <a:t>day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month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year</a:t>
            </a:r>
            <a:r>
              <a:rPr lang="zh-CN" altLang="en-US" dirty="0">
                <a:ea typeface="宋体" pitchFamily="2" charset="-122"/>
              </a:rPr>
              <a:t>，提供必要的方法，并覆盖</a:t>
            </a:r>
            <a:r>
              <a:rPr lang="en-US" altLang="zh-CN" dirty="0">
                <a:ea typeface="宋体" pitchFamily="2" charset="-122"/>
              </a:rPr>
              <a:t>equals</a:t>
            </a:r>
            <a:r>
              <a:rPr lang="zh-CN" altLang="en-US" dirty="0">
                <a:ea typeface="宋体" pitchFamily="2" charset="-122"/>
              </a:rPr>
              <a:t>方法以比较年、月、日是否相同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重写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toString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返回年月日的信息。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Xx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xx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xx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日</a:t>
            </a:r>
          </a:p>
          <a:p>
            <a:pPr marL="457200" indent="-457200" algn="ctr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TestDate</a:t>
            </a:r>
            <a:r>
              <a:rPr lang="zh-CN" altLang="en-US" dirty="0">
                <a:ea typeface="宋体" pitchFamily="2" charset="-122"/>
              </a:rPr>
              <a:t>类的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方法中，创建两个日期均为</a:t>
            </a:r>
            <a:r>
              <a:rPr lang="en-US" altLang="zh-CN" dirty="0">
                <a:ea typeface="宋体" pitchFamily="2" charset="-122"/>
              </a:rPr>
              <a:t>2014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月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日的</a:t>
            </a:r>
            <a:r>
              <a:rPr lang="en-US" altLang="zh-CN" dirty="0" err="1">
                <a:ea typeface="宋体" pitchFamily="2" charset="-122"/>
              </a:rPr>
              <a:t>MyDate</a:t>
            </a:r>
            <a:r>
              <a:rPr lang="zh-CN" altLang="en-US" dirty="0">
                <a:ea typeface="宋体" pitchFamily="2" charset="-122"/>
              </a:rPr>
              <a:t>对象，比较它们是否相同。通过</a:t>
            </a:r>
            <a:r>
              <a:rPr lang="en-US" altLang="zh-CN" dirty="0" err="1">
                <a:ea typeface="宋体" pitchFamily="2" charset="-122"/>
              </a:rPr>
              <a:t>toString</a:t>
            </a:r>
            <a:r>
              <a:rPr lang="zh-CN" altLang="en-US" dirty="0">
                <a:ea typeface="宋体" pitchFamily="2" charset="-122"/>
              </a:rPr>
              <a:t>方法打印两个对象日期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761754"/>
            <a:ext cx="4955029" cy="72303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继承中的私有成员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5425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14282" y="1643050"/>
            <a:ext cx="8461375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父类中的成员，无论是公有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(public)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还是私有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，均被子类继承。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  <a:defRPr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子类不能对继承的私有成员直接进行访问，可通过继承的公有方法来访问。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7290" y="4153457"/>
            <a:ext cx="5604201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继承 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，不允许多重继承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一个子类只能有一个父类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一个父类可以派生出多个子类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多重继承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itchFamily="2" charset="-122"/>
              </a:rPr>
              <a:t>多层继承</a:t>
            </a: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 fontScale="80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编写</a:t>
            </a:r>
            <a:r>
              <a:rPr lang="en-US" altLang="zh-CN" sz="2000" dirty="0">
                <a:ea typeface="宋体" pitchFamily="2" charset="-122"/>
              </a:rPr>
              <a:t>Computer</a:t>
            </a:r>
            <a:r>
              <a:rPr lang="zh-CN" altLang="en-US" sz="2000" dirty="0">
                <a:ea typeface="宋体" pitchFamily="2" charset="-122"/>
              </a:rPr>
              <a:t>类，包含</a:t>
            </a:r>
            <a:r>
              <a:rPr lang="en-US" altLang="zh-CN" sz="2000" dirty="0">
                <a:ea typeface="宋体" pitchFamily="2" charset="-122"/>
              </a:rPr>
              <a:t>CPU</a:t>
            </a:r>
            <a:r>
              <a:rPr lang="zh-CN" altLang="en-US" sz="2000" dirty="0">
                <a:ea typeface="宋体" pitchFamily="2" charset="-122"/>
              </a:rPr>
              <a:t>、内存、硬盘等属性，</a:t>
            </a:r>
            <a:r>
              <a:rPr lang="en-US" altLang="zh-CN" sz="2000" dirty="0" err="1">
                <a:ea typeface="宋体" pitchFamily="2" charset="-122"/>
              </a:rPr>
              <a:t>getDetails</a:t>
            </a:r>
            <a:r>
              <a:rPr lang="zh-CN" altLang="en-US" sz="2000" dirty="0">
                <a:ea typeface="宋体" pitchFamily="2" charset="-122"/>
              </a:rPr>
              <a:t>方法用于返回</a:t>
            </a:r>
            <a:r>
              <a:rPr lang="en-US" altLang="zh-CN" sz="2000" dirty="0">
                <a:ea typeface="宋体" pitchFamily="2" charset="-122"/>
              </a:rPr>
              <a:t>Computer</a:t>
            </a:r>
            <a:r>
              <a:rPr lang="zh-CN" altLang="en-US" sz="2000" dirty="0">
                <a:ea typeface="宋体" pitchFamily="2" charset="-122"/>
              </a:rPr>
              <a:t>的详细信息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编写</a:t>
            </a:r>
            <a:r>
              <a:rPr lang="en-US" altLang="zh-CN" sz="2000" dirty="0">
                <a:ea typeface="宋体" pitchFamily="2" charset="-122"/>
              </a:rPr>
              <a:t>PC</a:t>
            </a:r>
            <a:r>
              <a:rPr lang="zh-CN" altLang="en-US" sz="2000" dirty="0">
                <a:ea typeface="宋体" pitchFamily="2" charset="-122"/>
              </a:rPr>
              <a:t>子类，继承</a:t>
            </a:r>
            <a:r>
              <a:rPr lang="en-US" altLang="zh-CN" sz="2000" dirty="0">
                <a:ea typeface="宋体" pitchFamily="2" charset="-122"/>
              </a:rPr>
              <a:t>Computer</a:t>
            </a:r>
            <a:r>
              <a:rPr lang="zh-CN" altLang="en-US" sz="2000" dirty="0">
                <a:ea typeface="宋体" pitchFamily="2" charset="-122"/>
              </a:rPr>
              <a:t>类，添加特有属性和方法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编写</a:t>
            </a:r>
            <a:r>
              <a:rPr lang="en-US" altLang="zh-CN" sz="2000" dirty="0" err="1">
                <a:ea typeface="宋体" pitchFamily="2" charset="-122"/>
              </a:rPr>
              <a:t>NotePad</a:t>
            </a:r>
            <a:r>
              <a:rPr lang="zh-CN" altLang="en-US" sz="2000" dirty="0">
                <a:ea typeface="宋体" pitchFamily="2" charset="-122"/>
              </a:rPr>
              <a:t>子类，继承</a:t>
            </a:r>
            <a:r>
              <a:rPr lang="en-US" altLang="zh-CN" sz="2000" dirty="0">
                <a:ea typeface="宋体" pitchFamily="2" charset="-122"/>
              </a:rPr>
              <a:t>Computer</a:t>
            </a:r>
            <a:r>
              <a:rPr lang="zh-CN" altLang="en-US" sz="2000" dirty="0">
                <a:ea typeface="宋体" pitchFamily="2" charset="-122"/>
              </a:rPr>
              <a:t>类，添加特有属性和方法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ea typeface="宋体" pitchFamily="2" charset="-122"/>
              </a:rPr>
              <a:t>编写</a:t>
            </a:r>
            <a:r>
              <a:rPr lang="en-US" altLang="zh-CN" sz="2000" dirty="0">
                <a:ea typeface="宋体" pitchFamily="2" charset="-122"/>
              </a:rPr>
              <a:t>Test</a:t>
            </a:r>
            <a:r>
              <a:rPr lang="zh-CN" altLang="en-US" sz="2000" dirty="0">
                <a:ea typeface="宋体" pitchFamily="2" charset="-122"/>
              </a:rPr>
              <a:t>类，在</a:t>
            </a:r>
            <a:r>
              <a:rPr lang="en-US" altLang="zh-CN" sz="2000" dirty="0">
                <a:ea typeface="宋体" pitchFamily="2" charset="-122"/>
              </a:rPr>
              <a:t>main</a:t>
            </a:r>
            <a:r>
              <a:rPr lang="zh-CN" altLang="en-US" sz="2000" dirty="0">
                <a:ea typeface="宋体" pitchFamily="2" charset="-122"/>
              </a:rPr>
              <a:t>方法中创建</a:t>
            </a:r>
            <a:r>
              <a:rPr lang="en-US" altLang="zh-CN" sz="2000" dirty="0">
                <a:ea typeface="宋体" pitchFamily="2" charset="-122"/>
              </a:rPr>
              <a:t>PC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 err="1">
                <a:ea typeface="宋体" pitchFamily="2" charset="-122"/>
              </a:rPr>
              <a:t>NotePad</a:t>
            </a:r>
            <a:r>
              <a:rPr lang="zh-CN" altLang="en-US" sz="2000" dirty="0">
                <a:ea typeface="宋体" pitchFamily="2" charset="-122"/>
              </a:rPr>
              <a:t>对象，分别访问对象中特有的属性、方法，以及从</a:t>
            </a:r>
            <a:r>
              <a:rPr lang="en-US" altLang="zh-CN" sz="2000" dirty="0">
                <a:ea typeface="宋体" pitchFamily="2" charset="-122"/>
              </a:rPr>
              <a:t>Computer</a:t>
            </a:r>
            <a:r>
              <a:rPr lang="zh-CN" altLang="en-US" sz="2000" dirty="0">
                <a:ea typeface="宋体" pitchFamily="2" charset="-122"/>
              </a:rPr>
              <a:t>类继承的属性和方法并打印输出。</a:t>
            </a:r>
            <a:endParaRPr lang="en-US" altLang="zh-CN" sz="20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改写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Computer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类，将所有属性声明为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private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ea typeface="宋体" pitchFamily="2" charset="-122"/>
                <a:sym typeface="+mn-ea"/>
              </a:rPr>
              <a:t>getDetails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方法用于返回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Computer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的详细信息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子类中直接访问继承的私有属性，结果如何？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Computer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类中对私有属性添加公有的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get/set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方法，在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子类中通过这些公有的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get/set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  <a:sym typeface="+mn-ea"/>
              </a:rPr>
              <a:t>方法访问私有属性，结果如何？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sym typeface="+mn-ea"/>
              </a:rPr>
              <a:t>extends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0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0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6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子类中所有的构造器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的构造器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当父类中没有空参数的构造器时，子类的构造器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必须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必须放在构造器的第一行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5247</TotalTime>
  <Words>3713</Words>
  <Application>Microsoft Office PowerPoint</Application>
  <PresentationFormat>全屏显示(4:3)</PresentationFormat>
  <Paragraphs>527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 Unicode MS</vt:lpstr>
      <vt:lpstr>楷体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第7章 面向对象编程（中_2）</vt:lpstr>
      <vt:lpstr>本章内容</vt:lpstr>
      <vt:lpstr>PowerPoint 演示文稿</vt:lpstr>
      <vt:lpstr>PowerPoint 演示文稿</vt:lpstr>
      <vt:lpstr>类的继承</vt:lpstr>
      <vt:lpstr>继承中的私有成员</vt:lpstr>
      <vt:lpstr>类的继承 </vt:lpstr>
      <vt:lpstr>练  习</vt:lpstr>
      <vt:lpstr>调用父类的构造器</vt:lpstr>
      <vt:lpstr> 关键字super</vt:lpstr>
      <vt:lpstr>  子类对象的实例化过程</vt:lpstr>
      <vt:lpstr>PowerPoint 演示文稿</vt:lpstr>
      <vt:lpstr>练习</vt:lpstr>
      <vt:lpstr>练  习</vt:lpstr>
      <vt:lpstr>  方法的重写(override)</vt:lpstr>
      <vt:lpstr>练  习</vt:lpstr>
      <vt:lpstr>综合练习</vt:lpstr>
      <vt:lpstr>PowerPoint 演示文稿</vt:lpstr>
      <vt:lpstr>  面向对象特征之三：多态性</vt:lpstr>
      <vt:lpstr>对象引用类型转换 (Casting )</vt:lpstr>
      <vt:lpstr>PowerPoint 演示文稿</vt:lpstr>
      <vt:lpstr>多态性</vt:lpstr>
      <vt:lpstr>多态性(2)</vt:lpstr>
      <vt:lpstr>多态性(3)</vt:lpstr>
      <vt:lpstr>虚拟方法调用(Virtual Method Invocation)</vt:lpstr>
      <vt:lpstr>PowerPoint 演示文稿</vt:lpstr>
      <vt:lpstr>PowerPoint 演示文稿</vt:lpstr>
      <vt:lpstr>PowerPoint 演示文稿</vt:lpstr>
      <vt:lpstr>对象类型转换举例</vt:lpstr>
      <vt:lpstr>多态应用</vt:lpstr>
      <vt:lpstr>多态数组示例</vt:lpstr>
      <vt:lpstr>多态数组示例</vt:lpstr>
      <vt:lpstr>练  习</vt:lpstr>
      <vt:lpstr>多态应用(2)——多态参数</vt:lpstr>
      <vt:lpstr>instanceof 操作符</vt:lpstr>
      <vt:lpstr>示  例—Test类</vt:lpstr>
      <vt:lpstr>PowerPoint 演示文稿</vt:lpstr>
      <vt:lpstr>练  习</vt:lpstr>
      <vt:lpstr>PowerPoint 演示文稿</vt:lpstr>
      <vt:lpstr>示  例—Teacher类</vt:lpstr>
      <vt:lpstr>示  例—Person类</vt:lpstr>
      <vt:lpstr>示  例—Computer类</vt:lpstr>
      <vt:lpstr>示  例—Test类</vt:lpstr>
      <vt:lpstr>练  习</vt:lpstr>
      <vt:lpstr>  Object 类</vt:lpstr>
      <vt:lpstr>PowerPoint 演示文稿</vt:lpstr>
      <vt:lpstr>==操作符与equals方法</vt:lpstr>
      <vt:lpstr>==操作符与equals方法</vt:lpstr>
      <vt:lpstr>PowerPoint 演示文稿</vt:lpstr>
      <vt:lpstr>PowerPoint 演示文稿</vt:lpstr>
      <vt:lpstr>练 习</vt:lpstr>
      <vt:lpstr>toString() 方法</vt:lpstr>
      <vt:lpstr>练习7</vt:lpstr>
      <vt:lpstr>练习7</vt:lpstr>
      <vt:lpstr>练  习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乐 斌</cp:lastModifiedBy>
  <cp:revision>1344</cp:revision>
  <dcterms:created xsi:type="dcterms:W3CDTF">2012-08-05T14:09:00Z</dcterms:created>
  <dcterms:modified xsi:type="dcterms:W3CDTF">2018-10-14T09:42:24Z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