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8" r:id="rId2"/>
    <p:sldId id="628" r:id="rId3"/>
    <p:sldId id="587" r:id="rId4"/>
    <p:sldId id="613" r:id="rId5"/>
    <p:sldId id="528" r:id="rId6"/>
    <p:sldId id="629" r:id="rId7"/>
    <p:sldId id="529" r:id="rId8"/>
    <p:sldId id="591" r:id="rId9"/>
    <p:sldId id="568" r:id="rId10"/>
    <p:sldId id="569" r:id="rId11"/>
    <p:sldId id="630" r:id="rId12"/>
    <p:sldId id="531" r:id="rId13"/>
    <p:sldId id="532" r:id="rId14"/>
    <p:sldId id="533" r:id="rId15"/>
    <p:sldId id="535" r:id="rId16"/>
    <p:sldId id="631" r:id="rId17"/>
    <p:sldId id="588" r:id="rId18"/>
    <p:sldId id="659" r:id="rId19"/>
    <p:sldId id="660" r:id="rId20"/>
    <p:sldId id="661" r:id="rId21"/>
    <p:sldId id="662" r:id="rId22"/>
    <p:sldId id="641" r:id="rId23"/>
    <p:sldId id="642" r:id="rId24"/>
    <p:sldId id="643" r:id="rId25"/>
    <p:sldId id="644" r:id="rId26"/>
    <p:sldId id="645" r:id="rId27"/>
    <p:sldId id="646" r:id="rId28"/>
    <p:sldId id="647" r:id="rId29"/>
    <p:sldId id="614" r:id="rId30"/>
    <p:sldId id="564" r:id="rId31"/>
    <p:sldId id="565" r:id="rId32"/>
    <p:sldId id="623" r:id="rId33"/>
    <p:sldId id="652" r:id="rId34"/>
    <p:sldId id="653" r:id="rId35"/>
    <p:sldId id="654" r:id="rId36"/>
    <p:sldId id="655" r:id="rId37"/>
    <p:sldId id="656" r:id="rId38"/>
    <p:sldId id="663" r:id="rId39"/>
    <p:sldId id="617" r:id="rId40"/>
    <p:sldId id="546" r:id="rId41"/>
    <p:sldId id="574" r:id="rId42"/>
    <p:sldId id="547" r:id="rId43"/>
    <p:sldId id="548" r:id="rId44"/>
    <p:sldId id="549" r:id="rId45"/>
    <p:sldId id="575" r:id="rId46"/>
    <p:sldId id="599" r:id="rId47"/>
    <p:sldId id="577" r:id="rId48"/>
    <p:sldId id="594" r:id="rId49"/>
    <p:sldId id="618" r:id="rId50"/>
    <p:sldId id="657" r:id="rId51"/>
    <p:sldId id="550" r:id="rId52"/>
    <p:sldId id="551" r:id="rId53"/>
    <p:sldId id="552" r:id="rId54"/>
    <p:sldId id="554" r:id="rId55"/>
    <p:sldId id="553" r:id="rId56"/>
    <p:sldId id="555" r:id="rId57"/>
    <p:sldId id="556" r:id="rId58"/>
    <p:sldId id="557" r:id="rId59"/>
    <p:sldId id="658" r:id="rId60"/>
    <p:sldId id="620" r:id="rId61"/>
    <p:sldId id="621" r:id="rId62"/>
    <p:sldId id="566" r:id="rId63"/>
    <p:sldId id="558" r:id="rId64"/>
    <p:sldId id="576" r:id="rId65"/>
    <p:sldId id="624" r:id="rId66"/>
    <p:sldId id="625" r:id="rId67"/>
    <p:sldId id="626" r:id="rId68"/>
    <p:sldId id="627" r:id="rId69"/>
    <p:sldId id="619" r:id="rId70"/>
    <p:sldId id="559" r:id="rId71"/>
    <p:sldId id="560" r:id="rId72"/>
    <p:sldId id="561" r:id="rId73"/>
    <p:sldId id="562" r:id="rId74"/>
    <p:sldId id="567" r:id="rId75"/>
    <p:sldId id="489" r:id="rId76"/>
    <p:sldId id="582" r:id="rId77"/>
    <p:sldId id="664" r:id="rId78"/>
    <p:sldId id="665" r:id="rId79"/>
    <p:sldId id="666" r:id="rId80"/>
    <p:sldId id="586" r:id="rId8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91" autoAdjust="0"/>
    <p:restoredTop sz="96445" autoAdjust="0"/>
  </p:normalViewPr>
  <p:slideViewPr>
    <p:cSldViewPr>
      <p:cViewPr varScale="1">
        <p:scale>
          <a:sx n="94" d="100"/>
          <a:sy n="94" d="100"/>
        </p:scale>
        <p:origin x="1320" y="91"/>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3DD06-80E0-4FE6-81F6-66C068209E61}" type="datetimeFigureOut">
              <a:rPr lang="zh-CN" altLang="en-US" smtClean="0"/>
              <a:pPr/>
              <a:t>2019/5/3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9F713-E591-4BAA-98DC-A77FB579BE6A}" type="slidenum">
              <a:rPr lang="zh-CN" altLang="en-US" smtClean="0"/>
              <a:pPr/>
              <a:t>‹#›</a:t>
            </a:fld>
            <a:endParaRPr lang="zh-CN" altLang="en-US"/>
          </a:p>
        </p:txBody>
      </p:sp>
    </p:spTree>
    <p:extLst>
      <p:ext uri="{BB962C8B-B14F-4D97-AF65-F5344CB8AC3E}">
        <p14:creationId xmlns:p14="http://schemas.microsoft.com/office/powerpoint/2010/main" val="3895941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8</a:t>
            </a:fld>
            <a:endParaRPr lang="zh-CN" altLang="en-US"/>
          </a:p>
        </p:txBody>
      </p:sp>
    </p:spTree>
    <p:extLst>
      <p:ext uri="{BB962C8B-B14F-4D97-AF65-F5344CB8AC3E}">
        <p14:creationId xmlns:p14="http://schemas.microsoft.com/office/powerpoint/2010/main" val="1261844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36</a:t>
            </a:fld>
            <a:endParaRPr lang="zh-CN" altLang="en-US"/>
          </a:p>
        </p:txBody>
      </p:sp>
    </p:spTree>
    <p:extLst>
      <p:ext uri="{BB962C8B-B14F-4D97-AF65-F5344CB8AC3E}">
        <p14:creationId xmlns:p14="http://schemas.microsoft.com/office/powerpoint/2010/main" val="760973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接口：</a:t>
            </a:r>
            <a:r>
              <a:rPr lang="en-US" altLang="zh-CN" dirty="0"/>
              <a:t>Runner</a:t>
            </a:r>
          </a:p>
          <a:p>
            <a:r>
              <a:rPr lang="zh-CN" altLang="en-US" dirty="0"/>
              <a:t>接口：</a:t>
            </a:r>
            <a:r>
              <a:rPr lang="en-US" altLang="zh-CN" dirty="0"/>
              <a:t>Swimmer</a:t>
            </a:r>
          </a:p>
          <a:p>
            <a:endParaRPr lang="en-US" altLang="zh-CN" dirty="0"/>
          </a:p>
          <a:p>
            <a:r>
              <a:rPr lang="en-US" altLang="zh-CN" dirty="0"/>
              <a:t>Runner</a:t>
            </a:r>
            <a:r>
              <a:rPr lang="zh-CN" altLang="en-US" dirty="0"/>
              <a:t>继承</a:t>
            </a:r>
            <a:r>
              <a:rPr lang="en-US" altLang="zh-CN" dirty="0"/>
              <a:t>Swimmer</a:t>
            </a:r>
          </a:p>
          <a:p>
            <a:r>
              <a:rPr lang="zh-CN" altLang="en-US" dirty="0"/>
              <a:t>学生实现</a:t>
            </a:r>
            <a:r>
              <a:rPr lang="en-US" altLang="zh-CN" dirty="0"/>
              <a:t>Runner</a:t>
            </a:r>
          </a:p>
          <a:p>
            <a:r>
              <a:rPr lang="zh-CN" altLang="en-US" dirty="0"/>
              <a:t>跨栏运动员也实现</a:t>
            </a:r>
            <a:r>
              <a:rPr lang="en-US" altLang="zh-CN" dirty="0"/>
              <a:t>Runner</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50</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a:p>
            <a:r>
              <a:rPr lang="zh-CN" altLang="en-US" dirty="0"/>
              <a:t>进阶：</a:t>
            </a:r>
          </a:p>
          <a:p>
            <a:endParaRPr lang="zh-CN" altLang="en-US" dirty="0"/>
          </a:p>
          <a:p>
            <a:r>
              <a:rPr lang="zh-CN" altLang="en-US" dirty="0"/>
              <a:t>编写一个测试类</a:t>
            </a:r>
            <a:r>
              <a:rPr lang="en-US" altLang="zh-CN" dirty="0" err="1"/>
              <a:t>InstrumentTest</a:t>
            </a:r>
            <a:r>
              <a:rPr lang="zh-CN" altLang="en-US" dirty="0"/>
              <a:t>，要求：编写方法</a:t>
            </a:r>
            <a:r>
              <a:rPr lang="en-US" altLang="zh-CN" dirty="0" err="1"/>
              <a:t>testPlay</a:t>
            </a:r>
            <a:r>
              <a:rPr lang="zh-CN" altLang="en-US" dirty="0"/>
              <a:t>，对各种乐器进行弹奏测试。要依据乐器的不同，进行相应的弹奏。在</a:t>
            </a:r>
            <a:r>
              <a:rPr lang="en-US" altLang="zh-CN" dirty="0"/>
              <a:t>main</a:t>
            </a:r>
            <a:r>
              <a:rPr lang="zh-CN" altLang="en-US" dirty="0"/>
              <a:t>方法中创建不同的乐器对象，通过</a:t>
            </a:r>
            <a:r>
              <a:rPr lang="en-US" altLang="zh-CN" dirty="0" err="1"/>
              <a:t>testPlay</a:t>
            </a:r>
            <a:r>
              <a:rPr lang="zh-CN" altLang="en-US" dirty="0"/>
              <a:t>的弹奏测试方法进行测试。</a:t>
            </a:r>
          </a:p>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59</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60</a:t>
            </a:fld>
            <a:endParaRPr lang="zh-CN" altLang="en-US"/>
          </a:p>
        </p:txBody>
      </p:sp>
    </p:spTree>
    <p:extLst>
      <p:ext uri="{BB962C8B-B14F-4D97-AF65-F5344CB8AC3E}">
        <p14:creationId xmlns:p14="http://schemas.microsoft.com/office/powerpoint/2010/main" val="4291020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61</a:t>
            </a:fld>
            <a:endParaRPr lang="zh-CN" altLang="en-US"/>
          </a:p>
        </p:txBody>
      </p:sp>
    </p:spTree>
    <p:extLst>
      <p:ext uri="{BB962C8B-B14F-4D97-AF65-F5344CB8AC3E}">
        <p14:creationId xmlns:p14="http://schemas.microsoft.com/office/powerpoint/2010/main" val="4291020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72</a:t>
            </a:fld>
            <a:endParaRPr lang="zh-CN" altLang="en-US"/>
          </a:p>
        </p:txBody>
      </p:sp>
    </p:spTree>
    <p:extLst>
      <p:ext uri="{BB962C8B-B14F-4D97-AF65-F5344CB8AC3E}">
        <p14:creationId xmlns:p14="http://schemas.microsoft.com/office/powerpoint/2010/main" val="3431296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Times New Roman" pitchFamily="18" charset="0"/>
                <a:ea typeface="宋体" pitchFamily="2" charset="-122"/>
                <a:cs typeface="Times New Roman" pitchFamily="18" charset="0"/>
              </a:rPr>
              <a:t>在静态方法里只能直接调用同类中其它的静态成员（包括变量和方法），而不能直接访问类中的非静态成员。这是因为，对于非静态的方法和变量，需要先创建类的实例对象后才可使用，而静态方法在使用前不用创建任何对象。</a:t>
            </a:r>
          </a:p>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14</a:t>
            </a:fld>
            <a:endParaRPr lang="zh-CN" altLang="en-US"/>
          </a:p>
        </p:txBody>
      </p:sp>
    </p:spTree>
    <p:extLst>
      <p:ext uri="{BB962C8B-B14F-4D97-AF65-F5344CB8AC3E}">
        <p14:creationId xmlns:p14="http://schemas.microsoft.com/office/powerpoint/2010/main" val="3218418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Times New Roman" pitchFamily="18" charset="0"/>
                <a:ea typeface="宋体" pitchFamily="2" charset="-122"/>
                <a:cs typeface="Times New Roman" pitchFamily="18" charset="0"/>
              </a:rPr>
              <a:t>静态方法不能以任何方式引用</a:t>
            </a:r>
            <a:r>
              <a:rPr lang="en-US" altLang="zh-CN" sz="1200" dirty="0">
                <a:latin typeface="Times New Roman" pitchFamily="18" charset="0"/>
                <a:ea typeface="宋体" pitchFamily="2" charset="-122"/>
                <a:cs typeface="Times New Roman" pitchFamily="18" charset="0"/>
              </a:rPr>
              <a:t>this</a:t>
            </a:r>
            <a:r>
              <a:rPr lang="zh-CN" altLang="en-US" sz="1200" dirty="0">
                <a:latin typeface="Times New Roman" pitchFamily="18" charset="0"/>
                <a:ea typeface="宋体" pitchFamily="2" charset="-122"/>
                <a:cs typeface="Times New Roman" pitchFamily="18" charset="0"/>
              </a:rPr>
              <a:t>和</a:t>
            </a:r>
            <a:r>
              <a:rPr lang="en-US" altLang="zh-CN" sz="1200" dirty="0">
                <a:latin typeface="Times New Roman" pitchFamily="18" charset="0"/>
                <a:ea typeface="宋体" pitchFamily="2" charset="-122"/>
                <a:cs typeface="Times New Roman" pitchFamily="18" charset="0"/>
              </a:rPr>
              <a:t>super</a:t>
            </a:r>
            <a:r>
              <a:rPr lang="zh-CN" altLang="en-US" sz="1200" dirty="0">
                <a:latin typeface="Times New Roman" pitchFamily="18" charset="0"/>
                <a:ea typeface="宋体" pitchFamily="2" charset="-122"/>
                <a:cs typeface="Times New Roman" pitchFamily="18" charset="0"/>
              </a:rPr>
              <a:t>关键字。与上面的道理一样，因为静态方法在使用前不用创建任何实例对象，当静态方法被调用时，</a:t>
            </a:r>
            <a:r>
              <a:rPr lang="en-US" altLang="zh-CN" sz="1200" dirty="0">
                <a:latin typeface="Times New Roman" pitchFamily="18" charset="0"/>
                <a:ea typeface="宋体" pitchFamily="2" charset="-122"/>
                <a:cs typeface="Times New Roman" pitchFamily="18" charset="0"/>
              </a:rPr>
              <a:t>this</a:t>
            </a:r>
            <a:r>
              <a:rPr lang="zh-CN" altLang="en-US" sz="1200" dirty="0">
                <a:latin typeface="Times New Roman" pitchFamily="18" charset="0"/>
                <a:ea typeface="宋体" pitchFamily="2" charset="-122"/>
                <a:cs typeface="Times New Roman" pitchFamily="18" charset="0"/>
              </a:rPr>
              <a:t>所引用的对象根本就没有</a:t>
            </a:r>
            <a:r>
              <a:rPr lang="zh-CN" altLang="en-US" sz="1200" dirty="0">
                <a:solidFill>
                  <a:srgbClr val="FF0000"/>
                </a:solidFill>
                <a:latin typeface="Times New Roman" pitchFamily="18" charset="0"/>
                <a:ea typeface="宋体" pitchFamily="2" charset="-122"/>
                <a:cs typeface="Times New Roman" pitchFamily="18" charset="0"/>
              </a:rPr>
              <a:t>产生。</a:t>
            </a:r>
          </a:p>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15</a:t>
            </a:fld>
            <a:endParaRPr lang="zh-CN" altLang="en-US"/>
          </a:p>
        </p:txBody>
      </p:sp>
    </p:spTree>
    <p:extLst>
      <p:ext uri="{BB962C8B-B14F-4D97-AF65-F5344CB8AC3E}">
        <p14:creationId xmlns:p14="http://schemas.microsoft.com/office/powerpoint/2010/main" val="2218162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17</a:t>
            </a:fld>
            <a:endParaRPr lang="zh-CN" altLang="en-US"/>
          </a:p>
        </p:txBody>
      </p:sp>
    </p:spTree>
    <p:extLst>
      <p:ext uri="{BB962C8B-B14F-4D97-AF65-F5344CB8AC3E}">
        <p14:creationId xmlns:p14="http://schemas.microsoft.com/office/powerpoint/2010/main" val="1261844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28</a:t>
            </a:fld>
            <a:endParaRPr lang="zh-CN" altLang="en-US"/>
          </a:p>
        </p:txBody>
      </p:sp>
    </p:spTree>
    <p:extLst>
      <p:ext uri="{BB962C8B-B14F-4D97-AF65-F5344CB8AC3E}">
        <p14:creationId xmlns:p14="http://schemas.microsoft.com/office/powerpoint/2010/main" val="4177774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Times New Roman" pitchFamily="18" charset="0"/>
                <a:ea typeface="宋体" pitchFamily="2" charset="-122"/>
                <a:cs typeface="Times New Roman" pitchFamily="18" charset="0"/>
              </a:rPr>
              <a:t>main() </a:t>
            </a:r>
            <a:r>
              <a:rPr lang="zh-CN" altLang="en-US" sz="1200" dirty="0">
                <a:latin typeface="Times New Roman" pitchFamily="18" charset="0"/>
                <a:ea typeface="宋体" pitchFamily="2" charset="-122"/>
                <a:cs typeface="Times New Roman" pitchFamily="18" charset="0"/>
              </a:rPr>
              <a:t>方法是静态的，因此</a:t>
            </a:r>
            <a:r>
              <a:rPr lang="en-US" altLang="zh-CN" sz="1200" dirty="0">
                <a:latin typeface="Times New Roman" pitchFamily="18" charset="0"/>
                <a:ea typeface="宋体" pitchFamily="2" charset="-122"/>
                <a:cs typeface="Times New Roman" pitchFamily="18" charset="0"/>
              </a:rPr>
              <a:t>JVM</a:t>
            </a:r>
            <a:r>
              <a:rPr lang="zh-CN" altLang="en-US" sz="1200" dirty="0">
                <a:latin typeface="Times New Roman" pitchFamily="18" charset="0"/>
                <a:ea typeface="宋体" pitchFamily="2" charset="-122"/>
                <a:cs typeface="Times New Roman" pitchFamily="18" charset="0"/>
              </a:rPr>
              <a:t>在执行</a:t>
            </a:r>
            <a:r>
              <a:rPr lang="en-US" altLang="zh-CN" sz="1200" dirty="0">
                <a:latin typeface="Times New Roman" pitchFamily="18" charset="0"/>
                <a:ea typeface="宋体" pitchFamily="2" charset="-122"/>
                <a:cs typeface="Times New Roman" pitchFamily="18" charset="0"/>
              </a:rPr>
              <a:t>main</a:t>
            </a:r>
            <a:r>
              <a:rPr lang="zh-CN" altLang="en-US" sz="1200" dirty="0">
                <a:latin typeface="Times New Roman" pitchFamily="18" charset="0"/>
                <a:ea typeface="宋体" pitchFamily="2" charset="-122"/>
                <a:cs typeface="Times New Roman" pitchFamily="18" charset="0"/>
              </a:rPr>
              <a:t>方法时不创建</a:t>
            </a:r>
            <a:r>
              <a:rPr lang="en-US" altLang="zh-CN" sz="1200" dirty="0">
                <a:latin typeface="Times New Roman" pitchFamily="18" charset="0"/>
                <a:ea typeface="宋体" pitchFamily="2" charset="-122"/>
                <a:cs typeface="Times New Roman" pitchFamily="18" charset="0"/>
              </a:rPr>
              <a:t>main</a:t>
            </a:r>
            <a:r>
              <a:rPr lang="zh-CN" altLang="en-US" sz="1200" dirty="0">
                <a:latin typeface="Times New Roman" pitchFamily="18" charset="0"/>
                <a:ea typeface="宋体" pitchFamily="2" charset="-122"/>
                <a:cs typeface="Times New Roman" pitchFamily="18" charset="0"/>
              </a:rPr>
              <a:t>方法所在的类的实例对象，因而在</a:t>
            </a:r>
            <a:r>
              <a:rPr lang="en-US" altLang="zh-CN" sz="1200" dirty="0">
                <a:latin typeface="Times New Roman" pitchFamily="18" charset="0"/>
                <a:ea typeface="宋体" pitchFamily="2" charset="-122"/>
                <a:cs typeface="Times New Roman" pitchFamily="18" charset="0"/>
              </a:rPr>
              <a:t>main()</a:t>
            </a:r>
            <a:r>
              <a:rPr lang="zh-CN" altLang="en-US" sz="1200" dirty="0">
                <a:latin typeface="Times New Roman" pitchFamily="18" charset="0"/>
                <a:ea typeface="宋体" pitchFamily="2" charset="-122"/>
                <a:cs typeface="Times New Roman" pitchFamily="18" charset="0"/>
              </a:rPr>
              <a:t>方法中，我们不能直接访问该类中的非静态成员，必须创建该类的一个实例对象后，才能通过这个对象去访问类中的非静态成员，这种情况，我们在以后的例子中会多次碰到。</a:t>
            </a:r>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30</a:t>
            </a:fld>
            <a:endParaRPr lang="zh-CN" altLang="en-US"/>
          </a:p>
        </p:txBody>
      </p:sp>
    </p:spTree>
    <p:extLst>
      <p:ext uri="{BB962C8B-B14F-4D97-AF65-F5344CB8AC3E}">
        <p14:creationId xmlns:p14="http://schemas.microsoft.com/office/powerpoint/2010/main" val="4129246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34</a:t>
            </a:fld>
            <a:endParaRPr lang="zh-CN" altLang="en-US"/>
          </a:p>
        </p:txBody>
      </p:sp>
    </p:spTree>
    <p:extLst>
      <p:ext uri="{BB962C8B-B14F-4D97-AF65-F5344CB8AC3E}">
        <p14:creationId xmlns:p14="http://schemas.microsoft.com/office/powerpoint/2010/main" val="760973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35</a:t>
            </a:fld>
            <a:endParaRPr lang="zh-CN" altLang="en-US"/>
          </a:p>
        </p:txBody>
      </p:sp>
    </p:spTree>
    <p:extLst>
      <p:ext uri="{BB962C8B-B14F-4D97-AF65-F5344CB8AC3E}">
        <p14:creationId xmlns:p14="http://schemas.microsoft.com/office/powerpoint/2010/main" val="760973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843126" y="428604"/>
            <a:ext cx="8229600" cy="857256"/>
          </a:xfrm>
        </p:spPr>
        <p:txBody>
          <a:bodyPr>
            <a:normAutofit/>
          </a:bodyPr>
          <a:lstStyle>
            <a:lvl1pPr>
              <a:defRPr sz="3600"/>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71538"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mod09/example/CommandPara.java"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2"/>
          <p:cNvSpPr>
            <a:spLocks noGrp="1" noChangeArrowheads="1"/>
          </p:cNvSpPr>
          <p:nvPr>
            <p:ph type="ctrTitle" idx="4294967295"/>
          </p:nvPr>
        </p:nvSpPr>
        <p:spPr>
          <a:xfrm>
            <a:off x="395536" y="1484784"/>
            <a:ext cx="8016317" cy="2880320"/>
          </a:xfrm>
        </p:spPr>
        <p:txBody>
          <a:bodyPr>
            <a:normAutofit/>
          </a:bodyPr>
          <a:lstStyle/>
          <a:p>
            <a:r>
              <a:rPr lang="zh-CN" altLang="en-US" sz="8000" b="1">
                <a:solidFill>
                  <a:srgbClr val="000066"/>
                </a:solidFill>
                <a:effectLst>
                  <a:outerShdw blurRad="38100" dist="38100" dir="2700000" algn="tl">
                    <a:srgbClr val="000000">
                      <a:alpha val="43137"/>
                    </a:srgbClr>
                  </a:outerShdw>
                </a:effectLst>
                <a:latin typeface="楷体" pitchFamily="49" charset="-122"/>
                <a:ea typeface="楷体" pitchFamily="49" charset="-122"/>
              </a:rPr>
              <a:t>第</a:t>
            </a:r>
            <a:r>
              <a:rPr lang="en-US" altLang="zh-CN" sz="8000" b="1">
                <a:solidFill>
                  <a:srgbClr val="000066"/>
                </a:solidFill>
                <a:effectLst>
                  <a:outerShdw blurRad="38100" dist="38100" dir="2700000" algn="tl">
                    <a:srgbClr val="000000">
                      <a:alpha val="43137"/>
                    </a:srgbClr>
                  </a:outerShdw>
                </a:effectLst>
                <a:latin typeface="楷体" pitchFamily="49" charset="-122"/>
                <a:ea typeface="楷体" pitchFamily="49" charset="-122"/>
              </a:rPr>
              <a:t>6</a:t>
            </a:r>
            <a:r>
              <a:rPr lang="zh-CN" altLang="en-US" sz="8000" b="1">
                <a:solidFill>
                  <a:srgbClr val="000066"/>
                </a:solidFill>
                <a:effectLst>
                  <a:outerShdw blurRad="38100" dist="38100" dir="2700000" algn="tl">
                    <a:srgbClr val="000000">
                      <a:alpha val="43137"/>
                    </a:srgbClr>
                  </a:outerShdw>
                </a:effectLst>
                <a:latin typeface="楷体" pitchFamily="49" charset="-122"/>
                <a:ea typeface="楷体" pitchFamily="49" charset="-122"/>
              </a:rPr>
              <a:t>章</a:t>
            </a:r>
            <a:br>
              <a:rPr lang="en-US" altLang="zh-CN" sz="8000" b="1">
                <a:solidFill>
                  <a:srgbClr val="000066"/>
                </a:solidFill>
                <a:effectLst>
                  <a:outerShdw blurRad="38100" dist="38100" dir="2700000" algn="tl">
                    <a:srgbClr val="000000">
                      <a:alpha val="43137"/>
                    </a:srgbClr>
                  </a:outerShdw>
                </a:effectLst>
                <a:latin typeface="楷体" pitchFamily="49" charset="-122"/>
                <a:ea typeface="楷体" pitchFamily="49" charset="-122"/>
              </a:rPr>
            </a:br>
            <a:r>
              <a:rPr lang="zh-CN" altLang="en-US" sz="8000" b="1">
                <a:solidFill>
                  <a:srgbClr val="000066"/>
                </a:solidFill>
                <a:effectLst>
                  <a:outerShdw blurRad="38100" dist="38100" dir="2700000" algn="tl">
                    <a:srgbClr val="000000">
                      <a:alpha val="43137"/>
                    </a:srgbClr>
                  </a:outerShdw>
                </a:effectLst>
                <a:latin typeface="楷体" pitchFamily="49" charset="-122"/>
                <a:ea typeface="楷体" pitchFamily="49" charset="-122"/>
              </a:rPr>
              <a:t>面向对象编程</a:t>
            </a:r>
            <a:r>
              <a:rPr lang="en-US" altLang="zh-CN" sz="8000" b="1">
                <a:solidFill>
                  <a:srgbClr val="000066"/>
                </a:solidFill>
                <a:effectLst>
                  <a:outerShdw blurRad="38100" dist="38100" dir="2700000" algn="tl">
                    <a:srgbClr val="000000">
                      <a:alpha val="43137"/>
                    </a:srgbClr>
                  </a:outerShdw>
                </a:effectLst>
                <a:latin typeface="楷体" pitchFamily="49" charset="-122"/>
                <a:ea typeface="楷体" pitchFamily="49" charset="-122"/>
              </a:rPr>
              <a:t>(</a:t>
            </a:r>
            <a:r>
              <a:rPr lang="zh-CN" altLang="en-US" sz="8000" b="1">
                <a:solidFill>
                  <a:srgbClr val="000066"/>
                </a:solidFill>
                <a:effectLst>
                  <a:outerShdw blurRad="38100" dist="38100" dir="2700000" algn="tl">
                    <a:srgbClr val="000000">
                      <a:alpha val="43137"/>
                    </a:srgbClr>
                  </a:outerShdw>
                </a:effectLst>
                <a:latin typeface="楷体" pitchFamily="49" charset="-122"/>
                <a:ea typeface="楷体" pitchFamily="49" charset="-122"/>
              </a:rPr>
              <a:t>下</a:t>
            </a:r>
            <a:r>
              <a:rPr lang="en-US" altLang="zh-CN" sz="8000" b="1">
                <a:solidFill>
                  <a:srgbClr val="000066"/>
                </a:solidFill>
                <a:effectLst>
                  <a:outerShdw blurRad="38100" dist="38100" dir="2700000" algn="tl">
                    <a:srgbClr val="000000">
                      <a:alpha val="43137"/>
                    </a:srgbClr>
                  </a:outerShdw>
                </a:effectLst>
                <a:latin typeface="楷体" pitchFamily="49" charset="-122"/>
                <a:ea typeface="楷体" pitchFamily="49" charset="-122"/>
              </a:rPr>
              <a:t>)</a:t>
            </a:r>
            <a:endParaRPr lang="zh-CN" altLang="zh-CN" sz="8000" b="1" dirty="0">
              <a:solidFill>
                <a:srgbClr val="000066"/>
              </a:solidFill>
              <a:effectLst>
                <a:outerShdw blurRad="38100" dist="38100" dir="2700000" algn="tl">
                  <a:srgbClr val="000000">
                    <a:alpha val="43137"/>
                  </a:srgbClr>
                </a:outerShdw>
              </a:effectLst>
              <a:latin typeface="楷体" pitchFamily="49" charset="-122"/>
              <a:ea typeface="楷体"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251520" y="836712"/>
            <a:ext cx="5040560" cy="5632311"/>
          </a:xfrm>
          <a:prstGeom prst="rect">
            <a:avLst/>
          </a:prstGeom>
          <a:noFill/>
        </p:spPr>
        <p:txBody>
          <a:bodyPr wrap="square" rtlCol="0">
            <a:spAutoFit/>
          </a:bodyPr>
          <a:lstStyle/>
          <a:p>
            <a:r>
              <a:rPr lang="en-US" altLang="zh-CN" sz="2400" dirty="0"/>
              <a:t>class Circle {</a:t>
            </a:r>
          </a:p>
          <a:p>
            <a:r>
              <a:rPr lang="en-US" altLang="zh-CN" sz="2400" dirty="0"/>
              <a:t>private double radius;</a:t>
            </a:r>
          </a:p>
          <a:p>
            <a:r>
              <a:rPr lang="en-US" altLang="zh-CN" sz="2400" dirty="0"/>
              <a:t>public static String name = "</a:t>
            </a:r>
            <a:r>
              <a:rPr lang="zh-CN" altLang="en-US" sz="2400" dirty="0"/>
              <a:t>这是一个圆</a:t>
            </a:r>
            <a:r>
              <a:rPr lang="en-US" altLang="zh-CN" sz="2400" dirty="0"/>
              <a:t>";</a:t>
            </a:r>
          </a:p>
          <a:p>
            <a:r>
              <a:rPr lang="en-US" altLang="zh-CN" sz="2400" dirty="0"/>
              <a:t>public static String </a:t>
            </a:r>
            <a:r>
              <a:rPr lang="en-US" altLang="zh-CN" sz="2400" dirty="0" err="1"/>
              <a:t>getName</a:t>
            </a:r>
            <a:r>
              <a:rPr lang="en-US" altLang="zh-CN" sz="2400" dirty="0"/>
              <a:t>(){</a:t>
            </a:r>
          </a:p>
          <a:p>
            <a:r>
              <a:rPr lang="en-US" altLang="zh-CN" sz="2400" dirty="0"/>
              <a:t>return </a:t>
            </a:r>
            <a:r>
              <a:rPr lang="en-US" altLang="zh-CN" sz="2400" i="1" dirty="0"/>
              <a:t>name;</a:t>
            </a:r>
            <a:r>
              <a:rPr lang="en-US" altLang="zh-CN" sz="2400" dirty="0"/>
              <a:t>}</a:t>
            </a:r>
          </a:p>
          <a:p>
            <a:r>
              <a:rPr lang="en-US" altLang="zh-CN" sz="2400" dirty="0"/>
              <a:t>public Circle(double radius) {</a:t>
            </a:r>
          </a:p>
          <a:p>
            <a:r>
              <a:rPr lang="en-US" altLang="zh-CN" sz="2400" i="1" dirty="0" err="1"/>
              <a:t>getName</a:t>
            </a:r>
            <a:r>
              <a:rPr lang="en-US" altLang="zh-CN" sz="2400" i="1" dirty="0"/>
              <a:t>();</a:t>
            </a:r>
          </a:p>
          <a:p>
            <a:r>
              <a:rPr lang="en-US" altLang="zh-CN" sz="2400" dirty="0" err="1"/>
              <a:t>this.radius</a:t>
            </a:r>
            <a:r>
              <a:rPr lang="en-US" altLang="zh-CN" sz="2400" dirty="0"/>
              <a:t> = radius;}</a:t>
            </a:r>
            <a:endParaRPr lang="zh-CN" altLang="en-US" sz="2400" dirty="0"/>
          </a:p>
          <a:p>
            <a:r>
              <a:rPr lang="en-US" altLang="zh-CN" sz="2400" dirty="0"/>
              <a:t>public double </a:t>
            </a:r>
            <a:r>
              <a:rPr lang="en-US" altLang="zh-CN" sz="2400" dirty="0" err="1"/>
              <a:t>findArea</a:t>
            </a:r>
            <a:r>
              <a:rPr lang="en-US" altLang="zh-CN" sz="2400" dirty="0"/>
              <a:t>() {</a:t>
            </a:r>
          </a:p>
          <a:p>
            <a:r>
              <a:rPr lang="en-US" altLang="zh-CN" sz="2400" dirty="0"/>
              <a:t>return </a:t>
            </a:r>
            <a:r>
              <a:rPr lang="en-US" altLang="zh-CN" sz="2400" dirty="0" err="1"/>
              <a:t>Math.</a:t>
            </a:r>
            <a:r>
              <a:rPr lang="en-US" altLang="zh-CN" sz="2400" i="1" dirty="0" err="1"/>
              <a:t>PI</a:t>
            </a:r>
            <a:r>
              <a:rPr lang="en-US" altLang="zh-CN" sz="2400" i="1" dirty="0"/>
              <a:t> * radius * radius;</a:t>
            </a:r>
            <a:r>
              <a:rPr lang="en-US" altLang="zh-CN" sz="2400" dirty="0"/>
              <a:t>}</a:t>
            </a:r>
          </a:p>
          <a:p>
            <a:r>
              <a:rPr lang="en-US" altLang="zh-CN" sz="2400" dirty="0"/>
              <a:t>public void display(){</a:t>
            </a:r>
          </a:p>
          <a:p>
            <a:r>
              <a:rPr lang="en-US" altLang="zh-CN" sz="2400" dirty="0" err="1"/>
              <a:t>System.</a:t>
            </a:r>
            <a:r>
              <a:rPr lang="en-US" altLang="zh-CN" sz="2400" i="1" dirty="0" err="1"/>
              <a:t>out.println</a:t>
            </a:r>
            <a:r>
              <a:rPr lang="en-US" altLang="zh-CN" sz="2400" i="1" dirty="0"/>
              <a:t>("name:"+</a:t>
            </a:r>
            <a:r>
              <a:rPr lang="en-US" altLang="zh-CN" sz="2400" i="1" dirty="0" err="1"/>
              <a:t>name+"radius</a:t>
            </a:r>
            <a:r>
              <a:rPr lang="en-US" altLang="zh-CN" sz="2400" i="1" dirty="0"/>
              <a:t>:"+radius);</a:t>
            </a:r>
          </a:p>
          <a:p>
            <a:r>
              <a:rPr lang="en-US" altLang="zh-CN" sz="2400" dirty="0"/>
              <a:t>}}</a:t>
            </a:r>
            <a:endParaRPr lang="zh-CN" altLang="en-US" sz="2400" dirty="0"/>
          </a:p>
        </p:txBody>
      </p:sp>
      <p:sp>
        <p:nvSpPr>
          <p:cNvPr id="2" name="TextBox 1"/>
          <p:cNvSpPr txBox="1"/>
          <p:nvPr/>
        </p:nvSpPr>
        <p:spPr>
          <a:xfrm>
            <a:off x="5157606" y="1102357"/>
            <a:ext cx="3923928" cy="3785652"/>
          </a:xfrm>
          <a:prstGeom prst="rect">
            <a:avLst/>
          </a:prstGeom>
          <a:noFill/>
        </p:spPr>
        <p:txBody>
          <a:bodyPr wrap="square" rtlCol="0">
            <a:spAutoFit/>
          </a:bodyPr>
          <a:lstStyle/>
          <a:p>
            <a:r>
              <a:rPr lang="en-US" altLang="zh-CN" sz="2400" dirty="0"/>
              <a:t>public class </a:t>
            </a:r>
            <a:r>
              <a:rPr lang="en-US" altLang="zh-CN" sz="2400" dirty="0" err="1"/>
              <a:t>TestStatic</a:t>
            </a:r>
            <a:r>
              <a:rPr lang="en-US" altLang="zh-CN" sz="2400" dirty="0"/>
              <a:t> {</a:t>
            </a:r>
          </a:p>
          <a:p>
            <a:r>
              <a:rPr lang="en-US" altLang="zh-CN" sz="2400" dirty="0"/>
              <a:t>public static void main(String[] </a:t>
            </a:r>
            <a:r>
              <a:rPr lang="en-US" altLang="zh-CN" sz="2400" dirty="0" err="1"/>
              <a:t>args</a:t>
            </a:r>
            <a:r>
              <a:rPr lang="en-US" altLang="zh-CN" sz="2400" dirty="0"/>
              <a:t>) {</a:t>
            </a:r>
          </a:p>
          <a:p>
            <a:r>
              <a:rPr lang="en-US" altLang="zh-CN" sz="2400" dirty="0"/>
              <a:t>Circle c1 = new Circle(2.0);</a:t>
            </a:r>
          </a:p>
          <a:p>
            <a:r>
              <a:rPr lang="en-US" altLang="zh-CN" sz="2400" dirty="0"/>
              <a:t>Circle c2 = new Circle(3.0);</a:t>
            </a:r>
          </a:p>
          <a:p>
            <a:r>
              <a:rPr lang="en-US" altLang="zh-CN" sz="2400" dirty="0"/>
              <a:t>c1.display();</a:t>
            </a:r>
          </a:p>
          <a:p>
            <a:r>
              <a:rPr lang="en-US" altLang="zh-CN" sz="2400" dirty="0"/>
              <a:t>c2.display();</a:t>
            </a:r>
          </a:p>
          <a:p>
            <a:r>
              <a:rPr lang="en-US" altLang="zh-CN" sz="2400" dirty="0"/>
              <a:t>}</a:t>
            </a:r>
          </a:p>
          <a:p>
            <a:r>
              <a:rPr lang="en-US" altLang="zh-CN" sz="2400" dirty="0"/>
              <a:t>}</a:t>
            </a:r>
            <a:endParaRPr lang="zh-CN" altLang="en-US" sz="2400" dirty="0"/>
          </a:p>
          <a:p>
            <a:endParaRPr lang="zh-CN" altLang="en-US" sz="2400" dirty="0"/>
          </a:p>
        </p:txBody>
      </p:sp>
    </p:spTree>
    <p:extLst>
      <p:ext uri="{BB962C8B-B14F-4D97-AF65-F5344CB8AC3E}">
        <p14:creationId xmlns:p14="http://schemas.microsoft.com/office/powerpoint/2010/main" val="4031115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928794" y="0"/>
            <a:ext cx="8229600" cy="857256"/>
          </a:xfrm>
        </p:spPr>
        <p:txBody>
          <a:bodyPr/>
          <a:lstStyle/>
          <a:p>
            <a:r>
              <a:rPr lang="zh-CN" altLang="en-US" dirty="0"/>
              <a:t>案例</a:t>
            </a:r>
          </a:p>
        </p:txBody>
      </p:sp>
      <p:sp>
        <p:nvSpPr>
          <p:cNvPr id="100" name="文本框 99"/>
          <p:cNvSpPr txBox="1"/>
          <p:nvPr/>
        </p:nvSpPr>
        <p:spPr>
          <a:xfrm>
            <a:off x="727075" y="1162050"/>
            <a:ext cx="7884160" cy="4893647"/>
          </a:xfrm>
          <a:prstGeom prst="rect">
            <a:avLst/>
          </a:prstGeom>
          <a:noFill/>
          <a:ln w="9525">
            <a:noFill/>
            <a:miter/>
          </a:ln>
        </p:spPr>
        <p:txBody>
          <a:bodyPr wrap="square">
            <a:spAutoFit/>
          </a:bodyPr>
          <a:lstStyle/>
          <a:p>
            <a:pPr marL="0" indent="0" algn="l"/>
            <a:r>
              <a:rPr lang="en-US" altLang="zh-CN" sz="2400" b="0" u="none" dirty="0">
                <a:latin typeface="宋体" charset="0"/>
                <a:ea typeface="宋体" charset="0"/>
                <a:cs typeface="宋体" charset="0"/>
              </a:rPr>
              <a:t>public class Test {</a:t>
            </a:r>
          </a:p>
          <a:p>
            <a:r>
              <a:rPr lang="en-US" altLang="zh-CN" sz="2400" b="0" u="none" dirty="0">
                <a:latin typeface="宋体" charset="0"/>
                <a:ea typeface="宋体" charset="0"/>
                <a:cs typeface="宋体" charset="0"/>
              </a:rPr>
              <a:t>	static </a:t>
            </a:r>
            <a:r>
              <a:rPr lang="en-US" altLang="zh-CN" sz="2400" b="0" u="none" dirty="0" err="1">
                <a:latin typeface="宋体" charset="0"/>
                <a:ea typeface="宋体" charset="0"/>
                <a:cs typeface="宋体" charset="0"/>
              </a:rPr>
              <a:t>int</a:t>
            </a:r>
            <a:r>
              <a:rPr lang="en-US" altLang="zh-CN" sz="2400" b="0" u="none" dirty="0">
                <a:latin typeface="宋体" charset="0"/>
                <a:ea typeface="宋体" charset="0"/>
                <a:cs typeface="宋体" charset="0"/>
              </a:rPr>
              <a:t> count = 9;</a:t>
            </a:r>
          </a:p>
          <a:p>
            <a:r>
              <a:rPr lang="en-US" altLang="zh-CN" sz="2400" b="0" u="none" dirty="0">
                <a:latin typeface="宋体" charset="0"/>
                <a:ea typeface="宋体" charset="0"/>
                <a:cs typeface="宋体" charset="0"/>
              </a:rPr>
              <a:t>    public void count() {</a:t>
            </a:r>
          </a:p>
          <a:p>
            <a:r>
              <a:rPr lang="en-US" altLang="zh-CN" sz="2400" b="0" u="none" dirty="0">
                <a:latin typeface="宋体" charset="0"/>
                <a:ea typeface="宋体" charset="0"/>
                <a:cs typeface="宋体" charset="0"/>
              </a:rPr>
              <a:t>        </a:t>
            </a:r>
            <a:r>
              <a:rPr lang="en-US" altLang="zh-CN" sz="2400" b="0" u="none" dirty="0" err="1">
                <a:latin typeface="宋体" charset="0"/>
                <a:ea typeface="宋体" charset="0"/>
                <a:cs typeface="宋体" charset="0"/>
              </a:rPr>
              <a:t>System.out.println</a:t>
            </a:r>
            <a:r>
              <a:rPr lang="en-US" altLang="zh-CN" sz="2400" b="0" u="none" dirty="0">
                <a:latin typeface="宋体" charset="0"/>
                <a:ea typeface="宋体" charset="0"/>
                <a:cs typeface="宋体" charset="0"/>
              </a:rPr>
              <a:t>("count=" + (count++));</a:t>
            </a:r>
          </a:p>
          <a:p>
            <a:r>
              <a:rPr lang="en-US" altLang="zh-CN" sz="2400" b="0" u="none" dirty="0">
                <a:latin typeface="宋体" charset="0"/>
                <a:ea typeface="宋体" charset="0"/>
                <a:cs typeface="宋体" charset="0"/>
              </a:rPr>
              <a:t>    }</a:t>
            </a:r>
          </a:p>
          <a:p>
            <a:r>
              <a:rPr lang="en-US" altLang="zh-CN" sz="2400" b="0" u="none" dirty="0">
                <a:latin typeface="宋体" charset="0"/>
                <a:ea typeface="宋体" charset="0"/>
                <a:cs typeface="宋体" charset="0"/>
              </a:rPr>
              <a:t>	public static void main(String </a:t>
            </a:r>
            <a:r>
              <a:rPr lang="en-US" altLang="zh-CN" sz="2400" b="0" u="none" dirty="0" err="1">
                <a:latin typeface="宋体" charset="0"/>
                <a:ea typeface="宋体" charset="0"/>
                <a:cs typeface="宋体" charset="0"/>
              </a:rPr>
              <a:t>args</a:t>
            </a:r>
            <a:r>
              <a:rPr lang="en-US" altLang="zh-CN" sz="2400" b="0" u="none" dirty="0">
                <a:latin typeface="宋体" charset="0"/>
                <a:ea typeface="宋体" charset="0"/>
                <a:cs typeface="宋体" charset="0"/>
              </a:rPr>
              <a:t>[]) {</a:t>
            </a:r>
          </a:p>
          <a:p>
            <a:r>
              <a:rPr lang="en-US" altLang="zh-CN" sz="2400" b="0" u="none" dirty="0">
                <a:latin typeface="宋体" charset="0"/>
                <a:ea typeface="宋体" charset="0"/>
                <a:cs typeface="宋体" charset="0"/>
              </a:rPr>
              <a:t>		new Test().count(); </a:t>
            </a:r>
          </a:p>
          <a:p>
            <a:r>
              <a:rPr lang="en-US" altLang="zh-CN" sz="2400" b="0" u="none" dirty="0">
                <a:latin typeface="宋体" charset="0"/>
                <a:ea typeface="宋体" charset="0"/>
                <a:cs typeface="宋体" charset="0"/>
              </a:rPr>
              <a:t>		new Test().count();</a:t>
            </a:r>
          </a:p>
          <a:p>
            <a:endParaRPr lang="en-US" altLang="zh-CN" sz="2400" b="0" u="none" dirty="0">
              <a:latin typeface="宋体" charset="0"/>
              <a:ea typeface="宋体" charset="0"/>
              <a:cs typeface="宋体" charset="0"/>
            </a:endParaRPr>
          </a:p>
          <a:p>
            <a:endParaRPr lang="en-US" altLang="zh-CN" sz="2400" b="0" u="none" dirty="0">
              <a:latin typeface="宋体" charset="0"/>
              <a:ea typeface="宋体" charset="0"/>
              <a:cs typeface="宋体" charset="0"/>
            </a:endParaRPr>
          </a:p>
          <a:p>
            <a:r>
              <a:rPr lang="en-US" altLang="zh-CN" sz="2400" dirty="0">
                <a:latin typeface="宋体" charset="0"/>
                <a:ea typeface="宋体" charset="0"/>
                <a:cs typeface="宋体" charset="0"/>
              </a:rPr>
              <a:t>		</a:t>
            </a:r>
            <a:endParaRPr lang="en-US" altLang="zh-CN" sz="2400" b="0" u="none" dirty="0">
              <a:latin typeface="宋体" charset="0"/>
              <a:ea typeface="宋体" charset="0"/>
              <a:cs typeface="宋体" charset="0"/>
            </a:endParaRPr>
          </a:p>
          <a:p>
            <a:r>
              <a:rPr lang="en-US" altLang="zh-CN" sz="2400" b="0" u="none" dirty="0">
                <a:latin typeface="宋体" charset="0"/>
                <a:ea typeface="宋体" charset="0"/>
                <a:cs typeface="宋体" charset="0"/>
              </a:rPr>
              <a:t>    }</a:t>
            </a:r>
          </a:p>
          <a:p>
            <a:r>
              <a:rPr lang="en-US" altLang="zh-CN" sz="2400" b="0" u="none" dirty="0">
                <a:latin typeface="宋体" charset="0"/>
                <a:ea typeface="宋体" charset="0"/>
                <a:cs typeface="宋体" charset="0"/>
              </a:rPr>
              <a:t>}</a:t>
            </a:r>
            <a:endParaRPr lang="zh-CN" alt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2048868" y="724886"/>
            <a:ext cx="5465432" cy="802008"/>
          </a:xfrm>
        </p:spPr>
        <p:txBody>
          <a:bodyPr/>
          <a:lstStyle/>
          <a:p>
            <a:pPr eaLnBrk="1" hangingPunct="1">
              <a:defRPr/>
            </a:pPr>
            <a:r>
              <a:rPr lang="zh-CN" altLang="en-US" b="1" dirty="0">
                <a:latin typeface="+mn-lt"/>
                <a:ea typeface="宋体" pitchFamily="2" charset="-122"/>
                <a:cs typeface="Times New Roman" pitchFamily="18" charset="0"/>
              </a:rPr>
              <a:t>类变量</a:t>
            </a:r>
            <a:r>
              <a:rPr lang="en-US" altLang="zh-CN" b="1" dirty="0">
                <a:solidFill>
                  <a:srgbClr val="C00000"/>
                </a:solidFill>
                <a:latin typeface="+mn-lt"/>
                <a:ea typeface="宋体" pitchFamily="2" charset="-122"/>
                <a:cs typeface="Times New Roman" pitchFamily="18" charset="0"/>
              </a:rPr>
              <a:t>(class Variable)</a:t>
            </a:r>
          </a:p>
        </p:txBody>
      </p:sp>
      <p:sp>
        <p:nvSpPr>
          <p:cNvPr id="7171" name="Rectangle 3"/>
          <p:cNvSpPr>
            <a:spLocks noChangeArrowheads="1"/>
          </p:cNvSpPr>
          <p:nvPr/>
        </p:nvSpPr>
        <p:spPr bwMode="auto">
          <a:xfrm>
            <a:off x="539552" y="1555093"/>
            <a:ext cx="7200800" cy="523220"/>
          </a:xfrm>
          <a:prstGeom prst="rect">
            <a:avLst/>
          </a:prstGeom>
          <a:noFill/>
          <a:ln w="9525">
            <a:noFill/>
            <a:miter lim="800000"/>
            <a:headEnd/>
            <a:tailEnd/>
          </a:ln>
        </p:spPr>
        <p:txBody>
          <a:bodyPr wrap="square">
            <a:spAutoFit/>
          </a:bodyPr>
          <a:lstStyle/>
          <a:p>
            <a:pPr marL="342900" indent="-342900">
              <a:buFont typeface="Wingdings" pitchFamily="2" charset="2"/>
              <a:buChar char="l"/>
            </a:pPr>
            <a:r>
              <a:rPr lang="zh-CN" altLang="en-US" sz="2800" dirty="0">
                <a:ea typeface="宋体" pitchFamily="2" charset="-122"/>
                <a:cs typeface="Times New Roman" pitchFamily="18" charset="0"/>
              </a:rPr>
              <a:t>类变量（类属性）由该类的所有实例共享</a:t>
            </a:r>
          </a:p>
        </p:txBody>
      </p:sp>
      <p:sp>
        <p:nvSpPr>
          <p:cNvPr id="7172" name="Rectangle 4"/>
          <p:cNvSpPr>
            <a:spLocks noChangeArrowheads="1"/>
          </p:cNvSpPr>
          <p:nvPr/>
        </p:nvSpPr>
        <p:spPr bwMode="auto">
          <a:xfrm>
            <a:off x="4781584" y="2821200"/>
            <a:ext cx="4110896" cy="3046988"/>
          </a:xfrm>
          <a:prstGeom prst="rect">
            <a:avLst/>
          </a:prstGeom>
          <a:noFill/>
          <a:ln w="9525">
            <a:noFill/>
            <a:miter lim="800000"/>
            <a:headEnd/>
            <a:tailEnd/>
          </a:ln>
        </p:spPr>
        <p:txBody>
          <a:bodyPr wrap="square">
            <a:spAutoFit/>
          </a:bodyPr>
          <a:lstStyle/>
          <a:p>
            <a:r>
              <a:rPr lang="en-US" altLang="zh-CN" sz="2400" dirty="0">
                <a:solidFill>
                  <a:srgbClr val="C00000"/>
                </a:solidFill>
                <a:ea typeface="宋体" pitchFamily="2" charset="-122"/>
                <a:cs typeface="Times New Roman" pitchFamily="18" charset="0"/>
              </a:rPr>
              <a:t>public class Person {</a:t>
            </a:r>
          </a:p>
          <a:p>
            <a:r>
              <a:rPr lang="en-US" altLang="zh-CN" sz="2400" dirty="0">
                <a:solidFill>
                  <a:srgbClr val="C00000"/>
                </a:solidFill>
                <a:ea typeface="宋体" pitchFamily="2" charset="-122"/>
                <a:cs typeface="Times New Roman" pitchFamily="18" charset="0"/>
              </a:rPr>
              <a:t>       private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id;</a:t>
            </a:r>
          </a:p>
          <a:p>
            <a:r>
              <a:rPr lang="en-US" altLang="zh-CN" sz="2400" dirty="0">
                <a:solidFill>
                  <a:srgbClr val="C00000"/>
                </a:solidFill>
                <a:ea typeface="宋体" pitchFamily="2" charset="-122"/>
                <a:cs typeface="Times New Roman" pitchFamily="18" charset="0"/>
              </a:rPr>
              <a:t>       public </a:t>
            </a:r>
            <a:r>
              <a:rPr lang="en-US" altLang="zh-CN" sz="2400" b="1" dirty="0">
                <a:solidFill>
                  <a:srgbClr val="C00000"/>
                </a:solidFill>
                <a:ea typeface="宋体" pitchFamily="2" charset="-122"/>
                <a:cs typeface="Times New Roman" pitchFamily="18" charset="0"/>
              </a:rPr>
              <a:t>static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a:t>
            </a:r>
            <a:r>
              <a:rPr lang="en-US" altLang="zh-CN" sz="2400" b="1" dirty="0">
                <a:solidFill>
                  <a:srgbClr val="C00000"/>
                </a:solidFill>
                <a:ea typeface="宋体" pitchFamily="2" charset="-122"/>
                <a:cs typeface="Times New Roman" pitchFamily="18" charset="0"/>
              </a:rPr>
              <a:t>total </a:t>
            </a:r>
            <a:r>
              <a:rPr lang="en-US" altLang="zh-CN" sz="2400" dirty="0">
                <a:solidFill>
                  <a:srgbClr val="C00000"/>
                </a:solidFill>
                <a:ea typeface="宋体" pitchFamily="2" charset="-122"/>
                <a:cs typeface="Times New Roman" pitchFamily="18" charset="0"/>
              </a:rPr>
              <a:t>= 0;</a:t>
            </a:r>
          </a:p>
          <a:p>
            <a:r>
              <a:rPr lang="en-US" altLang="zh-CN" sz="2400" dirty="0">
                <a:solidFill>
                  <a:srgbClr val="C00000"/>
                </a:solidFill>
                <a:ea typeface="宋体" pitchFamily="2" charset="-122"/>
                <a:cs typeface="Times New Roman" pitchFamily="18" charset="0"/>
              </a:rPr>
              <a:t>       public Person() {</a:t>
            </a:r>
          </a:p>
          <a:p>
            <a:r>
              <a:rPr lang="en-US" altLang="zh-CN" sz="2400" dirty="0">
                <a:solidFill>
                  <a:srgbClr val="C00000"/>
                </a:solidFill>
                <a:ea typeface="宋体" pitchFamily="2" charset="-122"/>
                <a:cs typeface="Times New Roman" pitchFamily="18" charset="0"/>
              </a:rPr>
              <a:t> 	</a:t>
            </a:r>
            <a:r>
              <a:rPr lang="en-US" altLang="zh-CN" sz="2400" b="1" dirty="0">
                <a:solidFill>
                  <a:srgbClr val="C00000"/>
                </a:solidFill>
                <a:ea typeface="宋体" pitchFamily="2" charset="-122"/>
                <a:cs typeface="Times New Roman" pitchFamily="18" charset="0"/>
              </a:rPr>
              <a:t>total</a:t>
            </a:r>
            <a:r>
              <a:rPr lang="en-US" altLang="zh-CN" sz="2400" dirty="0">
                <a:solidFill>
                  <a:srgbClr val="C00000"/>
                </a:solidFill>
                <a:ea typeface="宋体" pitchFamily="2" charset="-122"/>
                <a:cs typeface="Times New Roman" pitchFamily="18" charset="0"/>
              </a:rPr>
              <a:t>++;</a:t>
            </a:r>
          </a:p>
          <a:p>
            <a:r>
              <a:rPr lang="en-US" altLang="zh-CN" sz="2400" dirty="0">
                <a:solidFill>
                  <a:srgbClr val="C00000"/>
                </a:solidFill>
                <a:ea typeface="宋体" pitchFamily="2" charset="-122"/>
                <a:cs typeface="Times New Roman" pitchFamily="18" charset="0"/>
              </a:rPr>
              <a:t> 	id = </a:t>
            </a:r>
            <a:r>
              <a:rPr lang="en-US" altLang="zh-CN" sz="2400" b="1" dirty="0">
                <a:solidFill>
                  <a:srgbClr val="C00000"/>
                </a:solidFill>
                <a:ea typeface="宋体" pitchFamily="2" charset="-122"/>
                <a:cs typeface="Times New Roman" pitchFamily="18" charset="0"/>
              </a:rPr>
              <a:t>total</a:t>
            </a:r>
            <a:r>
              <a:rPr lang="en-US" altLang="zh-CN" sz="2400" dirty="0">
                <a:solidFill>
                  <a:srgbClr val="C00000"/>
                </a:solidFill>
                <a:ea typeface="宋体" pitchFamily="2" charset="-122"/>
                <a:cs typeface="Times New Roman" pitchFamily="18" charset="0"/>
              </a:rPr>
              <a:t>;</a:t>
            </a:r>
          </a:p>
          <a:p>
            <a:r>
              <a:rPr lang="en-US" altLang="zh-CN" sz="2400" dirty="0">
                <a:solidFill>
                  <a:srgbClr val="C00000"/>
                </a:solidFill>
                <a:ea typeface="宋体" pitchFamily="2" charset="-122"/>
                <a:cs typeface="Times New Roman" pitchFamily="18" charset="0"/>
              </a:rPr>
              <a:t>       }</a:t>
            </a:r>
          </a:p>
          <a:p>
            <a:r>
              <a:rPr lang="en-US" altLang="zh-CN" sz="2400" dirty="0">
                <a:solidFill>
                  <a:srgbClr val="C00000"/>
                </a:solidFill>
                <a:ea typeface="宋体" pitchFamily="2" charset="-122"/>
                <a:cs typeface="Times New Roman" pitchFamily="18" charset="0"/>
              </a:rPr>
              <a:t> }</a:t>
            </a:r>
          </a:p>
        </p:txBody>
      </p:sp>
      <p:graphicFrame>
        <p:nvGraphicFramePr>
          <p:cNvPr id="264197" name="Group 5"/>
          <p:cNvGraphicFramePr>
            <a:graphicFrameLocks noGrp="1"/>
          </p:cNvGraphicFramePr>
          <p:nvPr>
            <p:extLst>
              <p:ext uri="{D42A27DB-BD31-4B8C-83A1-F6EECF244321}">
                <p14:modId xmlns:p14="http://schemas.microsoft.com/office/powerpoint/2010/main" val="2913351908"/>
              </p:ext>
            </p:extLst>
          </p:nvPr>
        </p:nvGraphicFramePr>
        <p:xfrm>
          <a:off x="1638300" y="2780928"/>
          <a:ext cx="2095500" cy="1287906"/>
        </p:xfrm>
        <a:graphic>
          <a:graphicData uri="http://schemas.openxmlformats.org/drawingml/2006/table">
            <a:tbl>
              <a:tblPr/>
              <a:tblGrid>
                <a:gridCol w="2095500">
                  <a:extLst>
                    <a:ext uri="{9D8B030D-6E8A-4147-A177-3AD203B41FA5}">
                      <a16:colId xmlns:a16="http://schemas.microsoft.com/office/drawing/2014/main" val="20000"/>
                    </a:ext>
                  </a:extLst>
                </a:gridCol>
              </a:tblGrid>
              <a:tr h="43204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Person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85585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+total : </a:t>
                      </a:r>
                      <a:r>
                        <a:rPr kumimoji="1" lang="en-US" altLang="zh-CN" sz="1800" b="0" i="0" u="none" strike="noStrike" cap="none" normalizeH="0" baseline="0" dirty="0" err="1">
                          <a:ln>
                            <a:noFill/>
                          </a:ln>
                          <a:solidFill>
                            <a:schemeClr val="tx1"/>
                          </a:solidFill>
                          <a:effectLst/>
                          <a:latin typeface="Arial Unicode MS" pitchFamily="34" charset="-122"/>
                          <a:ea typeface="Arial Unicode MS" pitchFamily="34" charset="-122"/>
                          <a:cs typeface="Arial Unicode MS" pitchFamily="34" charset="-122"/>
                        </a:rPr>
                        <a:t>int</a:t>
                      </a:r>
                      <a:r>
                        <a:rPr kumimoji="1" lang="en-US" altLang="zh-CN" sz="18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 = 0 </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-id : </a:t>
                      </a:r>
                      <a:r>
                        <a:rPr kumimoji="1" lang="en-US" altLang="zh-CN" sz="1800" b="0" i="0" u="none" strike="noStrike" cap="none" normalizeH="0" baseline="0" dirty="0" err="1">
                          <a:ln>
                            <a:noFill/>
                          </a:ln>
                          <a:solidFill>
                            <a:schemeClr val="tx1"/>
                          </a:solidFill>
                          <a:effectLst/>
                          <a:latin typeface="Arial Unicode MS" pitchFamily="34" charset="-122"/>
                          <a:ea typeface="Arial Unicode MS" pitchFamily="34" charset="-122"/>
                          <a:cs typeface="Arial Unicode MS" pitchFamily="34" charset="-122"/>
                        </a:rPr>
                        <a:t>int</a:t>
                      </a:r>
                      <a:endParaRPr kumimoji="1" lang="en-US" altLang="zh-CN" sz="18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bl>
          </a:graphicData>
        </a:graphic>
      </p:graphicFrame>
      <p:sp>
        <p:nvSpPr>
          <p:cNvPr id="7181" name="Line 13"/>
          <p:cNvSpPr>
            <a:spLocks noChangeShapeType="1"/>
          </p:cNvSpPr>
          <p:nvPr/>
        </p:nvSpPr>
        <p:spPr bwMode="auto">
          <a:xfrm flipV="1">
            <a:off x="1610783" y="4009704"/>
            <a:ext cx="607982" cy="1036977"/>
          </a:xfrm>
          <a:prstGeom prst="line">
            <a:avLst/>
          </a:prstGeom>
          <a:noFill/>
          <a:ln w="9525">
            <a:solidFill>
              <a:srgbClr val="BD6FBF"/>
            </a:solidFill>
            <a:round/>
            <a:headEnd/>
            <a:tailEnd type="triangle" w="lg" len="lg"/>
          </a:ln>
        </p:spPr>
        <p:txBody>
          <a:bodyPr/>
          <a:lstStyle/>
          <a:p>
            <a:endParaRPr lang="zh-CN" altLang="en-US" sz="2000">
              <a:ea typeface="宋体" pitchFamily="2" charset="-122"/>
              <a:cs typeface="Times New Roman" pitchFamily="18" charset="0"/>
            </a:endParaRPr>
          </a:p>
        </p:txBody>
      </p:sp>
      <p:graphicFrame>
        <p:nvGraphicFramePr>
          <p:cNvPr id="264206" name="Group 14"/>
          <p:cNvGraphicFramePr>
            <a:graphicFrameLocks noGrp="1"/>
          </p:cNvGraphicFramePr>
          <p:nvPr>
            <p:extLst>
              <p:ext uri="{D42A27DB-BD31-4B8C-83A1-F6EECF244321}">
                <p14:modId xmlns:p14="http://schemas.microsoft.com/office/powerpoint/2010/main" val="1506414966"/>
              </p:ext>
            </p:extLst>
          </p:nvPr>
        </p:nvGraphicFramePr>
        <p:xfrm>
          <a:off x="733778" y="4802449"/>
          <a:ext cx="1552222" cy="990994"/>
        </p:xfrm>
        <a:graphic>
          <a:graphicData uri="http://schemas.openxmlformats.org/drawingml/2006/table">
            <a:tbl>
              <a:tblPr/>
              <a:tblGrid>
                <a:gridCol w="1552222">
                  <a:extLst>
                    <a:ext uri="{9D8B030D-6E8A-4147-A177-3AD203B41FA5}">
                      <a16:colId xmlns:a16="http://schemas.microsoft.com/office/drawing/2014/main" val="20000"/>
                    </a:ext>
                  </a:extLst>
                </a:gridCol>
              </a:tblGrid>
              <a:tr h="4954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p1 : Person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954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id=1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bl>
          </a:graphicData>
        </a:graphic>
      </p:graphicFrame>
      <p:graphicFrame>
        <p:nvGraphicFramePr>
          <p:cNvPr id="264214" name="Group 22"/>
          <p:cNvGraphicFramePr>
            <a:graphicFrameLocks noGrp="1"/>
          </p:cNvGraphicFramePr>
          <p:nvPr>
            <p:extLst>
              <p:ext uri="{D42A27DB-BD31-4B8C-83A1-F6EECF244321}">
                <p14:modId xmlns:p14="http://schemas.microsoft.com/office/powerpoint/2010/main" val="1534308653"/>
              </p:ext>
            </p:extLst>
          </p:nvPr>
        </p:nvGraphicFramePr>
        <p:xfrm>
          <a:off x="2638778" y="4802449"/>
          <a:ext cx="1552222" cy="990994"/>
        </p:xfrm>
        <a:graphic>
          <a:graphicData uri="http://schemas.openxmlformats.org/drawingml/2006/table">
            <a:tbl>
              <a:tblPr/>
              <a:tblGrid>
                <a:gridCol w="1552222">
                  <a:extLst>
                    <a:ext uri="{9D8B030D-6E8A-4147-A177-3AD203B41FA5}">
                      <a16:colId xmlns:a16="http://schemas.microsoft.com/office/drawing/2014/main" val="20000"/>
                    </a:ext>
                  </a:extLst>
                </a:gridCol>
              </a:tblGrid>
              <a:tr h="4954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p2 : Person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954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id=2</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bl>
          </a:graphicData>
        </a:graphic>
      </p:graphicFrame>
      <p:sp>
        <p:nvSpPr>
          <p:cNvPr id="7198" name="Line 30"/>
          <p:cNvSpPr>
            <a:spLocks noChangeShapeType="1"/>
          </p:cNvSpPr>
          <p:nvPr/>
        </p:nvSpPr>
        <p:spPr bwMode="auto">
          <a:xfrm flipH="1" flipV="1">
            <a:off x="3124200" y="4009703"/>
            <a:ext cx="511696" cy="787448"/>
          </a:xfrm>
          <a:prstGeom prst="line">
            <a:avLst/>
          </a:prstGeom>
          <a:noFill/>
          <a:ln w="9525">
            <a:solidFill>
              <a:srgbClr val="BD6FBF"/>
            </a:solidFill>
            <a:round/>
            <a:headEnd/>
            <a:tailEnd type="triangle" w="lg" len="lg"/>
          </a:ln>
        </p:spPr>
        <p:txBody>
          <a:bodyPr/>
          <a:lstStyle/>
          <a:p>
            <a:endParaRPr lang="zh-CN" altLang="en-US" sz="2000">
              <a:ea typeface="宋体" pitchFamily="2" charset="-122"/>
              <a:cs typeface="Times New Roman" pitchFamily="18" charset="0"/>
            </a:endParaRPr>
          </a:p>
        </p:txBody>
      </p:sp>
      <p:sp>
        <p:nvSpPr>
          <p:cNvPr id="7199" name="Text Box 31"/>
          <p:cNvSpPr txBox="1">
            <a:spLocks noChangeArrowheads="1"/>
          </p:cNvSpPr>
          <p:nvPr/>
        </p:nvSpPr>
        <p:spPr bwMode="auto">
          <a:xfrm>
            <a:off x="3208618" y="4264732"/>
            <a:ext cx="1862667" cy="369332"/>
          </a:xfrm>
          <a:prstGeom prst="rect">
            <a:avLst/>
          </a:prstGeom>
          <a:noFill/>
          <a:ln w="9525">
            <a:noFill/>
            <a:miter lim="800000"/>
            <a:headEnd/>
            <a:tailEnd/>
          </a:ln>
        </p:spPr>
        <p:txBody>
          <a:bodyPr wrap="square">
            <a:spAutoFit/>
          </a:bodyPr>
          <a:lstStyle/>
          <a:p>
            <a:pPr>
              <a:spcBef>
                <a:spcPct val="50000"/>
              </a:spcBef>
            </a:pPr>
            <a:r>
              <a:rPr lang="en-US" altLang="zh-CN">
                <a:ea typeface="宋体" pitchFamily="2" charset="-122"/>
                <a:cs typeface="Times New Roman" pitchFamily="18" charset="0"/>
              </a:rPr>
              <a:t>&lt;&lt;instanceOf&gt;&gt;</a:t>
            </a:r>
          </a:p>
        </p:txBody>
      </p:sp>
      <p:sp>
        <p:nvSpPr>
          <p:cNvPr id="7200" name="Text Box 32"/>
          <p:cNvSpPr txBox="1">
            <a:spLocks noChangeArrowheads="1"/>
          </p:cNvSpPr>
          <p:nvPr/>
        </p:nvSpPr>
        <p:spPr bwMode="auto">
          <a:xfrm>
            <a:off x="193322" y="4305044"/>
            <a:ext cx="1940278" cy="369332"/>
          </a:xfrm>
          <a:prstGeom prst="rect">
            <a:avLst/>
          </a:prstGeom>
          <a:noFill/>
          <a:ln w="9525">
            <a:noFill/>
            <a:miter lim="800000"/>
            <a:headEnd/>
            <a:tailEnd/>
          </a:ln>
        </p:spPr>
        <p:txBody>
          <a:bodyPr wrap="square">
            <a:spAutoFit/>
          </a:bodyPr>
          <a:lstStyle/>
          <a:p>
            <a:pPr>
              <a:spcBef>
                <a:spcPct val="50000"/>
              </a:spcBef>
            </a:pPr>
            <a:r>
              <a:rPr lang="en-US" altLang="zh-CN">
                <a:ea typeface="宋体" pitchFamily="2" charset="-122"/>
                <a:cs typeface="Times New Roman" pitchFamily="18" charset="0"/>
              </a:rPr>
              <a:t>&lt;&lt;instanceOf&gt;&gt;</a:t>
            </a:r>
          </a:p>
        </p:txBody>
      </p:sp>
      <p:sp>
        <p:nvSpPr>
          <p:cNvPr id="7201" name="Text Box 33"/>
          <p:cNvSpPr txBox="1">
            <a:spLocks noChangeArrowheads="1"/>
          </p:cNvSpPr>
          <p:nvPr/>
        </p:nvSpPr>
        <p:spPr bwMode="auto">
          <a:xfrm>
            <a:off x="97367" y="5844919"/>
            <a:ext cx="3026833" cy="369332"/>
          </a:xfrm>
          <a:prstGeom prst="rect">
            <a:avLst/>
          </a:prstGeom>
          <a:noFill/>
          <a:ln w="9525">
            <a:noFill/>
            <a:miter lim="800000"/>
            <a:headEnd/>
            <a:tailEnd/>
          </a:ln>
        </p:spPr>
        <p:txBody>
          <a:bodyPr wrap="square">
            <a:spAutoFit/>
          </a:bodyPr>
          <a:lstStyle/>
          <a:p>
            <a:pPr>
              <a:spcBef>
                <a:spcPct val="50000"/>
              </a:spcBef>
            </a:pPr>
            <a:r>
              <a:rPr lang="en-US" altLang="zh-CN">
                <a:ea typeface="宋体" pitchFamily="2" charset="-122"/>
                <a:cs typeface="Times New Roman" pitchFamily="18" charset="0"/>
              </a:rPr>
              <a:t>Person p1=new Person();</a:t>
            </a:r>
          </a:p>
        </p:txBody>
      </p:sp>
      <p:sp>
        <p:nvSpPr>
          <p:cNvPr id="7202" name="Text Box 34"/>
          <p:cNvSpPr txBox="1">
            <a:spLocks noChangeArrowheads="1"/>
          </p:cNvSpPr>
          <p:nvPr/>
        </p:nvSpPr>
        <p:spPr bwMode="auto">
          <a:xfrm>
            <a:off x="2827867" y="5844919"/>
            <a:ext cx="3725333" cy="369332"/>
          </a:xfrm>
          <a:prstGeom prst="rect">
            <a:avLst/>
          </a:prstGeom>
          <a:noFill/>
          <a:ln w="9525">
            <a:noFill/>
            <a:miter lim="800000"/>
            <a:headEnd/>
            <a:tailEnd/>
          </a:ln>
        </p:spPr>
        <p:txBody>
          <a:bodyPr wrap="square">
            <a:spAutoFit/>
          </a:bodyPr>
          <a:lstStyle/>
          <a:p>
            <a:pPr>
              <a:spcBef>
                <a:spcPct val="50000"/>
              </a:spcBef>
            </a:pPr>
            <a:r>
              <a:rPr lang="en-US" altLang="zh-CN">
                <a:ea typeface="宋体" pitchFamily="2" charset="-122"/>
                <a:cs typeface="Times New Roman" pitchFamily="18" charset="0"/>
              </a:rPr>
              <a:t>Person p2=new Person();</a:t>
            </a:r>
          </a:p>
        </p:txBody>
      </p:sp>
    </p:spTree>
    <p:extLst>
      <p:ext uri="{BB962C8B-B14F-4D97-AF65-F5344CB8AC3E}">
        <p14:creationId xmlns:p14="http://schemas.microsoft.com/office/powerpoint/2010/main" val="257586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3419872" y="689926"/>
            <a:ext cx="4716016" cy="578834"/>
          </a:xfrm>
        </p:spPr>
        <p:txBody>
          <a:bodyPr>
            <a:normAutofit fontScale="90000"/>
          </a:bodyPr>
          <a:lstStyle/>
          <a:p>
            <a:pPr eaLnBrk="1" hangingPunct="1">
              <a:defRPr/>
            </a:pPr>
            <a:r>
              <a:rPr lang="zh-CN" altLang="en-US" b="1" dirty="0">
                <a:latin typeface="+mn-lt"/>
                <a:ea typeface="宋体" pitchFamily="2" charset="-122"/>
                <a:cs typeface="Times New Roman" pitchFamily="18" charset="0"/>
              </a:rPr>
              <a:t>类变量应用举例</a:t>
            </a:r>
            <a:endParaRPr lang="zh-CN" altLang="en-US" sz="2000" b="1" dirty="0">
              <a:latin typeface="+mn-lt"/>
              <a:ea typeface="宋体" pitchFamily="2" charset="-122"/>
              <a:cs typeface="Times New Roman" pitchFamily="18" charset="0"/>
            </a:endParaRPr>
          </a:p>
        </p:txBody>
      </p:sp>
      <p:sp>
        <p:nvSpPr>
          <p:cNvPr id="8195" name="Rectangle 3"/>
          <p:cNvSpPr>
            <a:spLocks noChangeArrowheads="1"/>
          </p:cNvSpPr>
          <p:nvPr/>
        </p:nvSpPr>
        <p:spPr bwMode="auto">
          <a:xfrm>
            <a:off x="214282" y="853247"/>
            <a:ext cx="8763000" cy="6006260"/>
          </a:xfrm>
          <a:prstGeom prst="rect">
            <a:avLst/>
          </a:prstGeom>
          <a:noFill/>
          <a:ln w="9525">
            <a:noFill/>
            <a:miter lim="800000"/>
            <a:headEnd/>
            <a:tailEnd/>
          </a:ln>
        </p:spPr>
        <p:txBody>
          <a:bodyPr>
            <a:spAutoFit/>
          </a:bodyPr>
          <a:lstStyle/>
          <a:p>
            <a:pPr algn="just">
              <a:lnSpc>
                <a:spcPct val="90000"/>
              </a:lnSpc>
            </a:pPr>
            <a:r>
              <a:rPr lang="en-US" altLang="zh-CN" sz="2000" dirty="0">
                <a:solidFill>
                  <a:srgbClr val="C00000"/>
                </a:solidFill>
                <a:ea typeface="宋体" pitchFamily="2" charset="-122"/>
                <a:cs typeface="Times New Roman" pitchFamily="18" charset="0"/>
              </a:rPr>
              <a:t>class Person {</a:t>
            </a:r>
          </a:p>
          <a:p>
            <a:pPr algn="just">
              <a:lnSpc>
                <a:spcPct val="90000"/>
              </a:lnSpc>
            </a:pPr>
            <a:r>
              <a:rPr lang="en-US" altLang="zh-CN" sz="2000" dirty="0">
                <a:solidFill>
                  <a:srgbClr val="C00000"/>
                </a:solidFill>
                <a:ea typeface="宋体" pitchFamily="2" charset="-122"/>
                <a:cs typeface="Times New Roman" pitchFamily="18" charset="0"/>
              </a:rPr>
              <a:t>           private </a:t>
            </a:r>
            <a:r>
              <a:rPr lang="en-US" altLang="zh-CN" sz="2000" dirty="0" err="1">
                <a:solidFill>
                  <a:srgbClr val="C00000"/>
                </a:solidFill>
                <a:ea typeface="宋体" pitchFamily="2" charset="-122"/>
                <a:cs typeface="Times New Roman" pitchFamily="18" charset="0"/>
              </a:rPr>
              <a:t>int</a:t>
            </a:r>
            <a:r>
              <a:rPr lang="en-US" altLang="zh-CN" sz="2000" dirty="0">
                <a:solidFill>
                  <a:srgbClr val="C00000"/>
                </a:solidFill>
                <a:ea typeface="宋体" pitchFamily="2" charset="-122"/>
                <a:cs typeface="Times New Roman" pitchFamily="18" charset="0"/>
              </a:rPr>
              <a:t> id;</a:t>
            </a:r>
          </a:p>
          <a:p>
            <a:pPr algn="just">
              <a:lnSpc>
                <a:spcPct val="90000"/>
              </a:lnSpc>
            </a:pPr>
            <a:r>
              <a:rPr lang="en-US" altLang="zh-CN" sz="2000" dirty="0">
                <a:solidFill>
                  <a:srgbClr val="C00000"/>
                </a:solidFill>
                <a:ea typeface="宋体" pitchFamily="2" charset="-122"/>
                <a:cs typeface="Times New Roman" pitchFamily="18" charset="0"/>
              </a:rPr>
              <a:t>           public </a:t>
            </a:r>
            <a:r>
              <a:rPr lang="en-US" altLang="zh-CN" sz="2000" b="1" dirty="0">
                <a:solidFill>
                  <a:srgbClr val="C00000"/>
                </a:solidFill>
                <a:ea typeface="宋体" pitchFamily="2" charset="-122"/>
                <a:cs typeface="Times New Roman" pitchFamily="18" charset="0"/>
              </a:rPr>
              <a:t>static </a:t>
            </a:r>
            <a:r>
              <a:rPr lang="en-US" altLang="zh-CN" sz="2000" dirty="0" err="1">
                <a:solidFill>
                  <a:srgbClr val="C00000"/>
                </a:solidFill>
                <a:ea typeface="宋体" pitchFamily="2" charset="-122"/>
                <a:cs typeface="Times New Roman" pitchFamily="18" charset="0"/>
              </a:rPr>
              <a:t>int</a:t>
            </a:r>
            <a:r>
              <a:rPr lang="en-US" altLang="zh-CN" sz="2000" dirty="0">
                <a:solidFill>
                  <a:srgbClr val="C00000"/>
                </a:solidFill>
                <a:ea typeface="宋体" pitchFamily="2" charset="-122"/>
                <a:cs typeface="Times New Roman" pitchFamily="18" charset="0"/>
              </a:rPr>
              <a:t> </a:t>
            </a:r>
            <a:r>
              <a:rPr lang="en-US" altLang="zh-CN" sz="2000" b="1" dirty="0">
                <a:solidFill>
                  <a:srgbClr val="C00000"/>
                </a:solidFill>
                <a:ea typeface="宋体" pitchFamily="2" charset="-122"/>
                <a:cs typeface="Times New Roman" pitchFamily="18" charset="0"/>
              </a:rPr>
              <a:t>total </a:t>
            </a:r>
            <a:r>
              <a:rPr lang="en-US" altLang="zh-CN" sz="2000" dirty="0">
                <a:solidFill>
                  <a:srgbClr val="C00000"/>
                </a:solidFill>
                <a:ea typeface="宋体" pitchFamily="2" charset="-122"/>
                <a:cs typeface="Times New Roman" pitchFamily="18" charset="0"/>
              </a:rPr>
              <a:t>= 0;</a:t>
            </a:r>
          </a:p>
          <a:p>
            <a:pPr algn="just">
              <a:lnSpc>
                <a:spcPct val="90000"/>
              </a:lnSpc>
            </a:pPr>
            <a:r>
              <a:rPr lang="en-US" altLang="zh-CN" sz="2000" dirty="0">
                <a:solidFill>
                  <a:srgbClr val="C00000"/>
                </a:solidFill>
                <a:ea typeface="宋体" pitchFamily="2" charset="-122"/>
                <a:cs typeface="Times New Roman" pitchFamily="18" charset="0"/>
              </a:rPr>
              <a:t>           public Person() {</a:t>
            </a:r>
          </a:p>
          <a:p>
            <a:pPr algn="just">
              <a:lnSpc>
                <a:spcPct val="90000"/>
              </a:lnSpc>
            </a:pPr>
            <a:r>
              <a:rPr lang="en-US" altLang="zh-CN" sz="2000" dirty="0">
                <a:solidFill>
                  <a:srgbClr val="C00000"/>
                </a:solidFill>
                <a:ea typeface="宋体" pitchFamily="2" charset="-122"/>
                <a:cs typeface="Times New Roman" pitchFamily="18" charset="0"/>
              </a:rPr>
              <a:t> 	         </a:t>
            </a:r>
            <a:r>
              <a:rPr lang="en-US" altLang="zh-CN" sz="2000" b="1" dirty="0">
                <a:solidFill>
                  <a:srgbClr val="C00000"/>
                </a:solidFill>
                <a:ea typeface="宋体" pitchFamily="2" charset="-122"/>
                <a:cs typeface="Times New Roman" pitchFamily="18" charset="0"/>
              </a:rPr>
              <a:t>total</a:t>
            </a:r>
            <a:r>
              <a:rPr lang="en-US" altLang="zh-CN" sz="2000" dirty="0">
                <a:solidFill>
                  <a:srgbClr val="C00000"/>
                </a:solidFill>
                <a:ea typeface="宋体" pitchFamily="2" charset="-122"/>
                <a:cs typeface="Times New Roman" pitchFamily="18" charset="0"/>
              </a:rPr>
              <a:t>++;</a:t>
            </a:r>
          </a:p>
          <a:p>
            <a:pPr algn="just">
              <a:lnSpc>
                <a:spcPct val="90000"/>
              </a:lnSpc>
            </a:pPr>
            <a:r>
              <a:rPr lang="en-US" altLang="zh-CN" sz="2000" dirty="0">
                <a:solidFill>
                  <a:srgbClr val="C00000"/>
                </a:solidFill>
                <a:ea typeface="宋体" pitchFamily="2" charset="-122"/>
                <a:cs typeface="Times New Roman" pitchFamily="18" charset="0"/>
              </a:rPr>
              <a:t> 	         id = </a:t>
            </a:r>
            <a:r>
              <a:rPr lang="en-US" altLang="zh-CN" sz="2000" b="1" dirty="0">
                <a:solidFill>
                  <a:srgbClr val="C00000"/>
                </a:solidFill>
                <a:ea typeface="宋体" pitchFamily="2" charset="-122"/>
                <a:cs typeface="Times New Roman" pitchFamily="18" charset="0"/>
              </a:rPr>
              <a:t>total</a:t>
            </a:r>
            <a:r>
              <a:rPr lang="en-US" altLang="zh-CN" sz="2000" dirty="0">
                <a:solidFill>
                  <a:srgbClr val="C00000"/>
                </a:solidFill>
                <a:ea typeface="宋体" pitchFamily="2" charset="-122"/>
                <a:cs typeface="Times New Roman" pitchFamily="18" charset="0"/>
              </a:rPr>
              <a:t>;</a:t>
            </a:r>
          </a:p>
          <a:p>
            <a:pPr algn="just">
              <a:lnSpc>
                <a:spcPct val="90000"/>
              </a:lnSpc>
            </a:pPr>
            <a:r>
              <a:rPr lang="en-US" altLang="zh-CN" sz="2000" dirty="0">
                <a:solidFill>
                  <a:srgbClr val="C00000"/>
                </a:solidFill>
                <a:ea typeface="宋体" pitchFamily="2" charset="-122"/>
                <a:cs typeface="Times New Roman" pitchFamily="18" charset="0"/>
              </a:rPr>
              <a:t>           }</a:t>
            </a:r>
          </a:p>
          <a:p>
            <a:pPr algn="just">
              <a:lnSpc>
                <a:spcPct val="90000"/>
              </a:lnSpc>
            </a:pPr>
            <a:r>
              <a:rPr lang="en-US" altLang="zh-CN" sz="2000" dirty="0">
                <a:solidFill>
                  <a:srgbClr val="C00000"/>
                </a:solidFill>
                <a:ea typeface="宋体" pitchFamily="2" charset="-122"/>
                <a:cs typeface="Times New Roman" pitchFamily="18" charset="0"/>
              </a:rPr>
              <a:t>           public static void main(String </a:t>
            </a:r>
            <a:r>
              <a:rPr lang="en-US" altLang="zh-CN" sz="2000" dirty="0" err="1">
                <a:solidFill>
                  <a:srgbClr val="C00000"/>
                </a:solidFill>
                <a:ea typeface="宋体" pitchFamily="2" charset="-122"/>
                <a:cs typeface="Times New Roman" pitchFamily="18" charset="0"/>
              </a:rPr>
              <a:t>args</a:t>
            </a:r>
            <a:r>
              <a:rPr lang="en-US" altLang="zh-CN" sz="2000" dirty="0">
                <a:solidFill>
                  <a:srgbClr val="C00000"/>
                </a:solidFill>
                <a:ea typeface="宋体" pitchFamily="2" charset="-122"/>
                <a:cs typeface="Times New Roman" pitchFamily="18" charset="0"/>
              </a:rPr>
              <a:t>[]){</a:t>
            </a:r>
          </a:p>
          <a:p>
            <a:pPr algn="just">
              <a:lnSpc>
                <a:spcPct val="90000"/>
              </a:lnSpc>
            </a:pPr>
            <a:r>
              <a:rPr lang="en-US" altLang="zh-CN" sz="2000" dirty="0">
                <a:solidFill>
                  <a:srgbClr val="C00000"/>
                </a:solidFill>
                <a:ea typeface="宋体" pitchFamily="2" charset="-122"/>
                <a:cs typeface="Times New Roman" pitchFamily="18" charset="0"/>
              </a:rPr>
              <a:t>         	Person Tom=new Person();</a:t>
            </a:r>
          </a:p>
          <a:p>
            <a:pPr algn="just">
              <a:lnSpc>
                <a:spcPct val="90000"/>
              </a:lnSpc>
            </a:pPr>
            <a:r>
              <a:rPr lang="en-US" altLang="zh-CN" sz="2000" dirty="0">
                <a:solidFill>
                  <a:srgbClr val="C00000"/>
                </a:solidFill>
                <a:ea typeface="宋体" pitchFamily="2" charset="-122"/>
                <a:cs typeface="Times New Roman" pitchFamily="18" charset="0"/>
              </a:rPr>
              <a:t>	Tom.id=0;</a:t>
            </a:r>
          </a:p>
          <a:p>
            <a:pPr algn="just">
              <a:lnSpc>
                <a:spcPct val="90000"/>
              </a:lnSpc>
            </a:pPr>
            <a:r>
              <a:rPr lang="en-US" altLang="zh-CN" sz="2000" dirty="0">
                <a:solidFill>
                  <a:srgbClr val="C00000"/>
                </a:solidFill>
                <a:ea typeface="宋体" pitchFamily="2" charset="-122"/>
                <a:cs typeface="Times New Roman" pitchFamily="18" charset="0"/>
              </a:rPr>
              <a:t>	total=100; </a:t>
            </a:r>
            <a:r>
              <a:rPr lang="en-US" altLang="zh-CN" sz="2000" b="1" dirty="0">
                <a:solidFill>
                  <a:schemeClr val="accent1"/>
                </a:solidFill>
                <a:ea typeface="宋体" pitchFamily="2" charset="-122"/>
                <a:cs typeface="Times New Roman" pitchFamily="18" charset="0"/>
              </a:rPr>
              <a:t>// </a:t>
            </a:r>
            <a:r>
              <a:rPr lang="zh-CN" altLang="en-US" sz="2000" b="1" dirty="0">
                <a:solidFill>
                  <a:schemeClr val="accent1"/>
                </a:solidFill>
                <a:ea typeface="宋体" pitchFamily="2" charset="-122"/>
                <a:cs typeface="Times New Roman" pitchFamily="18" charset="0"/>
              </a:rPr>
              <a:t>不用创建对象就可以访问静态成员</a:t>
            </a:r>
            <a:endParaRPr lang="zh-CN" altLang="en-US" sz="2000" b="1" dirty="0">
              <a:solidFill>
                <a:schemeClr val="accent2"/>
              </a:solidFill>
              <a:ea typeface="宋体" pitchFamily="2" charset="-122"/>
              <a:cs typeface="Times New Roman" pitchFamily="18" charset="0"/>
            </a:endParaRPr>
          </a:p>
          <a:p>
            <a:pPr algn="just">
              <a:lnSpc>
                <a:spcPct val="90000"/>
              </a:lnSpc>
            </a:pPr>
            <a:r>
              <a:rPr lang="zh-CN" altLang="en-US" sz="2000" dirty="0">
                <a:solidFill>
                  <a:srgbClr val="C00000"/>
                </a:solidFill>
                <a:ea typeface="宋体" pitchFamily="2" charset="-122"/>
                <a:cs typeface="Times New Roman" pitchFamily="18" charset="0"/>
              </a:rPr>
              <a:t>         </a:t>
            </a:r>
            <a:r>
              <a:rPr lang="en-US" altLang="zh-CN" sz="2000" dirty="0">
                <a:solidFill>
                  <a:srgbClr val="C00000"/>
                </a:solidFill>
                <a:ea typeface="宋体" pitchFamily="2" charset="-122"/>
                <a:cs typeface="Times New Roman" pitchFamily="18" charset="0"/>
              </a:rPr>
              <a:t>}</a:t>
            </a:r>
          </a:p>
          <a:p>
            <a:pPr algn="just">
              <a:lnSpc>
                <a:spcPct val="90000"/>
              </a:lnSpc>
            </a:pPr>
            <a:r>
              <a:rPr lang="en-US" altLang="zh-CN" sz="2000" dirty="0">
                <a:solidFill>
                  <a:srgbClr val="C00000"/>
                </a:solidFill>
                <a:ea typeface="宋体" pitchFamily="2" charset="-122"/>
                <a:cs typeface="Times New Roman" pitchFamily="18" charset="0"/>
              </a:rPr>
              <a:t> }</a:t>
            </a:r>
          </a:p>
          <a:p>
            <a:pPr algn="just">
              <a:lnSpc>
                <a:spcPct val="90000"/>
              </a:lnSpc>
            </a:pPr>
            <a:endParaRPr lang="en-US" altLang="zh-CN" sz="700" dirty="0">
              <a:solidFill>
                <a:schemeClr val="accent2"/>
              </a:solidFill>
              <a:ea typeface="宋体" pitchFamily="2" charset="-122"/>
              <a:cs typeface="Times New Roman" pitchFamily="18" charset="0"/>
            </a:endParaRPr>
          </a:p>
          <a:p>
            <a:pPr algn="just">
              <a:lnSpc>
                <a:spcPct val="90000"/>
              </a:lnSpc>
            </a:pPr>
            <a:r>
              <a:rPr lang="en-US" altLang="zh-CN" sz="2000" dirty="0">
                <a:solidFill>
                  <a:srgbClr val="C00000"/>
                </a:solidFill>
                <a:ea typeface="宋体" pitchFamily="2" charset="-122"/>
                <a:cs typeface="Times New Roman" pitchFamily="18" charset="0"/>
              </a:rPr>
              <a:t>public class </a:t>
            </a:r>
            <a:r>
              <a:rPr lang="en-US" altLang="zh-CN" sz="2000" dirty="0" err="1">
                <a:solidFill>
                  <a:srgbClr val="C00000"/>
                </a:solidFill>
                <a:ea typeface="宋体" pitchFamily="2" charset="-122"/>
                <a:cs typeface="Times New Roman" pitchFamily="18" charset="0"/>
              </a:rPr>
              <a:t>OtherClass</a:t>
            </a:r>
            <a:r>
              <a:rPr lang="en-US" altLang="zh-CN" sz="2000" dirty="0">
                <a:solidFill>
                  <a:srgbClr val="C00000"/>
                </a:solidFill>
                <a:ea typeface="宋体" pitchFamily="2" charset="-122"/>
                <a:cs typeface="Times New Roman" pitchFamily="18" charset="0"/>
              </a:rPr>
              <a:t> {</a:t>
            </a:r>
          </a:p>
          <a:p>
            <a:pPr algn="just">
              <a:lnSpc>
                <a:spcPct val="90000"/>
              </a:lnSpc>
            </a:pPr>
            <a:r>
              <a:rPr lang="en-US" altLang="zh-CN" sz="2000" dirty="0">
                <a:solidFill>
                  <a:srgbClr val="C00000"/>
                </a:solidFill>
                <a:ea typeface="宋体" pitchFamily="2" charset="-122"/>
                <a:cs typeface="Times New Roman" pitchFamily="18" charset="0"/>
              </a:rPr>
              <a:t>            public static void main(String </a:t>
            </a:r>
            <a:r>
              <a:rPr lang="en-US" altLang="zh-CN" sz="2000" dirty="0" err="1">
                <a:solidFill>
                  <a:srgbClr val="C00000"/>
                </a:solidFill>
                <a:ea typeface="宋体" pitchFamily="2" charset="-122"/>
                <a:cs typeface="Times New Roman" pitchFamily="18" charset="0"/>
              </a:rPr>
              <a:t>args</a:t>
            </a:r>
            <a:r>
              <a:rPr lang="en-US" altLang="zh-CN" sz="2000" dirty="0">
                <a:solidFill>
                  <a:srgbClr val="C00000"/>
                </a:solidFill>
                <a:ea typeface="宋体" pitchFamily="2" charset="-122"/>
                <a:cs typeface="Times New Roman" pitchFamily="18" charset="0"/>
              </a:rPr>
              <a:t>[]) {</a:t>
            </a:r>
          </a:p>
          <a:p>
            <a:pPr algn="just">
              <a:lnSpc>
                <a:spcPct val="90000"/>
              </a:lnSpc>
            </a:pPr>
            <a:r>
              <a:rPr lang="en-US" altLang="zh-CN" sz="2000"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Person.total</a:t>
            </a:r>
            <a:r>
              <a:rPr lang="en-US" altLang="zh-CN" sz="2000" b="1" dirty="0">
                <a:solidFill>
                  <a:srgbClr val="C00000"/>
                </a:solidFill>
                <a:ea typeface="宋体" pitchFamily="2" charset="-122"/>
                <a:cs typeface="Times New Roman" pitchFamily="18" charset="0"/>
              </a:rPr>
              <a:t> </a:t>
            </a:r>
            <a:r>
              <a:rPr lang="en-US" altLang="zh-CN" sz="2000" dirty="0">
                <a:solidFill>
                  <a:srgbClr val="C00000"/>
                </a:solidFill>
                <a:ea typeface="宋体" pitchFamily="2" charset="-122"/>
                <a:cs typeface="Times New Roman" pitchFamily="18" charset="0"/>
              </a:rPr>
              <a:t>= 100;  </a:t>
            </a:r>
            <a:r>
              <a:rPr lang="en-US" altLang="zh-CN" sz="2000" b="1" dirty="0">
                <a:solidFill>
                  <a:schemeClr val="accent1"/>
                </a:solidFill>
                <a:ea typeface="宋体" pitchFamily="2" charset="-122"/>
                <a:cs typeface="Times New Roman" pitchFamily="18" charset="0"/>
              </a:rPr>
              <a:t>// </a:t>
            </a:r>
            <a:r>
              <a:rPr lang="zh-CN" altLang="en-US" sz="2000" b="1" dirty="0">
                <a:solidFill>
                  <a:schemeClr val="accent1"/>
                </a:solidFill>
                <a:ea typeface="宋体" pitchFamily="2" charset="-122"/>
                <a:cs typeface="Times New Roman" pitchFamily="18" charset="0"/>
              </a:rPr>
              <a:t>不用创建对象就可以访问静态成员</a:t>
            </a:r>
          </a:p>
          <a:p>
            <a:pPr algn="just">
              <a:lnSpc>
                <a:spcPct val="90000"/>
              </a:lnSpc>
            </a:pPr>
            <a:r>
              <a:rPr lang="zh-CN" altLang="en-US" sz="2000" b="1" dirty="0">
                <a:solidFill>
                  <a:schemeClr val="accent1"/>
                </a:solidFill>
                <a:ea typeface="宋体" pitchFamily="2" charset="-122"/>
                <a:cs typeface="Times New Roman" pitchFamily="18" charset="0"/>
              </a:rPr>
              <a:t>                           </a:t>
            </a:r>
            <a:r>
              <a:rPr lang="en-US" altLang="zh-CN" sz="2000" b="1" dirty="0">
                <a:solidFill>
                  <a:schemeClr val="accent1"/>
                </a:solidFill>
                <a:ea typeface="宋体" pitchFamily="2" charset="-122"/>
                <a:cs typeface="Times New Roman" pitchFamily="18" charset="0"/>
              </a:rPr>
              <a:t>//</a:t>
            </a:r>
            <a:r>
              <a:rPr lang="zh-CN" altLang="en-US" sz="2000" b="1" dirty="0">
                <a:solidFill>
                  <a:schemeClr val="accent1"/>
                </a:solidFill>
                <a:ea typeface="宋体" pitchFamily="2" charset="-122"/>
                <a:cs typeface="Times New Roman" pitchFamily="18" charset="0"/>
              </a:rPr>
              <a:t>访问方式：类名</a:t>
            </a:r>
            <a:r>
              <a:rPr lang="en-US" altLang="zh-CN" sz="2000" b="1" dirty="0">
                <a:solidFill>
                  <a:schemeClr val="accent1"/>
                </a:solidFill>
                <a:ea typeface="宋体" pitchFamily="2" charset="-122"/>
                <a:cs typeface="Times New Roman" pitchFamily="18" charset="0"/>
              </a:rPr>
              <a:t>.</a:t>
            </a:r>
            <a:r>
              <a:rPr lang="zh-CN" altLang="en-US" sz="2000" b="1" dirty="0">
                <a:solidFill>
                  <a:schemeClr val="accent1"/>
                </a:solidFill>
                <a:ea typeface="宋体" pitchFamily="2" charset="-122"/>
                <a:cs typeface="Times New Roman" pitchFamily="18" charset="0"/>
              </a:rPr>
              <a:t>类属性，类名</a:t>
            </a:r>
            <a:r>
              <a:rPr lang="en-US" altLang="zh-CN" sz="2000" b="1" dirty="0">
                <a:solidFill>
                  <a:schemeClr val="accent1"/>
                </a:solidFill>
                <a:ea typeface="宋体" pitchFamily="2" charset="-122"/>
                <a:cs typeface="Times New Roman" pitchFamily="18" charset="0"/>
              </a:rPr>
              <a:t>.</a:t>
            </a:r>
            <a:r>
              <a:rPr lang="zh-CN" altLang="en-US" sz="2000" b="1" dirty="0">
                <a:solidFill>
                  <a:schemeClr val="accent1"/>
                </a:solidFill>
                <a:ea typeface="宋体" pitchFamily="2" charset="-122"/>
                <a:cs typeface="Times New Roman" pitchFamily="18" charset="0"/>
              </a:rPr>
              <a:t>类方法</a:t>
            </a:r>
          </a:p>
          <a:p>
            <a:pPr algn="just">
              <a:lnSpc>
                <a:spcPct val="90000"/>
              </a:lnSpc>
            </a:pPr>
            <a:r>
              <a:rPr lang="zh-CN" altLang="en-US" sz="2000" dirty="0">
                <a:solidFill>
                  <a:schemeClr val="accent2"/>
                </a:solidFill>
                <a:ea typeface="宋体" pitchFamily="2" charset="-122"/>
                <a:cs typeface="Times New Roman" pitchFamily="18" charset="0"/>
              </a:rPr>
              <a:t>	         </a:t>
            </a:r>
            <a:r>
              <a:rPr lang="en-US" altLang="zh-CN" sz="2000" dirty="0" err="1">
                <a:solidFill>
                  <a:srgbClr val="C00000"/>
                </a:solidFill>
                <a:ea typeface="宋体" pitchFamily="2" charset="-122"/>
                <a:cs typeface="Times New Roman" pitchFamily="18" charset="0"/>
              </a:rPr>
              <a:t>System.out.println</a:t>
            </a:r>
            <a:r>
              <a:rPr lang="en-US" altLang="zh-CN" sz="2000" dirty="0">
                <a:solidFill>
                  <a:srgbClr val="C00000"/>
                </a:solidFill>
                <a:ea typeface="宋体" pitchFamily="2" charset="-122"/>
                <a:cs typeface="Times New Roman" pitchFamily="18" charset="0"/>
              </a:rPr>
              <a:t>(</a:t>
            </a:r>
            <a:r>
              <a:rPr lang="en-US" altLang="zh-CN" sz="2000" dirty="0" err="1">
                <a:solidFill>
                  <a:srgbClr val="C00000"/>
                </a:solidFill>
                <a:ea typeface="宋体" pitchFamily="2" charset="-122"/>
                <a:cs typeface="Times New Roman" pitchFamily="18" charset="0"/>
              </a:rPr>
              <a:t>Person.total</a:t>
            </a:r>
            <a:r>
              <a:rPr lang="en-US" altLang="zh-CN" sz="2000" dirty="0">
                <a:solidFill>
                  <a:srgbClr val="C00000"/>
                </a:solidFill>
                <a:ea typeface="宋体" pitchFamily="2" charset="-122"/>
                <a:cs typeface="Times New Roman" pitchFamily="18" charset="0"/>
              </a:rPr>
              <a:t>);</a:t>
            </a:r>
          </a:p>
          <a:p>
            <a:pPr algn="just">
              <a:lnSpc>
                <a:spcPct val="90000"/>
              </a:lnSpc>
            </a:pPr>
            <a:r>
              <a:rPr lang="en-US" altLang="zh-CN" sz="2000" dirty="0">
                <a:solidFill>
                  <a:srgbClr val="C00000"/>
                </a:solidFill>
                <a:ea typeface="宋体" pitchFamily="2" charset="-122"/>
                <a:cs typeface="Times New Roman" pitchFamily="18" charset="0"/>
              </a:rPr>
              <a:t>	         Person c = new Person(); </a:t>
            </a:r>
          </a:p>
          <a:p>
            <a:pPr algn="just">
              <a:lnSpc>
                <a:spcPct val="90000"/>
              </a:lnSpc>
            </a:pPr>
            <a:r>
              <a:rPr lang="en-US" altLang="zh-CN" sz="2000" dirty="0">
                <a:solidFill>
                  <a:srgbClr val="C00000"/>
                </a:solidFill>
                <a:ea typeface="宋体" pitchFamily="2" charset="-122"/>
                <a:cs typeface="Times New Roman" pitchFamily="18" charset="0"/>
              </a:rPr>
              <a:t>	         </a:t>
            </a:r>
            <a:r>
              <a:rPr lang="en-US" altLang="zh-CN" sz="2000" dirty="0" err="1">
                <a:solidFill>
                  <a:srgbClr val="C00000"/>
                </a:solidFill>
                <a:ea typeface="宋体" pitchFamily="2" charset="-122"/>
                <a:cs typeface="Times New Roman" pitchFamily="18" charset="0"/>
              </a:rPr>
              <a:t>System.out.println</a:t>
            </a:r>
            <a:r>
              <a:rPr lang="en-US" altLang="zh-CN" sz="2000" dirty="0">
                <a:solidFill>
                  <a:srgbClr val="C00000"/>
                </a:solidFill>
                <a:ea typeface="宋体" pitchFamily="2" charset="-122"/>
                <a:cs typeface="Times New Roman" pitchFamily="18" charset="0"/>
              </a:rPr>
              <a:t>(</a:t>
            </a:r>
            <a:r>
              <a:rPr lang="en-US" altLang="zh-CN" sz="2000" dirty="0" err="1">
                <a:solidFill>
                  <a:srgbClr val="C00000"/>
                </a:solidFill>
                <a:ea typeface="宋体" pitchFamily="2" charset="-122"/>
                <a:cs typeface="Times New Roman" pitchFamily="18" charset="0"/>
              </a:rPr>
              <a:t>c.total</a:t>
            </a:r>
            <a:r>
              <a:rPr lang="en-US" altLang="zh-CN" sz="2000" dirty="0">
                <a:solidFill>
                  <a:srgbClr val="C00000"/>
                </a:solidFill>
                <a:ea typeface="宋体" pitchFamily="2" charset="-122"/>
                <a:cs typeface="Times New Roman" pitchFamily="18" charset="0"/>
              </a:rPr>
              <a:t>);</a:t>
            </a:r>
            <a:r>
              <a:rPr lang="en-US" altLang="zh-CN" sz="2000" dirty="0">
                <a:solidFill>
                  <a:schemeClr val="accent2"/>
                </a:solidFill>
                <a:ea typeface="宋体" pitchFamily="2" charset="-122"/>
                <a:cs typeface="Times New Roman" pitchFamily="18" charset="0"/>
              </a:rPr>
              <a:t>	</a:t>
            </a:r>
            <a:r>
              <a:rPr lang="en-US" altLang="zh-CN" sz="2000" b="1" dirty="0">
                <a:solidFill>
                  <a:schemeClr val="accent1"/>
                </a:solidFill>
                <a:ea typeface="宋体" pitchFamily="2" charset="-122"/>
                <a:cs typeface="Times New Roman" pitchFamily="18" charset="0"/>
              </a:rPr>
              <a:t>//</a:t>
            </a:r>
            <a:r>
              <a:rPr lang="zh-CN" altLang="en-US" sz="2000" b="1" dirty="0">
                <a:solidFill>
                  <a:schemeClr val="accent1"/>
                </a:solidFill>
                <a:ea typeface="宋体" pitchFamily="2" charset="-122"/>
                <a:cs typeface="Times New Roman" pitchFamily="18" charset="0"/>
              </a:rPr>
              <a:t>输出</a:t>
            </a:r>
            <a:r>
              <a:rPr lang="en-US" altLang="zh-CN" sz="2000" b="1" dirty="0">
                <a:solidFill>
                  <a:schemeClr val="accent1"/>
                </a:solidFill>
                <a:ea typeface="宋体" pitchFamily="2" charset="-122"/>
                <a:cs typeface="Times New Roman" pitchFamily="18" charset="0"/>
              </a:rPr>
              <a:t>101</a:t>
            </a:r>
          </a:p>
          <a:p>
            <a:pPr algn="just">
              <a:lnSpc>
                <a:spcPct val="90000"/>
              </a:lnSpc>
            </a:pPr>
            <a:r>
              <a:rPr lang="en-US" altLang="zh-CN" sz="2000" dirty="0">
                <a:solidFill>
                  <a:srgbClr val="C00000"/>
                </a:solidFill>
                <a:ea typeface="宋体" pitchFamily="2" charset="-122"/>
                <a:cs typeface="Times New Roman" pitchFamily="18" charset="0"/>
              </a:rPr>
              <a:t>            }}</a:t>
            </a:r>
          </a:p>
        </p:txBody>
      </p:sp>
      <p:cxnSp>
        <p:nvCxnSpPr>
          <p:cNvPr id="3" name="直接连接符 2"/>
          <p:cNvCxnSpPr/>
          <p:nvPr/>
        </p:nvCxnSpPr>
        <p:spPr>
          <a:xfrm>
            <a:off x="214282" y="4509120"/>
            <a:ext cx="8763000" cy="0"/>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
        <p:nvSpPr>
          <p:cNvPr id="4" name="下箭头 3"/>
          <p:cNvSpPr/>
          <p:nvPr/>
        </p:nvSpPr>
        <p:spPr>
          <a:xfrm>
            <a:off x="3203848" y="4293096"/>
            <a:ext cx="360040" cy="432048"/>
          </a:xfrm>
          <a:prstGeom prst="downArrow">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24371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79388" y="2001029"/>
            <a:ext cx="8763000" cy="4647426"/>
          </a:xfrm>
          <a:prstGeom prst="rect">
            <a:avLst/>
          </a:prstGeom>
          <a:noFill/>
          <a:ln w="9525">
            <a:noFill/>
            <a:miter lim="800000"/>
            <a:headEnd/>
            <a:tailEnd/>
          </a:ln>
        </p:spPr>
        <p:txBody>
          <a:bodyPr>
            <a:spAutoFit/>
          </a:bodyPr>
          <a:lstStyle/>
          <a:p>
            <a:pPr>
              <a:lnSpc>
                <a:spcPct val="80000"/>
              </a:lnSpc>
            </a:pPr>
            <a:r>
              <a:rPr lang="en-US" altLang="zh-CN" sz="2000" dirty="0">
                <a:solidFill>
                  <a:schemeClr val="accent2"/>
                </a:solidFill>
                <a:ea typeface="宋体" pitchFamily="2" charset="-122"/>
                <a:cs typeface="Times New Roman" pitchFamily="18" charset="0"/>
              </a:rPr>
              <a:t> </a:t>
            </a:r>
            <a:r>
              <a:rPr lang="en-US" altLang="zh-CN" sz="2000" dirty="0">
                <a:solidFill>
                  <a:srgbClr val="C00000"/>
                </a:solidFill>
                <a:ea typeface="宋体" pitchFamily="2" charset="-122"/>
                <a:cs typeface="Times New Roman" pitchFamily="18" charset="0"/>
              </a:rPr>
              <a:t>class Person {</a:t>
            </a:r>
          </a:p>
          <a:p>
            <a:pPr>
              <a:lnSpc>
                <a:spcPct val="80000"/>
              </a:lnSpc>
            </a:pPr>
            <a:r>
              <a:rPr lang="en-US" altLang="zh-CN" sz="2000" dirty="0">
                <a:solidFill>
                  <a:srgbClr val="C00000"/>
                </a:solidFill>
                <a:ea typeface="宋体" pitchFamily="2" charset="-122"/>
                <a:cs typeface="Times New Roman" pitchFamily="18" charset="0"/>
              </a:rPr>
              <a:t>       private </a:t>
            </a:r>
            <a:r>
              <a:rPr lang="en-US" altLang="zh-CN" sz="2000" dirty="0" err="1">
                <a:solidFill>
                  <a:srgbClr val="C00000"/>
                </a:solidFill>
                <a:ea typeface="宋体" pitchFamily="2" charset="-122"/>
                <a:cs typeface="Times New Roman" pitchFamily="18" charset="0"/>
              </a:rPr>
              <a:t>int</a:t>
            </a:r>
            <a:r>
              <a:rPr lang="en-US" altLang="zh-CN" sz="2000" dirty="0">
                <a:solidFill>
                  <a:srgbClr val="C00000"/>
                </a:solidFill>
                <a:ea typeface="宋体" pitchFamily="2" charset="-122"/>
                <a:cs typeface="Times New Roman" pitchFamily="18" charset="0"/>
              </a:rPr>
              <a:t> id;</a:t>
            </a:r>
          </a:p>
          <a:p>
            <a:pPr>
              <a:lnSpc>
                <a:spcPct val="80000"/>
              </a:lnSpc>
            </a:pPr>
            <a:r>
              <a:rPr lang="en-US" altLang="zh-CN" sz="2000" dirty="0">
                <a:solidFill>
                  <a:srgbClr val="C00000"/>
                </a:solidFill>
                <a:ea typeface="宋体" pitchFamily="2" charset="-122"/>
                <a:cs typeface="Times New Roman" pitchFamily="18" charset="0"/>
              </a:rPr>
              <a:t>       private </a:t>
            </a:r>
            <a:r>
              <a:rPr lang="en-US" altLang="zh-CN" sz="2000" b="1" dirty="0">
                <a:solidFill>
                  <a:srgbClr val="FF0000"/>
                </a:solidFill>
                <a:ea typeface="宋体" pitchFamily="2" charset="-122"/>
                <a:cs typeface="Times New Roman" pitchFamily="18" charset="0"/>
              </a:rPr>
              <a:t>static</a:t>
            </a:r>
            <a:r>
              <a:rPr lang="en-US" altLang="zh-CN" sz="2000" dirty="0">
                <a:solidFill>
                  <a:srgbClr val="C00000"/>
                </a:solidFill>
                <a:ea typeface="宋体" pitchFamily="2" charset="-122"/>
                <a:cs typeface="Times New Roman" pitchFamily="18" charset="0"/>
              </a:rPr>
              <a:t> </a:t>
            </a:r>
            <a:r>
              <a:rPr lang="en-US" altLang="zh-CN" sz="2000" dirty="0" err="1">
                <a:solidFill>
                  <a:srgbClr val="C00000"/>
                </a:solidFill>
                <a:ea typeface="宋体" pitchFamily="2" charset="-122"/>
                <a:cs typeface="Times New Roman" pitchFamily="18" charset="0"/>
              </a:rPr>
              <a:t>int</a:t>
            </a:r>
            <a:r>
              <a:rPr lang="en-US" altLang="zh-CN" sz="2000" dirty="0">
                <a:solidFill>
                  <a:srgbClr val="C00000"/>
                </a:solidFill>
                <a:ea typeface="宋体" pitchFamily="2" charset="-122"/>
                <a:cs typeface="Times New Roman" pitchFamily="18" charset="0"/>
              </a:rPr>
              <a:t> total = 0;</a:t>
            </a:r>
          </a:p>
          <a:p>
            <a:pPr>
              <a:lnSpc>
                <a:spcPct val="80000"/>
              </a:lnSpc>
            </a:pPr>
            <a:r>
              <a:rPr lang="en-US" altLang="zh-CN" sz="2000" dirty="0">
                <a:solidFill>
                  <a:srgbClr val="C00000"/>
                </a:solidFill>
                <a:ea typeface="宋体" pitchFamily="2" charset="-122"/>
                <a:cs typeface="Times New Roman" pitchFamily="18" charset="0"/>
              </a:rPr>
              <a:t>       public </a:t>
            </a:r>
            <a:r>
              <a:rPr lang="en-US" altLang="zh-CN" sz="2000" b="1" dirty="0">
                <a:solidFill>
                  <a:srgbClr val="FF0000"/>
                </a:solidFill>
                <a:ea typeface="宋体" pitchFamily="2" charset="-122"/>
                <a:cs typeface="Times New Roman" pitchFamily="18" charset="0"/>
              </a:rPr>
              <a:t>static </a:t>
            </a:r>
            <a:r>
              <a:rPr lang="en-US" altLang="zh-CN" sz="2000" dirty="0" err="1">
                <a:solidFill>
                  <a:srgbClr val="C00000"/>
                </a:solidFill>
                <a:ea typeface="宋体" pitchFamily="2" charset="-122"/>
                <a:cs typeface="Times New Roman" pitchFamily="18" charset="0"/>
              </a:rPr>
              <a:t>int</a:t>
            </a:r>
            <a:r>
              <a:rPr lang="en-US" altLang="zh-CN" sz="2000" dirty="0">
                <a:solidFill>
                  <a:srgbClr val="C00000"/>
                </a:solidFill>
                <a:ea typeface="宋体" pitchFamily="2" charset="-122"/>
                <a:cs typeface="Times New Roman" pitchFamily="18" charset="0"/>
              </a:rPr>
              <a:t> </a:t>
            </a:r>
            <a:r>
              <a:rPr lang="en-US" altLang="zh-CN" sz="2000" dirty="0" err="1">
                <a:solidFill>
                  <a:srgbClr val="C00000"/>
                </a:solidFill>
                <a:ea typeface="宋体" pitchFamily="2" charset="-122"/>
                <a:cs typeface="Times New Roman" pitchFamily="18" charset="0"/>
              </a:rPr>
              <a:t>getTotalPerson</a:t>
            </a:r>
            <a:r>
              <a:rPr lang="en-US" altLang="zh-CN" sz="2000" b="1" dirty="0">
                <a:solidFill>
                  <a:srgbClr val="C00000"/>
                </a:solidFill>
                <a:ea typeface="宋体" pitchFamily="2" charset="-122"/>
                <a:cs typeface="Times New Roman" pitchFamily="18" charset="0"/>
              </a:rPr>
              <a:t>() </a:t>
            </a:r>
            <a:r>
              <a:rPr lang="en-US" altLang="zh-CN" sz="2000" dirty="0">
                <a:solidFill>
                  <a:srgbClr val="C00000"/>
                </a:solidFill>
                <a:ea typeface="宋体" pitchFamily="2" charset="-122"/>
                <a:cs typeface="Times New Roman" pitchFamily="18" charset="0"/>
              </a:rPr>
              <a:t>{ </a:t>
            </a:r>
          </a:p>
          <a:p>
            <a:pPr>
              <a:lnSpc>
                <a:spcPct val="80000"/>
              </a:lnSpc>
            </a:pPr>
            <a:r>
              <a:rPr lang="en-US" altLang="zh-CN" sz="2000" dirty="0">
                <a:solidFill>
                  <a:srgbClr val="C00000"/>
                </a:solidFill>
                <a:ea typeface="宋体" pitchFamily="2" charset="-122"/>
                <a:cs typeface="Times New Roman" pitchFamily="18" charset="0"/>
              </a:rPr>
              <a:t>	id++;</a:t>
            </a:r>
            <a:r>
              <a:rPr lang="en-US" altLang="zh-CN" sz="2000" dirty="0">
                <a:solidFill>
                  <a:schemeClr val="accent2"/>
                </a:solidFill>
                <a:ea typeface="宋体" pitchFamily="2" charset="-122"/>
                <a:cs typeface="Times New Roman" pitchFamily="18" charset="0"/>
              </a:rPr>
              <a:t>	</a:t>
            </a:r>
            <a:r>
              <a:rPr lang="en-US" altLang="zh-CN" sz="2000" dirty="0">
                <a:solidFill>
                  <a:srgbClr val="0000FF"/>
                </a:solidFill>
                <a:ea typeface="宋体" pitchFamily="2" charset="-122"/>
                <a:cs typeface="Times New Roman" pitchFamily="18" charset="0"/>
              </a:rPr>
              <a:t>//</a:t>
            </a:r>
            <a:r>
              <a:rPr lang="zh-CN" altLang="en-US" sz="2000" dirty="0">
                <a:solidFill>
                  <a:srgbClr val="0000FF"/>
                </a:solidFill>
                <a:ea typeface="宋体" pitchFamily="2" charset="-122"/>
                <a:cs typeface="Times New Roman" pitchFamily="18" charset="0"/>
              </a:rPr>
              <a:t>非法</a:t>
            </a:r>
            <a:endParaRPr lang="en-US" altLang="zh-CN" sz="2000" dirty="0">
              <a:solidFill>
                <a:srgbClr val="0000FF"/>
              </a:solidFill>
              <a:ea typeface="宋体" pitchFamily="2" charset="-122"/>
              <a:cs typeface="Times New Roman" pitchFamily="18" charset="0"/>
            </a:endParaRPr>
          </a:p>
          <a:p>
            <a:pPr>
              <a:lnSpc>
                <a:spcPct val="80000"/>
              </a:lnSpc>
            </a:pPr>
            <a:r>
              <a:rPr lang="en-US" altLang="zh-CN" sz="2000" dirty="0">
                <a:solidFill>
                  <a:srgbClr val="C00000"/>
                </a:solidFill>
                <a:ea typeface="宋体" pitchFamily="2" charset="-122"/>
                <a:cs typeface="Times New Roman" pitchFamily="18" charset="0"/>
              </a:rPr>
              <a:t>	return total;</a:t>
            </a:r>
          </a:p>
          <a:p>
            <a:pPr>
              <a:lnSpc>
                <a:spcPct val="80000"/>
              </a:lnSpc>
            </a:pPr>
            <a:r>
              <a:rPr lang="en-US" altLang="zh-CN" sz="2000" dirty="0">
                <a:solidFill>
                  <a:srgbClr val="C00000"/>
                </a:solidFill>
                <a:ea typeface="宋体" pitchFamily="2" charset="-122"/>
                <a:cs typeface="Times New Roman" pitchFamily="18" charset="0"/>
              </a:rPr>
              <a:t>       }</a:t>
            </a:r>
          </a:p>
          <a:p>
            <a:pPr>
              <a:lnSpc>
                <a:spcPct val="80000"/>
              </a:lnSpc>
            </a:pPr>
            <a:r>
              <a:rPr lang="en-US" altLang="zh-CN" sz="2000" dirty="0">
                <a:solidFill>
                  <a:srgbClr val="C00000"/>
                </a:solidFill>
                <a:ea typeface="宋体" pitchFamily="2" charset="-122"/>
                <a:cs typeface="Times New Roman" pitchFamily="18" charset="0"/>
              </a:rPr>
              <a:t>       public Person() {</a:t>
            </a:r>
          </a:p>
          <a:p>
            <a:pPr>
              <a:lnSpc>
                <a:spcPct val="80000"/>
              </a:lnSpc>
            </a:pPr>
            <a:r>
              <a:rPr lang="en-US" altLang="zh-CN" sz="2000" dirty="0">
                <a:solidFill>
                  <a:srgbClr val="C00000"/>
                </a:solidFill>
                <a:ea typeface="宋体" pitchFamily="2" charset="-122"/>
                <a:cs typeface="Times New Roman" pitchFamily="18" charset="0"/>
              </a:rPr>
              <a:t>         	total++;</a:t>
            </a:r>
          </a:p>
          <a:p>
            <a:pPr>
              <a:lnSpc>
                <a:spcPct val="80000"/>
              </a:lnSpc>
            </a:pPr>
            <a:r>
              <a:rPr lang="en-US" altLang="zh-CN" sz="2000" dirty="0">
                <a:solidFill>
                  <a:srgbClr val="C00000"/>
                </a:solidFill>
                <a:ea typeface="宋体" pitchFamily="2" charset="-122"/>
                <a:cs typeface="Times New Roman" pitchFamily="18" charset="0"/>
              </a:rPr>
              <a:t> 	id = total;</a:t>
            </a:r>
          </a:p>
          <a:p>
            <a:pPr>
              <a:lnSpc>
                <a:spcPct val="80000"/>
              </a:lnSpc>
            </a:pPr>
            <a:r>
              <a:rPr lang="en-US" altLang="zh-CN" sz="2000" dirty="0">
                <a:solidFill>
                  <a:srgbClr val="C00000"/>
                </a:solidFill>
                <a:ea typeface="宋体" pitchFamily="2" charset="-122"/>
                <a:cs typeface="Times New Roman" pitchFamily="18" charset="0"/>
              </a:rPr>
              <a:t>       }}</a:t>
            </a:r>
          </a:p>
          <a:p>
            <a:pPr>
              <a:lnSpc>
                <a:spcPct val="80000"/>
              </a:lnSpc>
            </a:pPr>
            <a:r>
              <a:rPr lang="en-US" altLang="zh-CN" sz="2000" dirty="0">
                <a:solidFill>
                  <a:srgbClr val="C00000"/>
                </a:solidFill>
                <a:ea typeface="宋体" pitchFamily="2" charset="-122"/>
                <a:cs typeface="Times New Roman" pitchFamily="18" charset="0"/>
              </a:rPr>
              <a:t>public class </a:t>
            </a:r>
            <a:r>
              <a:rPr lang="en-US" altLang="zh-CN" sz="2000" dirty="0" err="1">
                <a:solidFill>
                  <a:srgbClr val="C00000"/>
                </a:solidFill>
                <a:ea typeface="宋体" pitchFamily="2" charset="-122"/>
                <a:cs typeface="Times New Roman" pitchFamily="18" charset="0"/>
              </a:rPr>
              <a:t>TestPerson</a:t>
            </a:r>
            <a:r>
              <a:rPr lang="en-US" altLang="zh-CN" sz="2000" dirty="0">
                <a:solidFill>
                  <a:srgbClr val="C00000"/>
                </a:solidFill>
                <a:ea typeface="宋体" pitchFamily="2" charset="-122"/>
                <a:cs typeface="Times New Roman" pitchFamily="18" charset="0"/>
              </a:rPr>
              <a:t> {</a:t>
            </a:r>
          </a:p>
          <a:p>
            <a:pPr>
              <a:lnSpc>
                <a:spcPct val="80000"/>
              </a:lnSpc>
            </a:pPr>
            <a:r>
              <a:rPr lang="en-US" altLang="zh-CN" sz="2000" dirty="0">
                <a:solidFill>
                  <a:srgbClr val="C00000"/>
                </a:solidFill>
                <a:ea typeface="宋体" pitchFamily="2" charset="-122"/>
                <a:cs typeface="Times New Roman" pitchFamily="18" charset="0"/>
              </a:rPr>
              <a:t>        public static void main(String[] </a:t>
            </a:r>
            <a:r>
              <a:rPr lang="en-US" altLang="zh-CN" sz="2000" dirty="0" err="1">
                <a:solidFill>
                  <a:srgbClr val="C00000"/>
                </a:solidFill>
                <a:ea typeface="宋体" pitchFamily="2" charset="-122"/>
                <a:cs typeface="Times New Roman" pitchFamily="18" charset="0"/>
              </a:rPr>
              <a:t>args</a:t>
            </a:r>
            <a:r>
              <a:rPr lang="en-US" altLang="zh-CN" sz="2000" dirty="0">
                <a:solidFill>
                  <a:srgbClr val="C00000"/>
                </a:solidFill>
                <a:ea typeface="宋体" pitchFamily="2" charset="-122"/>
                <a:cs typeface="Times New Roman" pitchFamily="18" charset="0"/>
              </a:rPr>
              <a:t>) {</a:t>
            </a:r>
          </a:p>
          <a:p>
            <a:r>
              <a:rPr lang="en-US" altLang="zh-CN" sz="2000" dirty="0">
                <a:solidFill>
                  <a:srgbClr val="C00000"/>
                </a:solidFill>
                <a:ea typeface="宋体" pitchFamily="2" charset="-122"/>
                <a:cs typeface="Times New Roman" pitchFamily="18" charset="0"/>
              </a:rPr>
              <a:t> 	</a:t>
            </a:r>
            <a:r>
              <a:rPr lang="en-US" altLang="zh-CN" sz="2000" dirty="0" err="1">
                <a:solidFill>
                  <a:srgbClr val="C00000"/>
                </a:solidFill>
                <a:ea typeface="宋体" pitchFamily="2" charset="-122"/>
                <a:cs typeface="Times New Roman" pitchFamily="18" charset="0"/>
              </a:rPr>
              <a:t>System.out.println</a:t>
            </a:r>
            <a:r>
              <a:rPr lang="en-US" altLang="zh-CN" sz="2000" dirty="0">
                <a:solidFill>
                  <a:srgbClr val="C00000"/>
                </a:solidFill>
                <a:ea typeface="宋体" pitchFamily="2" charset="-122"/>
                <a:cs typeface="Times New Roman" pitchFamily="18" charset="0"/>
              </a:rPr>
              <a:t>("Number of total is " +</a:t>
            </a:r>
            <a:r>
              <a:rPr lang="en-US" altLang="zh-CN" sz="2000" b="1" dirty="0" err="1">
                <a:solidFill>
                  <a:srgbClr val="C00000"/>
                </a:solidFill>
                <a:ea typeface="宋体" pitchFamily="2" charset="-122"/>
                <a:cs typeface="Times New Roman" pitchFamily="18" charset="0"/>
              </a:rPr>
              <a:t>Person.getTotalPerson</a:t>
            </a:r>
            <a:r>
              <a:rPr lang="en-US" altLang="zh-CN" sz="2000" b="1" dirty="0">
                <a:solidFill>
                  <a:srgbClr val="C00000"/>
                </a:solidFill>
                <a:ea typeface="宋体" pitchFamily="2" charset="-122"/>
                <a:cs typeface="Times New Roman" pitchFamily="18" charset="0"/>
              </a:rPr>
              <a:t>()</a:t>
            </a:r>
            <a:r>
              <a:rPr lang="en-US" altLang="zh-CN" sz="2000" dirty="0">
                <a:solidFill>
                  <a:srgbClr val="C00000"/>
                </a:solidFill>
                <a:ea typeface="宋体" pitchFamily="2" charset="-122"/>
                <a:cs typeface="Times New Roman" pitchFamily="18" charset="0"/>
              </a:rPr>
              <a:t>);</a:t>
            </a:r>
            <a:endParaRPr lang="en-US" altLang="zh-CN" sz="2000" dirty="0">
              <a:solidFill>
                <a:schemeClr val="accent2"/>
              </a:solidFill>
              <a:ea typeface="宋体" pitchFamily="2" charset="-122"/>
              <a:cs typeface="Times New Roman" pitchFamily="18" charset="0"/>
            </a:endParaRPr>
          </a:p>
          <a:p>
            <a:r>
              <a:rPr lang="en-US" altLang="zh-CN" sz="2000" dirty="0">
                <a:solidFill>
                  <a:schemeClr val="accent2"/>
                </a:solidFill>
                <a:ea typeface="宋体" pitchFamily="2" charset="-122"/>
                <a:cs typeface="Times New Roman" pitchFamily="18" charset="0"/>
              </a:rPr>
              <a:t>	</a:t>
            </a:r>
            <a:r>
              <a:rPr lang="en-US" altLang="zh-CN" sz="2000" dirty="0">
                <a:solidFill>
                  <a:schemeClr val="accent1"/>
                </a:solidFill>
                <a:ea typeface="宋体" pitchFamily="2" charset="-122"/>
                <a:cs typeface="Times New Roman" pitchFamily="18" charset="0"/>
              </a:rPr>
              <a:t>//</a:t>
            </a:r>
            <a:r>
              <a:rPr lang="zh-CN" altLang="en-US" sz="2000" dirty="0">
                <a:solidFill>
                  <a:schemeClr val="accent1"/>
                </a:solidFill>
                <a:ea typeface="宋体" pitchFamily="2" charset="-122"/>
                <a:cs typeface="Times New Roman" pitchFamily="18" charset="0"/>
              </a:rPr>
              <a:t>没有创建对象也可以访问静态方法</a:t>
            </a:r>
          </a:p>
          <a:p>
            <a:pPr>
              <a:lnSpc>
                <a:spcPct val="80000"/>
              </a:lnSpc>
            </a:pPr>
            <a:r>
              <a:rPr lang="zh-CN" altLang="en-US" sz="2000" dirty="0">
                <a:solidFill>
                  <a:schemeClr val="accent2"/>
                </a:solidFill>
                <a:ea typeface="宋体" pitchFamily="2" charset="-122"/>
                <a:cs typeface="Times New Roman" pitchFamily="18" charset="0"/>
              </a:rPr>
              <a:t> </a:t>
            </a:r>
            <a:r>
              <a:rPr lang="zh-CN" altLang="en-US" sz="2000" dirty="0">
                <a:solidFill>
                  <a:srgbClr val="C00000"/>
                </a:solidFill>
                <a:ea typeface="宋体" pitchFamily="2" charset="-122"/>
                <a:cs typeface="Times New Roman" pitchFamily="18" charset="0"/>
              </a:rPr>
              <a:t>	</a:t>
            </a:r>
            <a:r>
              <a:rPr lang="en-US" altLang="zh-CN" sz="2000" dirty="0">
                <a:solidFill>
                  <a:srgbClr val="C00000"/>
                </a:solidFill>
                <a:ea typeface="宋体" pitchFamily="2" charset="-122"/>
                <a:cs typeface="Times New Roman" pitchFamily="18" charset="0"/>
              </a:rPr>
              <a:t>Person p1 = new Person();</a:t>
            </a:r>
          </a:p>
          <a:p>
            <a:pPr>
              <a:lnSpc>
                <a:spcPct val="80000"/>
              </a:lnSpc>
            </a:pPr>
            <a:r>
              <a:rPr lang="en-US" altLang="zh-CN" sz="2000" dirty="0">
                <a:solidFill>
                  <a:srgbClr val="C00000"/>
                </a:solidFill>
                <a:ea typeface="宋体" pitchFamily="2" charset="-122"/>
                <a:cs typeface="Times New Roman" pitchFamily="18" charset="0"/>
              </a:rPr>
              <a:t>     	</a:t>
            </a:r>
            <a:r>
              <a:rPr lang="en-US" altLang="zh-CN" sz="2000" dirty="0" err="1">
                <a:solidFill>
                  <a:srgbClr val="C00000"/>
                </a:solidFill>
                <a:ea typeface="宋体" pitchFamily="2" charset="-122"/>
                <a:cs typeface="Times New Roman" pitchFamily="18" charset="0"/>
              </a:rPr>
              <a:t>System.out.println</a:t>
            </a:r>
            <a:r>
              <a:rPr lang="en-US" altLang="zh-CN" sz="2000" dirty="0">
                <a:solidFill>
                  <a:srgbClr val="C00000"/>
                </a:solidFill>
                <a:ea typeface="宋体" pitchFamily="2" charset="-122"/>
                <a:cs typeface="Times New Roman" pitchFamily="18" charset="0"/>
              </a:rPr>
              <a:t>( "Number of total is "+ </a:t>
            </a:r>
            <a:r>
              <a:rPr lang="en-US" altLang="zh-CN" sz="2000" b="1" dirty="0" err="1">
                <a:solidFill>
                  <a:srgbClr val="C00000"/>
                </a:solidFill>
                <a:ea typeface="宋体" pitchFamily="2" charset="-122"/>
                <a:cs typeface="Times New Roman" pitchFamily="18" charset="0"/>
              </a:rPr>
              <a:t>Person.getTotalPerson</a:t>
            </a:r>
            <a:r>
              <a:rPr lang="en-US" altLang="zh-CN" sz="2000" b="1" dirty="0">
                <a:solidFill>
                  <a:srgbClr val="C00000"/>
                </a:solidFill>
                <a:ea typeface="宋体" pitchFamily="2" charset="-122"/>
                <a:cs typeface="Times New Roman" pitchFamily="18" charset="0"/>
              </a:rPr>
              <a:t>()</a:t>
            </a:r>
            <a:r>
              <a:rPr lang="en-US" altLang="zh-CN" sz="2000" dirty="0">
                <a:solidFill>
                  <a:srgbClr val="C00000"/>
                </a:solidFill>
                <a:ea typeface="宋体" pitchFamily="2" charset="-122"/>
                <a:cs typeface="Times New Roman" pitchFamily="18" charset="0"/>
              </a:rPr>
              <a:t>);</a:t>
            </a:r>
          </a:p>
          <a:p>
            <a:pPr>
              <a:lnSpc>
                <a:spcPct val="80000"/>
              </a:lnSpc>
            </a:pPr>
            <a:r>
              <a:rPr lang="en-US" altLang="zh-CN" sz="2000" dirty="0">
                <a:solidFill>
                  <a:srgbClr val="C00000"/>
                </a:solidFill>
                <a:ea typeface="宋体" pitchFamily="2" charset="-122"/>
                <a:cs typeface="Times New Roman" pitchFamily="18" charset="0"/>
              </a:rPr>
              <a:t>        }}</a:t>
            </a:r>
          </a:p>
        </p:txBody>
      </p:sp>
      <p:sp>
        <p:nvSpPr>
          <p:cNvPr id="266243" name="Rectangle 3"/>
          <p:cNvSpPr>
            <a:spLocks noGrp="1" noChangeArrowheads="1"/>
          </p:cNvSpPr>
          <p:nvPr>
            <p:ph type="title"/>
          </p:nvPr>
        </p:nvSpPr>
        <p:spPr>
          <a:xfrm>
            <a:off x="2915816" y="654968"/>
            <a:ext cx="5292080" cy="685800"/>
          </a:xfrm>
        </p:spPr>
        <p:txBody>
          <a:bodyPr>
            <a:normAutofit fontScale="90000"/>
          </a:bodyPr>
          <a:lstStyle/>
          <a:p>
            <a:pPr eaLnBrk="1" hangingPunct="1">
              <a:defRPr/>
            </a:pPr>
            <a:r>
              <a:rPr lang="zh-CN" altLang="en-US" sz="4000" b="1" dirty="0">
                <a:latin typeface="+mn-lt"/>
                <a:ea typeface="宋体" pitchFamily="2" charset="-122"/>
                <a:cs typeface="Times New Roman" pitchFamily="18" charset="0"/>
              </a:rPr>
              <a:t>类方法</a:t>
            </a:r>
            <a:r>
              <a:rPr lang="en-US" altLang="zh-CN" sz="4000" b="1" dirty="0">
                <a:solidFill>
                  <a:srgbClr val="C00000"/>
                </a:solidFill>
                <a:latin typeface="+mn-lt"/>
                <a:ea typeface="宋体" pitchFamily="2" charset="-122"/>
                <a:cs typeface="Times New Roman" pitchFamily="18" charset="0"/>
              </a:rPr>
              <a:t>(class Method) </a:t>
            </a:r>
          </a:p>
        </p:txBody>
      </p:sp>
      <p:sp>
        <p:nvSpPr>
          <p:cNvPr id="9220" name="Rectangle 4"/>
          <p:cNvSpPr>
            <a:spLocks noChangeArrowheads="1"/>
          </p:cNvSpPr>
          <p:nvPr/>
        </p:nvSpPr>
        <p:spPr bwMode="auto">
          <a:xfrm>
            <a:off x="117982" y="1184588"/>
            <a:ext cx="9048720" cy="707886"/>
          </a:xfrm>
          <a:prstGeom prst="rect">
            <a:avLst/>
          </a:prstGeom>
          <a:noFill/>
          <a:ln w="9525">
            <a:noFill/>
            <a:miter lim="800000"/>
            <a:headEnd/>
            <a:tailEnd/>
          </a:ln>
        </p:spPr>
        <p:txBody>
          <a:bodyPr wrap="square">
            <a:spAutoFit/>
          </a:bodyPr>
          <a:lstStyle/>
          <a:p>
            <a:pPr marL="342900" indent="-342900">
              <a:buFont typeface="Wingdings" pitchFamily="2" charset="2"/>
              <a:buChar char="l"/>
            </a:pPr>
            <a:r>
              <a:rPr lang="zh-CN" altLang="en-US" sz="2000" dirty="0">
                <a:ea typeface="宋体" pitchFamily="2" charset="-122"/>
                <a:cs typeface="Times New Roman" pitchFamily="18" charset="0"/>
              </a:rPr>
              <a:t>没有对象的实例时，可以用</a:t>
            </a:r>
            <a:r>
              <a:rPr lang="zh-CN" altLang="en-US" sz="2000" b="1" dirty="0">
                <a:solidFill>
                  <a:srgbClr val="C00000"/>
                </a:solidFill>
                <a:ea typeface="宋体" pitchFamily="2" charset="-122"/>
                <a:cs typeface="Times New Roman" pitchFamily="18" charset="0"/>
              </a:rPr>
              <a:t>类名</a:t>
            </a:r>
            <a:r>
              <a:rPr lang="en-US" altLang="zh-CN" sz="2000" b="1" dirty="0">
                <a:solidFill>
                  <a:srgbClr val="C00000"/>
                </a:solidFill>
                <a:ea typeface="宋体" pitchFamily="2" charset="-122"/>
                <a:cs typeface="Times New Roman" pitchFamily="18" charset="0"/>
              </a:rPr>
              <a:t>.</a:t>
            </a:r>
            <a:r>
              <a:rPr lang="zh-CN" altLang="en-US" sz="2000" b="1" dirty="0">
                <a:solidFill>
                  <a:srgbClr val="C00000"/>
                </a:solidFill>
                <a:ea typeface="宋体" pitchFamily="2" charset="-122"/>
                <a:cs typeface="Times New Roman" pitchFamily="18" charset="0"/>
              </a:rPr>
              <a:t>方法名</a:t>
            </a:r>
            <a:r>
              <a:rPr lang="en-US" altLang="zh-CN" sz="2000" b="1" dirty="0">
                <a:solidFill>
                  <a:srgbClr val="C00000"/>
                </a:solidFill>
                <a:ea typeface="宋体" pitchFamily="2" charset="-122"/>
                <a:cs typeface="Times New Roman" pitchFamily="18" charset="0"/>
              </a:rPr>
              <a:t>()</a:t>
            </a:r>
            <a:r>
              <a:rPr lang="zh-CN" altLang="en-US" sz="2000" dirty="0">
                <a:ea typeface="宋体" pitchFamily="2" charset="-122"/>
                <a:cs typeface="Times New Roman" pitchFamily="18" charset="0"/>
              </a:rPr>
              <a:t>的形式访问由</a:t>
            </a:r>
            <a:r>
              <a:rPr lang="en-US" altLang="zh-CN" sz="2000" dirty="0">
                <a:ea typeface="宋体" pitchFamily="2" charset="-122"/>
                <a:cs typeface="Times New Roman" pitchFamily="18" charset="0"/>
              </a:rPr>
              <a:t>static</a:t>
            </a:r>
            <a:r>
              <a:rPr lang="zh-CN" altLang="en-US" sz="2000" dirty="0">
                <a:ea typeface="宋体" pitchFamily="2" charset="-122"/>
                <a:cs typeface="Times New Roman" pitchFamily="18" charset="0"/>
              </a:rPr>
              <a:t>标记的类方法。</a:t>
            </a:r>
            <a:endParaRPr lang="en-US" altLang="zh-CN" sz="2000" dirty="0">
              <a:ea typeface="宋体" pitchFamily="2" charset="-122"/>
              <a:cs typeface="Times New Roman" pitchFamily="18" charset="0"/>
            </a:endParaRPr>
          </a:p>
          <a:p>
            <a:pPr marL="342900" indent="-342900">
              <a:buFont typeface="Wingdings" pitchFamily="2" charset="2"/>
              <a:buChar char="l"/>
            </a:pPr>
            <a:r>
              <a:rPr lang="zh-CN" altLang="en-US" sz="2000" b="1" dirty="0">
                <a:ea typeface="宋体" pitchFamily="2" charset="-122"/>
                <a:cs typeface="Times New Roman" pitchFamily="18" charset="0"/>
              </a:rPr>
              <a:t>在</a:t>
            </a:r>
            <a:r>
              <a:rPr lang="en-US" altLang="zh-CN" sz="2000" b="1" dirty="0">
                <a:ea typeface="宋体" pitchFamily="2" charset="-122"/>
                <a:cs typeface="Times New Roman" pitchFamily="18" charset="0"/>
              </a:rPr>
              <a:t>static</a:t>
            </a:r>
            <a:r>
              <a:rPr lang="zh-CN" altLang="en-US" sz="2000" b="1" dirty="0">
                <a:ea typeface="宋体" pitchFamily="2" charset="-122"/>
                <a:cs typeface="Times New Roman" pitchFamily="18" charset="0"/>
              </a:rPr>
              <a:t>方法内部只能访问类的</a:t>
            </a:r>
            <a:r>
              <a:rPr lang="en-US" altLang="zh-CN" sz="2000" b="1" dirty="0">
                <a:ea typeface="宋体" pitchFamily="2" charset="-122"/>
                <a:cs typeface="Times New Roman" pitchFamily="18" charset="0"/>
              </a:rPr>
              <a:t>static</a:t>
            </a:r>
            <a:r>
              <a:rPr lang="zh-CN" altLang="en-US" sz="2000" b="1" dirty="0">
                <a:ea typeface="宋体" pitchFamily="2" charset="-122"/>
                <a:cs typeface="Times New Roman" pitchFamily="18" charset="0"/>
              </a:rPr>
              <a:t>属性，不能访问类的非</a:t>
            </a:r>
            <a:r>
              <a:rPr lang="en-US" altLang="zh-CN" sz="2000" b="1" dirty="0">
                <a:ea typeface="宋体" pitchFamily="2" charset="-122"/>
                <a:cs typeface="Times New Roman" pitchFamily="18" charset="0"/>
              </a:rPr>
              <a:t>static</a:t>
            </a:r>
            <a:r>
              <a:rPr lang="zh-CN" altLang="en-US" sz="2000" b="1" dirty="0">
                <a:ea typeface="宋体" pitchFamily="2" charset="-122"/>
                <a:cs typeface="Times New Roman" pitchFamily="18" charset="0"/>
              </a:rPr>
              <a:t>属性。</a:t>
            </a:r>
          </a:p>
        </p:txBody>
      </p:sp>
      <p:sp>
        <p:nvSpPr>
          <p:cNvPr id="266245" name="Rectangle 5"/>
          <p:cNvSpPr>
            <a:spLocks noChangeArrowheads="1"/>
          </p:cNvSpPr>
          <p:nvPr/>
        </p:nvSpPr>
        <p:spPr bwMode="auto">
          <a:xfrm>
            <a:off x="6096000" y="2360613"/>
            <a:ext cx="2438400" cy="923330"/>
          </a:xfrm>
          <a:prstGeom prst="rect">
            <a:avLst/>
          </a:prstGeom>
          <a:noFill/>
          <a:ln w="9525">
            <a:noFill/>
            <a:miter lim="800000"/>
            <a:headEnd/>
            <a:tailEnd/>
          </a:ln>
        </p:spPr>
        <p:txBody>
          <a:bodyPr>
            <a:spAutoFit/>
          </a:bodyPr>
          <a:lstStyle/>
          <a:p>
            <a:r>
              <a:rPr lang="en-US" altLang="zh-CN" sz="1800" b="1" dirty="0">
                <a:solidFill>
                  <a:schemeClr val="accent1"/>
                </a:solidFill>
                <a:ea typeface="宋体" pitchFamily="2" charset="-122"/>
                <a:cs typeface="Times New Roman" pitchFamily="18" charset="0"/>
              </a:rPr>
              <a:t>The output is:</a:t>
            </a:r>
          </a:p>
          <a:p>
            <a:r>
              <a:rPr lang="en-US" altLang="zh-CN" sz="1800" b="1" dirty="0">
                <a:solidFill>
                  <a:schemeClr val="accent1"/>
                </a:solidFill>
                <a:ea typeface="宋体" pitchFamily="2" charset="-122"/>
                <a:cs typeface="Times New Roman" pitchFamily="18" charset="0"/>
              </a:rPr>
              <a:t>Number of total is 0</a:t>
            </a:r>
          </a:p>
          <a:p>
            <a:r>
              <a:rPr lang="en-US" altLang="zh-CN" sz="1800" b="1" dirty="0">
                <a:solidFill>
                  <a:schemeClr val="accent1"/>
                </a:solidFill>
                <a:ea typeface="宋体" pitchFamily="2" charset="-122"/>
                <a:cs typeface="Times New Roman" pitchFamily="18" charset="0"/>
              </a:rPr>
              <a:t>Number of total is 1</a:t>
            </a:r>
          </a:p>
        </p:txBody>
      </p:sp>
      <p:sp>
        <p:nvSpPr>
          <p:cNvPr id="2" name="矩形 1"/>
          <p:cNvSpPr/>
          <p:nvPr/>
        </p:nvSpPr>
        <p:spPr>
          <a:xfrm>
            <a:off x="5940152" y="2360613"/>
            <a:ext cx="2438400" cy="1068387"/>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06061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45">
                                            <p:txEl>
                                              <p:pRg st="0" end="0"/>
                                            </p:txEl>
                                          </p:spTgt>
                                        </p:tgtEl>
                                        <p:attrNameLst>
                                          <p:attrName>style.visibility</p:attrName>
                                        </p:attrNameLst>
                                      </p:cBhvr>
                                      <p:to>
                                        <p:strVal val="visible"/>
                                      </p:to>
                                    </p:set>
                                    <p:animEffect transition="in" filter="wipe(left)">
                                      <p:cBhvr>
                                        <p:cTn id="7" dur="500"/>
                                        <p:tgtEl>
                                          <p:spTgt spid="2662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245">
                                            <p:txEl>
                                              <p:pRg st="1" end="1"/>
                                            </p:txEl>
                                          </p:spTgt>
                                        </p:tgtEl>
                                        <p:attrNameLst>
                                          <p:attrName>style.visibility</p:attrName>
                                        </p:attrNameLst>
                                      </p:cBhvr>
                                      <p:to>
                                        <p:strVal val="visible"/>
                                      </p:to>
                                    </p:set>
                                    <p:animEffect transition="in" filter="wipe(left)">
                                      <p:cBhvr>
                                        <p:cTn id="12" dur="500"/>
                                        <p:tgtEl>
                                          <p:spTgt spid="2662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45">
                                            <p:txEl>
                                              <p:pRg st="2" end="2"/>
                                            </p:txEl>
                                          </p:spTgt>
                                        </p:tgtEl>
                                        <p:attrNameLst>
                                          <p:attrName>style.visibility</p:attrName>
                                        </p:attrNameLst>
                                      </p:cBhvr>
                                      <p:to>
                                        <p:strVal val="visible"/>
                                      </p:to>
                                    </p:set>
                                    <p:animEffect transition="in" filter="wipe(left)">
                                      <p:cBhvr>
                                        <p:cTn id="17" dur="500"/>
                                        <p:tgtEl>
                                          <p:spTgt spid="26624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5"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4211960" y="116632"/>
            <a:ext cx="1847008" cy="620688"/>
          </a:xfrm>
        </p:spPr>
        <p:txBody>
          <a:bodyPr>
            <a:normAutofit fontScale="90000"/>
          </a:bodyPr>
          <a:lstStyle/>
          <a:p>
            <a:pPr eaLnBrk="1" hangingPunct="1">
              <a:defRPr/>
            </a:pPr>
            <a:r>
              <a:rPr lang="zh-CN" altLang="en-US" sz="4000" b="1" dirty="0">
                <a:solidFill>
                  <a:srgbClr val="FFFF00"/>
                </a:solidFill>
                <a:latin typeface="+mn-lt"/>
                <a:ea typeface="宋体" pitchFamily="2" charset="-122"/>
                <a:cs typeface="Times New Roman" pitchFamily="18" charset="0"/>
              </a:rPr>
              <a:t>类方法</a:t>
            </a:r>
          </a:p>
        </p:txBody>
      </p:sp>
      <p:sp>
        <p:nvSpPr>
          <p:cNvPr id="11267" name="Rectangle 3"/>
          <p:cNvSpPr>
            <a:spLocks noChangeArrowheads="1"/>
          </p:cNvSpPr>
          <p:nvPr/>
        </p:nvSpPr>
        <p:spPr bwMode="auto">
          <a:xfrm>
            <a:off x="142844" y="925281"/>
            <a:ext cx="8929718" cy="1200329"/>
          </a:xfrm>
          <a:prstGeom prst="rect">
            <a:avLst/>
          </a:prstGeom>
          <a:noFill/>
          <a:ln w="9525">
            <a:noFill/>
            <a:miter lim="800000"/>
            <a:headEnd/>
            <a:tailEnd/>
          </a:ln>
        </p:spPr>
        <p:txBody>
          <a:bodyPr wrap="square">
            <a:spAutoFit/>
          </a:bodyPr>
          <a:lstStyle/>
          <a:p>
            <a:pPr marL="342900" indent="-342900">
              <a:buFont typeface="Wingdings" pitchFamily="2" charset="2"/>
              <a:buChar char="l"/>
            </a:pPr>
            <a:r>
              <a:rPr lang="zh-CN" altLang="en-US" sz="2400" b="1" dirty="0">
                <a:ea typeface="宋体" pitchFamily="2" charset="-122"/>
                <a:cs typeface="Times New Roman" pitchFamily="18" charset="0"/>
              </a:rPr>
              <a:t>因为不需要实例就可以访问</a:t>
            </a:r>
            <a:r>
              <a:rPr lang="en-US" altLang="zh-CN" sz="2400" b="1" dirty="0">
                <a:ea typeface="宋体" pitchFamily="2" charset="-122"/>
                <a:cs typeface="Times New Roman" pitchFamily="18" charset="0"/>
              </a:rPr>
              <a:t>static</a:t>
            </a:r>
            <a:r>
              <a:rPr lang="zh-CN" altLang="en-US" sz="2400" b="1" dirty="0">
                <a:ea typeface="宋体" pitchFamily="2" charset="-122"/>
                <a:cs typeface="Times New Roman" pitchFamily="18" charset="0"/>
              </a:rPr>
              <a:t>方法，因此</a:t>
            </a:r>
            <a:r>
              <a:rPr lang="en-US" altLang="zh-CN" sz="2400" b="1" dirty="0">
                <a:ea typeface="宋体" pitchFamily="2" charset="-122"/>
                <a:cs typeface="Times New Roman" pitchFamily="18" charset="0"/>
              </a:rPr>
              <a:t>static</a:t>
            </a:r>
            <a:r>
              <a:rPr lang="zh-CN" altLang="en-US" sz="2400" b="1" dirty="0">
                <a:ea typeface="宋体" pitchFamily="2" charset="-122"/>
                <a:cs typeface="Times New Roman" pitchFamily="18" charset="0"/>
              </a:rPr>
              <a:t>方法内部不能有</a:t>
            </a:r>
            <a:r>
              <a:rPr lang="en-US" altLang="zh-CN" sz="2400" b="1" dirty="0">
                <a:ea typeface="宋体" pitchFamily="2" charset="-122"/>
                <a:cs typeface="Times New Roman" pitchFamily="18" charset="0"/>
              </a:rPr>
              <a:t>this</a:t>
            </a:r>
            <a:r>
              <a:rPr lang="zh-CN" altLang="en-US" sz="2400" b="1" dirty="0">
                <a:ea typeface="宋体" pitchFamily="2" charset="-122"/>
                <a:cs typeface="Times New Roman" pitchFamily="18" charset="0"/>
              </a:rPr>
              <a:t>。</a:t>
            </a:r>
            <a:r>
              <a:rPr lang="en-US" altLang="zh-CN" sz="2400" b="1" dirty="0">
                <a:solidFill>
                  <a:srgbClr val="C00000"/>
                </a:solidFill>
                <a:ea typeface="宋体" pitchFamily="2" charset="-122"/>
                <a:cs typeface="Times New Roman" pitchFamily="18" charset="0"/>
              </a:rPr>
              <a:t>(</a:t>
            </a:r>
            <a:r>
              <a:rPr lang="zh-CN" altLang="en-US" sz="2400" b="1" dirty="0">
                <a:solidFill>
                  <a:srgbClr val="C00000"/>
                </a:solidFill>
                <a:ea typeface="宋体" pitchFamily="2" charset="-122"/>
                <a:cs typeface="Times New Roman" pitchFamily="18" charset="0"/>
              </a:rPr>
              <a:t>也不能有</a:t>
            </a:r>
            <a:r>
              <a:rPr lang="en-US" altLang="zh-CN" sz="2400" b="1" dirty="0">
                <a:solidFill>
                  <a:srgbClr val="C00000"/>
                </a:solidFill>
                <a:ea typeface="宋体" pitchFamily="2" charset="-122"/>
                <a:cs typeface="Times New Roman" pitchFamily="18" charset="0"/>
              </a:rPr>
              <a:t>super ? YES!)</a:t>
            </a:r>
          </a:p>
          <a:p>
            <a:pPr marL="342900" indent="-342900">
              <a:buFont typeface="Wingdings" pitchFamily="2" charset="2"/>
              <a:buChar char="l"/>
            </a:pPr>
            <a:r>
              <a:rPr lang="zh-CN" altLang="en-US" sz="2400" b="1" dirty="0">
                <a:ea typeface="宋体" pitchFamily="2" charset="-122"/>
                <a:cs typeface="Times New Roman" pitchFamily="18" charset="0"/>
              </a:rPr>
              <a:t>重载的方法需要同时为</a:t>
            </a:r>
            <a:r>
              <a:rPr lang="en-US" altLang="zh-CN" sz="2400" b="1" dirty="0">
                <a:ea typeface="宋体" pitchFamily="2" charset="-122"/>
                <a:cs typeface="Times New Roman" pitchFamily="18" charset="0"/>
              </a:rPr>
              <a:t>static</a:t>
            </a:r>
            <a:r>
              <a:rPr lang="zh-CN" altLang="en-US" sz="2400" b="1" dirty="0">
                <a:ea typeface="宋体" pitchFamily="2" charset="-122"/>
                <a:cs typeface="Times New Roman" pitchFamily="18" charset="0"/>
              </a:rPr>
              <a:t>的或者非</a:t>
            </a:r>
            <a:r>
              <a:rPr lang="en-US" altLang="zh-CN" sz="2400" b="1" dirty="0">
                <a:ea typeface="宋体" pitchFamily="2" charset="-122"/>
                <a:cs typeface="Times New Roman" pitchFamily="18" charset="0"/>
              </a:rPr>
              <a:t>static</a:t>
            </a:r>
            <a:r>
              <a:rPr lang="zh-CN" altLang="en-US" sz="2400" b="1" dirty="0">
                <a:ea typeface="宋体" pitchFamily="2" charset="-122"/>
                <a:cs typeface="Times New Roman" pitchFamily="18" charset="0"/>
              </a:rPr>
              <a:t>的。</a:t>
            </a:r>
            <a:r>
              <a:rPr lang="en-US" altLang="zh-CN" sz="2400" b="1" dirty="0">
                <a:solidFill>
                  <a:srgbClr val="FF0000"/>
                </a:solidFill>
                <a:ea typeface="宋体" pitchFamily="2" charset="-122"/>
                <a:cs typeface="Times New Roman" pitchFamily="18" charset="0"/>
              </a:rPr>
              <a:t>	</a:t>
            </a:r>
          </a:p>
        </p:txBody>
      </p:sp>
      <p:sp>
        <p:nvSpPr>
          <p:cNvPr id="11268" name="Rectangle 4"/>
          <p:cNvSpPr>
            <a:spLocks noChangeArrowheads="1"/>
          </p:cNvSpPr>
          <p:nvPr/>
        </p:nvSpPr>
        <p:spPr bwMode="auto">
          <a:xfrm>
            <a:off x="189888" y="2154900"/>
            <a:ext cx="8882674" cy="4455066"/>
          </a:xfrm>
          <a:prstGeom prst="rect">
            <a:avLst/>
          </a:prstGeom>
          <a:noFill/>
          <a:ln w="9525">
            <a:noFill/>
            <a:miter lim="800000"/>
            <a:headEnd/>
            <a:tailEnd/>
          </a:ln>
        </p:spPr>
        <p:txBody>
          <a:bodyPr wrap="square">
            <a:spAutoFit/>
          </a:bodyPr>
          <a:lstStyle/>
          <a:p>
            <a:pPr>
              <a:lnSpc>
                <a:spcPct val="50000"/>
              </a:lnSpc>
              <a:spcBef>
                <a:spcPct val="50000"/>
              </a:spcBef>
            </a:pPr>
            <a:r>
              <a:rPr lang="en-US" altLang="zh-CN" sz="2100" dirty="0">
                <a:solidFill>
                  <a:srgbClr val="C00000"/>
                </a:solidFill>
                <a:ea typeface="宋体" pitchFamily="2" charset="-122"/>
                <a:cs typeface="Times New Roman" pitchFamily="18" charset="0"/>
              </a:rPr>
              <a:t>class Person {</a:t>
            </a:r>
          </a:p>
          <a:p>
            <a:pPr>
              <a:lnSpc>
                <a:spcPct val="50000"/>
              </a:lnSpc>
              <a:spcBef>
                <a:spcPct val="50000"/>
              </a:spcBef>
            </a:pPr>
            <a:r>
              <a:rPr lang="en-US" altLang="zh-CN" sz="2100" dirty="0">
                <a:solidFill>
                  <a:srgbClr val="C00000"/>
                </a:solidFill>
                <a:ea typeface="宋体" pitchFamily="2" charset="-122"/>
                <a:cs typeface="Times New Roman" pitchFamily="18" charset="0"/>
              </a:rPr>
              <a:t>       private </a:t>
            </a:r>
            <a:r>
              <a:rPr lang="en-US" altLang="zh-CN" sz="2100" dirty="0" err="1">
                <a:solidFill>
                  <a:srgbClr val="C00000"/>
                </a:solidFill>
                <a:ea typeface="宋体" pitchFamily="2" charset="-122"/>
                <a:cs typeface="Times New Roman" pitchFamily="18" charset="0"/>
              </a:rPr>
              <a:t>int</a:t>
            </a:r>
            <a:r>
              <a:rPr lang="en-US" altLang="zh-CN" sz="2100" dirty="0">
                <a:solidFill>
                  <a:srgbClr val="C00000"/>
                </a:solidFill>
                <a:ea typeface="宋体" pitchFamily="2" charset="-122"/>
                <a:cs typeface="Times New Roman" pitchFamily="18" charset="0"/>
              </a:rPr>
              <a:t> id;</a:t>
            </a:r>
          </a:p>
          <a:p>
            <a:pPr>
              <a:lnSpc>
                <a:spcPct val="50000"/>
              </a:lnSpc>
              <a:spcBef>
                <a:spcPct val="50000"/>
              </a:spcBef>
            </a:pPr>
            <a:r>
              <a:rPr lang="en-US" altLang="zh-CN" sz="2100" dirty="0">
                <a:solidFill>
                  <a:srgbClr val="C00000"/>
                </a:solidFill>
                <a:ea typeface="宋体" pitchFamily="2" charset="-122"/>
                <a:cs typeface="Times New Roman" pitchFamily="18" charset="0"/>
              </a:rPr>
              <a:t>       private static </a:t>
            </a:r>
            <a:r>
              <a:rPr lang="en-US" altLang="zh-CN" sz="2100" dirty="0" err="1">
                <a:solidFill>
                  <a:srgbClr val="C00000"/>
                </a:solidFill>
                <a:ea typeface="宋体" pitchFamily="2" charset="-122"/>
                <a:cs typeface="Times New Roman" pitchFamily="18" charset="0"/>
              </a:rPr>
              <a:t>int</a:t>
            </a:r>
            <a:r>
              <a:rPr lang="en-US" altLang="zh-CN" sz="2100" dirty="0">
                <a:solidFill>
                  <a:srgbClr val="C00000"/>
                </a:solidFill>
                <a:ea typeface="宋体" pitchFamily="2" charset="-122"/>
                <a:cs typeface="Times New Roman" pitchFamily="18" charset="0"/>
              </a:rPr>
              <a:t> total = 0;</a:t>
            </a:r>
          </a:p>
          <a:p>
            <a:pPr>
              <a:lnSpc>
                <a:spcPct val="50000"/>
              </a:lnSpc>
              <a:spcBef>
                <a:spcPct val="50000"/>
              </a:spcBef>
            </a:pPr>
            <a:r>
              <a:rPr lang="en-US" altLang="zh-CN" sz="2100" dirty="0">
                <a:solidFill>
                  <a:srgbClr val="C00000"/>
                </a:solidFill>
                <a:ea typeface="宋体" pitchFamily="2" charset="-122"/>
                <a:cs typeface="Times New Roman" pitchFamily="18" charset="0"/>
              </a:rPr>
              <a:t>       public static void </a:t>
            </a:r>
            <a:r>
              <a:rPr lang="en-US" altLang="zh-CN" sz="2100" dirty="0" err="1">
                <a:solidFill>
                  <a:srgbClr val="C00000"/>
                </a:solidFill>
                <a:ea typeface="宋体" pitchFamily="2" charset="-122"/>
                <a:cs typeface="Times New Roman" pitchFamily="18" charset="0"/>
              </a:rPr>
              <a:t>setTotalPerson</a:t>
            </a:r>
            <a:r>
              <a:rPr lang="en-US" altLang="zh-CN" sz="2100" dirty="0">
                <a:solidFill>
                  <a:srgbClr val="C00000"/>
                </a:solidFill>
                <a:ea typeface="宋体" pitchFamily="2" charset="-122"/>
                <a:cs typeface="Times New Roman" pitchFamily="18" charset="0"/>
              </a:rPr>
              <a:t>(</a:t>
            </a:r>
            <a:r>
              <a:rPr lang="en-US" altLang="zh-CN" sz="2100" dirty="0" err="1">
                <a:solidFill>
                  <a:srgbClr val="C00000"/>
                </a:solidFill>
                <a:ea typeface="宋体" pitchFamily="2" charset="-122"/>
                <a:cs typeface="Times New Roman" pitchFamily="18" charset="0"/>
              </a:rPr>
              <a:t>int</a:t>
            </a:r>
            <a:r>
              <a:rPr lang="en-US" altLang="zh-CN" sz="2100" dirty="0">
                <a:solidFill>
                  <a:srgbClr val="C00000"/>
                </a:solidFill>
                <a:ea typeface="宋体" pitchFamily="2" charset="-122"/>
                <a:cs typeface="Times New Roman" pitchFamily="18" charset="0"/>
              </a:rPr>
              <a:t> total){</a:t>
            </a:r>
          </a:p>
          <a:p>
            <a:pPr>
              <a:lnSpc>
                <a:spcPct val="50000"/>
              </a:lnSpc>
              <a:spcBef>
                <a:spcPct val="50000"/>
              </a:spcBef>
            </a:pPr>
            <a:r>
              <a:rPr lang="en-US" altLang="zh-CN" sz="2100" dirty="0">
                <a:solidFill>
                  <a:srgbClr val="C00000"/>
                </a:solidFill>
                <a:ea typeface="宋体" pitchFamily="2" charset="-122"/>
                <a:cs typeface="Times New Roman" pitchFamily="18" charset="0"/>
              </a:rPr>
              <a:t>       	</a:t>
            </a:r>
            <a:r>
              <a:rPr lang="en-US" altLang="zh-CN" sz="2100" dirty="0" err="1">
                <a:solidFill>
                  <a:srgbClr val="C00000"/>
                </a:solidFill>
                <a:ea typeface="宋体" pitchFamily="2" charset="-122"/>
                <a:cs typeface="Times New Roman" pitchFamily="18" charset="0"/>
              </a:rPr>
              <a:t>this.total</a:t>
            </a:r>
            <a:r>
              <a:rPr lang="en-US" altLang="zh-CN" sz="2100" dirty="0">
                <a:solidFill>
                  <a:srgbClr val="C00000"/>
                </a:solidFill>
                <a:ea typeface="宋体" pitchFamily="2" charset="-122"/>
                <a:cs typeface="Times New Roman" pitchFamily="18" charset="0"/>
              </a:rPr>
              <a:t>=total;    </a:t>
            </a:r>
            <a:r>
              <a:rPr lang="en-US" altLang="zh-CN" sz="2000" dirty="0">
                <a:solidFill>
                  <a:srgbClr val="0000FF"/>
                </a:solidFill>
                <a:ea typeface="宋体" pitchFamily="2" charset="-122"/>
                <a:cs typeface="Times New Roman" pitchFamily="18" charset="0"/>
              </a:rPr>
              <a:t>//</a:t>
            </a:r>
            <a:r>
              <a:rPr lang="zh-CN" altLang="en-US" sz="2000" dirty="0">
                <a:solidFill>
                  <a:srgbClr val="0000FF"/>
                </a:solidFill>
                <a:ea typeface="宋体" pitchFamily="2" charset="-122"/>
                <a:cs typeface="Times New Roman" pitchFamily="18" charset="0"/>
              </a:rPr>
              <a:t>非法，在</a:t>
            </a:r>
            <a:r>
              <a:rPr lang="en-US" altLang="zh-CN" sz="2000" dirty="0">
                <a:solidFill>
                  <a:srgbClr val="0000FF"/>
                </a:solidFill>
                <a:ea typeface="宋体" pitchFamily="2" charset="-122"/>
                <a:cs typeface="Times New Roman" pitchFamily="18" charset="0"/>
              </a:rPr>
              <a:t>static</a:t>
            </a:r>
            <a:r>
              <a:rPr lang="zh-CN" altLang="en-US" sz="2000" dirty="0">
                <a:solidFill>
                  <a:srgbClr val="0000FF"/>
                </a:solidFill>
                <a:ea typeface="宋体" pitchFamily="2" charset="-122"/>
                <a:cs typeface="Times New Roman" pitchFamily="18" charset="0"/>
              </a:rPr>
              <a:t>方法中不能有</a:t>
            </a:r>
            <a:r>
              <a:rPr lang="en-US" altLang="zh-CN" sz="2000" dirty="0">
                <a:solidFill>
                  <a:srgbClr val="0000FF"/>
                </a:solidFill>
                <a:ea typeface="宋体" pitchFamily="2" charset="-122"/>
                <a:cs typeface="Times New Roman" pitchFamily="18" charset="0"/>
              </a:rPr>
              <a:t>this</a:t>
            </a:r>
            <a:r>
              <a:rPr lang="zh-CN" altLang="en-US" sz="2000" dirty="0">
                <a:solidFill>
                  <a:srgbClr val="0000FF"/>
                </a:solidFill>
                <a:ea typeface="宋体" pitchFamily="2" charset="-122"/>
                <a:cs typeface="Times New Roman" pitchFamily="18" charset="0"/>
              </a:rPr>
              <a:t>，也不能有</a:t>
            </a:r>
            <a:r>
              <a:rPr lang="en-US" altLang="zh-CN" sz="2000" dirty="0">
                <a:solidFill>
                  <a:srgbClr val="0000FF"/>
                </a:solidFill>
                <a:ea typeface="宋体" pitchFamily="2" charset="-122"/>
                <a:cs typeface="Times New Roman" pitchFamily="18" charset="0"/>
              </a:rPr>
              <a:t>super</a:t>
            </a:r>
          </a:p>
          <a:p>
            <a:pPr>
              <a:lnSpc>
                <a:spcPct val="50000"/>
              </a:lnSpc>
              <a:spcBef>
                <a:spcPct val="50000"/>
              </a:spcBef>
            </a:pPr>
            <a:r>
              <a:rPr lang="en-US" altLang="zh-CN" sz="2100" dirty="0">
                <a:solidFill>
                  <a:srgbClr val="C00000"/>
                </a:solidFill>
                <a:ea typeface="宋体" pitchFamily="2" charset="-122"/>
                <a:cs typeface="Times New Roman" pitchFamily="18" charset="0"/>
              </a:rPr>
              <a:t>       }</a:t>
            </a:r>
          </a:p>
          <a:p>
            <a:pPr>
              <a:lnSpc>
                <a:spcPct val="50000"/>
              </a:lnSpc>
              <a:spcBef>
                <a:spcPct val="50000"/>
              </a:spcBef>
            </a:pPr>
            <a:r>
              <a:rPr lang="en-US" altLang="zh-CN" sz="2100" dirty="0">
                <a:solidFill>
                  <a:srgbClr val="C00000"/>
                </a:solidFill>
                <a:ea typeface="宋体" pitchFamily="2" charset="-122"/>
                <a:cs typeface="Times New Roman" pitchFamily="18" charset="0"/>
              </a:rPr>
              <a:t>      public Person() {</a:t>
            </a:r>
          </a:p>
          <a:p>
            <a:pPr>
              <a:lnSpc>
                <a:spcPct val="50000"/>
              </a:lnSpc>
              <a:spcBef>
                <a:spcPct val="50000"/>
              </a:spcBef>
            </a:pPr>
            <a:r>
              <a:rPr lang="en-US" altLang="zh-CN" sz="2100" dirty="0">
                <a:solidFill>
                  <a:srgbClr val="C00000"/>
                </a:solidFill>
                <a:ea typeface="宋体" pitchFamily="2" charset="-122"/>
                <a:cs typeface="Times New Roman" pitchFamily="18" charset="0"/>
              </a:rPr>
              <a:t>         	total++;</a:t>
            </a:r>
          </a:p>
          <a:p>
            <a:pPr>
              <a:lnSpc>
                <a:spcPct val="50000"/>
              </a:lnSpc>
              <a:spcBef>
                <a:spcPct val="50000"/>
              </a:spcBef>
            </a:pPr>
            <a:r>
              <a:rPr lang="en-US" altLang="zh-CN" sz="2100" dirty="0">
                <a:solidFill>
                  <a:srgbClr val="C00000"/>
                </a:solidFill>
                <a:ea typeface="宋体" pitchFamily="2" charset="-122"/>
                <a:cs typeface="Times New Roman" pitchFamily="18" charset="0"/>
              </a:rPr>
              <a:t> 	id = total;</a:t>
            </a:r>
          </a:p>
          <a:p>
            <a:pPr>
              <a:lnSpc>
                <a:spcPct val="50000"/>
              </a:lnSpc>
              <a:spcBef>
                <a:spcPct val="50000"/>
              </a:spcBef>
            </a:pPr>
            <a:r>
              <a:rPr lang="en-US" altLang="zh-CN" sz="2100" dirty="0">
                <a:solidFill>
                  <a:srgbClr val="C00000"/>
                </a:solidFill>
                <a:ea typeface="宋体" pitchFamily="2" charset="-122"/>
                <a:cs typeface="Times New Roman" pitchFamily="18" charset="0"/>
              </a:rPr>
              <a:t>       }}</a:t>
            </a:r>
          </a:p>
          <a:p>
            <a:pPr>
              <a:lnSpc>
                <a:spcPct val="50000"/>
              </a:lnSpc>
              <a:spcBef>
                <a:spcPct val="50000"/>
              </a:spcBef>
            </a:pPr>
            <a:r>
              <a:rPr lang="en-US" altLang="zh-CN" sz="2100" dirty="0">
                <a:solidFill>
                  <a:srgbClr val="C00000"/>
                </a:solidFill>
                <a:ea typeface="宋体" pitchFamily="2" charset="-122"/>
                <a:cs typeface="Times New Roman" pitchFamily="18" charset="0"/>
              </a:rPr>
              <a:t>public class </a:t>
            </a:r>
            <a:r>
              <a:rPr lang="en-US" altLang="zh-CN" sz="2100" dirty="0" err="1">
                <a:solidFill>
                  <a:srgbClr val="C00000"/>
                </a:solidFill>
                <a:ea typeface="宋体" pitchFamily="2" charset="-122"/>
                <a:cs typeface="Times New Roman" pitchFamily="18" charset="0"/>
              </a:rPr>
              <a:t>TestPerson</a:t>
            </a:r>
            <a:r>
              <a:rPr lang="en-US" altLang="zh-CN" sz="2100" dirty="0">
                <a:solidFill>
                  <a:srgbClr val="C00000"/>
                </a:solidFill>
                <a:ea typeface="宋体" pitchFamily="2" charset="-122"/>
                <a:cs typeface="Times New Roman" pitchFamily="18" charset="0"/>
              </a:rPr>
              <a:t> {</a:t>
            </a:r>
          </a:p>
          <a:p>
            <a:pPr>
              <a:lnSpc>
                <a:spcPct val="50000"/>
              </a:lnSpc>
              <a:spcBef>
                <a:spcPct val="50000"/>
              </a:spcBef>
            </a:pPr>
            <a:r>
              <a:rPr lang="en-US" altLang="zh-CN" sz="2100" dirty="0">
                <a:solidFill>
                  <a:srgbClr val="C00000"/>
                </a:solidFill>
                <a:ea typeface="宋体" pitchFamily="2" charset="-122"/>
                <a:cs typeface="Times New Roman" pitchFamily="18" charset="0"/>
              </a:rPr>
              <a:t>        public static void main(String[] </a:t>
            </a:r>
            <a:r>
              <a:rPr lang="en-US" altLang="zh-CN" sz="2100" dirty="0" err="1">
                <a:solidFill>
                  <a:srgbClr val="C00000"/>
                </a:solidFill>
                <a:ea typeface="宋体" pitchFamily="2" charset="-122"/>
                <a:cs typeface="Times New Roman" pitchFamily="18" charset="0"/>
              </a:rPr>
              <a:t>args</a:t>
            </a:r>
            <a:r>
              <a:rPr lang="en-US" altLang="zh-CN" sz="2100" dirty="0">
                <a:solidFill>
                  <a:srgbClr val="C00000"/>
                </a:solidFill>
                <a:ea typeface="宋体" pitchFamily="2" charset="-122"/>
                <a:cs typeface="Times New Roman" pitchFamily="18" charset="0"/>
              </a:rPr>
              <a:t>) {</a:t>
            </a:r>
          </a:p>
          <a:p>
            <a:pPr>
              <a:lnSpc>
                <a:spcPct val="50000"/>
              </a:lnSpc>
              <a:spcBef>
                <a:spcPct val="50000"/>
              </a:spcBef>
            </a:pPr>
            <a:r>
              <a:rPr lang="en-US" altLang="zh-CN" sz="2100" dirty="0">
                <a:solidFill>
                  <a:srgbClr val="C00000"/>
                </a:solidFill>
                <a:ea typeface="宋体" pitchFamily="2" charset="-122"/>
                <a:cs typeface="Times New Roman" pitchFamily="18" charset="0"/>
              </a:rPr>
              <a:t> 	</a:t>
            </a:r>
            <a:r>
              <a:rPr lang="en-US" altLang="zh-CN" sz="2100" dirty="0" err="1">
                <a:solidFill>
                  <a:srgbClr val="C00000"/>
                </a:solidFill>
                <a:ea typeface="宋体" pitchFamily="2" charset="-122"/>
                <a:cs typeface="Times New Roman" pitchFamily="18" charset="0"/>
              </a:rPr>
              <a:t>Person.setTotalPerson</a:t>
            </a:r>
            <a:r>
              <a:rPr lang="en-US" altLang="zh-CN" sz="2100" dirty="0">
                <a:solidFill>
                  <a:srgbClr val="C00000"/>
                </a:solidFill>
                <a:ea typeface="宋体" pitchFamily="2" charset="-122"/>
                <a:cs typeface="Times New Roman" pitchFamily="18" charset="0"/>
              </a:rPr>
              <a:t>(3);</a:t>
            </a:r>
          </a:p>
          <a:p>
            <a:pPr>
              <a:lnSpc>
                <a:spcPct val="50000"/>
              </a:lnSpc>
              <a:spcBef>
                <a:spcPct val="50000"/>
              </a:spcBef>
            </a:pPr>
            <a:r>
              <a:rPr lang="en-US" altLang="zh-CN" sz="2100" dirty="0">
                <a:solidFill>
                  <a:srgbClr val="C00000"/>
                </a:solidFill>
                <a:ea typeface="宋体" pitchFamily="2" charset="-122"/>
                <a:cs typeface="Times New Roman" pitchFamily="18" charset="0"/>
              </a:rPr>
              <a:t>        }  }</a:t>
            </a:r>
          </a:p>
        </p:txBody>
      </p:sp>
    </p:spTree>
    <p:extLst>
      <p:ext uri="{BB962C8B-B14F-4D97-AF65-F5344CB8AC3E}">
        <p14:creationId xmlns:p14="http://schemas.microsoft.com/office/powerpoint/2010/main" val="1070742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3428992" y="-428652"/>
            <a:ext cx="2736304" cy="1596286"/>
          </a:xfrm>
        </p:spPr>
        <p:txBody>
          <a:bodyPr/>
          <a:lstStyle/>
          <a:p>
            <a:pPr eaLnBrk="1" hangingPunct="1">
              <a:defRPr/>
            </a:pPr>
            <a:r>
              <a:rPr lang="zh-CN" altLang="en-US" b="1" dirty="0">
                <a:latin typeface="+mn-lt"/>
                <a:ea typeface="宋体" pitchFamily="2" charset="-122"/>
                <a:cs typeface="Times New Roman" pitchFamily="18" charset="0"/>
              </a:rPr>
              <a:t>练习</a:t>
            </a:r>
            <a:r>
              <a:rPr lang="en-US" altLang="zh-CN" b="1" dirty="0">
                <a:latin typeface="+mn-lt"/>
                <a:ea typeface="宋体" pitchFamily="2" charset="-122"/>
                <a:cs typeface="Times New Roman" pitchFamily="18" charset="0"/>
              </a:rPr>
              <a:t>1</a:t>
            </a:r>
            <a:endParaRPr lang="zh-CN" altLang="en-US" b="1" dirty="0">
              <a:latin typeface="+mn-lt"/>
              <a:ea typeface="宋体" pitchFamily="2" charset="-122"/>
              <a:cs typeface="Times New Roman" pitchFamily="18" charset="0"/>
            </a:endParaRPr>
          </a:p>
        </p:txBody>
      </p:sp>
      <p:sp>
        <p:nvSpPr>
          <p:cNvPr id="13315" name="Rectangle 3"/>
          <p:cNvSpPr>
            <a:spLocks noChangeArrowheads="1"/>
          </p:cNvSpPr>
          <p:nvPr/>
        </p:nvSpPr>
        <p:spPr bwMode="auto">
          <a:xfrm>
            <a:off x="357158" y="1500174"/>
            <a:ext cx="8367464" cy="5262979"/>
          </a:xfrm>
          <a:prstGeom prst="rect">
            <a:avLst/>
          </a:prstGeom>
          <a:noFill/>
          <a:ln w="9525">
            <a:noFill/>
            <a:miter lim="800000"/>
          </a:ln>
        </p:spPr>
        <p:txBody>
          <a:bodyPr wrap="square">
            <a:spAutoFit/>
          </a:bodyPr>
          <a:lstStyle/>
          <a:p>
            <a:pPr marL="457200" indent="-457200">
              <a:buFont typeface="+mj-lt"/>
              <a:buAutoNum type="arabicPeriod"/>
              <a:defRPr/>
            </a:pPr>
            <a:r>
              <a:rPr lang="zh-CN" altLang="en-US" sz="2400" dirty="0">
                <a:ea typeface="宋体" pitchFamily="2" charset="-122"/>
              </a:rPr>
              <a:t>在</a:t>
            </a:r>
            <a:r>
              <a:rPr lang="en-US" altLang="zh-CN" sz="2400" dirty="0" err="1">
                <a:ea typeface="宋体" pitchFamily="2" charset="-122"/>
              </a:rPr>
              <a:t>Frock类</a:t>
            </a:r>
            <a:r>
              <a:rPr lang="zh-CN" altLang="en-US" sz="2400" dirty="0">
                <a:ea typeface="宋体" pitchFamily="2" charset="-122"/>
              </a:rPr>
              <a:t>中</a:t>
            </a:r>
            <a:r>
              <a:rPr lang="en-US" altLang="zh-CN" sz="2400" dirty="0" err="1">
                <a:ea typeface="宋体" pitchFamily="2" charset="-122"/>
              </a:rPr>
              <a:t>声明</a:t>
            </a:r>
            <a:r>
              <a:rPr lang="zh-CN" altLang="en-US" sz="2400" dirty="0">
                <a:ea typeface="宋体" pitchFamily="2" charset="-122"/>
              </a:rPr>
              <a:t>私有的静态属性</a:t>
            </a:r>
            <a:r>
              <a:rPr lang="en-US" altLang="zh-CN" sz="2400" dirty="0" err="1">
                <a:ea typeface="宋体" pitchFamily="2" charset="-122"/>
              </a:rPr>
              <a:t>currentNum</a:t>
            </a:r>
            <a:r>
              <a:rPr lang="zh-CN" altLang="en-US" sz="2400" dirty="0">
                <a:ea typeface="宋体" pitchFamily="2" charset="-122"/>
              </a:rPr>
              <a:t>，初始值为</a:t>
            </a:r>
            <a:r>
              <a:rPr lang="en-US" altLang="zh-CN" sz="2400" dirty="0">
                <a:ea typeface="宋体" pitchFamily="2" charset="-122"/>
              </a:rPr>
              <a:t>100000</a:t>
            </a:r>
            <a:r>
              <a:rPr lang="zh-CN" altLang="en-US" sz="2400" dirty="0">
                <a:ea typeface="宋体" pitchFamily="2" charset="-122"/>
              </a:rPr>
              <a:t>，作为衣服出厂的序列号起始值。</a:t>
            </a:r>
            <a:endParaRPr lang="en-US" altLang="zh-CN" sz="2400" dirty="0">
              <a:ea typeface="宋体" pitchFamily="2" charset="-122"/>
            </a:endParaRPr>
          </a:p>
          <a:p>
            <a:pPr marL="457200" indent="-457200">
              <a:buFont typeface="+mj-lt"/>
              <a:buAutoNum type="arabicPeriod"/>
              <a:defRPr/>
            </a:pPr>
            <a:r>
              <a:rPr lang="zh-CN" altLang="en-US" sz="2400" dirty="0">
                <a:ea typeface="宋体" pitchFamily="2" charset="-122"/>
              </a:rPr>
              <a:t>声明公有的静态方法</a:t>
            </a:r>
            <a:r>
              <a:rPr lang="en-US" altLang="zh-CN" sz="2400" dirty="0" err="1">
                <a:ea typeface="宋体" pitchFamily="2" charset="-122"/>
              </a:rPr>
              <a:t>getNextNum</a:t>
            </a:r>
            <a:r>
              <a:rPr lang="zh-CN" altLang="en-US" sz="2400" dirty="0">
                <a:ea typeface="宋体" pitchFamily="2" charset="-122"/>
              </a:rPr>
              <a:t>，作为生成上衣唯一序列号的方法。每调用一次，将</a:t>
            </a:r>
            <a:r>
              <a:rPr lang="en-US" altLang="zh-CN" sz="2400" dirty="0" err="1">
                <a:ea typeface="宋体" pitchFamily="2" charset="-122"/>
              </a:rPr>
              <a:t>currentNum</a:t>
            </a:r>
            <a:r>
              <a:rPr lang="zh-CN" altLang="en-US" sz="2400" dirty="0">
                <a:ea typeface="宋体" pitchFamily="2" charset="-122"/>
              </a:rPr>
              <a:t>增加</a:t>
            </a:r>
            <a:r>
              <a:rPr lang="en-US" altLang="zh-CN" sz="2400" dirty="0">
                <a:ea typeface="宋体" pitchFamily="2" charset="-122"/>
              </a:rPr>
              <a:t>100</a:t>
            </a:r>
            <a:r>
              <a:rPr lang="zh-CN" altLang="en-US" sz="2400" dirty="0">
                <a:ea typeface="宋体" pitchFamily="2" charset="-122"/>
              </a:rPr>
              <a:t>，并作为返回值。</a:t>
            </a:r>
            <a:endParaRPr lang="en-US" altLang="zh-CN" sz="2400" dirty="0">
              <a:ea typeface="宋体" pitchFamily="2" charset="-122"/>
            </a:endParaRPr>
          </a:p>
          <a:p>
            <a:pPr marL="457200" indent="-457200">
              <a:buFont typeface="+mj-lt"/>
              <a:buAutoNum type="arabicPeriod"/>
              <a:defRPr/>
            </a:pPr>
            <a:r>
              <a:rPr lang="zh-CN" altLang="en-US" sz="2400" dirty="0">
                <a:ea typeface="宋体" pitchFamily="2" charset="-122"/>
              </a:rPr>
              <a:t>在</a:t>
            </a:r>
            <a:r>
              <a:rPr lang="en-US" altLang="zh-CN" sz="2400" dirty="0" err="1">
                <a:ea typeface="宋体" pitchFamily="2" charset="-122"/>
              </a:rPr>
              <a:t>TestFrock类的main方法中</a:t>
            </a:r>
            <a:r>
              <a:rPr lang="en-US" altLang="zh-CN" sz="2400" dirty="0">
                <a:ea typeface="宋体" pitchFamily="2" charset="-122"/>
              </a:rPr>
              <a:t>，</a:t>
            </a:r>
            <a:r>
              <a:rPr lang="zh-CN" altLang="en-US" sz="2400" dirty="0">
                <a:ea typeface="宋体" pitchFamily="2" charset="-122"/>
              </a:rPr>
              <a:t>分两次调用</a:t>
            </a:r>
            <a:r>
              <a:rPr lang="en-US" altLang="zh-CN" sz="2400" dirty="0" err="1">
                <a:ea typeface="宋体" pitchFamily="2" charset="-122"/>
              </a:rPr>
              <a:t>getNextNum</a:t>
            </a:r>
            <a:r>
              <a:rPr lang="zh-CN" altLang="en-US" sz="2400" dirty="0">
                <a:ea typeface="宋体" pitchFamily="2" charset="-122"/>
              </a:rPr>
              <a:t>方法，获取序列号并打印输出。</a:t>
            </a:r>
            <a:endParaRPr lang="en-US" altLang="zh-CN" sz="2400" dirty="0">
              <a:ea typeface="宋体" pitchFamily="2" charset="-122"/>
            </a:endParaRPr>
          </a:p>
          <a:p>
            <a:pPr marL="457200" indent="-457200">
              <a:buFont typeface="+mj-lt"/>
              <a:buAutoNum type="arabicPeriod"/>
              <a:defRPr/>
            </a:pPr>
            <a:r>
              <a:rPr lang="zh-CN" altLang="en-US" sz="2400" dirty="0">
                <a:ea typeface="宋体" pitchFamily="2" charset="-122"/>
              </a:rPr>
              <a:t>在</a:t>
            </a:r>
            <a:r>
              <a:rPr lang="en-US" altLang="zh-CN" sz="2400" dirty="0" err="1">
                <a:ea typeface="宋体" pitchFamily="2" charset="-122"/>
              </a:rPr>
              <a:t>Frock类</a:t>
            </a:r>
            <a:r>
              <a:rPr lang="zh-CN" altLang="en-US" sz="2400" dirty="0">
                <a:ea typeface="宋体" pitchFamily="2" charset="-122"/>
              </a:rPr>
              <a:t>中</a:t>
            </a:r>
            <a:r>
              <a:rPr lang="en-US" altLang="zh-CN" sz="2400" dirty="0" err="1">
                <a:ea typeface="宋体" pitchFamily="2" charset="-122"/>
              </a:rPr>
              <a:t>声明serialNumber</a:t>
            </a:r>
            <a:r>
              <a:rPr lang="en-US" altLang="zh-CN" sz="2400" dirty="0">
                <a:ea typeface="宋体" pitchFamily="2" charset="-122"/>
              </a:rPr>
              <a:t>(</a:t>
            </a:r>
            <a:r>
              <a:rPr lang="zh-CN" altLang="en-US" sz="2400" dirty="0">
                <a:ea typeface="宋体" pitchFamily="2" charset="-122"/>
              </a:rPr>
              <a:t>序列号</a:t>
            </a:r>
            <a:r>
              <a:rPr lang="en-US" altLang="zh-CN" sz="2400" dirty="0">
                <a:ea typeface="宋体" pitchFamily="2" charset="-122"/>
              </a:rPr>
              <a:t>)</a:t>
            </a:r>
            <a:r>
              <a:rPr lang="zh-CN" altLang="en-US" sz="2400" dirty="0">
                <a:ea typeface="宋体" pitchFamily="2" charset="-122"/>
              </a:rPr>
              <a:t>属性，并提供对应的</a:t>
            </a:r>
            <a:r>
              <a:rPr lang="en-US" altLang="zh-CN" sz="2400" dirty="0">
                <a:ea typeface="宋体" pitchFamily="2" charset="-122"/>
              </a:rPr>
              <a:t>get</a:t>
            </a:r>
            <a:r>
              <a:rPr lang="zh-CN" altLang="en-US" sz="2400" dirty="0">
                <a:ea typeface="宋体" pitchFamily="2" charset="-122"/>
              </a:rPr>
              <a:t>方法；</a:t>
            </a:r>
            <a:endParaRPr lang="en-US" altLang="zh-CN" sz="2400" dirty="0">
              <a:ea typeface="宋体" pitchFamily="2" charset="-122"/>
            </a:endParaRPr>
          </a:p>
          <a:p>
            <a:pPr marL="457200" indent="-457200">
              <a:buFont typeface="+mj-lt"/>
              <a:buAutoNum type="arabicPeriod"/>
              <a:defRPr/>
            </a:pPr>
            <a:r>
              <a:rPr lang="zh-CN" altLang="en-US" sz="2400" dirty="0">
                <a:ea typeface="宋体" pitchFamily="2" charset="-122"/>
              </a:rPr>
              <a:t>在</a:t>
            </a:r>
            <a:r>
              <a:rPr lang="en-US" altLang="zh-CN" sz="2400" dirty="0" err="1">
                <a:ea typeface="宋体" pitchFamily="2" charset="-122"/>
              </a:rPr>
              <a:t>Frock类</a:t>
            </a:r>
            <a:r>
              <a:rPr lang="zh-CN" altLang="en-US" sz="2400" dirty="0">
                <a:ea typeface="宋体" pitchFamily="2" charset="-122"/>
              </a:rPr>
              <a:t>的构造器中，通过调用</a:t>
            </a:r>
            <a:r>
              <a:rPr lang="en-US" altLang="zh-CN" sz="2400" dirty="0" err="1">
                <a:ea typeface="宋体" pitchFamily="2" charset="-122"/>
              </a:rPr>
              <a:t>getNextNum</a:t>
            </a:r>
            <a:r>
              <a:rPr lang="zh-CN" altLang="en-US" sz="2400" dirty="0">
                <a:ea typeface="宋体" pitchFamily="2" charset="-122"/>
              </a:rPr>
              <a:t>方法为</a:t>
            </a:r>
            <a:r>
              <a:rPr lang="en-US" altLang="zh-CN" sz="2400" dirty="0">
                <a:ea typeface="宋体" pitchFamily="2" charset="-122"/>
              </a:rPr>
              <a:t>Frock</a:t>
            </a:r>
            <a:r>
              <a:rPr lang="zh-CN" altLang="en-US" sz="2400" dirty="0">
                <a:ea typeface="宋体" pitchFamily="2" charset="-122"/>
              </a:rPr>
              <a:t>对象获取唯一序列号；</a:t>
            </a:r>
            <a:endParaRPr lang="en-US" altLang="zh-CN" sz="2400" dirty="0">
              <a:ea typeface="宋体" pitchFamily="2" charset="-122"/>
            </a:endParaRPr>
          </a:p>
          <a:p>
            <a:pPr marL="457200" indent="-457200">
              <a:buFont typeface="+mj-lt"/>
              <a:buAutoNum type="arabicPeriod"/>
              <a:defRPr/>
            </a:pPr>
            <a:r>
              <a:rPr lang="zh-CN" altLang="en-US" sz="2400" dirty="0">
                <a:ea typeface="宋体" pitchFamily="2" charset="-122"/>
              </a:rPr>
              <a:t>在</a:t>
            </a:r>
            <a:r>
              <a:rPr lang="en-US" altLang="zh-CN" sz="2400" dirty="0" err="1">
                <a:ea typeface="宋体" pitchFamily="2" charset="-122"/>
              </a:rPr>
              <a:t>TestFrock类的main方法中</a:t>
            </a:r>
            <a:r>
              <a:rPr lang="en-US" altLang="zh-CN" sz="2400" dirty="0">
                <a:ea typeface="宋体" pitchFamily="2" charset="-122"/>
              </a:rPr>
              <a:t>，</a:t>
            </a:r>
            <a:r>
              <a:rPr lang="zh-CN" altLang="en-US" sz="2400" dirty="0">
                <a:ea typeface="宋体" pitchFamily="2" charset="-122"/>
              </a:rPr>
              <a:t>分别创建三个</a:t>
            </a:r>
            <a:r>
              <a:rPr lang="en-US" altLang="zh-CN" sz="2400" dirty="0">
                <a:ea typeface="宋体" pitchFamily="2" charset="-122"/>
              </a:rPr>
              <a:t>Frock </a:t>
            </a:r>
            <a:r>
              <a:rPr lang="zh-CN" altLang="en-US" sz="2400" dirty="0">
                <a:ea typeface="宋体" pitchFamily="2" charset="-122"/>
              </a:rPr>
              <a:t>对象，并打印三个对象的序列号，验证是否为按</a:t>
            </a:r>
            <a:r>
              <a:rPr lang="en-US" altLang="zh-CN" sz="2400" dirty="0">
                <a:ea typeface="宋体" pitchFamily="2" charset="-122"/>
              </a:rPr>
              <a:t>100</a:t>
            </a:r>
            <a:r>
              <a:rPr lang="zh-CN" altLang="en-US" sz="2400" dirty="0">
                <a:ea typeface="宋体" pitchFamily="2" charset="-122"/>
              </a:rPr>
              <a:t>递增。</a:t>
            </a:r>
            <a:endParaRPr lang="en-US" altLang="zh-CN" sz="2400" dirty="0">
              <a:ea typeface="宋体" pitchFamily="2" charset="-122"/>
            </a:endParaRPr>
          </a:p>
          <a:p>
            <a:pPr marL="457200" indent="-457200">
              <a:buFont typeface="+mj-lt"/>
              <a:buAutoNum type="arabicPeriod"/>
              <a:defRPr/>
            </a:pPr>
            <a:endParaRPr lang="en-US" altLang="zh-CN" sz="2400" dirty="0">
              <a:ea typeface="宋体"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3643306" y="0"/>
            <a:ext cx="2736304" cy="832698"/>
          </a:xfrm>
        </p:spPr>
        <p:txBody>
          <a:bodyPr/>
          <a:lstStyle/>
          <a:p>
            <a:pPr eaLnBrk="1" hangingPunct="1">
              <a:defRPr/>
            </a:pPr>
            <a:r>
              <a:rPr lang="zh-CN" altLang="en-US" b="1" dirty="0">
                <a:latin typeface="+mn-lt"/>
                <a:ea typeface="宋体" pitchFamily="2" charset="-122"/>
                <a:cs typeface="Times New Roman" pitchFamily="18" charset="0"/>
              </a:rPr>
              <a:t>练习</a:t>
            </a:r>
            <a:r>
              <a:rPr lang="en-US" altLang="zh-CN" b="1" dirty="0">
                <a:latin typeface="+mn-lt"/>
                <a:ea typeface="宋体" pitchFamily="2" charset="-122"/>
                <a:cs typeface="Times New Roman" pitchFamily="18" charset="0"/>
              </a:rPr>
              <a:t>2</a:t>
            </a:r>
            <a:endParaRPr lang="zh-CN" altLang="en-US" b="1" dirty="0">
              <a:latin typeface="+mn-lt"/>
              <a:ea typeface="宋体" pitchFamily="2" charset="-122"/>
              <a:cs typeface="Times New Roman" pitchFamily="18" charset="0"/>
            </a:endParaRPr>
          </a:p>
        </p:txBody>
      </p:sp>
      <p:sp>
        <p:nvSpPr>
          <p:cNvPr id="13315" name="Rectangle 3"/>
          <p:cNvSpPr>
            <a:spLocks noChangeArrowheads="1"/>
          </p:cNvSpPr>
          <p:nvPr/>
        </p:nvSpPr>
        <p:spPr bwMode="auto">
          <a:xfrm>
            <a:off x="381000" y="1700808"/>
            <a:ext cx="8367464" cy="2677656"/>
          </a:xfrm>
          <a:prstGeom prst="rect">
            <a:avLst/>
          </a:prstGeom>
          <a:noFill/>
          <a:ln w="9525">
            <a:noFill/>
            <a:miter lim="800000"/>
            <a:headEnd/>
            <a:tailEnd/>
          </a:ln>
        </p:spPr>
        <p:txBody>
          <a:bodyPr wrap="square">
            <a:spAutoFit/>
          </a:bodyPr>
          <a:lstStyle/>
          <a:p>
            <a:pPr>
              <a:buFont typeface="Wingdings" pitchFamily="2" charset="2"/>
              <a:buNone/>
            </a:pPr>
            <a:r>
              <a:rPr lang="zh-CN" altLang="en-US" sz="2800" dirty="0">
                <a:ea typeface="宋体" pitchFamily="2" charset="-122"/>
                <a:cs typeface="Times New Roman" pitchFamily="18" charset="0"/>
              </a:rPr>
              <a:t>编写一个类实现银行账户的概念，包含的属性有“帐号”、“密码”、“存款余额”、“利率”、“最小余额”，定义封装这些属性的方法。</a:t>
            </a:r>
            <a:r>
              <a:rPr lang="zh-CN" altLang="en-US" sz="2800" dirty="0">
                <a:solidFill>
                  <a:srgbClr val="FF0000"/>
                </a:solidFill>
                <a:ea typeface="宋体" pitchFamily="2" charset="-122"/>
                <a:cs typeface="Times New Roman" pitchFamily="18" charset="0"/>
              </a:rPr>
              <a:t>账号要自动生成。</a:t>
            </a:r>
          </a:p>
          <a:p>
            <a:pPr>
              <a:buFont typeface="Wingdings" pitchFamily="2" charset="2"/>
              <a:buNone/>
            </a:pPr>
            <a:r>
              <a:rPr lang="zh-CN" altLang="en-US" sz="2800" dirty="0">
                <a:ea typeface="宋体" pitchFamily="2" charset="-122"/>
                <a:cs typeface="Times New Roman" pitchFamily="18" charset="0"/>
              </a:rPr>
              <a:t>编写主类，使用银行账户类，输入、输出</a:t>
            </a:r>
            <a:r>
              <a:rPr lang="en-US" altLang="zh-CN" sz="2800" dirty="0">
                <a:ea typeface="宋体" pitchFamily="2" charset="-122"/>
                <a:cs typeface="Times New Roman" pitchFamily="18" charset="0"/>
              </a:rPr>
              <a:t>3</a:t>
            </a:r>
            <a:r>
              <a:rPr lang="zh-CN" altLang="en-US" sz="2800" dirty="0">
                <a:ea typeface="宋体" pitchFamily="2" charset="-122"/>
                <a:cs typeface="Times New Roman" pitchFamily="18" charset="0"/>
              </a:rPr>
              <a:t>个储户的上述信息。</a:t>
            </a:r>
          </a:p>
          <a:p>
            <a:pPr>
              <a:buFont typeface="Wingdings" pitchFamily="2" charset="2"/>
              <a:buNone/>
            </a:pPr>
            <a:r>
              <a:rPr lang="zh-CN" altLang="en-US" sz="2800" dirty="0">
                <a:ea typeface="宋体" pitchFamily="2" charset="-122"/>
                <a:cs typeface="Times New Roman" pitchFamily="18" charset="0"/>
              </a:rPr>
              <a:t>考虑：哪些属性可以设计成</a:t>
            </a:r>
            <a:r>
              <a:rPr lang="en-US" altLang="zh-CN" sz="2800" dirty="0">
                <a:ea typeface="宋体" pitchFamily="2" charset="-122"/>
                <a:cs typeface="Times New Roman" pitchFamily="18" charset="0"/>
              </a:rPr>
              <a:t>static</a:t>
            </a:r>
            <a:r>
              <a:rPr lang="zh-CN" altLang="en-US" sz="2800" dirty="0">
                <a:ea typeface="宋体" pitchFamily="2" charset="-122"/>
                <a:cs typeface="Times New Roman" pitchFamily="18" charset="0"/>
              </a:rPr>
              <a:t>属性。</a:t>
            </a:r>
            <a:endParaRPr lang="en-US" altLang="zh-CN" sz="2800" dirty="0">
              <a:ea typeface="宋体" pitchFamily="2" charset="-122"/>
              <a:cs typeface="Times New Roman" pitchFamily="18" charset="0"/>
            </a:endParaRPr>
          </a:p>
        </p:txBody>
      </p:sp>
    </p:spTree>
    <p:extLst>
      <p:ext uri="{BB962C8B-B14F-4D97-AF65-F5344CB8AC3E}">
        <p14:creationId xmlns:p14="http://schemas.microsoft.com/office/powerpoint/2010/main" val="1658419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304800" y="1410355"/>
            <a:ext cx="8534400" cy="5447645"/>
          </a:xfrm>
          <a:prstGeom prst="rect">
            <a:avLst/>
          </a:prstGeom>
          <a:noFill/>
          <a:ln w="9525">
            <a:noFill/>
            <a:miter lim="800000"/>
            <a:headEnd/>
            <a:tailEnd/>
          </a:ln>
        </p:spPr>
        <p:txBody>
          <a:bodyPr>
            <a:spAutoFit/>
          </a:bodyPr>
          <a:lstStyle/>
          <a:p>
            <a:pPr>
              <a:spcBef>
                <a:spcPct val="50000"/>
              </a:spcBef>
            </a:pPr>
            <a:r>
              <a:rPr kumimoji="0" lang="zh-CN" altLang="en-US" sz="2400" b="1" dirty="0">
                <a:ea typeface="宋体" pitchFamily="2" charset="-122"/>
                <a:cs typeface="Times New Roman" pitchFamily="18" charset="0"/>
              </a:rPr>
              <a:t>        设计模式</a:t>
            </a:r>
            <a:r>
              <a:rPr kumimoji="0" lang="zh-CN" altLang="en-US" sz="2400" dirty="0">
                <a:ea typeface="宋体" pitchFamily="2" charset="-122"/>
                <a:cs typeface="Times New Roman" pitchFamily="18" charset="0"/>
              </a:rPr>
              <a:t>是在大量的实践中总结和理论化之后优选的代码结构、编程风格、以及</a:t>
            </a:r>
            <a:r>
              <a:rPr kumimoji="0" lang="zh-CN" altLang="en-US" sz="2400" b="1" dirty="0">
                <a:solidFill>
                  <a:schemeClr val="accent2"/>
                </a:solidFill>
                <a:ea typeface="宋体" pitchFamily="2" charset="-122"/>
                <a:cs typeface="Times New Roman" pitchFamily="18" charset="0"/>
              </a:rPr>
              <a:t>解决问题的思考方式</a:t>
            </a:r>
            <a:r>
              <a:rPr kumimoji="0" lang="zh-CN" altLang="en-US" sz="2400" dirty="0">
                <a:ea typeface="宋体" pitchFamily="2" charset="-122"/>
                <a:cs typeface="Times New Roman" pitchFamily="18" charset="0"/>
              </a:rPr>
              <a:t>。设计模式就像是经典的棋谱，不同的棋局，我们用不同的棋谱，免去我们自己再思考和</a:t>
            </a:r>
            <a:r>
              <a:rPr kumimoji="0" lang="zh-CN" altLang="en-US" sz="2400">
                <a:ea typeface="宋体" pitchFamily="2" charset="-122"/>
                <a:cs typeface="Times New Roman" pitchFamily="18" charset="0"/>
              </a:rPr>
              <a:t>摸索。</a:t>
            </a:r>
            <a:r>
              <a:rPr kumimoji="0" lang="en-US" altLang="zh-CN" sz="2400">
                <a:ea typeface="宋体" pitchFamily="2" charset="-122"/>
                <a:cs typeface="Times New Roman" pitchFamily="18" charset="0"/>
              </a:rPr>
              <a:t>”</a:t>
            </a:r>
            <a:r>
              <a:rPr kumimoji="0" lang="zh-CN" altLang="en-US" sz="2400">
                <a:ea typeface="宋体" pitchFamily="2" charset="-122"/>
                <a:cs typeface="Times New Roman" pitchFamily="18" charset="0"/>
              </a:rPr>
              <a:t>套路</a:t>
            </a:r>
            <a:r>
              <a:rPr kumimoji="0" lang="en-US" altLang="zh-CN" sz="2400">
                <a:ea typeface="宋体" pitchFamily="2" charset="-122"/>
                <a:cs typeface="Times New Roman" pitchFamily="18" charset="0"/>
              </a:rPr>
              <a:t>”</a:t>
            </a:r>
            <a:endParaRPr kumimoji="0" lang="zh-CN" altLang="en-US" sz="2400" dirty="0">
              <a:ea typeface="宋体" pitchFamily="2" charset="-122"/>
              <a:cs typeface="Times New Roman" pitchFamily="18" charset="0"/>
            </a:endParaRPr>
          </a:p>
          <a:p>
            <a:r>
              <a:rPr kumimoji="0" lang="zh-CN" altLang="en-US" sz="2400" dirty="0">
                <a:ea typeface="宋体" pitchFamily="2" charset="-122"/>
                <a:cs typeface="Times New Roman" pitchFamily="18" charset="0"/>
              </a:rPr>
              <a:t>        所谓类的单例设计模式，就是采取一定的方法保证在整个的软件系统中，对某个类</a:t>
            </a:r>
            <a:r>
              <a:rPr kumimoji="0" lang="zh-CN" altLang="en-US" sz="2400" b="1" dirty="0">
                <a:ea typeface="宋体" pitchFamily="2" charset="-122"/>
                <a:cs typeface="Times New Roman" pitchFamily="18" charset="0"/>
              </a:rPr>
              <a:t>只能存在一个对象实例</a:t>
            </a:r>
            <a:r>
              <a:rPr kumimoji="0" lang="zh-CN" altLang="en-US" sz="2400" dirty="0">
                <a:ea typeface="宋体" pitchFamily="2" charset="-122"/>
                <a:cs typeface="Times New Roman" pitchFamily="18" charset="0"/>
              </a:rPr>
              <a:t>，并且该类只提供一个取得其对象实例的方法。如果我们要让类在一个虚拟机中只能产生一个对象，我们首先必须将类的</a:t>
            </a:r>
            <a:r>
              <a:rPr kumimoji="0" lang="zh-CN" altLang="en-US" sz="2400" dirty="0">
                <a:solidFill>
                  <a:srgbClr val="0000FF"/>
                </a:solidFill>
                <a:ea typeface="宋体" pitchFamily="2" charset="-122"/>
                <a:cs typeface="Times New Roman" pitchFamily="18" charset="0"/>
              </a:rPr>
              <a:t>构造方法的访问权限设置为</a:t>
            </a:r>
            <a:r>
              <a:rPr kumimoji="0" lang="en-US" altLang="zh-CN" sz="2400" dirty="0">
                <a:solidFill>
                  <a:srgbClr val="0000FF"/>
                </a:solidFill>
                <a:ea typeface="宋体" pitchFamily="2" charset="-122"/>
                <a:cs typeface="Times New Roman" pitchFamily="18" charset="0"/>
              </a:rPr>
              <a:t>private</a:t>
            </a:r>
            <a:r>
              <a:rPr kumimoji="0" lang="zh-CN" altLang="en-US" sz="2400" dirty="0">
                <a:ea typeface="宋体" pitchFamily="2" charset="-122"/>
                <a:cs typeface="Times New Roman" pitchFamily="18" charset="0"/>
              </a:rPr>
              <a:t>，这样，就不能用</a:t>
            </a:r>
            <a:r>
              <a:rPr kumimoji="0" lang="en-US" altLang="zh-CN" sz="2400" dirty="0">
                <a:ea typeface="宋体" pitchFamily="2" charset="-122"/>
                <a:cs typeface="Times New Roman" pitchFamily="18" charset="0"/>
              </a:rPr>
              <a:t>new</a:t>
            </a:r>
            <a:r>
              <a:rPr kumimoji="0" lang="zh-CN" altLang="en-US" sz="2400" dirty="0">
                <a:ea typeface="宋体" pitchFamily="2" charset="-122"/>
                <a:cs typeface="Times New Roman" pitchFamily="18" charset="0"/>
              </a:rPr>
              <a:t>操作符在类的外部产生类的对象了，但在类内部仍可以产生该类的对象。因为在类的外部开始还无法得到类的对象，只能</a:t>
            </a:r>
            <a:r>
              <a:rPr kumimoji="0" lang="zh-CN" altLang="en-US" sz="2400" dirty="0">
                <a:solidFill>
                  <a:srgbClr val="0000FF"/>
                </a:solidFill>
                <a:ea typeface="宋体" pitchFamily="2" charset="-122"/>
                <a:cs typeface="Times New Roman" pitchFamily="18" charset="0"/>
              </a:rPr>
              <a:t>调用该类的某个静态方法</a:t>
            </a:r>
            <a:r>
              <a:rPr kumimoji="0" lang="zh-CN" altLang="en-US" sz="2400" dirty="0">
                <a:ea typeface="宋体" pitchFamily="2" charset="-122"/>
                <a:cs typeface="Times New Roman" pitchFamily="18" charset="0"/>
              </a:rPr>
              <a:t>以返回类内部创建的对象，静态方法只能访问类中的静态成员变量，所以，指向类内部产生的</a:t>
            </a:r>
            <a:r>
              <a:rPr kumimoji="0" lang="zh-CN" altLang="en-US" sz="2400" dirty="0">
                <a:solidFill>
                  <a:srgbClr val="0000FF"/>
                </a:solidFill>
                <a:ea typeface="宋体" pitchFamily="2" charset="-122"/>
                <a:cs typeface="Times New Roman" pitchFamily="18" charset="0"/>
              </a:rPr>
              <a:t>该类对象的变量也必须定义成静态的</a:t>
            </a:r>
            <a:r>
              <a:rPr kumimoji="0" lang="zh-CN" altLang="en-US" sz="2400" dirty="0">
                <a:ea typeface="宋体" pitchFamily="2" charset="-122"/>
                <a:cs typeface="Times New Roman" pitchFamily="18" charset="0"/>
              </a:rPr>
              <a:t>。</a:t>
            </a:r>
          </a:p>
        </p:txBody>
      </p:sp>
      <p:sp>
        <p:nvSpPr>
          <p:cNvPr id="273411" name="Rectangle 3"/>
          <p:cNvSpPr>
            <a:spLocks noGrp="1" noChangeArrowheads="1"/>
          </p:cNvSpPr>
          <p:nvPr>
            <p:ph type="title"/>
          </p:nvPr>
        </p:nvSpPr>
        <p:spPr>
          <a:xfrm>
            <a:off x="1691680" y="672268"/>
            <a:ext cx="6427440" cy="743666"/>
          </a:xfrm>
        </p:spPr>
        <p:txBody>
          <a:bodyPr>
            <a:noAutofit/>
          </a:bodyPr>
          <a:lstStyle/>
          <a:p>
            <a:pPr eaLnBrk="1" hangingPunct="1">
              <a:defRPr/>
            </a:pPr>
            <a:r>
              <a:rPr lang="zh-CN" altLang="en-US" b="1" dirty="0">
                <a:latin typeface="+mn-lt"/>
                <a:ea typeface="宋体" pitchFamily="2" charset="-122"/>
                <a:cs typeface="Times New Roman" pitchFamily="18" charset="0"/>
              </a:rPr>
              <a:t>单例 </a:t>
            </a:r>
            <a:r>
              <a:rPr lang="en-US" altLang="zh-CN" b="1" dirty="0">
                <a:latin typeface="+mn-lt"/>
                <a:ea typeface="宋体" pitchFamily="2" charset="-122"/>
                <a:cs typeface="Times New Roman" pitchFamily="18" charset="0"/>
              </a:rPr>
              <a:t>(Singleton)</a:t>
            </a:r>
            <a:r>
              <a:rPr lang="zh-CN" altLang="en-US" b="1" dirty="0">
                <a:latin typeface="+mn-lt"/>
                <a:ea typeface="宋体" pitchFamily="2" charset="-122"/>
                <a:cs typeface="Times New Roman" pitchFamily="18" charset="0"/>
              </a:rPr>
              <a:t>设计模式</a:t>
            </a:r>
          </a:p>
        </p:txBody>
      </p:sp>
    </p:spTree>
    <p:extLst>
      <p:ext uri="{BB962C8B-B14F-4D97-AF65-F5344CB8AC3E}">
        <p14:creationId xmlns:p14="http://schemas.microsoft.com/office/powerpoint/2010/main" val="3400241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251520" y="1196752"/>
            <a:ext cx="7956376" cy="5400600"/>
          </a:xfrm>
        </p:spPr>
        <p:txBody>
          <a:bodyPr>
            <a:noAutofit/>
          </a:bodyPr>
          <a:lstStyle/>
          <a:p>
            <a:pPr eaLnBrk="1" hangingPunct="1">
              <a:lnSpc>
                <a:spcPct val="90000"/>
              </a:lnSpc>
              <a:spcBef>
                <a:spcPct val="0"/>
              </a:spcBef>
              <a:buFontTx/>
              <a:buNone/>
            </a:pPr>
            <a:r>
              <a:rPr lang="en-US" altLang="zh-CN" sz="2400" dirty="0">
                <a:solidFill>
                  <a:srgbClr val="C00000"/>
                </a:solidFill>
                <a:ea typeface="宋体" pitchFamily="2" charset="-122"/>
                <a:cs typeface="Times New Roman" pitchFamily="18" charset="0"/>
              </a:rPr>
              <a:t>class Single{</a:t>
            </a:r>
          </a:p>
          <a:p>
            <a:pPr>
              <a:lnSpc>
                <a:spcPct val="90000"/>
              </a:lnSpc>
              <a:spcBef>
                <a:spcPct val="0"/>
              </a:spcBef>
              <a:buNone/>
            </a:pPr>
            <a:r>
              <a:rPr lang="en-US" altLang="zh-CN" sz="2400" dirty="0">
                <a:solidFill>
                  <a:srgbClr val="C00000"/>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//private</a:t>
            </a:r>
            <a:r>
              <a:rPr lang="zh-CN" altLang="en-US" sz="2400" dirty="0">
                <a:solidFill>
                  <a:srgbClr val="0000FF"/>
                </a:solidFill>
                <a:ea typeface="宋体" pitchFamily="2" charset="-122"/>
                <a:cs typeface="Times New Roman" pitchFamily="18" charset="0"/>
              </a:rPr>
              <a:t>的构造器，不能在类的外部创建该类的对象</a:t>
            </a:r>
            <a:endParaRPr lang="en-US" altLang="zh-CN" sz="2400" dirty="0">
              <a:solidFill>
                <a:srgbClr val="C00000"/>
              </a:solidFill>
              <a:ea typeface="宋体" pitchFamily="2" charset="-122"/>
              <a:cs typeface="Times New Roman" pitchFamily="18" charset="0"/>
            </a:endParaRPr>
          </a:p>
          <a:p>
            <a:pPr>
              <a:lnSpc>
                <a:spcPct val="90000"/>
              </a:lnSpc>
              <a:spcBef>
                <a:spcPct val="0"/>
              </a:spcBef>
              <a:buNone/>
            </a:pPr>
            <a:r>
              <a:rPr lang="en-US" altLang="zh-CN" sz="2400" dirty="0">
                <a:solidFill>
                  <a:srgbClr val="C00000"/>
                </a:solidFill>
                <a:ea typeface="宋体" pitchFamily="2" charset="-122"/>
                <a:cs typeface="Times New Roman" pitchFamily="18" charset="0"/>
              </a:rPr>
              <a:t>     private Single() </a:t>
            </a:r>
            <a:r>
              <a:rPr lang="en-US" altLang="zh-CN" sz="2400" dirty="0">
                <a:solidFill>
                  <a:srgbClr val="0000FF"/>
                </a:solidFill>
                <a:ea typeface="宋体" pitchFamily="2" charset="-122"/>
                <a:cs typeface="Times New Roman" pitchFamily="18" charset="0"/>
              </a:rPr>
              <a:t>{} </a:t>
            </a:r>
          </a:p>
          <a:p>
            <a:pPr>
              <a:lnSpc>
                <a:spcPct val="90000"/>
              </a:lnSpc>
              <a:spcBef>
                <a:spcPct val="0"/>
              </a:spcBef>
              <a:buNone/>
            </a:pPr>
            <a:r>
              <a:rPr lang="zh-CN" altLang="en-US" sz="2400" dirty="0">
                <a:solidFill>
                  <a:srgbClr val="C00000"/>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a:t>
            </a:r>
            <a:r>
              <a:rPr lang="zh-CN" altLang="en-US" sz="2400" dirty="0">
                <a:solidFill>
                  <a:srgbClr val="0000FF"/>
                </a:solidFill>
                <a:ea typeface="宋体" pitchFamily="2" charset="-122"/>
                <a:cs typeface="Times New Roman" pitchFamily="18" charset="0"/>
              </a:rPr>
              <a:t>私有的，只能在类的内部访问</a:t>
            </a:r>
            <a:endParaRPr lang="en-US" altLang="zh-CN" sz="2400" dirty="0">
              <a:solidFill>
                <a:srgbClr val="C00000"/>
              </a:solidFill>
              <a:ea typeface="宋体" pitchFamily="2" charset="-122"/>
              <a:cs typeface="Times New Roman" pitchFamily="18" charset="0"/>
            </a:endParaRPr>
          </a:p>
          <a:p>
            <a:pPr>
              <a:lnSpc>
                <a:spcPct val="90000"/>
              </a:lnSpc>
              <a:spcBef>
                <a:spcPct val="0"/>
              </a:spcBef>
              <a:buNone/>
            </a:pPr>
            <a:r>
              <a:rPr lang="en-US" altLang="zh-CN" sz="2400" dirty="0">
                <a:solidFill>
                  <a:srgbClr val="C00000"/>
                </a:solidFill>
                <a:ea typeface="宋体" pitchFamily="2" charset="-122"/>
                <a:cs typeface="Times New Roman" pitchFamily="18" charset="0"/>
              </a:rPr>
              <a:t>     private static Single </a:t>
            </a:r>
            <a:r>
              <a:rPr lang="en-US" altLang="zh-CN" sz="2400" dirty="0" err="1">
                <a:solidFill>
                  <a:srgbClr val="C00000"/>
                </a:solidFill>
                <a:ea typeface="宋体" pitchFamily="2" charset="-122"/>
                <a:cs typeface="Times New Roman" pitchFamily="18" charset="0"/>
              </a:rPr>
              <a:t>onlyone</a:t>
            </a:r>
            <a:r>
              <a:rPr lang="en-US" altLang="zh-CN" sz="2400" dirty="0">
                <a:solidFill>
                  <a:srgbClr val="C00000"/>
                </a:solidFill>
                <a:ea typeface="宋体" pitchFamily="2" charset="-122"/>
                <a:cs typeface="Times New Roman" pitchFamily="18" charset="0"/>
              </a:rPr>
              <a:t> = new Single();</a:t>
            </a:r>
          </a:p>
          <a:p>
            <a:pPr>
              <a:lnSpc>
                <a:spcPct val="90000"/>
              </a:lnSpc>
              <a:spcBef>
                <a:spcPct val="0"/>
              </a:spcBef>
              <a:buNone/>
            </a:pPr>
            <a:r>
              <a:rPr lang="en-US" altLang="zh-CN" sz="2400" dirty="0">
                <a:solidFill>
                  <a:srgbClr val="0000FF"/>
                </a:solidFill>
                <a:ea typeface="宋体" pitchFamily="2" charset="-122"/>
                <a:cs typeface="Times New Roman" pitchFamily="18" charset="0"/>
              </a:rPr>
              <a:t> </a:t>
            </a:r>
            <a:r>
              <a:rPr lang="en-US" altLang="zh-CN" sz="2400" dirty="0">
                <a:solidFill>
                  <a:schemeClr val="accent2"/>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a:t>
            </a:r>
            <a:r>
              <a:rPr lang="en-US" altLang="zh-CN" sz="2400" dirty="0" err="1">
                <a:solidFill>
                  <a:srgbClr val="0000FF"/>
                </a:solidFill>
                <a:ea typeface="宋体" pitchFamily="2" charset="-122"/>
                <a:cs typeface="Times New Roman" pitchFamily="18" charset="0"/>
              </a:rPr>
              <a:t>getSingle</a:t>
            </a:r>
            <a:r>
              <a:rPr lang="en-US" altLang="zh-CN" sz="2400" dirty="0">
                <a:solidFill>
                  <a:srgbClr val="0000FF"/>
                </a:solidFill>
                <a:ea typeface="宋体" pitchFamily="2" charset="-122"/>
                <a:cs typeface="Times New Roman" pitchFamily="18" charset="0"/>
              </a:rPr>
              <a:t>()</a:t>
            </a:r>
            <a:r>
              <a:rPr lang="zh-CN" altLang="en-US" sz="2400" dirty="0">
                <a:solidFill>
                  <a:srgbClr val="0000FF"/>
                </a:solidFill>
                <a:ea typeface="宋体" pitchFamily="2" charset="-122"/>
                <a:cs typeface="Times New Roman" pitchFamily="18" charset="0"/>
              </a:rPr>
              <a:t>为</a:t>
            </a:r>
            <a:r>
              <a:rPr lang="en-US" altLang="zh-CN" sz="2400" dirty="0">
                <a:solidFill>
                  <a:srgbClr val="0000FF"/>
                </a:solidFill>
                <a:ea typeface="宋体" pitchFamily="2" charset="-122"/>
                <a:cs typeface="Times New Roman" pitchFamily="18" charset="0"/>
              </a:rPr>
              <a:t>static</a:t>
            </a:r>
            <a:r>
              <a:rPr lang="zh-CN" altLang="en-US" sz="2400" dirty="0">
                <a:solidFill>
                  <a:srgbClr val="0000FF"/>
                </a:solidFill>
                <a:ea typeface="宋体" pitchFamily="2" charset="-122"/>
                <a:cs typeface="Times New Roman" pitchFamily="18" charset="0"/>
              </a:rPr>
              <a:t>，不用创建对象即可访问</a:t>
            </a:r>
            <a:endParaRPr lang="en-US" altLang="zh-CN" sz="2400" dirty="0">
              <a:solidFill>
                <a:schemeClr val="accent2"/>
              </a:solidFill>
              <a:ea typeface="宋体" pitchFamily="2" charset="-122"/>
              <a:cs typeface="Times New Roman" pitchFamily="18" charset="0"/>
            </a:endParaRPr>
          </a:p>
          <a:p>
            <a:pPr>
              <a:lnSpc>
                <a:spcPct val="90000"/>
              </a:lnSpc>
              <a:spcBef>
                <a:spcPct val="0"/>
              </a:spcBef>
              <a:buNone/>
            </a:pPr>
            <a:r>
              <a:rPr lang="en-US" altLang="zh-CN" sz="2400" dirty="0">
                <a:solidFill>
                  <a:srgbClr val="C00000"/>
                </a:solidFill>
                <a:ea typeface="宋体" pitchFamily="2" charset="-122"/>
                <a:cs typeface="Times New Roman" pitchFamily="18" charset="0"/>
              </a:rPr>
              <a:t>     public static Single </a:t>
            </a:r>
            <a:r>
              <a:rPr lang="en-US" altLang="zh-CN" sz="2400" dirty="0" err="1">
                <a:solidFill>
                  <a:srgbClr val="C00000"/>
                </a:solidFill>
                <a:ea typeface="宋体" pitchFamily="2" charset="-122"/>
                <a:cs typeface="Times New Roman" pitchFamily="18" charset="0"/>
              </a:rPr>
              <a:t>getSingle</a:t>
            </a:r>
            <a:r>
              <a:rPr lang="en-US" altLang="zh-CN" sz="2400" dirty="0">
                <a:solidFill>
                  <a:srgbClr val="C00000"/>
                </a:solidFill>
                <a:ea typeface="宋体" pitchFamily="2" charset="-122"/>
                <a:cs typeface="Times New Roman" pitchFamily="18" charset="0"/>
              </a:rPr>
              <a:t>() {</a:t>
            </a:r>
          </a:p>
          <a:p>
            <a:pPr>
              <a:lnSpc>
                <a:spcPct val="90000"/>
              </a:lnSpc>
              <a:spcBef>
                <a:spcPct val="0"/>
              </a:spcBef>
              <a:buNone/>
            </a:pPr>
            <a:r>
              <a:rPr lang="zh-CN" altLang="en-US" sz="2400" dirty="0">
                <a:solidFill>
                  <a:schemeClr val="accent2"/>
                </a:solidFill>
                <a:ea typeface="宋体" pitchFamily="2" charset="-122"/>
                <a:cs typeface="Times New Roman" pitchFamily="18" charset="0"/>
              </a:rPr>
              <a:t>	</a:t>
            </a: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return </a:t>
            </a:r>
            <a:r>
              <a:rPr lang="en-US" altLang="zh-CN" sz="2400" dirty="0" err="1">
                <a:solidFill>
                  <a:srgbClr val="C00000"/>
                </a:solidFill>
                <a:ea typeface="宋体" pitchFamily="2" charset="-122"/>
                <a:cs typeface="Times New Roman" pitchFamily="18" charset="0"/>
              </a:rPr>
              <a:t>onlyone</a:t>
            </a:r>
            <a:r>
              <a:rPr lang="en-US" altLang="zh-CN" sz="2400" dirty="0">
                <a:solidFill>
                  <a:srgbClr val="C00000"/>
                </a:solidFill>
                <a:ea typeface="宋体" pitchFamily="2" charset="-122"/>
                <a:cs typeface="Times New Roman" pitchFamily="18" charset="0"/>
              </a:rPr>
              <a:t>;</a:t>
            </a:r>
          </a:p>
          <a:p>
            <a:pPr eaLnBrk="1" hangingPunct="1">
              <a:lnSpc>
                <a:spcPct val="90000"/>
              </a:lnSpc>
              <a:spcBef>
                <a:spcPct val="0"/>
              </a:spcBef>
              <a:buFontTx/>
              <a:buNone/>
            </a:pPr>
            <a:r>
              <a:rPr lang="en-US" altLang="zh-CN" sz="2400" dirty="0">
                <a:solidFill>
                  <a:srgbClr val="C00000"/>
                </a:solidFill>
                <a:ea typeface="宋体" pitchFamily="2" charset="-122"/>
                <a:cs typeface="Times New Roman" pitchFamily="18" charset="0"/>
              </a:rPr>
              <a:t> 	}</a:t>
            </a:r>
          </a:p>
          <a:p>
            <a:pPr>
              <a:lnSpc>
                <a:spcPct val="90000"/>
              </a:lnSpc>
              <a:spcBef>
                <a:spcPct val="0"/>
              </a:spcBef>
              <a:buNone/>
            </a:pPr>
            <a:r>
              <a:rPr lang="en-US" altLang="zh-CN" sz="2400" dirty="0">
                <a:solidFill>
                  <a:srgbClr val="C00000"/>
                </a:solidFill>
                <a:ea typeface="宋体" pitchFamily="2" charset="-122"/>
                <a:cs typeface="Times New Roman" pitchFamily="18" charset="0"/>
              </a:rPr>
              <a:t>}</a:t>
            </a:r>
          </a:p>
          <a:p>
            <a:pPr eaLnBrk="1" hangingPunct="1">
              <a:lnSpc>
                <a:spcPct val="90000"/>
              </a:lnSpc>
              <a:spcBef>
                <a:spcPct val="0"/>
              </a:spcBef>
              <a:buFontTx/>
              <a:buNone/>
            </a:pPr>
            <a:r>
              <a:rPr lang="en-US" altLang="zh-CN" sz="2400" dirty="0">
                <a:solidFill>
                  <a:srgbClr val="C00000"/>
                </a:solidFill>
                <a:ea typeface="宋体" pitchFamily="2" charset="-122"/>
                <a:cs typeface="Times New Roman" pitchFamily="18" charset="0"/>
              </a:rPr>
              <a:t> public class </a:t>
            </a:r>
            <a:r>
              <a:rPr lang="en-US" altLang="zh-CN" sz="2400" dirty="0" err="1">
                <a:solidFill>
                  <a:srgbClr val="C00000"/>
                </a:solidFill>
                <a:ea typeface="宋体" pitchFamily="2" charset="-122"/>
                <a:cs typeface="Times New Roman" pitchFamily="18" charset="0"/>
              </a:rPr>
              <a:t>TestSingle</a:t>
            </a:r>
            <a:r>
              <a:rPr lang="en-US" altLang="zh-CN" sz="2400" dirty="0">
                <a:solidFill>
                  <a:srgbClr val="C00000"/>
                </a:solidFill>
                <a:ea typeface="宋体" pitchFamily="2" charset="-122"/>
                <a:cs typeface="Times New Roman" pitchFamily="18" charset="0"/>
              </a:rPr>
              <a:t>{</a:t>
            </a:r>
          </a:p>
          <a:p>
            <a:pPr eaLnBrk="1" hangingPunct="1">
              <a:lnSpc>
                <a:spcPct val="90000"/>
              </a:lnSpc>
              <a:spcBef>
                <a:spcPct val="0"/>
              </a:spcBef>
              <a:buFontTx/>
              <a:buNone/>
            </a:pPr>
            <a:r>
              <a:rPr lang="en-US" altLang="zh-CN" sz="2400" dirty="0">
                <a:solidFill>
                  <a:srgbClr val="C00000"/>
                </a:solidFill>
                <a:ea typeface="宋体" pitchFamily="2" charset="-122"/>
                <a:cs typeface="Times New Roman" pitchFamily="18" charset="0"/>
              </a:rPr>
              <a:t>	public static void main(String </a:t>
            </a:r>
            <a:r>
              <a:rPr lang="en-US" altLang="zh-CN" sz="2400" dirty="0" err="1">
                <a:solidFill>
                  <a:srgbClr val="C00000"/>
                </a:solidFill>
                <a:ea typeface="宋体" pitchFamily="2" charset="-122"/>
                <a:cs typeface="Times New Roman" pitchFamily="18" charset="0"/>
              </a:rPr>
              <a:t>args</a:t>
            </a:r>
            <a:r>
              <a:rPr lang="en-US" altLang="zh-CN" sz="2400" dirty="0">
                <a:solidFill>
                  <a:srgbClr val="C00000"/>
                </a:solidFill>
                <a:ea typeface="宋体" pitchFamily="2" charset="-122"/>
                <a:cs typeface="Times New Roman" pitchFamily="18" charset="0"/>
              </a:rPr>
              <a:t>[]) {		</a:t>
            </a:r>
          </a:p>
          <a:p>
            <a:pPr eaLnBrk="1" hangingPunct="1">
              <a:lnSpc>
                <a:spcPct val="90000"/>
              </a:lnSpc>
              <a:spcBef>
                <a:spcPct val="0"/>
              </a:spcBef>
              <a:buFontTx/>
              <a:buNone/>
            </a:pPr>
            <a:r>
              <a:rPr lang="en-US" altLang="zh-CN" sz="2400" dirty="0">
                <a:solidFill>
                  <a:srgbClr val="C00000"/>
                </a:solidFill>
                <a:ea typeface="宋体" pitchFamily="2" charset="-122"/>
                <a:cs typeface="Times New Roman" pitchFamily="18" charset="0"/>
              </a:rPr>
              <a:t>		Single  s1 = </a:t>
            </a:r>
            <a:r>
              <a:rPr lang="en-US" altLang="zh-CN" sz="2400" dirty="0" err="1">
                <a:solidFill>
                  <a:srgbClr val="C00000"/>
                </a:solidFill>
                <a:ea typeface="宋体" pitchFamily="2" charset="-122"/>
                <a:cs typeface="Times New Roman" pitchFamily="18" charset="0"/>
              </a:rPr>
              <a:t>Single.getSingle</a:t>
            </a:r>
            <a:r>
              <a:rPr lang="en-US" altLang="zh-CN" sz="2400" dirty="0">
                <a:solidFill>
                  <a:srgbClr val="C00000"/>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a:t>
            </a:r>
            <a:r>
              <a:rPr lang="zh-CN" altLang="en-US" sz="2400" dirty="0">
                <a:solidFill>
                  <a:srgbClr val="0000FF"/>
                </a:solidFill>
                <a:ea typeface="宋体" pitchFamily="2" charset="-122"/>
                <a:cs typeface="Times New Roman" pitchFamily="18" charset="0"/>
              </a:rPr>
              <a:t>访问静态方法</a:t>
            </a:r>
          </a:p>
          <a:p>
            <a:pPr eaLnBrk="1" hangingPunct="1">
              <a:lnSpc>
                <a:spcPct val="90000"/>
              </a:lnSpc>
              <a:spcBef>
                <a:spcPct val="0"/>
              </a:spcBef>
              <a:buFontTx/>
              <a:buNone/>
            </a:pPr>
            <a:r>
              <a:rPr lang="zh-CN" altLang="en-US" sz="2400" dirty="0">
                <a:solidFill>
                  <a:schemeClr val="accent2"/>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	Single  s2 = </a:t>
            </a:r>
            <a:r>
              <a:rPr lang="en-US" altLang="zh-CN" sz="2400" dirty="0" err="1">
                <a:solidFill>
                  <a:srgbClr val="C00000"/>
                </a:solidFill>
                <a:ea typeface="宋体" pitchFamily="2" charset="-122"/>
                <a:cs typeface="Times New Roman" pitchFamily="18" charset="0"/>
              </a:rPr>
              <a:t>Single.getSingle</a:t>
            </a:r>
            <a:r>
              <a:rPr lang="en-US" altLang="zh-CN" sz="2400" dirty="0">
                <a:solidFill>
                  <a:srgbClr val="C00000"/>
                </a:solidFill>
                <a:ea typeface="宋体" pitchFamily="2" charset="-122"/>
                <a:cs typeface="Times New Roman" pitchFamily="18" charset="0"/>
              </a:rPr>
              <a:t>();</a:t>
            </a:r>
          </a:p>
          <a:p>
            <a:pPr eaLnBrk="1" hangingPunct="1">
              <a:lnSpc>
                <a:spcPct val="90000"/>
              </a:lnSpc>
              <a:spcBef>
                <a:spcPct val="0"/>
              </a:spcBef>
              <a:buFontTx/>
              <a:buNone/>
            </a:pPr>
            <a:r>
              <a:rPr lang="en-US" altLang="zh-CN" sz="2400" dirty="0">
                <a:solidFill>
                  <a:srgbClr val="C00000"/>
                </a:solidFill>
                <a:ea typeface="宋体" pitchFamily="2" charset="-122"/>
                <a:cs typeface="Times New Roman" pitchFamily="18" charset="0"/>
              </a:rPr>
              <a:t>		if (s1==s2){</a:t>
            </a:r>
          </a:p>
          <a:p>
            <a:pPr eaLnBrk="1" hangingPunct="1">
              <a:lnSpc>
                <a:spcPct val="90000"/>
              </a:lnSpc>
              <a:spcBef>
                <a:spcPct val="0"/>
              </a:spcBef>
              <a:buFontTx/>
              <a:buNone/>
            </a:pP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("s1 is equals to s2!");</a:t>
            </a:r>
          </a:p>
          <a:p>
            <a:pPr eaLnBrk="1" hangingPunct="1">
              <a:lnSpc>
                <a:spcPct val="90000"/>
              </a:lnSpc>
              <a:spcBef>
                <a:spcPct val="0"/>
              </a:spcBef>
              <a:buFontTx/>
              <a:buNone/>
            </a:pPr>
            <a:r>
              <a:rPr lang="en-US" altLang="zh-CN" sz="2400" dirty="0">
                <a:solidFill>
                  <a:srgbClr val="C00000"/>
                </a:solidFill>
                <a:ea typeface="宋体" pitchFamily="2" charset="-122"/>
                <a:cs typeface="Times New Roman" pitchFamily="18" charset="0"/>
              </a:rPr>
              <a:t>		}}}</a:t>
            </a:r>
          </a:p>
        </p:txBody>
      </p:sp>
      <p:sp>
        <p:nvSpPr>
          <p:cNvPr id="5" name="Rectangle 3"/>
          <p:cNvSpPr>
            <a:spLocks noGrp="1" noChangeArrowheads="1"/>
          </p:cNvSpPr>
          <p:nvPr>
            <p:ph type="title"/>
          </p:nvPr>
        </p:nvSpPr>
        <p:spPr>
          <a:xfrm>
            <a:off x="2195736" y="692696"/>
            <a:ext cx="5923384" cy="743666"/>
          </a:xfrm>
        </p:spPr>
        <p:txBody>
          <a:bodyPr>
            <a:normAutofit/>
          </a:bodyPr>
          <a:lstStyle/>
          <a:p>
            <a:pPr eaLnBrk="1" hangingPunct="1">
              <a:defRPr/>
            </a:pPr>
            <a:r>
              <a:rPr lang="zh-CN" altLang="en-US" sz="3200" b="1" dirty="0">
                <a:latin typeface="+mn-lt"/>
                <a:ea typeface="宋体" pitchFamily="2" charset="-122"/>
                <a:cs typeface="Times New Roman" pitchFamily="18" charset="0"/>
              </a:rPr>
              <a:t>单例</a:t>
            </a:r>
            <a:r>
              <a:rPr lang="en-US" altLang="zh-CN" sz="3200" b="1" dirty="0">
                <a:latin typeface="+mn-lt"/>
                <a:ea typeface="宋体" pitchFamily="2" charset="-122"/>
                <a:cs typeface="Times New Roman" pitchFamily="18" charset="0"/>
              </a:rPr>
              <a:t>(Singleton)</a:t>
            </a:r>
            <a:r>
              <a:rPr lang="zh-CN" altLang="en-US" sz="3200" b="1" dirty="0">
                <a:latin typeface="+mn-lt"/>
                <a:ea typeface="宋体" pitchFamily="2" charset="-122"/>
                <a:cs typeface="Times New Roman" pitchFamily="18" charset="0"/>
              </a:rPr>
              <a:t>设计模式</a:t>
            </a:r>
            <a:r>
              <a:rPr lang="en-US" altLang="zh-CN" sz="3200" b="1" dirty="0">
                <a:latin typeface="+mn-lt"/>
                <a:ea typeface="宋体" pitchFamily="2" charset="-122"/>
                <a:cs typeface="Times New Roman" pitchFamily="18" charset="0"/>
              </a:rPr>
              <a:t>-</a:t>
            </a:r>
            <a:r>
              <a:rPr lang="zh-CN" altLang="en-US" sz="3200" b="1" dirty="0">
                <a:latin typeface="+mn-lt"/>
                <a:ea typeface="宋体" pitchFamily="2" charset="-122"/>
                <a:cs typeface="Times New Roman" pitchFamily="18" charset="0"/>
              </a:rPr>
              <a:t>饿汉式</a:t>
            </a:r>
          </a:p>
        </p:txBody>
      </p:sp>
    </p:spTree>
    <p:extLst>
      <p:ext uri="{BB962C8B-B14F-4D97-AF65-F5344CB8AC3E}">
        <p14:creationId xmlns:p14="http://schemas.microsoft.com/office/powerpoint/2010/main" val="3030632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1" name="圆角矩形 150"/>
          <p:cNvSpPr/>
          <p:nvPr/>
        </p:nvSpPr>
        <p:spPr>
          <a:xfrm>
            <a:off x="2098124" y="4149661"/>
            <a:ext cx="772424" cy="71238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5" name="TextBox 4"/>
          <p:cNvSpPr txBox="1"/>
          <p:nvPr/>
        </p:nvSpPr>
        <p:spPr>
          <a:xfrm>
            <a:off x="4635718" y="44624"/>
            <a:ext cx="4316336" cy="646331"/>
          </a:xfrm>
          <a:prstGeom prst="rect">
            <a:avLst/>
          </a:prstGeom>
          <a:noFill/>
        </p:spPr>
        <p:txBody>
          <a:bodyPr wrap="square" rtlCol="0">
            <a:spAutoFit/>
          </a:bodyPr>
          <a:lstStyle/>
          <a:p>
            <a:r>
              <a:rPr lang="en-US" altLang="zh-CN" sz="3600" b="1" dirty="0">
                <a:solidFill>
                  <a:srgbClr val="FFFF00"/>
                </a:solidFill>
                <a:latin typeface="Courier New" panose="02070309020205020404" pitchFamily="49" charset="0"/>
                <a:ea typeface="宋体" pitchFamily="2" charset="-122"/>
                <a:cs typeface="Courier New" panose="02070309020205020404" pitchFamily="49" charset="0"/>
              </a:rPr>
              <a:t>Java</a:t>
            </a:r>
            <a:r>
              <a:rPr lang="zh-CN" altLang="en-US" sz="3600" b="1" dirty="0">
                <a:solidFill>
                  <a:srgbClr val="FFFF00"/>
                </a:solidFill>
                <a:latin typeface="Courier New" panose="02070309020205020404" pitchFamily="49" charset="0"/>
                <a:ea typeface="宋体" pitchFamily="2" charset="-122"/>
                <a:cs typeface="Courier New" panose="02070309020205020404" pitchFamily="49" charset="0"/>
              </a:rPr>
              <a:t>基础知识图解</a:t>
            </a:r>
          </a:p>
        </p:txBody>
      </p:sp>
      <p:sp>
        <p:nvSpPr>
          <p:cNvPr id="101" name="圆角矩形 100"/>
          <p:cNvSpPr/>
          <p:nvPr/>
        </p:nvSpPr>
        <p:spPr>
          <a:xfrm>
            <a:off x="183802" y="908720"/>
            <a:ext cx="1440160"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2" name="圆角矩形 101"/>
          <p:cNvSpPr/>
          <p:nvPr/>
        </p:nvSpPr>
        <p:spPr>
          <a:xfrm>
            <a:off x="2056010" y="920552"/>
            <a:ext cx="145536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3" name="圆角矩形 102"/>
          <p:cNvSpPr/>
          <p:nvPr/>
        </p:nvSpPr>
        <p:spPr>
          <a:xfrm>
            <a:off x="5584402" y="908720"/>
            <a:ext cx="1440160"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4" name="圆角矩形 103"/>
          <p:cNvSpPr/>
          <p:nvPr/>
        </p:nvSpPr>
        <p:spPr>
          <a:xfrm>
            <a:off x="4899776" y="2420888"/>
            <a:ext cx="968368"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5" name="圆角矩形 104"/>
          <p:cNvSpPr/>
          <p:nvPr/>
        </p:nvSpPr>
        <p:spPr>
          <a:xfrm>
            <a:off x="6948264" y="2420888"/>
            <a:ext cx="9361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6" name="圆角矩形 105"/>
          <p:cNvSpPr/>
          <p:nvPr/>
        </p:nvSpPr>
        <p:spPr>
          <a:xfrm>
            <a:off x="5951345" y="2420888"/>
            <a:ext cx="852903"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7" name="圆角矩形 106"/>
          <p:cNvSpPr/>
          <p:nvPr/>
        </p:nvSpPr>
        <p:spPr>
          <a:xfrm>
            <a:off x="8013450" y="2420888"/>
            <a:ext cx="73501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8" name="圆角矩形 107"/>
          <p:cNvSpPr/>
          <p:nvPr/>
        </p:nvSpPr>
        <p:spPr>
          <a:xfrm>
            <a:off x="5548670" y="3429000"/>
            <a:ext cx="1800562" cy="43204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9" name="圆角矩形 108"/>
          <p:cNvSpPr/>
          <p:nvPr/>
        </p:nvSpPr>
        <p:spPr>
          <a:xfrm>
            <a:off x="7890449" y="4243927"/>
            <a:ext cx="982318" cy="45595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0" name="圆角矩形 109"/>
          <p:cNvSpPr/>
          <p:nvPr/>
        </p:nvSpPr>
        <p:spPr>
          <a:xfrm>
            <a:off x="4009150" y="4222587"/>
            <a:ext cx="929716" cy="4140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1" name="圆角矩形 110"/>
          <p:cNvSpPr/>
          <p:nvPr/>
        </p:nvSpPr>
        <p:spPr>
          <a:xfrm>
            <a:off x="7143489" y="4228965"/>
            <a:ext cx="596863" cy="4076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2" name="圆角矩形 111"/>
          <p:cNvSpPr/>
          <p:nvPr/>
        </p:nvSpPr>
        <p:spPr>
          <a:xfrm>
            <a:off x="6278876" y="4206563"/>
            <a:ext cx="669388" cy="55221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3" name="圆角矩形 112"/>
          <p:cNvSpPr/>
          <p:nvPr/>
        </p:nvSpPr>
        <p:spPr>
          <a:xfrm>
            <a:off x="5080346" y="4246349"/>
            <a:ext cx="973610" cy="39023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5" name="圆角矩形 114"/>
          <p:cNvSpPr/>
          <p:nvPr/>
        </p:nvSpPr>
        <p:spPr>
          <a:xfrm>
            <a:off x="5240809" y="4862046"/>
            <a:ext cx="1440160"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6" name="圆角矩形 115"/>
          <p:cNvSpPr/>
          <p:nvPr/>
        </p:nvSpPr>
        <p:spPr>
          <a:xfrm>
            <a:off x="8173668" y="5877272"/>
            <a:ext cx="6468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7" name="圆角矩形 116"/>
          <p:cNvSpPr/>
          <p:nvPr/>
        </p:nvSpPr>
        <p:spPr>
          <a:xfrm>
            <a:off x="7449589" y="5877272"/>
            <a:ext cx="6468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8" name="圆角矩形 117"/>
          <p:cNvSpPr/>
          <p:nvPr/>
        </p:nvSpPr>
        <p:spPr>
          <a:xfrm>
            <a:off x="6699146" y="5877271"/>
            <a:ext cx="642973" cy="656783"/>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9" name="圆角矩形 118"/>
          <p:cNvSpPr/>
          <p:nvPr/>
        </p:nvSpPr>
        <p:spPr>
          <a:xfrm>
            <a:off x="5771249" y="5877272"/>
            <a:ext cx="81054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0" name="圆角矩形 119"/>
          <p:cNvSpPr/>
          <p:nvPr/>
        </p:nvSpPr>
        <p:spPr>
          <a:xfrm>
            <a:off x="5051169" y="5877272"/>
            <a:ext cx="6468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2" name="圆角矩形 121"/>
          <p:cNvSpPr/>
          <p:nvPr/>
        </p:nvSpPr>
        <p:spPr>
          <a:xfrm>
            <a:off x="4101491" y="5863217"/>
            <a:ext cx="7939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3" name="圆角矩形 122"/>
          <p:cNvSpPr/>
          <p:nvPr/>
        </p:nvSpPr>
        <p:spPr>
          <a:xfrm>
            <a:off x="3301875" y="5877272"/>
            <a:ext cx="6468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4" name="圆角矩形 123"/>
          <p:cNvSpPr/>
          <p:nvPr/>
        </p:nvSpPr>
        <p:spPr>
          <a:xfrm>
            <a:off x="2464439" y="5877272"/>
            <a:ext cx="646804" cy="43204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ea typeface="宋体" pitchFamily="2" charset="-122"/>
              <a:cs typeface="Times New Roman" pitchFamily="18" charset="0"/>
            </a:endParaRPr>
          </a:p>
        </p:txBody>
      </p:sp>
      <p:sp>
        <p:nvSpPr>
          <p:cNvPr id="125" name="圆角矩形 124"/>
          <p:cNvSpPr/>
          <p:nvPr/>
        </p:nvSpPr>
        <p:spPr>
          <a:xfrm>
            <a:off x="226633" y="5877272"/>
            <a:ext cx="1354123" cy="43204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ea typeface="宋体" pitchFamily="2" charset="-122"/>
              <a:cs typeface="Times New Roman" pitchFamily="18" charset="0"/>
            </a:endParaRPr>
          </a:p>
        </p:txBody>
      </p:sp>
      <p:sp>
        <p:nvSpPr>
          <p:cNvPr id="126" name="圆角矩形 125"/>
          <p:cNvSpPr/>
          <p:nvPr/>
        </p:nvSpPr>
        <p:spPr>
          <a:xfrm>
            <a:off x="2098124" y="2222160"/>
            <a:ext cx="1190599"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33" name="TextBox 132"/>
          <p:cNvSpPr txBox="1"/>
          <p:nvPr/>
        </p:nvSpPr>
        <p:spPr>
          <a:xfrm>
            <a:off x="183802" y="955467"/>
            <a:ext cx="1584176" cy="338554"/>
          </a:xfrm>
          <a:prstGeom prst="rect">
            <a:avLst/>
          </a:prstGeom>
          <a:noFill/>
        </p:spPr>
        <p:txBody>
          <a:bodyPr wrap="square" rtlCol="0">
            <a:spAutoFit/>
          </a:bodyPr>
          <a:lstStyle/>
          <a:p>
            <a:r>
              <a:rPr lang="en-US" altLang="zh-CN" sz="1600">
                <a:ea typeface="宋体" pitchFamily="2" charset="-122"/>
                <a:cs typeface="Times New Roman" pitchFamily="18" charset="0"/>
              </a:rPr>
              <a:t>Java</a:t>
            </a:r>
            <a:r>
              <a:rPr lang="zh-CN" altLang="en-US" sz="1600">
                <a:ea typeface="宋体" pitchFamily="2" charset="-122"/>
                <a:cs typeface="Times New Roman" pitchFamily="18" charset="0"/>
              </a:rPr>
              <a:t>发展</a:t>
            </a:r>
            <a:r>
              <a:rPr lang="zh-CN" altLang="en-US" sz="1600" dirty="0">
                <a:ea typeface="宋体" pitchFamily="2" charset="-122"/>
                <a:cs typeface="Times New Roman" pitchFamily="18" charset="0"/>
              </a:rPr>
              <a:t>历程</a:t>
            </a:r>
          </a:p>
        </p:txBody>
      </p:sp>
      <p:sp>
        <p:nvSpPr>
          <p:cNvPr id="134" name="TextBox 133"/>
          <p:cNvSpPr txBox="1"/>
          <p:nvPr/>
        </p:nvSpPr>
        <p:spPr>
          <a:xfrm>
            <a:off x="2072520" y="972944"/>
            <a:ext cx="1491368" cy="338554"/>
          </a:xfrm>
          <a:prstGeom prst="rect">
            <a:avLst/>
          </a:prstGeom>
          <a:noFill/>
        </p:spPr>
        <p:txBody>
          <a:bodyPr wrap="square" rtlCol="0">
            <a:spAutoFit/>
          </a:bodyPr>
          <a:lstStyle/>
          <a:p>
            <a:r>
              <a:rPr lang="en-US" altLang="zh-CN" sz="1600" dirty="0">
                <a:ea typeface="宋体" pitchFamily="2" charset="-122"/>
                <a:cs typeface="Times New Roman" pitchFamily="18" charset="0"/>
              </a:rPr>
              <a:t>JAVA</a:t>
            </a:r>
            <a:r>
              <a:rPr lang="zh-CN" altLang="en-US" sz="1600" dirty="0">
                <a:ea typeface="宋体" pitchFamily="2" charset="-122"/>
                <a:cs typeface="Times New Roman" pitchFamily="18" charset="0"/>
              </a:rPr>
              <a:t>环境搭建</a:t>
            </a:r>
          </a:p>
        </p:txBody>
      </p:sp>
      <p:sp>
        <p:nvSpPr>
          <p:cNvPr id="135" name="TextBox 134"/>
          <p:cNvSpPr txBox="1"/>
          <p:nvPr/>
        </p:nvSpPr>
        <p:spPr>
          <a:xfrm>
            <a:off x="5638543" y="941365"/>
            <a:ext cx="1440160" cy="338554"/>
          </a:xfrm>
          <a:prstGeom prst="rect">
            <a:avLst/>
          </a:prstGeom>
          <a:noFill/>
        </p:spPr>
        <p:txBody>
          <a:bodyPr wrap="square" rtlCol="0">
            <a:spAutoFit/>
          </a:bodyPr>
          <a:lstStyle/>
          <a:p>
            <a:r>
              <a:rPr lang="zh-CN" altLang="en-US" sz="1600" dirty="0">
                <a:ea typeface="宋体" pitchFamily="2" charset="-122"/>
                <a:cs typeface="Times New Roman" pitchFamily="18" charset="0"/>
              </a:rPr>
              <a:t>基础程序设计</a:t>
            </a:r>
          </a:p>
        </p:txBody>
      </p:sp>
      <p:sp>
        <p:nvSpPr>
          <p:cNvPr id="136" name="TextBox 135"/>
          <p:cNvSpPr txBox="1"/>
          <p:nvPr/>
        </p:nvSpPr>
        <p:spPr>
          <a:xfrm>
            <a:off x="4913261" y="2492896"/>
            <a:ext cx="1098899" cy="338554"/>
          </a:xfrm>
          <a:prstGeom prst="rect">
            <a:avLst/>
          </a:prstGeom>
          <a:noFill/>
        </p:spPr>
        <p:txBody>
          <a:bodyPr wrap="square" rtlCol="0">
            <a:spAutoFit/>
          </a:bodyPr>
          <a:lstStyle/>
          <a:p>
            <a:r>
              <a:rPr lang="zh-CN" altLang="en-US" sz="1600" dirty="0">
                <a:ea typeface="宋体" pitchFamily="2" charset="-122"/>
                <a:cs typeface="Times New Roman" pitchFamily="18" charset="0"/>
              </a:rPr>
              <a:t>数据类型</a:t>
            </a:r>
          </a:p>
        </p:txBody>
      </p:sp>
      <p:sp>
        <p:nvSpPr>
          <p:cNvPr id="137" name="TextBox 136"/>
          <p:cNvSpPr txBox="1"/>
          <p:nvPr/>
        </p:nvSpPr>
        <p:spPr>
          <a:xfrm>
            <a:off x="6928225" y="2460555"/>
            <a:ext cx="1109769" cy="338554"/>
          </a:xfrm>
          <a:prstGeom prst="rect">
            <a:avLst/>
          </a:prstGeom>
          <a:noFill/>
        </p:spPr>
        <p:txBody>
          <a:bodyPr wrap="square" rtlCol="0">
            <a:spAutoFit/>
          </a:bodyPr>
          <a:lstStyle/>
          <a:p>
            <a:r>
              <a:rPr lang="zh-CN" altLang="en-US" sz="1600" dirty="0">
                <a:ea typeface="宋体" pitchFamily="2" charset="-122"/>
                <a:cs typeface="Times New Roman" pitchFamily="18" charset="0"/>
              </a:rPr>
              <a:t>流程控制</a:t>
            </a:r>
          </a:p>
        </p:txBody>
      </p:sp>
      <p:sp>
        <p:nvSpPr>
          <p:cNvPr id="138" name="TextBox 137"/>
          <p:cNvSpPr txBox="1"/>
          <p:nvPr/>
        </p:nvSpPr>
        <p:spPr>
          <a:xfrm>
            <a:off x="5968098" y="2460555"/>
            <a:ext cx="913069" cy="338554"/>
          </a:xfrm>
          <a:prstGeom prst="rect">
            <a:avLst/>
          </a:prstGeom>
          <a:noFill/>
        </p:spPr>
        <p:txBody>
          <a:bodyPr wrap="square" rtlCol="0">
            <a:spAutoFit/>
          </a:bodyPr>
          <a:lstStyle/>
          <a:p>
            <a:r>
              <a:rPr lang="zh-CN" altLang="en-US" sz="1600" dirty="0">
                <a:ea typeface="宋体" pitchFamily="2" charset="-122"/>
                <a:cs typeface="Times New Roman" pitchFamily="18" charset="0"/>
              </a:rPr>
              <a:t>运算符</a:t>
            </a:r>
          </a:p>
        </p:txBody>
      </p:sp>
      <p:sp>
        <p:nvSpPr>
          <p:cNvPr id="139" name="TextBox 138"/>
          <p:cNvSpPr txBox="1"/>
          <p:nvPr/>
        </p:nvSpPr>
        <p:spPr>
          <a:xfrm>
            <a:off x="8049725" y="2442374"/>
            <a:ext cx="698739" cy="338554"/>
          </a:xfrm>
          <a:prstGeom prst="rect">
            <a:avLst/>
          </a:prstGeom>
          <a:noFill/>
        </p:spPr>
        <p:txBody>
          <a:bodyPr wrap="square" rtlCol="0">
            <a:spAutoFit/>
          </a:bodyPr>
          <a:lstStyle/>
          <a:p>
            <a:r>
              <a:rPr lang="zh-CN" altLang="en-US" sz="1600" dirty="0">
                <a:ea typeface="宋体" pitchFamily="2" charset="-122"/>
                <a:cs typeface="Times New Roman" pitchFamily="18" charset="0"/>
              </a:rPr>
              <a:t>数组</a:t>
            </a:r>
          </a:p>
        </p:txBody>
      </p:sp>
      <p:sp>
        <p:nvSpPr>
          <p:cNvPr id="140" name="TextBox 139"/>
          <p:cNvSpPr txBox="1"/>
          <p:nvPr/>
        </p:nvSpPr>
        <p:spPr>
          <a:xfrm>
            <a:off x="5652120" y="3504467"/>
            <a:ext cx="1711778" cy="369332"/>
          </a:xfrm>
          <a:prstGeom prst="rect">
            <a:avLst/>
          </a:prstGeom>
          <a:noFill/>
        </p:spPr>
        <p:txBody>
          <a:bodyPr wrap="square" rtlCol="0">
            <a:spAutoFit/>
          </a:bodyPr>
          <a:lstStyle/>
          <a:p>
            <a:r>
              <a:rPr lang="zh-CN" altLang="en-US" dirty="0">
                <a:ea typeface="宋体" pitchFamily="2" charset="-122"/>
                <a:cs typeface="Times New Roman" pitchFamily="18" charset="0"/>
              </a:rPr>
              <a:t>面向对象编程</a:t>
            </a:r>
          </a:p>
        </p:txBody>
      </p:sp>
      <p:sp>
        <p:nvSpPr>
          <p:cNvPr id="141" name="TextBox 140"/>
          <p:cNvSpPr txBox="1"/>
          <p:nvPr/>
        </p:nvSpPr>
        <p:spPr>
          <a:xfrm>
            <a:off x="4041415" y="4286197"/>
            <a:ext cx="932483" cy="338554"/>
          </a:xfrm>
          <a:prstGeom prst="rect">
            <a:avLst/>
          </a:prstGeom>
          <a:noFill/>
        </p:spPr>
        <p:txBody>
          <a:bodyPr wrap="square" rtlCol="0">
            <a:spAutoFit/>
          </a:bodyPr>
          <a:lstStyle/>
          <a:p>
            <a:r>
              <a:rPr lang="zh-CN" altLang="en-US" sz="1600">
                <a:ea typeface="宋体" pitchFamily="2" charset="-122"/>
                <a:cs typeface="Times New Roman" pitchFamily="18" charset="0"/>
              </a:rPr>
              <a:t>类</a:t>
            </a:r>
            <a:r>
              <a:rPr lang="en-US" altLang="zh-CN" sz="1600">
                <a:ea typeface="宋体" pitchFamily="2" charset="-122"/>
                <a:cs typeface="Times New Roman" pitchFamily="18" charset="0"/>
              </a:rPr>
              <a:t>/</a:t>
            </a:r>
            <a:r>
              <a:rPr lang="zh-CN" altLang="en-US" sz="1600">
                <a:ea typeface="宋体" pitchFamily="2" charset="-122"/>
                <a:cs typeface="Times New Roman" pitchFamily="18" charset="0"/>
              </a:rPr>
              <a:t>对象</a:t>
            </a:r>
            <a:endParaRPr lang="zh-CN" altLang="en-US" sz="1600" dirty="0">
              <a:ea typeface="宋体" pitchFamily="2" charset="-122"/>
              <a:cs typeface="Times New Roman" pitchFamily="18" charset="0"/>
            </a:endParaRPr>
          </a:p>
        </p:txBody>
      </p:sp>
      <p:sp>
        <p:nvSpPr>
          <p:cNvPr id="142" name="TextBox 141"/>
          <p:cNvSpPr txBox="1"/>
          <p:nvPr/>
        </p:nvSpPr>
        <p:spPr>
          <a:xfrm>
            <a:off x="5045353" y="4290674"/>
            <a:ext cx="1043596" cy="338554"/>
          </a:xfrm>
          <a:prstGeom prst="rect">
            <a:avLst/>
          </a:prstGeom>
          <a:noFill/>
        </p:spPr>
        <p:txBody>
          <a:bodyPr wrap="square" rtlCol="0">
            <a:spAutoFit/>
          </a:bodyPr>
          <a:lstStyle/>
          <a:p>
            <a:r>
              <a:rPr lang="zh-CN" altLang="en-US" sz="1600">
                <a:ea typeface="宋体" pitchFamily="2" charset="-122"/>
                <a:cs typeface="Times New Roman" pitchFamily="18" charset="0"/>
              </a:rPr>
              <a:t>类的结构</a:t>
            </a:r>
            <a:endParaRPr lang="zh-CN" altLang="en-US" sz="1600" dirty="0">
              <a:ea typeface="宋体" pitchFamily="2" charset="-122"/>
              <a:cs typeface="Times New Roman" pitchFamily="18" charset="0"/>
            </a:endParaRPr>
          </a:p>
        </p:txBody>
      </p:sp>
      <p:sp>
        <p:nvSpPr>
          <p:cNvPr id="144" name="TextBox 143"/>
          <p:cNvSpPr txBox="1"/>
          <p:nvPr/>
        </p:nvSpPr>
        <p:spPr>
          <a:xfrm>
            <a:off x="7884368" y="4293096"/>
            <a:ext cx="1008745" cy="338554"/>
          </a:xfrm>
          <a:prstGeom prst="rect">
            <a:avLst/>
          </a:prstGeom>
          <a:noFill/>
        </p:spPr>
        <p:txBody>
          <a:bodyPr wrap="square" rtlCol="0">
            <a:spAutoFit/>
          </a:bodyPr>
          <a:lstStyle/>
          <a:p>
            <a:r>
              <a:rPr lang="zh-CN" altLang="en-US" sz="1600" dirty="0">
                <a:ea typeface="宋体" pitchFamily="2" charset="-122"/>
                <a:cs typeface="Times New Roman" pitchFamily="18" charset="0"/>
              </a:rPr>
              <a:t>设计模式</a:t>
            </a:r>
          </a:p>
        </p:txBody>
      </p:sp>
      <p:sp>
        <p:nvSpPr>
          <p:cNvPr id="145" name="TextBox 144"/>
          <p:cNvSpPr txBox="1"/>
          <p:nvPr/>
        </p:nvSpPr>
        <p:spPr>
          <a:xfrm>
            <a:off x="7155329" y="4272191"/>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接口</a:t>
            </a:r>
          </a:p>
        </p:txBody>
      </p:sp>
      <p:sp>
        <p:nvSpPr>
          <p:cNvPr id="146" name="TextBox 145"/>
          <p:cNvSpPr txBox="1"/>
          <p:nvPr/>
        </p:nvSpPr>
        <p:spPr>
          <a:xfrm>
            <a:off x="6324788" y="4212377"/>
            <a:ext cx="653395" cy="584775"/>
          </a:xfrm>
          <a:prstGeom prst="rect">
            <a:avLst/>
          </a:prstGeom>
          <a:noFill/>
        </p:spPr>
        <p:txBody>
          <a:bodyPr wrap="square" rtlCol="0">
            <a:spAutoFit/>
          </a:bodyPr>
          <a:lstStyle/>
          <a:p>
            <a:r>
              <a:rPr lang="zh-CN" altLang="en-US" sz="1600" dirty="0">
                <a:ea typeface="宋体" pitchFamily="2" charset="-122"/>
                <a:cs typeface="Times New Roman" pitchFamily="18" charset="0"/>
              </a:rPr>
              <a:t>三大特性</a:t>
            </a:r>
          </a:p>
        </p:txBody>
      </p:sp>
      <p:sp>
        <p:nvSpPr>
          <p:cNvPr id="147" name="TextBox 146"/>
          <p:cNvSpPr txBox="1"/>
          <p:nvPr/>
        </p:nvSpPr>
        <p:spPr>
          <a:xfrm>
            <a:off x="5267263" y="4908793"/>
            <a:ext cx="1413706" cy="338554"/>
          </a:xfrm>
          <a:prstGeom prst="rect">
            <a:avLst/>
          </a:prstGeom>
          <a:noFill/>
        </p:spPr>
        <p:txBody>
          <a:bodyPr wrap="square" rtlCol="0">
            <a:spAutoFit/>
          </a:bodyPr>
          <a:lstStyle/>
          <a:p>
            <a:r>
              <a:rPr lang="zh-CN" altLang="en-US" sz="1600" dirty="0">
                <a:ea typeface="宋体" pitchFamily="2" charset="-122"/>
                <a:cs typeface="Times New Roman" pitchFamily="18" charset="0"/>
              </a:rPr>
              <a:t>应用程序开发</a:t>
            </a:r>
          </a:p>
        </p:txBody>
      </p:sp>
      <p:sp>
        <p:nvSpPr>
          <p:cNvPr id="148" name="TextBox 147"/>
          <p:cNvSpPr txBox="1"/>
          <p:nvPr/>
        </p:nvSpPr>
        <p:spPr>
          <a:xfrm>
            <a:off x="2464439" y="5926560"/>
            <a:ext cx="812219" cy="338554"/>
          </a:xfrm>
          <a:prstGeom prst="rect">
            <a:avLst/>
          </a:prstGeom>
          <a:noFill/>
        </p:spPr>
        <p:txBody>
          <a:bodyPr wrap="square" rtlCol="0">
            <a:spAutoFit/>
          </a:bodyPr>
          <a:lstStyle/>
          <a:p>
            <a:r>
              <a:rPr lang="en-US" altLang="zh-CN" sz="1600" dirty="0">
                <a:ea typeface="宋体" pitchFamily="2" charset="-122"/>
                <a:cs typeface="Times New Roman" pitchFamily="18" charset="0"/>
              </a:rPr>
              <a:t>JDBC</a:t>
            </a:r>
            <a:endParaRPr lang="zh-CN" altLang="en-US" sz="1600" dirty="0">
              <a:ea typeface="宋体" pitchFamily="2" charset="-122"/>
              <a:cs typeface="Times New Roman" pitchFamily="18" charset="0"/>
            </a:endParaRPr>
          </a:p>
        </p:txBody>
      </p:sp>
      <p:sp>
        <p:nvSpPr>
          <p:cNvPr id="149" name="TextBox 148"/>
          <p:cNvSpPr txBox="1"/>
          <p:nvPr/>
        </p:nvSpPr>
        <p:spPr>
          <a:xfrm>
            <a:off x="3322977" y="5924019"/>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集合</a:t>
            </a:r>
          </a:p>
        </p:txBody>
      </p:sp>
      <p:sp>
        <p:nvSpPr>
          <p:cNvPr id="150" name="TextBox 149"/>
          <p:cNvSpPr txBox="1"/>
          <p:nvPr/>
        </p:nvSpPr>
        <p:spPr>
          <a:xfrm>
            <a:off x="4115065" y="5901292"/>
            <a:ext cx="956506" cy="338554"/>
          </a:xfrm>
          <a:prstGeom prst="rect">
            <a:avLst/>
          </a:prstGeom>
          <a:noFill/>
        </p:spPr>
        <p:txBody>
          <a:bodyPr wrap="square" rtlCol="0">
            <a:spAutoFit/>
          </a:bodyPr>
          <a:lstStyle/>
          <a:p>
            <a:r>
              <a:rPr lang="en-US" altLang="zh-CN" sz="1600">
                <a:ea typeface="宋体" pitchFamily="2" charset="-122"/>
                <a:cs typeface="Times New Roman" pitchFamily="18" charset="0"/>
              </a:rPr>
              <a:t>IO/NIO</a:t>
            </a:r>
            <a:endParaRPr lang="zh-CN" altLang="en-US" sz="1600" dirty="0">
              <a:ea typeface="宋体" pitchFamily="2" charset="-122"/>
              <a:cs typeface="Times New Roman" pitchFamily="18" charset="0"/>
            </a:endParaRPr>
          </a:p>
        </p:txBody>
      </p:sp>
      <p:sp>
        <p:nvSpPr>
          <p:cNvPr id="152" name="TextBox 151"/>
          <p:cNvSpPr txBox="1"/>
          <p:nvPr/>
        </p:nvSpPr>
        <p:spPr>
          <a:xfrm>
            <a:off x="5081579" y="5949280"/>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类库</a:t>
            </a:r>
          </a:p>
        </p:txBody>
      </p:sp>
      <p:sp>
        <p:nvSpPr>
          <p:cNvPr id="153" name="TextBox 152"/>
          <p:cNvSpPr txBox="1"/>
          <p:nvPr/>
        </p:nvSpPr>
        <p:spPr>
          <a:xfrm>
            <a:off x="5771249" y="5949280"/>
            <a:ext cx="810226" cy="338554"/>
          </a:xfrm>
          <a:prstGeom prst="rect">
            <a:avLst/>
          </a:prstGeom>
          <a:noFill/>
        </p:spPr>
        <p:txBody>
          <a:bodyPr wrap="square" rtlCol="0">
            <a:spAutoFit/>
          </a:bodyPr>
          <a:lstStyle/>
          <a:p>
            <a:r>
              <a:rPr lang="zh-CN" altLang="en-US" sz="1600" dirty="0">
                <a:ea typeface="宋体" pitchFamily="2" charset="-122"/>
                <a:cs typeface="Times New Roman" pitchFamily="18" charset="0"/>
              </a:rPr>
              <a:t>多线程</a:t>
            </a:r>
          </a:p>
        </p:txBody>
      </p:sp>
      <p:sp>
        <p:nvSpPr>
          <p:cNvPr id="154" name="TextBox 153"/>
          <p:cNvSpPr txBox="1"/>
          <p:nvPr/>
        </p:nvSpPr>
        <p:spPr>
          <a:xfrm>
            <a:off x="6707353" y="5949280"/>
            <a:ext cx="740879" cy="584775"/>
          </a:xfrm>
          <a:prstGeom prst="rect">
            <a:avLst/>
          </a:prstGeom>
          <a:noFill/>
        </p:spPr>
        <p:txBody>
          <a:bodyPr wrap="square" rtlCol="0">
            <a:spAutoFit/>
          </a:bodyPr>
          <a:lstStyle/>
          <a:p>
            <a:r>
              <a:rPr lang="zh-CN" altLang="en-US" sz="1600">
                <a:ea typeface="宋体" pitchFamily="2" charset="-122"/>
                <a:cs typeface="Times New Roman" pitchFamily="18" charset="0"/>
              </a:rPr>
              <a:t>异常处理</a:t>
            </a:r>
            <a:endParaRPr lang="zh-CN" altLang="en-US" sz="1600" dirty="0">
              <a:ea typeface="宋体" pitchFamily="2" charset="-122"/>
              <a:cs typeface="Times New Roman" pitchFamily="18" charset="0"/>
            </a:endParaRPr>
          </a:p>
        </p:txBody>
      </p:sp>
      <p:sp>
        <p:nvSpPr>
          <p:cNvPr id="155" name="TextBox 154"/>
          <p:cNvSpPr txBox="1"/>
          <p:nvPr/>
        </p:nvSpPr>
        <p:spPr>
          <a:xfrm>
            <a:off x="7462133" y="5918181"/>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反射</a:t>
            </a:r>
          </a:p>
        </p:txBody>
      </p:sp>
      <p:sp>
        <p:nvSpPr>
          <p:cNvPr id="156" name="TextBox 155"/>
          <p:cNvSpPr txBox="1"/>
          <p:nvPr/>
        </p:nvSpPr>
        <p:spPr>
          <a:xfrm>
            <a:off x="8177923" y="5924019"/>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网络</a:t>
            </a:r>
          </a:p>
        </p:txBody>
      </p:sp>
      <p:sp>
        <p:nvSpPr>
          <p:cNvPr id="157" name="TextBox 156"/>
          <p:cNvSpPr txBox="1"/>
          <p:nvPr/>
        </p:nvSpPr>
        <p:spPr>
          <a:xfrm>
            <a:off x="154625" y="5949280"/>
            <a:ext cx="1395437" cy="338554"/>
          </a:xfrm>
          <a:prstGeom prst="rect">
            <a:avLst/>
          </a:prstGeom>
          <a:noFill/>
        </p:spPr>
        <p:txBody>
          <a:bodyPr wrap="square" rtlCol="0">
            <a:spAutoFit/>
          </a:bodyPr>
          <a:lstStyle/>
          <a:p>
            <a:r>
              <a:rPr lang="en-US" altLang="zh-CN" sz="1600" dirty="0">
                <a:ea typeface="宋体" pitchFamily="2" charset="-122"/>
                <a:cs typeface="Times New Roman" pitchFamily="18" charset="0"/>
              </a:rPr>
              <a:t>Oracle/MySQL</a:t>
            </a:r>
            <a:endParaRPr lang="zh-CN" altLang="en-US" sz="1600" dirty="0">
              <a:ea typeface="宋体" pitchFamily="2" charset="-122"/>
              <a:cs typeface="Times New Roman" pitchFamily="18" charset="0"/>
            </a:endParaRPr>
          </a:p>
        </p:txBody>
      </p:sp>
      <p:sp>
        <p:nvSpPr>
          <p:cNvPr id="159" name="TextBox 158"/>
          <p:cNvSpPr txBox="1"/>
          <p:nvPr/>
        </p:nvSpPr>
        <p:spPr>
          <a:xfrm>
            <a:off x="2123729" y="4221088"/>
            <a:ext cx="864095" cy="584775"/>
          </a:xfrm>
          <a:prstGeom prst="rect">
            <a:avLst/>
          </a:prstGeom>
          <a:noFill/>
        </p:spPr>
        <p:txBody>
          <a:bodyPr wrap="square" rtlCol="0">
            <a:spAutoFit/>
          </a:bodyPr>
          <a:lstStyle/>
          <a:p>
            <a:r>
              <a:rPr lang="en-US" altLang="zh-CN" sz="1600">
                <a:ea typeface="宋体" pitchFamily="2" charset="-122"/>
                <a:cs typeface="Times New Roman" pitchFamily="18" charset="0"/>
              </a:rPr>
              <a:t>Java</a:t>
            </a:r>
            <a:r>
              <a:rPr lang="zh-CN" altLang="en-US" sz="1600">
                <a:ea typeface="宋体" pitchFamily="2" charset="-122"/>
                <a:cs typeface="Times New Roman" pitchFamily="18" charset="0"/>
              </a:rPr>
              <a:t>新</a:t>
            </a:r>
            <a:r>
              <a:rPr lang="zh-CN" altLang="en-US" sz="1600" dirty="0">
                <a:ea typeface="宋体" pitchFamily="2" charset="-122"/>
                <a:cs typeface="Times New Roman" pitchFamily="18" charset="0"/>
              </a:rPr>
              <a:t>特性</a:t>
            </a:r>
          </a:p>
        </p:txBody>
      </p:sp>
      <p:cxnSp>
        <p:nvCxnSpPr>
          <p:cNvPr id="165" name="直接箭头连接符 164"/>
          <p:cNvCxnSpPr>
            <a:stCxn id="101" idx="3"/>
            <a:endCxn id="102" idx="1"/>
          </p:cNvCxnSpPr>
          <p:nvPr/>
        </p:nvCxnSpPr>
        <p:spPr>
          <a:xfrm>
            <a:off x="1623962" y="1124744"/>
            <a:ext cx="432048" cy="11832"/>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a:stCxn id="134" idx="3"/>
            <a:endCxn id="103" idx="1"/>
          </p:cNvCxnSpPr>
          <p:nvPr/>
        </p:nvCxnSpPr>
        <p:spPr>
          <a:xfrm flipV="1">
            <a:off x="3563888" y="1124744"/>
            <a:ext cx="2020514" cy="17477"/>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7" name="直接箭头连接符 166"/>
          <p:cNvCxnSpPr/>
          <p:nvPr/>
        </p:nvCxnSpPr>
        <p:spPr>
          <a:xfrm>
            <a:off x="6278876" y="1368407"/>
            <a:ext cx="0" cy="1052481"/>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8" name="肘形连接符 167"/>
          <p:cNvCxnSpPr>
            <a:endCxn id="104" idx="0"/>
          </p:cNvCxnSpPr>
          <p:nvPr/>
        </p:nvCxnSpPr>
        <p:spPr>
          <a:xfrm rot="10800000" flipV="1">
            <a:off x="5383960" y="1882928"/>
            <a:ext cx="1456572" cy="537959"/>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0" name="肘形连接符 169"/>
          <p:cNvCxnSpPr>
            <a:endCxn id="107" idx="0"/>
          </p:cNvCxnSpPr>
          <p:nvPr/>
        </p:nvCxnSpPr>
        <p:spPr>
          <a:xfrm>
            <a:off x="6529953" y="1882929"/>
            <a:ext cx="1851004" cy="537959"/>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1" name="肘形连接符 170"/>
          <p:cNvCxnSpPr/>
          <p:nvPr/>
        </p:nvCxnSpPr>
        <p:spPr>
          <a:xfrm rot="16200000" flipH="1">
            <a:off x="2578947" y="2437978"/>
            <a:ext cx="3957616" cy="1366106"/>
          </a:xfrm>
          <a:prstGeom prst="bentConnector3">
            <a:avLst>
              <a:gd name="adj1" fmla="val 99658"/>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p:nvPr/>
        </p:nvCxnSpPr>
        <p:spPr>
          <a:xfrm>
            <a:off x="3876037" y="3629784"/>
            <a:ext cx="1677830"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4" name="肘形连接符 173"/>
          <p:cNvCxnSpPr>
            <a:stCxn id="108" idx="2"/>
            <a:endCxn id="109" idx="0"/>
          </p:cNvCxnSpPr>
          <p:nvPr/>
        </p:nvCxnSpPr>
        <p:spPr>
          <a:xfrm rot="16200000" flipH="1">
            <a:off x="7223840" y="3086158"/>
            <a:ext cx="382879" cy="1932657"/>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5" name="肘形连接符 174"/>
          <p:cNvCxnSpPr>
            <a:stCxn id="108" idx="2"/>
            <a:endCxn id="113" idx="0"/>
          </p:cNvCxnSpPr>
          <p:nvPr/>
        </p:nvCxnSpPr>
        <p:spPr>
          <a:xfrm rot="5400000">
            <a:off x="5815401" y="3612798"/>
            <a:ext cx="385301" cy="881800"/>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6" name="肘形连接符 175"/>
          <p:cNvCxnSpPr>
            <a:stCxn id="108" idx="2"/>
            <a:endCxn id="110" idx="0"/>
          </p:cNvCxnSpPr>
          <p:nvPr/>
        </p:nvCxnSpPr>
        <p:spPr>
          <a:xfrm rot="5400000">
            <a:off x="5280711" y="3054346"/>
            <a:ext cx="361539" cy="1974943"/>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7" name="肘形连接符 176"/>
          <p:cNvCxnSpPr>
            <a:stCxn id="108" idx="2"/>
            <a:endCxn id="111" idx="0"/>
          </p:cNvCxnSpPr>
          <p:nvPr/>
        </p:nvCxnSpPr>
        <p:spPr>
          <a:xfrm rot="16200000" flipH="1">
            <a:off x="6761478" y="3548521"/>
            <a:ext cx="367917" cy="992970"/>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8" name="肘形连接符 177"/>
          <p:cNvCxnSpPr>
            <a:stCxn id="108" idx="2"/>
            <a:endCxn id="112" idx="0"/>
          </p:cNvCxnSpPr>
          <p:nvPr/>
        </p:nvCxnSpPr>
        <p:spPr>
          <a:xfrm rot="16200000" flipH="1">
            <a:off x="6358503" y="3951495"/>
            <a:ext cx="345515" cy="164619"/>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9" name="肘形连接符 178"/>
          <p:cNvCxnSpPr>
            <a:stCxn id="115" idx="2"/>
            <a:endCxn id="124" idx="0"/>
          </p:cNvCxnSpPr>
          <p:nvPr/>
        </p:nvCxnSpPr>
        <p:spPr>
          <a:xfrm rot="5400000">
            <a:off x="4082776" y="3999159"/>
            <a:ext cx="583178" cy="317304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0" name="肘形连接符 179"/>
          <p:cNvCxnSpPr>
            <a:stCxn id="115" idx="2"/>
            <a:endCxn id="123" idx="0"/>
          </p:cNvCxnSpPr>
          <p:nvPr/>
        </p:nvCxnSpPr>
        <p:spPr>
          <a:xfrm rot="5400000">
            <a:off x="4501494" y="4417877"/>
            <a:ext cx="583178" cy="2335612"/>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1" name="肘形连接符 180"/>
          <p:cNvCxnSpPr>
            <a:stCxn id="115" idx="2"/>
            <a:endCxn id="122" idx="0"/>
          </p:cNvCxnSpPr>
          <p:nvPr/>
        </p:nvCxnSpPr>
        <p:spPr>
          <a:xfrm rot="5400000">
            <a:off x="4945105" y="4847432"/>
            <a:ext cx="569123" cy="1462446"/>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3" name="肘形连接符 182"/>
          <p:cNvCxnSpPr>
            <a:stCxn id="115" idx="2"/>
            <a:endCxn id="120" idx="0"/>
          </p:cNvCxnSpPr>
          <p:nvPr/>
        </p:nvCxnSpPr>
        <p:spPr>
          <a:xfrm rot="5400000">
            <a:off x="5376141" y="5292524"/>
            <a:ext cx="583178" cy="58631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4" name="肘形连接符 183"/>
          <p:cNvCxnSpPr>
            <a:stCxn id="115" idx="2"/>
            <a:endCxn id="119" idx="0"/>
          </p:cNvCxnSpPr>
          <p:nvPr/>
        </p:nvCxnSpPr>
        <p:spPr>
          <a:xfrm rot="16200000" flipH="1">
            <a:off x="5777116" y="5477867"/>
            <a:ext cx="583178" cy="215632"/>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5" name="肘形连接符 184"/>
          <p:cNvCxnSpPr>
            <a:stCxn id="115" idx="2"/>
            <a:endCxn id="118" idx="0"/>
          </p:cNvCxnSpPr>
          <p:nvPr/>
        </p:nvCxnSpPr>
        <p:spPr>
          <a:xfrm rot="16200000" flipH="1">
            <a:off x="6199173" y="5055810"/>
            <a:ext cx="583177" cy="105974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6" name="肘形连接符 185"/>
          <p:cNvCxnSpPr>
            <a:stCxn id="115" idx="2"/>
            <a:endCxn id="155" idx="0"/>
          </p:cNvCxnSpPr>
          <p:nvPr/>
        </p:nvCxnSpPr>
        <p:spPr>
          <a:xfrm rot="16200000" flipH="1">
            <a:off x="6553883" y="4701099"/>
            <a:ext cx="624087" cy="1810075"/>
          </a:xfrm>
          <a:prstGeom prst="bentConnector3">
            <a:avLst>
              <a:gd name="adj1" fmla="val 45626"/>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7" name="肘形连接符 186"/>
          <p:cNvCxnSpPr>
            <a:stCxn id="115" idx="2"/>
            <a:endCxn id="116" idx="0"/>
          </p:cNvCxnSpPr>
          <p:nvPr/>
        </p:nvCxnSpPr>
        <p:spPr>
          <a:xfrm rot="16200000" flipH="1">
            <a:off x="6937390" y="4317592"/>
            <a:ext cx="583178" cy="2536181"/>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p:nvPr/>
        </p:nvCxnSpPr>
        <p:spPr>
          <a:xfrm flipH="1">
            <a:off x="1580756" y="6068035"/>
            <a:ext cx="883684"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flipH="1">
            <a:off x="2870549" y="4564216"/>
            <a:ext cx="100548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endCxn id="105" idx="0"/>
          </p:cNvCxnSpPr>
          <p:nvPr/>
        </p:nvCxnSpPr>
        <p:spPr>
          <a:xfrm>
            <a:off x="7416316" y="1894647"/>
            <a:ext cx="0" cy="52624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2123728" y="2268907"/>
            <a:ext cx="1192390" cy="338554"/>
          </a:xfrm>
          <a:prstGeom prst="rect">
            <a:avLst/>
          </a:prstGeom>
          <a:noFill/>
        </p:spPr>
        <p:txBody>
          <a:bodyPr wrap="square" rtlCol="0">
            <a:spAutoFit/>
          </a:bodyPr>
          <a:lstStyle/>
          <a:p>
            <a:r>
              <a:rPr lang="en-US" altLang="zh-CN" sz="1600" dirty="0">
                <a:ea typeface="宋体" pitchFamily="2" charset="-122"/>
                <a:cs typeface="Times New Roman" pitchFamily="18" charset="0"/>
              </a:rPr>
              <a:t>Eclipse</a:t>
            </a:r>
            <a:r>
              <a:rPr lang="zh-CN" altLang="en-US" sz="1600" dirty="0">
                <a:ea typeface="宋体" pitchFamily="2" charset="-122"/>
                <a:cs typeface="Times New Roman" pitchFamily="18" charset="0"/>
              </a:rPr>
              <a:t>使用</a:t>
            </a:r>
          </a:p>
        </p:txBody>
      </p:sp>
      <p:cxnSp>
        <p:nvCxnSpPr>
          <p:cNvPr id="98" name="直接箭头连接符 97"/>
          <p:cNvCxnSpPr>
            <a:endCxn id="169" idx="3"/>
          </p:cNvCxnSpPr>
          <p:nvPr/>
        </p:nvCxnSpPr>
        <p:spPr>
          <a:xfrm flipH="1">
            <a:off x="3316118" y="2420888"/>
            <a:ext cx="558584" cy="1729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2" name="圆角矩形 181"/>
          <p:cNvSpPr/>
          <p:nvPr/>
        </p:nvSpPr>
        <p:spPr>
          <a:xfrm>
            <a:off x="683568" y="1421514"/>
            <a:ext cx="646804" cy="35856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6" name="圆角矩形 195"/>
          <p:cNvSpPr/>
          <p:nvPr/>
        </p:nvSpPr>
        <p:spPr>
          <a:xfrm>
            <a:off x="665483" y="2924944"/>
            <a:ext cx="646804" cy="381781"/>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7" name="圆角矩形 196"/>
          <p:cNvSpPr/>
          <p:nvPr/>
        </p:nvSpPr>
        <p:spPr>
          <a:xfrm>
            <a:off x="305068" y="2420126"/>
            <a:ext cx="1134583" cy="378983"/>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8" name="圆角矩形 197"/>
          <p:cNvSpPr/>
          <p:nvPr/>
        </p:nvSpPr>
        <p:spPr>
          <a:xfrm>
            <a:off x="269066" y="3429000"/>
            <a:ext cx="1061306" cy="40980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9" name="圆角矩形 198"/>
          <p:cNvSpPr/>
          <p:nvPr/>
        </p:nvSpPr>
        <p:spPr>
          <a:xfrm>
            <a:off x="333608" y="4009421"/>
            <a:ext cx="1009380" cy="53248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200" name="TextBox 199"/>
          <p:cNvSpPr txBox="1"/>
          <p:nvPr/>
        </p:nvSpPr>
        <p:spPr>
          <a:xfrm>
            <a:off x="683568" y="1441528"/>
            <a:ext cx="656931" cy="338554"/>
          </a:xfrm>
          <a:prstGeom prst="rect">
            <a:avLst/>
          </a:prstGeom>
          <a:noFill/>
        </p:spPr>
        <p:txBody>
          <a:bodyPr wrap="square" rtlCol="0">
            <a:spAutoFit/>
          </a:bodyPr>
          <a:lstStyle/>
          <a:p>
            <a:r>
              <a:rPr lang="zh-CN" altLang="en-US" sz="1600" dirty="0">
                <a:ea typeface="宋体" pitchFamily="2" charset="-122"/>
                <a:cs typeface="Times New Roman" pitchFamily="18" charset="0"/>
              </a:rPr>
              <a:t>泛型</a:t>
            </a:r>
          </a:p>
        </p:txBody>
      </p:sp>
      <p:sp>
        <p:nvSpPr>
          <p:cNvPr id="201" name="TextBox 200"/>
          <p:cNvSpPr txBox="1"/>
          <p:nvPr/>
        </p:nvSpPr>
        <p:spPr>
          <a:xfrm>
            <a:off x="683568" y="2946430"/>
            <a:ext cx="656931" cy="338554"/>
          </a:xfrm>
          <a:prstGeom prst="rect">
            <a:avLst/>
          </a:prstGeom>
          <a:noFill/>
        </p:spPr>
        <p:txBody>
          <a:bodyPr wrap="square" rtlCol="0">
            <a:spAutoFit/>
          </a:bodyPr>
          <a:lstStyle/>
          <a:p>
            <a:r>
              <a:rPr lang="zh-CN" altLang="en-US" sz="1600" dirty="0">
                <a:ea typeface="宋体" pitchFamily="2" charset="-122"/>
                <a:cs typeface="Times New Roman" pitchFamily="18" charset="0"/>
              </a:rPr>
              <a:t>枚举</a:t>
            </a:r>
          </a:p>
        </p:txBody>
      </p:sp>
      <p:sp>
        <p:nvSpPr>
          <p:cNvPr id="202" name="TextBox 201"/>
          <p:cNvSpPr txBox="1"/>
          <p:nvPr/>
        </p:nvSpPr>
        <p:spPr>
          <a:xfrm>
            <a:off x="323528" y="2442374"/>
            <a:ext cx="1098578" cy="338554"/>
          </a:xfrm>
          <a:prstGeom prst="rect">
            <a:avLst/>
          </a:prstGeom>
          <a:noFill/>
        </p:spPr>
        <p:txBody>
          <a:bodyPr wrap="square" rtlCol="0">
            <a:spAutoFit/>
          </a:bodyPr>
          <a:lstStyle/>
          <a:p>
            <a:r>
              <a:rPr lang="zh-CN" altLang="en-US" sz="1600" dirty="0">
                <a:ea typeface="宋体" pitchFamily="2" charset="-122"/>
                <a:cs typeface="Times New Roman" pitchFamily="18" charset="0"/>
              </a:rPr>
              <a:t>装箱</a:t>
            </a:r>
            <a:r>
              <a:rPr lang="en-US" altLang="zh-CN" sz="1600" dirty="0">
                <a:ea typeface="宋体" pitchFamily="2" charset="-122"/>
                <a:cs typeface="Times New Roman" pitchFamily="18" charset="0"/>
              </a:rPr>
              <a:t>/</a:t>
            </a:r>
            <a:r>
              <a:rPr lang="zh-CN" altLang="en-US" sz="1600" dirty="0">
                <a:ea typeface="宋体" pitchFamily="2" charset="-122"/>
                <a:cs typeface="Times New Roman" pitchFamily="18" charset="0"/>
              </a:rPr>
              <a:t>拆箱</a:t>
            </a:r>
          </a:p>
        </p:txBody>
      </p:sp>
      <p:sp>
        <p:nvSpPr>
          <p:cNvPr id="203" name="TextBox 202"/>
          <p:cNvSpPr txBox="1"/>
          <p:nvPr/>
        </p:nvSpPr>
        <p:spPr>
          <a:xfrm>
            <a:off x="323528" y="3501008"/>
            <a:ext cx="1008112" cy="338554"/>
          </a:xfrm>
          <a:prstGeom prst="rect">
            <a:avLst/>
          </a:prstGeom>
          <a:noFill/>
        </p:spPr>
        <p:txBody>
          <a:bodyPr wrap="square" rtlCol="0">
            <a:spAutoFit/>
          </a:bodyPr>
          <a:lstStyle/>
          <a:p>
            <a:r>
              <a:rPr lang="zh-CN" altLang="en-US" sz="1600" dirty="0">
                <a:ea typeface="宋体" pitchFamily="2" charset="-122"/>
                <a:cs typeface="Times New Roman" pitchFamily="18" charset="0"/>
              </a:rPr>
              <a:t>可变参数</a:t>
            </a:r>
          </a:p>
        </p:txBody>
      </p:sp>
      <p:sp>
        <p:nvSpPr>
          <p:cNvPr id="204" name="TextBox 203"/>
          <p:cNvSpPr txBox="1"/>
          <p:nvPr/>
        </p:nvSpPr>
        <p:spPr>
          <a:xfrm>
            <a:off x="431538" y="3996353"/>
            <a:ext cx="972110" cy="584775"/>
          </a:xfrm>
          <a:prstGeom prst="rect">
            <a:avLst/>
          </a:prstGeom>
          <a:noFill/>
        </p:spPr>
        <p:txBody>
          <a:bodyPr wrap="square" rtlCol="0">
            <a:spAutoFit/>
          </a:bodyPr>
          <a:lstStyle/>
          <a:p>
            <a:r>
              <a:rPr lang="en-US" altLang="zh-CN" sz="1600">
                <a:ea typeface="宋体" pitchFamily="2" charset="-122"/>
                <a:cs typeface="Times New Roman" pitchFamily="18" charset="0"/>
              </a:rPr>
              <a:t>Lambda</a:t>
            </a:r>
          </a:p>
          <a:p>
            <a:r>
              <a:rPr lang="zh-CN" altLang="en-US" sz="1600">
                <a:ea typeface="宋体" pitchFamily="2" charset="-122"/>
                <a:cs typeface="Times New Roman" pitchFamily="18" charset="0"/>
              </a:rPr>
              <a:t>表达式</a:t>
            </a:r>
            <a:endParaRPr lang="zh-CN" altLang="en-US" sz="1600" dirty="0">
              <a:ea typeface="宋体" pitchFamily="2" charset="-122"/>
              <a:cs typeface="Times New Roman" pitchFamily="18" charset="0"/>
            </a:endParaRPr>
          </a:p>
        </p:txBody>
      </p:sp>
      <p:cxnSp>
        <p:nvCxnSpPr>
          <p:cNvPr id="205" name="肘形连接符 204"/>
          <p:cNvCxnSpPr>
            <a:stCxn id="159" idx="1"/>
            <a:endCxn id="200" idx="3"/>
          </p:cNvCxnSpPr>
          <p:nvPr/>
        </p:nvCxnSpPr>
        <p:spPr>
          <a:xfrm rot="10800000">
            <a:off x="1340499" y="1610806"/>
            <a:ext cx="783230" cy="2902671"/>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7" name="肘形连接符 206"/>
          <p:cNvCxnSpPr>
            <a:stCxn id="159" idx="1"/>
            <a:endCxn id="201" idx="3"/>
          </p:cNvCxnSpPr>
          <p:nvPr/>
        </p:nvCxnSpPr>
        <p:spPr>
          <a:xfrm rot="10800000">
            <a:off x="1340499" y="3115708"/>
            <a:ext cx="783230" cy="1397769"/>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9" name="肘形连接符 208"/>
          <p:cNvCxnSpPr>
            <a:stCxn id="151" idx="1"/>
            <a:endCxn id="202" idx="3"/>
          </p:cNvCxnSpPr>
          <p:nvPr/>
        </p:nvCxnSpPr>
        <p:spPr>
          <a:xfrm rot="10800000">
            <a:off x="1422106" y="2611652"/>
            <a:ext cx="676018" cy="1894203"/>
          </a:xfrm>
          <a:prstGeom prst="bentConnector3">
            <a:avLst>
              <a:gd name="adj1" fmla="val 54038"/>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1" name="肘形连接符 210"/>
          <p:cNvCxnSpPr>
            <a:stCxn id="159" idx="1"/>
            <a:endCxn id="198" idx="3"/>
          </p:cNvCxnSpPr>
          <p:nvPr/>
        </p:nvCxnSpPr>
        <p:spPr>
          <a:xfrm rot="10800000">
            <a:off x="1330373" y="3633902"/>
            <a:ext cx="793357" cy="879574"/>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3" name="肘形连接符 212"/>
          <p:cNvCxnSpPr>
            <a:stCxn id="151" idx="1"/>
            <a:endCxn id="204" idx="3"/>
          </p:cNvCxnSpPr>
          <p:nvPr/>
        </p:nvCxnSpPr>
        <p:spPr>
          <a:xfrm rot="10800000">
            <a:off x="1403648" y="4288742"/>
            <a:ext cx="694476" cy="217113"/>
          </a:xfrm>
          <a:prstGeom prst="bentConnector3">
            <a:avLst>
              <a:gd name="adj1" fmla="val 53930"/>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7" name="圆角矩形 96"/>
          <p:cNvSpPr/>
          <p:nvPr/>
        </p:nvSpPr>
        <p:spPr>
          <a:xfrm>
            <a:off x="2098124" y="2831450"/>
            <a:ext cx="1190599"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cxnSp>
        <p:nvCxnSpPr>
          <p:cNvPr id="99" name="直接箭头连接符 98"/>
          <p:cNvCxnSpPr/>
          <p:nvPr/>
        </p:nvCxnSpPr>
        <p:spPr>
          <a:xfrm flipH="1">
            <a:off x="3316118" y="3030178"/>
            <a:ext cx="558584" cy="1729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2155474" y="2878197"/>
            <a:ext cx="1192390" cy="338554"/>
          </a:xfrm>
          <a:prstGeom prst="rect">
            <a:avLst/>
          </a:prstGeom>
          <a:noFill/>
        </p:spPr>
        <p:txBody>
          <a:bodyPr wrap="square" rtlCol="0">
            <a:spAutoFit/>
          </a:bodyPr>
          <a:lstStyle/>
          <a:p>
            <a:r>
              <a:rPr lang="en-US" altLang="zh-CN" sz="1600">
                <a:ea typeface="宋体" pitchFamily="2" charset="-122"/>
                <a:cs typeface="Times New Roman" pitchFamily="18" charset="0"/>
              </a:rPr>
              <a:t>IDEA </a:t>
            </a:r>
            <a:r>
              <a:rPr lang="zh-CN" altLang="en-US" sz="1600">
                <a:ea typeface="宋体" pitchFamily="2" charset="-122"/>
                <a:cs typeface="Times New Roman" pitchFamily="18" charset="0"/>
              </a:rPr>
              <a:t>使用</a:t>
            </a:r>
            <a:endParaRPr lang="zh-CN" altLang="en-US" sz="1600" dirty="0">
              <a:ea typeface="宋体" pitchFamily="2" charset="-122"/>
              <a:cs typeface="Times New Roman" pitchFamily="18" charset="0"/>
            </a:endParaRPr>
          </a:p>
        </p:txBody>
      </p:sp>
      <p:sp>
        <p:nvSpPr>
          <p:cNvPr id="121" name="圆角矩形 120"/>
          <p:cNvSpPr/>
          <p:nvPr/>
        </p:nvSpPr>
        <p:spPr>
          <a:xfrm>
            <a:off x="8397654" y="3219269"/>
            <a:ext cx="566834" cy="61035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7" name="TextBox 126"/>
          <p:cNvSpPr txBox="1"/>
          <p:nvPr/>
        </p:nvSpPr>
        <p:spPr>
          <a:xfrm>
            <a:off x="8409765" y="3212976"/>
            <a:ext cx="698739" cy="584775"/>
          </a:xfrm>
          <a:prstGeom prst="rect">
            <a:avLst/>
          </a:prstGeom>
          <a:noFill/>
        </p:spPr>
        <p:txBody>
          <a:bodyPr wrap="square" rtlCol="0">
            <a:spAutoFit/>
          </a:bodyPr>
          <a:lstStyle/>
          <a:p>
            <a:r>
              <a:rPr lang="zh-CN" altLang="en-US" sz="1600">
                <a:ea typeface="宋体" pitchFamily="2" charset="-122"/>
                <a:cs typeface="Times New Roman" pitchFamily="18" charset="0"/>
              </a:rPr>
              <a:t>数据结构</a:t>
            </a:r>
            <a:endParaRPr lang="zh-CN" altLang="en-US" sz="1600" dirty="0">
              <a:ea typeface="宋体" pitchFamily="2" charset="-122"/>
              <a:cs typeface="Times New Roman" pitchFamily="18" charset="0"/>
            </a:endParaRPr>
          </a:p>
        </p:txBody>
      </p:sp>
      <p:sp>
        <p:nvSpPr>
          <p:cNvPr id="128" name="圆角矩形 127"/>
          <p:cNvSpPr/>
          <p:nvPr/>
        </p:nvSpPr>
        <p:spPr>
          <a:xfrm>
            <a:off x="7605566" y="3228445"/>
            <a:ext cx="566834" cy="61035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9" name="TextBox 128"/>
          <p:cNvSpPr txBox="1"/>
          <p:nvPr/>
        </p:nvSpPr>
        <p:spPr>
          <a:xfrm>
            <a:off x="7617677" y="3228445"/>
            <a:ext cx="698739" cy="584775"/>
          </a:xfrm>
          <a:prstGeom prst="rect">
            <a:avLst/>
          </a:prstGeom>
          <a:noFill/>
        </p:spPr>
        <p:txBody>
          <a:bodyPr wrap="square" rtlCol="0">
            <a:spAutoFit/>
          </a:bodyPr>
          <a:lstStyle/>
          <a:p>
            <a:r>
              <a:rPr lang="zh-CN" altLang="en-US" sz="1600">
                <a:ea typeface="宋体" pitchFamily="2" charset="-122"/>
                <a:cs typeface="Times New Roman" pitchFamily="18" charset="0"/>
              </a:rPr>
              <a:t>排序算法</a:t>
            </a:r>
            <a:endParaRPr lang="zh-CN" altLang="en-US" sz="1600" dirty="0">
              <a:ea typeface="宋体" pitchFamily="2" charset="-122"/>
              <a:cs typeface="Times New Roman" pitchFamily="18" charset="0"/>
            </a:endParaRPr>
          </a:p>
        </p:txBody>
      </p:sp>
      <p:cxnSp>
        <p:nvCxnSpPr>
          <p:cNvPr id="18" name="肘形连接符 17"/>
          <p:cNvCxnSpPr>
            <a:stCxn id="107" idx="2"/>
            <a:endCxn id="121" idx="0"/>
          </p:cNvCxnSpPr>
          <p:nvPr/>
        </p:nvCxnSpPr>
        <p:spPr>
          <a:xfrm rot="16200000" flipH="1">
            <a:off x="8347848" y="2886045"/>
            <a:ext cx="366333" cy="30011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4" name="圆角矩形 113"/>
          <p:cNvSpPr/>
          <p:nvPr/>
        </p:nvSpPr>
        <p:spPr>
          <a:xfrm>
            <a:off x="4097976" y="2425090"/>
            <a:ext cx="690048"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30" name="TextBox 129"/>
          <p:cNvSpPr txBox="1"/>
          <p:nvPr/>
        </p:nvSpPr>
        <p:spPr>
          <a:xfrm>
            <a:off x="4041415" y="2484657"/>
            <a:ext cx="818617" cy="338554"/>
          </a:xfrm>
          <a:prstGeom prst="rect">
            <a:avLst/>
          </a:prstGeom>
          <a:noFill/>
        </p:spPr>
        <p:txBody>
          <a:bodyPr wrap="square" rtlCol="0">
            <a:spAutoFit/>
          </a:bodyPr>
          <a:lstStyle/>
          <a:p>
            <a:r>
              <a:rPr lang="zh-CN" altLang="en-US" sz="1600">
                <a:ea typeface="宋体" pitchFamily="2" charset="-122"/>
                <a:cs typeface="Times New Roman" pitchFamily="18" charset="0"/>
              </a:rPr>
              <a:t>关键字</a:t>
            </a:r>
            <a:endParaRPr lang="zh-CN" altLang="en-US" sz="1600" dirty="0">
              <a:ea typeface="宋体" pitchFamily="2" charset="-122"/>
              <a:cs typeface="Times New Roman" pitchFamily="18" charset="0"/>
            </a:endParaRPr>
          </a:p>
        </p:txBody>
      </p:sp>
      <p:cxnSp>
        <p:nvCxnSpPr>
          <p:cNvPr id="11" name="肘形连接符 10"/>
          <p:cNvCxnSpPr/>
          <p:nvPr/>
        </p:nvCxnSpPr>
        <p:spPr>
          <a:xfrm rot="5400000">
            <a:off x="4816564" y="952188"/>
            <a:ext cx="1084322" cy="1861482"/>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08" name="圆角矩形 207"/>
          <p:cNvSpPr/>
          <p:nvPr/>
        </p:nvSpPr>
        <p:spPr>
          <a:xfrm>
            <a:off x="565723" y="1882049"/>
            <a:ext cx="793467" cy="38685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210" name="TextBox 209"/>
          <p:cNvSpPr txBox="1"/>
          <p:nvPr/>
        </p:nvSpPr>
        <p:spPr>
          <a:xfrm>
            <a:off x="540931" y="1938318"/>
            <a:ext cx="849054" cy="338554"/>
          </a:xfrm>
          <a:prstGeom prst="rect">
            <a:avLst/>
          </a:prstGeom>
          <a:noFill/>
        </p:spPr>
        <p:txBody>
          <a:bodyPr wrap="square" rtlCol="0">
            <a:spAutoFit/>
          </a:bodyPr>
          <a:lstStyle/>
          <a:p>
            <a:r>
              <a:rPr lang="zh-CN" altLang="en-US" sz="1600">
                <a:ea typeface="宋体" pitchFamily="2" charset="-122"/>
                <a:cs typeface="Times New Roman" pitchFamily="18" charset="0"/>
              </a:rPr>
              <a:t>元注解</a:t>
            </a:r>
            <a:endParaRPr lang="zh-CN" altLang="en-US" sz="1600" dirty="0">
              <a:ea typeface="宋体" pitchFamily="2" charset="-122"/>
              <a:cs typeface="Times New Roman" pitchFamily="18" charset="0"/>
            </a:endParaRPr>
          </a:p>
        </p:txBody>
      </p:sp>
      <p:cxnSp>
        <p:nvCxnSpPr>
          <p:cNvPr id="214" name="肘形连接符 213"/>
          <p:cNvCxnSpPr>
            <a:stCxn id="151" idx="1"/>
            <a:endCxn id="210" idx="3"/>
          </p:cNvCxnSpPr>
          <p:nvPr/>
        </p:nvCxnSpPr>
        <p:spPr>
          <a:xfrm rot="10800000">
            <a:off x="1389986" y="2107596"/>
            <a:ext cx="708139" cy="2398259"/>
          </a:xfrm>
          <a:prstGeom prst="bentConnector3">
            <a:avLst>
              <a:gd name="adj1" fmla="val 51927"/>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44" name="肘形连接符 243"/>
          <p:cNvCxnSpPr>
            <a:stCxn id="107" idx="2"/>
            <a:endCxn id="128" idx="0"/>
          </p:cNvCxnSpPr>
          <p:nvPr/>
        </p:nvCxnSpPr>
        <p:spPr>
          <a:xfrm rot="5400000">
            <a:off x="7947216" y="2794703"/>
            <a:ext cx="375509" cy="49197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5" name="圆角矩形 264"/>
          <p:cNvSpPr/>
          <p:nvPr/>
        </p:nvSpPr>
        <p:spPr>
          <a:xfrm>
            <a:off x="261245" y="4657144"/>
            <a:ext cx="1061306" cy="40980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260" name="TextBox 259"/>
          <p:cNvSpPr txBox="1"/>
          <p:nvPr/>
        </p:nvSpPr>
        <p:spPr>
          <a:xfrm>
            <a:off x="224606" y="4692769"/>
            <a:ext cx="1134584" cy="338554"/>
          </a:xfrm>
          <a:prstGeom prst="rect">
            <a:avLst/>
          </a:prstGeom>
          <a:noFill/>
        </p:spPr>
        <p:txBody>
          <a:bodyPr wrap="square" rtlCol="0">
            <a:spAutoFit/>
          </a:bodyPr>
          <a:lstStyle/>
          <a:p>
            <a:r>
              <a:rPr lang="en-US" altLang="zh-CN" sz="1600">
                <a:ea typeface="宋体" pitchFamily="2" charset="-122"/>
                <a:cs typeface="Times New Roman" pitchFamily="18" charset="0"/>
              </a:rPr>
              <a:t>Stream API</a:t>
            </a:r>
            <a:endParaRPr lang="zh-CN" altLang="en-US" sz="1600" dirty="0">
              <a:ea typeface="宋体" pitchFamily="2" charset="-122"/>
              <a:cs typeface="Times New Roman" pitchFamily="18" charset="0"/>
            </a:endParaRPr>
          </a:p>
        </p:txBody>
      </p:sp>
      <p:sp>
        <p:nvSpPr>
          <p:cNvPr id="269" name="圆角矩形 268"/>
          <p:cNvSpPr/>
          <p:nvPr/>
        </p:nvSpPr>
        <p:spPr>
          <a:xfrm>
            <a:off x="224606" y="5157600"/>
            <a:ext cx="1061306" cy="56653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270" name="TextBox 269"/>
          <p:cNvSpPr txBox="1"/>
          <p:nvPr/>
        </p:nvSpPr>
        <p:spPr>
          <a:xfrm>
            <a:off x="253843" y="5148481"/>
            <a:ext cx="1134584" cy="584775"/>
          </a:xfrm>
          <a:prstGeom prst="rect">
            <a:avLst/>
          </a:prstGeom>
          <a:noFill/>
        </p:spPr>
        <p:txBody>
          <a:bodyPr wrap="square" rtlCol="0">
            <a:spAutoFit/>
          </a:bodyPr>
          <a:lstStyle/>
          <a:p>
            <a:r>
              <a:rPr lang="en-US" altLang="zh-CN" sz="1600">
                <a:ea typeface="宋体" pitchFamily="2" charset="-122"/>
                <a:cs typeface="Times New Roman" pitchFamily="18" charset="0"/>
              </a:rPr>
              <a:t>Date/Time API</a:t>
            </a:r>
            <a:endParaRPr lang="zh-CN" altLang="en-US" sz="1600" dirty="0">
              <a:ea typeface="宋体" pitchFamily="2" charset="-122"/>
              <a:cs typeface="Times New Roman" pitchFamily="18" charset="0"/>
            </a:endParaRPr>
          </a:p>
        </p:txBody>
      </p:sp>
      <p:cxnSp>
        <p:nvCxnSpPr>
          <p:cNvPr id="272" name="肘形连接符 271"/>
          <p:cNvCxnSpPr>
            <a:stCxn id="151" idx="1"/>
            <a:endCxn id="260" idx="3"/>
          </p:cNvCxnSpPr>
          <p:nvPr/>
        </p:nvCxnSpPr>
        <p:spPr>
          <a:xfrm rot="10800000" flipV="1">
            <a:off x="1359190" y="4505854"/>
            <a:ext cx="738934" cy="356192"/>
          </a:xfrm>
          <a:prstGeom prst="bentConnector3">
            <a:avLst>
              <a:gd name="adj1" fmla="val 51847"/>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74" name="肘形连接符 273"/>
          <p:cNvCxnSpPr>
            <a:stCxn id="151" idx="1"/>
            <a:endCxn id="270" idx="3"/>
          </p:cNvCxnSpPr>
          <p:nvPr/>
        </p:nvCxnSpPr>
        <p:spPr>
          <a:xfrm rot="10800000" flipV="1">
            <a:off x="1388428" y="4505853"/>
            <a:ext cx="709697" cy="935015"/>
          </a:xfrm>
          <a:prstGeom prst="bentConnector3">
            <a:avLst>
              <a:gd name="adj1" fmla="val 5192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7495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251520" y="1196752"/>
            <a:ext cx="8640960" cy="5400600"/>
          </a:xfrm>
        </p:spPr>
        <p:txBody>
          <a:bodyPr>
            <a:noAutofit/>
          </a:bodyPr>
          <a:lstStyle/>
          <a:p>
            <a:pPr>
              <a:lnSpc>
                <a:spcPct val="90000"/>
              </a:lnSpc>
              <a:spcBef>
                <a:spcPct val="0"/>
              </a:spcBef>
              <a:buNone/>
            </a:pPr>
            <a:r>
              <a:rPr lang="en-US" altLang="zh-CN" sz="2400" dirty="0">
                <a:solidFill>
                  <a:srgbClr val="C00000"/>
                </a:solidFill>
                <a:ea typeface="宋体" pitchFamily="2" charset="-122"/>
                <a:cs typeface="Times New Roman" pitchFamily="18" charset="0"/>
              </a:rPr>
              <a:t>class Singleton{</a:t>
            </a:r>
          </a:p>
          <a:p>
            <a:pPr>
              <a:lnSpc>
                <a:spcPct val="90000"/>
              </a:lnSpc>
              <a:spcBef>
                <a:spcPct val="0"/>
              </a:spcBef>
              <a:buNone/>
            </a:pPr>
            <a:r>
              <a:rPr lang="en-US" altLang="zh-CN" sz="2000" dirty="0">
                <a:solidFill>
                  <a:srgbClr val="0000FF"/>
                </a:solidFill>
                <a:ea typeface="宋体" pitchFamily="2" charset="-122"/>
                <a:cs typeface="Times New Roman" pitchFamily="18" charset="0"/>
              </a:rPr>
              <a:t>	//1.</a:t>
            </a:r>
            <a:r>
              <a:rPr lang="zh-CN" altLang="en-US" sz="2000" dirty="0">
                <a:solidFill>
                  <a:srgbClr val="0000FF"/>
                </a:solidFill>
                <a:ea typeface="宋体" pitchFamily="2" charset="-122"/>
                <a:cs typeface="Times New Roman" pitchFamily="18" charset="0"/>
              </a:rPr>
              <a:t>将构造器私有化，保证在此类的外部，不能调用本类的构造器。</a:t>
            </a:r>
          </a:p>
          <a:p>
            <a:pPr>
              <a:lnSpc>
                <a:spcPct val="90000"/>
              </a:lnSpc>
              <a:spcBef>
                <a:spcPct val="0"/>
              </a:spcBef>
              <a:buNone/>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private Singleton(){</a:t>
            </a:r>
          </a:p>
          <a:p>
            <a:pPr>
              <a:lnSpc>
                <a:spcPct val="90000"/>
              </a:lnSpc>
              <a:spcBef>
                <a:spcPct val="0"/>
              </a:spcBef>
              <a:buNone/>
            </a:pPr>
            <a:r>
              <a:rPr lang="en-US" altLang="zh-CN" sz="2400" dirty="0">
                <a:solidFill>
                  <a:srgbClr val="C00000"/>
                </a:solidFill>
                <a:ea typeface="宋体" pitchFamily="2" charset="-122"/>
                <a:cs typeface="Times New Roman" pitchFamily="18" charset="0"/>
              </a:rPr>
              <a:t>	}</a:t>
            </a:r>
          </a:p>
          <a:p>
            <a:pPr>
              <a:lnSpc>
                <a:spcPct val="90000"/>
              </a:lnSpc>
              <a:spcBef>
                <a:spcPct val="0"/>
              </a:spcBef>
              <a:buNone/>
            </a:pPr>
            <a:r>
              <a:rPr lang="en-US" altLang="zh-CN" sz="2400" dirty="0">
                <a:solidFill>
                  <a:srgbClr val="C00000"/>
                </a:solidFill>
                <a:ea typeface="宋体" pitchFamily="2" charset="-122"/>
                <a:cs typeface="Times New Roman" pitchFamily="18" charset="0"/>
              </a:rPr>
              <a:t>	</a:t>
            </a:r>
            <a:r>
              <a:rPr lang="en-US" altLang="zh-CN" sz="2000" dirty="0">
                <a:solidFill>
                  <a:srgbClr val="0000FF"/>
                </a:solidFill>
                <a:ea typeface="宋体" pitchFamily="2" charset="-122"/>
                <a:cs typeface="Times New Roman" pitchFamily="18" charset="0"/>
              </a:rPr>
              <a:t>//2.</a:t>
            </a:r>
            <a:r>
              <a:rPr lang="zh-CN" altLang="en-US" sz="2000" dirty="0">
                <a:solidFill>
                  <a:srgbClr val="0000FF"/>
                </a:solidFill>
                <a:ea typeface="宋体" pitchFamily="2" charset="-122"/>
                <a:cs typeface="Times New Roman" pitchFamily="18" charset="0"/>
              </a:rPr>
              <a:t>先声明类的引用</a:t>
            </a:r>
          </a:p>
          <a:p>
            <a:pPr>
              <a:lnSpc>
                <a:spcPct val="90000"/>
              </a:lnSpc>
              <a:spcBef>
                <a:spcPct val="0"/>
              </a:spcBef>
              <a:buNone/>
            </a:pPr>
            <a:r>
              <a:rPr lang="zh-CN" altLang="en-US" sz="2000" dirty="0">
                <a:solidFill>
                  <a:srgbClr val="0000FF"/>
                </a:solidFill>
                <a:ea typeface="宋体" pitchFamily="2" charset="-122"/>
                <a:cs typeface="Times New Roman" pitchFamily="18" charset="0"/>
              </a:rPr>
              <a:t>	</a:t>
            </a:r>
            <a:r>
              <a:rPr lang="en-US" altLang="zh-CN" sz="2000" dirty="0">
                <a:solidFill>
                  <a:srgbClr val="0000FF"/>
                </a:solidFill>
                <a:ea typeface="宋体" pitchFamily="2" charset="-122"/>
                <a:cs typeface="Times New Roman" pitchFamily="18" charset="0"/>
              </a:rPr>
              <a:t>//4.</a:t>
            </a:r>
            <a:r>
              <a:rPr lang="zh-CN" altLang="en-US" sz="2000" dirty="0">
                <a:solidFill>
                  <a:srgbClr val="0000FF"/>
                </a:solidFill>
                <a:ea typeface="宋体" pitchFamily="2" charset="-122"/>
                <a:cs typeface="Times New Roman" pitchFamily="18" charset="0"/>
              </a:rPr>
              <a:t>也需要配合</a:t>
            </a:r>
            <a:r>
              <a:rPr lang="en-US" altLang="zh-CN" sz="2000" dirty="0">
                <a:solidFill>
                  <a:srgbClr val="0000FF"/>
                </a:solidFill>
                <a:ea typeface="宋体" pitchFamily="2" charset="-122"/>
                <a:cs typeface="Times New Roman" pitchFamily="18" charset="0"/>
              </a:rPr>
              <a:t>static</a:t>
            </a:r>
            <a:r>
              <a:rPr lang="zh-CN" altLang="en-US" sz="2000" dirty="0">
                <a:solidFill>
                  <a:srgbClr val="0000FF"/>
                </a:solidFill>
                <a:ea typeface="宋体" pitchFamily="2" charset="-122"/>
                <a:cs typeface="Times New Roman" pitchFamily="18" charset="0"/>
              </a:rPr>
              <a:t>的方法，用</a:t>
            </a:r>
            <a:r>
              <a:rPr lang="en-US" altLang="zh-CN" sz="2000" dirty="0">
                <a:solidFill>
                  <a:srgbClr val="0000FF"/>
                </a:solidFill>
                <a:ea typeface="宋体" pitchFamily="2" charset="-122"/>
                <a:cs typeface="Times New Roman" pitchFamily="18" charset="0"/>
              </a:rPr>
              <a:t>static</a:t>
            </a:r>
            <a:r>
              <a:rPr lang="zh-CN" altLang="en-US" sz="2000" dirty="0">
                <a:solidFill>
                  <a:srgbClr val="0000FF"/>
                </a:solidFill>
                <a:ea typeface="宋体" pitchFamily="2" charset="-122"/>
                <a:cs typeface="Times New Roman" pitchFamily="18" charset="0"/>
              </a:rPr>
              <a:t>修饰此类的引用。</a:t>
            </a:r>
          </a:p>
          <a:p>
            <a:pPr>
              <a:lnSpc>
                <a:spcPct val="90000"/>
              </a:lnSpc>
              <a:spcBef>
                <a:spcPct val="0"/>
              </a:spcBef>
              <a:buNone/>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private static Singleton  instance = null;</a:t>
            </a:r>
          </a:p>
          <a:p>
            <a:pPr>
              <a:lnSpc>
                <a:spcPct val="90000"/>
              </a:lnSpc>
              <a:spcBef>
                <a:spcPct val="0"/>
              </a:spcBef>
              <a:buNone/>
            </a:pPr>
            <a:r>
              <a:rPr lang="en-US" altLang="zh-CN" sz="2400" dirty="0">
                <a:solidFill>
                  <a:srgbClr val="0000FF"/>
                </a:solidFill>
                <a:ea typeface="宋体" pitchFamily="2" charset="-122"/>
                <a:cs typeface="Times New Roman" pitchFamily="18" charset="0"/>
              </a:rPr>
              <a:t>	</a:t>
            </a:r>
            <a:r>
              <a:rPr lang="en-US" altLang="zh-CN" sz="2000" dirty="0">
                <a:solidFill>
                  <a:srgbClr val="0000FF"/>
                </a:solidFill>
                <a:ea typeface="宋体" pitchFamily="2" charset="-122"/>
                <a:cs typeface="Times New Roman" pitchFamily="18" charset="0"/>
              </a:rPr>
              <a:t>//3.</a:t>
            </a:r>
            <a:r>
              <a:rPr lang="zh-CN" altLang="en-US" sz="2000" dirty="0">
                <a:solidFill>
                  <a:srgbClr val="0000FF"/>
                </a:solidFill>
                <a:ea typeface="宋体" pitchFamily="2" charset="-122"/>
                <a:cs typeface="Times New Roman" pitchFamily="18" charset="0"/>
              </a:rPr>
              <a:t>设置公共的方法来访问类的实例</a:t>
            </a:r>
          </a:p>
          <a:p>
            <a:pPr>
              <a:lnSpc>
                <a:spcPct val="90000"/>
              </a:lnSpc>
              <a:spcBef>
                <a:spcPct val="0"/>
              </a:spcBef>
              <a:buNone/>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public static Singleton  </a:t>
            </a:r>
            <a:r>
              <a:rPr lang="en-US" altLang="zh-CN" sz="2400" dirty="0" err="1">
                <a:solidFill>
                  <a:srgbClr val="C00000"/>
                </a:solidFill>
                <a:ea typeface="宋体" pitchFamily="2" charset="-122"/>
                <a:cs typeface="Times New Roman" pitchFamily="18" charset="0"/>
              </a:rPr>
              <a:t>getInstance</a:t>
            </a:r>
            <a:r>
              <a:rPr lang="en-US" altLang="zh-CN" sz="2400" dirty="0">
                <a:solidFill>
                  <a:srgbClr val="C00000"/>
                </a:solidFill>
                <a:ea typeface="宋体" pitchFamily="2" charset="-122"/>
                <a:cs typeface="Times New Roman" pitchFamily="18" charset="0"/>
              </a:rPr>
              <a:t>(){</a:t>
            </a:r>
          </a:p>
          <a:p>
            <a:pPr>
              <a:lnSpc>
                <a:spcPct val="90000"/>
              </a:lnSpc>
              <a:spcBef>
                <a:spcPct val="0"/>
              </a:spcBef>
              <a:buNone/>
            </a:pPr>
            <a:r>
              <a:rPr lang="en-US" altLang="zh-CN" sz="2400" dirty="0">
                <a:solidFill>
                  <a:srgbClr val="C00000"/>
                </a:solidFill>
                <a:ea typeface="宋体" pitchFamily="2" charset="-122"/>
                <a:cs typeface="Times New Roman" pitchFamily="18" charset="0"/>
              </a:rPr>
              <a:t>	</a:t>
            </a:r>
            <a:r>
              <a:rPr lang="en-US" altLang="zh-CN" sz="2000" dirty="0">
                <a:solidFill>
                  <a:srgbClr val="0000FF"/>
                </a:solidFill>
                <a:ea typeface="宋体" pitchFamily="2" charset="-122"/>
                <a:cs typeface="Times New Roman" pitchFamily="18" charset="0"/>
              </a:rPr>
              <a:t>//3.1</a:t>
            </a:r>
            <a:r>
              <a:rPr lang="zh-CN" altLang="en-US" sz="2000" dirty="0">
                <a:solidFill>
                  <a:srgbClr val="0000FF"/>
                </a:solidFill>
                <a:ea typeface="宋体" pitchFamily="2" charset="-122"/>
                <a:cs typeface="Times New Roman" pitchFamily="18" charset="0"/>
              </a:rPr>
              <a:t>如果类的实例未创建，那些先要创建，然后返回给调用者：本类。因此，需要</a:t>
            </a:r>
            <a:r>
              <a:rPr lang="en-US" altLang="zh-CN" sz="2000" dirty="0">
                <a:solidFill>
                  <a:srgbClr val="0000FF"/>
                </a:solidFill>
                <a:ea typeface="宋体" pitchFamily="2" charset="-122"/>
                <a:cs typeface="Times New Roman" pitchFamily="18" charset="0"/>
              </a:rPr>
              <a:t>static </a:t>
            </a:r>
            <a:r>
              <a:rPr lang="zh-CN" altLang="en-US" sz="2000" dirty="0">
                <a:solidFill>
                  <a:srgbClr val="0000FF"/>
                </a:solidFill>
                <a:ea typeface="宋体" pitchFamily="2" charset="-122"/>
                <a:cs typeface="Times New Roman" pitchFamily="18" charset="0"/>
              </a:rPr>
              <a:t>修饰。</a:t>
            </a:r>
          </a:p>
          <a:p>
            <a:pPr>
              <a:lnSpc>
                <a:spcPct val="90000"/>
              </a:lnSpc>
              <a:spcBef>
                <a:spcPct val="0"/>
              </a:spcBef>
              <a:buNone/>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if(instance == null){</a:t>
            </a:r>
          </a:p>
          <a:p>
            <a:pPr>
              <a:lnSpc>
                <a:spcPct val="90000"/>
              </a:lnSpc>
              <a:spcBef>
                <a:spcPct val="0"/>
              </a:spcBef>
              <a:buNone/>
            </a:pPr>
            <a:r>
              <a:rPr lang="en-US" altLang="zh-CN" sz="2400" dirty="0">
                <a:solidFill>
                  <a:srgbClr val="C00000"/>
                </a:solidFill>
                <a:ea typeface="宋体" pitchFamily="2" charset="-122"/>
                <a:cs typeface="Times New Roman" pitchFamily="18" charset="0"/>
              </a:rPr>
              <a:t>			instance = new Singleton();</a:t>
            </a:r>
          </a:p>
          <a:p>
            <a:pPr>
              <a:lnSpc>
                <a:spcPct val="90000"/>
              </a:lnSpc>
              <a:spcBef>
                <a:spcPct val="0"/>
              </a:spcBef>
              <a:buNone/>
            </a:pPr>
            <a:r>
              <a:rPr lang="en-US" altLang="zh-CN" sz="2400" dirty="0">
                <a:solidFill>
                  <a:srgbClr val="C00000"/>
                </a:solidFill>
                <a:ea typeface="宋体" pitchFamily="2" charset="-122"/>
                <a:cs typeface="Times New Roman" pitchFamily="18" charset="0"/>
              </a:rPr>
              <a:t>		}</a:t>
            </a:r>
          </a:p>
          <a:p>
            <a:pPr>
              <a:lnSpc>
                <a:spcPct val="90000"/>
              </a:lnSpc>
              <a:spcBef>
                <a:spcPct val="0"/>
              </a:spcBef>
              <a:buNone/>
            </a:pPr>
            <a:r>
              <a:rPr lang="en-US" altLang="zh-CN" sz="2000" dirty="0">
                <a:ea typeface="宋体" pitchFamily="2" charset="-122"/>
                <a:cs typeface="Times New Roman" pitchFamily="18" charset="0"/>
              </a:rPr>
              <a:t>	</a:t>
            </a:r>
            <a:r>
              <a:rPr lang="en-US" altLang="zh-CN" sz="2000" dirty="0">
                <a:solidFill>
                  <a:srgbClr val="0000FF"/>
                </a:solidFill>
                <a:ea typeface="宋体" pitchFamily="2" charset="-122"/>
                <a:cs typeface="Times New Roman" pitchFamily="18" charset="0"/>
              </a:rPr>
              <a:t>//3.2 </a:t>
            </a:r>
            <a:r>
              <a:rPr lang="zh-CN" altLang="en-US" sz="2000" dirty="0">
                <a:solidFill>
                  <a:srgbClr val="0000FF"/>
                </a:solidFill>
                <a:ea typeface="宋体" pitchFamily="2" charset="-122"/>
                <a:cs typeface="Times New Roman" pitchFamily="18" charset="0"/>
              </a:rPr>
              <a:t>若有了类的实例，直接返回给调用者。</a:t>
            </a:r>
          </a:p>
          <a:p>
            <a:pPr>
              <a:lnSpc>
                <a:spcPct val="90000"/>
              </a:lnSpc>
              <a:spcBef>
                <a:spcPct val="0"/>
              </a:spcBef>
              <a:buNone/>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return instance;</a:t>
            </a:r>
          </a:p>
          <a:p>
            <a:pPr>
              <a:lnSpc>
                <a:spcPct val="90000"/>
              </a:lnSpc>
              <a:spcBef>
                <a:spcPct val="0"/>
              </a:spcBef>
              <a:buNone/>
            </a:pPr>
            <a:r>
              <a:rPr lang="en-US" altLang="zh-CN" sz="2400" dirty="0">
                <a:solidFill>
                  <a:srgbClr val="C00000"/>
                </a:solidFill>
                <a:ea typeface="宋体" pitchFamily="2" charset="-122"/>
                <a:cs typeface="Times New Roman" pitchFamily="18" charset="0"/>
              </a:rPr>
              <a:t>	}  }</a:t>
            </a:r>
          </a:p>
        </p:txBody>
      </p:sp>
      <p:sp>
        <p:nvSpPr>
          <p:cNvPr id="5" name="Rectangle 3"/>
          <p:cNvSpPr>
            <a:spLocks noGrp="1" noChangeArrowheads="1"/>
          </p:cNvSpPr>
          <p:nvPr>
            <p:ph type="title"/>
          </p:nvPr>
        </p:nvSpPr>
        <p:spPr>
          <a:xfrm>
            <a:off x="2195736" y="692696"/>
            <a:ext cx="5923384" cy="743666"/>
          </a:xfrm>
        </p:spPr>
        <p:txBody>
          <a:bodyPr>
            <a:normAutofit/>
          </a:bodyPr>
          <a:lstStyle/>
          <a:p>
            <a:pPr eaLnBrk="1" hangingPunct="1">
              <a:defRPr/>
            </a:pPr>
            <a:r>
              <a:rPr lang="zh-CN" altLang="en-US" sz="3200" b="1" dirty="0">
                <a:latin typeface="+mn-lt"/>
                <a:ea typeface="宋体" pitchFamily="2" charset="-122"/>
                <a:cs typeface="Times New Roman" pitchFamily="18" charset="0"/>
              </a:rPr>
              <a:t>单例</a:t>
            </a:r>
            <a:r>
              <a:rPr lang="en-US" altLang="zh-CN" sz="3200" b="1" dirty="0">
                <a:latin typeface="+mn-lt"/>
                <a:ea typeface="宋体" pitchFamily="2" charset="-122"/>
                <a:cs typeface="Times New Roman" pitchFamily="18" charset="0"/>
              </a:rPr>
              <a:t>(Singleton)</a:t>
            </a:r>
            <a:r>
              <a:rPr lang="zh-CN" altLang="en-US" sz="3200" b="1" dirty="0">
                <a:latin typeface="+mn-lt"/>
                <a:ea typeface="宋体" pitchFamily="2" charset="-122"/>
                <a:cs typeface="Times New Roman" pitchFamily="18" charset="0"/>
              </a:rPr>
              <a:t>设计模式</a:t>
            </a:r>
            <a:r>
              <a:rPr lang="en-US" altLang="zh-CN" sz="3200" b="1" dirty="0">
                <a:latin typeface="+mn-lt"/>
                <a:ea typeface="宋体" pitchFamily="2" charset="-122"/>
                <a:cs typeface="Times New Roman" pitchFamily="18" charset="0"/>
              </a:rPr>
              <a:t>-</a:t>
            </a:r>
            <a:r>
              <a:rPr lang="zh-CN" altLang="en-US" sz="3200" b="1" dirty="0">
                <a:latin typeface="+mn-lt"/>
                <a:ea typeface="宋体" pitchFamily="2" charset="-122"/>
                <a:cs typeface="Times New Roman" pitchFamily="18" charset="0"/>
              </a:rPr>
              <a:t>懒汉式</a:t>
            </a:r>
          </a:p>
        </p:txBody>
      </p:sp>
      <p:sp>
        <p:nvSpPr>
          <p:cNvPr id="2" name="矩形 1"/>
          <p:cNvSpPr/>
          <p:nvPr/>
        </p:nvSpPr>
        <p:spPr>
          <a:xfrm>
            <a:off x="6300192" y="4941168"/>
            <a:ext cx="2736304" cy="1728192"/>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itchFamily="2" charset="-122"/>
                <a:ea typeface="宋体" pitchFamily="2" charset="-122"/>
              </a:rPr>
              <a:t>暂时懒汉式还存在线程安全问题，讲到多线程时，可修复</a:t>
            </a:r>
          </a:p>
        </p:txBody>
      </p:sp>
    </p:spTree>
    <p:extLst>
      <p:ext uri="{BB962C8B-B14F-4D97-AF65-F5344CB8AC3E}">
        <p14:creationId xmlns:p14="http://schemas.microsoft.com/office/powerpoint/2010/main" val="1556233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060848"/>
            <a:ext cx="7648575" cy="3971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19423" y="1052736"/>
            <a:ext cx="3816424" cy="461665"/>
          </a:xfrm>
          <a:prstGeom prst="rect">
            <a:avLst/>
          </a:prstGeom>
          <a:noFill/>
        </p:spPr>
        <p:txBody>
          <a:bodyPr wrap="square" rtlCol="0">
            <a:spAutoFit/>
          </a:bodyPr>
          <a:lstStyle/>
          <a:p>
            <a:r>
              <a:rPr lang="zh-CN" altLang="en-US" sz="2400" b="1" dirty="0">
                <a:ea typeface="宋体" pitchFamily="2" charset="-122"/>
              </a:rPr>
              <a:t>举例：</a:t>
            </a:r>
            <a:r>
              <a:rPr lang="en-US" altLang="zh-CN" sz="2400" b="1" dirty="0" err="1">
                <a:ea typeface="宋体" pitchFamily="2" charset="-122"/>
              </a:rPr>
              <a:t>java.lang.Runtime</a:t>
            </a:r>
            <a:endParaRPr lang="zh-CN" altLang="en-US" sz="2400" b="1" dirty="0">
              <a:ea typeface="宋体" pitchFamily="2" charset="-122"/>
            </a:endParaRPr>
          </a:p>
        </p:txBody>
      </p:sp>
    </p:spTree>
    <p:extLst>
      <p:ext uri="{BB962C8B-B14F-4D97-AF65-F5344CB8AC3E}">
        <p14:creationId xmlns:p14="http://schemas.microsoft.com/office/powerpoint/2010/main" val="3974124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1187624" y="2420888"/>
            <a:ext cx="6984776" cy="830997"/>
          </a:xfrm>
          <a:prstGeom prst="rect">
            <a:avLst/>
          </a:prstGeom>
          <a:noFill/>
        </p:spPr>
        <p:txBody>
          <a:bodyPr wrap="square" rtlCol="0">
            <a:spAutoFit/>
          </a:bodyPr>
          <a:lstStyle/>
          <a:p>
            <a:pPr algn="ctr"/>
            <a:r>
              <a:rPr lang="en-US" altLang="zh-CN" sz="4800">
                <a:solidFill>
                  <a:schemeClr val="bg1"/>
                </a:solidFill>
                <a:ea typeface="隶书" panose="02010509060101010101" pitchFamily="49" charset="-122"/>
              </a:rPr>
              <a:t>6-4 </a:t>
            </a:r>
            <a:r>
              <a:rPr lang="zh-CN" altLang="en-US" sz="4800">
                <a:solidFill>
                  <a:schemeClr val="bg1"/>
                </a:solidFill>
                <a:ea typeface="隶书" panose="02010509060101010101" pitchFamily="49" charset="-122"/>
              </a:rPr>
              <a:t>关键字：</a:t>
            </a:r>
            <a:r>
              <a:rPr lang="en-US" altLang="zh-CN" sz="4800">
                <a:solidFill>
                  <a:schemeClr val="bg1"/>
                </a:solidFill>
                <a:ea typeface="隶书" panose="02010509060101010101" pitchFamily="49" charset="-122"/>
              </a:rPr>
              <a:t>final</a:t>
            </a:r>
            <a:endParaRPr lang="zh-CN" altLang="en-US" sz="4800" dirty="0">
              <a:solidFill>
                <a:schemeClr val="bg1"/>
              </a:solidFill>
              <a:ea typeface="隶书" panose="02010509060101010101" pitchFamily="49" charset="-122"/>
            </a:endParaRPr>
          </a:p>
        </p:txBody>
      </p:sp>
    </p:spTree>
    <p:extLst>
      <p:ext uri="{BB962C8B-B14F-4D97-AF65-F5344CB8AC3E}">
        <p14:creationId xmlns:p14="http://schemas.microsoft.com/office/powerpoint/2010/main" val="286032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3059832" y="620688"/>
            <a:ext cx="4104456" cy="912164"/>
          </a:xfrm>
        </p:spPr>
        <p:txBody>
          <a:bodyPr>
            <a:normAutofit/>
          </a:bodyPr>
          <a:lstStyle/>
          <a:p>
            <a:pPr eaLnBrk="1" hangingPunct="1">
              <a:defRPr/>
            </a:pPr>
            <a:r>
              <a:rPr lang="en-US" altLang="zh-CN" b="1">
                <a:latin typeface="+mn-lt"/>
                <a:ea typeface="宋体" pitchFamily="2" charset="-122"/>
                <a:cs typeface="Times New Roman" pitchFamily="18" charset="0"/>
              </a:rPr>
              <a:t>6.4  </a:t>
            </a:r>
            <a:r>
              <a:rPr lang="zh-CN" altLang="en-US" b="1" dirty="0">
                <a:latin typeface="+mn-lt"/>
                <a:ea typeface="宋体" pitchFamily="2" charset="-122"/>
                <a:cs typeface="Times New Roman" pitchFamily="18" charset="0"/>
              </a:rPr>
              <a:t>关键字：</a:t>
            </a:r>
            <a:r>
              <a:rPr lang="en-US" altLang="zh-CN" b="1" dirty="0">
                <a:solidFill>
                  <a:srgbClr val="C00000"/>
                </a:solidFill>
                <a:latin typeface="+mn-lt"/>
                <a:ea typeface="宋体" pitchFamily="2" charset="-122"/>
                <a:cs typeface="Times New Roman" pitchFamily="18" charset="0"/>
              </a:rPr>
              <a:t>final</a:t>
            </a:r>
          </a:p>
        </p:txBody>
      </p:sp>
      <p:sp>
        <p:nvSpPr>
          <p:cNvPr id="20483" name="Rectangle 3"/>
          <p:cNvSpPr>
            <a:spLocks noGrp="1" noChangeArrowheads="1"/>
          </p:cNvSpPr>
          <p:nvPr>
            <p:ph type="body" idx="1"/>
          </p:nvPr>
        </p:nvSpPr>
        <p:spPr>
          <a:xfrm>
            <a:off x="323528" y="1484784"/>
            <a:ext cx="8208912" cy="5112568"/>
          </a:xfrm>
        </p:spPr>
        <p:txBody>
          <a:bodyPr>
            <a:normAutofit fontScale="92500" lnSpcReduction="20000"/>
          </a:bodyPr>
          <a:lstStyle/>
          <a:p>
            <a:pPr algn="just" eaLnBrk="1" hangingPunct="1">
              <a:lnSpc>
                <a:spcPct val="110000"/>
              </a:lnSpc>
              <a:spcBef>
                <a:spcPct val="40000"/>
              </a:spcBef>
              <a:buFont typeface="Wingdings" pitchFamily="2" charset="2"/>
              <a:buChar char="l"/>
            </a:pPr>
            <a:r>
              <a:rPr lang="zh-CN" altLang="en-US" dirty="0">
                <a:ea typeface="宋体" pitchFamily="2" charset="-122"/>
                <a:cs typeface="Times New Roman" pitchFamily="18" charset="0"/>
              </a:rPr>
              <a:t>在</a:t>
            </a:r>
            <a:r>
              <a:rPr lang="en-US" altLang="zh-CN" dirty="0">
                <a:ea typeface="宋体" pitchFamily="2" charset="-122"/>
                <a:cs typeface="Times New Roman" pitchFamily="18" charset="0"/>
              </a:rPr>
              <a:t>Java</a:t>
            </a:r>
            <a:r>
              <a:rPr lang="zh-CN" altLang="en-US" dirty="0">
                <a:ea typeface="宋体" pitchFamily="2" charset="-122"/>
                <a:cs typeface="Times New Roman" pitchFamily="18" charset="0"/>
              </a:rPr>
              <a:t>中声明</a:t>
            </a:r>
            <a:r>
              <a:rPr lang="zh-CN" altLang="en-US">
                <a:solidFill>
                  <a:srgbClr val="FF0000"/>
                </a:solidFill>
                <a:ea typeface="宋体" pitchFamily="2" charset="-122"/>
                <a:cs typeface="Times New Roman" pitchFamily="18" charset="0"/>
              </a:rPr>
              <a:t>类、变量和</a:t>
            </a:r>
            <a:r>
              <a:rPr lang="zh-CN" altLang="en-US" dirty="0">
                <a:solidFill>
                  <a:srgbClr val="FF0000"/>
                </a:solidFill>
                <a:ea typeface="宋体" pitchFamily="2" charset="-122"/>
                <a:cs typeface="Times New Roman" pitchFamily="18" charset="0"/>
              </a:rPr>
              <a:t>方法</a:t>
            </a:r>
            <a:r>
              <a:rPr lang="zh-CN" altLang="en-US" dirty="0">
                <a:ea typeface="宋体" pitchFamily="2" charset="-122"/>
                <a:cs typeface="Times New Roman" pitchFamily="18" charset="0"/>
              </a:rPr>
              <a:t>时，可使用关键字</a:t>
            </a:r>
            <a:r>
              <a:rPr lang="en-US" altLang="zh-CN" dirty="0">
                <a:ea typeface="宋体" pitchFamily="2" charset="-122"/>
                <a:cs typeface="Times New Roman" pitchFamily="18" charset="0"/>
              </a:rPr>
              <a:t>final</a:t>
            </a:r>
            <a:r>
              <a:rPr lang="zh-CN" altLang="en-US" dirty="0">
                <a:ea typeface="宋体" pitchFamily="2" charset="-122"/>
                <a:cs typeface="Times New Roman" pitchFamily="18" charset="0"/>
              </a:rPr>
              <a:t>来修饰</a:t>
            </a:r>
            <a:r>
              <a:rPr lang="en-US" altLang="zh-CN" dirty="0">
                <a:ea typeface="宋体" pitchFamily="2" charset="-122"/>
                <a:cs typeface="Times New Roman" pitchFamily="18" charset="0"/>
              </a:rPr>
              <a:t>,</a:t>
            </a:r>
            <a:r>
              <a:rPr lang="zh-CN" altLang="en-US" dirty="0">
                <a:ea typeface="宋体" pitchFamily="2" charset="-122"/>
                <a:cs typeface="Times New Roman" pitchFamily="18" charset="0"/>
              </a:rPr>
              <a:t>表示“最终”。</a:t>
            </a:r>
          </a:p>
          <a:p>
            <a:pPr lvl="1" algn="just">
              <a:lnSpc>
                <a:spcPct val="110000"/>
              </a:lnSpc>
              <a:spcBef>
                <a:spcPct val="40000"/>
              </a:spcBef>
              <a:buFont typeface="Wingdings" pitchFamily="2" charset="2"/>
              <a:buChar char="Ø"/>
            </a:pPr>
            <a:r>
              <a:rPr lang="en-US" altLang="zh-CN" sz="2600" b="1" dirty="0">
                <a:solidFill>
                  <a:srgbClr val="C00000"/>
                </a:solidFill>
                <a:ea typeface="宋体" pitchFamily="2" charset="-122"/>
                <a:cs typeface="Times New Roman" pitchFamily="18" charset="0"/>
              </a:rPr>
              <a:t>final</a:t>
            </a:r>
            <a:r>
              <a:rPr lang="zh-CN" altLang="en-US" sz="2600" b="1" dirty="0">
                <a:solidFill>
                  <a:srgbClr val="C00000"/>
                </a:solidFill>
                <a:ea typeface="宋体" pitchFamily="2" charset="-122"/>
                <a:cs typeface="Times New Roman" pitchFamily="18" charset="0"/>
              </a:rPr>
              <a:t>标记的类不能被继承。</a:t>
            </a:r>
            <a:r>
              <a:rPr lang="zh-CN" altLang="en-US" sz="2600" dirty="0">
                <a:ea typeface="宋体" pitchFamily="2" charset="-122"/>
                <a:cs typeface="Times New Roman" pitchFamily="18" charset="0"/>
              </a:rPr>
              <a:t>提高安全性，提高程序的可读性。 </a:t>
            </a:r>
            <a:endParaRPr lang="en-US" altLang="zh-CN" sz="2600" dirty="0">
              <a:ea typeface="宋体" pitchFamily="2" charset="-122"/>
              <a:cs typeface="Times New Roman" pitchFamily="18" charset="0"/>
            </a:endParaRPr>
          </a:p>
          <a:p>
            <a:pPr lvl="2" algn="just">
              <a:lnSpc>
                <a:spcPct val="110000"/>
              </a:lnSpc>
              <a:spcBef>
                <a:spcPct val="40000"/>
              </a:spcBef>
              <a:buFont typeface="Wingdings" panose="05000000000000000000" pitchFamily="2" charset="2"/>
              <a:buChar char="ü"/>
            </a:pPr>
            <a:r>
              <a:rPr lang="en-US" altLang="zh-CN" sz="2400" dirty="0">
                <a:ea typeface="宋体" pitchFamily="2" charset="-122"/>
                <a:cs typeface="Times New Roman" pitchFamily="18" charset="0"/>
              </a:rPr>
              <a:t>String</a:t>
            </a:r>
            <a:r>
              <a:rPr lang="zh-CN" altLang="en-US" sz="2400" dirty="0">
                <a:ea typeface="宋体" pitchFamily="2" charset="-122"/>
                <a:cs typeface="Times New Roman" pitchFamily="18" charset="0"/>
              </a:rPr>
              <a:t>类、</a:t>
            </a:r>
            <a:r>
              <a:rPr lang="en-US" altLang="zh-CN" sz="2400" dirty="0">
                <a:ea typeface="宋体" pitchFamily="2" charset="-122"/>
                <a:cs typeface="Times New Roman" pitchFamily="18" charset="0"/>
              </a:rPr>
              <a:t>System</a:t>
            </a:r>
            <a:r>
              <a:rPr lang="zh-CN" altLang="en-US" sz="2400" dirty="0">
                <a:ea typeface="宋体" pitchFamily="2" charset="-122"/>
                <a:cs typeface="Times New Roman" pitchFamily="18" charset="0"/>
              </a:rPr>
              <a:t>类、</a:t>
            </a:r>
            <a:r>
              <a:rPr lang="en-US" altLang="zh-CN" sz="2400" dirty="0" err="1">
                <a:ea typeface="宋体" pitchFamily="2" charset="-122"/>
                <a:cs typeface="Times New Roman" pitchFamily="18" charset="0"/>
              </a:rPr>
              <a:t>StringBuffer</a:t>
            </a:r>
            <a:r>
              <a:rPr lang="zh-CN" altLang="en-US" sz="2400" dirty="0">
                <a:ea typeface="宋体" pitchFamily="2" charset="-122"/>
                <a:cs typeface="Times New Roman" pitchFamily="18" charset="0"/>
              </a:rPr>
              <a:t>类</a:t>
            </a:r>
            <a:endParaRPr lang="en-US" altLang="zh-CN" sz="2400" dirty="0">
              <a:ea typeface="宋体" pitchFamily="2" charset="-122"/>
              <a:cs typeface="Times New Roman" pitchFamily="18" charset="0"/>
            </a:endParaRPr>
          </a:p>
          <a:p>
            <a:pPr lvl="1">
              <a:lnSpc>
                <a:spcPct val="110000"/>
              </a:lnSpc>
              <a:spcBef>
                <a:spcPct val="40000"/>
              </a:spcBef>
              <a:buFont typeface="Wingdings" pitchFamily="2" charset="2"/>
              <a:buChar char="Ø"/>
            </a:pPr>
            <a:r>
              <a:rPr lang="en-US" altLang="zh-CN" sz="2600" b="1" dirty="0">
                <a:solidFill>
                  <a:srgbClr val="C00000"/>
                </a:solidFill>
                <a:ea typeface="宋体" pitchFamily="2" charset="-122"/>
                <a:cs typeface="Times New Roman" pitchFamily="18" charset="0"/>
              </a:rPr>
              <a:t>final</a:t>
            </a:r>
            <a:r>
              <a:rPr lang="zh-CN" altLang="en-US" sz="2600" b="1" dirty="0">
                <a:solidFill>
                  <a:srgbClr val="C00000"/>
                </a:solidFill>
                <a:ea typeface="宋体" pitchFamily="2" charset="-122"/>
                <a:cs typeface="Times New Roman" pitchFamily="18" charset="0"/>
              </a:rPr>
              <a:t>标记的方法不能被子类重写。</a:t>
            </a:r>
            <a:endParaRPr lang="en-US" altLang="zh-CN" sz="2600" b="1" dirty="0">
              <a:solidFill>
                <a:srgbClr val="C00000"/>
              </a:solidFill>
              <a:ea typeface="宋体" pitchFamily="2" charset="-122"/>
              <a:cs typeface="Times New Roman" pitchFamily="18" charset="0"/>
            </a:endParaRPr>
          </a:p>
          <a:p>
            <a:pPr lvl="2">
              <a:lnSpc>
                <a:spcPct val="110000"/>
              </a:lnSpc>
              <a:spcBef>
                <a:spcPct val="40000"/>
              </a:spcBef>
              <a:buFont typeface="Wingdings" pitchFamily="2" charset="2"/>
              <a:buChar char="ü"/>
            </a:pPr>
            <a:r>
              <a:rPr lang="en-US" altLang="zh-CN" sz="2400" dirty="0">
                <a:ea typeface="宋体" pitchFamily="2" charset="-122"/>
                <a:cs typeface="Times New Roman" pitchFamily="18" charset="0"/>
              </a:rPr>
              <a:t>Object</a:t>
            </a:r>
            <a:r>
              <a:rPr lang="zh-CN" altLang="en-US" sz="2400" dirty="0">
                <a:ea typeface="宋体" pitchFamily="2" charset="-122"/>
                <a:cs typeface="Times New Roman" pitchFamily="18" charset="0"/>
              </a:rPr>
              <a:t>类中的</a:t>
            </a:r>
            <a:r>
              <a:rPr lang="en-US" altLang="zh-CN" sz="2400" dirty="0" err="1">
                <a:ea typeface="宋体" pitchFamily="2" charset="-122"/>
                <a:cs typeface="Times New Roman" pitchFamily="18" charset="0"/>
              </a:rPr>
              <a:t>getClass</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a:t>
            </a:r>
            <a:endParaRPr lang="en-US" altLang="zh-CN" sz="2400" dirty="0">
              <a:ea typeface="宋体" pitchFamily="2" charset="-122"/>
              <a:cs typeface="Times New Roman" pitchFamily="18" charset="0"/>
            </a:endParaRPr>
          </a:p>
          <a:p>
            <a:pPr lvl="1" algn="just">
              <a:lnSpc>
                <a:spcPct val="110000"/>
              </a:lnSpc>
              <a:spcBef>
                <a:spcPct val="40000"/>
              </a:spcBef>
              <a:buFont typeface="Wingdings" pitchFamily="2" charset="2"/>
              <a:buChar char="Ø"/>
            </a:pPr>
            <a:r>
              <a:rPr lang="en-US" altLang="zh-CN" sz="2600" b="1" dirty="0">
                <a:solidFill>
                  <a:srgbClr val="C00000"/>
                </a:solidFill>
                <a:ea typeface="宋体" pitchFamily="2" charset="-122"/>
                <a:cs typeface="Times New Roman" pitchFamily="18" charset="0"/>
              </a:rPr>
              <a:t>final</a:t>
            </a:r>
            <a:r>
              <a:rPr lang="zh-CN" altLang="en-US" sz="2600" b="1" dirty="0">
                <a:solidFill>
                  <a:srgbClr val="C00000"/>
                </a:solidFill>
                <a:ea typeface="宋体" pitchFamily="2" charset="-122"/>
                <a:cs typeface="Times New Roman" pitchFamily="18" charset="0"/>
              </a:rPr>
              <a:t>标记的变量</a:t>
            </a:r>
            <a:r>
              <a:rPr lang="en-US" altLang="zh-CN" sz="2600" b="1" dirty="0">
                <a:solidFill>
                  <a:srgbClr val="C00000"/>
                </a:solidFill>
                <a:ea typeface="宋体" pitchFamily="2" charset="-122"/>
                <a:cs typeface="Times New Roman" pitchFamily="18" charset="0"/>
              </a:rPr>
              <a:t>(</a:t>
            </a:r>
            <a:r>
              <a:rPr lang="zh-CN" altLang="en-US" sz="2600" b="1" dirty="0">
                <a:solidFill>
                  <a:srgbClr val="C00000"/>
                </a:solidFill>
                <a:ea typeface="宋体" pitchFamily="2" charset="-122"/>
                <a:cs typeface="Times New Roman" pitchFamily="18" charset="0"/>
              </a:rPr>
              <a:t>成员变量或局部变量</a:t>
            </a:r>
            <a:r>
              <a:rPr lang="en-US" altLang="zh-CN" sz="2600" b="1" dirty="0">
                <a:solidFill>
                  <a:srgbClr val="C00000"/>
                </a:solidFill>
                <a:ea typeface="宋体" pitchFamily="2" charset="-122"/>
                <a:cs typeface="Times New Roman" pitchFamily="18" charset="0"/>
              </a:rPr>
              <a:t>)</a:t>
            </a:r>
            <a:r>
              <a:rPr lang="zh-CN" altLang="en-US" sz="2600" b="1" dirty="0">
                <a:solidFill>
                  <a:srgbClr val="C00000"/>
                </a:solidFill>
                <a:ea typeface="宋体" pitchFamily="2" charset="-122"/>
                <a:cs typeface="Times New Roman" pitchFamily="18" charset="0"/>
              </a:rPr>
              <a:t>即称为常量。</a:t>
            </a:r>
            <a:r>
              <a:rPr lang="zh-CN" altLang="en-US" sz="2600" dirty="0">
                <a:solidFill>
                  <a:srgbClr val="C00000"/>
                </a:solidFill>
                <a:ea typeface="宋体" pitchFamily="2" charset="-122"/>
                <a:cs typeface="Times New Roman" pitchFamily="18" charset="0"/>
              </a:rPr>
              <a:t>名称大写，且只能被赋值一次</a:t>
            </a:r>
            <a:r>
              <a:rPr lang="zh-CN" altLang="en-US" sz="2600" dirty="0">
                <a:ea typeface="宋体" pitchFamily="2" charset="-122"/>
                <a:cs typeface="Times New Roman" pitchFamily="18" charset="0"/>
              </a:rPr>
              <a:t>。</a:t>
            </a:r>
            <a:endParaRPr lang="en-US" altLang="zh-CN" sz="2600" dirty="0">
              <a:ea typeface="宋体" pitchFamily="2" charset="-122"/>
              <a:cs typeface="Times New Roman" pitchFamily="18" charset="0"/>
            </a:endParaRPr>
          </a:p>
          <a:p>
            <a:pPr lvl="2" algn="just">
              <a:lnSpc>
                <a:spcPct val="110000"/>
              </a:lnSpc>
              <a:spcBef>
                <a:spcPct val="40000"/>
              </a:spcBef>
              <a:buFont typeface="Wingdings" pitchFamily="2" charset="2"/>
              <a:buChar char="ü"/>
            </a:pPr>
            <a:r>
              <a:rPr lang="en-US" altLang="zh-CN" sz="2400" dirty="0">
                <a:ea typeface="宋体" pitchFamily="2" charset="-122"/>
                <a:cs typeface="Times New Roman" pitchFamily="18" charset="0"/>
              </a:rPr>
              <a:t>final</a:t>
            </a:r>
            <a:r>
              <a:rPr lang="zh-CN" altLang="en-US" sz="2400" dirty="0">
                <a:ea typeface="宋体" pitchFamily="2" charset="-122"/>
                <a:cs typeface="Times New Roman" pitchFamily="18" charset="0"/>
              </a:rPr>
              <a:t>标记的成员变量必须在声明的同时或在每个构造方法中或代码块中显式赋值，然后才能使用。</a:t>
            </a:r>
            <a:endParaRPr lang="en-US" altLang="zh-CN" sz="2400" dirty="0">
              <a:ea typeface="宋体" pitchFamily="2" charset="-122"/>
              <a:cs typeface="Times New Roman" pitchFamily="18" charset="0"/>
            </a:endParaRPr>
          </a:p>
          <a:p>
            <a:pPr lvl="2" algn="just">
              <a:lnSpc>
                <a:spcPct val="110000"/>
              </a:lnSpc>
              <a:spcBef>
                <a:spcPct val="40000"/>
              </a:spcBef>
              <a:buFont typeface="Wingdings" pitchFamily="2" charset="2"/>
              <a:buChar char="ü"/>
            </a:pPr>
            <a:r>
              <a:rPr lang="en-US" altLang="zh-CN" sz="2400" dirty="0">
                <a:ea typeface="宋体" pitchFamily="2" charset="-122"/>
                <a:cs typeface="Times New Roman" pitchFamily="18" charset="0"/>
              </a:rPr>
              <a:t>final double PI=3.14;</a:t>
            </a:r>
          </a:p>
        </p:txBody>
      </p:sp>
    </p:spTree>
    <p:extLst>
      <p:ext uri="{BB962C8B-B14F-4D97-AF65-F5344CB8AC3E}">
        <p14:creationId xmlns:p14="http://schemas.microsoft.com/office/powerpoint/2010/main" val="1546128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611560" y="1262873"/>
            <a:ext cx="3281588" cy="584775"/>
          </a:xfrm>
          <a:prstGeom prst="rect">
            <a:avLst/>
          </a:prstGeom>
          <a:noFill/>
        </p:spPr>
        <p:txBody>
          <a:bodyPr wrap="square" rtlCol="0">
            <a:spAutoFit/>
          </a:bodyPr>
          <a:lstStyle/>
          <a:p>
            <a:r>
              <a:rPr lang="en-US" altLang="zh-CN" sz="3200" b="1" dirty="0">
                <a:solidFill>
                  <a:srgbClr val="C00000"/>
                </a:solidFill>
                <a:ea typeface="宋体" pitchFamily="2" charset="-122"/>
                <a:cs typeface="Times New Roman" pitchFamily="18" charset="0"/>
              </a:rPr>
              <a:t>1.final</a:t>
            </a:r>
            <a:r>
              <a:rPr lang="zh-CN" altLang="en-US" sz="3200" b="1" dirty="0">
                <a:solidFill>
                  <a:srgbClr val="C00000"/>
                </a:solidFill>
                <a:ea typeface="宋体" pitchFamily="2" charset="-122"/>
                <a:cs typeface="Times New Roman" pitchFamily="18" charset="0"/>
              </a:rPr>
              <a:t>修饰类</a:t>
            </a:r>
          </a:p>
        </p:txBody>
      </p:sp>
      <p:sp>
        <p:nvSpPr>
          <p:cNvPr id="3" name="TextBox 2"/>
          <p:cNvSpPr txBox="1"/>
          <p:nvPr/>
        </p:nvSpPr>
        <p:spPr>
          <a:xfrm>
            <a:off x="914666" y="2000240"/>
            <a:ext cx="7072362" cy="1569660"/>
          </a:xfrm>
          <a:prstGeom prst="rect">
            <a:avLst/>
          </a:prstGeom>
          <a:noFill/>
        </p:spPr>
        <p:txBody>
          <a:bodyPr wrap="square" rtlCol="0">
            <a:spAutoFit/>
          </a:bodyPr>
          <a:lstStyle/>
          <a:p>
            <a:r>
              <a:rPr lang="en-US" altLang="zh-CN" sz="2400" dirty="0">
                <a:ea typeface="宋体" pitchFamily="2" charset="-122"/>
                <a:cs typeface="Times New Roman" pitchFamily="18" charset="0"/>
              </a:rPr>
              <a:t>final class A{</a:t>
            </a:r>
          </a:p>
          <a:p>
            <a:r>
              <a:rPr lang="en-US" altLang="zh-CN" sz="2400" dirty="0">
                <a:ea typeface="宋体" pitchFamily="2" charset="-122"/>
                <a:cs typeface="Times New Roman" pitchFamily="18" charset="0"/>
              </a:rPr>
              <a:t>}</a:t>
            </a:r>
          </a:p>
          <a:p>
            <a:r>
              <a:rPr lang="en-US" altLang="zh-CN" sz="2400" dirty="0">
                <a:ea typeface="宋体" pitchFamily="2" charset="-122"/>
                <a:cs typeface="Times New Roman" pitchFamily="18" charset="0"/>
              </a:rPr>
              <a:t>class B extends A{     //</a:t>
            </a:r>
            <a:r>
              <a:rPr lang="zh-CN" altLang="en-US" sz="2400" dirty="0">
                <a:ea typeface="宋体" pitchFamily="2" charset="-122"/>
                <a:cs typeface="Times New Roman" pitchFamily="18" charset="0"/>
              </a:rPr>
              <a:t>错误，不能被继承。</a:t>
            </a:r>
            <a:endParaRPr lang="en-US" altLang="zh-CN" sz="2400" dirty="0">
              <a:ea typeface="宋体" pitchFamily="2" charset="-122"/>
              <a:cs typeface="Times New Roman" pitchFamily="18" charset="0"/>
            </a:endParaRPr>
          </a:p>
          <a:p>
            <a:r>
              <a:rPr lang="en-US" altLang="zh-CN" sz="2400" dirty="0">
                <a:ea typeface="宋体" pitchFamily="2" charset="-122"/>
                <a:cs typeface="Times New Roman" pitchFamily="18" charset="0"/>
              </a:rPr>
              <a:t>}</a:t>
            </a:r>
            <a:endParaRPr lang="zh-CN" altLang="en-US" sz="2400" dirty="0">
              <a:ea typeface="宋体" pitchFamily="2" charset="-122"/>
              <a:cs typeface="Times New Roman" pitchFamily="18" charset="0"/>
            </a:endParaRPr>
          </a:p>
        </p:txBody>
      </p:sp>
      <p:sp>
        <p:nvSpPr>
          <p:cNvPr id="4" name="TextBox 3"/>
          <p:cNvSpPr txBox="1"/>
          <p:nvPr/>
        </p:nvSpPr>
        <p:spPr>
          <a:xfrm>
            <a:off x="857224" y="4357694"/>
            <a:ext cx="6929486" cy="830997"/>
          </a:xfrm>
          <a:prstGeom prst="rect">
            <a:avLst/>
          </a:prstGeom>
          <a:noFill/>
        </p:spPr>
        <p:txBody>
          <a:bodyPr wrap="square" rtlCol="0">
            <a:spAutoFit/>
          </a:bodyPr>
          <a:lstStyle/>
          <a:p>
            <a:r>
              <a:rPr lang="zh-CN" altLang="en-US" sz="2400" dirty="0">
                <a:ea typeface="宋体" pitchFamily="2" charset="-122"/>
                <a:cs typeface="Times New Roman" pitchFamily="18" charset="0"/>
              </a:rPr>
              <a:t>中国古代，什么人不能有后代，就可以被</a:t>
            </a:r>
            <a:r>
              <a:rPr lang="en-US" altLang="zh-CN" sz="2400" dirty="0">
                <a:ea typeface="宋体" pitchFamily="2" charset="-122"/>
                <a:cs typeface="Times New Roman" pitchFamily="18" charset="0"/>
              </a:rPr>
              <a:t>final</a:t>
            </a:r>
            <a:r>
              <a:rPr lang="zh-CN" altLang="en-US" sz="2400" dirty="0">
                <a:ea typeface="宋体" pitchFamily="2" charset="-122"/>
                <a:cs typeface="Times New Roman" pitchFamily="18" charset="0"/>
              </a:rPr>
              <a:t>声明，称为太监类！</a:t>
            </a:r>
          </a:p>
        </p:txBody>
      </p:sp>
    </p:spTree>
    <p:extLst>
      <p:ext uri="{BB962C8B-B14F-4D97-AF65-F5344CB8AC3E}">
        <p14:creationId xmlns:p14="http://schemas.microsoft.com/office/powerpoint/2010/main" val="1142319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714348" y="1285860"/>
            <a:ext cx="3497612" cy="584775"/>
          </a:xfrm>
          <a:prstGeom prst="rect">
            <a:avLst/>
          </a:prstGeom>
          <a:noFill/>
        </p:spPr>
        <p:txBody>
          <a:bodyPr wrap="square" rtlCol="0">
            <a:spAutoFit/>
          </a:bodyPr>
          <a:lstStyle/>
          <a:p>
            <a:r>
              <a:rPr lang="en-US" altLang="zh-CN" sz="3200" b="1" dirty="0">
                <a:solidFill>
                  <a:srgbClr val="C00000"/>
                </a:solidFill>
                <a:ea typeface="宋体" pitchFamily="2" charset="-122"/>
                <a:cs typeface="Times New Roman" pitchFamily="18" charset="0"/>
              </a:rPr>
              <a:t>2.final</a:t>
            </a:r>
            <a:r>
              <a:rPr lang="zh-CN" altLang="en-US" sz="3200" b="1" dirty="0">
                <a:solidFill>
                  <a:srgbClr val="C00000"/>
                </a:solidFill>
                <a:ea typeface="宋体" pitchFamily="2" charset="-122"/>
                <a:cs typeface="Times New Roman" pitchFamily="18" charset="0"/>
              </a:rPr>
              <a:t>修饰方法</a:t>
            </a:r>
          </a:p>
        </p:txBody>
      </p:sp>
      <p:sp>
        <p:nvSpPr>
          <p:cNvPr id="3" name="TextBox 2"/>
          <p:cNvSpPr txBox="1"/>
          <p:nvPr/>
        </p:nvSpPr>
        <p:spPr>
          <a:xfrm>
            <a:off x="1187624" y="2000240"/>
            <a:ext cx="6480720" cy="3785652"/>
          </a:xfrm>
          <a:prstGeom prst="rect">
            <a:avLst/>
          </a:prstGeom>
          <a:noFill/>
        </p:spPr>
        <p:txBody>
          <a:bodyPr wrap="square" rtlCol="0">
            <a:spAutoFit/>
          </a:bodyPr>
          <a:lstStyle/>
          <a:p>
            <a:r>
              <a:rPr lang="en-US" altLang="zh-CN" sz="2400" dirty="0">
                <a:ea typeface="宋体" pitchFamily="2" charset="-122"/>
                <a:cs typeface="Times New Roman" pitchFamily="18" charset="0"/>
              </a:rPr>
              <a:t>class A{</a:t>
            </a:r>
          </a:p>
          <a:p>
            <a:r>
              <a:rPr lang="en-US" altLang="zh-CN" sz="2400" dirty="0">
                <a:ea typeface="宋体" pitchFamily="2" charset="-122"/>
                <a:cs typeface="Times New Roman" pitchFamily="18" charset="0"/>
              </a:rPr>
              <a:t>       public final void print(){</a:t>
            </a:r>
          </a:p>
          <a:p>
            <a:r>
              <a:rPr lang="en-US" altLang="zh-CN" sz="2400" dirty="0">
                <a:ea typeface="宋体" pitchFamily="2" charset="-122"/>
                <a:cs typeface="Times New Roman" pitchFamily="18" charset="0"/>
              </a:rPr>
              <a:t>                </a:t>
            </a:r>
            <a:r>
              <a:rPr lang="en-US" altLang="zh-CN" sz="2400" dirty="0" err="1">
                <a:ea typeface="宋体" pitchFamily="2" charset="-122"/>
                <a:cs typeface="Times New Roman" pitchFamily="18" charset="0"/>
              </a:rPr>
              <a:t>System.out.println</a:t>
            </a:r>
            <a:r>
              <a:rPr lang="en-US" altLang="zh-CN" sz="2400" dirty="0">
                <a:ea typeface="宋体" pitchFamily="2" charset="-122"/>
                <a:cs typeface="Times New Roman" pitchFamily="18" charset="0"/>
              </a:rPr>
              <a:t>(“A”);</a:t>
            </a:r>
          </a:p>
          <a:p>
            <a:r>
              <a:rPr lang="en-US" altLang="zh-CN" sz="2400" dirty="0">
                <a:ea typeface="宋体" pitchFamily="2" charset="-122"/>
                <a:cs typeface="Times New Roman" pitchFamily="18" charset="0"/>
              </a:rPr>
              <a:t>       }</a:t>
            </a:r>
          </a:p>
          <a:p>
            <a:r>
              <a:rPr lang="en-US" altLang="zh-CN" sz="2400" dirty="0">
                <a:ea typeface="宋体" pitchFamily="2" charset="-122"/>
                <a:cs typeface="Times New Roman" pitchFamily="18" charset="0"/>
              </a:rPr>
              <a:t>}</a:t>
            </a:r>
          </a:p>
          <a:p>
            <a:r>
              <a:rPr lang="en-US" altLang="zh-CN" sz="2400" dirty="0">
                <a:ea typeface="宋体" pitchFamily="2" charset="-122"/>
                <a:cs typeface="Times New Roman" pitchFamily="18" charset="0"/>
              </a:rPr>
              <a:t>class B extends A{     </a:t>
            </a:r>
          </a:p>
          <a:p>
            <a:r>
              <a:rPr lang="en-US" altLang="zh-CN" sz="2400" dirty="0">
                <a:ea typeface="宋体" pitchFamily="2" charset="-122"/>
                <a:cs typeface="Times New Roman" pitchFamily="18" charset="0"/>
              </a:rPr>
              <a:t>        public void print(){   </a:t>
            </a:r>
            <a:r>
              <a:rPr lang="en-US" altLang="zh-CN" sz="2400" dirty="0">
                <a:solidFill>
                  <a:srgbClr val="FF0000"/>
                </a:solidFill>
                <a:ea typeface="宋体" pitchFamily="2" charset="-122"/>
                <a:cs typeface="Times New Roman" pitchFamily="18" charset="0"/>
              </a:rPr>
              <a:t>//</a:t>
            </a:r>
            <a:r>
              <a:rPr lang="zh-CN" altLang="en-US" sz="2400" dirty="0">
                <a:solidFill>
                  <a:srgbClr val="FF0000"/>
                </a:solidFill>
                <a:ea typeface="宋体" pitchFamily="2" charset="-122"/>
                <a:cs typeface="Times New Roman" pitchFamily="18" charset="0"/>
              </a:rPr>
              <a:t>错误，不能被重写。</a:t>
            </a:r>
            <a:endParaRPr lang="en-US" altLang="zh-CN" sz="2400" dirty="0">
              <a:solidFill>
                <a:srgbClr val="FF0000"/>
              </a:solidFill>
              <a:ea typeface="宋体" pitchFamily="2" charset="-122"/>
              <a:cs typeface="Times New Roman" pitchFamily="18" charset="0"/>
            </a:endParaRPr>
          </a:p>
          <a:p>
            <a:r>
              <a:rPr lang="en-US" altLang="zh-CN" sz="2400" dirty="0">
                <a:ea typeface="宋体" pitchFamily="2" charset="-122"/>
                <a:cs typeface="Times New Roman" pitchFamily="18" charset="0"/>
              </a:rPr>
              <a:t>                  </a:t>
            </a:r>
            <a:r>
              <a:rPr lang="en-US" altLang="zh-CN" sz="2400" dirty="0" err="1">
                <a:ea typeface="宋体" pitchFamily="2" charset="-122"/>
                <a:cs typeface="Times New Roman" pitchFamily="18" charset="0"/>
              </a:rPr>
              <a:t>System.out.println</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尚硅谷</a:t>
            </a:r>
            <a:r>
              <a:rPr lang="en-US" altLang="zh-CN" sz="2400" dirty="0">
                <a:ea typeface="宋体" pitchFamily="2" charset="-122"/>
                <a:cs typeface="Times New Roman" pitchFamily="18" charset="0"/>
              </a:rPr>
              <a:t>”);</a:t>
            </a:r>
          </a:p>
          <a:p>
            <a:r>
              <a:rPr lang="en-US" altLang="zh-CN" sz="2400" dirty="0">
                <a:ea typeface="宋体" pitchFamily="2" charset="-122"/>
                <a:cs typeface="Times New Roman" pitchFamily="18" charset="0"/>
              </a:rPr>
              <a:t>         }</a:t>
            </a:r>
          </a:p>
          <a:p>
            <a:r>
              <a:rPr lang="en-US" altLang="zh-CN" sz="2400" dirty="0">
                <a:ea typeface="宋体" pitchFamily="2" charset="-122"/>
                <a:cs typeface="Times New Roman" pitchFamily="18" charset="0"/>
              </a:rPr>
              <a:t>}</a:t>
            </a:r>
            <a:endParaRPr lang="zh-CN" altLang="en-US" sz="2400" dirty="0">
              <a:ea typeface="宋体" pitchFamily="2" charset="-122"/>
              <a:cs typeface="Times New Roman" pitchFamily="18" charset="0"/>
            </a:endParaRPr>
          </a:p>
        </p:txBody>
      </p:sp>
    </p:spTree>
    <p:extLst>
      <p:ext uri="{BB962C8B-B14F-4D97-AF65-F5344CB8AC3E}">
        <p14:creationId xmlns:p14="http://schemas.microsoft.com/office/powerpoint/2010/main" val="2165999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564751" y="1285860"/>
            <a:ext cx="4793756" cy="584775"/>
          </a:xfrm>
          <a:prstGeom prst="rect">
            <a:avLst/>
          </a:prstGeom>
          <a:noFill/>
        </p:spPr>
        <p:txBody>
          <a:bodyPr wrap="square" rtlCol="0">
            <a:spAutoFit/>
          </a:bodyPr>
          <a:lstStyle/>
          <a:p>
            <a:r>
              <a:rPr lang="en-US" altLang="zh-CN" sz="3200" b="1" dirty="0">
                <a:solidFill>
                  <a:srgbClr val="C00000"/>
                </a:solidFill>
                <a:ea typeface="宋体" pitchFamily="2" charset="-122"/>
                <a:cs typeface="Times New Roman" pitchFamily="18" charset="0"/>
              </a:rPr>
              <a:t>3.final</a:t>
            </a:r>
            <a:r>
              <a:rPr lang="zh-CN" altLang="en-US" sz="3200" b="1" dirty="0">
                <a:solidFill>
                  <a:srgbClr val="C00000"/>
                </a:solidFill>
                <a:ea typeface="宋体" pitchFamily="2" charset="-122"/>
                <a:cs typeface="Times New Roman" pitchFamily="18" charset="0"/>
              </a:rPr>
              <a:t>修饰变量</a:t>
            </a:r>
            <a:r>
              <a:rPr lang="en-US" altLang="zh-CN" sz="3200" b="1" dirty="0">
                <a:solidFill>
                  <a:srgbClr val="C00000"/>
                </a:solidFill>
                <a:ea typeface="宋体" pitchFamily="2" charset="-122"/>
                <a:cs typeface="Times New Roman" pitchFamily="18" charset="0"/>
              </a:rPr>
              <a:t>——</a:t>
            </a:r>
            <a:r>
              <a:rPr lang="zh-CN" altLang="en-US" sz="3200" b="1" dirty="0">
                <a:solidFill>
                  <a:srgbClr val="C00000"/>
                </a:solidFill>
                <a:ea typeface="宋体" pitchFamily="2" charset="-122"/>
                <a:cs typeface="Times New Roman" pitchFamily="18" charset="0"/>
              </a:rPr>
              <a:t>常量</a:t>
            </a:r>
          </a:p>
        </p:txBody>
      </p:sp>
      <p:sp>
        <p:nvSpPr>
          <p:cNvPr id="3" name="TextBox 2"/>
          <p:cNvSpPr txBox="1"/>
          <p:nvPr/>
        </p:nvSpPr>
        <p:spPr>
          <a:xfrm>
            <a:off x="975865" y="2004917"/>
            <a:ext cx="7746084" cy="2308324"/>
          </a:xfrm>
          <a:prstGeom prst="rect">
            <a:avLst/>
          </a:prstGeom>
          <a:noFill/>
        </p:spPr>
        <p:txBody>
          <a:bodyPr wrap="square" rtlCol="0">
            <a:spAutoFit/>
          </a:bodyPr>
          <a:lstStyle/>
          <a:p>
            <a:r>
              <a:rPr lang="en-US" altLang="zh-CN" sz="2400" dirty="0">
                <a:ea typeface="宋体" pitchFamily="2" charset="-122"/>
                <a:cs typeface="Times New Roman" pitchFamily="18" charset="0"/>
              </a:rPr>
              <a:t>class  A{</a:t>
            </a:r>
          </a:p>
          <a:p>
            <a:r>
              <a:rPr lang="en-US" altLang="zh-CN" sz="2400" dirty="0">
                <a:ea typeface="宋体" pitchFamily="2" charset="-122"/>
                <a:cs typeface="Times New Roman" pitchFamily="18" charset="0"/>
              </a:rPr>
              <a:t>        private final String INFO = “</a:t>
            </a:r>
            <a:r>
              <a:rPr lang="en-US" altLang="zh-CN" sz="2400" dirty="0" err="1">
                <a:ea typeface="宋体" pitchFamily="2" charset="-122"/>
                <a:cs typeface="Times New Roman" pitchFamily="18" charset="0"/>
              </a:rPr>
              <a:t>atguigu</a:t>
            </a: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声明常量</a:t>
            </a:r>
            <a:endParaRPr lang="en-US" altLang="zh-CN" sz="2400" dirty="0">
              <a:ea typeface="宋体" pitchFamily="2" charset="-122"/>
              <a:cs typeface="Times New Roman" pitchFamily="18" charset="0"/>
            </a:endParaRPr>
          </a:p>
          <a:p>
            <a:r>
              <a:rPr lang="en-US" altLang="zh-CN" sz="2400" dirty="0">
                <a:ea typeface="宋体" pitchFamily="2" charset="-122"/>
                <a:cs typeface="Times New Roman" pitchFamily="18" charset="0"/>
              </a:rPr>
              <a:t>        public void print(){</a:t>
            </a:r>
          </a:p>
          <a:p>
            <a:r>
              <a:rPr lang="en-US" altLang="zh-CN" sz="2400">
                <a:ea typeface="宋体" pitchFamily="2" charset="-122"/>
                <a:cs typeface="Times New Roman" pitchFamily="18" charset="0"/>
              </a:rPr>
              <a:t>                  //INFO </a:t>
            </a: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尚硅谷</a:t>
            </a:r>
            <a:r>
              <a:rPr lang="en-US" altLang="zh-CN" sz="2400" dirty="0">
                <a:ea typeface="宋体" pitchFamily="2" charset="-122"/>
                <a:cs typeface="Times New Roman" pitchFamily="18" charset="0"/>
              </a:rPr>
              <a:t>”;</a:t>
            </a:r>
          </a:p>
          <a:p>
            <a:r>
              <a:rPr lang="en-US" altLang="zh-CN" sz="2400" dirty="0">
                <a:ea typeface="宋体" pitchFamily="2" charset="-122"/>
                <a:cs typeface="Times New Roman" pitchFamily="18" charset="0"/>
              </a:rPr>
              <a:t>         }</a:t>
            </a:r>
          </a:p>
          <a:p>
            <a:r>
              <a:rPr lang="en-US" altLang="zh-CN" sz="2400" dirty="0">
                <a:ea typeface="宋体" pitchFamily="2" charset="-122"/>
                <a:cs typeface="Times New Roman" pitchFamily="18" charset="0"/>
              </a:rPr>
              <a:t>}</a:t>
            </a:r>
            <a:endParaRPr lang="zh-CN" altLang="en-US" sz="2400" dirty="0">
              <a:ea typeface="宋体" pitchFamily="2" charset="-122"/>
              <a:cs typeface="Times New Roman" pitchFamily="18" charset="0"/>
            </a:endParaRPr>
          </a:p>
        </p:txBody>
      </p:sp>
      <p:sp>
        <p:nvSpPr>
          <p:cNvPr id="4" name="TextBox 3"/>
          <p:cNvSpPr txBox="1"/>
          <p:nvPr/>
        </p:nvSpPr>
        <p:spPr>
          <a:xfrm>
            <a:off x="571472" y="4857760"/>
            <a:ext cx="8143932" cy="461665"/>
          </a:xfrm>
          <a:prstGeom prst="rect">
            <a:avLst/>
          </a:prstGeom>
          <a:noFill/>
        </p:spPr>
        <p:txBody>
          <a:bodyPr wrap="square" rtlCol="0">
            <a:spAutoFit/>
          </a:bodyPr>
          <a:lstStyle/>
          <a:p>
            <a:r>
              <a:rPr lang="zh-CN" altLang="en-US" sz="2400" dirty="0">
                <a:ea typeface="宋体" pitchFamily="2" charset="-122"/>
                <a:cs typeface="Times New Roman" pitchFamily="18" charset="0"/>
              </a:rPr>
              <a:t>常量名要大写，内容不可修改。</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如同古代皇帝的圣旨。</a:t>
            </a:r>
          </a:p>
        </p:txBody>
      </p:sp>
      <p:sp>
        <p:nvSpPr>
          <p:cNvPr id="5" name="TextBox 4"/>
          <p:cNvSpPr txBox="1"/>
          <p:nvPr/>
        </p:nvSpPr>
        <p:spPr>
          <a:xfrm>
            <a:off x="695999" y="5589240"/>
            <a:ext cx="4786346" cy="523220"/>
          </a:xfrm>
          <a:prstGeom prst="rect">
            <a:avLst/>
          </a:prstGeom>
          <a:noFill/>
        </p:spPr>
        <p:txBody>
          <a:bodyPr wrap="square" rtlCol="0">
            <a:spAutoFit/>
          </a:bodyPr>
          <a:lstStyle/>
          <a:p>
            <a:pPr marL="457200" indent="-457200">
              <a:buFont typeface="Wingdings" pitchFamily="2" charset="2"/>
              <a:buChar char="l"/>
            </a:pPr>
            <a:r>
              <a:rPr lang="en-US" altLang="zh-CN" sz="2800" dirty="0">
                <a:solidFill>
                  <a:srgbClr val="FF0000"/>
                </a:solidFill>
                <a:ea typeface="宋体" pitchFamily="2" charset="-122"/>
                <a:cs typeface="Times New Roman" pitchFamily="18" charset="0"/>
              </a:rPr>
              <a:t>static final</a:t>
            </a:r>
            <a:r>
              <a:rPr lang="zh-CN" altLang="en-US" sz="2800" dirty="0">
                <a:solidFill>
                  <a:srgbClr val="FF0000"/>
                </a:solidFill>
                <a:ea typeface="宋体" pitchFamily="2" charset="-122"/>
                <a:cs typeface="Times New Roman" pitchFamily="18" charset="0"/>
              </a:rPr>
              <a:t>：全局常量</a:t>
            </a:r>
          </a:p>
        </p:txBody>
      </p:sp>
    </p:spTree>
    <p:extLst>
      <p:ext uri="{BB962C8B-B14F-4D97-AF65-F5344CB8AC3E}">
        <p14:creationId xmlns:p14="http://schemas.microsoft.com/office/powerpoint/2010/main" val="874548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2483768" y="620688"/>
            <a:ext cx="4822304" cy="853822"/>
          </a:xfrm>
        </p:spPr>
        <p:txBody>
          <a:bodyPr/>
          <a:lstStyle/>
          <a:p>
            <a:pPr eaLnBrk="1" hangingPunct="1">
              <a:defRPr/>
            </a:pPr>
            <a:r>
              <a:rPr lang="zh-CN" altLang="en-US" b="1" dirty="0">
                <a:latin typeface="+mn-lt"/>
                <a:ea typeface="宋体" pitchFamily="2" charset="-122"/>
                <a:cs typeface="Times New Roman" pitchFamily="18" charset="0"/>
              </a:rPr>
              <a:t>关键字</a:t>
            </a:r>
            <a:r>
              <a:rPr lang="en-US" altLang="zh-CN" b="1" dirty="0">
                <a:solidFill>
                  <a:srgbClr val="C00000"/>
                </a:solidFill>
                <a:latin typeface="+mn-lt"/>
                <a:ea typeface="宋体" pitchFamily="2" charset="-122"/>
                <a:cs typeface="Times New Roman" pitchFamily="18" charset="0"/>
              </a:rPr>
              <a:t>final</a:t>
            </a:r>
            <a:r>
              <a:rPr lang="zh-CN" altLang="en-US" b="1" dirty="0">
                <a:solidFill>
                  <a:schemeClr val="tx1"/>
                </a:solidFill>
                <a:latin typeface="+mn-lt"/>
                <a:ea typeface="宋体" pitchFamily="2" charset="-122"/>
                <a:cs typeface="Times New Roman" pitchFamily="18" charset="0"/>
              </a:rPr>
              <a:t>应用举例</a:t>
            </a:r>
          </a:p>
        </p:txBody>
      </p:sp>
      <p:sp>
        <p:nvSpPr>
          <p:cNvPr id="21507" name="Rectangle 3"/>
          <p:cNvSpPr>
            <a:spLocks noGrp="1" noChangeArrowheads="1"/>
          </p:cNvSpPr>
          <p:nvPr>
            <p:ph type="body" idx="1"/>
          </p:nvPr>
        </p:nvSpPr>
        <p:spPr>
          <a:xfrm>
            <a:off x="255926" y="1340768"/>
            <a:ext cx="8856984" cy="5256584"/>
          </a:xfrm>
        </p:spPr>
        <p:txBody>
          <a:bodyPr>
            <a:noAutofit/>
          </a:bodyPr>
          <a:lstStyle/>
          <a:p>
            <a:pPr marL="360000" eaLnBrk="1" hangingPunct="1">
              <a:spcBef>
                <a:spcPct val="0"/>
              </a:spcBef>
              <a:buFontTx/>
              <a:buNone/>
            </a:pPr>
            <a:r>
              <a:rPr lang="en-US" altLang="zh-CN" sz="2400" dirty="0">
                <a:solidFill>
                  <a:srgbClr val="C00000"/>
                </a:solidFill>
                <a:ea typeface="宋体" pitchFamily="2" charset="-122"/>
                <a:cs typeface="Times New Roman" pitchFamily="18" charset="0"/>
              </a:rPr>
              <a:t>public final class Test{</a:t>
            </a:r>
          </a:p>
          <a:p>
            <a:pPr marL="360000" eaLnBrk="1" hangingPunct="1">
              <a:spcBef>
                <a:spcPct val="0"/>
              </a:spcBef>
              <a:buFontTx/>
              <a:buNone/>
            </a:pPr>
            <a:r>
              <a:rPr lang="en-US" altLang="zh-CN" sz="2400" dirty="0">
                <a:solidFill>
                  <a:srgbClr val="C00000"/>
                </a:solidFill>
                <a:ea typeface="宋体" pitchFamily="2" charset="-122"/>
                <a:cs typeface="Times New Roman" pitchFamily="18" charset="0"/>
              </a:rPr>
              <a:t>		public static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totalNumber</a:t>
            </a:r>
            <a:r>
              <a:rPr lang="en-US" altLang="zh-CN" sz="2400" dirty="0">
                <a:solidFill>
                  <a:srgbClr val="C00000"/>
                </a:solidFill>
                <a:ea typeface="宋体" pitchFamily="2" charset="-122"/>
                <a:cs typeface="Times New Roman" pitchFamily="18" charset="0"/>
              </a:rPr>
              <a:t> = 5 ;</a:t>
            </a:r>
          </a:p>
          <a:p>
            <a:pPr marL="360000" eaLnBrk="1" hangingPunct="1">
              <a:spcBef>
                <a:spcPct val="0"/>
              </a:spcBef>
              <a:buFontTx/>
              <a:buNone/>
            </a:pPr>
            <a:r>
              <a:rPr lang="en-US" altLang="zh-CN" sz="2400" dirty="0">
                <a:solidFill>
                  <a:srgbClr val="C00000"/>
                </a:solidFill>
                <a:ea typeface="宋体" pitchFamily="2" charset="-122"/>
                <a:cs typeface="Times New Roman" pitchFamily="18" charset="0"/>
              </a:rPr>
              <a:t>		public final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ID;</a:t>
            </a:r>
          </a:p>
          <a:p>
            <a:pPr marL="360000" eaLnBrk="1" hangingPunct="1">
              <a:spcBef>
                <a:spcPct val="0"/>
              </a:spcBef>
              <a:buFontTx/>
              <a:buNone/>
            </a:pPr>
            <a:r>
              <a:rPr lang="en-US" altLang="zh-CN" sz="2400" dirty="0">
                <a:solidFill>
                  <a:srgbClr val="C00000"/>
                </a:solidFill>
                <a:ea typeface="宋体" pitchFamily="2" charset="-122"/>
                <a:cs typeface="Times New Roman" pitchFamily="18" charset="0"/>
              </a:rPr>
              <a:t>		public Test(){</a:t>
            </a:r>
          </a:p>
          <a:p>
            <a:pPr marL="360000" eaLnBrk="1" hangingPunct="1">
              <a:spcBef>
                <a:spcPct val="0"/>
              </a:spcBef>
              <a:buFontTx/>
              <a:buNone/>
            </a:pPr>
            <a:r>
              <a:rPr lang="en-US" altLang="zh-CN" sz="2400" dirty="0">
                <a:solidFill>
                  <a:srgbClr val="C00000"/>
                </a:solidFill>
                <a:ea typeface="宋体" pitchFamily="2" charset="-122"/>
                <a:cs typeface="Times New Roman" pitchFamily="18" charset="0"/>
              </a:rPr>
              <a:t>			ID = ++</a:t>
            </a:r>
            <a:r>
              <a:rPr lang="en-US" altLang="zh-CN" sz="2400" dirty="0" err="1">
                <a:solidFill>
                  <a:srgbClr val="C00000"/>
                </a:solidFill>
                <a:ea typeface="宋体" pitchFamily="2" charset="-122"/>
                <a:cs typeface="Times New Roman" pitchFamily="18" charset="0"/>
              </a:rPr>
              <a:t>totalNumber</a:t>
            </a:r>
            <a:r>
              <a:rPr lang="en-US" altLang="zh-CN" sz="2000" dirty="0">
                <a:solidFill>
                  <a:srgbClr val="C00000"/>
                </a:solidFill>
                <a:ea typeface="宋体" pitchFamily="2" charset="-122"/>
                <a:cs typeface="Times New Roman" pitchFamily="18" charset="0"/>
              </a:rPr>
              <a:t>;  </a:t>
            </a:r>
            <a:r>
              <a:rPr lang="en-US" altLang="zh-CN" sz="2000" dirty="0">
                <a:solidFill>
                  <a:srgbClr val="0000FF"/>
                </a:solidFill>
                <a:ea typeface="宋体" pitchFamily="2" charset="-122"/>
                <a:cs typeface="Times New Roman" pitchFamily="18" charset="0"/>
              </a:rPr>
              <a:t>//</a:t>
            </a:r>
            <a:r>
              <a:rPr lang="zh-CN" altLang="en-US" sz="2000" dirty="0">
                <a:solidFill>
                  <a:srgbClr val="0000FF"/>
                </a:solidFill>
                <a:ea typeface="宋体" pitchFamily="2" charset="-122"/>
                <a:cs typeface="Times New Roman" pitchFamily="18" charset="0"/>
              </a:rPr>
              <a:t>可在构造方法中给</a:t>
            </a:r>
            <a:r>
              <a:rPr lang="en-US" altLang="zh-CN" sz="2000" dirty="0">
                <a:solidFill>
                  <a:srgbClr val="0000FF"/>
                </a:solidFill>
                <a:ea typeface="宋体" pitchFamily="2" charset="-122"/>
                <a:cs typeface="Times New Roman" pitchFamily="18" charset="0"/>
              </a:rPr>
              <a:t>final</a:t>
            </a:r>
            <a:r>
              <a:rPr lang="zh-CN" altLang="en-US" sz="2000" dirty="0">
                <a:solidFill>
                  <a:srgbClr val="0000FF"/>
                </a:solidFill>
                <a:ea typeface="宋体" pitchFamily="2" charset="-122"/>
                <a:cs typeface="Times New Roman" pitchFamily="18" charset="0"/>
              </a:rPr>
              <a:t>变量赋值</a:t>
            </a:r>
          </a:p>
          <a:p>
            <a:pPr marL="360000" eaLnBrk="1" hangingPunct="1">
              <a:spcBef>
                <a:spcPct val="0"/>
              </a:spcBef>
              <a:buFontTx/>
              <a:buNone/>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a:t>
            </a:r>
          </a:p>
          <a:p>
            <a:pPr marL="360000" eaLnBrk="1" hangingPunct="1">
              <a:spcBef>
                <a:spcPct val="0"/>
              </a:spcBef>
              <a:buFontTx/>
              <a:buNone/>
            </a:pPr>
            <a:r>
              <a:rPr lang="en-US" altLang="zh-CN" sz="2400" dirty="0">
                <a:solidFill>
                  <a:srgbClr val="C00000"/>
                </a:solidFill>
                <a:ea typeface="宋体" pitchFamily="2" charset="-122"/>
                <a:cs typeface="Times New Roman" pitchFamily="18" charset="0"/>
              </a:rPr>
              <a:t>   		public static void main(String[] </a:t>
            </a:r>
            <a:r>
              <a:rPr lang="en-US" altLang="zh-CN" sz="2400" dirty="0" err="1">
                <a:solidFill>
                  <a:srgbClr val="C00000"/>
                </a:solidFill>
                <a:ea typeface="宋体" pitchFamily="2" charset="-122"/>
                <a:cs typeface="Times New Roman" pitchFamily="18" charset="0"/>
              </a:rPr>
              <a:t>args</a:t>
            </a:r>
            <a:r>
              <a:rPr lang="en-US" altLang="zh-CN" sz="2400" dirty="0">
                <a:solidFill>
                  <a:srgbClr val="C00000"/>
                </a:solidFill>
                <a:ea typeface="宋体" pitchFamily="2" charset="-122"/>
                <a:cs typeface="Times New Roman" pitchFamily="18" charset="0"/>
              </a:rPr>
              <a:t>) {</a:t>
            </a:r>
          </a:p>
          <a:p>
            <a:pPr marL="360000" eaLnBrk="1" hangingPunct="1">
              <a:spcBef>
                <a:spcPct val="0"/>
              </a:spcBef>
              <a:buFontTx/>
              <a:buNone/>
            </a:pPr>
            <a:r>
              <a:rPr lang="en-US" altLang="zh-CN" sz="2400" dirty="0">
                <a:solidFill>
                  <a:srgbClr val="C00000"/>
                </a:solidFill>
                <a:ea typeface="宋体" pitchFamily="2" charset="-122"/>
                <a:cs typeface="Times New Roman" pitchFamily="18" charset="0"/>
              </a:rPr>
              <a:t>			Test t = new Test();</a:t>
            </a:r>
          </a:p>
          <a:p>
            <a:pPr marL="360000" eaLnBrk="1" hangingPunct="1">
              <a:spcBef>
                <a:spcPct val="0"/>
              </a:spcBef>
              <a:buFontTx/>
              <a:buNone/>
            </a:pP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(t.ID);		</a:t>
            </a:r>
          </a:p>
          <a:p>
            <a:pPr marL="360000" eaLnBrk="1" hangingPunct="1">
              <a:spcBef>
                <a:spcPct val="0"/>
              </a:spcBef>
              <a:buFontTx/>
              <a:buNone/>
            </a:pPr>
            <a:r>
              <a:rPr lang="en-US" altLang="zh-CN" sz="2400" dirty="0">
                <a:solidFill>
                  <a:srgbClr val="C00000"/>
                </a:solidFill>
                <a:ea typeface="宋体" pitchFamily="2" charset="-122"/>
                <a:cs typeface="Times New Roman" pitchFamily="18" charset="0"/>
              </a:rPr>
              <a:t>			final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I = 10;</a:t>
            </a:r>
          </a:p>
          <a:p>
            <a:pPr marL="360000" eaLnBrk="1" hangingPunct="1">
              <a:spcBef>
                <a:spcPct val="0"/>
              </a:spcBef>
              <a:buFontTx/>
              <a:buNone/>
            </a:pPr>
            <a:r>
              <a:rPr lang="en-US" altLang="zh-CN" sz="2400" dirty="0">
                <a:solidFill>
                  <a:srgbClr val="C00000"/>
                </a:solidFill>
                <a:ea typeface="宋体" pitchFamily="2" charset="-122"/>
                <a:cs typeface="Times New Roman" pitchFamily="18" charset="0"/>
              </a:rPr>
              <a:t>			final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J;</a:t>
            </a:r>
          </a:p>
          <a:p>
            <a:pPr marL="360000" eaLnBrk="1" hangingPunct="1">
              <a:spcBef>
                <a:spcPct val="0"/>
              </a:spcBef>
              <a:buFontTx/>
              <a:buNone/>
            </a:pPr>
            <a:r>
              <a:rPr lang="en-US" altLang="zh-CN" sz="2400" dirty="0">
                <a:solidFill>
                  <a:srgbClr val="C00000"/>
                </a:solidFill>
                <a:ea typeface="宋体" pitchFamily="2" charset="-122"/>
                <a:cs typeface="Times New Roman" pitchFamily="18" charset="0"/>
              </a:rPr>
              <a:t>			J = 20;</a:t>
            </a:r>
          </a:p>
          <a:p>
            <a:pPr marL="360000" eaLnBrk="1" hangingPunct="1">
              <a:spcBef>
                <a:spcPct val="0"/>
              </a:spcBef>
              <a:buFontTx/>
              <a:buNone/>
            </a:pPr>
            <a:r>
              <a:rPr lang="en-US" altLang="zh-CN" sz="2400" dirty="0">
                <a:solidFill>
                  <a:srgbClr val="C00000"/>
                </a:solidFill>
                <a:ea typeface="宋体" pitchFamily="2" charset="-122"/>
                <a:cs typeface="Times New Roman" pitchFamily="18" charset="0"/>
              </a:rPr>
              <a:t>			J = 30;  </a:t>
            </a:r>
            <a:r>
              <a:rPr lang="en-US" altLang="zh-CN" sz="2000" dirty="0">
                <a:solidFill>
                  <a:srgbClr val="0000FF"/>
                </a:solidFill>
                <a:ea typeface="宋体" pitchFamily="2" charset="-122"/>
                <a:cs typeface="Times New Roman" pitchFamily="18" charset="0"/>
              </a:rPr>
              <a:t>//</a:t>
            </a:r>
            <a:r>
              <a:rPr lang="zh-CN" altLang="en-US" sz="2000" dirty="0">
                <a:solidFill>
                  <a:srgbClr val="0000FF"/>
                </a:solidFill>
                <a:ea typeface="宋体" pitchFamily="2" charset="-122"/>
                <a:cs typeface="Times New Roman" pitchFamily="18" charset="0"/>
              </a:rPr>
              <a:t>非法</a:t>
            </a:r>
          </a:p>
          <a:p>
            <a:pPr marL="360000" eaLnBrk="1" hangingPunct="1">
              <a:spcBef>
                <a:spcPct val="0"/>
              </a:spcBef>
              <a:buFontTx/>
              <a:buNone/>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a:t>
            </a:r>
          </a:p>
        </p:txBody>
      </p:sp>
    </p:spTree>
    <p:extLst>
      <p:ext uri="{BB962C8B-B14F-4D97-AF65-F5344CB8AC3E}">
        <p14:creationId xmlns:p14="http://schemas.microsoft.com/office/powerpoint/2010/main" val="22389908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654406" y="908720"/>
            <a:ext cx="2664296" cy="461665"/>
          </a:xfrm>
          <a:prstGeom prst="rect">
            <a:avLst/>
          </a:prstGeom>
          <a:noFill/>
        </p:spPr>
        <p:txBody>
          <a:bodyPr wrap="square" rtlCol="0">
            <a:spAutoFit/>
          </a:bodyPr>
          <a:lstStyle/>
          <a:p>
            <a:r>
              <a:rPr lang="en-US" altLang="zh-CN" sz="2400" b="1">
                <a:latin typeface="新宋体" panose="02010609030101010101" pitchFamily="49" charset="-122"/>
                <a:ea typeface="新宋体" panose="02010609030101010101" pitchFamily="49" charset="-122"/>
              </a:rPr>
              <a:t>【</a:t>
            </a:r>
            <a:r>
              <a:rPr lang="zh-CN" altLang="en-US" sz="2400" b="1">
                <a:latin typeface="新宋体" panose="02010609030101010101" pitchFamily="49" charset="-122"/>
                <a:ea typeface="新宋体" panose="02010609030101010101" pitchFamily="49" charset="-122"/>
              </a:rPr>
              <a:t>面试题</a:t>
            </a:r>
            <a:r>
              <a:rPr lang="en-US" altLang="zh-CN" sz="2400" b="1">
                <a:latin typeface="新宋体" panose="02010609030101010101" pitchFamily="49" charset="-122"/>
                <a:ea typeface="新宋体" panose="02010609030101010101" pitchFamily="49" charset="-122"/>
              </a:rPr>
              <a:t>】</a:t>
            </a:r>
            <a:r>
              <a:rPr lang="zh-CN" altLang="en-US" sz="2400" b="1">
                <a:latin typeface="新宋体" panose="02010609030101010101" pitchFamily="49" charset="-122"/>
                <a:ea typeface="新宋体" panose="02010609030101010101" pitchFamily="49" charset="-122"/>
              </a:rPr>
              <a:t>排错</a:t>
            </a:r>
            <a:r>
              <a:rPr lang="zh-CN" altLang="en-US" sz="2400" b="1" dirty="0">
                <a:latin typeface="新宋体" panose="02010609030101010101" pitchFamily="49" charset="-122"/>
                <a:ea typeface="新宋体" panose="02010609030101010101" pitchFamily="49" charset="-122"/>
              </a:rPr>
              <a:t>：</a:t>
            </a:r>
            <a:endParaRPr lang="en-US" altLang="zh-CN" sz="2400" b="1" dirty="0">
              <a:latin typeface="新宋体" panose="02010609030101010101" pitchFamily="49" charset="-122"/>
              <a:ea typeface="新宋体" panose="02010609030101010101" pitchFamily="49" charset="-122"/>
            </a:endParaRPr>
          </a:p>
        </p:txBody>
      </p:sp>
      <p:sp>
        <p:nvSpPr>
          <p:cNvPr id="4" name="矩形 3"/>
          <p:cNvSpPr/>
          <p:nvPr/>
        </p:nvSpPr>
        <p:spPr>
          <a:xfrm>
            <a:off x="707395" y="1559730"/>
            <a:ext cx="6336704" cy="1785104"/>
          </a:xfrm>
          <a:prstGeom prst="rect">
            <a:avLst/>
          </a:prstGeom>
        </p:spPr>
        <p:txBody>
          <a:bodyPr wrap="square">
            <a:spAutoFit/>
          </a:bodyPr>
          <a:lstStyle/>
          <a:p>
            <a:r>
              <a:rPr lang="en-US" altLang="zh-CN" sz="2200" dirty="0"/>
              <a:t>public class Something { </a:t>
            </a:r>
          </a:p>
          <a:p>
            <a:r>
              <a:rPr lang="en-US" altLang="zh-CN" sz="2200" dirty="0"/>
              <a:t>public </a:t>
            </a:r>
            <a:r>
              <a:rPr lang="en-US" altLang="zh-CN" sz="2200" dirty="0" err="1"/>
              <a:t>int</a:t>
            </a:r>
            <a:r>
              <a:rPr lang="en-US" altLang="zh-CN" sz="2200" dirty="0"/>
              <a:t> </a:t>
            </a:r>
            <a:r>
              <a:rPr lang="en-US" altLang="zh-CN" sz="2200" dirty="0" err="1"/>
              <a:t>addOne</a:t>
            </a:r>
            <a:r>
              <a:rPr lang="en-US" altLang="zh-CN" sz="2200" dirty="0"/>
              <a:t>(final </a:t>
            </a:r>
            <a:r>
              <a:rPr lang="en-US" altLang="zh-CN" sz="2200" dirty="0" err="1"/>
              <a:t>int</a:t>
            </a:r>
            <a:r>
              <a:rPr lang="en-US" altLang="zh-CN" sz="2200" dirty="0"/>
              <a:t> x) { </a:t>
            </a:r>
          </a:p>
          <a:p>
            <a:r>
              <a:rPr lang="en-US" altLang="zh-CN" sz="2200" dirty="0"/>
              <a:t>return ++x</a:t>
            </a:r>
            <a:r>
              <a:rPr lang="en-US" altLang="zh-CN" sz="2200"/>
              <a:t>; </a:t>
            </a:r>
          </a:p>
          <a:p>
            <a:r>
              <a:rPr lang="en-US" altLang="zh-CN" sz="2200"/>
              <a:t>//return x + 1;</a:t>
            </a:r>
            <a:endParaRPr lang="en-US" altLang="zh-CN" sz="2200" dirty="0"/>
          </a:p>
          <a:p>
            <a:r>
              <a:rPr lang="en-US" altLang="zh-CN" sz="2200" dirty="0"/>
              <a:t>}  } </a:t>
            </a:r>
            <a:endParaRPr lang="zh-CN" altLang="en-US" sz="2200" dirty="0"/>
          </a:p>
        </p:txBody>
      </p:sp>
      <p:sp>
        <p:nvSpPr>
          <p:cNvPr id="5" name="矩形 4"/>
          <p:cNvSpPr/>
          <p:nvPr/>
        </p:nvSpPr>
        <p:spPr>
          <a:xfrm>
            <a:off x="690500" y="1522585"/>
            <a:ext cx="7272808" cy="14836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61338" y="3187712"/>
            <a:ext cx="7261938" cy="3477875"/>
          </a:xfrm>
          <a:prstGeom prst="rect">
            <a:avLst/>
          </a:prstGeom>
        </p:spPr>
        <p:txBody>
          <a:bodyPr wrap="square">
            <a:spAutoFit/>
          </a:bodyPr>
          <a:lstStyle/>
          <a:p>
            <a:r>
              <a:rPr lang="en-US" altLang="zh-CN" sz="2200" dirty="0"/>
              <a:t>public class Something { </a:t>
            </a:r>
          </a:p>
          <a:p>
            <a:r>
              <a:rPr lang="en-US" altLang="zh-CN" sz="2200" dirty="0"/>
              <a:t>public static void main(String[] </a:t>
            </a:r>
            <a:r>
              <a:rPr lang="en-US" altLang="zh-CN" sz="2200" dirty="0" err="1"/>
              <a:t>args</a:t>
            </a:r>
            <a:r>
              <a:rPr lang="en-US" altLang="zh-CN" sz="2200" dirty="0"/>
              <a:t>) { </a:t>
            </a:r>
          </a:p>
          <a:p>
            <a:r>
              <a:rPr lang="en-US" altLang="zh-CN" sz="2200" dirty="0"/>
              <a:t>Other o = new Other(); </a:t>
            </a:r>
          </a:p>
          <a:p>
            <a:r>
              <a:rPr lang="en-US" altLang="zh-CN" sz="2200" dirty="0"/>
              <a:t>new Something().</a:t>
            </a:r>
            <a:r>
              <a:rPr lang="en-US" altLang="zh-CN" sz="2200" dirty="0" err="1"/>
              <a:t>addOne</a:t>
            </a:r>
            <a:r>
              <a:rPr lang="en-US" altLang="zh-CN" sz="2200" dirty="0"/>
              <a:t>(o); } </a:t>
            </a:r>
          </a:p>
          <a:p>
            <a:r>
              <a:rPr lang="en-US" altLang="zh-CN" sz="2200" dirty="0"/>
              <a:t>public void </a:t>
            </a:r>
            <a:r>
              <a:rPr lang="en-US" altLang="zh-CN" sz="2200" dirty="0" err="1"/>
              <a:t>addOne</a:t>
            </a:r>
            <a:r>
              <a:rPr lang="en-US" altLang="zh-CN" sz="2200" dirty="0"/>
              <a:t>(final Other o) {</a:t>
            </a:r>
          </a:p>
          <a:p>
            <a:r>
              <a:rPr lang="en-US" altLang="zh-CN" sz="2200" dirty="0"/>
              <a:t>//o = new Other(); </a:t>
            </a:r>
          </a:p>
          <a:p>
            <a:r>
              <a:rPr lang="en-US" altLang="zh-CN" sz="2200" dirty="0" err="1"/>
              <a:t>o.i</a:t>
            </a:r>
            <a:r>
              <a:rPr lang="en-US" altLang="zh-CN" sz="2200" dirty="0"/>
              <a:t>++; </a:t>
            </a:r>
          </a:p>
          <a:p>
            <a:r>
              <a:rPr lang="en-US" altLang="zh-CN" sz="2200" dirty="0"/>
              <a:t>}  } </a:t>
            </a:r>
          </a:p>
          <a:p>
            <a:r>
              <a:rPr lang="en-US" altLang="zh-CN" sz="2200" dirty="0"/>
              <a:t>class Other { </a:t>
            </a:r>
          </a:p>
          <a:p>
            <a:r>
              <a:rPr lang="en-US" altLang="zh-CN" sz="2200" dirty="0"/>
              <a:t>public </a:t>
            </a:r>
            <a:r>
              <a:rPr lang="en-US" altLang="zh-CN" sz="2200" dirty="0" err="1"/>
              <a:t>int</a:t>
            </a:r>
            <a:r>
              <a:rPr lang="en-US" altLang="zh-CN" sz="2200" dirty="0"/>
              <a:t> </a:t>
            </a:r>
            <a:r>
              <a:rPr lang="en-US" altLang="zh-CN" sz="2200" dirty="0" err="1"/>
              <a:t>i</a:t>
            </a:r>
            <a:r>
              <a:rPr lang="en-US" altLang="zh-CN" sz="2200" dirty="0"/>
              <a:t>; } </a:t>
            </a:r>
            <a:endParaRPr lang="zh-CN" altLang="en-US" sz="2200" dirty="0"/>
          </a:p>
        </p:txBody>
      </p:sp>
      <p:sp>
        <p:nvSpPr>
          <p:cNvPr id="8" name="矩形 7"/>
          <p:cNvSpPr/>
          <p:nvPr/>
        </p:nvSpPr>
        <p:spPr>
          <a:xfrm>
            <a:off x="650468" y="3201612"/>
            <a:ext cx="7312840" cy="33237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345328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1187624" y="2420888"/>
            <a:ext cx="6984776" cy="830997"/>
          </a:xfrm>
          <a:prstGeom prst="rect">
            <a:avLst/>
          </a:prstGeom>
          <a:noFill/>
        </p:spPr>
        <p:txBody>
          <a:bodyPr wrap="square" rtlCol="0">
            <a:spAutoFit/>
          </a:bodyPr>
          <a:lstStyle/>
          <a:p>
            <a:r>
              <a:rPr lang="en-US" altLang="zh-CN" sz="4800" dirty="0">
                <a:solidFill>
                  <a:schemeClr val="bg1"/>
                </a:solidFill>
                <a:ea typeface="隶书" panose="02010509060101010101" pitchFamily="49" charset="-122"/>
              </a:rPr>
              <a:t>6-2 </a:t>
            </a:r>
            <a:r>
              <a:rPr lang="zh-CN" altLang="en-US" sz="4800" dirty="0">
                <a:solidFill>
                  <a:schemeClr val="bg1"/>
                </a:solidFill>
                <a:ea typeface="隶书" panose="02010509060101010101" pitchFamily="49" charset="-122"/>
              </a:rPr>
              <a:t>理解</a:t>
            </a:r>
            <a:r>
              <a:rPr lang="en-US" altLang="zh-CN" sz="4800" dirty="0">
                <a:solidFill>
                  <a:schemeClr val="bg1"/>
                </a:solidFill>
                <a:ea typeface="隶书" panose="02010509060101010101" pitchFamily="49" charset="-122"/>
              </a:rPr>
              <a:t>main</a:t>
            </a:r>
            <a:r>
              <a:rPr lang="zh-CN" altLang="en-US" sz="4800" dirty="0">
                <a:solidFill>
                  <a:schemeClr val="bg1"/>
                </a:solidFill>
                <a:ea typeface="隶书" panose="02010509060101010101" pitchFamily="49" charset="-122"/>
              </a:rPr>
              <a:t>方法的语法</a:t>
            </a:r>
          </a:p>
        </p:txBody>
      </p:sp>
    </p:spTree>
    <p:extLst>
      <p:ext uri="{BB962C8B-B14F-4D97-AF65-F5344CB8AC3E}">
        <p14:creationId xmlns:p14="http://schemas.microsoft.com/office/powerpoint/2010/main" val="286032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987824" y="692696"/>
            <a:ext cx="4132574" cy="857256"/>
          </a:xfrm>
        </p:spPr>
        <p:txBody>
          <a:bodyPr/>
          <a:lstStyle/>
          <a:p>
            <a:r>
              <a:rPr lang="zh-CN" altLang="en-US" b="1" dirty="0">
                <a:latin typeface="+mn-lt"/>
                <a:ea typeface="宋体" pitchFamily="2" charset="-122"/>
              </a:rPr>
              <a:t>本章内容</a:t>
            </a:r>
          </a:p>
        </p:txBody>
      </p:sp>
      <p:sp>
        <p:nvSpPr>
          <p:cNvPr id="4" name="Rectangle 3"/>
          <p:cNvSpPr txBox="1">
            <a:spLocks noChangeArrowheads="1"/>
          </p:cNvSpPr>
          <p:nvPr/>
        </p:nvSpPr>
        <p:spPr>
          <a:xfrm>
            <a:off x="467544" y="908720"/>
            <a:ext cx="8424936" cy="5760640"/>
          </a:xfrm>
          <a:prstGeom prst="rect">
            <a:avLst/>
          </a:prstGeom>
          <a:noFill/>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altLang="zh-CN" sz="2800" dirty="0">
                <a:solidFill>
                  <a:schemeClr val="tx1"/>
                </a:solidFill>
                <a:ea typeface="宋体" pitchFamily="2" charset="-122"/>
                <a:cs typeface="Times New Roman" pitchFamily="18" charset="0"/>
              </a:rPr>
              <a:t>6.1  </a:t>
            </a:r>
            <a:r>
              <a:rPr lang="zh-CN" altLang="en-US" sz="2800" dirty="0">
                <a:solidFill>
                  <a:schemeClr val="tx1"/>
                </a:solidFill>
                <a:ea typeface="宋体" pitchFamily="2" charset="-122"/>
                <a:cs typeface="Times New Roman" pitchFamily="18" charset="0"/>
              </a:rPr>
              <a:t>关键字：</a:t>
            </a:r>
            <a:r>
              <a:rPr lang="en-US" altLang="zh-CN" sz="2800" dirty="0">
                <a:solidFill>
                  <a:schemeClr val="tx1"/>
                </a:solidFill>
                <a:ea typeface="宋体" pitchFamily="2" charset="-122"/>
                <a:cs typeface="Times New Roman" pitchFamily="18" charset="0"/>
              </a:rPr>
              <a:t>static  </a:t>
            </a:r>
          </a:p>
          <a:p>
            <a:pPr marL="914400" lvl="1" indent="-457200" algn="l">
              <a:buFont typeface="Wingdings" pitchFamily="2" charset="2"/>
              <a:buChar char="Ø"/>
            </a:pPr>
            <a:r>
              <a:rPr lang="zh-CN" altLang="en-US" sz="2400" dirty="0">
                <a:solidFill>
                  <a:schemeClr val="tx1"/>
                </a:solidFill>
                <a:ea typeface="宋体" pitchFamily="2" charset="-122"/>
                <a:cs typeface="Times New Roman" pitchFamily="18" charset="0"/>
              </a:rPr>
              <a:t>类变量、类方法</a:t>
            </a:r>
            <a:endParaRPr lang="en-US" altLang="zh-CN" sz="2400" dirty="0">
              <a:solidFill>
                <a:schemeClr val="tx1"/>
              </a:solidFill>
              <a:ea typeface="宋体" pitchFamily="2" charset="-122"/>
              <a:cs typeface="Times New Roman" pitchFamily="18" charset="0"/>
            </a:endParaRPr>
          </a:p>
          <a:p>
            <a:pPr marL="914400" lvl="1" indent="-457200" algn="l">
              <a:buFont typeface="Wingdings" pitchFamily="2" charset="2"/>
              <a:buChar char="Ø"/>
            </a:pPr>
            <a:r>
              <a:rPr lang="zh-CN" altLang="en-US" sz="2400" dirty="0">
                <a:solidFill>
                  <a:schemeClr val="tx1"/>
                </a:solidFill>
                <a:ea typeface="宋体" pitchFamily="2" charset="-122"/>
                <a:cs typeface="Times New Roman" pitchFamily="18" charset="0"/>
              </a:rPr>
              <a:t>单例</a:t>
            </a:r>
            <a:r>
              <a:rPr lang="en-US" altLang="zh-CN" sz="2400" dirty="0">
                <a:solidFill>
                  <a:schemeClr val="tx1"/>
                </a:solidFill>
                <a:ea typeface="宋体" pitchFamily="2" charset="-122"/>
                <a:cs typeface="Times New Roman" pitchFamily="18" charset="0"/>
              </a:rPr>
              <a:t>(Singleton)</a:t>
            </a:r>
            <a:r>
              <a:rPr lang="zh-CN" altLang="en-US" sz="2400" dirty="0">
                <a:solidFill>
                  <a:schemeClr val="tx1"/>
                </a:solidFill>
                <a:ea typeface="宋体" pitchFamily="2" charset="-122"/>
                <a:cs typeface="Times New Roman" pitchFamily="18" charset="0"/>
              </a:rPr>
              <a:t>设计模式</a:t>
            </a:r>
            <a:endParaRPr lang="en-US" altLang="zh-CN" sz="2400" dirty="0">
              <a:solidFill>
                <a:schemeClr val="tx1"/>
              </a:solidFill>
              <a:ea typeface="宋体" pitchFamily="2" charset="-122"/>
              <a:cs typeface="Times New Roman" pitchFamily="18" charset="0"/>
            </a:endParaRPr>
          </a:p>
          <a:p>
            <a:pPr marL="0" lvl="1" algn="l"/>
            <a:r>
              <a:rPr lang="en-US" altLang="zh-CN" dirty="0">
                <a:solidFill>
                  <a:schemeClr val="tx1"/>
                </a:solidFill>
                <a:ea typeface="宋体" pitchFamily="2" charset="-122"/>
                <a:cs typeface="Times New Roman" pitchFamily="18" charset="0"/>
              </a:rPr>
              <a:t>6.2  </a:t>
            </a:r>
            <a:r>
              <a:rPr lang="zh-CN" altLang="en-US" dirty="0">
                <a:solidFill>
                  <a:schemeClr val="tx1"/>
                </a:solidFill>
                <a:ea typeface="宋体" pitchFamily="2" charset="-122"/>
                <a:cs typeface="Times New Roman" pitchFamily="18" charset="0"/>
              </a:rPr>
              <a:t>理解</a:t>
            </a:r>
            <a:r>
              <a:rPr lang="en-US" altLang="zh-CN" dirty="0">
                <a:solidFill>
                  <a:schemeClr val="tx1"/>
                </a:solidFill>
                <a:ea typeface="宋体" pitchFamily="2" charset="-122"/>
                <a:cs typeface="Times New Roman" pitchFamily="18" charset="0"/>
              </a:rPr>
              <a:t>main</a:t>
            </a:r>
            <a:r>
              <a:rPr lang="zh-CN" altLang="en-US" dirty="0">
                <a:solidFill>
                  <a:schemeClr val="tx1"/>
                </a:solidFill>
                <a:ea typeface="宋体" pitchFamily="2" charset="-122"/>
                <a:cs typeface="Times New Roman" pitchFamily="18" charset="0"/>
              </a:rPr>
              <a:t>方法的语法</a:t>
            </a:r>
            <a:r>
              <a:rPr lang="en-US" altLang="zh-CN" dirty="0">
                <a:solidFill>
                  <a:schemeClr val="tx1"/>
                </a:solidFill>
                <a:ea typeface="宋体" pitchFamily="2" charset="-122"/>
                <a:cs typeface="Times New Roman" pitchFamily="18" charset="0"/>
              </a:rPr>
              <a:t>  </a:t>
            </a:r>
          </a:p>
          <a:p>
            <a:pPr algn="l"/>
            <a:r>
              <a:rPr lang="en-US" altLang="zh-CN" sz="2800" dirty="0">
                <a:solidFill>
                  <a:schemeClr val="tx1"/>
                </a:solidFill>
                <a:ea typeface="宋体" pitchFamily="2" charset="-122"/>
                <a:cs typeface="Times New Roman" pitchFamily="18" charset="0"/>
              </a:rPr>
              <a:t>6.3  </a:t>
            </a:r>
            <a:r>
              <a:rPr lang="zh-CN" altLang="en-US" sz="2800" b="1" dirty="0">
                <a:solidFill>
                  <a:srgbClr val="0000FF"/>
                </a:solidFill>
                <a:ea typeface="宋体" pitchFamily="2" charset="-122"/>
                <a:cs typeface="Times New Roman" pitchFamily="18" charset="0"/>
              </a:rPr>
              <a:t>类的成员之四</a:t>
            </a:r>
            <a:r>
              <a:rPr lang="zh-CN" altLang="en-US" sz="2800" dirty="0">
                <a:solidFill>
                  <a:schemeClr val="tx1"/>
                </a:solidFill>
                <a:ea typeface="宋体" pitchFamily="2" charset="-122"/>
                <a:cs typeface="Times New Roman" pitchFamily="18" charset="0"/>
              </a:rPr>
              <a:t>：初始化块</a:t>
            </a:r>
            <a:endParaRPr lang="en-US" altLang="zh-CN" sz="2800" dirty="0">
              <a:solidFill>
                <a:schemeClr val="tx1"/>
              </a:solidFill>
              <a:ea typeface="宋体" pitchFamily="2" charset="-122"/>
              <a:cs typeface="Times New Roman" pitchFamily="18" charset="0"/>
            </a:endParaRPr>
          </a:p>
          <a:p>
            <a:pPr algn="l"/>
            <a:r>
              <a:rPr lang="en-US" altLang="zh-CN" sz="2800" dirty="0">
                <a:solidFill>
                  <a:schemeClr val="tx1"/>
                </a:solidFill>
                <a:ea typeface="宋体" pitchFamily="2" charset="-122"/>
                <a:cs typeface="Times New Roman" pitchFamily="18" charset="0"/>
              </a:rPr>
              <a:t>6.4  </a:t>
            </a:r>
            <a:r>
              <a:rPr lang="zh-CN" altLang="en-US" sz="2800" dirty="0">
                <a:solidFill>
                  <a:schemeClr val="tx1"/>
                </a:solidFill>
                <a:ea typeface="宋体" pitchFamily="2" charset="-122"/>
                <a:cs typeface="Times New Roman" pitchFamily="18" charset="0"/>
              </a:rPr>
              <a:t>关键字：</a:t>
            </a:r>
            <a:r>
              <a:rPr lang="en-US" altLang="zh-CN" sz="2800" dirty="0">
                <a:solidFill>
                  <a:schemeClr val="tx1"/>
                </a:solidFill>
                <a:ea typeface="宋体" pitchFamily="2" charset="-122"/>
                <a:cs typeface="Times New Roman" pitchFamily="18" charset="0"/>
              </a:rPr>
              <a:t>final</a:t>
            </a:r>
          </a:p>
          <a:p>
            <a:pPr algn="l"/>
            <a:r>
              <a:rPr lang="en-US" altLang="zh-CN" sz="2800" dirty="0">
                <a:solidFill>
                  <a:schemeClr val="tx1"/>
                </a:solidFill>
                <a:ea typeface="宋体" pitchFamily="2" charset="-122"/>
                <a:cs typeface="Times New Roman" pitchFamily="18" charset="0"/>
              </a:rPr>
              <a:t>6.5  </a:t>
            </a:r>
            <a:r>
              <a:rPr lang="zh-CN" altLang="en-US" sz="2800" dirty="0">
                <a:solidFill>
                  <a:schemeClr val="tx1"/>
                </a:solidFill>
                <a:ea typeface="宋体" pitchFamily="2" charset="-122"/>
                <a:cs typeface="Times New Roman" pitchFamily="18" charset="0"/>
              </a:rPr>
              <a:t>抽象类</a:t>
            </a:r>
            <a:r>
              <a:rPr lang="en-US" altLang="zh-CN" sz="2800" dirty="0">
                <a:solidFill>
                  <a:schemeClr val="tx1"/>
                </a:solidFill>
                <a:ea typeface="宋体" pitchFamily="2" charset="-122"/>
                <a:cs typeface="Times New Roman" pitchFamily="18" charset="0"/>
              </a:rPr>
              <a:t>(abstract class)</a:t>
            </a:r>
            <a:r>
              <a:rPr lang="zh-CN" altLang="en-US" sz="2800" dirty="0">
                <a:solidFill>
                  <a:schemeClr val="tx1"/>
                </a:solidFill>
                <a:ea typeface="宋体" pitchFamily="2" charset="-122"/>
                <a:cs typeface="Times New Roman" pitchFamily="18" charset="0"/>
              </a:rPr>
              <a:t>与抽象方法</a:t>
            </a:r>
            <a:endParaRPr lang="en-US" altLang="zh-CN" sz="2800" dirty="0">
              <a:solidFill>
                <a:schemeClr val="tx1"/>
              </a:solidFill>
              <a:ea typeface="宋体" pitchFamily="2" charset="-122"/>
              <a:cs typeface="Times New Roman" pitchFamily="18" charset="0"/>
            </a:endParaRPr>
          </a:p>
          <a:p>
            <a:pPr marL="914400" lvl="1" indent="-457200" algn="l">
              <a:buFont typeface="Wingdings" pitchFamily="2" charset="2"/>
              <a:buChar char="Ø"/>
            </a:pPr>
            <a:r>
              <a:rPr lang="zh-CN" altLang="en-US" sz="2400" dirty="0">
                <a:solidFill>
                  <a:schemeClr val="tx1"/>
                </a:solidFill>
                <a:ea typeface="宋体" pitchFamily="2" charset="-122"/>
                <a:cs typeface="Times New Roman" pitchFamily="18" charset="0"/>
              </a:rPr>
              <a:t>模板方法设计模式</a:t>
            </a:r>
            <a:r>
              <a:rPr lang="en-US" altLang="zh-CN" sz="2400" dirty="0">
                <a:solidFill>
                  <a:schemeClr val="tx1"/>
                </a:solidFill>
                <a:ea typeface="宋体" pitchFamily="2" charset="-122"/>
                <a:cs typeface="Times New Roman" pitchFamily="18" charset="0"/>
              </a:rPr>
              <a:t>(</a:t>
            </a:r>
            <a:r>
              <a:rPr lang="en-US" altLang="zh-CN" sz="2400" dirty="0" err="1">
                <a:solidFill>
                  <a:schemeClr val="tx1"/>
                </a:solidFill>
                <a:ea typeface="宋体" pitchFamily="2" charset="-122"/>
                <a:cs typeface="Times New Roman" pitchFamily="18" charset="0"/>
              </a:rPr>
              <a:t>TemplateMethod</a:t>
            </a:r>
            <a:r>
              <a:rPr lang="en-US" altLang="zh-CN" sz="2400" dirty="0">
                <a:solidFill>
                  <a:schemeClr val="tx1"/>
                </a:solidFill>
                <a:ea typeface="宋体" pitchFamily="2" charset="-122"/>
                <a:cs typeface="Times New Roman" pitchFamily="18" charset="0"/>
              </a:rPr>
              <a:t>)</a:t>
            </a:r>
          </a:p>
          <a:p>
            <a:pPr algn="l"/>
            <a:r>
              <a:rPr lang="en-US" altLang="zh-CN" sz="2800" dirty="0">
                <a:solidFill>
                  <a:schemeClr val="tx1"/>
                </a:solidFill>
                <a:ea typeface="宋体" pitchFamily="2" charset="-122"/>
                <a:cs typeface="Times New Roman" pitchFamily="18" charset="0"/>
              </a:rPr>
              <a:t>6.6  </a:t>
            </a:r>
            <a:r>
              <a:rPr lang="zh-CN" altLang="en-US" sz="2800" dirty="0">
                <a:solidFill>
                  <a:schemeClr val="tx1"/>
                </a:solidFill>
                <a:ea typeface="宋体" pitchFamily="2" charset="-122"/>
                <a:cs typeface="Times New Roman" pitchFamily="18" charset="0"/>
              </a:rPr>
              <a:t>更彻底的抽象：接口</a:t>
            </a:r>
            <a:r>
              <a:rPr lang="en-US" altLang="zh-CN" sz="2800" dirty="0">
                <a:solidFill>
                  <a:schemeClr val="tx1"/>
                </a:solidFill>
                <a:ea typeface="宋体" pitchFamily="2" charset="-122"/>
                <a:cs typeface="Times New Roman" pitchFamily="18" charset="0"/>
              </a:rPr>
              <a:t>(interface)</a:t>
            </a:r>
          </a:p>
          <a:p>
            <a:pPr algn="l"/>
            <a:r>
              <a:rPr lang="en-US" altLang="zh-CN" sz="2800" dirty="0">
                <a:solidFill>
                  <a:schemeClr val="tx1"/>
                </a:solidFill>
                <a:ea typeface="宋体" pitchFamily="2" charset="-122"/>
                <a:cs typeface="Times New Roman" pitchFamily="18" charset="0"/>
              </a:rPr>
              <a:t>6.7  </a:t>
            </a:r>
            <a:r>
              <a:rPr lang="zh-CN" altLang="en-US" sz="2800" b="1" dirty="0">
                <a:solidFill>
                  <a:srgbClr val="0000FF"/>
                </a:solidFill>
                <a:ea typeface="宋体" pitchFamily="2" charset="-122"/>
                <a:cs typeface="Times New Roman" pitchFamily="18" charset="0"/>
              </a:rPr>
              <a:t>类的成员之五</a:t>
            </a:r>
            <a:r>
              <a:rPr lang="zh-CN" altLang="en-US" sz="2800" dirty="0">
                <a:solidFill>
                  <a:schemeClr val="tx1"/>
                </a:solidFill>
                <a:ea typeface="宋体" pitchFamily="2" charset="-122"/>
                <a:cs typeface="Times New Roman" pitchFamily="18" charset="0"/>
              </a:rPr>
              <a:t>：内部类</a:t>
            </a:r>
            <a:endParaRPr lang="en-US" altLang="zh-CN" sz="2800" dirty="0">
              <a:solidFill>
                <a:schemeClr val="tx1"/>
              </a:solidFill>
              <a:ea typeface="宋体" pitchFamily="2" charset="-122"/>
              <a:cs typeface="Times New Roman" pitchFamily="18" charset="0"/>
            </a:endParaRPr>
          </a:p>
        </p:txBody>
      </p:sp>
    </p:spTree>
    <p:extLst>
      <p:ext uri="{BB962C8B-B14F-4D97-AF65-F5344CB8AC3E}">
        <p14:creationId xmlns:p14="http://schemas.microsoft.com/office/powerpoint/2010/main" val="26593207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763688" y="692696"/>
            <a:ext cx="5951014" cy="718606"/>
          </a:xfrm>
          <a:noFill/>
        </p:spPr>
        <p:txBody>
          <a:bodyPr lIns="92075" tIns="46038" rIns="92075" bIns="46038"/>
          <a:lstStyle/>
          <a:p>
            <a:pPr eaLnBrk="1" hangingPunct="1"/>
            <a:r>
              <a:rPr lang="en-US" altLang="zh-CN" b="1">
                <a:latin typeface="+mn-lt"/>
                <a:ea typeface="宋体" pitchFamily="2" charset="-122"/>
                <a:cs typeface="Times New Roman" pitchFamily="18" charset="0"/>
              </a:rPr>
              <a:t>6.2  </a:t>
            </a:r>
            <a:r>
              <a:rPr lang="zh-CN" altLang="en-US" b="1" dirty="0">
                <a:latin typeface="+mn-lt"/>
                <a:ea typeface="宋体" pitchFamily="2" charset="-122"/>
                <a:cs typeface="Times New Roman" pitchFamily="18" charset="0"/>
              </a:rPr>
              <a:t>理解</a:t>
            </a:r>
            <a:r>
              <a:rPr lang="en-US" altLang="zh-CN" b="1" dirty="0">
                <a:latin typeface="+mn-lt"/>
                <a:ea typeface="宋体" pitchFamily="2" charset="-122"/>
                <a:cs typeface="Times New Roman" pitchFamily="18" charset="0"/>
              </a:rPr>
              <a:t>main</a:t>
            </a:r>
            <a:r>
              <a:rPr lang="zh-CN" altLang="en-US" b="1" dirty="0">
                <a:latin typeface="+mn-lt"/>
                <a:ea typeface="宋体" pitchFamily="2" charset="-122"/>
                <a:cs typeface="Times New Roman" pitchFamily="18" charset="0"/>
              </a:rPr>
              <a:t>方法的语法 </a:t>
            </a:r>
          </a:p>
        </p:txBody>
      </p:sp>
      <p:pic>
        <p:nvPicPr>
          <p:cNvPr id="18435" name="Picture 3" descr="main1"/>
          <p:cNvPicPr>
            <a:picLocks noChangeAspect="1" noChangeArrowheads="1"/>
          </p:cNvPicPr>
          <p:nvPr/>
        </p:nvPicPr>
        <p:blipFill>
          <a:blip r:embed="rId3"/>
          <a:srcRect/>
          <a:stretch>
            <a:fillRect/>
          </a:stretch>
        </p:blipFill>
        <p:spPr bwMode="auto">
          <a:xfrm>
            <a:off x="785786" y="3786189"/>
            <a:ext cx="7530630" cy="2317631"/>
          </a:xfrm>
          <a:prstGeom prst="rect">
            <a:avLst/>
          </a:prstGeom>
          <a:noFill/>
          <a:ln w="9525">
            <a:noFill/>
            <a:miter lim="800000"/>
            <a:headEnd/>
            <a:tailEnd/>
          </a:ln>
        </p:spPr>
      </p:pic>
      <p:sp>
        <p:nvSpPr>
          <p:cNvPr id="18436" name="Text Box 4"/>
          <p:cNvSpPr txBox="1">
            <a:spLocks noChangeArrowheads="1"/>
          </p:cNvSpPr>
          <p:nvPr/>
        </p:nvSpPr>
        <p:spPr bwMode="auto">
          <a:xfrm>
            <a:off x="214282" y="1695450"/>
            <a:ext cx="8501122" cy="1754969"/>
          </a:xfrm>
          <a:prstGeom prst="rect">
            <a:avLst/>
          </a:prstGeom>
          <a:noFill/>
          <a:ln w="9525" algn="ctr">
            <a:noFill/>
            <a:miter lim="800000"/>
            <a:headEnd/>
            <a:tailEnd/>
          </a:ln>
        </p:spPr>
        <p:txBody>
          <a:bodyPr wrap="square" lIns="182562" tIns="46038" rIns="182562" bIns="46038">
            <a:spAutoFit/>
          </a:bodyPr>
          <a:lstStyle/>
          <a:p>
            <a:pPr marL="342900" indent="-342900">
              <a:lnSpc>
                <a:spcPct val="90000"/>
              </a:lnSpc>
              <a:spcBef>
                <a:spcPct val="50000"/>
              </a:spcBef>
              <a:buClr>
                <a:schemeClr val="tx2"/>
              </a:buClr>
              <a:buSzPct val="75000"/>
              <a:buFont typeface="Wingdings" pitchFamily="2" charset="2"/>
              <a:buNone/>
            </a:pPr>
            <a:r>
              <a:rPr kumimoji="0" lang="en-US" altLang="zh-CN" sz="2400" dirty="0">
                <a:ea typeface="宋体" pitchFamily="2" charset="-122"/>
                <a:cs typeface="Times New Roman" pitchFamily="18" charset="0"/>
              </a:rPr>
              <a:t>       </a:t>
            </a:r>
            <a:r>
              <a:rPr kumimoji="0" lang="zh-CN" altLang="en-US" sz="2400" dirty="0">
                <a:ea typeface="宋体" pitchFamily="2" charset="-122"/>
                <a:cs typeface="Times New Roman" pitchFamily="18" charset="0"/>
              </a:rPr>
              <a:t>由于</a:t>
            </a:r>
            <a:r>
              <a:rPr kumimoji="0" lang="en-US" altLang="zh-CN" sz="2400" dirty="0">
                <a:ea typeface="宋体" pitchFamily="2" charset="-122"/>
                <a:cs typeface="Times New Roman" pitchFamily="18" charset="0"/>
              </a:rPr>
              <a:t>java</a:t>
            </a:r>
            <a:r>
              <a:rPr kumimoji="0" lang="zh-CN" altLang="en-US" sz="2400" dirty="0">
                <a:ea typeface="宋体" pitchFamily="2" charset="-122"/>
                <a:cs typeface="Times New Roman" pitchFamily="18" charset="0"/>
              </a:rPr>
              <a:t>虚拟机需要调用类的</a:t>
            </a:r>
            <a:r>
              <a:rPr kumimoji="0" lang="en-US" altLang="zh-CN" sz="2400" dirty="0">
                <a:ea typeface="宋体" pitchFamily="2" charset="-122"/>
                <a:cs typeface="Times New Roman" pitchFamily="18" charset="0"/>
              </a:rPr>
              <a:t>main()</a:t>
            </a:r>
            <a:r>
              <a:rPr kumimoji="0" lang="zh-CN" altLang="en-US" sz="2400" dirty="0">
                <a:ea typeface="宋体" pitchFamily="2" charset="-122"/>
                <a:cs typeface="Times New Roman" pitchFamily="18" charset="0"/>
              </a:rPr>
              <a:t>方法，所以该方法的访问权限必须是，又因为</a:t>
            </a:r>
            <a:r>
              <a:rPr kumimoji="0" lang="en-US" altLang="zh-CN" sz="2400" dirty="0">
                <a:ea typeface="宋体" pitchFamily="2" charset="-122"/>
                <a:cs typeface="Times New Roman" pitchFamily="18" charset="0"/>
              </a:rPr>
              <a:t>java</a:t>
            </a:r>
            <a:r>
              <a:rPr kumimoji="0" lang="zh-CN" altLang="en-US" sz="2400" dirty="0">
                <a:ea typeface="宋体" pitchFamily="2" charset="-122"/>
                <a:cs typeface="Times New Roman" pitchFamily="18" charset="0"/>
              </a:rPr>
              <a:t>虚拟机在执行</a:t>
            </a:r>
            <a:r>
              <a:rPr kumimoji="0" lang="en-US" altLang="zh-CN" sz="2400" dirty="0">
                <a:ea typeface="宋体" pitchFamily="2" charset="-122"/>
                <a:cs typeface="Times New Roman" pitchFamily="18" charset="0"/>
              </a:rPr>
              <a:t>main()</a:t>
            </a:r>
            <a:r>
              <a:rPr kumimoji="0" lang="zh-CN" altLang="en-US" sz="2400" dirty="0">
                <a:ea typeface="宋体" pitchFamily="2" charset="-122"/>
                <a:cs typeface="Times New Roman" pitchFamily="18" charset="0"/>
              </a:rPr>
              <a:t>方法时不必创建对象，</a:t>
            </a:r>
            <a:r>
              <a:rPr lang="en-US" altLang="zh-CN" sz="2400" dirty="0">
                <a:ea typeface="宋体" pitchFamily="2" charset="-122"/>
                <a:cs typeface="Times New Roman" pitchFamily="18" charset="0"/>
              </a:rPr>
              <a:t>public</a:t>
            </a:r>
            <a:r>
              <a:rPr kumimoji="0" lang="zh-CN" altLang="en-US" sz="2400" dirty="0">
                <a:ea typeface="宋体" pitchFamily="2" charset="-122"/>
                <a:cs typeface="Times New Roman" pitchFamily="18" charset="0"/>
              </a:rPr>
              <a:t>所以该方法必须是</a:t>
            </a:r>
            <a:r>
              <a:rPr kumimoji="0" lang="en-US" altLang="zh-CN" sz="2400" dirty="0">
                <a:ea typeface="宋体" pitchFamily="2" charset="-122"/>
                <a:cs typeface="Times New Roman" pitchFamily="18" charset="0"/>
              </a:rPr>
              <a:t>static</a:t>
            </a:r>
            <a:r>
              <a:rPr kumimoji="0" lang="zh-CN" altLang="en-US" sz="2400" dirty="0">
                <a:ea typeface="宋体" pitchFamily="2" charset="-122"/>
                <a:cs typeface="Times New Roman" pitchFamily="18" charset="0"/>
              </a:rPr>
              <a:t>的，该方法接收一个</a:t>
            </a:r>
            <a:r>
              <a:rPr kumimoji="0" lang="en-US" altLang="zh-CN" sz="2400" dirty="0">
                <a:ea typeface="宋体" pitchFamily="2" charset="-122"/>
                <a:cs typeface="Times New Roman" pitchFamily="18" charset="0"/>
              </a:rPr>
              <a:t>String</a:t>
            </a:r>
            <a:r>
              <a:rPr kumimoji="0" lang="zh-CN" altLang="en-US" sz="2400" dirty="0">
                <a:ea typeface="宋体" pitchFamily="2" charset="-122"/>
                <a:cs typeface="Times New Roman" pitchFamily="18" charset="0"/>
              </a:rPr>
              <a:t>类型的数组参数，该数组中保存执行</a:t>
            </a:r>
            <a:r>
              <a:rPr kumimoji="0" lang="en-US" altLang="zh-CN" sz="2400" dirty="0">
                <a:ea typeface="宋体" pitchFamily="2" charset="-122"/>
                <a:cs typeface="Times New Roman" pitchFamily="18" charset="0"/>
              </a:rPr>
              <a:t>java</a:t>
            </a:r>
            <a:r>
              <a:rPr kumimoji="0" lang="zh-CN" altLang="en-US" sz="2400" dirty="0">
                <a:ea typeface="宋体" pitchFamily="2" charset="-122"/>
                <a:cs typeface="Times New Roman" pitchFamily="18" charset="0"/>
              </a:rPr>
              <a:t>命令时传递给所运行的类的参数。 </a:t>
            </a:r>
          </a:p>
        </p:txBody>
      </p:sp>
    </p:spTree>
    <p:extLst>
      <p:ext uri="{BB962C8B-B14F-4D97-AF65-F5344CB8AC3E}">
        <p14:creationId xmlns:p14="http://schemas.microsoft.com/office/powerpoint/2010/main" val="35266825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1371600" y="428604"/>
            <a:ext cx="7772400" cy="1143000"/>
          </a:xfrm>
        </p:spPr>
        <p:txBody>
          <a:bodyPr/>
          <a:lstStyle/>
          <a:p>
            <a:pPr eaLnBrk="1" hangingPunct="1">
              <a:defRPr/>
            </a:pPr>
            <a:r>
              <a:rPr lang="zh-CN" altLang="en-US" b="1" dirty="0">
                <a:latin typeface="+mn-lt"/>
                <a:ea typeface="宋体" pitchFamily="2" charset="-122"/>
                <a:cs typeface="Times New Roman" pitchFamily="18" charset="0"/>
              </a:rPr>
              <a:t>命令行参数用法举例</a:t>
            </a:r>
          </a:p>
        </p:txBody>
      </p:sp>
      <p:sp>
        <p:nvSpPr>
          <p:cNvPr id="19459" name="Rectangle 3"/>
          <p:cNvSpPr>
            <a:spLocks noChangeArrowheads="1"/>
          </p:cNvSpPr>
          <p:nvPr/>
        </p:nvSpPr>
        <p:spPr bwMode="auto">
          <a:xfrm>
            <a:off x="179512" y="1412776"/>
            <a:ext cx="8496944" cy="2677656"/>
          </a:xfrm>
          <a:prstGeom prst="rect">
            <a:avLst/>
          </a:prstGeom>
          <a:noFill/>
          <a:ln w="9525">
            <a:noFill/>
            <a:miter lim="800000"/>
            <a:headEnd/>
            <a:tailEnd/>
          </a:ln>
        </p:spPr>
        <p:txBody>
          <a:bodyPr wrap="square">
            <a:spAutoFit/>
          </a:bodyPr>
          <a:lstStyle/>
          <a:p>
            <a:r>
              <a:rPr lang="en-US" altLang="zh-CN" sz="2400" dirty="0">
                <a:solidFill>
                  <a:srgbClr val="C00000"/>
                </a:solidFill>
                <a:ea typeface="宋体" pitchFamily="2" charset="-122"/>
                <a:cs typeface="Times New Roman" pitchFamily="18" charset="0"/>
              </a:rPr>
              <a:t>   public class </a:t>
            </a:r>
            <a:r>
              <a:rPr lang="en-US" altLang="zh-CN" sz="2400" dirty="0" err="1">
                <a:solidFill>
                  <a:srgbClr val="C00000"/>
                </a:solidFill>
                <a:ea typeface="宋体" pitchFamily="2" charset="-122"/>
                <a:cs typeface="Times New Roman" pitchFamily="18" charset="0"/>
              </a:rPr>
              <a:t>CommandPara</a:t>
            </a:r>
            <a:r>
              <a:rPr lang="en-US" altLang="zh-CN" sz="2400" dirty="0">
                <a:solidFill>
                  <a:srgbClr val="C00000"/>
                </a:solidFill>
                <a:ea typeface="宋体" pitchFamily="2" charset="-122"/>
                <a:cs typeface="Times New Roman" pitchFamily="18" charset="0"/>
              </a:rPr>
              <a:t> {</a:t>
            </a:r>
          </a:p>
          <a:p>
            <a:r>
              <a:rPr lang="en-US" altLang="zh-CN" sz="2400" dirty="0">
                <a:solidFill>
                  <a:srgbClr val="C00000"/>
                </a:solidFill>
                <a:ea typeface="宋体" pitchFamily="2" charset="-122"/>
                <a:cs typeface="Times New Roman" pitchFamily="18" charset="0"/>
              </a:rPr>
              <a:t>       public static void main(String[] </a:t>
            </a:r>
            <a:r>
              <a:rPr lang="en-US" altLang="zh-CN" sz="2400" dirty="0" err="1">
                <a:solidFill>
                  <a:srgbClr val="C00000"/>
                </a:solidFill>
                <a:ea typeface="宋体" pitchFamily="2" charset="-122"/>
                <a:cs typeface="Times New Roman" pitchFamily="18" charset="0"/>
              </a:rPr>
              <a:t>args</a:t>
            </a:r>
            <a:r>
              <a:rPr lang="en-US" altLang="zh-CN" sz="2400" dirty="0">
                <a:solidFill>
                  <a:srgbClr val="C00000"/>
                </a:solidFill>
                <a:ea typeface="宋体" pitchFamily="2" charset="-122"/>
                <a:cs typeface="Times New Roman" pitchFamily="18" charset="0"/>
              </a:rPr>
              <a:t>) {</a:t>
            </a:r>
          </a:p>
          <a:p>
            <a:r>
              <a:rPr lang="en-US" altLang="zh-CN" sz="2400" dirty="0">
                <a:solidFill>
                  <a:srgbClr val="C00000"/>
                </a:solidFill>
                <a:ea typeface="宋体" pitchFamily="2" charset="-122"/>
                <a:cs typeface="Times New Roman" pitchFamily="18" charset="0"/>
              </a:rPr>
              <a:t> 	for (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i</a:t>
            </a:r>
            <a:r>
              <a:rPr lang="en-US" altLang="zh-CN" sz="2400" dirty="0">
                <a:solidFill>
                  <a:srgbClr val="C00000"/>
                </a:solidFill>
                <a:ea typeface="宋体" pitchFamily="2" charset="-122"/>
                <a:cs typeface="Times New Roman" pitchFamily="18" charset="0"/>
              </a:rPr>
              <a:t> = 0; </a:t>
            </a:r>
            <a:r>
              <a:rPr lang="en-US" altLang="zh-CN" sz="2400" dirty="0" err="1">
                <a:solidFill>
                  <a:srgbClr val="C00000"/>
                </a:solidFill>
                <a:ea typeface="宋体" pitchFamily="2" charset="-122"/>
                <a:cs typeface="Times New Roman" pitchFamily="18" charset="0"/>
              </a:rPr>
              <a:t>i</a:t>
            </a:r>
            <a:r>
              <a:rPr lang="en-US" altLang="zh-CN" sz="2400" dirty="0">
                <a:solidFill>
                  <a:srgbClr val="C00000"/>
                </a:solidFill>
                <a:ea typeface="宋体" pitchFamily="2" charset="-122"/>
                <a:cs typeface="Times New Roman" pitchFamily="18" charset="0"/>
              </a:rPr>
              <a:t> &lt; </a:t>
            </a:r>
            <a:r>
              <a:rPr lang="en-US" altLang="zh-CN" sz="2400" dirty="0" err="1">
                <a:solidFill>
                  <a:srgbClr val="C00000"/>
                </a:solidFill>
                <a:ea typeface="宋体" pitchFamily="2" charset="-122"/>
                <a:cs typeface="Times New Roman" pitchFamily="18" charset="0"/>
              </a:rPr>
              <a:t>args.length</a:t>
            </a: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i</a:t>
            </a:r>
            <a:r>
              <a:rPr lang="en-US" altLang="zh-CN" sz="2400" dirty="0">
                <a:solidFill>
                  <a:srgbClr val="C00000"/>
                </a:solidFill>
                <a:ea typeface="宋体" pitchFamily="2" charset="-122"/>
                <a:cs typeface="Times New Roman" pitchFamily="18" charset="0"/>
              </a:rPr>
              <a:t>++ ) {</a:t>
            </a:r>
          </a:p>
          <a:p>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a:t>
            </a:r>
            <a:r>
              <a:rPr lang="en-US" altLang="zh-CN" sz="2400" dirty="0" err="1">
                <a:solidFill>
                  <a:srgbClr val="C00000"/>
                </a:solidFill>
                <a:ea typeface="宋体" pitchFamily="2" charset="-122"/>
                <a:cs typeface="Times New Roman" pitchFamily="18" charset="0"/>
              </a:rPr>
              <a:t>args</a:t>
            </a:r>
            <a:r>
              <a:rPr lang="en-US" altLang="zh-CN" sz="2400" dirty="0">
                <a:solidFill>
                  <a:srgbClr val="C00000"/>
                </a:solidFill>
                <a:ea typeface="宋体" pitchFamily="2" charset="-122"/>
                <a:cs typeface="Times New Roman" pitchFamily="18" charset="0"/>
              </a:rPr>
              <a:t>[" + </a:t>
            </a:r>
            <a:r>
              <a:rPr lang="en-US" altLang="zh-CN" sz="2400" dirty="0" err="1">
                <a:solidFill>
                  <a:srgbClr val="C00000"/>
                </a:solidFill>
                <a:ea typeface="宋体" pitchFamily="2" charset="-122"/>
                <a:cs typeface="Times New Roman" pitchFamily="18" charset="0"/>
              </a:rPr>
              <a:t>i</a:t>
            </a:r>
            <a:r>
              <a:rPr lang="en-US" altLang="zh-CN" sz="2400" dirty="0">
                <a:solidFill>
                  <a:srgbClr val="C00000"/>
                </a:solidFill>
                <a:ea typeface="宋体" pitchFamily="2" charset="-122"/>
                <a:cs typeface="Times New Roman" pitchFamily="18" charset="0"/>
              </a:rPr>
              <a:t> + "] = " + </a:t>
            </a:r>
            <a:r>
              <a:rPr lang="en-US" altLang="zh-CN" sz="2400" dirty="0" err="1">
                <a:solidFill>
                  <a:srgbClr val="C00000"/>
                </a:solidFill>
                <a:ea typeface="宋体" pitchFamily="2" charset="-122"/>
                <a:cs typeface="Times New Roman" pitchFamily="18" charset="0"/>
              </a:rPr>
              <a:t>args</a:t>
            </a:r>
            <a:r>
              <a:rPr lang="en-US" altLang="zh-CN" sz="2400" dirty="0">
                <a:solidFill>
                  <a:srgbClr val="C00000"/>
                </a:solidFill>
                <a:ea typeface="宋体" pitchFamily="2" charset="-122"/>
                <a:cs typeface="Times New Roman" pitchFamily="18" charset="0"/>
              </a:rPr>
              <a:t>[</a:t>
            </a:r>
            <a:r>
              <a:rPr lang="en-US" altLang="zh-CN" sz="2400" dirty="0" err="1">
                <a:solidFill>
                  <a:srgbClr val="C00000"/>
                </a:solidFill>
                <a:ea typeface="宋体" pitchFamily="2" charset="-122"/>
                <a:cs typeface="Times New Roman" pitchFamily="18" charset="0"/>
              </a:rPr>
              <a:t>i</a:t>
            </a:r>
            <a:r>
              <a:rPr lang="en-US" altLang="zh-CN" sz="2400" dirty="0">
                <a:solidFill>
                  <a:srgbClr val="C00000"/>
                </a:solidFill>
                <a:ea typeface="宋体" pitchFamily="2" charset="-122"/>
                <a:cs typeface="Times New Roman" pitchFamily="18" charset="0"/>
              </a:rPr>
              <a:t>]);</a:t>
            </a:r>
          </a:p>
          <a:p>
            <a:r>
              <a:rPr lang="en-US" altLang="zh-CN" sz="2400" dirty="0">
                <a:solidFill>
                  <a:srgbClr val="C00000"/>
                </a:solidFill>
                <a:ea typeface="宋体" pitchFamily="2" charset="-122"/>
                <a:cs typeface="Times New Roman" pitchFamily="18" charset="0"/>
              </a:rPr>
              <a:t>	}  } }</a:t>
            </a:r>
          </a:p>
          <a:p>
            <a:r>
              <a:rPr lang="en-US" altLang="zh-CN" sz="2400" dirty="0">
                <a:solidFill>
                  <a:srgbClr val="0000FF"/>
                </a:solidFill>
                <a:ea typeface="宋体" pitchFamily="2" charset="-122"/>
                <a:cs typeface="Times New Roman" pitchFamily="18" charset="0"/>
              </a:rPr>
              <a:t>//</a:t>
            </a:r>
            <a:r>
              <a:rPr lang="zh-CN" altLang="en-US" sz="2400" dirty="0">
                <a:solidFill>
                  <a:srgbClr val="0000FF"/>
                </a:solidFill>
                <a:ea typeface="宋体" pitchFamily="2" charset="-122"/>
                <a:cs typeface="Times New Roman" pitchFamily="18" charset="0"/>
              </a:rPr>
              <a:t>运行程序</a:t>
            </a:r>
            <a:r>
              <a:rPr lang="en-US" altLang="zh-CN" sz="2400" dirty="0">
                <a:solidFill>
                  <a:schemeClr val="accent1"/>
                </a:solidFill>
                <a:ea typeface="宋体" pitchFamily="2" charset="-122"/>
                <a:cs typeface="Times New Roman" pitchFamily="18" charset="0"/>
                <a:hlinkClick r:id="rId2" action="ppaction://hlinkfile"/>
              </a:rPr>
              <a:t>CommandPara.java</a:t>
            </a:r>
            <a:endParaRPr lang="en-US" altLang="zh-CN" sz="2400" dirty="0">
              <a:solidFill>
                <a:schemeClr val="accent1"/>
              </a:solidFill>
              <a:ea typeface="宋体" pitchFamily="2" charset="-122"/>
              <a:cs typeface="Times New Roman" pitchFamily="18" charset="0"/>
            </a:endParaRPr>
          </a:p>
          <a:p>
            <a:r>
              <a:rPr lang="en-US" altLang="zh-CN" sz="2400" dirty="0">
                <a:solidFill>
                  <a:srgbClr val="C00000"/>
                </a:solidFill>
                <a:ea typeface="宋体" pitchFamily="2" charset="-122"/>
                <a:cs typeface="Times New Roman" pitchFamily="18" charset="0"/>
              </a:rPr>
              <a:t>java </a:t>
            </a:r>
            <a:r>
              <a:rPr lang="en-US" altLang="zh-CN" sz="2400" dirty="0" err="1">
                <a:solidFill>
                  <a:srgbClr val="C00000"/>
                </a:solidFill>
                <a:ea typeface="宋体" pitchFamily="2" charset="-122"/>
                <a:cs typeface="Times New Roman" pitchFamily="18" charset="0"/>
              </a:rPr>
              <a:t>CommandPara</a:t>
            </a: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lisa</a:t>
            </a: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bily</a:t>
            </a: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Mr</a:t>
            </a:r>
            <a:r>
              <a:rPr lang="en-US" altLang="zh-CN" sz="2400" dirty="0">
                <a:solidFill>
                  <a:srgbClr val="C00000"/>
                </a:solidFill>
                <a:ea typeface="宋体" pitchFamily="2" charset="-122"/>
                <a:cs typeface="Times New Roman" pitchFamily="18" charset="0"/>
              </a:rPr>
              <a:t> Brown"</a:t>
            </a:r>
          </a:p>
        </p:txBody>
      </p:sp>
      <p:sp>
        <p:nvSpPr>
          <p:cNvPr id="2" name="TextBox 1"/>
          <p:cNvSpPr txBox="1"/>
          <p:nvPr/>
        </p:nvSpPr>
        <p:spPr>
          <a:xfrm>
            <a:off x="5796136" y="4496722"/>
            <a:ext cx="3347864" cy="877163"/>
          </a:xfrm>
          <a:prstGeom prst="rect">
            <a:avLst/>
          </a:prstGeom>
          <a:noFill/>
        </p:spPr>
        <p:txBody>
          <a:bodyPr wrap="square" rtlCol="0">
            <a:spAutoFit/>
          </a:bodyPr>
          <a:lstStyle/>
          <a:p>
            <a:r>
              <a:rPr lang="en-US" altLang="zh-CN" sz="2400" b="1" dirty="0">
                <a:ea typeface="宋体" pitchFamily="2" charset="-122"/>
                <a:cs typeface="Times New Roman" pitchFamily="18" charset="0"/>
              </a:rPr>
              <a:t>      </a:t>
            </a:r>
            <a:r>
              <a:rPr lang="zh-CN" altLang="en-US" sz="2400" b="1" dirty="0">
                <a:ea typeface="宋体" pitchFamily="2" charset="-122"/>
                <a:cs typeface="Times New Roman" pitchFamily="18" charset="0"/>
              </a:rPr>
              <a:t>输出结果：</a:t>
            </a:r>
          </a:p>
          <a:p>
            <a:pPr algn="ctr"/>
            <a:endParaRPr lang="zh-CN" altLang="en-US" sz="900" dirty="0">
              <a:solidFill>
                <a:schemeClr val="accent1"/>
              </a:solidFill>
              <a:ea typeface="宋体" pitchFamily="2" charset="-122"/>
              <a:cs typeface="Times New Roman" pitchFamily="18" charset="0"/>
            </a:endParaRPr>
          </a:p>
          <a:p>
            <a:endParaRPr lang="zh-CN" altLang="en-US" dirty="0"/>
          </a:p>
        </p:txBody>
      </p:sp>
      <p:sp>
        <p:nvSpPr>
          <p:cNvPr id="3" name="矩形 2"/>
          <p:cNvSpPr/>
          <p:nvPr/>
        </p:nvSpPr>
        <p:spPr>
          <a:xfrm>
            <a:off x="6228184" y="4365104"/>
            <a:ext cx="2736304" cy="1985159"/>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600916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678183" y="1974033"/>
            <a:ext cx="7632848" cy="23896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矩形 4"/>
          <p:cNvSpPr/>
          <p:nvPr/>
        </p:nvSpPr>
        <p:spPr>
          <a:xfrm>
            <a:off x="845507" y="2060848"/>
            <a:ext cx="6516216" cy="2215991"/>
          </a:xfrm>
          <a:prstGeom prst="rect">
            <a:avLst/>
          </a:prstGeom>
        </p:spPr>
        <p:txBody>
          <a:bodyPr wrap="square">
            <a:spAutoFit/>
          </a:bodyPr>
          <a:lstStyle/>
          <a:p>
            <a:r>
              <a:rPr lang="zh-CN" altLang="zh-CN" sz="2300">
                <a:ea typeface="宋体" panose="02010600030101010101" pitchFamily="2" charset="-122"/>
              </a:rPr>
              <a:t>此处，</a:t>
            </a:r>
            <a:r>
              <a:rPr lang="en-US" altLang="zh-CN" sz="2300">
                <a:ea typeface="宋体" panose="02010600030101010101" pitchFamily="2" charset="-122"/>
              </a:rPr>
              <a:t>Something</a:t>
            </a:r>
            <a:r>
              <a:rPr lang="zh-CN" altLang="zh-CN" sz="2300">
                <a:ea typeface="宋体" panose="02010600030101010101" pitchFamily="2" charset="-122"/>
              </a:rPr>
              <a:t>类的文件名叫</a:t>
            </a:r>
            <a:r>
              <a:rPr lang="en-US" altLang="zh-CN" sz="2300">
                <a:ea typeface="宋体" panose="02010600030101010101" pitchFamily="2" charset="-122"/>
              </a:rPr>
              <a:t>OtherThing.java</a:t>
            </a:r>
            <a:endParaRPr lang="zh-CN" altLang="zh-CN" sz="2300">
              <a:ea typeface="宋体" panose="02010600030101010101" pitchFamily="2" charset="-122"/>
            </a:endParaRPr>
          </a:p>
          <a:p>
            <a:r>
              <a:rPr lang="en-US" altLang="zh-CN" sz="2300">
                <a:ea typeface="宋体" panose="02010600030101010101" pitchFamily="2" charset="-122"/>
              </a:rPr>
              <a:t>class Something {</a:t>
            </a:r>
            <a:endParaRPr lang="zh-CN" altLang="zh-CN" sz="2300">
              <a:ea typeface="宋体" panose="02010600030101010101" pitchFamily="2" charset="-122"/>
            </a:endParaRPr>
          </a:p>
          <a:p>
            <a:r>
              <a:rPr lang="en-US" altLang="zh-CN" sz="2300">
                <a:ea typeface="宋体" panose="02010600030101010101" pitchFamily="2" charset="-122"/>
              </a:rPr>
              <a:t>    public static void main(String[] something_to_do) {        </a:t>
            </a:r>
            <a:endParaRPr lang="zh-CN" altLang="zh-CN" sz="2300">
              <a:ea typeface="宋体" panose="02010600030101010101" pitchFamily="2" charset="-122"/>
            </a:endParaRPr>
          </a:p>
          <a:p>
            <a:r>
              <a:rPr lang="en-US" altLang="zh-CN" sz="2300">
                <a:ea typeface="宋体" panose="02010600030101010101" pitchFamily="2" charset="-122"/>
              </a:rPr>
              <a:t>        System.out.println("Do something ...");</a:t>
            </a:r>
            <a:endParaRPr lang="zh-CN" altLang="zh-CN" sz="2300">
              <a:ea typeface="宋体" panose="02010600030101010101" pitchFamily="2" charset="-122"/>
            </a:endParaRPr>
          </a:p>
          <a:p>
            <a:r>
              <a:rPr lang="en-US" altLang="zh-CN" sz="2300">
                <a:ea typeface="宋体" panose="02010600030101010101" pitchFamily="2" charset="-122"/>
              </a:rPr>
              <a:t>    }</a:t>
            </a:r>
            <a:endParaRPr lang="zh-CN" altLang="zh-CN" sz="2300">
              <a:ea typeface="宋体" panose="02010600030101010101" pitchFamily="2" charset="-122"/>
            </a:endParaRPr>
          </a:p>
          <a:p>
            <a:r>
              <a:rPr lang="en-US" altLang="zh-CN" sz="2300">
                <a:ea typeface="宋体" panose="02010600030101010101" pitchFamily="2" charset="-122"/>
              </a:rPr>
              <a:t>}</a:t>
            </a:r>
            <a:endParaRPr lang="en-US" altLang="zh-CN" sz="2300" dirty="0">
              <a:ea typeface="宋体" panose="02010600030101010101" pitchFamily="2" charset="-122"/>
            </a:endParaRPr>
          </a:p>
        </p:txBody>
      </p:sp>
      <p:sp>
        <p:nvSpPr>
          <p:cNvPr id="7" name="TextBox 6"/>
          <p:cNvSpPr txBox="1"/>
          <p:nvPr/>
        </p:nvSpPr>
        <p:spPr>
          <a:xfrm>
            <a:off x="647170" y="1138138"/>
            <a:ext cx="2664296" cy="461665"/>
          </a:xfrm>
          <a:prstGeom prst="rect">
            <a:avLst/>
          </a:prstGeom>
          <a:noFill/>
        </p:spPr>
        <p:txBody>
          <a:bodyPr wrap="square" rtlCol="0">
            <a:spAutoFit/>
          </a:bodyPr>
          <a:lstStyle/>
          <a:p>
            <a:r>
              <a:rPr lang="en-US" altLang="zh-CN" sz="2400" b="1">
                <a:latin typeface="新宋体" panose="02010609030101010101" pitchFamily="49" charset="-122"/>
                <a:ea typeface="新宋体" panose="02010609030101010101" pitchFamily="49" charset="-122"/>
              </a:rPr>
              <a:t>【</a:t>
            </a:r>
            <a:r>
              <a:rPr lang="zh-CN" altLang="en-US" sz="2400" b="1">
                <a:latin typeface="新宋体" panose="02010609030101010101" pitchFamily="49" charset="-122"/>
                <a:ea typeface="新宋体" panose="02010609030101010101" pitchFamily="49" charset="-122"/>
              </a:rPr>
              <a:t>面试题</a:t>
            </a:r>
            <a:r>
              <a:rPr lang="en-US" altLang="zh-CN" sz="2400" b="1">
                <a:latin typeface="新宋体" panose="02010609030101010101" pitchFamily="49" charset="-122"/>
                <a:ea typeface="新宋体" panose="02010609030101010101" pitchFamily="49" charset="-122"/>
              </a:rPr>
              <a:t>】</a:t>
            </a:r>
            <a:endParaRPr lang="en-US" altLang="zh-CN" sz="2400" b="1"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14447775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1215766" y="1988840"/>
            <a:ext cx="6984776" cy="1569660"/>
          </a:xfrm>
          <a:prstGeom prst="rect">
            <a:avLst/>
          </a:prstGeom>
          <a:noFill/>
        </p:spPr>
        <p:txBody>
          <a:bodyPr wrap="square" rtlCol="0">
            <a:spAutoFit/>
          </a:bodyPr>
          <a:lstStyle/>
          <a:p>
            <a:pPr algn="ctr"/>
            <a:r>
              <a:rPr lang="en-US" altLang="zh-CN" sz="4800">
                <a:solidFill>
                  <a:schemeClr val="bg1"/>
                </a:solidFill>
                <a:ea typeface="隶书" panose="02010509060101010101" pitchFamily="49" charset="-122"/>
              </a:rPr>
              <a:t>6-3 </a:t>
            </a:r>
            <a:r>
              <a:rPr lang="zh-CN" altLang="en-US" sz="4800">
                <a:solidFill>
                  <a:schemeClr val="bg1"/>
                </a:solidFill>
                <a:ea typeface="隶书" panose="02010509060101010101" pitchFamily="49" charset="-122"/>
              </a:rPr>
              <a:t>类的成员之四：</a:t>
            </a:r>
            <a:endParaRPr lang="en-US" altLang="zh-CN" sz="4800">
              <a:solidFill>
                <a:schemeClr val="bg1"/>
              </a:solidFill>
              <a:ea typeface="隶书" panose="02010509060101010101" pitchFamily="49" charset="-122"/>
            </a:endParaRPr>
          </a:p>
          <a:p>
            <a:pPr algn="ctr"/>
            <a:r>
              <a:rPr lang="zh-CN" altLang="en-US" sz="4800">
                <a:solidFill>
                  <a:schemeClr val="bg1"/>
                </a:solidFill>
                <a:ea typeface="隶书" panose="02010509060101010101" pitchFamily="49" charset="-122"/>
              </a:rPr>
              <a:t>初始化块</a:t>
            </a:r>
            <a:endParaRPr lang="zh-CN" altLang="en-US" sz="4800" dirty="0">
              <a:solidFill>
                <a:schemeClr val="bg1"/>
              </a:solidFill>
              <a:ea typeface="隶书" panose="02010509060101010101" pitchFamily="49" charset="-122"/>
            </a:endParaRPr>
          </a:p>
        </p:txBody>
      </p:sp>
    </p:spTree>
    <p:extLst>
      <p:ext uri="{BB962C8B-B14F-4D97-AF65-F5344CB8AC3E}">
        <p14:creationId xmlns:p14="http://schemas.microsoft.com/office/powerpoint/2010/main" val="2860329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1835696" y="692696"/>
            <a:ext cx="6264696" cy="793762"/>
          </a:xfrm>
        </p:spPr>
        <p:txBody>
          <a:bodyPr>
            <a:noAutofit/>
          </a:bodyPr>
          <a:lstStyle/>
          <a:p>
            <a:r>
              <a:rPr lang="en-US" altLang="zh-CN" b="1">
                <a:latin typeface="+mn-lt"/>
                <a:ea typeface="宋体" pitchFamily="2" charset="-122"/>
                <a:cs typeface="Times New Roman" pitchFamily="18" charset="0"/>
              </a:rPr>
              <a:t>6.3  </a:t>
            </a:r>
            <a:r>
              <a:rPr lang="zh-CN" altLang="en-US" b="1" dirty="0">
                <a:latin typeface="+mn-lt"/>
                <a:ea typeface="宋体" pitchFamily="2" charset="-122"/>
                <a:cs typeface="Times New Roman" pitchFamily="18" charset="0"/>
              </a:rPr>
              <a:t>类的成员之四：初始化块</a:t>
            </a:r>
            <a:endParaRPr lang="en-US" altLang="zh-CN" b="1" dirty="0">
              <a:latin typeface="+mn-lt"/>
              <a:ea typeface="宋体" pitchFamily="2" charset="-122"/>
              <a:cs typeface="Times New Roman" pitchFamily="18" charset="0"/>
            </a:endParaRPr>
          </a:p>
        </p:txBody>
      </p:sp>
      <p:sp>
        <p:nvSpPr>
          <p:cNvPr id="271363" name="Rectangle 3"/>
          <p:cNvSpPr>
            <a:spLocks noChangeArrowheads="1"/>
          </p:cNvSpPr>
          <p:nvPr/>
        </p:nvSpPr>
        <p:spPr bwMode="auto">
          <a:xfrm>
            <a:off x="455150" y="1628800"/>
            <a:ext cx="8249812" cy="5027017"/>
          </a:xfrm>
          <a:prstGeom prst="rect">
            <a:avLst/>
          </a:prstGeom>
          <a:noFill/>
          <a:ln w="9525">
            <a:noFill/>
            <a:miter lim="800000"/>
            <a:headEnd/>
            <a:tailEnd/>
          </a:ln>
          <a:effectLst/>
        </p:spPr>
        <p:txBody>
          <a:bodyPr wrap="square">
            <a:spAutoFit/>
          </a:bodyPr>
          <a:lstStyle/>
          <a:p>
            <a:pPr marL="457200" indent="-457200" algn="just">
              <a:spcBef>
                <a:spcPct val="50000"/>
              </a:spcBef>
              <a:buFont typeface="Wingdings" pitchFamily="2" charset="2"/>
              <a:buChar char="l"/>
              <a:defRPr/>
            </a:pPr>
            <a:r>
              <a:rPr kumimoji="0" lang="zh-CN" altLang="en-US" sz="2400" dirty="0">
                <a:ea typeface="宋体" pitchFamily="2" charset="-122"/>
                <a:cs typeface="Times New Roman" pitchFamily="18" charset="0"/>
              </a:rPr>
              <a:t>初始化块</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代码块</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作用：</a:t>
            </a:r>
            <a:endParaRPr lang="en-US" altLang="zh-CN" sz="2400" dirty="0">
              <a:ea typeface="宋体" pitchFamily="2" charset="-122"/>
              <a:cs typeface="Times New Roman" pitchFamily="18" charset="0"/>
            </a:endParaRPr>
          </a:p>
          <a:p>
            <a:pPr marL="800100" lvl="1" indent="-342900" algn="just">
              <a:spcBef>
                <a:spcPts val="800"/>
              </a:spcBef>
              <a:buFont typeface="Wingdings" pitchFamily="2" charset="2"/>
              <a:buChar char="Ø"/>
              <a:defRPr/>
            </a:pPr>
            <a:r>
              <a:rPr kumimoji="0" lang="zh-CN" altLang="en-US" sz="2400" b="1">
                <a:ea typeface="宋体" pitchFamily="2" charset="-122"/>
                <a:cs typeface="Times New Roman" pitchFamily="18" charset="0"/>
              </a:rPr>
              <a:t>对</a:t>
            </a:r>
            <a:r>
              <a:rPr lang="zh-CN" altLang="en-US" sz="2400" b="1">
                <a:ea typeface="宋体" pitchFamily="2" charset="-122"/>
                <a:cs typeface="Times New Roman" pitchFamily="18" charset="0"/>
              </a:rPr>
              <a:t>Java类或对象进行初始化</a:t>
            </a:r>
            <a:endParaRPr lang="zh-CN" altLang="en-US" sz="2400" dirty="0">
              <a:ea typeface="宋体" pitchFamily="2" charset="-122"/>
              <a:cs typeface="Times New Roman" pitchFamily="18" charset="0"/>
            </a:endParaRPr>
          </a:p>
          <a:p>
            <a:pPr marL="457200" indent="-457200" algn="just">
              <a:spcBef>
                <a:spcPts val="1200"/>
              </a:spcBef>
              <a:buFont typeface="Wingdings" pitchFamily="2" charset="2"/>
              <a:buChar char="l"/>
              <a:defRPr/>
            </a:pPr>
            <a:r>
              <a:rPr lang="zh-CN" altLang="en-US" sz="2400" b="1">
                <a:solidFill>
                  <a:srgbClr val="0000FF"/>
                </a:solidFill>
                <a:ea typeface="宋体" pitchFamily="2" charset="-122"/>
                <a:cs typeface="Times New Roman" pitchFamily="18" charset="0"/>
              </a:rPr>
              <a:t>程序中成员变量赋值的</a:t>
            </a:r>
            <a:r>
              <a:rPr lang="zh-CN" altLang="en-US" sz="2400" b="1" dirty="0">
                <a:solidFill>
                  <a:srgbClr val="0000FF"/>
                </a:solidFill>
                <a:ea typeface="宋体" pitchFamily="2" charset="-122"/>
                <a:cs typeface="Times New Roman" pitchFamily="18" charset="0"/>
              </a:rPr>
              <a:t>执行顺序：</a:t>
            </a:r>
            <a:endParaRPr lang="en-US" altLang="zh-CN" sz="2400" b="1" dirty="0">
              <a:solidFill>
                <a:srgbClr val="0000FF"/>
              </a:solidFill>
              <a:ea typeface="宋体" pitchFamily="2" charset="-122"/>
              <a:cs typeface="Times New Roman" pitchFamily="18" charset="0"/>
            </a:endParaRPr>
          </a:p>
          <a:p>
            <a:pPr algn="just">
              <a:defRPr/>
            </a:pPr>
            <a:r>
              <a:rPr lang="zh-CN" altLang="en-US" sz="2400" dirty="0">
                <a:ea typeface="宋体" pitchFamily="2" charset="-122"/>
                <a:cs typeface="Times New Roman" pitchFamily="18" charset="0"/>
              </a:rPr>
              <a:t>声明成员变量</a:t>
            </a:r>
            <a:r>
              <a:rPr lang="zh-CN" altLang="en-US" sz="2400">
                <a:ea typeface="宋体" pitchFamily="2" charset="-122"/>
                <a:cs typeface="Times New Roman" pitchFamily="18" charset="0"/>
              </a:rPr>
              <a:t>的默认初始化</a:t>
            </a:r>
            <a:endParaRPr lang="en-US" altLang="zh-CN" sz="2400" dirty="0">
              <a:ea typeface="宋体" pitchFamily="2" charset="-122"/>
              <a:cs typeface="Times New Roman" pitchFamily="18" charset="0"/>
            </a:endParaRPr>
          </a:p>
          <a:p>
            <a:pPr algn="just">
              <a:defRPr/>
            </a:pPr>
            <a:r>
              <a:rPr lang="en-US" altLang="zh-CN" sz="2400" dirty="0">
                <a:ea typeface="宋体" pitchFamily="2" charset="-122"/>
                <a:cs typeface="Times New Roman" pitchFamily="18" charset="0"/>
              </a:rPr>
              <a:t>	</a:t>
            </a:r>
          </a:p>
          <a:p>
            <a:pPr algn="just">
              <a:defRPr/>
            </a:pPr>
            <a:endParaRPr lang="en-US" altLang="zh-CN" sz="1600" dirty="0">
              <a:ea typeface="宋体" pitchFamily="2" charset="-122"/>
              <a:cs typeface="Times New Roman" pitchFamily="18" charset="0"/>
            </a:endParaRPr>
          </a:p>
          <a:p>
            <a:pPr algn="just">
              <a:defRPr/>
            </a:pPr>
            <a:r>
              <a:rPr lang="zh-CN" altLang="en-US" sz="2400" dirty="0">
                <a:ea typeface="宋体" pitchFamily="2" charset="-122"/>
                <a:cs typeface="Times New Roman" pitchFamily="18" charset="0"/>
              </a:rPr>
              <a:t>显式初始化、多个初始化块依次被执行（同</a:t>
            </a:r>
            <a:r>
              <a:rPr lang="zh-CN" altLang="en-US" sz="2400" u="sng" dirty="0">
                <a:ea typeface="宋体" pitchFamily="2" charset="-122"/>
                <a:cs typeface="Times New Roman" pitchFamily="18" charset="0"/>
              </a:rPr>
              <a:t>级别</a:t>
            </a:r>
            <a:r>
              <a:rPr lang="zh-CN" altLang="en-US" sz="2400" dirty="0">
                <a:ea typeface="宋体" pitchFamily="2" charset="-122"/>
                <a:cs typeface="Times New Roman" pitchFamily="18" charset="0"/>
              </a:rPr>
              <a:t>下按先后顺序执行）</a:t>
            </a:r>
            <a:endParaRPr lang="en-US" altLang="zh-CN" sz="2400" dirty="0">
              <a:ea typeface="宋体" pitchFamily="2" charset="-122"/>
              <a:cs typeface="Times New Roman" pitchFamily="18" charset="0"/>
            </a:endParaRPr>
          </a:p>
          <a:p>
            <a:pPr algn="just">
              <a:defRPr/>
            </a:pPr>
            <a:r>
              <a:rPr lang="en-US" altLang="zh-CN" sz="2400">
                <a:ea typeface="宋体" pitchFamily="2" charset="-122"/>
                <a:cs typeface="Times New Roman" pitchFamily="18" charset="0"/>
              </a:rPr>
              <a:t>	</a:t>
            </a:r>
            <a:endParaRPr lang="en-US" altLang="zh-CN" sz="1600" dirty="0">
              <a:ea typeface="宋体" pitchFamily="2" charset="-122"/>
              <a:cs typeface="Times New Roman" pitchFamily="18" charset="0"/>
            </a:endParaRPr>
          </a:p>
          <a:p>
            <a:pPr algn="just">
              <a:defRPr/>
            </a:pPr>
            <a:r>
              <a:rPr lang="zh-CN" altLang="en-US" sz="2400" dirty="0">
                <a:ea typeface="宋体" pitchFamily="2" charset="-122"/>
                <a:cs typeface="Times New Roman" pitchFamily="18" charset="0"/>
              </a:rPr>
              <a:t>构造器再对</a:t>
            </a:r>
            <a:r>
              <a:rPr lang="zh-CN" altLang="en-US" sz="2400">
                <a:ea typeface="宋体" pitchFamily="2" charset="-122"/>
                <a:cs typeface="Times New Roman" pitchFamily="18" charset="0"/>
              </a:rPr>
              <a:t>成员进行初始化操作</a:t>
            </a:r>
            <a:endParaRPr lang="en-US" altLang="zh-CN" sz="2400">
              <a:ea typeface="宋体" pitchFamily="2" charset="-122"/>
              <a:cs typeface="Times New Roman" pitchFamily="18" charset="0"/>
            </a:endParaRPr>
          </a:p>
          <a:p>
            <a:pPr algn="just">
              <a:defRPr/>
            </a:pPr>
            <a:endParaRPr lang="en-US" altLang="zh-CN" sz="2400">
              <a:ea typeface="宋体" pitchFamily="2" charset="-122"/>
              <a:cs typeface="Times New Roman" pitchFamily="18" charset="0"/>
            </a:endParaRPr>
          </a:p>
          <a:p>
            <a:pPr algn="just">
              <a:defRPr/>
            </a:pPr>
            <a:endParaRPr lang="en-US" altLang="zh-CN" sz="2400">
              <a:ea typeface="宋体" pitchFamily="2" charset="-122"/>
              <a:cs typeface="Times New Roman" pitchFamily="18" charset="0"/>
            </a:endParaRPr>
          </a:p>
          <a:p>
            <a:pPr algn="just">
              <a:defRPr/>
            </a:pPr>
            <a:r>
              <a:rPr lang="zh-CN" altLang="en-US" sz="2400">
                <a:ea typeface="宋体" pitchFamily="2" charset="-122"/>
                <a:cs typeface="Times New Roman" pitchFamily="18" charset="0"/>
              </a:rPr>
              <a:t>通过</a:t>
            </a:r>
            <a:r>
              <a:rPr lang="en-US" altLang="zh-CN" sz="2400">
                <a:ea typeface="宋体" pitchFamily="2" charset="-122"/>
                <a:cs typeface="Times New Roman" pitchFamily="18" charset="0"/>
              </a:rPr>
              <a:t>”</a:t>
            </a:r>
            <a:r>
              <a:rPr lang="zh-CN" altLang="en-US" sz="2400">
                <a:ea typeface="宋体" pitchFamily="2" charset="-122"/>
                <a:cs typeface="Times New Roman" pitchFamily="18" charset="0"/>
              </a:rPr>
              <a:t>对象</a:t>
            </a:r>
            <a:r>
              <a:rPr lang="en-US" altLang="zh-CN" sz="2400">
                <a:ea typeface="宋体" pitchFamily="2" charset="-122"/>
                <a:cs typeface="Times New Roman" pitchFamily="18" charset="0"/>
              </a:rPr>
              <a:t>.</a:t>
            </a:r>
            <a:r>
              <a:rPr lang="zh-CN" altLang="en-US" sz="2400">
                <a:ea typeface="宋体" pitchFamily="2" charset="-122"/>
                <a:cs typeface="Times New Roman" pitchFamily="18" charset="0"/>
              </a:rPr>
              <a:t>属性</a:t>
            </a:r>
            <a:r>
              <a:rPr lang="en-US" altLang="zh-CN" sz="2400">
                <a:ea typeface="宋体" pitchFamily="2" charset="-122"/>
                <a:cs typeface="Times New Roman" pitchFamily="18" charset="0"/>
              </a:rPr>
              <a:t>”</a:t>
            </a:r>
            <a:r>
              <a:rPr lang="zh-CN" altLang="en-US" sz="2400">
                <a:ea typeface="宋体" pitchFamily="2" charset="-122"/>
                <a:cs typeface="Times New Roman" pitchFamily="18" charset="0"/>
              </a:rPr>
              <a:t>或</a:t>
            </a:r>
            <a:r>
              <a:rPr lang="en-US" altLang="zh-CN" sz="2400">
                <a:ea typeface="宋体" pitchFamily="2" charset="-122"/>
                <a:cs typeface="Times New Roman" pitchFamily="18" charset="0"/>
              </a:rPr>
              <a:t>”</a:t>
            </a:r>
            <a:r>
              <a:rPr lang="zh-CN" altLang="en-US" sz="2400">
                <a:ea typeface="宋体" pitchFamily="2" charset="-122"/>
                <a:cs typeface="Times New Roman" pitchFamily="18" charset="0"/>
              </a:rPr>
              <a:t>对象</a:t>
            </a:r>
            <a:r>
              <a:rPr lang="en-US" altLang="zh-CN" sz="2400">
                <a:ea typeface="宋体" pitchFamily="2" charset="-122"/>
                <a:cs typeface="Times New Roman" pitchFamily="18" charset="0"/>
              </a:rPr>
              <a:t>.</a:t>
            </a:r>
            <a:r>
              <a:rPr lang="zh-CN" altLang="en-US" sz="2400">
                <a:ea typeface="宋体" pitchFamily="2" charset="-122"/>
                <a:cs typeface="Times New Roman" pitchFamily="18" charset="0"/>
              </a:rPr>
              <a:t>方法</a:t>
            </a:r>
            <a:r>
              <a:rPr lang="en-US" altLang="zh-CN" sz="2400">
                <a:ea typeface="宋体" pitchFamily="2" charset="-122"/>
                <a:cs typeface="Times New Roman" pitchFamily="18" charset="0"/>
              </a:rPr>
              <a:t>”</a:t>
            </a:r>
            <a:r>
              <a:rPr lang="zh-CN" altLang="en-US" sz="2400">
                <a:ea typeface="宋体" pitchFamily="2" charset="-122"/>
                <a:cs typeface="Times New Roman" pitchFamily="18" charset="0"/>
              </a:rPr>
              <a:t>的方式，可多次给属性赋值</a:t>
            </a:r>
            <a:endParaRPr lang="en-US" altLang="zh-CN" sz="2400">
              <a:ea typeface="宋体" pitchFamily="2" charset="-122"/>
              <a:cs typeface="Times New Roman" pitchFamily="18" charset="0"/>
            </a:endParaRPr>
          </a:p>
        </p:txBody>
      </p:sp>
      <p:pic>
        <p:nvPicPr>
          <p:cNvPr id="1026" name="Picture 2" descr="C:\Users\Administrator\Desktop\tim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051720" y="3504101"/>
            <a:ext cx="308539" cy="49671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Administrator\Desktop\tim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051718" y="4437112"/>
            <a:ext cx="308539" cy="49671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Administrator\Desktop\tim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051720" y="5589240"/>
            <a:ext cx="308539" cy="496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1941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1835696" y="692696"/>
            <a:ext cx="6264696" cy="793762"/>
          </a:xfrm>
        </p:spPr>
        <p:txBody>
          <a:bodyPr>
            <a:noAutofit/>
          </a:bodyPr>
          <a:lstStyle/>
          <a:p>
            <a:r>
              <a:rPr lang="en-US" altLang="zh-CN" b="1">
                <a:latin typeface="+mn-lt"/>
                <a:ea typeface="宋体" pitchFamily="2" charset="-122"/>
                <a:cs typeface="Times New Roman" pitchFamily="18" charset="0"/>
              </a:rPr>
              <a:t>6.3  </a:t>
            </a:r>
            <a:r>
              <a:rPr lang="zh-CN" altLang="en-US" b="1" dirty="0">
                <a:latin typeface="+mn-lt"/>
                <a:ea typeface="宋体" pitchFamily="2" charset="-122"/>
                <a:cs typeface="Times New Roman" pitchFamily="18" charset="0"/>
              </a:rPr>
              <a:t>类的成员之四：初始化块</a:t>
            </a:r>
            <a:endParaRPr lang="en-US" altLang="zh-CN" b="1" dirty="0">
              <a:latin typeface="+mn-lt"/>
              <a:ea typeface="宋体" pitchFamily="2" charset="-122"/>
              <a:cs typeface="Times New Roman" pitchFamily="18" charset="0"/>
            </a:endParaRPr>
          </a:p>
        </p:txBody>
      </p:sp>
      <p:sp>
        <p:nvSpPr>
          <p:cNvPr id="271363" name="Rectangle 3"/>
          <p:cNvSpPr>
            <a:spLocks noChangeArrowheads="1"/>
          </p:cNvSpPr>
          <p:nvPr/>
        </p:nvSpPr>
        <p:spPr bwMode="auto">
          <a:xfrm>
            <a:off x="467544" y="1700808"/>
            <a:ext cx="8299675" cy="4342727"/>
          </a:xfrm>
          <a:prstGeom prst="rect">
            <a:avLst/>
          </a:prstGeom>
          <a:noFill/>
          <a:ln w="9525">
            <a:noFill/>
            <a:miter lim="800000"/>
            <a:headEnd/>
            <a:tailEnd/>
          </a:ln>
          <a:effectLst/>
        </p:spPr>
        <p:txBody>
          <a:bodyPr wrap="square">
            <a:spAutoFit/>
          </a:bodyPr>
          <a:lstStyle/>
          <a:p>
            <a:pPr marL="457200" indent="-457200" algn="just">
              <a:buFont typeface="Wingdings" pitchFamily="2" charset="2"/>
              <a:buChar char="l"/>
              <a:defRPr/>
            </a:pPr>
            <a:r>
              <a:rPr kumimoji="0" lang="zh-CN" altLang="en-US" sz="2400" dirty="0">
                <a:ea typeface="宋体" pitchFamily="2" charset="-122"/>
                <a:cs typeface="Times New Roman" pitchFamily="18" charset="0"/>
              </a:rPr>
              <a:t>一个类中初始化块若有修饰符，则只能被</a:t>
            </a:r>
            <a:r>
              <a:rPr kumimoji="0" lang="en-US" altLang="zh-CN" sz="2400" dirty="0">
                <a:ea typeface="宋体" pitchFamily="2" charset="-122"/>
                <a:cs typeface="Times New Roman" pitchFamily="18" charset="0"/>
              </a:rPr>
              <a:t>static</a:t>
            </a:r>
            <a:r>
              <a:rPr kumimoji="0" lang="zh-CN" altLang="en-US" sz="2400" dirty="0">
                <a:ea typeface="宋体" pitchFamily="2" charset="-122"/>
                <a:cs typeface="Times New Roman" pitchFamily="18" charset="0"/>
              </a:rPr>
              <a:t>修饰，称为</a:t>
            </a:r>
            <a:r>
              <a:rPr kumimoji="0" lang="zh-CN" altLang="en-US" sz="2400" b="1" dirty="0">
                <a:solidFill>
                  <a:srgbClr val="FF0000"/>
                </a:solidFill>
                <a:ea typeface="宋体" pitchFamily="2" charset="-122"/>
                <a:cs typeface="Times New Roman" pitchFamily="18" charset="0"/>
              </a:rPr>
              <a:t>静态代码块</a:t>
            </a:r>
            <a:r>
              <a:rPr kumimoji="0" lang="en-US" altLang="zh-CN" sz="2400" dirty="0">
                <a:ea typeface="宋体" pitchFamily="2" charset="-122"/>
                <a:cs typeface="Times New Roman" pitchFamily="18" charset="0"/>
              </a:rPr>
              <a:t>(</a:t>
            </a:r>
            <a:r>
              <a:rPr kumimoji="0" lang="en-US" altLang="zh-CN" sz="2400">
                <a:ea typeface="宋体" pitchFamily="2" charset="-122"/>
                <a:cs typeface="Times New Roman" pitchFamily="18" charset="0"/>
              </a:rPr>
              <a:t>static block)</a:t>
            </a:r>
            <a:r>
              <a:rPr kumimoji="0" lang="zh-CN" altLang="en-US" sz="2400" dirty="0">
                <a:ea typeface="宋体" pitchFamily="2" charset="-122"/>
                <a:cs typeface="Times New Roman" pitchFamily="18" charset="0"/>
              </a:rPr>
              <a:t>，当类被载入时</a:t>
            </a:r>
            <a:r>
              <a:rPr lang="zh-CN" altLang="en-US" sz="2400" dirty="0">
                <a:ea typeface="宋体" pitchFamily="2" charset="-122"/>
                <a:cs typeface="Times New Roman" pitchFamily="18" charset="0"/>
              </a:rPr>
              <a:t>，类属性的声明和静态</a:t>
            </a:r>
            <a:r>
              <a:rPr kumimoji="0" lang="zh-CN" altLang="en-US" sz="2400" dirty="0">
                <a:ea typeface="宋体" pitchFamily="2" charset="-122"/>
                <a:cs typeface="Times New Roman" pitchFamily="18" charset="0"/>
              </a:rPr>
              <a:t>代码块先后顺序被执行，且</a:t>
            </a:r>
            <a:r>
              <a:rPr kumimoji="0" lang="zh-CN" altLang="en-US" sz="2400" dirty="0">
                <a:solidFill>
                  <a:srgbClr val="FF0000"/>
                </a:solidFill>
                <a:ea typeface="宋体" pitchFamily="2" charset="-122"/>
                <a:cs typeface="Times New Roman" pitchFamily="18" charset="0"/>
              </a:rPr>
              <a:t>只被执行一次。</a:t>
            </a:r>
            <a:endParaRPr kumimoji="0" lang="en-US" altLang="zh-CN" sz="2400" dirty="0">
              <a:solidFill>
                <a:srgbClr val="FF0000"/>
              </a:solidFill>
              <a:ea typeface="宋体" pitchFamily="2" charset="-122"/>
              <a:cs typeface="Times New Roman" pitchFamily="18" charset="0"/>
            </a:endParaRPr>
          </a:p>
          <a:p>
            <a:pPr algn="just">
              <a:defRPr/>
            </a:pPr>
            <a:endParaRPr kumimoji="0" lang="en-US" altLang="zh-CN" sz="2400" dirty="0">
              <a:solidFill>
                <a:srgbClr val="FF0000"/>
              </a:solidFill>
              <a:ea typeface="宋体" pitchFamily="2" charset="-122"/>
              <a:cs typeface="Times New Roman" pitchFamily="18" charset="0"/>
            </a:endParaRPr>
          </a:p>
          <a:p>
            <a:pPr marL="457200" indent="-457200" algn="just">
              <a:buFont typeface="Wingdings" pitchFamily="2" charset="2"/>
              <a:buChar char="l"/>
              <a:defRPr/>
            </a:pPr>
            <a:r>
              <a:rPr lang="en-US" altLang="zh-CN" sz="2400" b="1" dirty="0">
                <a:ea typeface="宋体" pitchFamily="2" charset="-122"/>
                <a:cs typeface="Times New Roman" pitchFamily="18" charset="0"/>
              </a:rPr>
              <a:t>static</a:t>
            </a:r>
            <a:r>
              <a:rPr lang="zh-CN" altLang="en-US" sz="2400" b="1" dirty="0">
                <a:ea typeface="宋体" pitchFamily="2" charset="-122"/>
                <a:cs typeface="Times New Roman" pitchFamily="18" charset="0"/>
              </a:rPr>
              <a:t>块通常用于初始化</a:t>
            </a:r>
            <a:r>
              <a:rPr lang="en-US" altLang="zh-CN" sz="2400" b="1" dirty="0">
                <a:ea typeface="宋体" pitchFamily="2" charset="-122"/>
                <a:cs typeface="Times New Roman" pitchFamily="18" charset="0"/>
              </a:rPr>
              <a:t>static (</a:t>
            </a:r>
            <a:r>
              <a:rPr lang="zh-CN" altLang="en-US" sz="2400" b="1" dirty="0">
                <a:ea typeface="宋体" pitchFamily="2" charset="-122"/>
                <a:cs typeface="Times New Roman" pitchFamily="18" charset="0"/>
              </a:rPr>
              <a:t>类</a:t>
            </a:r>
            <a:r>
              <a:rPr lang="en-US" altLang="zh-CN" sz="2400" b="1" dirty="0">
                <a:ea typeface="宋体" pitchFamily="2" charset="-122"/>
                <a:cs typeface="Times New Roman" pitchFamily="18" charset="0"/>
              </a:rPr>
              <a:t>)</a:t>
            </a:r>
            <a:r>
              <a:rPr lang="zh-CN" altLang="en-US" sz="2400" b="1" dirty="0">
                <a:ea typeface="宋体" pitchFamily="2" charset="-122"/>
                <a:cs typeface="Times New Roman" pitchFamily="18" charset="0"/>
              </a:rPr>
              <a:t>属性</a:t>
            </a:r>
          </a:p>
          <a:p>
            <a:pPr marL="914400" lvl="1" indent="-457200">
              <a:lnSpc>
                <a:spcPct val="90000"/>
              </a:lnSpc>
              <a:spcBef>
                <a:spcPts val="600"/>
              </a:spcBef>
              <a:defRPr/>
            </a:pPr>
            <a:r>
              <a:rPr lang="en-US" altLang="zh-CN" sz="2400" dirty="0">
                <a:solidFill>
                  <a:srgbClr val="C00000"/>
                </a:solidFill>
                <a:ea typeface="宋体" pitchFamily="2" charset="-122"/>
                <a:cs typeface="Times New Roman" pitchFamily="18" charset="0"/>
              </a:rPr>
              <a:t>class Person {</a:t>
            </a:r>
          </a:p>
          <a:p>
            <a:pPr marL="914400" lvl="1" indent="-457200">
              <a:lnSpc>
                <a:spcPct val="90000"/>
              </a:lnSpc>
              <a:defRPr/>
            </a:pPr>
            <a:r>
              <a:rPr lang="en-US" altLang="zh-CN" sz="2400" dirty="0">
                <a:solidFill>
                  <a:srgbClr val="C00000"/>
                </a:solidFill>
                <a:ea typeface="宋体" pitchFamily="2" charset="-122"/>
                <a:cs typeface="Times New Roman" pitchFamily="18" charset="0"/>
              </a:rPr>
              <a:t>	public static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total;</a:t>
            </a:r>
          </a:p>
          <a:p>
            <a:pPr marL="914400" lvl="1" indent="-457200">
              <a:lnSpc>
                <a:spcPct val="90000"/>
              </a:lnSpc>
              <a:defRPr/>
            </a:pPr>
            <a:r>
              <a:rPr lang="en-US" altLang="zh-CN" sz="2400" dirty="0">
                <a:solidFill>
                  <a:srgbClr val="C00000"/>
                </a:solidFill>
                <a:ea typeface="宋体" pitchFamily="2" charset="-122"/>
                <a:cs typeface="Times New Roman" pitchFamily="18" charset="0"/>
              </a:rPr>
              <a:t>	</a:t>
            </a:r>
            <a:r>
              <a:rPr lang="en-US" altLang="zh-CN" sz="2400" b="1" dirty="0">
                <a:solidFill>
                  <a:srgbClr val="C00000"/>
                </a:solidFill>
                <a:ea typeface="宋体" pitchFamily="2" charset="-122"/>
                <a:cs typeface="Times New Roman" pitchFamily="18" charset="0"/>
              </a:rPr>
              <a:t>static {</a:t>
            </a:r>
          </a:p>
          <a:p>
            <a:pPr marL="914400" lvl="1" indent="-457200">
              <a:lnSpc>
                <a:spcPct val="90000"/>
              </a:lnSpc>
              <a:defRPr/>
            </a:pPr>
            <a:r>
              <a:rPr lang="en-US" altLang="zh-CN" sz="2400" b="1" dirty="0">
                <a:solidFill>
                  <a:srgbClr val="C00000"/>
                </a:solidFill>
                <a:ea typeface="宋体" pitchFamily="2" charset="-122"/>
                <a:cs typeface="Times New Roman" pitchFamily="18" charset="0"/>
              </a:rPr>
              <a:t>	        total = 100;</a:t>
            </a:r>
            <a:r>
              <a:rPr lang="en-US" altLang="zh-CN" sz="2400" b="1" dirty="0">
                <a:solidFill>
                  <a:srgbClr val="0000FF"/>
                </a:solidFill>
                <a:ea typeface="宋体" pitchFamily="2" charset="-122"/>
                <a:cs typeface="Times New Roman" pitchFamily="18" charset="0"/>
              </a:rPr>
              <a:t>//</a:t>
            </a:r>
            <a:r>
              <a:rPr lang="zh-CN" altLang="en-US" sz="2400" b="1" dirty="0">
                <a:solidFill>
                  <a:srgbClr val="0000FF"/>
                </a:solidFill>
                <a:ea typeface="宋体" pitchFamily="2" charset="-122"/>
                <a:cs typeface="Times New Roman" pitchFamily="18" charset="0"/>
              </a:rPr>
              <a:t>为</a:t>
            </a:r>
            <a:r>
              <a:rPr lang="en-US" altLang="zh-CN" sz="2400" b="1" dirty="0">
                <a:solidFill>
                  <a:srgbClr val="0000FF"/>
                </a:solidFill>
                <a:ea typeface="宋体" pitchFamily="2" charset="-122"/>
                <a:cs typeface="Times New Roman" pitchFamily="18" charset="0"/>
              </a:rPr>
              <a:t>total</a:t>
            </a:r>
            <a:r>
              <a:rPr lang="zh-CN" altLang="en-US" sz="2400" b="1" dirty="0">
                <a:solidFill>
                  <a:srgbClr val="0000FF"/>
                </a:solidFill>
                <a:ea typeface="宋体" pitchFamily="2" charset="-122"/>
                <a:cs typeface="Times New Roman" pitchFamily="18" charset="0"/>
              </a:rPr>
              <a:t>赋初值 </a:t>
            </a:r>
          </a:p>
          <a:p>
            <a:pPr marL="914400" lvl="1" indent="-457200">
              <a:lnSpc>
                <a:spcPct val="90000"/>
              </a:lnSpc>
              <a:defRPr/>
            </a:pPr>
            <a:r>
              <a:rPr lang="zh-CN" altLang="en-US" sz="2400" b="1" dirty="0">
                <a:solidFill>
                  <a:schemeClr val="accent2"/>
                </a:solidFill>
                <a:ea typeface="宋体" pitchFamily="2" charset="-122"/>
                <a:cs typeface="Times New Roman" pitchFamily="18" charset="0"/>
              </a:rPr>
              <a:t>	</a:t>
            </a:r>
            <a:r>
              <a:rPr lang="en-US" altLang="zh-CN" sz="2400" b="1" dirty="0">
                <a:solidFill>
                  <a:srgbClr val="C00000"/>
                </a:solidFill>
                <a:ea typeface="宋体" pitchFamily="2" charset="-122"/>
                <a:cs typeface="Times New Roman" pitchFamily="18" charset="0"/>
              </a:rPr>
              <a:t>}</a:t>
            </a:r>
          </a:p>
          <a:p>
            <a:pPr marL="914400" lvl="1" indent="-457200">
              <a:lnSpc>
                <a:spcPct val="90000"/>
              </a:lnSpc>
              <a:defRPr/>
            </a:pPr>
            <a:r>
              <a:rPr lang="en-US" altLang="zh-CN" sz="2400" dirty="0">
                <a:solidFill>
                  <a:schemeClr val="accent2"/>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 //</a:t>
            </a:r>
            <a:r>
              <a:rPr lang="zh-CN" altLang="en-US" sz="2400" dirty="0">
                <a:solidFill>
                  <a:srgbClr val="0000FF"/>
                </a:solidFill>
                <a:ea typeface="宋体" pitchFamily="2" charset="-122"/>
                <a:cs typeface="Times New Roman" pitchFamily="18" charset="0"/>
              </a:rPr>
              <a:t>其它属性或方法声明</a:t>
            </a:r>
          </a:p>
          <a:p>
            <a:pPr marL="914400" lvl="1" indent="-457200">
              <a:lnSpc>
                <a:spcPct val="90000"/>
              </a:lnSpc>
              <a:defRPr/>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a:t>
            </a:r>
          </a:p>
        </p:txBody>
      </p:sp>
    </p:spTree>
    <p:extLst>
      <p:ext uri="{BB962C8B-B14F-4D97-AF65-F5344CB8AC3E}">
        <p14:creationId xmlns:p14="http://schemas.microsoft.com/office/powerpoint/2010/main" val="10886125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2522558" y="0"/>
            <a:ext cx="6264696" cy="793762"/>
          </a:xfrm>
        </p:spPr>
        <p:txBody>
          <a:bodyPr>
            <a:noAutofit/>
          </a:bodyPr>
          <a:lstStyle/>
          <a:p>
            <a:r>
              <a:rPr lang="en-US" altLang="zh-CN" b="1">
                <a:solidFill>
                  <a:srgbClr val="FFFF00"/>
                </a:solidFill>
                <a:latin typeface="+mn-lt"/>
                <a:ea typeface="宋体" pitchFamily="2" charset="-122"/>
                <a:cs typeface="Times New Roman" pitchFamily="18" charset="0"/>
              </a:rPr>
              <a:t>6.3  </a:t>
            </a:r>
            <a:r>
              <a:rPr lang="zh-CN" altLang="en-US" b="1" dirty="0">
                <a:solidFill>
                  <a:srgbClr val="FFFF00"/>
                </a:solidFill>
                <a:latin typeface="+mn-lt"/>
                <a:ea typeface="宋体" pitchFamily="2" charset="-122"/>
                <a:cs typeface="Times New Roman" pitchFamily="18" charset="0"/>
              </a:rPr>
              <a:t>类的成员之四：初始化块</a:t>
            </a:r>
            <a:endParaRPr lang="en-US" altLang="zh-CN" b="1" dirty="0">
              <a:solidFill>
                <a:srgbClr val="FFFF00"/>
              </a:solidFill>
              <a:latin typeface="+mn-lt"/>
              <a:ea typeface="宋体" pitchFamily="2" charset="-122"/>
              <a:cs typeface="Times New Roman" pitchFamily="18" charset="0"/>
            </a:endParaRPr>
          </a:p>
        </p:txBody>
      </p:sp>
      <p:sp>
        <p:nvSpPr>
          <p:cNvPr id="271363" name="Rectangle 3"/>
          <p:cNvSpPr>
            <a:spLocks noChangeArrowheads="1"/>
          </p:cNvSpPr>
          <p:nvPr/>
        </p:nvSpPr>
        <p:spPr bwMode="auto">
          <a:xfrm>
            <a:off x="200266" y="908720"/>
            <a:ext cx="8784976" cy="2677656"/>
          </a:xfrm>
          <a:prstGeom prst="rect">
            <a:avLst/>
          </a:prstGeom>
          <a:noFill/>
          <a:ln w="9525">
            <a:noFill/>
            <a:miter lim="800000"/>
            <a:headEnd/>
            <a:tailEnd/>
          </a:ln>
          <a:effectLst/>
        </p:spPr>
        <p:txBody>
          <a:bodyPr wrap="square">
            <a:spAutoFit/>
          </a:bodyPr>
          <a:lstStyle/>
          <a:p>
            <a:pPr marL="457200" indent="-457200" algn="just">
              <a:buFont typeface="Wingdings" pitchFamily="2" charset="2"/>
              <a:buChar char="l"/>
              <a:defRPr/>
            </a:pPr>
            <a:r>
              <a:rPr lang="zh-CN" altLang="en-US" sz="2400" b="1" dirty="0">
                <a:solidFill>
                  <a:srgbClr val="C00000"/>
                </a:solidFill>
                <a:ea typeface="宋体" pitchFamily="2" charset="-122"/>
                <a:cs typeface="Times New Roman" pitchFamily="18" charset="0"/>
              </a:rPr>
              <a:t>非静态代码块：没有</a:t>
            </a:r>
            <a:r>
              <a:rPr lang="en-US" altLang="zh-CN" sz="2400" b="1" dirty="0">
                <a:solidFill>
                  <a:srgbClr val="C00000"/>
                </a:solidFill>
                <a:ea typeface="宋体" pitchFamily="2" charset="-122"/>
                <a:cs typeface="Times New Roman" pitchFamily="18" charset="0"/>
              </a:rPr>
              <a:t>static</a:t>
            </a:r>
            <a:r>
              <a:rPr lang="zh-CN" altLang="en-US" sz="2400" b="1" dirty="0">
                <a:solidFill>
                  <a:srgbClr val="C00000"/>
                </a:solidFill>
                <a:ea typeface="宋体" pitchFamily="2" charset="-122"/>
                <a:cs typeface="Times New Roman" pitchFamily="18" charset="0"/>
              </a:rPr>
              <a:t>修饰的代码块</a:t>
            </a:r>
          </a:p>
          <a:p>
            <a:pPr algn="just">
              <a:defRPr/>
            </a:pPr>
            <a:r>
              <a:rPr lang="zh-CN" altLang="en-US" sz="2400" dirty="0">
                <a:ea typeface="宋体" pitchFamily="2" charset="-122"/>
                <a:cs typeface="Times New Roman" pitchFamily="18" charset="0"/>
              </a:rPr>
              <a:t>       </a:t>
            </a:r>
            <a:r>
              <a:rPr lang="en-US" altLang="zh-CN" sz="2400" dirty="0">
                <a:ea typeface="宋体" pitchFamily="2" charset="-122"/>
                <a:cs typeface="Times New Roman" pitchFamily="18" charset="0"/>
              </a:rPr>
              <a:t>1.</a:t>
            </a:r>
            <a:r>
              <a:rPr lang="zh-CN" altLang="en-US" sz="2400" dirty="0">
                <a:ea typeface="宋体" pitchFamily="2" charset="-122"/>
                <a:cs typeface="Times New Roman" pitchFamily="18" charset="0"/>
              </a:rPr>
              <a:t>可以有输出语句。</a:t>
            </a:r>
          </a:p>
          <a:p>
            <a:pPr algn="just">
              <a:defRPr/>
            </a:pPr>
            <a:r>
              <a:rPr lang="zh-CN" altLang="en-US" sz="2400" dirty="0">
                <a:ea typeface="宋体" pitchFamily="2" charset="-122"/>
                <a:cs typeface="Times New Roman" pitchFamily="18" charset="0"/>
              </a:rPr>
              <a:t>       </a:t>
            </a:r>
            <a:r>
              <a:rPr lang="en-US" altLang="zh-CN" sz="2400" dirty="0">
                <a:ea typeface="宋体" pitchFamily="2" charset="-122"/>
                <a:cs typeface="Times New Roman" pitchFamily="18" charset="0"/>
              </a:rPr>
              <a:t>2.</a:t>
            </a:r>
            <a:r>
              <a:rPr lang="zh-CN" altLang="en-US" sz="2400" dirty="0">
                <a:ea typeface="宋体" pitchFamily="2" charset="-122"/>
                <a:cs typeface="Times New Roman" pitchFamily="18" charset="0"/>
              </a:rPr>
              <a:t>可以对类的属性、类的声明进行初始化操作。</a:t>
            </a:r>
          </a:p>
          <a:p>
            <a:pPr algn="just">
              <a:defRPr/>
            </a:pPr>
            <a:r>
              <a:rPr lang="zh-CN" altLang="en-US" sz="2400" dirty="0">
                <a:ea typeface="宋体" pitchFamily="2" charset="-122"/>
                <a:cs typeface="Times New Roman" pitchFamily="18" charset="0"/>
              </a:rPr>
              <a:t>       </a:t>
            </a:r>
            <a:r>
              <a:rPr lang="en-US" altLang="zh-CN" sz="2400" dirty="0">
                <a:ea typeface="宋体" pitchFamily="2" charset="-122"/>
                <a:cs typeface="Times New Roman" pitchFamily="18" charset="0"/>
              </a:rPr>
              <a:t>3.</a:t>
            </a:r>
            <a:r>
              <a:rPr lang="zh-CN" altLang="en-US" sz="2400" dirty="0">
                <a:ea typeface="宋体" pitchFamily="2" charset="-122"/>
                <a:cs typeface="Times New Roman" pitchFamily="18" charset="0"/>
              </a:rPr>
              <a:t>可以调用静态的变量或方法。</a:t>
            </a:r>
          </a:p>
          <a:p>
            <a:pPr algn="just">
              <a:defRPr/>
            </a:pPr>
            <a:r>
              <a:rPr lang="zh-CN" altLang="en-US" sz="2400" dirty="0">
                <a:ea typeface="宋体" pitchFamily="2" charset="-122"/>
                <a:cs typeface="Times New Roman" pitchFamily="18" charset="0"/>
              </a:rPr>
              <a:t>       </a:t>
            </a:r>
            <a:r>
              <a:rPr lang="en-US" altLang="zh-CN" sz="2400" dirty="0">
                <a:ea typeface="宋体" pitchFamily="2" charset="-122"/>
                <a:cs typeface="Times New Roman" pitchFamily="18" charset="0"/>
              </a:rPr>
              <a:t>4.</a:t>
            </a:r>
            <a:r>
              <a:rPr lang="zh-CN" altLang="en-US" sz="2400" dirty="0">
                <a:ea typeface="宋体" pitchFamily="2" charset="-122"/>
                <a:cs typeface="Times New Roman" pitchFamily="18" charset="0"/>
              </a:rPr>
              <a:t>若有多个非静态的代码块，那么按照从上到下的顺序依</a:t>
            </a:r>
            <a:endParaRPr lang="en-US" altLang="zh-CN" sz="2400" dirty="0">
              <a:ea typeface="宋体" pitchFamily="2" charset="-122"/>
              <a:cs typeface="Times New Roman" pitchFamily="18" charset="0"/>
            </a:endParaRPr>
          </a:p>
          <a:p>
            <a:pPr algn="just">
              <a:defRPr/>
            </a:pP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次执行。</a:t>
            </a:r>
          </a:p>
          <a:p>
            <a:pPr algn="just">
              <a:defRPr/>
            </a:pPr>
            <a:r>
              <a:rPr lang="zh-CN" altLang="en-US" sz="2400" dirty="0">
                <a:ea typeface="宋体" pitchFamily="2" charset="-122"/>
                <a:cs typeface="Times New Roman" pitchFamily="18" charset="0"/>
              </a:rPr>
              <a:t>       </a:t>
            </a:r>
            <a:r>
              <a:rPr lang="en-US" altLang="zh-CN" sz="2400" dirty="0">
                <a:ea typeface="宋体" pitchFamily="2" charset="-122"/>
                <a:cs typeface="Times New Roman" pitchFamily="18" charset="0"/>
              </a:rPr>
              <a:t>5.</a:t>
            </a:r>
            <a:r>
              <a:rPr lang="zh-CN" altLang="en-US" sz="2400" dirty="0">
                <a:ea typeface="宋体" pitchFamily="2" charset="-122"/>
                <a:cs typeface="Times New Roman" pitchFamily="18" charset="0"/>
              </a:rPr>
              <a:t>每次创建对象的时候，都会执行一次。且先于构造器执行</a:t>
            </a:r>
            <a:endParaRPr lang="en-US" altLang="zh-CN" sz="2400" dirty="0">
              <a:solidFill>
                <a:srgbClr val="C00000"/>
              </a:solidFill>
              <a:ea typeface="宋体" pitchFamily="2" charset="-122"/>
              <a:cs typeface="Times New Roman" pitchFamily="18" charset="0"/>
            </a:endParaRPr>
          </a:p>
        </p:txBody>
      </p:sp>
      <p:sp>
        <p:nvSpPr>
          <p:cNvPr id="2" name="矩形 1"/>
          <p:cNvSpPr/>
          <p:nvPr/>
        </p:nvSpPr>
        <p:spPr>
          <a:xfrm>
            <a:off x="200266" y="3569172"/>
            <a:ext cx="8784976" cy="3046988"/>
          </a:xfrm>
          <a:prstGeom prst="rect">
            <a:avLst/>
          </a:prstGeom>
        </p:spPr>
        <p:txBody>
          <a:bodyPr wrap="square">
            <a:spAutoFit/>
          </a:bodyPr>
          <a:lstStyle/>
          <a:p>
            <a:pPr marL="342900" indent="-342900">
              <a:buFont typeface="Wingdings" pitchFamily="2" charset="2"/>
              <a:buChar char="l"/>
            </a:pPr>
            <a:r>
              <a:rPr lang="zh-CN" altLang="en-US" sz="2400" b="1" dirty="0">
                <a:solidFill>
                  <a:srgbClr val="C00000"/>
                </a:solidFill>
                <a:ea typeface="宋体" pitchFamily="2" charset="-122"/>
              </a:rPr>
              <a:t>静态代码块：用</a:t>
            </a:r>
            <a:r>
              <a:rPr lang="en-US" altLang="zh-CN" sz="2400" b="1" dirty="0">
                <a:solidFill>
                  <a:srgbClr val="C00000"/>
                </a:solidFill>
                <a:ea typeface="宋体" pitchFamily="2" charset="-122"/>
              </a:rPr>
              <a:t>static </a:t>
            </a:r>
            <a:r>
              <a:rPr lang="zh-CN" altLang="en-US" sz="2400" b="1" dirty="0">
                <a:solidFill>
                  <a:srgbClr val="C00000"/>
                </a:solidFill>
                <a:ea typeface="宋体" pitchFamily="2" charset="-122"/>
              </a:rPr>
              <a:t>修饰的代码块</a:t>
            </a:r>
          </a:p>
          <a:p>
            <a:r>
              <a:rPr lang="zh-CN" altLang="en-US" sz="2400" dirty="0">
                <a:ea typeface="宋体" pitchFamily="2" charset="-122"/>
              </a:rPr>
              <a:t>     </a:t>
            </a:r>
            <a:r>
              <a:rPr lang="en-US" altLang="zh-CN" sz="2400" dirty="0">
                <a:ea typeface="宋体" pitchFamily="2" charset="-122"/>
              </a:rPr>
              <a:t>1.</a:t>
            </a:r>
            <a:r>
              <a:rPr lang="zh-CN" altLang="en-US" sz="2400" dirty="0">
                <a:ea typeface="宋体" pitchFamily="2" charset="-122"/>
              </a:rPr>
              <a:t>可以有输出语句。</a:t>
            </a:r>
          </a:p>
          <a:p>
            <a:r>
              <a:rPr lang="zh-CN" altLang="en-US" sz="2400" dirty="0">
                <a:ea typeface="宋体" pitchFamily="2" charset="-122"/>
              </a:rPr>
              <a:t>     </a:t>
            </a:r>
            <a:r>
              <a:rPr lang="en-US" altLang="zh-CN" sz="2400" dirty="0">
                <a:ea typeface="宋体" pitchFamily="2" charset="-122"/>
              </a:rPr>
              <a:t>2.</a:t>
            </a:r>
            <a:r>
              <a:rPr lang="zh-CN" altLang="en-US" sz="2400" dirty="0">
                <a:ea typeface="宋体" pitchFamily="2" charset="-122"/>
              </a:rPr>
              <a:t>可以对类的属性、类的声明进行初始化操作。</a:t>
            </a:r>
          </a:p>
          <a:p>
            <a:r>
              <a:rPr lang="zh-CN" altLang="en-US" sz="2400" dirty="0">
                <a:ea typeface="宋体" pitchFamily="2" charset="-122"/>
              </a:rPr>
              <a:t>     </a:t>
            </a:r>
            <a:r>
              <a:rPr lang="en-US" altLang="zh-CN" sz="2400" dirty="0">
                <a:ea typeface="宋体" pitchFamily="2" charset="-122"/>
              </a:rPr>
              <a:t>3.</a:t>
            </a:r>
            <a:r>
              <a:rPr lang="zh-CN" altLang="en-US" sz="2400" dirty="0">
                <a:ea typeface="宋体" pitchFamily="2" charset="-122"/>
              </a:rPr>
              <a:t>不可以对非静态的属性初始化。即：不可以调用非静态的属</a:t>
            </a:r>
            <a:endParaRPr lang="en-US" altLang="zh-CN" sz="2400" dirty="0">
              <a:ea typeface="宋体" pitchFamily="2" charset="-122"/>
            </a:endParaRPr>
          </a:p>
          <a:p>
            <a:r>
              <a:rPr lang="en-US" altLang="zh-CN" sz="2400" dirty="0">
                <a:ea typeface="宋体" pitchFamily="2" charset="-122"/>
              </a:rPr>
              <a:t>         </a:t>
            </a:r>
            <a:r>
              <a:rPr lang="zh-CN" altLang="en-US" sz="2400" dirty="0">
                <a:ea typeface="宋体" pitchFamily="2" charset="-122"/>
              </a:rPr>
              <a:t>性和方法。</a:t>
            </a:r>
          </a:p>
          <a:p>
            <a:r>
              <a:rPr lang="zh-CN" altLang="en-US" sz="2400" dirty="0">
                <a:ea typeface="宋体" pitchFamily="2" charset="-122"/>
              </a:rPr>
              <a:t>    </a:t>
            </a:r>
            <a:r>
              <a:rPr lang="en-US" altLang="zh-CN" sz="2400" dirty="0">
                <a:ea typeface="宋体" pitchFamily="2" charset="-122"/>
              </a:rPr>
              <a:t>4.</a:t>
            </a:r>
            <a:r>
              <a:rPr lang="zh-CN" altLang="en-US" sz="2400" dirty="0">
                <a:ea typeface="宋体" pitchFamily="2" charset="-122"/>
              </a:rPr>
              <a:t>若有多个静态的代码块，那么按照从上到下的顺序依次执行。</a:t>
            </a:r>
          </a:p>
          <a:p>
            <a:r>
              <a:rPr lang="zh-CN" altLang="en-US" sz="2400" dirty="0">
                <a:ea typeface="宋体" pitchFamily="2" charset="-122"/>
              </a:rPr>
              <a:t>    </a:t>
            </a:r>
            <a:r>
              <a:rPr lang="en-US" altLang="zh-CN" sz="2400" dirty="0">
                <a:ea typeface="宋体" pitchFamily="2" charset="-122"/>
              </a:rPr>
              <a:t>5.</a:t>
            </a:r>
            <a:r>
              <a:rPr lang="zh-CN" altLang="en-US" sz="2400" dirty="0">
                <a:ea typeface="宋体" pitchFamily="2" charset="-122"/>
              </a:rPr>
              <a:t>静态代码块的执行要先于非静态代码块。</a:t>
            </a:r>
          </a:p>
          <a:p>
            <a:r>
              <a:rPr lang="zh-CN" altLang="en-US" sz="2400" dirty="0">
                <a:ea typeface="宋体" pitchFamily="2" charset="-122"/>
              </a:rPr>
              <a:t>    </a:t>
            </a:r>
            <a:r>
              <a:rPr lang="en-US" altLang="zh-CN" sz="2400" dirty="0">
                <a:ea typeface="宋体" pitchFamily="2" charset="-122"/>
              </a:rPr>
              <a:t>6.</a:t>
            </a:r>
            <a:r>
              <a:rPr lang="zh-CN" altLang="en-US" sz="2400" dirty="0">
                <a:ea typeface="宋体" pitchFamily="2" charset="-122"/>
              </a:rPr>
              <a:t>静态代码块只执行一次</a:t>
            </a:r>
          </a:p>
        </p:txBody>
      </p:sp>
    </p:spTree>
    <p:extLst>
      <p:ext uri="{BB962C8B-B14F-4D97-AF65-F5344CB8AC3E}">
        <p14:creationId xmlns:p14="http://schemas.microsoft.com/office/powerpoint/2010/main" val="10880584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2267744" y="620688"/>
            <a:ext cx="6012192" cy="778088"/>
          </a:xfrm>
        </p:spPr>
        <p:txBody>
          <a:bodyPr/>
          <a:lstStyle/>
          <a:p>
            <a:pPr eaLnBrk="1" hangingPunct="1">
              <a:defRPr/>
            </a:pPr>
            <a:r>
              <a:rPr lang="zh-CN" altLang="en-US" b="1" dirty="0">
                <a:latin typeface="+mn-lt"/>
                <a:ea typeface="宋体" pitchFamily="2" charset="-122"/>
                <a:cs typeface="Times New Roman" pitchFamily="18" charset="0"/>
              </a:rPr>
              <a:t>静态初始化块举例</a:t>
            </a:r>
            <a:endParaRPr lang="zh-CN" altLang="en-US" sz="2000" b="1" dirty="0">
              <a:latin typeface="+mn-lt"/>
              <a:ea typeface="宋体" pitchFamily="2" charset="-122"/>
              <a:cs typeface="Times New Roman" pitchFamily="18" charset="0"/>
            </a:endParaRPr>
          </a:p>
        </p:txBody>
      </p:sp>
      <p:sp>
        <p:nvSpPr>
          <p:cNvPr id="15363" name="Rectangle 3"/>
          <p:cNvSpPr>
            <a:spLocks noGrp="1" noChangeArrowheads="1"/>
          </p:cNvSpPr>
          <p:nvPr>
            <p:ph type="body" idx="1"/>
          </p:nvPr>
        </p:nvSpPr>
        <p:spPr>
          <a:xfrm>
            <a:off x="251520" y="1340768"/>
            <a:ext cx="6705600" cy="5278982"/>
          </a:xfrm>
        </p:spPr>
        <p:txBody>
          <a:bodyPr>
            <a:noAutofit/>
          </a:bodyPr>
          <a:lstStyle/>
          <a:p>
            <a:pPr eaLnBrk="1" hangingPunct="1">
              <a:spcBef>
                <a:spcPct val="0"/>
              </a:spcBef>
              <a:buFontTx/>
              <a:buNone/>
            </a:pPr>
            <a:r>
              <a:rPr lang="en-US" altLang="zh-CN" sz="2400" dirty="0">
                <a:solidFill>
                  <a:srgbClr val="C00000"/>
                </a:solidFill>
                <a:ea typeface="宋体" pitchFamily="2" charset="-122"/>
                <a:cs typeface="Times New Roman" pitchFamily="18" charset="0"/>
              </a:rPr>
              <a:t>class Person {</a:t>
            </a:r>
          </a:p>
          <a:p>
            <a:pPr eaLnBrk="1" hangingPunct="1">
              <a:spcBef>
                <a:spcPct val="0"/>
              </a:spcBef>
              <a:buFontTx/>
              <a:buNone/>
            </a:pPr>
            <a:r>
              <a:rPr lang="en-US" altLang="zh-CN" sz="2400" dirty="0">
                <a:solidFill>
                  <a:srgbClr val="C00000"/>
                </a:solidFill>
                <a:ea typeface="宋体" pitchFamily="2" charset="-122"/>
                <a:cs typeface="Times New Roman" pitchFamily="18" charset="0"/>
              </a:rPr>
              <a:t>	 public static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total;</a:t>
            </a:r>
          </a:p>
          <a:p>
            <a:pPr eaLnBrk="1" hangingPunct="1">
              <a:spcBef>
                <a:spcPct val="0"/>
              </a:spcBef>
              <a:buFontTx/>
              <a:buNone/>
            </a:pPr>
            <a:r>
              <a:rPr lang="en-US" altLang="zh-CN" sz="2400" dirty="0">
                <a:solidFill>
                  <a:srgbClr val="C00000"/>
                </a:solidFill>
                <a:ea typeface="宋体" pitchFamily="2" charset="-122"/>
                <a:cs typeface="Times New Roman" pitchFamily="18" charset="0"/>
              </a:rPr>
              <a:t>	 static {</a:t>
            </a:r>
          </a:p>
          <a:p>
            <a:pPr eaLnBrk="1" hangingPunct="1">
              <a:spcBef>
                <a:spcPct val="0"/>
              </a:spcBef>
              <a:buFontTx/>
              <a:buNone/>
            </a:pPr>
            <a:r>
              <a:rPr lang="en-US" altLang="zh-CN" sz="2400" dirty="0">
                <a:solidFill>
                  <a:srgbClr val="C00000"/>
                </a:solidFill>
                <a:ea typeface="宋体" pitchFamily="2" charset="-122"/>
                <a:cs typeface="Times New Roman" pitchFamily="18" charset="0"/>
              </a:rPr>
              <a:t>		total = 100;</a:t>
            </a:r>
          </a:p>
          <a:p>
            <a:pPr eaLnBrk="1" hangingPunct="1">
              <a:spcBef>
                <a:spcPct val="0"/>
              </a:spcBef>
              <a:buFontTx/>
              <a:buNone/>
            </a:pP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("in static block!");</a:t>
            </a:r>
          </a:p>
          <a:p>
            <a:pPr eaLnBrk="1" hangingPunct="1">
              <a:spcBef>
                <a:spcPct val="0"/>
              </a:spcBef>
              <a:buFontTx/>
              <a:buNone/>
            </a:pPr>
            <a:r>
              <a:rPr lang="en-US" altLang="zh-CN" sz="2400" dirty="0">
                <a:solidFill>
                  <a:srgbClr val="C00000"/>
                </a:solidFill>
                <a:ea typeface="宋体" pitchFamily="2" charset="-122"/>
                <a:cs typeface="Times New Roman" pitchFamily="18" charset="0"/>
              </a:rPr>
              <a:t>	 }</a:t>
            </a:r>
          </a:p>
          <a:p>
            <a:pPr eaLnBrk="1" hangingPunct="1">
              <a:spcBef>
                <a:spcPct val="0"/>
              </a:spcBef>
              <a:buFontTx/>
              <a:buNone/>
            </a:pPr>
            <a:r>
              <a:rPr lang="en-US" altLang="zh-CN" sz="2400" dirty="0">
                <a:solidFill>
                  <a:srgbClr val="C00000"/>
                </a:solidFill>
                <a:ea typeface="宋体" pitchFamily="2" charset="-122"/>
                <a:cs typeface="Times New Roman" pitchFamily="18" charset="0"/>
              </a:rPr>
              <a:t>}</a:t>
            </a:r>
          </a:p>
          <a:p>
            <a:pPr eaLnBrk="1" hangingPunct="1">
              <a:spcBef>
                <a:spcPct val="0"/>
              </a:spcBef>
              <a:buFontTx/>
              <a:buNone/>
            </a:pPr>
            <a:endParaRPr lang="en-US" altLang="zh-CN" sz="2400" dirty="0">
              <a:solidFill>
                <a:srgbClr val="C00000"/>
              </a:solidFill>
              <a:ea typeface="宋体" pitchFamily="2" charset="-122"/>
              <a:cs typeface="Times New Roman" pitchFamily="18" charset="0"/>
            </a:endParaRPr>
          </a:p>
          <a:p>
            <a:pPr eaLnBrk="1" hangingPunct="1">
              <a:spcBef>
                <a:spcPct val="0"/>
              </a:spcBef>
              <a:buFontTx/>
              <a:buNone/>
            </a:pPr>
            <a:r>
              <a:rPr lang="en-US" altLang="zh-CN" sz="2400" dirty="0">
                <a:solidFill>
                  <a:srgbClr val="C00000"/>
                </a:solidFill>
                <a:ea typeface="宋体" pitchFamily="2" charset="-122"/>
                <a:cs typeface="Times New Roman" pitchFamily="18" charset="0"/>
              </a:rPr>
              <a:t>public class Test {</a:t>
            </a:r>
          </a:p>
          <a:p>
            <a:pPr eaLnBrk="1" hangingPunct="1">
              <a:spcBef>
                <a:spcPct val="0"/>
              </a:spcBef>
              <a:buFontTx/>
              <a:buNone/>
            </a:pPr>
            <a:r>
              <a:rPr lang="en-US" altLang="zh-CN" sz="2400" dirty="0">
                <a:solidFill>
                  <a:srgbClr val="C00000"/>
                </a:solidFill>
                <a:ea typeface="宋体" pitchFamily="2" charset="-122"/>
                <a:cs typeface="Times New Roman" pitchFamily="18" charset="0"/>
              </a:rPr>
              <a:t>	public static void main(String[] </a:t>
            </a:r>
            <a:r>
              <a:rPr lang="en-US" altLang="zh-CN" sz="2400" dirty="0" err="1">
                <a:solidFill>
                  <a:srgbClr val="C00000"/>
                </a:solidFill>
                <a:ea typeface="宋体" pitchFamily="2" charset="-122"/>
                <a:cs typeface="Times New Roman" pitchFamily="18" charset="0"/>
              </a:rPr>
              <a:t>args</a:t>
            </a:r>
            <a:r>
              <a:rPr lang="en-US" altLang="zh-CN" sz="2400" dirty="0">
                <a:solidFill>
                  <a:srgbClr val="C00000"/>
                </a:solidFill>
                <a:ea typeface="宋体" pitchFamily="2" charset="-122"/>
                <a:cs typeface="Times New Roman" pitchFamily="18" charset="0"/>
              </a:rPr>
              <a:t>) {</a:t>
            </a:r>
          </a:p>
          <a:p>
            <a:pPr eaLnBrk="1" hangingPunct="1">
              <a:spcBef>
                <a:spcPct val="0"/>
              </a:spcBef>
              <a:buFontTx/>
              <a:buNone/>
            </a:pP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("total = "+ </a:t>
            </a:r>
            <a:r>
              <a:rPr lang="en-US" altLang="zh-CN" sz="2400" dirty="0" err="1">
                <a:solidFill>
                  <a:srgbClr val="C00000"/>
                </a:solidFill>
                <a:ea typeface="宋体" pitchFamily="2" charset="-122"/>
                <a:cs typeface="Times New Roman" pitchFamily="18" charset="0"/>
              </a:rPr>
              <a:t>Person.total</a:t>
            </a:r>
            <a:r>
              <a:rPr lang="en-US" altLang="zh-CN" sz="2400" dirty="0">
                <a:solidFill>
                  <a:srgbClr val="C00000"/>
                </a:solidFill>
                <a:ea typeface="宋体" pitchFamily="2" charset="-122"/>
                <a:cs typeface="Times New Roman" pitchFamily="18" charset="0"/>
              </a:rPr>
              <a:t>);</a:t>
            </a:r>
          </a:p>
          <a:p>
            <a:pPr eaLnBrk="1" hangingPunct="1">
              <a:spcBef>
                <a:spcPct val="0"/>
              </a:spcBef>
              <a:buFontTx/>
              <a:buNone/>
            </a:pP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("total = "+ </a:t>
            </a:r>
            <a:r>
              <a:rPr lang="en-US" altLang="zh-CN" sz="2400" dirty="0" err="1">
                <a:solidFill>
                  <a:srgbClr val="C00000"/>
                </a:solidFill>
                <a:ea typeface="宋体" pitchFamily="2" charset="-122"/>
                <a:cs typeface="Times New Roman" pitchFamily="18" charset="0"/>
              </a:rPr>
              <a:t>Person.total</a:t>
            </a:r>
            <a:r>
              <a:rPr lang="en-US" altLang="zh-CN" sz="2400" dirty="0">
                <a:solidFill>
                  <a:srgbClr val="C00000"/>
                </a:solidFill>
                <a:ea typeface="宋体" pitchFamily="2" charset="-122"/>
                <a:cs typeface="Times New Roman" pitchFamily="18" charset="0"/>
              </a:rPr>
              <a:t>);</a:t>
            </a:r>
          </a:p>
          <a:p>
            <a:pPr eaLnBrk="1" hangingPunct="1">
              <a:spcBef>
                <a:spcPct val="0"/>
              </a:spcBef>
              <a:buFontTx/>
              <a:buNone/>
            </a:pPr>
            <a:r>
              <a:rPr lang="en-US" altLang="zh-CN" sz="2400" dirty="0">
                <a:solidFill>
                  <a:srgbClr val="C00000"/>
                </a:solidFill>
                <a:ea typeface="宋体" pitchFamily="2" charset="-122"/>
                <a:cs typeface="Times New Roman" pitchFamily="18" charset="0"/>
              </a:rPr>
              <a:t>	}</a:t>
            </a:r>
          </a:p>
          <a:p>
            <a:pPr eaLnBrk="1" hangingPunct="1">
              <a:spcBef>
                <a:spcPct val="0"/>
              </a:spcBef>
              <a:buFontTx/>
              <a:buNone/>
            </a:pPr>
            <a:r>
              <a:rPr lang="en-US" altLang="zh-CN" sz="2400" dirty="0">
                <a:solidFill>
                  <a:srgbClr val="C00000"/>
                </a:solidFill>
                <a:ea typeface="宋体" pitchFamily="2" charset="-122"/>
                <a:cs typeface="Times New Roman" pitchFamily="18" charset="0"/>
              </a:rPr>
              <a:t>}</a:t>
            </a:r>
          </a:p>
        </p:txBody>
      </p:sp>
      <p:sp>
        <p:nvSpPr>
          <p:cNvPr id="5" name="TextBox 4"/>
          <p:cNvSpPr txBox="1"/>
          <p:nvPr/>
        </p:nvSpPr>
        <p:spPr>
          <a:xfrm>
            <a:off x="4860032" y="6096530"/>
            <a:ext cx="4033269" cy="523220"/>
          </a:xfrm>
          <a:prstGeom prst="rect">
            <a:avLst/>
          </a:prstGeom>
          <a:noFill/>
        </p:spPr>
        <p:txBody>
          <a:bodyPr wrap="square" rtlCol="0">
            <a:spAutoFit/>
          </a:bodyPr>
          <a:lstStyle/>
          <a:p>
            <a:r>
              <a:rPr lang="zh-CN" altLang="en-US" sz="2800" b="1" dirty="0">
                <a:ea typeface="宋体" pitchFamily="2" charset="-122"/>
                <a:cs typeface="Times New Roman" pitchFamily="18" charset="0"/>
              </a:rPr>
              <a:t>举例二：</a:t>
            </a:r>
            <a:r>
              <a:rPr lang="en-US" altLang="zh-CN" sz="2800" b="1" dirty="0">
                <a:ea typeface="宋体" pitchFamily="2" charset="-122"/>
                <a:cs typeface="Times New Roman" pitchFamily="18" charset="0"/>
              </a:rPr>
              <a:t>TestLeaf.java</a:t>
            </a:r>
            <a:endParaRPr lang="zh-CN" altLang="en-US" sz="2800" b="1" dirty="0">
              <a:ea typeface="宋体" pitchFamily="2" charset="-122"/>
              <a:cs typeface="Times New Roman" pitchFamily="18" charset="0"/>
            </a:endParaRPr>
          </a:p>
        </p:txBody>
      </p:sp>
      <p:sp>
        <p:nvSpPr>
          <p:cNvPr id="2" name="矩形 1"/>
          <p:cNvSpPr/>
          <p:nvPr/>
        </p:nvSpPr>
        <p:spPr>
          <a:xfrm>
            <a:off x="6609025" y="3326436"/>
            <a:ext cx="2052228" cy="1613541"/>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 Box 4"/>
          <p:cNvSpPr txBox="1">
            <a:spLocks noChangeArrowheads="1"/>
          </p:cNvSpPr>
          <p:nvPr/>
        </p:nvSpPr>
        <p:spPr bwMode="auto">
          <a:xfrm>
            <a:off x="6804248" y="3591949"/>
            <a:ext cx="2001598" cy="293542"/>
          </a:xfrm>
          <a:prstGeom prst="rect">
            <a:avLst/>
          </a:prstGeom>
          <a:noFill/>
          <a:ln w="9525">
            <a:noFill/>
            <a:miter lim="800000"/>
            <a:headEnd/>
            <a:tailEnd/>
          </a:ln>
        </p:spPr>
        <p:txBody>
          <a:bodyPr wrap="square">
            <a:spAutoFit/>
          </a:bodyPr>
          <a:lstStyle/>
          <a:p>
            <a:pPr>
              <a:lnSpc>
                <a:spcPct val="60000"/>
              </a:lnSpc>
              <a:spcBef>
                <a:spcPct val="50000"/>
              </a:spcBef>
            </a:pPr>
            <a:r>
              <a:rPr lang="zh-CN" altLang="en-US" sz="2000" b="1" dirty="0">
                <a:solidFill>
                  <a:srgbClr val="FF0000"/>
                </a:solidFill>
                <a:ea typeface="宋体" pitchFamily="2" charset="-122"/>
                <a:cs typeface="Times New Roman" pitchFamily="18" charset="0"/>
              </a:rPr>
              <a:t>输出：</a:t>
            </a:r>
          </a:p>
        </p:txBody>
      </p:sp>
    </p:spTree>
    <p:extLst>
      <p:ext uri="{BB962C8B-B14F-4D97-AF65-F5344CB8AC3E}">
        <p14:creationId xmlns:p14="http://schemas.microsoft.com/office/powerpoint/2010/main" val="27438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iterate type="wd">
                                    <p:tmPct val="100000"/>
                                  </p:iterate>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3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7">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000108"/>
            <a:ext cx="8258204" cy="6286544"/>
          </a:xfrm>
        </p:spPr>
        <p:txBody>
          <a:bodyPr>
            <a:noAutofit/>
          </a:bodyPr>
          <a:lstStyle/>
          <a:p>
            <a:pPr>
              <a:buNone/>
            </a:pPr>
            <a:r>
              <a:rPr lang="en-US" altLang="zh-CN" sz="1400" b="1" dirty="0">
                <a:solidFill>
                  <a:srgbClr val="FF0000"/>
                </a:solidFill>
              </a:rPr>
              <a:t>class Sample</a:t>
            </a:r>
          </a:p>
          <a:p>
            <a:pPr>
              <a:buNone/>
            </a:pPr>
            <a:r>
              <a:rPr lang="en-US" altLang="zh-CN" sz="1400" b="1" dirty="0">
                <a:solidFill>
                  <a:srgbClr val="FF0000"/>
                </a:solidFill>
              </a:rPr>
              <a:t>{</a:t>
            </a:r>
          </a:p>
          <a:p>
            <a:pPr>
              <a:buNone/>
            </a:pPr>
            <a:r>
              <a:rPr lang="en-US" altLang="zh-CN" sz="1400" b="1" dirty="0">
                <a:solidFill>
                  <a:srgbClr val="FF0000"/>
                </a:solidFill>
              </a:rPr>
              <a:t>      Sample(String s)</a:t>
            </a:r>
          </a:p>
          <a:p>
            <a:pPr>
              <a:buNone/>
            </a:pPr>
            <a:r>
              <a:rPr lang="en-US" altLang="zh-CN" sz="1400" b="1" dirty="0">
                <a:solidFill>
                  <a:srgbClr val="FF0000"/>
                </a:solidFill>
              </a:rPr>
              <a:t>      {</a:t>
            </a:r>
          </a:p>
          <a:p>
            <a:pPr>
              <a:buNone/>
            </a:pPr>
            <a:r>
              <a:rPr lang="en-US" altLang="zh-CN" sz="1400" b="1" dirty="0">
                <a:solidFill>
                  <a:srgbClr val="FF0000"/>
                </a:solidFill>
              </a:rPr>
              <a:t>            </a:t>
            </a:r>
            <a:r>
              <a:rPr lang="en-US" altLang="zh-CN" sz="1400" b="1" dirty="0" err="1">
                <a:solidFill>
                  <a:srgbClr val="FF0000"/>
                </a:solidFill>
              </a:rPr>
              <a:t>System.out.println</a:t>
            </a:r>
            <a:r>
              <a:rPr lang="en-US" altLang="zh-CN" sz="1400" b="1" dirty="0">
                <a:solidFill>
                  <a:srgbClr val="FF0000"/>
                </a:solidFill>
              </a:rPr>
              <a:t>(s);</a:t>
            </a:r>
          </a:p>
          <a:p>
            <a:pPr>
              <a:buNone/>
            </a:pPr>
            <a:r>
              <a:rPr lang="en-US" altLang="zh-CN" sz="1400" b="1" dirty="0">
                <a:solidFill>
                  <a:srgbClr val="FF0000"/>
                </a:solidFill>
              </a:rPr>
              <a:t>      }</a:t>
            </a:r>
          </a:p>
          <a:p>
            <a:pPr>
              <a:buNone/>
            </a:pPr>
            <a:r>
              <a:rPr lang="en-US" altLang="zh-CN" sz="1400" b="1" dirty="0">
                <a:solidFill>
                  <a:srgbClr val="FF0000"/>
                </a:solidFill>
              </a:rPr>
              <a:t>      Sample()</a:t>
            </a:r>
          </a:p>
          <a:p>
            <a:pPr>
              <a:buNone/>
            </a:pPr>
            <a:r>
              <a:rPr lang="en-US" altLang="zh-CN" sz="1400" b="1" dirty="0">
                <a:solidFill>
                  <a:srgbClr val="FF0000"/>
                </a:solidFill>
              </a:rPr>
              <a:t>      {</a:t>
            </a:r>
          </a:p>
          <a:p>
            <a:pPr>
              <a:buNone/>
            </a:pPr>
            <a:r>
              <a:rPr lang="en-US" altLang="zh-CN" sz="1400" b="1" dirty="0">
                <a:solidFill>
                  <a:srgbClr val="FF0000"/>
                </a:solidFill>
              </a:rPr>
              <a:t>            </a:t>
            </a:r>
            <a:r>
              <a:rPr lang="en-US" altLang="zh-CN" sz="1400" b="1" dirty="0" err="1">
                <a:solidFill>
                  <a:srgbClr val="FF0000"/>
                </a:solidFill>
              </a:rPr>
              <a:t>System.out.println</a:t>
            </a:r>
            <a:r>
              <a:rPr lang="en-US" altLang="zh-CN" sz="1400" b="1" dirty="0">
                <a:solidFill>
                  <a:srgbClr val="FF0000"/>
                </a:solidFill>
              </a:rPr>
              <a:t>(“</a:t>
            </a:r>
          </a:p>
          <a:p>
            <a:pPr>
              <a:buNone/>
            </a:pPr>
            <a:r>
              <a:rPr lang="en-US" altLang="zh-CN" sz="1400" b="1" dirty="0">
                <a:solidFill>
                  <a:srgbClr val="FF0000"/>
                </a:solidFill>
              </a:rPr>
              <a:t>Sample</a:t>
            </a:r>
            <a:r>
              <a:rPr lang="zh-CN" altLang="en-US" sz="1400" b="1" dirty="0">
                <a:solidFill>
                  <a:srgbClr val="FF0000"/>
                </a:solidFill>
              </a:rPr>
              <a:t>默认构造函数被调用</a:t>
            </a:r>
            <a:r>
              <a:rPr lang="en-US" altLang="zh-CN" sz="1400" b="1" dirty="0">
                <a:solidFill>
                  <a:srgbClr val="FF0000"/>
                </a:solidFill>
              </a:rPr>
              <a:t>");</a:t>
            </a:r>
          </a:p>
          <a:p>
            <a:pPr>
              <a:buNone/>
            </a:pPr>
            <a:r>
              <a:rPr lang="en-US" altLang="zh-CN" sz="1400" b="1" dirty="0">
                <a:solidFill>
                  <a:srgbClr val="FF0000"/>
                </a:solidFill>
              </a:rPr>
              <a:t>      }</a:t>
            </a:r>
          </a:p>
          <a:p>
            <a:pPr>
              <a:buNone/>
            </a:pPr>
            <a:r>
              <a:rPr lang="en-US" altLang="zh-CN" sz="1400" b="1" dirty="0">
                <a:solidFill>
                  <a:srgbClr val="FF0000"/>
                </a:solidFill>
              </a:rPr>
              <a:t>}</a:t>
            </a:r>
          </a:p>
        </p:txBody>
      </p:sp>
      <p:sp>
        <p:nvSpPr>
          <p:cNvPr id="4" name="TextBox 3"/>
          <p:cNvSpPr txBox="1"/>
          <p:nvPr/>
        </p:nvSpPr>
        <p:spPr>
          <a:xfrm>
            <a:off x="2928926" y="714356"/>
            <a:ext cx="6786610" cy="5355312"/>
          </a:xfrm>
          <a:prstGeom prst="rect">
            <a:avLst/>
          </a:prstGeom>
          <a:noFill/>
        </p:spPr>
        <p:txBody>
          <a:bodyPr wrap="square" rtlCol="0">
            <a:spAutoFit/>
          </a:bodyPr>
          <a:lstStyle/>
          <a:p>
            <a:pPr>
              <a:buNone/>
            </a:pPr>
            <a:r>
              <a:rPr lang="en-US" altLang="zh-CN" dirty="0"/>
              <a:t>class Test{</a:t>
            </a:r>
          </a:p>
          <a:p>
            <a:pPr>
              <a:buNone/>
            </a:pPr>
            <a:r>
              <a:rPr lang="en-US" altLang="zh-CN" dirty="0"/>
              <a:t>	Sample sam1=new Sample("sam1</a:t>
            </a:r>
            <a:r>
              <a:rPr lang="zh-CN" altLang="en-US" dirty="0"/>
              <a:t>成员初始化</a:t>
            </a:r>
            <a:r>
              <a:rPr lang="en-US" altLang="zh-CN" dirty="0"/>
              <a:t>");//</a:t>
            </a:r>
          </a:p>
          <a:p>
            <a:pPr>
              <a:buNone/>
            </a:pPr>
            <a:r>
              <a:rPr lang="en-US" altLang="zh-CN" dirty="0"/>
              <a:t>      static Sample </a:t>
            </a:r>
            <a:r>
              <a:rPr lang="en-US" altLang="zh-CN" dirty="0" err="1"/>
              <a:t>sam</a:t>
            </a:r>
            <a:r>
              <a:rPr lang="en-US" altLang="zh-CN" dirty="0"/>
              <a:t>=new Sample("</a:t>
            </a:r>
            <a:r>
              <a:rPr lang="zh-CN" altLang="en-US" dirty="0"/>
              <a:t>静态成员</a:t>
            </a:r>
            <a:r>
              <a:rPr lang="en-US" altLang="zh-CN" dirty="0" err="1"/>
              <a:t>sam</a:t>
            </a:r>
            <a:r>
              <a:rPr lang="zh-CN" altLang="en-US" dirty="0"/>
              <a:t>初始化</a:t>
            </a:r>
            <a:r>
              <a:rPr lang="en-US" altLang="zh-CN" dirty="0"/>
              <a:t>");//      </a:t>
            </a:r>
          </a:p>
          <a:p>
            <a:pPr>
              <a:buNone/>
            </a:pPr>
            <a:r>
              <a:rPr lang="en-US" altLang="zh-CN" dirty="0"/>
              <a:t>      static{</a:t>
            </a:r>
          </a:p>
          <a:p>
            <a:pPr>
              <a:buNone/>
            </a:pPr>
            <a:r>
              <a:rPr lang="en-US" altLang="zh-CN" dirty="0"/>
              <a:t>            </a:t>
            </a:r>
            <a:r>
              <a:rPr lang="en-US" altLang="zh-CN" dirty="0" err="1"/>
              <a:t>System.out.println</a:t>
            </a:r>
            <a:r>
              <a:rPr lang="en-US" altLang="zh-CN" dirty="0"/>
              <a:t>("static</a:t>
            </a:r>
            <a:r>
              <a:rPr lang="zh-CN" altLang="en-US" dirty="0"/>
              <a:t>块执行</a:t>
            </a:r>
            <a:r>
              <a:rPr lang="en-US" altLang="zh-CN" dirty="0"/>
              <a:t>");//</a:t>
            </a:r>
          </a:p>
          <a:p>
            <a:pPr>
              <a:buNone/>
            </a:pPr>
            <a:r>
              <a:rPr lang="en-US" altLang="zh-CN" dirty="0"/>
              <a:t>            if(</a:t>
            </a:r>
            <a:r>
              <a:rPr lang="en-US" altLang="zh-CN" dirty="0" err="1"/>
              <a:t>sam</a:t>
            </a:r>
            <a:r>
              <a:rPr lang="en-US" altLang="zh-CN" dirty="0"/>
              <a:t>==null)</a:t>
            </a:r>
            <a:r>
              <a:rPr lang="en-US" altLang="zh-CN" dirty="0" err="1"/>
              <a:t>System.out.println</a:t>
            </a:r>
            <a:r>
              <a:rPr lang="en-US" altLang="zh-CN" dirty="0"/>
              <a:t>("</a:t>
            </a:r>
            <a:r>
              <a:rPr lang="en-US" altLang="zh-CN" dirty="0" err="1"/>
              <a:t>sam</a:t>
            </a:r>
            <a:r>
              <a:rPr lang="en-US" altLang="zh-CN" dirty="0"/>
              <a:t> is null");</a:t>
            </a:r>
          </a:p>
          <a:p>
            <a:pPr>
              <a:buNone/>
            </a:pPr>
            <a:r>
              <a:rPr lang="en-US" altLang="zh-CN" dirty="0"/>
              <a:t>            </a:t>
            </a:r>
            <a:r>
              <a:rPr lang="en-US" altLang="zh-CN" dirty="0" err="1"/>
              <a:t>sam</a:t>
            </a:r>
            <a:r>
              <a:rPr lang="en-US" altLang="zh-CN" dirty="0"/>
              <a:t>=new Sample("</a:t>
            </a:r>
            <a:r>
              <a:rPr lang="zh-CN" altLang="en-US" dirty="0"/>
              <a:t>静态块内初始化</a:t>
            </a:r>
            <a:r>
              <a:rPr lang="en-US" altLang="zh-CN" dirty="0" err="1"/>
              <a:t>sam</a:t>
            </a:r>
            <a:r>
              <a:rPr lang="zh-CN" altLang="en-US" dirty="0"/>
              <a:t>成员变量</a:t>
            </a:r>
            <a:r>
              <a:rPr lang="en-US" altLang="zh-CN" dirty="0"/>
              <a:t>");//</a:t>
            </a:r>
          </a:p>
          <a:p>
            <a:pPr>
              <a:buNone/>
            </a:pPr>
            <a:r>
              <a:rPr lang="en-US" altLang="zh-CN" dirty="0"/>
              <a:t>      }</a:t>
            </a:r>
          </a:p>
          <a:p>
            <a:pPr>
              <a:buNone/>
            </a:pPr>
            <a:r>
              <a:rPr lang="en-US" altLang="zh-CN" dirty="0"/>
              <a:t>Test()</a:t>
            </a:r>
          </a:p>
          <a:p>
            <a:pPr>
              <a:buNone/>
            </a:pPr>
            <a:r>
              <a:rPr lang="en-US" altLang="zh-CN" dirty="0"/>
              <a:t>      {</a:t>
            </a:r>
          </a:p>
          <a:p>
            <a:pPr>
              <a:buNone/>
            </a:pPr>
            <a:r>
              <a:rPr lang="en-US" altLang="zh-CN" dirty="0"/>
              <a:t>            </a:t>
            </a:r>
            <a:r>
              <a:rPr lang="en-US" altLang="zh-CN" dirty="0" err="1"/>
              <a:t>System.out.println</a:t>
            </a:r>
            <a:r>
              <a:rPr lang="en-US" altLang="zh-CN" dirty="0"/>
              <a:t>("Test</a:t>
            </a:r>
            <a:r>
              <a:rPr lang="zh-CN" altLang="en-US" dirty="0"/>
              <a:t>默认构造函数被调用</a:t>
            </a:r>
            <a:r>
              <a:rPr lang="en-US" altLang="zh-CN" dirty="0"/>
              <a:t>");/</a:t>
            </a:r>
          </a:p>
          <a:p>
            <a:pPr>
              <a:buNone/>
            </a:pPr>
            <a:r>
              <a:rPr lang="en-US" altLang="zh-CN" dirty="0"/>
              <a:t>      }</a:t>
            </a:r>
          </a:p>
          <a:p>
            <a:pPr>
              <a:buNone/>
            </a:pPr>
            <a:r>
              <a:rPr lang="en-US" altLang="zh-CN" dirty="0"/>
              <a:t>}</a:t>
            </a:r>
          </a:p>
          <a:p>
            <a:pPr>
              <a:buNone/>
            </a:pPr>
            <a:endParaRPr lang="en-US" altLang="zh-CN" dirty="0"/>
          </a:p>
          <a:p>
            <a:pPr>
              <a:buNone/>
            </a:pPr>
            <a:r>
              <a:rPr lang="en-US" altLang="zh-CN" dirty="0"/>
              <a:t>//</a:t>
            </a:r>
            <a:r>
              <a:rPr lang="zh-CN" altLang="en-US" dirty="0"/>
              <a:t>主方法</a:t>
            </a:r>
          </a:p>
          <a:p>
            <a:pPr>
              <a:buNone/>
            </a:pPr>
            <a:r>
              <a:rPr lang="zh-CN" altLang="en-US" dirty="0"/>
              <a:t> </a:t>
            </a:r>
            <a:r>
              <a:rPr lang="en-US" altLang="zh-CN" dirty="0"/>
              <a:t>public static void  main(String  </a:t>
            </a:r>
            <a:r>
              <a:rPr lang="en-US" altLang="zh-CN" dirty="0" err="1"/>
              <a:t>str</a:t>
            </a:r>
            <a:r>
              <a:rPr lang="en-US" altLang="zh-CN" dirty="0"/>
              <a:t>[])</a:t>
            </a:r>
          </a:p>
          <a:p>
            <a:pPr>
              <a:buNone/>
            </a:pPr>
            <a:r>
              <a:rPr lang="en-US" altLang="zh-CN" dirty="0"/>
              <a:t>{</a:t>
            </a:r>
          </a:p>
          <a:p>
            <a:pPr>
              <a:buNone/>
            </a:pPr>
            <a:r>
              <a:rPr lang="en-US" altLang="zh-CN" dirty="0"/>
              <a:t>     Test a=new Test();</a:t>
            </a:r>
          </a:p>
          <a:p>
            <a:pPr>
              <a:buNone/>
            </a:pPr>
            <a:r>
              <a:rPr lang="en-US" altLang="zh-CN" dirty="0"/>
              <a:t> }</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1187624" y="2420888"/>
            <a:ext cx="6984776" cy="830997"/>
          </a:xfrm>
          <a:prstGeom prst="rect">
            <a:avLst/>
          </a:prstGeom>
          <a:noFill/>
        </p:spPr>
        <p:txBody>
          <a:bodyPr wrap="square" rtlCol="0">
            <a:spAutoFit/>
          </a:bodyPr>
          <a:lstStyle/>
          <a:p>
            <a:pPr algn="ctr"/>
            <a:r>
              <a:rPr lang="en-US" altLang="zh-CN" sz="4800">
                <a:solidFill>
                  <a:schemeClr val="bg1"/>
                </a:solidFill>
                <a:ea typeface="隶书" panose="02010509060101010101" pitchFamily="49" charset="-122"/>
              </a:rPr>
              <a:t>6-5 </a:t>
            </a:r>
            <a:r>
              <a:rPr lang="zh-CN" altLang="en-US" sz="4800">
                <a:solidFill>
                  <a:schemeClr val="bg1"/>
                </a:solidFill>
                <a:ea typeface="隶书" panose="02010509060101010101" pitchFamily="49" charset="-122"/>
              </a:rPr>
              <a:t>抽象类与抽象方法</a:t>
            </a:r>
            <a:endParaRPr lang="zh-CN" altLang="en-US" sz="4800" dirty="0">
              <a:solidFill>
                <a:schemeClr val="bg1"/>
              </a:solidFill>
              <a:ea typeface="隶书" panose="02010509060101010101" pitchFamily="49" charset="-122"/>
            </a:endParaRPr>
          </a:p>
        </p:txBody>
      </p:sp>
    </p:spTree>
    <p:extLst>
      <p:ext uri="{BB962C8B-B14F-4D97-AF65-F5344CB8AC3E}">
        <p14:creationId xmlns:p14="http://schemas.microsoft.com/office/powerpoint/2010/main" val="286032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1187624" y="2420888"/>
            <a:ext cx="6984776" cy="830997"/>
          </a:xfrm>
          <a:prstGeom prst="rect">
            <a:avLst/>
          </a:prstGeom>
          <a:noFill/>
        </p:spPr>
        <p:txBody>
          <a:bodyPr wrap="square" rtlCol="0">
            <a:spAutoFit/>
          </a:bodyPr>
          <a:lstStyle/>
          <a:p>
            <a:pPr algn="ctr"/>
            <a:r>
              <a:rPr lang="en-US" altLang="zh-CN" sz="4800">
                <a:solidFill>
                  <a:schemeClr val="bg1"/>
                </a:solidFill>
                <a:ea typeface="隶书" panose="02010509060101010101" pitchFamily="49" charset="-122"/>
              </a:rPr>
              <a:t>6-1 </a:t>
            </a:r>
            <a:r>
              <a:rPr lang="zh-CN" altLang="en-US" sz="4800">
                <a:solidFill>
                  <a:schemeClr val="bg1"/>
                </a:solidFill>
                <a:ea typeface="隶书" panose="02010509060101010101" pitchFamily="49" charset="-122"/>
              </a:rPr>
              <a:t>关键字：</a:t>
            </a:r>
            <a:r>
              <a:rPr lang="en-US" altLang="zh-CN" sz="4800">
                <a:solidFill>
                  <a:schemeClr val="bg1"/>
                </a:solidFill>
                <a:ea typeface="隶书" panose="02010509060101010101" pitchFamily="49" charset="-122"/>
              </a:rPr>
              <a:t>static</a:t>
            </a:r>
            <a:endParaRPr lang="zh-CN" altLang="en-US" sz="4800" dirty="0">
              <a:solidFill>
                <a:schemeClr val="bg1"/>
              </a:solidFill>
              <a:ea typeface="隶书" panose="02010509060101010101" pitchFamily="49" charset="-122"/>
            </a:endParaRPr>
          </a:p>
        </p:txBody>
      </p:sp>
    </p:spTree>
    <p:extLst>
      <p:ext uri="{BB962C8B-B14F-4D97-AF65-F5344CB8AC3E}">
        <p14:creationId xmlns:p14="http://schemas.microsoft.com/office/powerpoint/2010/main" val="2860329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2123728" y="620688"/>
            <a:ext cx="5925842" cy="813964"/>
          </a:xfrm>
        </p:spPr>
        <p:txBody>
          <a:bodyPr/>
          <a:lstStyle/>
          <a:p>
            <a:pPr eaLnBrk="1" hangingPunct="1">
              <a:defRPr/>
            </a:pPr>
            <a:r>
              <a:rPr lang="en-US" altLang="zh-CN" b="1">
                <a:latin typeface="+mn-lt"/>
                <a:ea typeface="宋体" pitchFamily="2" charset="-122"/>
                <a:cs typeface="Times New Roman" pitchFamily="18" charset="0"/>
              </a:rPr>
              <a:t>6.5  </a:t>
            </a:r>
            <a:r>
              <a:rPr lang="zh-CN" altLang="en-US" b="1" dirty="0">
                <a:latin typeface="+mn-lt"/>
                <a:ea typeface="宋体" pitchFamily="2" charset="-122"/>
                <a:cs typeface="Times New Roman" pitchFamily="18" charset="0"/>
              </a:rPr>
              <a:t>抽象类</a:t>
            </a:r>
            <a:r>
              <a:rPr lang="en-US" altLang="zh-CN" b="1" dirty="0">
                <a:solidFill>
                  <a:srgbClr val="C00000"/>
                </a:solidFill>
                <a:latin typeface="+mn-lt"/>
                <a:ea typeface="宋体" pitchFamily="2" charset="-122"/>
                <a:cs typeface="Times New Roman" pitchFamily="18" charset="0"/>
              </a:rPr>
              <a:t>(abstract class)</a:t>
            </a:r>
          </a:p>
        </p:txBody>
      </p:sp>
      <p:sp>
        <p:nvSpPr>
          <p:cNvPr id="22531" name="Rectangle 3"/>
          <p:cNvSpPr>
            <a:spLocks noGrp="1" noChangeArrowheads="1"/>
          </p:cNvSpPr>
          <p:nvPr>
            <p:ph type="body" idx="1"/>
          </p:nvPr>
        </p:nvSpPr>
        <p:spPr>
          <a:xfrm>
            <a:off x="323528" y="1484784"/>
            <a:ext cx="8208912" cy="2303116"/>
          </a:xfrm>
          <a:noFill/>
        </p:spPr>
        <p:txBody>
          <a:bodyPr>
            <a:normAutofit/>
          </a:bodyPr>
          <a:lstStyle/>
          <a:p>
            <a:pPr eaLnBrk="1" hangingPunct="1">
              <a:buFont typeface="Wingdings" pitchFamily="2" charset="2"/>
              <a:buChar char="l"/>
            </a:pPr>
            <a:r>
              <a:rPr lang="zh-CN" altLang="en-US" dirty="0">
                <a:ea typeface="宋体" pitchFamily="2" charset="-122"/>
                <a:cs typeface="Times New Roman" pitchFamily="18" charset="0"/>
              </a:rPr>
              <a:t>随着继承层次中一个个新子类的定义，类变得越来越具体，而父类则更一般，更通用。类的设计应该保证父类和子类能够共享特征。有时将一个父类设计得非常抽象，以至于它没有具体的实例，这样的类叫做</a:t>
            </a:r>
            <a:r>
              <a:rPr lang="zh-CN" altLang="en-US" dirty="0">
                <a:solidFill>
                  <a:srgbClr val="FF0000"/>
                </a:solidFill>
                <a:ea typeface="宋体" pitchFamily="2" charset="-122"/>
                <a:cs typeface="Times New Roman" pitchFamily="18" charset="0"/>
              </a:rPr>
              <a:t>抽象类</a:t>
            </a:r>
            <a:r>
              <a:rPr lang="zh-CN" altLang="en-US" dirty="0">
                <a:ea typeface="宋体" pitchFamily="2" charset="-122"/>
                <a:cs typeface="Times New Roman" pitchFamily="18" charset="0"/>
              </a:rPr>
              <a:t>。</a:t>
            </a:r>
          </a:p>
        </p:txBody>
      </p:sp>
      <p:pic>
        <p:nvPicPr>
          <p:cNvPr id="4" name="图片 3" descr="捕获.JPG"/>
          <p:cNvPicPr>
            <a:picLocks noChangeAspect="1"/>
          </p:cNvPicPr>
          <p:nvPr/>
        </p:nvPicPr>
        <p:blipFill>
          <a:blip r:embed="rId2">
            <a:clrChange>
              <a:clrFrom>
                <a:srgbClr val="FEFEFE"/>
              </a:clrFrom>
              <a:clrTo>
                <a:srgbClr val="FEFEFE">
                  <a:alpha val="0"/>
                </a:srgbClr>
              </a:clrTo>
            </a:clrChange>
          </a:blip>
          <a:stretch>
            <a:fillRect/>
          </a:stretch>
        </p:blipFill>
        <p:spPr>
          <a:xfrm>
            <a:off x="4754040" y="3571876"/>
            <a:ext cx="4324118" cy="2521420"/>
          </a:xfrm>
          <a:prstGeom prst="rect">
            <a:avLst/>
          </a:prstGeom>
        </p:spPr>
      </p:pic>
    </p:spTree>
    <p:extLst>
      <p:ext uri="{BB962C8B-B14F-4D97-AF65-F5344CB8AC3E}">
        <p14:creationId xmlns:p14="http://schemas.microsoft.com/office/powerpoint/2010/main" val="220764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3563888" y="620688"/>
            <a:ext cx="2304256" cy="792088"/>
          </a:xfrm>
        </p:spPr>
        <p:txBody>
          <a:bodyPr/>
          <a:lstStyle/>
          <a:p>
            <a:pPr eaLnBrk="1" hangingPunct="1">
              <a:defRPr/>
            </a:pPr>
            <a:r>
              <a:rPr lang="zh-CN" altLang="en-US" b="1" dirty="0">
                <a:latin typeface="+mn-lt"/>
                <a:ea typeface="宋体" pitchFamily="2" charset="-122"/>
                <a:cs typeface="Times New Roman" pitchFamily="18" charset="0"/>
              </a:rPr>
              <a:t>抽象类</a:t>
            </a:r>
            <a:endParaRPr lang="en-US" altLang="zh-CN" b="1" dirty="0">
              <a:solidFill>
                <a:srgbClr val="C00000"/>
              </a:solidFill>
              <a:latin typeface="+mn-lt"/>
              <a:ea typeface="宋体" pitchFamily="2" charset="-122"/>
              <a:cs typeface="Times New Roman" pitchFamily="18" charset="0"/>
            </a:endParaRPr>
          </a:p>
        </p:txBody>
      </p:sp>
      <p:sp>
        <p:nvSpPr>
          <p:cNvPr id="22531" name="Rectangle 3"/>
          <p:cNvSpPr>
            <a:spLocks noGrp="1" noChangeArrowheads="1"/>
          </p:cNvSpPr>
          <p:nvPr>
            <p:ph type="body" idx="1"/>
          </p:nvPr>
        </p:nvSpPr>
        <p:spPr>
          <a:xfrm>
            <a:off x="395536" y="1556792"/>
            <a:ext cx="8534400" cy="5096568"/>
          </a:xfrm>
          <a:noFill/>
        </p:spPr>
        <p:txBody>
          <a:bodyPr>
            <a:noAutofit/>
          </a:bodyPr>
          <a:lstStyle/>
          <a:p>
            <a:pPr eaLnBrk="1" hangingPunct="1">
              <a:buFont typeface="Wingdings" pitchFamily="2" charset="2"/>
              <a:buChar char="l"/>
            </a:pPr>
            <a:r>
              <a:rPr lang="zh-CN" altLang="en-US" sz="2700" dirty="0">
                <a:ea typeface="宋体" pitchFamily="2" charset="-122"/>
                <a:cs typeface="Times New Roman" pitchFamily="18" charset="0"/>
              </a:rPr>
              <a:t>用</a:t>
            </a:r>
            <a:r>
              <a:rPr lang="en-US" altLang="zh-CN" sz="2700" dirty="0">
                <a:ea typeface="宋体" pitchFamily="2" charset="-122"/>
                <a:cs typeface="Times New Roman" pitchFamily="18" charset="0"/>
              </a:rPr>
              <a:t>abstract</a:t>
            </a:r>
            <a:r>
              <a:rPr lang="zh-CN" altLang="en-US" sz="2700" dirty="0">
                <a:ea typeface="宋体" pitchFamily="2" charset="-122"/>
                <a:cs typeface="Times New Roman" pitchFamily="18" charset="0"/>
              </a:rPr>
              <a:t>关键字来修饰一个类时，这个类叫做</a:t>
            </a:r>
            <a:r>
              <a:rPr lang="zh-CN" altLang="en-US" sz="2700" dirty="0">
                <a:solidFill>
                  <a:srgbClr val="C00000"/>
                </a:solidFill>
                <a:ea typeface="宋体" pitchFamily="2" charset="-122"/>
                <a:cs typeface="Times New Roman" pitchFamily="18" charset="0"/>
              </a:rPr>
              <a:t>抽象类</a:t>
            </a:r>
            <a:r>
              <a:rPr lang="zh-CN" altLang="en-US" sz="2700" dirty="0">
                <a:ea typeface="宋体" pitchFamily="2" charset="-122"/>
                <a:cs typeface="Times New Roman" pitchFamily="18" charset="0"/>
              </a:rPr>
              <a:t>；</a:t>
            </a:r>
            <a:endParaRPr lang="en-US" altLang="zh-CN" sz="2700" dirty="0">
              <a:ea typeface="宋体" pitchFamily="2" charset="-122"/>
              <a:cs typeface="Times New Roman" pitchFamily="18" charset="0"/>
            </a:endParaRPr>
          </a:p>
          <a:p>
            <a:pPr eaLnBrk="1" hangingPunct="1">
              <a:buFont typeface="Wingdings" pitchFamily="2" charset="2"/>
              <a:buChar char="l"/>
            </a:pPr>
            <a:r>
              <a:rPr lang="en-US" altLang="zh-CN" sz="2700" dirty="0">
                <a:ea typeface="宋体" pitchFamily="2" charset="-122"/>
                <a:cs typeface="Times New Roman" pitchFamily="18" charset="0"/>
              </a:rPr>
              <a:t> </a:t>
            </a:r>
            <a:r>
              <a:rPr lang="zh-CN" altLang="en-US" sz="2700" dirty="0">
                <a:ea typeface="宋体" pitchFamily="2" charset="-122"/>
                <a:cs typeface="Times New Roman" pitchFamily="18" charset="0"/>
              </a:rPr>
              <a:t>用</a:t>
            </a:r>
            <a:r>
              <a:rPr lang="en-US" altLang="zh-CN" sz="2700" dirty="0">
                <a:ea typeface="宋体" pitchFamily="2" charset="-122"/>
                <a:cs typeface="Times New Roman" pitchFamily="18" charset="0"/>
              </a:rPr>
              <a:t>abstract</a:t>
            </a:r>
            <a:r>
              <a:rPr lang="zh-CN" altLang="en-US" sz="2700" dirty="0">
                <a:ea typeface="宋体" pitchFamily="2" charset="-122"/>
                <a:cs typeface="Times New Roman" pitchFamily="18" charset="0"/>
              </a:rPr>
              <a:t>来修饰一个方法时，该方法叫做</a:t>
            </a:r>
            <a:r>
              <a:rPr lang="zh-CN" altLang="en-US" sz="2700" dirty="0">
                <a:solidFill>
                  <a:srgbClr val="C00000"/>
                </a:solidFill>
                <a:ea typeface="宋体" pitchFamily="2" charset="-122"/>
                <a:cs typeface="Times New Roman" pitchFamily="18" charset="0"/>
              </a:rPr>
              <a:t>抽象方法</a:t>
            </a:r>
            <a:r>
              <a:rPr lang="zh-CN" altLang="en-US" sz="2700" dirty="0">
                <a:ea typeface="宋体" pitchFamily="2" charset="-122"/>
                <a:cs typeface="Times New Roman" pitchFamily="18" charset="0"/>
              </a:rPr>
              <a:t>。</a:t>
            </a:r>
          </a:p>
          <a:p>
            <a:pPr lvl="1">
              <a:buFont typeface="Wingdings" pitchFamily="2" charset="2"/>
              <a:buChar char="Ø"/>
            </a:pPr>
            <a:r>
              <a:rPr lang="zh-CN" altLang="en-US" dirty="0">
                <a:ea typeface="宋体" pitchFamily="2" charset="-122"/>
                <a:cs typeface="Times New Roman" pitchFamily="18" charset="0"/>
              </a:rPr>
              <a:t>抽象方法：只有方法的声明，没有方法的实现。以分号结束：</a:t>
            </a:r>
            <a:r>
              <a:rPr lang="en-US" altLang="zh-CN" sz="2700" dirty="0">
                <a:solidFill>
                  <a:srgbClr val="800080"/>
                </a:solidFill>
                <a:ea typeface="宋体" pitchFamily="2" charset="-122"/>
                <a:cs typeface="Times New Roman" pitchFamily="18" charset="0"/>
              </a:rPr>
              <a:t>abstract</a:t>
            </a:r>
            <a:r>
              <a:rPr lang="en-US" altLang="zh-CN" sz="2700" dirty="0">
                <a:solidFill>
                  <a:srgbClr val="666699"/>
                </a:solidFill>
                <a:ea typeface="宋体" pitchFamily="2" charset="-122"/>
                <a:cs typeface="Times New Roman" pitchFamily="18" charset="0"/>
              </a:rPr>
              <a:t> </a:t>
            </a:r>
            <a:r>
              <a:rPr lang="en-US" altLang="zh-CN" sz="2700" dirty="0" err="1">
                <a:solidFill>
                  <a:srgbClr val="0070C0"/>
                </a:solidFill>
                <a:ea typeface="宋体" pitchFamily="2" charset="-122"/>
                <a:cs typeface="Times New Roman" pitchFamily="18" charset="0"/>
              </a:rPr>
              <a:t>int</a:t>
            </a:r>
            <a:r>
              <a:rPr lang="en-US" altLang="zh-CN" sz="2700" dirty="0">
                <a:solidFill>
                  <a:srgbClr val="0070C0"/>
                </a:solidFill>
                <a:ea typeface="宋体" pitchFamily="2" charset="-122"/>
                <a:cs typeface="Times New Roman" pitchFamily="18" charset="0"/>
              </a:rPr>
              <a:t> </a:t>
            </a:r>
            <a:r>
              <a:rPr lang="en-US" altLang="zh-CN" sz="2700" dirty="0" err="1">
                <a:solidFill>
                  <a:srgbClr val="0070C0"/>
                </a:solidFill>
                <a:ea typeface="宋体" pitchFamily="2" charset="-122"/>
                <a:cs typeface="Times New Roman" pitchFamily="18" charset="0"/>
              </a:rPr>
              <a:t>abstractMethod</a:t>
            </a:r>
            <a:r>
              <a:rPr lang="en-US" altLang="zh-CN" sz="2700" dirty="0">
                <a:solidFill>
                  <a:srgbClr val="0070C0"/>
                </a:solidFill>
                <a:ea typeface="宋体" pitchFamily="2" charset="-122"/>
                <a:cs typeface="Times New Roman" pitchFamily="18" charset="0"/>
              </a:rPr>
              <a:t>( </a:t>
            </a:r>
            <a:r>
              <a:rPr lang="en-US" altLang="zh-CN" sz="2700" dirty="0" err="1">
                <a:solidFill>
                  <a:srgbClr val="0070C0"/>
                </a:solidFill>
                <a:ea typeface="宋体" pitchFamily="2" charset="-122"/>
                <a:cs typeface="Times New Roman" pitchFamily="18" charset="0"/>
              </a:rPr>
              <a:t>int</a:t>
            </a:r>
            <a:r>
              <a:rPr lang="en-US" altLang="zh-CN" sz="2700" dirty="0">
                <a:solidFill>
                  <a:srgbClr val="0070C0"/>
                </a:solidFill>
                <a:ea typeface="宋体" pitchFamily="2" charset="-122"/>
                <a:cs typeface="Times New Roman" pitchFamily="18" charset="0"/>
              </a:rPr>
              <a:t> a )</a:t>
            </a:r>
            <a:r>
              <a:rPr lang="en-US" altLang="zh-CN" sz="2700" b="1" dirty="0">
                <a:solidFill>
                  <a:srgbClr val="FF0066"/>
                </a:solidFill>
                <a:ea typeface="宋体" pitchFamily="2" charset="-122"/>
                <a:cs typeface="Times New Roman" pitchFamily="18" charset="0"/>
              </a:rPr>
              <a:t>;</a:t>
            </a:r>
            <a:endParaRPr lang="en-US" altLang="zh-CN" sz="2700" dirty="0">
              <a:ea typeface="宋体" pitchFamily="2" charset="-122"/>
              <a:cs typeface="Times New Roman" pitchFamily="18" charset="0"/>
            </a:endParaRPr>
          </a:p>
          <a:p>
            <a:pPr eaLnBrk="1" hangingPunct="1">
              <a:buFont typeface="Wingdings" pitchFamily="2" charset="2"/>
              <a:buChar char="l"/>
            </a:pPr>
            <a:r>
              <a:rPr lang="zh-CN" altLang="en-US" sz="2700" dirty="0">
                <a:ea typeface="宋体" pitchFamily="2" charset="-122"/>
                <a:cs typeface="Times New Roman" pitchFamily="18" charset="0"/>
              </a:rPr>
              <a:t>含有抽象方法的类必须被声明为抽象类。</a:t>
            </a:r>
          </a:p>
          <a:p>
            <a:pPr eaLnBrk="1" hangingPunct="1">
              <a:buFont typeface="Wingdings" pitchFamily="2" charset="2"/>
              <a:buChar char="l"/>
            </a:pPr>
            <a:r>
              <a:rPr lang="zh-CN" altLang="en-US" sz="2700" dirty="0">
                <a:ea typeface="宋体" pitchFamily="2" charset="-122"/>
                <a:cs typeface="Times New Roman" pitchFamily="18" charset="0"/>
              </a:rPr>
              <a:t>抽象类不能被实例化。抽象类是用来被继承的，抽象类的子类必须重写父类的抽象方法，并提供方法体。若没有重写全部的抽象方法，仍为抽象类。</a:t>
            </a:r>
          </a:p>
          <a:p>
            <a:pPr eaLnBrk="1" hangingPunct="1">
              <a:buFont typeface="Wingdings" pitchFamily="2" charset="2"/>
              <a:buChar char="l"/>
            </a:pPr>
            <a:r>
              <a:rPr lang="zh-CN" altLang="en-US" sz="2700" dirty="0">
                <a:solidFill>
                  <a:srgbClr val="C00000"/>
                </a:solidFill>
                <a:ea typeface="宋体" pitchFamily="2" charset="-122"/>
                <a:cs typeface="Times New Roman" pitchFamily="18" charset="0"/>
              </a:rPr>
              <a:t>不能用</a:t>
            </a:r>
            <a:r>
              <a:rPr lang="en-US" altLang="zh-CN" sz="2700" dirty="0">
                <a:solidFill>
                  <a:srgbClr val="C00000"/>
                </a:solidFill>
                <a:ea typeface="宋体" pitchFamily="2" charset="-122"/>
                <a:cs typeface="Times New Roman" pitchFamily="18" charset="0"/>
              </a:rPr>
              <a:t>abstract</a:t>
            </a:r>
            <a:r>
              <a:rPr lang="zh-CN" altLang="en-US" sz="2700" dirty="0">
                <a:solidFill>
                  <a:srgbClr val="C00000"/>
                </a:solidFill>
                <a:ea typeface="宋体" pitchFamily="2" charset="-122"/>
                <a:cs typeface="Times New Roman" pitchFamily="18" charset="0"/>
              </a:rPr>
              <a:t>修饰属性、私有方法、构造器、静态方法、</a:t>
            </a:r>
            <a:r>
              <a:rPr lang="en-US" altLang="zh-CN" sz="2700" dirty="0">
                <a:solidFill>
                  <a:srgbClr val="C00000"/>
                </a:solidFill>
                <a:ea typeface="宋体" pitchFamily="2" charset="-122"/>
                <a:cs typeface="Times New Roman" pitchFamily="18" charset="0"/>
              </a:rPr>
              <a:t>final</a:t>
            </a:r>
            <a:r>
              <a:rPr lang="zh-CN" altLang="en-US" sz="2700" dirty="0">
                <a:solidFill>
                  <a:srgbClr val="C00000"/>
                </a:solidFill>
                <a:ea typeface="宋体" pitchFamily="2" charset="-122"/>
                <a:cs typeface="Times New Roman" pitchFamily="18" charset="0"/>
              </a:rPr>
              <a:t>的方法。</a:t>
            </a:r>
          </a:p>
        </p:txBody>
      </p:sp>
    </p:spTree>
    <p:extLst>
      <p:ext uri="{BB962C8B-B14F-4D97-AF65-F5344CB8AC3E}">
        <p14:creationId xmlns:p14="http://schemas.microsoft.com/office/powerpoint/2010/main" val="21329404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3131840" y="620688"/>
            <a:ext cx="4053634" cy="840156"/>
          </a:xfrm>
        </p:spPr>
        <p:txBody>
          <a:bodyPr/>
          <a:lstStyle/>
          <a:p>
            <a:pPr eaLnBrk="1" hangingPunct="1">
              <a:defRPr/>
            </a:pPr>
            <a:r>
              <a:rPr lang="zh-CN" altLang="en-US" b="1" dirty="0">
                <a:latin typeface="+mn-lt"/>
                <a:ea typeface="宋体" pitchFamily="2" charset="-122"/>
                <a:cs typeface="Times New Roman" pitchFamily="18" charset="0"/>
              </a:rPr>
              <a:t>抽象类举例</a:t>
            </a:r>
          </a:p>
        </p:txBody>
      </p:sp>
      <p:sp>
        <p:nvSpPr>
          <p:cNvPr id="23555" name="Rectangle 3"/>
          <p:cNvSpPr>
            <a:spLocks noGrp="1" noChangeArrowheads="1"/>
          </p:cNvSpPr>
          <p:nvPr>
            <p:ph type="body" idx="1"/>
          </p:nvPr>
        </p:nvSpPr>
        <p:spPr>
          <a:xfrm>
            <a:off x="251520" y="980728"/>
            <a:ext cx="8424936" cy="5257800"/>
          </a:xfrm>
          <a:noFill/>
        </p:spPr>
        <p:txBody>
          <a:bodyPr>
            <a:noAutofit/>
          </a:bodyPr>
          <a:lstStyle/>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abstract class A{   </a:t>
            </a: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       abstract void m1( );</a:t>
            </a: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       public void m2( ){</a:t>
            </a: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("A</a:t>
            </a:r>
            <a:r>
              <a:rPr lang="zh-CN" altLang="en-US" sz="2400" dirty="0">
                <a:solidFill>
                  <a:srgbClr val="C00000"/>
                </a:solidFill>
                <a:ea typeface="宋体" pitchFamily="2" charset="-122"/>
                <a:cs typeface="Times New Roman" pitchFamily="18" charset="0"/>
              </a:rPr>
              <a:t>类中定义的</a:t>
            </a:r>
            <a:r>
              <a:rPr lang="en-US" altLang="zh-CN" sz="2400" dirty="0">
                <a:solidFill>
                  <a:srgbClr val="C00000"/>
                </a:solidFill>
                <a:ea typeface="宋体" pitchFamily="2" charset="-122"/>
                <a:cs typeface="Times New Roman" pitchFamily="18" charset="0"/>
              </a:rPr>
              <a:t>m2</a:t>
            </a:r>
            <a:r>
              <a:rPr lang="zh-CN" altLang="en-US" sz="2400" dirty="0">
                <a:solidFill>
                  <a:srgbClr val="C00000"/>
                </a:solidFill>
                <a:ea typeface="宋体" pitchFamily="2" charset="-122"/>
                <a:cs typeface="Times New Roman" pitchFamily="18" charset="0"/>
              </a:rPr>
              <a:t>方法</a:t>
            </a:r>
            <a:r>
              <a:rPr lang="en-US" altLang="zh-CN" sz="2400" dirty="0">
                <a:solidFill>
                  <a:srgbClr val="C00000"/>
                </a:solidFill>
                <a:ea typeface="宋体" pitchFamily="2" charset="-122"/>
                <a:cs typeface="Times New Roman" pitchFamily="18" charset="0"/>
              </a:rPr>
              <a:t>");</a:t>
            </a: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       }</a:t>
            </a: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a:t>
            </a:r>
          </a:p>
          <a:p>
            <a:pPr marL="0" lvl="2" algn="just">
              <a:lnSpc>
                <a:spcPct val="80000"/>
              </a:lnSpc>
              <a:spcBef>
                <a:spcPct val="0"/>
              </a:spcBef>
              <a:buClr>
                <a:schemeClr val="tx1"/>
              </a:buClr>
              <a:buNone/>
            </a:pPr>
            <a:endParaRPr lang="en-US" altLang="zh-CN" sz="2400" dirty="0">
              <a:solidFill>
                <a:srgbClr val="C00000"/>
              </a:solidFill>
              <a:ea typeface="宋体" pitchFamily="2" charset="-122"/>
              <a:cs typeface="Times New Roman" pitchFamily="18" charset="0"/>
            </a:endParaRP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class B extends A{</a:t>
            </a: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       void m1( ){</a:t>
            </a: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("B</a:t>
            </a:r>
            <a:r>
              <a:rPr lang="zh-CN" altLang="en-US" sz="2400" dirty="0">
                <a:solidFill>
                  <a:srgbClr val="C00000"/>
                </a:solidFill>
                <a:ea typeface="宋体" pitchFamily="2" charset="-122"/>
                <a:cs typeface="Times New Roman" pitchFamily="18" charset="0"/>
              </a:rPr>
              <a:t>类中定义的</a:t>
            </a:r>
            <a:r>
              <a:rPr lang="en-US" altLang="zh-CN" sz="2400" dirty="0">
                <a:solidFill>
                  <a:srgbClr val="C00000"/>
                </a:solidFill>
                <a:ea typeface="宋体" pitchFamily="2" charset="-122"/>
                <a:cs typeface="Times New Roman" pitchFamily="18" charset="0"/>
              </a:rPr>
              <a:t>m1</a:t>
            </a:r>
            <a:r>
              <a:rPr lang="zh-CN" altLang="en-US" sz="2400" dirty="0">
                <a:solidFill>
                  <a:srgbClr val="C00000"/>
                </a:solidFill>
                <a:ea typeface="宋体" pitchFamily="2" charset="-122"/>
                <a:cs typeface="Times New Roman" pitchFamily="18" charset="0"/>
              </a:rPr>
              <a:t>方法</a:t>
            </a:r>
            <a:r>
              <a:rPr lang="en-US" altLang="zh-CN" sz="2400" dirty="0">
                <a:solidFill>
                  <a:srgbClr val="C00000"/>
                </a:solidFill>
                <a:ea typeface="宋体" pitchFamily="2" charset="-122"/>
                <a:cs typeface="Times New Roman" pitchFamily="18" charset="0"/>
              </a:rPr>
              <a:t>");</a:t>
            </a: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       }</a:t>
            </a: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a:t>
            </a:r>
          </a:p>
          <a:p>
            <a:pPr marL="0" lvl="2" algn="just">
              <a:lnSpc>
                <a:spcPct val="80000"/>
              </a:lnSpc>
              <a:spcBef>
                <a:spcPct val="0"/>
              </a:spcBef>
              <a:buClr>
                <a:schemeClr val="tx1"/>
              </a:buClr>
              <a:buNone/>
            </a:pPr>
            <a:endParaRPr lang="en-US" altLang="zh-CN" sz="2400" dirty="0">
              <a:solidFill>
                <a:srgbClr val="C00000"/>
              </a:solidFill>
              <a:ea typeface="宋体" pitchFamily="2" charset="-122"/>
              <a:cs typeface="Times New Roman" pitchFamily="18" charset="0"/>
            </a:endParaRP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public class Test{</a:t>
            </a: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       public static void main( String </a:t>
            </a:r>
            <a:r>
              <a:rPr lang="en-US" altLang="zh-CN" sz="2400" dirty="0" err="1">
                <a:solidFill>
                  <a:srgbClr val="C00000"/>
                </a:solidFill>
                <a:ea typeface="宋体" pitchFamily="2" charset="-122"/>
                <a:cs typeface="Times New Roman" pitchFamily="18" charset="0"/>
              </a:rPr>
              <a:t>args</a:t>
            </a:r>
            <a:r>
              <a:rPr lang="en-US" altLang="zh-CN" sz="2400" dirty="0">
                <a:solidFill>
                  <a:srgbClr val="C00000"/>
                </a:solidFill>
                <a:ea typeface="宋体" pitchFamily="2" charset="-122"/>
                <a:cs typeface="Times New Roman" pitchFamily="18" charset="0"/>
              </a:rPr>
              <a:t>[ ] ){</a:t>
            </a: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	     A </a:t>
            </a:r>
            <a:r>
              <a:rPr lang="en-US" altLang="zh-CN" sz="2400" dirty="0" err="1">
                <a:solidFill>
                  <a:srgbClr val="C00000"/>
                </a:solidFill>
                <a:ea typeface="宋体" pitchFamily="2" charset="-122"/>
                <a:cs typeface="Times New Roman" pitchFamily="18" charset="0"/>
              </a:rPr>
              <a:t>a</a:t>
            </a:r>
            <a:r>
              <a:rPr lang="en-US" altLang="zh-CN" sz="2400" dirty="0">
                <a:solidFill>
                  <a:srgbClr val="C00000"/>
                </a:solidFill>
                <a:ea typeface="宋体" pitchFamily="2" charset="-122"/>
                <a:cs typeface="Times New Roman" pitchFamily="18" charset="0"/>
              </a:rPr>
              <a:t> = new B( );</a:t>
            </a: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	     a.m1( );</a:t>
            </a: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	     a.m2( );</a:t>
            </a: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       }</a:t>
            </a: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a:t>
            </a:r>
          </a:p>
          <a:p>
            <a:pPr marL="0" lvl="2" algn="just" eaLnBrk="1" hangingPunct="1">
              <a:lnSpc>
                <a:spcPct val="80000"/>
              </a:lnSpc>
              <a:spcBef>
                <a:spcPct val="0"/>
              </a:spcBef>
              <a:buClr>
                <a:schemeClr val="tx1"/>
              </a:buClr>
              <a:buFontTx/>
              <a:buNone/>
            </a:pPr>
            <a:endParaRPr lang="en-US" altLang="zh-CN" sz="2400"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19403144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4579" name="Picture 3"/>
          <p:cNvPicPr>
            <a:picLocks noChangeAspect="1" noChangeArrowheads="1"/>
          </p:cNvPicPr>
          <p:nvPr/>
        </p:nvPicPr>
        <p:blipFill>
          <a:blip r:embed="rId2"/>
          <a:srcRect/>
          <a:stretch>
            <a:fillRect/>
          </a:stretch>
        </p:blipFill>
        <p:spPr bwMode="auto">
          <a:xfrm>
            <a:off x="142595" y="2273601"/>
            <a:ext cx="6559460" cy="3315639"/>
          </a:xfrm>
          <a:prstGeom prst="rect">
            <a:avLst/>
          </a:prstGeom>
          <a:noFill/>
          <a:ln w="9525">
            <a:noFill/>
            <a:miter lim="800000"/>
            <a:headEnd/>
            <a:tailEnd/>
          </a:ln>
        </p:spPr>
      </p:pic>
      <p:sp>
        <p:nvSpPr>
          <p:cNvPr id="281602" name="Rectangle 2"/>
          <p:cNvSpPr>
            <a:spLocks noGrp="1" noChangeArrowheads="1"/>
          </p:cNvSpPr>
          <p:nvPr>
            <p:ph type="title"/>
          </p:nvPr>
        </p:nvSpPr>
        <p:spPr>
          <a:xfrm>
            <a:off x="2987824" y="690599"/>
            <a:ext cx="3920448" cy="685800"/>
          </a:xfrm>
        </p:spPr>
        <p:txBody>
          <a:bodyPr/>
          <a:lstStyle/>
          <a:p>
            <a:pPr eaLnBrk="1" hangingPunct="1">
              <a:defRPr/>
            </a:pPr>
            <a:r>
              <a:rPr lang="zh-CN" altLang="en-US" b="1" dirty="0">
                <a:latin typeface="+mn-lt"/>
                <a:ea typeface="宋体" pitchFamily="2" charset="-122"/>
                <a:cs typeface="Times New Roman" pitchFamily="18" charset="0"/>
              </a:rPr>
              <a:t>抽象类应用</a:t>
            </a:r>
          </a:p>
        </p:txBody>
      </p:sp>
      <p:sp>
        <p:nvSpPr>
          <p:cNvPr id="24580" name="Text Box 4"/>
          <p:cNvSpPr txBox="1">
            <a:spLocks noChangeArrowheads="1"/>
          </p:cNvSpPr>
          <p:nvPr/>
        </p:nvSpPr>
        <p:spPr bwMode="auto">
          <a:xfrm>
            <a:off x="6702055" y="2651518"/>
            <a:ext cx="2326493" cy="2529923"/>
          </a:xfrm>
          <a:prstGeom prst="rect">
            <a:avLst/>
          </a:prstGeom>
          <a:noFill/>
          <a:ln w="9525">
            <a:noFill/>
            <a:miter lim="800000"/>
            <a:headEnd/>
            <a:tailEnd/>
          </a:ln>
        </p:spPr>
        <p:txBody>
          <a:bodyPr wrap="square">
            <a:spAutoFit/>
          </a:bodyPr>
          <a:lstStyle/>
          <a:p>
            <a:pPr>
              <a:lnSpc>
                <a:spcPct val="120000"/>
              </a:lnSpc>
              <a:spcBef>
                <a:spcPct val="50000"/>
              </a:spcBef>
            </a:pPr>
            <a:r>
              <a:rPr lang="zh-CN" altLang="en-US" sz="2200" dirty="0">
                <a:ea typeface="宋体" pitchFamily="2" charset="-122"/>
                <a:cs typeface="Times New Roman" pitchFamily="18" charset="0"/>
              </a:rPr>
              <a:t>在航运公司系统中，</a:t>
            </a:r>
            <a:r>
              <a:rPr lang="en-US" altLang="zh-CN" sz="2200" dirty="0">
                <a:ea typeface="宋体" pitchFamily="2" charset="-122"/>
                <a:cs typeface="Times New Roman" pitchFamily="18" charset="0"/>
              </a:rPr>
              <a:t>Vehicle</a:t>
            </a:r>
            <a:r>
              <a:rPr lang="zh-CN" altLang="en-US" sz="2200" dirty="0">
                <a:ea typeface="宋体" pitchFamily="2" charset="-122"/>
                <a:cs typeface="Times New Roman" pitchFamily="18" charset="0"/>
              </a:rPr>
              <a:t>类需要定义两个方法分别计算运输工具的燃料效率和行驶距离。</a:t>
            </a:r>
          </a:p>
        </p:txBody>
      </p:sp>
      <p:sp>
        <p:nvSpPr>
          <p:cNvPr id="24581" name="Text Box 5"/>
          <p:cNvSpPr txBox="1">
            <a:spLocks noChangeArrowheads="1"/>
          </p:cNvSpPr>
          <p:nvPr/>
        </p:nvSpPr>
        <p:spPr bwMode="auto">
          <a:xfrm>
            <a:off x="132063" y="1317928"/>
            <a:ext cx="8991599" cy="954107"/>
          </a:xfrm>
          <a:prstGeom prst="rect">
            <a:avLst/>
          </a:prstGeom>
          <a:noFill/>
          <a:ln w="9525">
            <a:noFill/>
            <a:miter lim="800000"/>
            <a:headEnd/>
            <a:tailEnd/>
          </a:ln>
        </p:spPr>
        <p:txBody>
          <a:bodyPr wrap="square">
            <a:spAutoFit/>
          </a:bodyPr>
          <a:lstStyle/>
          <a:p>
            <a:r>
              <a:rPr lang="zh-CN" altLang="en-US" sz="2800" dirty="0">
                <a:ea typeface="宋体" pitchFamily="2" charset="-122"/>
                <a:cs typeface="Times New Roman" pitchFamily="18" charset="0"/>
              </a:rPr>
              <a:t>抽象类是用来模型化那些父类无法确定全部实现，而是由其子类提供具体实现的对象的类。</a:t>
            </a:r>
          </a:p>
        </p:txBody>
      </p:sp>
      <p:sp>
        <p:nvSpPr>
          <p:cNvPr id="24582" name="Text Box 6"/>
          <p:cNvSpPr txBox="1">
            <a:spLocks noChangeArrowheads="1"/>
          </p:cNvSpPr>
          <p:nvPr/>
        </p:nvSpPr>
        <p:spPr bwMode="auto">
          <a:xfrm>
            <a:off x="142595" y="5589240"/>
            <a:ext cx="8991600" cy="769441"/>
          </a:xfrm>
          <a:prstGeom prst="rect">
            <a:avLst/>
          </a:prstGeom>
          <a:noFill/>
          <a:ln w="9525">
            <a:solidFill>
              <a:srgbClr val="FF0000"/>
            </a:solidFill>
            <a:miter lim="800000"/>
            <a:headEnd/>
            <a:tailEnd/>
          </a:ln>
        </p:spPr>
        <p:txBody>
          <a:bodyPr>
            <a:spAutoFit/>
          </a:bodyPr>
          <a:lstStyle/>
          <a:p>
            <a:pPr>
              <a:spcBef>
                <a:spcPct val="50000"/>
              </a:spcBef>
            </a:pPr>
            <a:r>
              <a:rPr lang="zh-CN" altLang="en-US" sz="2200" dirty="0">
                <a:ea typeface="宋体" pitchFamily="2" charset="-122"/>
                <a:cs typeface="Times New Roman" pitchFamily="18" charset="0"/>
              </a:rPr>
              <a:t>问题：卡车</a:t>
            </a:r>
            <a:r>
              <a:rPr lang="en-US" altLang="zh-CN" sz="2200" dirty="0">
                <a:ea typeface="宋体" pitchFamily="2" charset="-122"/>
                <a:cs typeface="Times New Roman" pitchFamily="18" charset="0"/>
              </a:rPr>
              <a:t>(Truck)</a:t>
            </a:r>
            <a:r>
              <a:rPr lang="zh-CN" altLang="en-US" sz="2200" dirty="0">
                <a:ea typeface="宋体" pitchFamily="2" charset="-122"/>
                <a:cs typeface="Times New Roman" pitchFamily="18" charset="0"/>
              </a:rPr>
              <a:t>和驳船</a:t>
            </a:r>
            <a:r>
              <a:rPr lang="en-US" altLang="zh-CN" sz="2200" dirty="0">
                <a:ea typeface="宋体" pitchFamily="2" charset="-122"/>
                <a:cs typeface="Times New Roman" pitchFamily="18" charset="0"/>
              </a:rPr>
              <a:t>(</a:t>
            </a:r>
            <a:r>
              <a:rPr lang="en-US" altLang="zh-CN" sz="2200" dirty="0" err="1">
                <a:ea typeface="宋体" pitchFamily="2" charset="-122"/>
                <a:cs typeface="Times New Roman" pitchFamily="18" charset="0"/>
              </a:rPr>
              <a:t>RiverBarge</a:t>
            </a:r>
            <a:r>
              <a:rPr lang="en-US" altLang="zh-CN" sz="2200" dirty="0">
                <a:ea typeface="宋体" pitchFamily="2" charset="-122"/>
                <a:cs typeface="Times New Roman" pitchFamily="18" charset="0"/>
              </a:rPr>
              <a:t>)</a:t>
            </a:r>
            <a:r>
              <a:rPr lang="zh-CN" altLang="en-US" sz="2200" dirty="0">
                <a:ea typeface="宋体" pitchFamily="2" charset="-122"/>
                <a:cs typeface="Times New Roman" pitchFamily="18" charset="0"/>
              </a:rPr>
              <a:t>的燃料效率和行驶距离的计算方法完全不同。</a:t>
            </a:r>
            <a:r>
              <a:rPr lang="en-US" altLang="zh-CN" sz="2200" dirty="0">
                <a:ea typeface="宋体" pitchFamily="2" charset="-122"/>
                <a:cs typeface="Times New Roman" pitchFamily="18" charset="0"/>
              </a:rPr>
              <a:t>Vehicle</a:t>
            </a:r>
            <a:r>
              <a:rPr lang="zh-CN" altLang="en-US" sz="2200" dirty="0">
                <a:ea typeface="宋体" pitchFamily="2" charset="-122"/>
                <a:cs typeface="Times New Roman" pitchFamily="18" charset="0"/>
              </a:rPr>
              <a:t>类不能提供计算方法，但子类可以。</a:t>
            </a:r>
          </a:p>
        </p:txBody>
      </p:sp>
    </p:spTree>
    <p:extLst>
      <p:ext uri="{BB962C8B-B14F-4D97-AF65-F5344CB8AC3E}">
        <p14:creationId xmlns:p14="http://schemas.microsoft.com/office/powerpoint/2010/main" val="35941520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228600" y="897496"/>
            <a:ext cx="8382000" cy="5486400"/>
          </a:xfrm>
        </p:spPr>
        <p:txBody>
          <a:bodyPr>
            <a:normAutofit/>
          </a:bodyPr>
          <a:lstStyle/>
          <a:p>
            <a:pPr eaLnBrk="1" hangingPunct="1">
              <a:lnSpc>
                <a:spcPct val="90000"/>
              </a:lnSpc>
              <a:buFont typeface="Wingdings" pitchFamily="2" charset="2"/>
              <a:buChar char="l"/>
            </a:pPr>
            <a:r>
              <a:rPr lang="zh-CN" altLang="en-US" sz="2000" b="1" dirty="0">
                <a:ea typeface="宋体" pitchFamily="2" charset="-122"/>
                <a:cs typeface="Times New Roman" pitchFamily="18" charset="0"/>
              </a:rPr>
              <a:t>解决方案</a:t>
            </a:r>
          </a:p>
          <a:p>
            <a:pPr eaLnBrk="1" hangingPunct="1">
              <a:lnSpc>
                <a:spcPct val="90000"/>
              </a:lnSpc>
              <a:buFontTx/>
              <a:buNone/>
            </a:pPr>
            <a:r>
              <a:rPr lang="zh-CN" altLang="en-US" sz="2000" dirty="0">
                <a:ea typeface="宋体" pitchFamily="2" charset="-122"/>
                <a:cs typeface="Times New Roman" pitchFamily="18" charset="0"/>
              </a:rPr>
              <a:t>	</a:t>
            </a:r>
            <a:r>
              <a:rPr lang="en-US" altLang="zh-CN" sz="1800" b="1" dirty="0">
                <a:ea typeface="宋体" pitchFamily="2" charset="-122"/>
                <a:cs typeface="Times New Roman" pitchFamily="18" charset="0"/>
              </a:rPr>
              <a:t>Java</a:t>
            </a:r>
            <a:r>
              <a:rPr lang="zh-CN" altLang="en-US" sz="1800" b="1" dirty="0">
                <a:ea typeface="宋体" pitchFamily="2" charset="-122"/>
                <a:cs typeface="Times New Roman" pitchFamily="18" charset="0"/>
              </a:rPr>
              <a:t>允许类设计者指定：超类声明一个方法但不提供实现，该方法的实现由子类提供。这样的方法称为</a:t>
            </a:r>
            <a:r>
              <a:rPr lang="zh-CN" altLang="en-US" sz="1800" b="1" dirty="0">
                <a:solidFill>
                  <a:srgbClr val="FF0000"/>
                </a:solidFill>
                <a:ea typeface="宋体" pitchFamily="2" charset="-122"/>
                <a:cs typeface="Times New Roman" pitchFamily="18" charset="0"/>
              </a:rPr>
              <a:t>抽象方法</a:t>
            </a:r>
            <a:r>
              <a:rPr lang="zh-CN" altLang="en-US" sz="1800" b="1" dirty="0">
                <a:ea typeface="宋体" pitchFamily="2" charset="-122"/>
                <a:cs typeface="Times New Roman" pitchFamily="18" charset="0"/>
              </a:rPr>
              <a:t>。有一个或更多抽象方法的类称为</a:t>
            </a:r>
            <a:r>
              <a:rPr lang="zh-CN" altLang="en-US" sz="1800" b="1" dirty="0">
                <a:solidFill>
                  <a:srgbClr val="FF0000"/>
                </a:solidFill>
                <a:ea typeface="宋体" pitchFamily="2" charset="-122"/>
                <a:cs typeface="Times New Roman" pitchFamily="18" charset="0"/>
              </a:rPr>
              <a:t>抽象类</a:t>
            </a:r>
            <a:r>
              <a:rPr lang="zh-CN" altLang="en-US" sz="1800" b="1" dirty="0">
                <a:ea typeface="宋体" pitchFamily="2" charset="-122"/>
                <a:cs typeface="Times New Roman" pitchFamily="18" charset="0"/>
              </a:rPr>
              <a:t>。</a:t>
            </a:r>
          </a:p>
          <a:p>
            <a:pPr eaLnBrk="1" hangingPunct="1">
              <a:lnSpc>
                <a:spcPct val="90000"/>
              </a:lnSpc>
              <a:buFont typeface="Wingdings" pitchFamily="2" charset="2"/>
              <a:buChar char="l"/>
            </a:pPr>
            <a:r>
              <a:rPr lang="en-US" altLang="zh-CN" sz="1800" b="1" dirty="0">
                <a:ea typeface="宋体" pitchFamily="2" charset="-122"/>
                <a:cs typeface="Times New Roman" pitchFamily="18" charset="0"/>
              </a:rPr>
              <a:t>Vehicle</a:t>
            </a:r>
            <a:r>
              <a:rPr lang="zh-CN" altLang="en-US" sz="1800" b="1" dirty="0">
                <a:ea typeface="宋体" pitchFamily="2" charset="-122"/>
                <a:cs typeface="Times New Roman" pitchFamily="18" charset="0"/>
              </a:rPr>
              <a:t>是一个抽象类，有两个抽象方法。</a:t>
            </a:r>
          </a:p>
          <a:p>
            <a:pPr eaLnBrk="1" hangingPunct="1">
              <a:lnSpc>
                <a:spcPct val="90000"/>
              </a:lnSpc>
              <a:buFontTx/>
              <a:buNone/>
            </a:pPr>
            <a:r>
              <a:rPr lang="en-US" altLang="zh-CN" sz="1800" dirty="0">
                <a:solidFill>
                  <a:srgbClr val="C00000"/>
                </a:solidFill>
                <a:ea typeface="宋体" pitchFamily="2" charset="-122"/>
                <a:cs typeface="Times New Roman" pitchFamily="18" charset="0"/>
              </a:rPr>
              <a:t>public </a:t>
            </a:r>
            <a:r>
              <a:rPr lang="en-US" altLang="zh-CN" sz="1800" b="1" dirty="0">
                <a:solidFill>
                  <a:srgbClr val="C00000"/>
                </a:solidFill>
                <a:ea typeface="宋体" pitchFamily="2" charset="-122"/>
                <a:cs typeface="Times New Roman" pitchFamily="18" charset="0"/>
              </a:rPr>
              <a:t>abstract</a:t>
            </a:r>
            <a:r>
              <a:rPr lang="en-US" altLang="zh-CN" sz="1800" dirty="0">
                <a:solidFill>
                  <a:srgbClr val="C00000"/>
                </a:solidFill>
                <a:ea typeface="宋体" pitchFamily="2" charset="-122"/>
                <a:cs typeface="Times New Roman" pitchFamily="18" charset="0"/>
              </a:rPr>
              <a:t> class Vehicle{</a:t>
            </a:r>
          </a:p>
          <a:p>
            <a:pPr eaLnBrk="1" hangingPunct="1">
              <a:lnSpc>
                <a:spcPct val="90000"/>
              </a:lnSpc>
              <a:buFontTx/>
              <a:buNone/>
            </a:pPr>
            <a:r>
              <a:rPr lang="en-US" altLang="zh-CN" sz="1800" dirty="0">
                <a:solidFill>
                  <a:srgbClr val="C00000"/>
                </a:solidFill>
                <a:ea typeface="宋体" pitchFamily="2" charset="-122"/>
                <a:cs typeface="Times New Roman" pitchFamily="18" charset="0"/>
              </a:rPr>
              <a:t>	public </a:t>
            </a:r>
            <a:r>
              <a:rPr lang="en-US" altLang="zh-CN" sz="1800" b="1" dirty="0">
                <a:solidFill>
                  <a:srgbClr val="C00000"/>
                </a:solidFill>
                <a:ea typeface="宋体" pitchFamily="2" charset="-122"/>
                <a:cs typeface="Times New Roman" pitchFamily="18" charset="0"/>
              </a:rPr>
              <a:t>abstract</a:t>
            </a:r>
            <a:r>
              <a:rPr lang="en-US" altLang="zh-CN" sz="1800" dirty="0">
                <a:solidFill>
                  <a:srgbClr val="C00000"/>
                </a:solidFill>
                <a:ea typeface="宋体" pitchFamily="2" charset="-122"/>
                <a:cs typeface="Times New Roman" pitchFamily="18" charset="0"/>
              </a:rPr>
              <a:t> double </a:t>
            </a:r>
            <a:r>
              <a:rPr lang="en-US" altLang="zh-CN" sz="1800" dirty="0" err="1">
                <a:solidFill>
                  <a:srgbClr val="C00000"/>
                </a:solidFill>
                <a:ea typeface="宋体" pitchFamily="2" charset="-122"/>
                <a:cs typeface="Times New Roman" pitchFamily="18" charset="0"/>
              </a:rPr>
              <a:t>calcFuelEfficiency</a:t>
            </a:r>
            <a:r>
              <a:rPr lang="en-US" altLang="zh-CN" sz="1800" dirty="0">
                <a:solidFill>
                  <a:srgbClr val="C00000"/>
                </a:solidFill>
                <a:ea typeface="宋体" pitchFamily="2" charset="-122"/>
                <a:cs typeface="Times New Roman" pitchFamily="18" charset="0"/>
              </a:rPr>
              <a:t>();	//</a:t>
            </a:r>
            <a:r>
              <a:rPr lang="zh-CN" altLang="en-US" sz="1800" dirty="0">
                <a:solidFill>
                  <a:srgbClr val="C00000"/>
                </a:solidFill>
                <a:ea typeface="宋体" pitchFamily="2" charset="-122"/>
                <a:cs typeface="Times New Roman" pitchFamily="18" charset="0"/>
              </a:rPr>
              <a:t>计算燃料效率的抽象方法</a:t>
            </a:r>
          </a:p>
          <a:p>
            <a:pPr eaLnBrk="1" hangingPunct="1">
              <a:lnSpc>
                <a:spcPct val="90000"/>
              </a:lnSpc>
              <a:buFontTx/>
              <a:buNone/>
            </a:pPr>
            <a:r>
              <a:rPr lang="zh-CN" altLang="en-US" sz="1800" dirty="0">
                <a:solidFill>
                  <a:srgbClr val="C00000"/>
                </a:solidFill>
                <a:ea typeface="宋体" pitchFamily="2" charset="-122"/>
                <a:cs typeface="Times New Roman" pitchFamily="18" charset="0"/>
              </a:rPr>
              <a:t>	</a:t>
            </a:r>
            <a:r>
              <a:rPr lang="en-US" altLang="zh-CN" sz="1800" dirty="0">
                <a:solidFill>
                  <a:srgbClr val="C00000"/>
                </a:solidFill>
                <a:ea typeface="宋体" pitchFamily="2" charset="-122"/>
                <a:cs typeface="Times New Roman" pitchFamily="18" charset="0"/>
              </a:rPr>
              <a:t>public </a:t>
            </a:r>
            <a:r>
              <a:rPr lang="en-US" altLang="zh-CN" sz="1800" b="1" dirty="0">
                <a:solidFill>
                  <a:srgbClr val="C00000"/>
                </a:solidFill>
                <a:ea typeface="宋体" pitchFamily="2" charset="-122"/>
                <a:cs typeface="Times New Roman" pitchFamily="18" charset="0"/>
              </a:rPr>
              <a:t>abstract</a:t>
            </a:r>
            <a:r>
              <a:rPr lang="en-US" altLang="zh-CN" sz="1800" dirty="0">
                <a:solidFill>
                  <a:srgbClr val="C00000"/>
                </a:solidFill>
                <a:ea typeface="宋体" pitchFamily="2" charset="-122"/>
                <a:cs typeface="Times New Roman" pitchFamily="18" charset="0"/>
              </a:rPr>
              <a:t> double </a:t>
            </a:r>
            <a:r>
              <a:rPr lang="en-US" altLang="zh-CN" sz="1800" dirty="0" err="1">
                <a:solidFill>
                  <a:srgbClr val="C00000"/>
                </a:solidFill>
                <a:ea typeface="宋体" pitchFamily="2" charset="-122"/>
                <a:cs typeface="Times New Roman" pitchFamily="18" charset="0"/>
              </a:rPr>
              <a:t>calcTripDistance</a:t>
            </a:r>
            <a:r>
              <a:rPr lang="en-US" altLang="zh-CN" sz="1800" dirty="0">
                <a:solidFill>
                  <a:srgbClr val="C00000"/>
                </a:solidFill>
                <a:ea typeface="宋体" pitchFamily="2" charset="-122"/>
                <a:cs typeface="Times New Roman" pitchFamily="18" charset="0"/>
              </a:rPr>
              <a:t>();	//</a:t>
            </a:r>
            <a:r>
              <a:rPr lang="zh-CN" altLang="en-US" sz="1800" dirty="0">
                <a:solidFill>
                  <a:srgbClr val="C00000"/>
                </a:solidFill>
                <a:ea typeface="宋体" pitchFamily="2" charset="-122"/>
                <a:cs typeface="Times New Roman" pitchFamily="18" charset="0"/>
              </a:rPr>
              <a:t>计算行驶距离的抽象方法</a:t>
            </a:r>
          </a:p>
          <a:p>
            <a:pPr eaLnBrk="1" hangingPunct="1">
              <a:lnSpc>
                <a:spcPct val="90000"/>
              </a:lnSpc>
              <a:buFontTx/>
              <a:buNone/>
            </a:pPr>
            <a:r>
              <a:rPr lang="en-US" altLang="zh-CN" sz="1800" dirty="0">
                <a:solidFill>
                  <a:srgbClr val="C00000"/>
                </a:solidFill>
                <a:ea typeface="宋体" pitchFamily="2" charset="-122"/>
                <a:cs typeface="Times New Roman" pitchFamily="18" charset="0"/>
              </a:rPr>
              <a:t>}</a:t>
            </a:r>
          </a:p>
          <a:p>
            <a:pPr eaLnBrk="1" hangingPunct="1">
              <a:lnSpc>
                <a:spcPct val="90000"/>
              </a:lnSpc>
              <a:buFontTx/>
              <a:buNone/>
            </a:pPr>
            <a:r>
              <a:rPr lang="en-US" altLang="zh-CN" sz="1800" dirty="0">
                <a:solidFill>
                  <a:srgbClr val="C00000"/>
                </a:solidFill>
                <a:ea typeface="宋体" pitchFamily="2" charset="-122"/>
                <a:cs typeface="Times New Roman" pitchFamily="18" charset="0"/>
              </a:rPr>
              <a:t>public class Truck </a:t>
            </a:r>
            <a:r>
              <a:rPr lang="en-US" altLang="zh-CN" sz="1800" b="1" dirty="0">
                <a:solidFill>
                  <a:srgbClr val="C00000"/>
                </a:solidFill>
                <a:ea typeface="宋体" pitchFamily="2" charset="-122"/>
                <a:cs typeface="Times New Roman" pitchFamily="18" charset="0"/>
              </a:rPr>
              <a:t>extends Vehicle</a:t>
            </a:r>
            <a:r>
              <a:rPr lang="en-US" altLang="zh-CN" sz="1800" dirty="0">
                <a:solidFill>
                  <a:srgbClr val="C00000"/>
                </a:solidFill>
                <a:ea typeface="宋体" pitchFamily="2" charset="-122"/>
                <a:cs typeface="Times New Roman" pitchFamily="18" charset="0"/>
              </a:rPr>
              <a:t>{</a:t>
            </a:r>
          </a:p>
          <a:p>
            <a:pPr eaLnBrk="1" hangingPunct="1">
              <a:lnSpc>
                <a:spcPct val="90000"/>
              </a:lnSpc>
              <a:buFontTx/>
              <a:buNone/>
            </a:pPr>
            <a:r>
              <a:rPr lang="en-US" altLang="zh-CN" sz="1800" dirty="0">
                <a:solidFill>
                  <a:srgbClr val="C00000"/>
                </a:solidFill>
                <a:ea typeface="宋体" pitchFamily="2" charset="-122"/>
                <a:cs typeface="Times New Roman" pitchFamily="18" charset="0"/>
              </a:rPr>
              <a:t>	public double </a:t>
            </a:r>
            <a:r>
              <a:rPr lang="en-US" altLang="zh-CN" sz="1800" dirty="0" err="1">
                <a:solidFill>
                  <a:srgbClr val="C00000"/>
                </a:solidFill>
                <a:ea typeface="宋体" pitchFamily="2" charset="-122"/>
                <a:cs typeface="Times New Roman" pitchFamily="18" charset="0"/>
              </a:rPr>
              <a:t>calcFuelEfficiency</a:t>
            </a:r>
            <a:r>
              <a:rPr lang="en-US" altLang="zh-CN" sz="1800" dirty="0">
                <a:solidFill>
                  <a:srgbClr val="C00000"/>
                </a:solidFill>
                <a:ea typeface="宋体" pitchFamily="2" charset="-122"/>
                <a:cs typeface="Times New Roman" pitchFamily="18" charset="0"/>
              </a:rPr>
              <a:t>( )   { //</a:t>
            </a:r>
            <a:r>
              <a:rPr lang="zh-CN" altLang="en-US" sz="1800" dirty="0">
                <a:solidFill>
                  <a:srgbClr val="C00000"/>
                </a:solidFill>
                <a:ea typeface="宋体" pitchFamily="2" charset="-122"/>
                <a:cs typeface="Times New Roman" pitchFamily="18" charset="0"/>
              </a:rPr>
              <a:t>写出计算卡车的燃料效率的具体方法   </a:t>
            </a:r>
            <a:r>
              <a:rPr lang="en-US" altLang="zh-CN" sz="1800" dirty="0">
                <a:solidFill>
                  <a:srgbClr val="C00000"/>
                </a:solidFill>
                <a:ea typeface="宋体" pitchFamily="2" charset="-122"/>
                <a:cs typeface="Times New Roman" pitchFamily="18" charset="0"/>
              </a:rPr>
              <a:t>}</a:t>
            </a:r>
          </a:p>
          <a:p>
            <a:pPr eaLnBrk="1" hangingPunct="1">
              <a:lnSpc>
                <a:spcPct val="90000"/>
              </a:lnSpc>
              <a:buFontTx/>
              <a:buNone/>
            </a:pPr>
            <a:r>
              <a:rPr lang="en-US" altLang="zh-CN" sz="1800" dirty="0">
                <a:solidFill>
                  <a:srgbClr val="C00000"/>
                </a:solidFill>
                <a:ea typeface="宋体" pitchFamily="2" charset="-122"/>
                <a:cs typeface="Times New Roman" pitchFamily="18" charset="0"/>
              </a:rPr>
              <a:t>	public double </a:t>
            </a:r>
            <a:r>
              <a:rPr lang="en-US" altLang="zh-CN" sz="1800" dirty="0" err="1">
                <a:solidFill>
                  <a:srgbClr val="C00000"/>
                </a:solidFill>
                <a:ea typeface="宋体" pitchFamily="2" charset="-122"/>
                <a:cs typeface="Times New Roman" pitchFamily="18" charset="0"/>
              </a:rPr>
              <a:t>calcTripDistance</a:t>
            </a:r>
            <a:r>
              <a:rPr lang="en-US" altLang="zh-CN" sz="1800" dirty="0">
                <a:solidFill>
                  <a:srgbClr val="C00000"/>
                </a:solidFill>
                <a:ea typeface="宋体" pitchFamily="2" charset="-122"/>
                <a:cs typeface="Times New Roman" pitchFamily="18" charset="0"/>
              </a:rPr>
              <a:t>( )    {  //</a:t>
            </a:r>
            <a:r>
              <a:rPr lang="zh-CN" altLang="en-US" sz="1800" dirty="0">
                <a:solidFill>
                  <a:srgbClr val="C00000"/>
                </a:solidFill>
                <a:ea typeface="宋体" pitchFamily="2" charset="-122"/>
                <a:cs typeface="Times New Roman" pitchFamily="18" charset="0"/>
              </a:rPr>
              <a:t>写出计算卡车行驶距离的具体方法   </a:t>
            </a:r>
            <a:r>
              <a:rPr lang="en-US" altLang="zh-CN" sz="1800" dirty="0">
                <a:solidFill>
                  <a:srgbClr val="C00000"/>
                </a:solidFill>
                <a:ea typeface="宋体" pitchFamily="2" charset="-122"/>
                <a:cs typeface="Times New Roman" pitchFamily="18" charset="0"/>
              </a:rPr>
              <a:t>}</a:t>
            </a:r>
          </a:p>
          <a:p>
            <a:pPr eaLnBrk="1" hangingPunct="1">
              <a:lnSpc>
                <a:spcPct val="90000"/>
              </a:lnSpc>
              <a:buFontTx/>
              <a:buNone/>
            </a:pPr>
            <a:r>
              <a:rPr lang="en-US" altLang="zh-CN" sz="1800" dirty="0">
                <a:solidFill>
                  <a:srgbClr val="C00000"/>
                </a:solidFill>
                <a:ea typeface="宋体" pitchFamily="2" charset="-122"/>
                <a:cs typeface="Times New Roman" pitchFamily="18" charset="0"/>
              </a:rPr>
              <a:t>}</a:t>
            </a:r>
          </a:p>
          <a:p>
            <a:pPr eaLnBrk="1" hangingPunct="1">
              <a:lnSpc>
                <a:spcPct val="90000"/>
              </a:lnSpc>
              <a:buFontTx/>
              <a:buNone/>
            </a:pPr>
            <a:endParaRPr lang="en-US" altLang="zh-CN" sz="1800" dirty="0">
              <a:solidFill>
                <a:srgbClr val="C00000"/>
              </a:solidFill>
              <a:ea typeface="宋体" pitchFamily="2" charset="-122"/>
              <a:cs typeface="Times New Roman" pitchFamily="18" charset="0"/>
            </a:endParaRPr>
          </a:p>
          <a:p>
            <a:pPr eaLnBrk="1" hangingPunct="1">
              <a:lnSpc>
                <a:spcPct val="90000"/>
              </a:lnSpc>
              <a:buFontTx/>
              <a:buNone/>
            </a:pPr>
            <a:r>
              <a:rPr lang="en-US" altLang="zh-CN" sz="1800" dirty="0">
                <a:solidFill>
                  <a:srgbClr val="C00000"/>
                </a:solidFill>
                <a:ea typeface="宋体" pitchFamily="2" charset="-122"/>
                <a:cs typeface="Times New Roman" pitchFamily="18" charset="0"/>
              </a:rPr>
              <a:t>public class </a:t>
            </a:r>
            <a:r>
              <a:rPr lang="en-US" altLang="zh-CN" sz="1800" dirty="0" err="1">
                <a:solidFill>
                  <a:srgbClr val="C00000"/>
                </a:solidFill>
                <a:ea typeface="宋体" pitchFamily="2" charset="-122"/>
                <a:cs typeface="Times New Roman" pitchFamily="18" charset="0"/>
              </a:rPr>
              <a:t>RiverBarge</a:t>
            </a:r>
            <a:r>
              <a:rPr lang="en-US" altLang="zh-CN" sz="1800" dirty="0">
                <a:solidFill>
                  <a:srgbClr val="C00000"/>
                </a:solidFill>
                <a:ea typeface="宋体" pitchFamily="2" charset="-122"/>
                <a:cs typeface="Times New Roman" pitchFamily="18" charset="0"/>
              </a:rPr>
              <a:t> </a:t>
            </a:r>
            <a:r>
              <a:rPr lang="en-US" altLang="zh-CN" sz="1800" b="1" dirty="0">
                <a:solidFill>
                  <a:srgbClr val="C00000"/>
                </a:solidFill>
                <a:ea typeface="宋体" pitchFamily="2" charset="-122"/>
                <a:cs typeface="Times New Roman" pitchFamily="18" charset="0"/>
              </a:rPr>
              <a:t>extends Vehicle</a:t>
            </a:r>
            <a:r>
              <a:rPr lang="en-US" altLang="zh-CN" sz="1800" dirty="0">
                <a:solidFill>
                  <a:srgbClr val="C00000"/>
                </a:solidFill>
                <a:ea typeface="宋体" pitchFamily="2" charset="-122"/>
                <a:cs typeface="Times New Roman" pitchFamily="18" charset="0"/>
              </a:rPr>
              <a:t>{</a:t>
            </a:r>
          </a:p>
          <a:p>
            <a:pPr eaLnBrk="1" hangingPunct="1">
              <a:lnSpc>
                <a:spcPct val="90000"/>
              </a:lnSpc>
              <a:buFontTx/>
              <a:buNone/>
            </a:pPr>
            <a:r>
              <a:rPr lang="en-US" altLang="zh-CN" sz="1800" dirty="0">
                <a:solidFill>
                  <a:srgbClr val="C00000"/>
                </a:solidFill>
                <a:ea typeface="宋体" pitchFamily="2" charset="-122"/>
                <a:cs typeface="Times New Roman" pitchFamily="18" charset="0"/>
              </a:rPr>
              <a:t>	 public double </a:t>
            </a:r>
            <a:r>
              <a:rPr lang="en-US" altLang="zh-CN" sz="1800" dirty="0" err="1">
                <a:solidFill>
                  <a:srgbClr val="C00000"/>
                </a:solidFill>
                <a:ea typeface="宋体" pitchFamily="2" charset="-122"/>
                <a:cs typeface="Times New Roman" pitchFamily="18" charset="0"/>
              </a:rPr>
              <a:t>calcFuelEfficiency</a:t>
            </a:r>
            <a:r>
              <a:rPr lang="en-US" altLang="zh-CN" sz="1800" dirty="0">
                <a:solidFill>
                  <a:srgbClr val="C00000"/>
                </a:solidFill>
                <a:ea typeface="宋体" pitchFamily="2" charset="-122"/>
                <a:cs typeface="Times New Roman" pitchFamily="18" charset="0"/>
              </a:rPr>
              <a:t>( ) { //</a:t>
            </a:r>
            <a:r>
              <a:rPr lang="zh-CN" altLang="en-US" sz="1800" dirty="0">
                <a:solidFill>
                  <a:srgbClr val="C00000"/>
                </a:solidFill>
                <a:ea typeface="宋体" pitchFamily="2" charset="-122"/>
                <a:cs typeface="Times New Roman" pitchFamily="18" charset="0"/>
              </a:rPr>
              <a:t>写出计算驳船的燃料效率的具体方法  </a:t>
            </a:r>
            <a:r>
              <a:rPr lang="en-US" altLang="zh-CN" sz="1800" dirty="0">
                <a:solidFill>
                  <a:srgbClr val="C00000"/>
                </a:solidFill>
                <a:ea typeface="宋体" pitchFamily="2" charset="-122"/>
                <a:cs typeface="Times New Roman" pitchFamily="18" charset="0"/>
              </a:rPr>
              <a:t>}</a:t>
            </a:r>
          </a:p>
          <a:p>
            <a:pPr eaLnBrk="1" hangingPunct="1">
              <a:lnSpc>
                <a:spcPct val="90000"/>
              </a:lnSpc>
              <a:buFontTx/>
              <a:buNone/>
            </a:pPr>
            <a:r>
              <a:rPr lang="en-US" altLang="zh-CN" sz="1800" dirty="0">
                <a:solidFill>
                  <a:srgbClr val="C00000"/>
                </a:solidFill>
                <a:ea typeface="宋体" pitchFamily="2" charset="-122"/>
                <a:cs typeface="Times New Roman" pitchFamily="18" charset="0"/>
              </a:rPr>
              <a:t>	 public double </a:t>
            </a:r>
            <a:r>
              <a:rPr lang="en-US" altLang="zh-CN" sz="1800" dirty="0" err="1">
                <a:solidFill>
                  <a:srgbClr val="C00000"/>
                </a:solidFill>
                <a:ea typeface="宋体" pitchFamily="2" charset="-122"/>
                <a:cs typeface="Times New Roman" pitchFamily="18" charset="0"/>
              </a:rPr>
              <a:t>calcTripDistance</a:t>
            </a:r>
            <a:r>
              <a:rPr lang="en-US" altLang="zh-CN" sz="1800" dirty="0">
                <a:solidFill>
                  <a:srgbClr val="C00000"/>
                </a:solidFill>
                <a:ea typeface="宋体" pitchFamily="2" charset="-122"/>
                <a:cs typeface="Times New Roman" pitchFamily="18" charset="0"/>
              </a:rPr>
              <a:t>( )  {  //</a:t>
            </a:r>
            <a:r>
              <a:rPr lang="zh-CN" altLang="en-US" sz="1800" dirty="0">
                <a:solidFill>
                  <a:srgbClr val="C00000"/>
                </a:solidFill>
                <a:ea typeface="宋体" pitchFamily="2" charset="-122"/>
                <a:cs typeface="Times New Roman" pitchFamily="18" charset="0"/>
              </a:rPr>
              <a:t>写出计算驳船行驶距离的具体方法</a:t>
            </a:r>
            <a:r>
              <a:rPr lang="en-US" altLang="zh-CN" sz="1800" dirty="0">
                <a:solidFill>
                  <a:srgbClr val="C00000"/>
                </a:solidFill>
                <a:ea typeface="宋体" pitchFamily="2" charset="-122"/>
                <a:cs typeface="Times New Roman" pitchFamily="18" charset="0"/>
              </a:rPr>
              <a:t>}</a:t>
            </a:r>
          </a:p>
          <a:p>
            <a:pPr eaLnBrk="1" hangingPunct="1">
              <a:lnSpc>
                <a:spcPct val="90000"/>
              </a:lnSpc>
              <a:buFontTx/>
              <a:buNone/>
            </a:pPr>
            <a:r>
              <a:rPr lang="en-US" altLang="zh-CN" sz="1800" dirty="0">
                <a:solidFill>
                  <a:srgbClr val="C00000"/>
                </a:solidFill>
                <a:ea typeface="宋体" pitchFamily="2" charset="-122"/>
                <a:cs typeface="Times New Roman" pitchFamily="18" charset="0"/>
              </a:rPr>
              <a:t>}</a:t>
            </a:r>
          </a:p>
        </p:txBody>
      </p:sp>
      <p:sp>
        <p:nvSpPr>
          <p:cNvPr id="282627" name="Rectangle 3"/>
          <p:cNvSpPr>
            <a:spLocks noGrp="1" noChangeArrowheads="1"/>
          </p:cNvSpPr>
          <p:nvPr>
            <p:ph type="title"/>
          </p:nvPr>
        </p:nvSpPr>
        <p:spPr>
          <a:xfrm>
            <a:off x="3491880" y="0"/>
            <a:ext cx="2839758" cy="714356"/>
          </a:xfrm>
        </p:spPr>
        <p:txBody>
          <a:bodyPr/>
          <a:lstStyle/>
          <a:p>
            <a:pPr eaLnBrk="1" hangingPunct="1">
              <a:defRPr/>
            </a:pPr>
            <a:r>
              <a:rPr lang="zh-CN" altLang="en-US" b="1" dirty="0">
                <a:solidFill>
                  <a:srgbClr val="FFFF00"/>
                </a:solidFill>
                <a:latin typeface="+mn-lt"/>
                <a:ea typeface="宋体" pitchFamily="2" charset="-122"/>
                <a:cs typeface="Times New Roman" pitchFamily="18" charset="0"/>
              </a:rPr>
              <a:t>抽象类应用</a:t>
            </a:r>
          </a:p>
        </p:txBody>
      </p:sp>
      <p:sp>
        <p:nvSpPr>
          <p:cNvPr id="25604" name="Text Box 4"/>
          <p:cNvSpPr txBox="1">
            <a:spLocks noChangeArrowheads="1"/>
          </p:cNvSpPr>
          <p:nvPr/>
        </p:nvSpPr>
        <p:spPr bwMode="auto">
          <a:xfrm>
            <a:off x="285720" y="6060064"/>
            <a:ext cx="7391400" cy="369332"/>
          </a:xfrm>
          <a:prstGeom prst="rect">
            <a:avLst/>
          </a:prstGeom>
          <a:noFill/>
          <a:ln w="9525">
            <a:solidFill>
              <a:srgbClr val="800080"/>
            </a:solidFill>
            <a:miter lim="800000"/>
            <a:headEnd/>
            <a:tailEnd/>
          </a:ln>
        </p:spPr>
        <p:txBody>
          <a:bodyPr>
            <a:spAutoFit/>
          </a:bodyPr>
          <a:lstStyle/>
          <a:p>
            <a:pPr>
              <a:spcBef>
                <a:spcPct val="50000"/>
              </a:spcBef>
            </a:pPr>
            <a:r>
              <a:rPr lang="zh-CN" altLang="en-US" dirty="0">
                <a:ea typeface="宋体" pitchFamily="2" charset="-122"/>
                <a:cs typeface="Times New Roman" pitchFamily="18" charset="0"/>
              </a:rPr>
              <a:t>注意：抽象类不能实例化   </a:t>
            </a:r>
            <a:r>
              <a:rPr lang="en-US" altLang="zh-CN" dirty="0">
                <a:ea typeface="宋体" pitchFamily="2" charset="-122"/>
                <a:cs typeface="Times New Roman" pitchFamily="18" charset="0"/>
              </a:rPr>
              <a:t>new </a:t>
            </a:r>
            <a:r>
              <a:rPr lang="en-US" altLang="zh-CN" dirty="0" err="1">
                <a:ea typeface="宋体" pitchFamily="2" charset="-122"/>
                <a:cs typeface="Times New Roman" pitchFamily="18" charset="0"/>
              </a:rPr>
              <a:t>Vihicle</a:t>
            </a:r>
            <a:r>
              <a:rPr lang="en-US" altLang="zh-CN" dirty="0">
                <a:ea typeface="宋体" pitchFamily="2" charset="-122"/>
                <a:cs typeface="Times New Roman" pitchFamily="18" charset="0"/>
              </a:rPr>
              <a:t>()</a:t>
            </a:r>
            <a:r>
              <a:rPr lang="zh-CN" altLang="en-US" dirty="0">
                <a:ea typeface="宋体" pitchFamily="2" charset="-122"/>
                <a:cs typeface="Times New Roman" pitchFamily="18" charset="0"/>
              </a:rPr>
              <a:t>是非法的</a:t>
            </a:r>
          </a:p>
        </p:txBody>
      </p:sp>
    </p:spTree>
    <p:extLst>
      <p:ext uri="{BB962C8B-B14F-4D97-AF65-F5344CB8AC3E}">
        <p14:creationId xmlns:p14="http://schemas.microsoft.com/office/powerpoint/2010/main" val="37223213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3779912" y="836711"/>
            <a:ext cx="2160240" cy="646331"/>
          </a:xfrm>
          <a:prstGeom prst="rect">
            <a:avLst/>
          </a:prstGeom>
          <a:noFill/>
        </p:spPr>
        <p:txBody>
          <a:bodyPr wrap="square" rtlCol="0">
            <a:spAutoFit/>
          </a:bodyPr>
          <a:lstStyle/>
          <a:p>
            <a:r>
              <a:rPr lang="zh-CN" altLang="en-US" sz="3600" b="1" dirty="0">
                <a:ea typeface="宋体" pitchFamily="2" charset="-122"/>
              </a:rPr>
              <a:t>思  考</a:t>
            </a:r>
          </a:p>
        </p:txBody>
      </p:sp>
      <p:sp>
        <p:nvSpPr>
          <p:cNvPr id="5" name="TextBox 4"/>
          <p:cNvSpPr txBox="1"/>
          <p:nvPr/>
        </p:nvSpPr>
        <p:spPr>
          <a:xfrm>
            <a:off x="605622" y="2060848"/>
            <a:ext cx="7992888" cy="3108543"/>
          </a:xfrm>
          <a:prstGeom prst="rect">
            <a:avLst/>
          </a:prstGeom>
          <a:noFill/>
        </p:spPr>
        <p:txBody>
          <a:bodyPr wrap="square" rtlCol="0">
            <a:spAutoFit/>
          </a:bodyPr>
          <a:lstStyle/>
          <a:p>
            <a:r>
              <a:rPr lang="zh-CN" altLang="en-US" sz="2800" dirty="0">
                <a:ea typeface="宋体" pitchFamily="2" charset="-122"/>
                <a:cs typeface="Times New Roman" pitchFamily="18" charset="0"/>
              </a:rPr>
              <a:t>问题</a:t>
            </a:r>
            <a:r>
              <a:rPr lang="en-US" altLang="zh-CN" sz="2800" dirty="0">
                <a:ea typeface="宋体" pitchFamily="2" charset="-122"/>
                <a:cs typeface="Times New Roman" pitchFamily="18" charset="0"/>
              </a:rPr>
              <a:t>1</a:t>
            </a:r>
            <a:r>
              <a:rPr lang="zh-CN" altLang="en-US" sz="2800" dirty="0">
                <a:ea typeface="宋体" pitchFamily="2" charset="-122"/>
                <a:cs typeface="Times New Roman" pitchFamily="18" charset="0"/>
              </a:rPr>
              <a:t>：为什么抽象类不可以使用</a:t>
            </a:r>
            <a:r>
              <a:rPr lang="en-US" altLang="zh-CN" sz="2800" dirty="0">
                <a:ea typeface="宋体" pitchFamily="2" charset="-122"/>
                <a:cs typeface="Times New Roman" pitchFamily="18" charset="0"/>
              </a:rPr>
              <a:t>final</a:t>
            </a:r>
            <a:r>
              <a:rPr lang="zh-CN" altLang="en-US" sz="2800" dirty="0">
                <a:ea typeface="宋体" pitchFamily="2" charset="-122"/>
                <a:cs typeface="Times New Roman" pitchFamily="18" charset="0"/>
              </a:rPr>
              <a:t>关键字声明？</a:t>
            </a:r>
            <a:endParaRPr lang="en-US" altLang="zh-CN" sz="2800" dirty="0">
              <a:ea typeface="宋体" pitchFamily="2" charset="-122"/>
              <a:cs typeface="Times New Roman" pitchFamily="18" charset="0"/>
            </a:endParaRPr>
          </a:p>
          <a:p>
            <a:endParaRPr lang="en-US" altLang="zh-CN" sz="2800" dirty="0">
              <a:ea typeface="宋体" pitchFamily="2" charset="-122"/>
              <a:cs typeface="Times New Roman" pitchFamily="18" charset="0"/>
            </a:endParaRPr>
          </a:p>
          <a:p>
            <a:r>
              <a:rPr lang="zh-CN" altLang="en-US" sz="2800" dirty="0">
                <a:ea typeface="宋体" pitchFamily="2" charset="-122"/>
                <a:cs typeface="Times New Roman" pitchFamily="18" charset="0"/>
              </a:rPr>
              <a:t>问题</a:t>
            </a:r>
            <a:r>
              <a:rPr lang="en-US" altLang="zh-CN" sz="2800" dirty="0">
                <a:ea typeface="宋体" pitchFamily="2" charset="-122"/>
                <a:cs typeface="Times New Roman" pitchFamily="18" charset="0"/>
              </a:rPr>
              <a:t>2</a:t>
            </a:r>
            <a:r>
              <a:rPr lang="zh-CN" altLang="en-US" sz="2800" dirty="0">
                <a:ea typeface="宋体" pitchFamily="2" charset="-122"/>
                <a:cs typeface="Times New Roman" pitchFamily="18" charset="0"/>
              </a:rPr>
              <a:t>：一个抽象类中可以定义构造器</a:t>
            </a:r>
            <a:r>
              <a:rPr lang="zh-CN" altLang="en-US" sz="2800">
                <a:ea typeface="宋体" pitchFamily="2" charset="-122"/>
                <a:cs typeface="Times New Roman" pitchFamily="18" charset="0"/>
              </a:rPr>
              <a:t>吗？</a:t>
            </a:r>
            <a:endParaRPr lang="en-US" altLang="zh-CN" sz="2800">
              <a:ea typeface="宋体" pitchFamily="2" charset="-122"/>
              <a:cs typeface="Times New Roman" pitchFamily="18" charset="0"/>
            </a:endParaRPr>
          </a:p>
          <a:p>
            <a:endParaRPr lang="en-US" altLang="zh-CN" sz="2800">
              <a:ea typeface="宋体" pitchFamily="2" charset="-122"/>
              <a:cs typeface="Times New Roman" pitchFamily="18" charset="0"/>
            </a:endParaRPr>
          </a:p>
          <a:p>
            <a:r>
              <a:rPr lang="zh-CN" altLang="en-US" sz="2800">
                <a:ea typeface="宋体" pitchFamily="2" charset="-122"/>
                <a:cs typeface="Times New Roman" pitchFamily="18" charset="0"/>
              </a:rPr>
              <a:t>问题</a:t>
            </a:r>
            <a:r>
              <a:rPr lang="en-US" altLang="zh-CN" sz="2800">
                <a:ea typeface="宋体" pitchFamily="2" charset="-122"/>
                <a:cs typeface="Times New Roman" pitchFamily="18" charset="0"/>
              </a:rPr>
              <a:t>3</a:t>
            </a:r>
            <a:r>
              <a:rPr lang="zh-CN" altLang="en-US" sz="2800">
                <a:ea typeface="宋体" pitchFamily="2" charset="-122"/>
                <a:cs typeface="Times New Roman" pitchFamily="18" charset="0"/>
              </a:rPr>
              <a:t>：是否可以这样理解：抽象类就是比普通类多定义了一个抽象方法，除了不能直接进行对象的实例化操作之外，并没有任何的不同？</a:t>
            </a:r>
            <a:endParaRPr lang="zh-CN" altLang="en-US" sz="2800" dirty="0">
              <a:ea typeface="宋体" pitchFamily="2" charset="-122"/>
              <a:cs typeface="Times New Roman" pitchFamily="18" charset="0"/>
            </a:endParaRPr>
          </a:p>
        </p:txBody>
      </p:sp>
    </p:spTree>
    <p:extLst>
      <p:ext uri="{BB962C8B-B14F-4D97-AF65-F5344CB8AC3E}">
        <p14:creationId xmlns:p14="http://schemas.microsoft.com/office/powerpoint/2010/main" val="28528282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843808" y="692696"/>
            <a:ext cx="3888432" cy="857256"/>
          </a:xfrm>
        </p:spPr>
        <p:txBody>
          <a:bodyPr/>
          <a:lstStyle/>
          <a:p>
            <a:r>
              <a:rPr lang="zh-CN" altLang="en-US" b="1" dirty="0">
                <a:latin typeface="+mn-lt"/>
                <a:ea typeface="宋体" pitchFamily="2" charset="-122"/>
              </a:rPr>
              <a:t>练 习</a:t>
            </a:r>
            <a:r>
              <a:rPr lang="en-US" altLang="zh-CN" b="1" dirty="0">
                <a:latin typeface="+mn-lt"/>
                <a:ea typeface="宋体" pitchFamily="2" charset="-122"/>
              </a:rPr>
              <a:t>2</a:t>
            </a:r>
            <a:endParaRPr lang="zh-CN" altLang="en-US" b="1" dirty="0">
              <a:latin typeface="+mn-lt"/>
              <a:ea typeface="宋体" pitchFamily="2" charset="-122"/>
            </a:endParaRPr>
          </a:p>
        </p:txBody>
      </p:sp>
      <p:sp>
        <p:nvSpPr>
          <p:cNvPr id="3" name="内容占位符 2"/>
          <p:cNvSpPr>
            <a:spLocks noGrp="1"/>
          </p:cNvSpPr>
          <p:nvPr>
            <p:ph idx="1"/>
          </p:nvPr>
        </p:nvSpPr>
        <p:spPr>
          <a:xfrm>
            <a:off x="457200" y="1600201"/>
            <a:ext cx="8291264" cy="3052936"/>
          </a:xfrm>
        </p:spPr>
        <p:txBody>
          <a:bodyPr/>
          <a:lstStyle/>
          <a:p>
            <a:pPr marL="0" indent="0">
              <a:buNone/>
            </a:pPr>
            <a:r>
              <a:rPr lang="zh-CN" altLang="en-US" dirty="0">
                <a:ea typeface="宋体" pitchFamily="2" charset="-122"/>
              </a:rPr>
              <a:t>编写一个</a:t>
            </a:r>
            <a:r>
              <a:rPr lang="en-US" altLang="zh-CN" dirty="0">
                <a:ea typeface="宋体" pitchFamily="2" charset="-122"/>
              </a:rPr>
              <a:t>Employee</a:t>
            </a:r>
            <a:r>
              <a:rPr lang="zh-CN" altLang="en-US" dirty="0">
                <a:ea typeface="宋体" pitchFamily="2" charset="-122"/>
              </a:rPr>
              <a:t>类，声明为抽象类，包含如下三个属性：</a:t>
            </a:r>
            <a:r>
              <a:rPr lang="en-US" altLang="zh-CN" dirty="0">
                <a:ea typeface="宋体" pitchFamily="2" charset="-122"/>
              </a:rPr>
              <a:t>name</a:t>
            </a:r>
            <a:r>
              <a:rPr lang="zh-CN" altLang="en-US" dirty="0">
                <a:ea typeface="宋体" pitchFamily="2" charset="-122"/>
              </a:rPr>
              <a:t>，</a:t>
            </a:r>
            <a:r>
              <a:rPr lang="en-US" altLang="zh-CN" dirty="0">
                <a:ea typeface="宋体" pitchFamily="2" charset="-122"/>
              </a:rPr>
              <a:t>id</a:t>
            </a:r>
            <a:r>
              <a:rPr lang="zh-CN" altLang="en-US" dirty="0">
                <a:ea typeface="宋体" pitchFamily="2" charset="-122"/>
              </a:rPr>
              <a:t>，</a:t>
            </a:r>
            <a:r>
              <a:rPr lang="en-US" altLang="zh-CN" dirty="0">
                <a:ea typeface="宋体" pitchFamily="2" charset="-122"/>
              </a:rPr>
              <a:t>salary</a:t>
            </a:r>
            <a:r>
              <a:rPr lang="zh-CN" altLang="en-US" dirty="0">
                <a:ea typeface="宋体" pitchFamily="2" charset="-122"/>
              </a:rPr>
              <a:t>。提供必要的构造器和抽象方法：</a:t>
            </a:r>
            <a:r>
              <a:rPr lang="en-US" altLang="zh-CN" dirty="0">
                <a:ea typeface="宋体" pitchFamily="2" charset="-122"/>
              </a:rPr>
              <a:t>work()</a:t>
            </a:r>
            <a:r>
              <a:rPr lang="zh-CN" altLang="en-US" dirty="0">
                <a:ea typeface="宋体" pitchFamily="2" charset="-122"/>
              </a:rPr>
              <a:t>。对于</a:t>
            </a:r>
            <a:r>
              <a:rPr lang="en-US" altLang="zh-CN" dirty="0">
                <a:ea typeface="宋体" pitchFamily="2" charset="-122"/>
              </a:rPr>
              <a:t>Manager</a:t>
            </a:r>
            <a:r>
              <a:rPr lang="zh-CN" altLang="en-US" dirty="0">
                <a:ea typeface="宋体" pitchFamily="2" charset="-122"/>
              </a:rPr>
              <a:t>类来说，他既是员工，还具有奖金</a:t>
            </a:r>
            <a:r>
              <a:rPr lang="en-US" altLang="zh-CN" dirty="0">
                <a:ea typeface="宋体" pitchFamily="2" charset="-122"/>
              </a:rPr>
              <a:t>(bonus)</a:t>
            </a:r>
            <a:r>
              <a:rPr lang="zh-CN" altLang="en-US" dirty="0">
                <a:ea typeface="宋体" pitchFamily="2" charset="-122"/>
              </a:rPr>
              <a:t>的属性。请使用继承的思想，设计</a:t>
            </a:r>
            <a:r>
              <a:rPr lang="en-US" altLang="zh-CN" dirty="0" err="1">
                <a:ea typeface="宋体" pitchFamily="2" charset="-122"/>
              </a:rPr>
              <a:t>CommonEmployee</a:t>
            </a:r>
            <a:r>
              <a:rPr lang="zh-CN" altLang="en-US" dirty="0">
                <a:ea typeface="宋体" pitchFamily="2" charset="-122"/>
              </a:rPr>
              <a:t>类和</a:t>
            </a:r>
            <a:r>
              <a:rPr lang="en-US" altLang="zh-CN" dirty="0">
                <a:ea typeface="宋体" pitchFamily="2" charset="-122"/>
              </a:rPr>
              <a:t>Manager</a:t>
            </a:r>
            <a:r>
              <a:rPr lang="zh-CN" altLang="en-US" dirty="0">
                <a:ea typeface="宋体" pitchFamily="2" charset="-122"/>
              </a:rPr>
              <a:t>类，要求类中提供必要的方法进行属性访问。</a:t>
            </a:r>
          </a:p>
        </p:txBody>
      </p:sp>
    </p:spTree>
    <p:extLst>
      <p:ext uri="{BB962C8B-B14F-4D97-AF65-F5344CB8AC3E}">
        <p14:creationId xmlns:p14="http://schemas.microsoft.com/office/powerpoint/2010/main" val="16398127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403648" y="980728"/>
            <a:ext cx="6733256" cy="584775"/>
          </a:xfrm>
          <a:prstGeom prst="rect">
            <a:avLst/>
          </a:prstGeom>
          <a:noFill/>
        </p:spPr>
        <p:txBody>
          <a:bodyPr wrap="square" rtlCol="0">
            <a:spAutoFit/>
          </a:bodyPr>
          <a:lstStyle/>
          <a:p>
            <a:r>
              <a:rPr lang="zh-CN" altLang="en-US" sz="3200" b="1" dirty="0">
                <a:ea typeface="宋体" pitchFamily="2" charset="-122"/>
                <a:cs typeface="Times New Roman" pitchFamily="18" charset="0"/>
              </a:rPr>
              <a:t>模板方法设计模式</a:t>
            </a:r>
            <a:r>
              <a:rPr lang="en-US" altLang="zh-CN" sz="3200" b="1" dirty="0">
                <a:ea typeface="宋体" pitchFamily="2" charset="-122"/>
                <a:cs typeface="Times New Roman" pitchFamily="18" charset="0"/>
              </a:rPr>
              <a:t>(</a:t>
            </a:r>
            <a:r>
              <a:rPr lang="en-US" altLang="zh-CN" sz="3200" b="1" dirty="0" err="1">
                <a:ea typeface="宋体" pitchFamily="2" charset="-122"/>
                <a:cs typeface="Times New Roman" pitchFamily="18" charset="0"/>
              </a:rPr>
              <a:t>TemplateMethod</a:t>
            </a:r>
            <a:r>
              <a:rPr lang="en-US" altLang="zh-CN" sz="3200" b="1" dirty="0">
                <a:ea typeface="宋体" pitchFamily="2" charset="-122"/>
                <a:cs typeface="Times New Roman" pitchFamily="18" charset="0"/>
              </a:rPr>
              <a:t>)</a:t>
            </a:r>
            <a:endParaRPr lang="zh-CN" altLang="en-US" sz="3200" b="1" dirty="0">
              <a:ea typeface="宋体" pitchFamily="2" charset="-122"/>
              <a:cs typeface="Times New Roman" pitchFamily="18" charset="0"/>
            </a:endParaRPr>
          </a:p>
        </p:txBody>
      </p:sp>
      <p:sp>
        <p:nvSpPr>
          <p:cNvPr id="5" name="TextBox 4"/>
          <p:cNvSpPr txBox="1"/>
          <p:nvPr/>
        </p:nvSpPr>
        <p:spPr>
          <a:xfrm>
            <a:off x="323528" y="1844824"/>
            <a:ext cx="8568952" cy="3954929"/>
          </a:xfrm>
          <a:prstGeom prst="rect">
            <a:avLst/>
          </a:prstGeom>
          <a:noFill/>
        </p:spPr>
        <p:txBody>
          <a:bodyPr wrap="square" rtlCol="0">
            <a:spAutoFit/>
          </a:bodyPr>
          <a:lstStyle/>
          <a:p>
            <a:r>
              <a:rPr lang="zh-CN" altLang="en-US" sz="2600" dirty="0">
                <a:ea typeface="宋体" pitchFamily="2" charset="-122"/>
                <a:cs typeface="Times New Roman" pitchFamily="18" charset="0"/>
              </a:rPr>
              <a:t>        抽象类体现的就是一种模板模式的设计，</a:t>
            </a:r>
            <a:r>
              <a:rPr lang="zh-CN" altLang="en-US" sz="2600" b="1" dirty="0">
                <a:ea typeface="宋体" pitchFamily="2" charset="-122"/>
                <a:cs typeface="Times New Roman" pitchFamily="18" charset="0"/>
              </a:rPr>
              <a:t>抽象类作为多个子类的通用模板</a:t>
            </a:r>
            <a:r>
              <a:rPr lang="zh-CN" altLang="en-US" sz="2600" dirty="0">
                <a:ea typeface="宋体" pitchFamily="2" charset="-122"/>
                <a:cs typeface="Times New Roman" pitchFamily="18" charset="0"/>
              </a:rPr>
              <a:t>，子类在抽象类的基础上进行扩展、改造，但子类总体上会保留抽象类的行为方式。</a:t>
            </a:r>
            <a:endParaRPr lang="en-US" altLang="zh-CN" sz="2600" dirty="0">
              <a:ea typeface="宋体" pitchFamily="2" charset="-122"/>
              <a:cs typeface="Times New Roman" pitchFamily="18" charset="0"/>
            </a:endParaRPr>
          </a:p>
          <a:p>
            <a:pPr>
              <a:spcBef>
                <a:spcPts val="1800"/>
              </a:spcBef>
            </a:pPr>
            <a:r>
              <a:rPr lang="zh-CN" altLang="zh-CN" sz="2800" b="1" dirty="0">
                <a:ea typeface="宋体" pitchFamily="2" charset="-122"/>
                <a:cs typeface="Times New Roman" pitchFamily="18" charset="0"/>
              </a:rPr>
              <a:t>解决的问题</a:t>
            </a:r>
            <a:r>
              <a:rPr lang="zh-CN" altLang="zh-CN" sz="2800" dirty="0">
                <a:ea typeface="宋体" pitchFamily="2" charset="-122"/>
                <a:cs typeface="Times New Roman" pitchFamily="18" charset="0"/>
              </a:rPr>
              <a:t>：</a:t>
            </a:r>
            <a:endParaRPr lang="en-US" altLang="zh-CN" sz="2800" dirty="0">
              <a:ea typeface="宋体" pitchFamily="2" charset="-122"/>
              <a:cs typeface="Times New Roman" pitchFamily="18" charset="0"/>
            </a:endParaRPr>
          </a:p>
          <a:p>
            <a:pPr marL="457200" indent="-457200">
              <a:buFont typeface="Wingdings" pitchFamily="2" charset="2"/>
              <a:buChar char="Ø"/>
            </a:pPr>
            <a:r>
              <a:rPr lang="zh-CN" altLang="zh-CN" sz="2600" dirty="0">
                <a:ea typeface="宋体" pitchFamily="2" charset="-122"/>
                <a:cs typeface="Times New Roman" pitchFamily="18" charset="0"/>
              </a:rPr>
              <a:t>当功能内部一部分实现</a:t>
            </a:r>
            <a:r>
              <a:rPr lang="zh-CN" altLang="en-US" sz="2600" dirty="0">
                <a:ea typeface="宋体" pitchFamily="2" charset="-122"/>
                <a:cs typeface="Times New Roman" pitchFamily="18" charset="0"/>
              </a:rPr>
              <a:t>是</a:t>
            </a:r>
            <a:r>
              <a:rPr lang="zh-CN" altLang="zh-CN" sz="2600" dirty="0">
                <a:ea typeface="宋体" pitchFamily="2" charset="-122"/>
                <a:cs typeface="Times New Roman" pitchFamily="18" charset="0"/>
              </a:rPr>
              <a:t>确定，一部分实现是不确定的。这时可以把不确定的部分暴露出去，让子类去实现。</a:t>
            </a:r>
            <a:endParaRPr lang="en-US" altLang="zh-CN" sz="2600" dirty="0">
              <a:ea typeface="宋体" pitchFamily="2" charset="-122"/>
              <a:cs typeface="Times New Roman" pitchFamily="18" charset="0"/>
            </a:endParaRPr>
          </a:p>
          <a:p>
            <a:pPr marL="457200" indent="-457200">
              <a:buFont typeface="Wingdings" pitchFamily="2" charset="2"/>
              <a:buChar char="Ø"/>
            </a:pPr>
            <a:r>
              <a:rPr lang="zh-CN" altLang="en-US" sz="2600" dirty="0">
                <a:ea typeface="宋体" pitchFamily="2" charset="-122"/>
                <a:cs typeface="Times New Roman" pitchFamily="18" charset="0"/>
              </a:rPr>
              <a:t>编写一个抽象父类，父类提供了多个子类的通用方法，并把一个或多个方法留给其子类实现，就是一种模板模式。</a:t>
            </a:r>
            <a:endParaRPr lang="zh-CN" altLang="zh-CN" sz="2600" dirty="0">
              <a:ea typeface="宋体" pitchFamily="2" charset="-122"/>
              <a:cs typeface="Times New Roman" pitchFamily="18" charset="0"/>
            </a:endParaRPr>
          </a:p>
        </p:txBody>
      </p:sp>
    </p:spTree>
    <p:extLst>
      <p:ext uri="{BB962C8B-B14F-4D97-AF65-F5344CB8AC3E}">
        <p14:creationId xmlns:p14="http://schemas.microsoft.com/office/powerpoint/2010/main" val="10344296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475656" y="819997"/>
            <a:ext cx="6733256" cy="584775"/>
          </a:xfrm>
          <a:prstGeom prst="rect">
            <a:avLst/>
          </a:prstGeom>
          <a:noFill/>
        </p:spPr>
        <p:txBody>
          <a:bodyPr wrap="square" rtlCol="0">
            <a:spAutoFit/>
          </a:bodyPr>
          <a:lstStyle/>
          <a:p>
            <a:r>
              <a:rPr lang="zh-CN" altLang="en-US" sz="3200" b="1" dirty="0">
                <a:ea typeface="宋体" pitchFamily="2" charset="-122"/>
                <a:cs typeface="Times New Roman" pitchFamily="18" charset="0"/>
              </a:rPr>
              <a:t>模板方法设计模式</a:t>
            </a:r>
            <a:r>
              <a:rPr lang="en-US" altLang="zh-CN" sz="3200" b="1" dirty="0">
                <a:ea typeface="宋体" pitchFamily="2" charset="-122"/>
                <a:cs typeface="Times New Roman" pitchFamily="18" charset="0"/>
              </a:rPr>
              <a:t>(</a:t>
            </a:r>
            <a:r>
              <a:rPr lang="en-US" altLang="zh-CN" sz="3200" b="1" dirty="0" err="1">
                <a:ea typeface="宋体" pitchFamily="2" charset="-122"/>
                <a:cs typeface="Times New Roman" pitchFamily="18" charset="0"/>
              </a:rPr>
              <a:t>TemplateMethod</a:t>
            </a:r>
            <a:r>
              <a:rPr lang="en-US" altLang="zh-CN" sz="3200" b="1" dirty="0">
                <a:ea typeface="宋体" pitchFamily="2" charset="-122"/>
                <a:cs typeface="Times New Roman" pitchFamily="18" charset="0"/>
              </a:rPr>
              <a:t>)</a:t>
            </a:r>
            <a:endParaRPr lang="zh-CN" altLang="en-US" sz="3200" b="1" dirty="0">
              <a:ea typeface="宋体" pitchFamily="2" charset="-122"/>
              <a:cs typeface="Times New Roman" pitchFamily="18" charset="0"/>
            </a:endParaRPr>
          </a:p>
        </p:txBody>
      </p:sp>
      <p:sp>
        <p:nvSpPr>
          <p:cNvPr id="6" name="TextBox 5"/>
          <p:cNvSpPr txBox="1"/>
          <p:nvPr/>
        </p:nvSpPr>
        <p:spPr>
          <a:xfrm>
            <a:off x="179512" y="1595021"/>
            <a:ext cx="8784976" cy="5262979"/>
          </a:xfrm>
          <a:prstGeom prst="rect">
            <a:avLst/>
          </a:prstGeom>
          <a:noFill/>
        </p:spPr>
        <p:txBody>
          <a:bodyPr wrap="square" rtlCol="0">
            <a:spAutoFit/>
          </a:bodyPr>
          <a:lstStyle/>
          <a:p>
            <a:r>
              <a:rPr lang="en-US" altLang="zh-CN" sz="2400" b="1" dirty="0">
                <a:solidFill>
                  <a:srgbClr val="C00000"/>
                </a:solidFill>
              </a:rPr>
              <a:t>abstract class Template{</a:t>
            </a:r>
          </a:p>
          <a:p>
            <a:r>
              <a:rPr lang="en-US" altLang="zh-CN" sz="2400" b="1" dirty="0">
                <a:solidFill>
                  <a:srgbClr val="C00000"/>
                </a:solidFill>
              </a:rPr>
              <a:t>	public final void </a:t>
            </a:r>
            <a:r>
              <a:rPr lang="en-US" altLang="zh-CN" sz="2400" b="1" dirty="0" err="1">
                <a:solidFill>
                  <a:srgbClr val="C00000"/>
                </a:solidFill>
              </a:rPr>
              <a:t>getTime</a:t>
            </a:r>
            <a:r>
              <a:rPr lang="en-US" altLang="zh-CN" sz="2400" b="1" dirty="0">
                <a:solidFill>
                  <a:srgbClr val="C00000"/>
                </a:solidFill>
              </a:rPr>
              <a:t>(){</a:t>
            </a:r>
          </a:p>
          <a:p>
            <a:r>
              <a:rPr lang="en-US" altLang="zh-CN" sz="2400" b="1" dirty="0">
                <a:solidFill>
                  <a:srgbClr val="C00000"/>
                </a:solidFill>
              </a:rPr>
              <a:t>		long start = </a:t>
            </a:r>
            <a:r>
              <a:rPr lang="en-US" altLang="zh-CN" sz="2400" b="1" dirty="0" err="1">
                <a:solidFill>
                  <a:srgbClr val="C00000"/>
                </a:solidFill>
              </a:rPr>
              <a:t>System.</a:t>
            </a:r>
            <a:r>
              <a:rPr lang="en-US" altLang="zh-CN" sz="2400" b="1" i="1" dirty="0" err="1">
                <a:solidFill>
                  <a:srgbClr val="C00000"/>
                </a:solidFill>
              </a:rPr>
              <a:t>currentTimeMillis</a:t>
            </a:r>
            <a:r>
              <a:rPr lang="en-US" altLang="zh-CN" sz="2400" b="1" i="1" dirty="0">
                <a:solidFill>
                  <a:srgbClr val="C00000"/>
                </a:solidFill>
              </a:rPr>
              <a:t>();</a:t>
            </a:r>
          </a:p>
          <a:p>
            <a:r>
              <a:rPr lang="en-US" altLang="zh-CN" sz="2400" dirty="0">
                <a:solidFill>
                  <a:srgbClr val="C00000"/>
                </a:solidFill>
              </a:rPr>
              <a:t>		code();</a:t>
            </a:r>
          </a:p>
          <a:p>
            <a:r>
              <a:rPr lang="en-US" altLang="zh-CN" sz="2400" b="1" dirty="0">
                <a:solidFill>
                  <a:srgbClr val="C00000"/>
                </a:solidFill>
              </a:rPr>
              <a:t>		long end = </a:t>
            </a:r>
            <a:r>
              <a:rPr lang="en-US" altLang="zh-CN" sz="2400" b="1" dirty="0" err="1">
                <a:solidFill>
                  <a:srgbClr val="C00000"/>
                </a:solidFill>
              </a:rPr>
              <a:t>System.</a:t>
            </a:r>
            <a:r>
              <a:rPr lang="en-US" altLang="zh-CN" sz="2400" b="1" i="1" dirty="0" err="1">
                <a:solidFill>
                  <a:srgbClr val="C00000"/>
                </a:solidFill>
              </a:rPr>
              <a:t>currentTimeMillis</a:t>
            </a:r>
            <a:r>
              <a:rPr lang="en-US" altLang="zh-CN" sz="2400" b="1" i="1" dirty="0">
                <a:solidFill>
                  <a:srgbClr val="C00000"/>
                </a:solidFill>
              </a:rPr>
              <a:t>();</a:t>
            </a:r>
          </a:p>
          <a:p>
            <a:r>
              <a:rPr lang="en-US" altLang="zh-CN" sz="2400" dirty="0">
                <a:solidFill>
                  <a:srgbClr val="C00000"/>
                </a:solidFill>
              </a:rPr>
              <a:t>		</a:t>
            </a:r>
            <a:r>
              <a:rPr lang="en-US" altLang="zh-CN" sz="2400" dirty="0" err="1">
                <a:solidFill>
                  <a:srgbClr val="C00000"/>
                </a:solidFill>
              </a:rPr>
              <a:t>System.</a:t>
            </a:r>
            <a:r>
              <a:rPr lang="en-US" altLang="zh-CN" sz="2400" i="1" dirty="0" err="1">
                <a:solidFill>
                  <a:srgbClr val="C00000"/>
                </a:solidFill>
              </a:rPr>
              <a:t>out.println</a:t>
            </a:r>
            <a:r>
              <a:rPr lang="en-US" altLang="zh-CN" sz="2400" i="1" dirty="0">
                <a:solidFill>
                  <a:srgbClr val="C00000"/>
                </a:solidFill>
              </a:rPr>
              <a:t>("</a:t>
            </a:r>
            <a:r>
              <a:rPr lang="zh-CN" altLang="en-US" sz="2400" i="1" dirty="0">
                <a:solidFill>
                  <a:srgbClr val="C00000"/>
                </a:solidFill>
              </a:rPr>
              <a:t>执行时间是：</a:t>
            </a:r>
            <a:r>
              <a:rPr lang="en-US" altLang="zh-CN" sz="2400" i="1" dirty="0">
                <a:solidFill>
                  <a:srgbClr val="C00000"/>
                </a:solidFill>
              </a:rPr>
              <a:t>"+(end - start));</a:t>
            </a:r>
          </a:p>
          <a:p>
            <a:r>
              <a:rPr lang="en-US" altLang="zh-CN" sz="2400" dirty="0">
                <a:solidFill>
                  <a:srgbClr val="C00000"/>
                </a:solidFill>
              </a:rPr>
              <a:t>	}</a:t>
            </a:r>
          </a:p>
          <a:p>
            <a:r>
              <a:rPr lang="en-US" altLang="zh-CN" sz="2400" b="1" dirty="0">
                <a:solidFill>
                  <a:srgbClr val="C00000"/>
                </a:solidFill>
              </a:rPr>
              <a:t>	public abstract void code();</a:t>
            </a:r>
          </a:p>
          <a:p>
            <a:r>
              <a:rPr lang="en-US" altLang="zh-CN" sz="2400" dirty="0">
                <a:solidFill>
                  <a:srgbClr val="C00000"/>
                </a:solidFill>
              </a:rPr>
              <a:t>}</a:t>
            </a:r>
          </a:p>
          <a:p>
            <a:r>
              <a:rPr lang="en-US" altLang="zh-CN" sz="2400" b="1" dirty="0">
                <a:solidFill>
                  <a:srgbClr val="C00000"/>
                </a:solidFill>
              </a:rPr>
              <a:t>class </a:t>
            </a:r>
            <a:r>
              <a:rPr lang="en-US" altLang="zh-CN" sz="2400" b="1" dirty="0" err="1">
                <a:solidFill>
                  <a:srgbClr val="C00000"/>
                </a:solidFill>
              </a:rPr>
              <a:t>SubTemplate</a:t>
            </a:r>
            <a:r>
              <a:rPr lang="en-US" altLang="zh-CN" sz="2400" b="1" dirty="0">
                <a:solidFill>
                  <a:srgbClr val="C00000"/>
                </a:solidFill>
              </a:rPr>
              <a:t> extends Template{</a:t>
            </a:r>
          </a:p>
          <a:p>
            <a:r>
              <a:rPr lang="en-US" altLang="zh-CN" sz="2400" b="1" dirty="0">
                <a:solidFill>
                  <a:srgbClr val="C00000"/>
                </a:solidFill>
              </a:rPr>
              <a:t>	public void code(){</a:t>
            </a:r>
          </a:p>
          <a:p>
            <a:r>
              <a:rPr lang="en-US" altLang="zh-CN" sz="2400" b="1" dirty="0">
                <a:solidFill>
                  <a:srgbClr val="C00000"/>
                </a:solidFill>
              </a:rPr>
              <a:t>		for(</a:t>
            </a:r>
            <a:r>
              <a:rPr lang="en-US" altLang="zh-CN" sz="2400" b="1" dirty="0" err="1">
                <a:solidFill>
                  <a:srgbClr val="C00000"/>
                </a:solidFill>
              </a:rPr>
              <a:t>int</a:t>
            </a:r>
            <a:r>
              <a:rPr lang="en-US" altLang="zh-CN" sz="2400" b="1" dirty="0">
                <a:solidFill>
                  <a:srgbClr val="C00000"/>
                </a:solidFill>
              </a:rPr>
              <a:t> </a:t>
            </a:r>
            <a:r>
              <a:rPr lang="en-US" altLang="zh-CN" sz="2400" b="1" dirty="0" err="1">
                <a:solidFill>
                  <a:srgbClr val="C00000"/>
                </a:solidFill>
              </a:rPr>
              <a:t>i</a:t>
            </a:r>
            <a:r>
              <a:rPr lang="en-US" altLang="zh-CN" sz="2400" b="1" dirty="0">
                <a:solidFill>
                  <a:srgbClr val="C00000"/>
                </a:solidFill>
              </a:rPr>
              <a:t> = 0;i&lt;10000;i++){</a:t>
            </a:r>
          </a:p>
          <a:p>
            <a:r>
              <a:rPr lang="en-US" altLang="zh-CN" sz="2400" dirty="0">
                <a:solidFill>
                  <a:srgbClr val="C00000"/>
                </a:solidFill>
              </a:rPr>
              <a:t>		</a:t>
            </a:r>
            <a:r>
              <a:rPr lang="en-US" altLang="zh-CN" sz="2400" dirty="0" err="1">
                <a:solidFill>
                  <a:srgbClr val="C00000"/>
                </a:solidFill>
              </a:rPr>
              <a:t>System.</a:t>
            </a:r>
            <a:r>
              <a:rPr lang="en-US" altLang="zh-CN" sz="2400" i="1" dirty="0" err="1">
                <a:solidFill>
                  <a:srgbClr val="C00000"/>
                </a:solidFill>
              </a:rPr>
              <a:t>out.println</a:t>
            </a:r>
            <a:r>
              <a:rPr lang="en-US" altLang="zh-CN" sz="2400" i="1" dirty="0">
                <a:solidFill>
                  <a:srgbClr val="C00000"/>
                </a:solidFill>
              </a:rPr>
              <a:t>(</a:t>
            </a:r>
            <a:r>
              <a:rPr lang="en-US" altLang="zh-CN" sz="2400" i="1" dirty="0" err="1">
                <a:solidFill>
                  <a:srgbClr val="C00000"/>
                </a:solidFill>
              </a:rPr>
              <a:t>i</a:t>
            </a:r>
            <a:r>
              <a:rPr lang="en-US" altLang="zh-CN" sz="2400" i="1" dirty="0">
                <a:solidFill>
                  <a:srgbClr val="C00000"/>
                </a:solidFill>
              </a:rPr>
              <a:t>);</a:t>
            </a:r>
          </a:p>
          <a:p>
            <a:r>
              <a:rPr lang="en-US" altLang="zh-CN" sz="2400" dirty="0">
                <a:solidFill>
                  <a:srgbClr val="C00000"/>
                </a:solidFill>
              </a:rPr>
              <a:t>}</a:t>
            </a:r>
            <a:r>
              <a:rPr lang="zh-CN" altLang="en-US" sz="2400" dirty="0">
                <a:solidFill>
                  <a:srgbClr val="C00000"/>
                </a:solidFill>
              </a:rPr>
              <a:t> </a:t>
            </a:r>
            <a:r>
              <a:rPr lang="en-US" altLang="zh-CN" sz="2400" dirty="0">
                <a:solidFill>
                  <a:srgbClr val="C00000"/>
                </a:solidFill>
              </a:rPr>
              <a:t>} }</a:t>
            </a:r>
            <a:endParaRPr lang="zh-CN" altLang="en-US" sz="2400" dirty="0">
              <a:solidFill>
                <a:srgbClr val="C00000"/>
              </a:solidFill>
            </a:endParaRPr>
          </a:p>
        </p:txBody>
      </p:sp>
    </p:spTree>
    <p:extLst>
      <p:ext uri="{BB962C8B-B14F-4D97-AF65-F5344CB8AC3E}">
        <p14:creationId xmlns:p14="http://schemas.microsoft.com/office/powerpoint/2010/main" val="7537907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1187624" y="2420888"/>
            <a:ext cx="6984776" cy="830997"/>
          </a:xfrm>
          <a:prstGeom prst="rect">
            <a:avLst/>
          </a:prstGeom>
          <a:noFill/>
        </p:spPr>
        <p:txBody>
          <a:bodyPr wrap="square" rtlCol="0">
            <a:spAutoFit/>
          </a:bodyPr>
          <a:lstStyle/>
          <a:p>
            <a:pPr algn="ctr"/>
            <a:r>
              <a:rPr lang="en-US" altLang="zh-CN" sz="4800">
                <a:solidFill>
                  <a:schemeClr val="bg1"/>
                </a:solidFill>
                <a:ea typeface="隶书" panose="02010509060101010101" pitchFamily="49" charset="-122"/>
              </a:rPr>
              <a:t>6-6 </a:t>
            </a:r>
            <a:r>
              <a:rPr lang="zh-CN" altLang="en-US" sz="4800">
                <a:solidFill>
                  <a:schemeClr val="bg1"/>
                </a:solidFill>
                <a:ea typeface="隶书" panose="02010509060101010101" pitchFamily="49" charset="-122"/>
              </a:rPr>
              <a:t>接口</a:t>
            </a:r>
            <a:r>
              <a:rPr lang="en-US" altLang="zh-CN" sz="4800">
                <a:solidFill>
                  <a:schemeClr val="bg1"/>
                </a:solidFill>
                <a:ea typeface="隶书" panose="02010509060101010101" pitchFamily="49" charset="-122"/>
              </a:rPr>
              <a:t>(interface)</a:t>
            </a:r>
            <a:endParaRPr lang="zh-CN" altLang="en-US" sz="4800" dirty="0">
              <a:solidFill>
                <a:schemeClr val="bg1"/>
              </a:solidFill>
              <a:ea typeface="隶书" panose="02010509060101010101" pitchFamily="49" charset="-122"/>
            </a:endParaRPr>
          </a:p>
        </p:txBody>
      </p:sp>
    </p:spTree>
    <p:extLst>
      <p:ext uri="{BB962C8B-B14F-4D97-AF65-F5344CB8AC3E}">
        <p14:creationId xmlns:p14="http://schemas.microsoft.com/office/powerpoint/2010/main" val="286032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228600" y="1509722"/>
            <a:ext cx="8686800" cy="3276600"/>
          </a:xfrm>
          <a:noFill/>
        </p:spPr>
        <p:txBody>
          <a:bodyPr lIns="92075" tIns="46038" rIns="92075" bIns="46038"/>
          <a:lstStyle/>
          <a:p>
            <a:pPr eaLnBrk="1" hangingPunct="1">
              <a:buFontTx/>
              <a:buNone/>
            </a:pP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当我们编写一个类时，其实就是在描述其对象的属性和行为，而并没有产生实质上的对象，只有通过</a:t>
            </a:r>
            <a:r>
              <a:rPr lang="en-US" altLang="zh-CN" sz="2400" dirty="0">
                <a:ea typeface="宋体" pitchFamily="2" charset="-122"/>
                <a:cs typeface="Times New Roman" pitchFamily="18" charset="0"/>
              </a:rPr>
              <a:t>new</a:t>
            </a:r>
            <a:r>
              <a:rPr lang="zh-CN" altLang="en-US" sz="2400" dirty="0">
                <a:ea typeface="宋体" pitchFamily="2" charset="-122"/>
                <a:cs typeface="Times New Roman" pitchFamily="18" charset="0"/>
              </a:rPr>
              <a:t>关键字才会产生出对象，这时系统才会分配内存空间给对象，其方法才可以供外部调用。我们有时候希望无论是否产生了对象或无论产生了多少对象的情况下，</a:t>
            </a:r>
            <a:r>
              <a:rPr lang="zh-CN" altLang="en-US" sz="2400" dirty="0">
                <a:solidFill>
                  <a:srgbClr val="FF0000"/>
                </a:solidFill>
                <a:ea typeface="宋体" pitchFamily="2" charset="-122"/>
                <a:cs typeface="Times New Roman" pitchFamily="18" charset="0"/>
              </a:rPr>
              <a:t>某些特定的数据在内存空间里只有一份</a:t>
            </a:r>
            <a:r>
              <a:rPr lang="zh-CN" altLang="en-US" sz="2400" dirty="0">
                <a:ea typeface="宋体" pitchFamily="2" charset="-122"/>
                <a:cs typeface="Times New Roman" pitchFamily="18" charset="0"/>
              </a:rPr>
              <a:t>，例如所有的中国人都有个国家名称，每一个中国人都共享这个国家名称，不必在每一个中国人的实例对象中都单独分配一个用于代表国家名称的</a:t>
            </a:r>
            <a:r>
              <a:rPr lang="zh-CN" altLang="en-US" sz="2400">
                <a:ea typeface="宋体" pitchFamily="2" charset="-122"/>
                <a:cs typeface="Times New Roman" pitchFamily="18" charset="0"/>
              </a:rPr>
              <a:t>变量。</a:t>
            </a:r>
            <a:endParaRPr lang="zh-CN" altLang="en-US" sz="2400" dirty="0">
              <a:ea typeface="宋体" pitchFamily="2" charset="-122"/>
              <a:cs typeface="Times New Roman" pitchFamily="18" charset="0"/>
            </a:endParaRPr>
          </a:p>
          <a:p>
            <a:pPr eaLnBrk="1" hangingPunct="1">
              <a:buFontTx/>
              <a:buNone/>
            </a:pPr>
            <a:endParaRPr lang="en-US" altLang="zh-CN" sz="2400" dirty="0">
              <a:ea typeface="宋体" pitchFamily="2" charset="-122"/>
              <a:cs typeface="Times New Roman" pitchFamily="18" charset="0"/>
            </a:endParaRPr>
          </a:p>
        </p:txBody>
      </p:sp>
      <p:pic>
        <p:nvPicPr>
          <p:cNvPr id="4099" name="Picture 3" descr="静态变量1"/>
          <p:cNvPicPr>
            <a:picLocks noChangeAspect="1" noChangeArrowheads="1"/>
          </p:cNvPicPr>
          <p:nvPr/>
        </p:nvPicPr>
        <p:blipFill>
          <a:blip r:embed="rId2"/>
          <a:srcRect/>
          <a:stretch>
            <a:fillRect/>
          </a:stretch>
        </p:blipFill>
        <p:spPr bwMode="auto">
          <a:xfrm>
            <a:off x="2124075" y="4802208"/>
            <a:ext cx="4679950" cy="1484312"/>
          </a:xfrm>
          <a:prstGeom prst="rect">
            <a:avLst/>
          </a:prstGeom>
          <a:noFill/>
          <a:ln w="9525">
            <a:noFill/>
            <a:miter lim="800000"/>
            <a:headEnd/>
            <a:tailEnd/>
          </a:ln>
        </p:spPr>
      </p:pic>
      <p:sp>
        <p:nvSpPr>
          <p:cNvPr id="261124" name="Rectangle 4"/>
          <p:cNvSpPr>
            <a:spLocks noGrp="1" noChangeArrowheads="1"/>
          </p:cNvSpPr>
          <p:nvPr>
            <p:ph type="title"/>
          </p:nvPr>
        </p:nvSpPr>
        <p:spPr>
          <a:xfrm>
            <a:off x="2555776" y="620688"/>
            <a:ext cx="4536504" cy="838200"/>
          </a:xfrm>
        </p:spPr>
        <p:txBody>
          <a:bodyPr/>
          <a:lstStyle/>
          <a:p>
            <a:pPr eaLnBrk="1" hangingPunct="1">
              <a:defRPr/>
            </a:pPr>
            <a:r>
              <a:rPr lang="en-US" altLang="zh-CN" sz="3600" b="1">
                <a:latin typeface="+mn-lt"/>
                <a:ea typeface="宋体" pitchFamily="2" charset="-122"/>
                <a:cs typeface="Times New Roman" pitchFamily="18" charset="0"/>
              </a:rPr>
              <a:t>6.1  </a:t>
            </a:r>
            <a:r>
              <a:rPr lang="zh-CN" altLang="en-US" sz="3600" b="1" dirty="0">
                <a:latin typeface="+mn-lt"/>
                <a:ea typeface="宋体" pitchFamily="2" charset="-122"/>
                <a:cs typeface="Times New Roman" pitchFamily="18" charset="0"/>
              </a:rPr>
              <a:t>关键字</a:t>
            </a:r>
            <a:r>
              <a:rPr lang="en-US" altLang="zh-CN" sz="3600" b="1" dirty="0">
                <a:solidFill>
                  <a:srgbClr val="C00000"/>
                </a:solidFill>
                <a:latin typeface="+mn-lt"/>
                <a:ea typeface="宋体" pitchFamily="2" charset="-122"/>
                <a:cs typeface="Times New Roman" pitchFamily="18" charset="0"/>
              </a:rPr>
              <a:t>static</a:t>
            </a:r>
          </a:p>
        </p:txBody>
      </p:sp>
    </p:spTree>
    <p:extLst>
      <p:ext uri="{BB962C8B-B14F-4D97-AF65-F5344CB8AC3E}">
        <p14:creationId xmlns:p14="http://schemas.microsoft.com/office/powerpoint/2010/main" val="881940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2614206" y="692696"/>
            <a:ext cx="4496512" cy="790614"/>
          </a:xfrm>
        </p:spPr>
        <p:txBody>
          <a:bodyPr/>
          <a:lstStyle/>
          <a:p>
            <a:pPr eaLnBrk="1" hangingPunct="1">
              <a:defRPr/>
            </a:pPr>
            <a:r>
              <a:rPr lang="zh-CN" altLang="en-US" b="1" dirty="0">
                <a:latin typeface="+mn-lt"/>
                <a:ea typeface="宋体" pitchFamily="2" charset="-122"/>
                <a:cs typeface="Times New Roman" pitchFamily="18" charset="0"/>
              </a:rPr>
              <a:t>接 口</a:t>
            </a:r>
            <a:r>
              <a:rPr lang="en-US" altLang="zh-CN" b="1" dirty="0">
                <a:latin typeface="+mn-lt"/>
                <a:ea typeface="宋体" pitchFamily="2" charset="-122"/>
                <a:cs typeface="Times New Roman" pitchFamily="18" charset="0"/>
              </a:rPr>
              <a:t>(2)</a:t>
            </a:r>
          </a:p>
        </p:txBody>
      </p:sp>
      <p:sp>
        <p:nvSpPr>
          <p:cNvPr id="2" name="椭圆 1"/>
          <p:cNvSpPr/>
          <p:nvPr/>
        </p:nvSpPr>
        <p:spPr>
          <a:xfrm>
            <a:off x="1187624" y="2605598"/>
            <a:ext cx="2088232" cy="1008112"/>
          </a:xfrm>
          <a:prstGeom prst="ellipse">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宋体" pitchFamily="2" charset="-122"/>
                <a:ea typeface="宋体" pitchFamily="2" charset="-122"/>
              </a:rPr>
              <a:t>运动员</a:t>
            </a:r>
            <a:endParaRPr lang="en-US" altLang="zh-CN" sz="2000" b="1" dirty="0">
              <a:solidFill>
                <a:schemeClr val="tx1"/>
              </a:solidFill>
              <a:latin typeface="宋体" pitchFamily="2" charset="-122"/>
              <a:ea typeface="宋体" pitchFamily="2" charset="-122"/>
            </a:endParaRPr>
          </a:p>
          <a:p>
            <a:pPr algn="ctr"/>
            <a:r>
              <a:rPr lang="zh-CN" altLang="en-US" sz="2000" b="1" dirty="0">
                <a:solidFill>
                  <a:schemeClr val="tx1"/>
                </a:solidFill>
                <a:latin typeface="宋体" pitchFamily="2" charset="-122"/>
                <a:ea typeface="宋体" pitchFamily="2" charset="-122"/>
              </a:rPr>
              <a:t>（抽象类）</a:t>
            </a:r>
          </a:p>
        </p:txBody>
      </p:sp>
      <p:sp>
        <p:nvSpPr>
          <p:cNvPr id="12" name="椭圆 11"/>
          <p:cNvSpPr/>
          <p:nvPr/>
        </p:nvSpPr>
        <p:spPr>
          <a:xfrm>
            <a:off x="5868144" y="2570261"/>
            <a:ext cx="2088232" cy="1008112"/>
          </a:xfrm>
          <a:prstGeom prst="ellipse">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宋体" pitchFamily="2" charset="-122"/>
                <a:ea typeface="宋体" pitchFamily="2" charset="-122"/>
              </a:rPr>
              <a:t>学生</a:t>
            </a:r>
            <a:endParaRPr lang="en-US" altLang="zh-CN" sz="2000" b="1" dirty="0">
              <a:solidFill>
                <a:schemeClr val="tx1"/>
              </a:solidFill>
              <a:latin typeface="宋体" pitchFamily="2" charset="-122"/>
              <a:ea typeface="宋体" pitchFamily="2" charset="-122"/>
            </a:endParaRPr>
          </a:p>
          <a:p>
            <a:pPr algn="ctr"/>
            <a:r>
              <a:rPr lang="zh-CN" altLang="en-US" sz="2000" b="1" dirty="0">
                <a:solidFill>
                  <a:schemeClr val="tx1"/>
                </a:solidFill>
                <a:latin typeface="宋体" pitchFamily="2" charset="-122"/>
                <a:ea typeface="宋体" pitchFamily="2" charset="-122"/>
              </a:rPr>
              <a:t>（抽象类）</a:t>
            </a:r>
          </a:p>
        </p:txBody>
      </p:sp>
      <p:sp>
        <p:nvSpPr>
          <p:cNvPr id="13" name="椭圆 12"/>
          <p:cNvSpPr/>
          <p:nvPr/>
        </p:nvSpPr>
        <p:spPr>
          <a:xfrm>
            <a:off x="450185" y="4437112"/>
            <a:ext cx="1474878" cy="1008112"/>
          </a:xfrm>
          <a:prstGeom prst="ellipse">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宋体" pitchFamily="2" charset="-122"/>
                <a:ea typeface="宋体" pitchFamily="2" charset="-122"/>
              </a:rPr>
              <a:t>篮球运动员</a:t>
            </a:r>
          </a:p>
        </p:txBody>
      </p:sp>
      <p:sp>
        <p:nvSpPr>
          <p:cNvPr id="14" name="椭圆 13"/>
          <p:cNvSpPr/>
          <p:nvPr/>
        </p:nvSpPr>
        <p:spPr>
          <a:xfrm>
            <a:off x="5143504" y="4429132"/>
            <a:ext cx="1739825" cy="1008112"/>
          </a:xfrm>
          <a:prstGeom prst="ellipse">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宋体" pitchFamily="2" charset="-122"/>
                <a:ea typeface="宋体" pitchFamily="2" charset="-122"/>
              </a:rPr>
              <a:t>大学生</a:t>
            </a:r>
            <a:endParaRPr lang="en-US" altLang="zh-CN" sz="2000" b="1" dirty="0">
              <a:solidFill>
                <a:schemeClr val="tx1"/>
              </a:solidFill>
              <a:latin typeface="宋体" pitchFamily="2" charset="-122"/>
              <a:ea typeface="宋体" pitchFamily="2" charset="-122"/>
            </a:endParaRPr>
          </a:p>
        </p:txBody>
      </p:sp>
      <p:sp>
        <p:nvSpPr>
          <p:cNvPr id="15" name="椭圆 14"/>
          <p:cNvSpPr/>
          <p:nvPr/>
        </p:nvSpPr>
        <p:spPr>
          <a:xfrm>
            <a:off x="2627784" y="4461782"/>
            <a:ext cx="1584176" cy="1008112"/>
          </a:xfrm>
          <a:prstGeom prst="ellipse">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宋体" pitchFamily="2" charset="-122"/>
                <a:ea typeface="宋体" pitchFamily="2" charset="-122"/>
              </a:rPr>
              <a:t>足球运动员</a:t>
            </a:r>
            <a:endParaRPr lang="en-US" altLang="zh-CN" sz="2000" b="1" dirty="0">
              <a:solidFill>
                <a:schemeClr val="tx1"/>
              </a:solidFill>
              <a:latin typeface="宋体" pitchFamily="2" charset="-122"/>
              <a:ea typeface="宋体" pitchFamily="2" charset="-122"/>
            </a:endParaRPr>
          </a:p>
        </p:txBody>
      </p:sp>
      <p:sp>
        <p:nvSpPr>
          <p:cNvPr id="16" name="椭圆 15"/>
          <p:cNvSpPr/>
          <p:nvPr/>
        </p:nvSpPr>
        <p:spPr>
          <a:xfrm>
            <a:off x="7110718" y="4437112"/>
            <a:ext cx="1691316" cy="1008112"/>
          </a:xfrm>
          <a:prstGeom prst="ellipse">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宋体" pitchFamily="2" charset="-122"/>
                <a:ea typeface="宋体" pitchFamily="2" charset="-122"/>
              </a:rPr>
              <a:t>中学生</a:t>
            </a:r>
            <a:endParaRPr lang="en-US" altLang="zh-CN" sz="2000" b="1" dirty="0">
              <a:solidFill>
                <a:schemeClr val="tx1"/>
              </a:solidFill>
              <a:latin typeface="宋体" pitchFamily="2" charset="-122"/>
              <a:ea typeface="宋体" pitchFamily="2" charset="-122"/>
            </a:endParaRPr>
          </a:p>
        </p:txBody>
      </p:sp>
      <p:cxnSp>
        <p:nvCxnSpPr>
          <p:cNvPr id="4" name="直接箭头连接符 3"/>
          <p:cNvCxnSpPr/>
          <p:nvPr/>
        </p:nvCxnSpPr>
        <p:spPr>
          <a:xfrm flipV="1">
            <a:off x="1403648" y="3613710"/>
            <a:ext cx="521415" cy="82340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H="1" flipV="1">
            <a:off x="2627784" y="3613710"/>
            <a:ext cx="648072" cy="82340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5943542" y="3556486"/>
            <a:ext cx="521415" cy="82340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flipV="1">
            <a:off x="7308304" y="3549543"/>
            <a:ext cx="648072" cy="82340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flipV="1">
            <a:off x="5172435" y="2894987"/>
            <a:ext cx="551693" cy="1484901"/>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3705684" y="2849395"/>
            <a:ext cx="432048" cy="1598960"/>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3696856" y="1772815"/>
            <a:ext cx="1874428" cy="1076579"/>
          </a:xfrm>
          <a:prstGeom prst="ellipse">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宋体" pitchFamily="2" charset="-122"/>
                <a:ea typeface="宋体" pitchFamily="2" charset="-122"/>
              </a:rPr>
              <a:t>学习英语的技能</a:t>
            </a:r>
            <a:endParaRPr lang="en-US" altLang="zh-CN" sz="2000" b="1" dirty="0">
              <a:solidFill>
                <a:schemeClr val="tx1"/>
              </a:solidFill>
              <a:latin typeface="宋体" pitchFamily="2" charset="-122"/>
              <a:ea typeface="宋体" pitchFamily="2" charset="-122"/>
            </a:endParaRPr>
          </a:p>
          <a:p>
            <a:pPr algn="ctr"/>
            <a:r>
              <a:rPr lang="zh-CN" altLang="en-US" sz="2000" b="1" dirty="0">
                <a:solidFill>
                  <a:schemeClr val="tx1"/>
                </a:solidFill>
                <a:latin typeface="宋体" pitchFamily="2" charset="-122"/>
                <a:ea typeface="宋体" pitchFamily="2" charset="-122"/>
              </a:rPr>
              <a:t>（接口）</a:t>
            </a:r>
          </a:p>
        </p:txBody>
      </p:sp>
      <p:sp>
        <p:nvSpPr>
          <p:cNvPr id="18" name="TextBox 17"/>
          <p:cNvSpPr txBox="1"/>
          <p:nvPr/>
        </p:nvSpPr>
        <p:spPr>
          <a:xfrm>
            <a:off x="6286512" y="500042"/>
            <a:ext cx="2500330" cy="2031325"/>
          </a:xfrm>
          <a:prstGeom prst="rect">
            <a:avLst/>
          </a:prstGeom>
          <a:noFill/>
        </p:spPr>
        <p:txBody>
          <a:bodyPr wrap="square" rtlCol="0">
            <a:spAutoFit/>
          </a:bodyPr>
          <a:lstStyle/>
          <a:p>
            <a:r>
              <a:rPr lang="zh-CN" altLang="en-US" dirty="0">
                <a:solidFill>
                  <a:srgbClr val="FF0000"/>
                </a:solidFill>
              </a:rPr>
              <a:t>接口：</a:t>
            </a:r>
            <a:r>
              <a:rPr lang="en-US" altLang="zh-CN" dirty="0">
                <a:solidFill>
                  <a:srgbClr val="FF0000"/>
                </a:solidFill>
              </a:rPr>
              <a:t>Runner</a:t>
            </a:r>
          </a:p>
          <a:p>
            <a:r>
              <a:rPr lang="zh-CN" altLang="en-US" dirty="0">
                <a:solidFill>
                  <a:srgbClr val="FF0000"/>
                </a:solidFill>
              </a:rPr>
              <a:t>接口：</a:t>
            </a:r>
            <a:r>
              <a:rPr lang="en-US" altLang="zh-CN" dirty="0">
                <a:solidFill>
                  <a:srgbClr val="FF0000"/>
                </a:solidFill>
              </a:rPr>
              <a:t>Swimmer</a:t>
            </a:r>
          </a:p>
          <a:p>
            <a:r>
              <a:rPr lang="en-US" altLang="zh-CN" dirty="0">
                <a:solidFill>
                  <a:srgbClr val="FF0000"/>
                </a:solidFill>
              </a:rPr>
              <a:t>Runner </a:t>
            </a:r>
            <a:r>
              <a:rPr lang="zh-CN" altLang="en-US" dirty="0">
                <a:solidFill>
                  <a:srgbClr val="FF0000"/>
                </a:solidFill>
              </a:rPr>
              <a:t>继承 </a:t>
            </a:r>
            <a:r>
              <a:rPr lang="en-US" altLang="zh-CN" dirty="0">
                <a:solidFill>
                  <a:srgbClr val="FF0000"/>
                </a:solidFill>
              </a:rPr>
              <a:t>Swimmer</a:t>
            </a:r>
          </a:p>
          <a:p>
            <a:r>
              <a:rPr lang="zh-CN" altLang="en-US" dirty="0">
                <a:solidFill>
                  <a:srgbClr val="FF0000"/>
                </a:solidFill>
              </a:rPr>
              <a:t>学生实现</a:t>
            </a:r>
            <a:r>
              <a:rPr lang="en-US" altLang="zh-CN" dirty="0">
                <a:solidFill>
                  <a:srgbClr val="FF0000"/>
                </a:solidFill>
              </a:rPr>
              <a:t>Runner</a:t>
            </a:r>
          </a:p>
          <a:p>
            <a:r>
              <a:rPr lang="zh-CN" altLang="en-US" dirty="0">
                <a:solidFill>
                  <a:srgbClr val="FF0000"/>
                </a:solidFill>
              </a:rPr>
              <a:t>跨栏运动员也实现</a:t>
            </a:r>
            <a:r>
              <a:rPr lang="en-US" altLang="zh-CN" dirty="0">
                <a:solidFill>
                  <a:srgbClr val="FF0000"/>
                </a:solidFill>
              </a:rPr>
              <a:t>Runner</a:t>
            </a:r>
            <a:endParaRPr lang="zh-CN" altLang="en-US" dirty="0">
              <a:solidFill>
                <a:srgbClr val="FF0000"/>
              </a:solidFill>
            </a:endParaRPr>
          </a:p>
          <a:p>
            <a:endParaRPr lang="zh-CN" altLang="en-US" dirty="0"/>
          </a:p>
        </p:txBody>
      </p:sp>
    </p:spTree>
    <p:extLst>
      <p:ext uri="{BB962C8B-B14F-4D97-AF65-F5344CB8AC3E}">
        <p14:creationId xmlns:p14="http://schemas.microsoft.com/office/powerpoint/2010/main" val="4143084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ox(in)">
                                      <p:cBhvr>
                                        <p:cTn id="7" dur="500"/>
                                        <p:tgtEl>
                                          <p:spTgt spid="2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ox(in)">
                                      <p:cBhvr>
                                        <p:cTn id="10" dur="500"/>
                                        <p:tgtEl>
                                          <p:spTgt spid="11"/>
                                        </p:tgtEl>
                                      </p:cBhvr>
                                    </p:animEffect>
                                  </p:childTnLst>
                                </p:cTn>
                              </p:par>
                              <p:par>
                                <p:cTn id="11" presetID="4" presetClass="entr" presetSubtype="16"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ox(in)">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3059832" y="692696"/>
            <a:ext cx="3131872" cy="792622"/>
          </a:xfrm>
        </p:spPr>
        <p:txBody>
          <a:bodyPr/>
          <a:lstStyle/>
          <a:p>
            <a:pPr eaLnBrk="1" hangingPunct="1">
              <a:defRPr/>
            </a:pPr>
            <a:r>
              <a:rPr lang="en-US" altLang="zh-CN" b="1">
                <a:latin typeface="+mn-lt"/>
                <a:ea typeface="宋体" pitchFamily="2" charset="-122"/>
                <a:cs typeface="Times New Roman" pitchFamily="18" charset="0"/>
              </a:rPr>
              <a:t>6.6  </a:t>
            </a:r>
            <a:r>
              <a:rPr lang="zh-CN" altLang="en-US" b="1" dirty="0">
                <a:latin typeface="+mn-lt"/>
                <a:ea typeface="宋体" pitchFamily="2" charset="-122"/>
                <a:cs typeface="Times New Roman" pitchFamily="18" charset="0"/>
              </a:rPr>
              <a:t>接 口</a:t>
            </a:r>
            <a:r>
              <a:rPr lang="en-US" altLang="zh-CN" b="1" dirty="0">
                <a:latin typeface="+mn-lt"/>
                <a:ea typeface="宋体" pitchFamily="2" charset="-122"/>
                <a:cs typeface="Times New Roman" pitchFamily="18" charset="0"/>
              </a:rPr>
              <a:t>(1)</a:t>
            </a:r>
            <a:endParaRPr lang="en-US" altLang="zh-CN" b="1" dirty="0">
              <a:solidFill>
                <a:srgbClr val="BD6FBF"/>
              </a:solidFill>
              <a:latin typeface="+mn-lt"/>
              <a:ea typeface="宋体" pitchFamily="2" charset="-122"/>
              <a:cs typeface="Times New Roman" pitchFamily="18" charset="0"/>
            </a:endParaRPr>
          </a:p>
        </p:txBody>
      </p:sp>
      <p:sp>
        <p:nvSpPr>
          <p:cNvPr id="26627" name="Rectangle 3"/>
          <p:cNvSpPr>
            <a:spLocks noGrp="1" noChangeArrowheads="1"/>
          </p:cNvSpPr>
          <p:nvPr>
            <p:ph type="body" idx="1"/>
          </p:nvPr>
        </p:nvSpPr>
        <p:spPr>
          <a:xfrm>
            <a:off x="179512" y="1556792"/>
            <a:ext cx="8712968" cy="4092696"/>
          </a:xfrm>
          <a:noFill/>
        </p:spPr>
        <p:txBody>
          <a:bodyPr>
            <a:noAutofit/>
          </a:bodyPr>
          <a:lstStyle/>
          <a:p>
            <a:pPr algn="just" eaLnBrk="1" hangingPunct="1">
              <a:lnSpc>
                <a:spcPct val="90000"/>
              </a:lnSpc>
              <a:spcBef>
                <a:spcPct val="40000"/>
              </a:spcBef>
              <a:buFont typeface="Wingdings" pitchFamily="2" charset="2"/>
              <a:buChar char="l"/>
            </a:pPr>
            <a:r>
              <a:rPr lang="zh-CN" altLang="en-US" sz="2600" dirty="0">
                <a:ea typeface="宋体" pitchFamily="2" charset="-122"/>
                <a:cs typeface="Times New Roman" pitchFamily="18" charset="0"/>
              </a:rPr>
              <a:t>有时必须从几个类中派生出一个子类，继承它们所有的属性和方法。但是，</a:t>
            </a:r>
            <a:r>
              <a:rPr lang="en-US" altLang="zh-CN" sz="2600" dirty="0">
                <a:ea typeface="宋体" pitchFamily="2" charset="-122"/>
                <a:cs typeface="Times New Roman" pitchFamily="18" charset="0"/>
              </a:rPr>
              <a:t>Java</a:t>
            </a:r>
            <a:r>
              <a:rPr lang="zh-CN" altLang="en-US" sz="2600" dirty="0">
                <a:ea typeface="宋体" pitchFamily="2" charset="-122"/>
                <a:cs typeface="Times New Roman" pitchFamily="18" charset="0"/>
              </a:rPr>
              <a:t>不支持多重继承。有了接口，就可以得到多重继承的效果。</a:t>
            </a:r>
          </a:p>
          <a:p>
            <a:pPr algn="just" eaLnBrk="1" hangingPunct="1">
              <a:lnSpc>
                <a:spcPct val="90000"/>
              </a:lnSpc>
              <a:spcBef>
                <a:spcPct val="40000"/>
              </a:spcBef>
              <a:buFont typeface="Wingdings" pitchFamily="2" charset="2"/>
              <a:buChar char="l"/>
            </a:pPr>
            <a:r>
              <a:rPr lang="zh-CN" altLang="en-US" sz="2600" dirty="0">
                <a:ea typeface="宋体" pitchFamily="2" charset="-122"/>
                <a:cs typeface="Times New Roman" pitchFamily="18" charset="0"/>
              </a:rPr>
              <a:t>接口</a:t>
            </a:r>
            <a:r>
              <a:rPr lang="en-US" altLang="zh-CN" sz="2600" dirty="0">
                <a:ea typeface="宋体" pitchFamily="2" charset="-122"/>
                <a:cs typeface="Times New Roman" pitchFamily="18" charset="0"/>
              </a:rPr>
              <a:t>(</a:t>
            </a:r>
            <a:r>
              <a:rPr lang="en-US" altLang="zh-CN" sz="2600" dirty="0">
                <a:solidFill>
                  <a:srgbClr val="BD6FBF"/>
                </a:solidFill>
                <a:ea typeface="宋体" pitchFamily="2" charset="-122"/>
                <a:cs typeface="Times New Roman" pitchFamily="18" charset="0"/>
              </a:rPr>
              <a:t>interface</a:t>
            </a:r>
            <a:r>
              <a:rPr lang="en-US" altLang="zh-CN" sz="2600" dirty="0">
                <a:ea typeface="宋体" pitchFamily="2" charset="-122"/>
                <a:cs typeface="Times New Roman" pitchFamily="18" charset="0"/>
              </a:rPr>
              <a:t>)</a:t>
            </a:r>
            <a:r>
              <a:rPr lang="zh-CN" altLang="en-US" sz="2600" dirty="0">
                <a:ea typeface="宋体" pitchFamily="2" charset="-122"/>
                <a:cs typeface="Times New Roman" pitchFamily="18" charset="0"/>
              </a:rPr>
              <a:t>是</a:t>
            </a:r>
            <a:r>
              <a:rPr lang="zh-CN" altLang="en-US" sz="2600" dirty="0">
                <a:solidFill>
                  <a:srgbClr val="C00000"/>
                </a:solidFill>
                <a:ea typeface="宋体" pitchFamily="2" charset="-122"/>
                <a:cs typeface="Times New Roman" pitchFamily="18" charset="0"/>
              </a:rPr>
              <a:t>抽象方法</a:t>
            </a:r>
            <a:r>
              <a:rPr lang="zh-CN" altLang="en-US" sz="2600" dirty="0">
                <a:ea typeface="宋体" pitchFamily="2" charset="-122"/>
                <a:cs typeface="Times New Roman" pitchFamily="18" charset="0"/>
              </a:rPr>
              <a:t>和</a:t>
            </a:r>
            <a:r>
              <a:rPr lang="zh-CN" altLang="en-US" sz="2600" dirty="0">
                <a:solidFill>
                  <a:srgbClr val="C00000"/>
                </a:solidFill>
                <a:ea typeface="宋体" pitchFamily="2" charset="-122"/>
                <a:cs typeface="Times New Roman" pitchFamily="18" charset="0"/>
              </a:rPr>
              <a:t>常量值</a:t>
            </a:r>
            <a:r>
              <a:rPr lang="zh-CN" altLang="en-US" sz="2600" dirty="0">
                <a:ea typeface="宋体" pitchFamily="2" charset="-122"/>
                <a:cs typeface="Times New Roman" pitchFamily="18" charset="0"/>
              </a:rPr>
              <a:t>的定义的集合。</a:t>
            </a:r>
          </a:p>
          <a:p>
            <a:pPr algn="just" eaLnBrk="1" hangingPunct="1">
              <a:lnSpc>
                <a:spcPct val="90000"/>
              </a:lnSpc>
              <a:spcBef>
                <a:spcPct val="40000"/>
              </a:spcBef>
              <a:buFont typeface="Wingdings" pitchFamily="2" charset="2"/>
              <a:buChar char="l"/>
            </a:pPr>
            <a:r>
              <a:rPr lang="zh-CN" altLang="en-US" sz="2600" dirty="0">
                <a:ea typeface="宋体" pitchFamily="2" charset="-122"/>
                <a:cs typeface="Times New Roman" pitchFamily="18" charset="0"/>
              </a:rPr>
              <a:t>从本质上讲，接口是一种</a:t>
            </a:r>
            <a:r>
              <a:rPr lang="zh-CN" altLang="en-US" sz="2600" dirty="0">
                <a:solidFill>
                  <a:srgbClr val="0000FF"/>
                </a:solidFill>
                <a:ea typeface="宋体" pitchFamily="2" charset="-122"/>
                <a:cs typeface="Times New Roman" pitchFamily="18" charset="0"/>
              </a:rPr>
              <a:t>特殊的抽象类</a:t>
            </a:r>
            <a:r>
              <a:rPr lang="zh-CN" altLang="en-US" sz="2600" dirty="0">
                <a:ea typeface="宋体" pitchFamily="2" charset="-122"/>
                <a:cs typeface="Times New Roman" pitchFamily="18" charset="0"/>
              </a:rPr>
              <a:t>，这种抽象类中只包含常量和方法的定义，而没有变量和方法的实现。</a:t>
            </a:r>
          </a:p>
          <a:p>
            <a:pPr algn="just" eaLnBrk="1" hangingPunct="1">
              <a:lnSpc>
                <a:spcPct val="90000"/>
              </a:lnSpc>
              <a:spcBef>
                <a:spcPct val="40000"/>
              </a:spcBef>
              <a:buFont typeface="Wingdings" pitchFamily="2" charset="2"/>
              <a:buChar char="l"/>
            </a:pPr>
            <a:r>
              <a:rPr lang="zh-CN" altLang="en-US" sz="2600" dirty="0">
                <a:ea typeface="宋体" pitchFamily="2" charset="-122"/>
                <a:cs typeface="Times New Roman" pitchFamily="18" charset="0"/>
              </a:rPr>
              <a:t>实现接口类：</a:t>
            </a:r>
            <a:endParaRPr lang="en-US" altLang="zh-CN" sz="2600" dirty="0">
              <a:ea typeface="宋体" pitchFamily="2" charset="-122"/>
              <a:cs typeface="Times New Roman" pitchFamily="18" charset="0"/>
            </a:endParaRPr>
          </a:p>
          <a:p>
            <a:pPr lvl="1" algn="just">
              <a:lnSpc>
                <a:spcPct val="90000"/>
              </a:lnSpc>
              <a:spcBef>
                <a:spcPct val="40000"/>
              </a:spcBef>
              <a:buFont typeface="Wingdings" pitchFamily="2" charset="2"/>
              <a:buChar char="Ø"/>
            </a:pPr>
            <a:r>
              <a:rPr lang="en-US" altLang="zh-CN" sz="2600" dirty="0">
                <a:ea typeface="宋体" pitchFamily="2" charset="-122"/>
                <a:cs typeface="Times New Roman" pitchFamily="18" charset="0"/>
              </a:rPr>
              <a:t>class </a:t>
            </a:r>
            <a:r>
              <a:rPr lang="en-US" altLang="zh-CN" sz="2600" dirty="0" err="1">
                <a:ea typeface="宋体" pitchFamily="2" charset="-122"/>
                <a:cs typeface="Times New Roman" pitchFamily="18" charset="0"/>
              </a:rPr>
              <a:t>SubClass</a:t>
            </a:r>
            <a:r>
              <a:rPr lang="en-US" altLang="zh-CN" sz="2600" dirty="0">
                <a:ea typeface="宋体" pitchFamily="2" charset="-122"/>
                <a:cs typeface="Times New Roman" pitchFamily="18" charset="0"/>
              </a:rPr>
              <a:t> </a:t>
            </a:r>
            <a:r>
              <a:rPr lang="en-US" altLang="zh-CN" sz="2600" b="1" dirty="0">
                <a:solidFill>
                  <a:srgbClr val="FF0000"/>
                </a:solidFill>
                <a:ea typeface="宋体" pitchFamily="2" charset="-122"/>
                <a:cs typeface="Times New Roman" pitchFamily="18" charset="0"/>
              </a:rPr>
              <a:t>implements</a:t>
            </a:r>
            <a:r>
              <a:rPr lang="en-US" altLang="zh-CN" sz="2600" dirty="0">
                <a:ea typeface="宋体" pitchFamily="2" charset="-122"/>
                <a:cs typeface="Times New Roman" pitchFamily="18" charset="0"/>
              </a:rPr>
              <a:t> </a:t>
            </a:r>
            <a:r>
              <a:rPr lang="en-US" altLang="zh-CN" sz="2600" dirty="0" err="1">
                <a:ea typeface="宋体" pitchFamily="2" charset="-122"/>
                <a:cs typeface="Times New Roman" pitchFamily="18" charset="0"/>
              </a:rPr>
              <a:t>InterfaceA</a:t>
            </a:r>
            <a:r>
              <a:rPr lang="en-US" altLang="zh-CN" sz="2600" dirty="0">
                <a:ea typeface="宋体" pitchFamily="2" charset="-122"/>
                <a:cs typeface="Times New Roman" pitchFamily="18" charset="0"/>
              </a:rPr>
              <a:t>{ }</a:t>
            </a:r>
          </a:p>
          <a:p>
            <a:pPr algn="just">
              <a:lnSpc>
                <a:spcPct val="90000"/>
              </a:lnSpc>
              <a:spcBef>
                <a:spcPct val="40000"/>
              </a:spcBef>
              <a:buFont typeface="Wingdings" pitchFamily="2" charset="2"/>
              <a:buChar char="l"/>
            </a:pPr>
            <a:r>
              <a:rPr lang="zh-CN" altLang="en-US" sz="2600" dirty="0">
                <a:ea typeface="宋体" pitchFamily="2" charset="-122"/>
                <a:cs typeface="Times New Roman" pitchFamily="18" charset="0"/>
              </a:rPr>
              <a:t>一个类可以实现多个接口，接口也可以继承其它接口。</a:t>
            </a:r>
          </a:p>
        </p:txBody>
      </p:sp>
    </p:spTree>
    <p:extLst>
      <p:ext uri="{BB962C8B-B14F-4D97-AF65-F5344CB8AC3E}">
        <p14:creationId xmlns:p14="http://schemas.microsoft.com/office/powerpoint/2010/main" val="20778552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xfrm>
            <a:off x="3327252" y="620688"/>
            <a:ext cx="3419872" cy="853814"/>
          </a:xfrm>
        </p:spPr>
        <p:txBody>
          <a:bodyPr/>
          <a:lstStyle/>
          <a:p>
            <a:pPr eaLnBrk="1" hangingPunct="1">
              <a:defRPr/>
            </a:pPr>
            <a:r>
              <a:rPr lang="zh-CN" altLang="en-US" b="1" dirty="0">
                <a:latin typeface="+mn-lt"/>
                <a:ea typeface="宋体" pitchFamily="2" charset="-122"/>
                <a:cs typeface="Times New Roman" pitchFamily="18" charset="0"/>
              </a:rPr>
              <a:t>接 口</a:t>
            </a:r>
            <a:r>
              <a:rPr lang="en-US" altLang="zh-CN" b="1" dirty="0">
                <a:latin typeface="+mn-lt"/>
                <a:ea typeface="宋体" pitchFamily="2" charset="-122"/>
                <a:cs typeface="Times New Roman" pitchFamily="18" charset="0"/>
              </a:rPr>
              <a:t>(3)</a:t>
            </a:r>
            <a:endParaRPr lang="en-US" altLang="zh-CN" b="1" dirty="0">
              <a:solidFill>
                <a:srgbClr val="BD6FBF"/>
              </a:solidFill>
              <a:latin typeface="+mn-lt"/>
              <a:ea typeface="宋体" pitchFamily="2" charset="-122"/>
              <a:cs typeface="Times New Roman" pitchFamily="18" charset="0"/>
            </a:endParaRPr>
          </a:p>
        </p:txBody>
      </p:sp>
      <p:sp>
        <p:nvSpPr>
          <p:cNvPr id="27651" name="Rectangle 3"/>
          <p:cNvSpPr>
            <a:spLocks noGrp="1" noChangeArrowheads="1"/>
          </p:cNvSpPr>
          <p:nvPr>
            <p:ph type="body" idx="1"/>
          </p:nvPr>
        </p:nvSpPr>
        <p:spPr>
          <a:xfrm>
            <a:off x="0" y="1340768"/>
            <a:ext cx="8964488" cy="5112568"/>
          </a:xfrm>
          <a:noFill/>
        </p:spPr>
        <p:txBody>
          <a:bodyPr>
            <a:normAutofit lnSpcReduction="10000"/>
          </a:bodyPr>
          <a:lstStyle/>
          <a:p>
            <a:pPr algn="just" eaLnBrk="1" hangingPunct="1">
              <a:lnSpc>
                <a:spcPct val="90000"/>
              </a:lnSpc>
              <a:spcBef>
                <a:spcPct val="40000"/>
              </a:spcBef>
              <a:buFont typeface="Wingdings" pitchFamily="2" charset="2"/>
              <a:buChar char="l"/>
            </a:pPr>
            <a:r>
              <a:rPr lang="zh-CN" altLang="en-US" sz="2400" b="1" dirty="0">
                <a:ea typeface="宋体" pitchFamily="2" charset="-122"/>
                <a:cs typeface="Times New Roman" pitchFamily="18" charset="0"/>
              </a:rPr>
              <a:t>接口的特点：</a:t>
            </a:r>
          </a:p>
          <a:p>
            <a:pPr lvl="1" algn="just" eaLnBrk="1" hangingPunct="1">
              <a:lnSpc>
                <a:spcPct val="90000"/>
              </a:lnSpc>
              <a:spcBef>
                <a:spcPct val="40000"/>
              </a:spcBef>
              <a:buFont typeface="Wingdings" pitchFamily="2" charset="2"/>
              <a:buChar char="Ø"/>
            </a:pPr>
            <a:r>
              <a:rPr lang="zh-CN" altLang="en-US" sz="2200" dirty="0">
                <a:ea typeface="宋体" pitchFamily="2" charset="-122"/>
                <a:cs typeface="Times New Roman" pitchFamily="18" charset="0"/>
              </a:rPr>
              <a:t>用</a:t>
            </a:r>
            <a:r>
              <a:rPr lang="en-US" altLang="zh-CN" sz="2200" dirty="0">
                <a:ea typeface="宋体" pitchFamily="2" charset="-122"/>
                <a:cs typeface="Times New Roman" pitchFamily="18" charset="0"/>
              </a:rPr>
              <a:t>interface</a:t>
            </a:r>
            <a:r>
              <a:rPr lang="zh-CN" altLang="en-US" sz="2200" dirty="0">
                <a:ea typeface="宋体" pitchFamily="2" charset="-122"/>
                <a:cs typeface="Times New Roman" pitchFamily="18" charset="0"/>
              </a:rPr>
              <a:t>来定义。</a:t>
            </a:r>
          </a:p>
          <a:p>
            <a:pPr lvl="1" algn="just" eaLnBrk="1" hangingPunct="1">
              <a:lnSpc>
                <a:spcPct val="90000"/>
              </a:lnSpc>
              <a:spcBef>
                <a:spcPct val="40000"/>
              </a:spcBef>
              <a:buFont typeface="Wingdings" pitchFamily="2" charset="2"/>
              <a:buChar char="Ø"/>
            </a:pPr>
            <a:r>
              <a:rPr lang="zh-CN" altLang="en-US" sz="2200" dirty="0">
                <a:ea typeface="宋体" pitchFamily="2" charset="-122"/>
                <a:cs typeface="Times New Roman" pitchFamily="18" charset="0"/>
              </a:rPr>
              <a:t>接口中的所有成员变量都</a:t>
            </a:r>
            <a:r>
              <a:rPr lang="zh-CN" altLang="en-US" sz="2200" dirty="0">
                <a:solidFill>
                  <a:schemeClr val="accent2"/>
                </a:solidFill>
                <a:ea typeface="宋体" pitchFamily="2" charset="-122"/>
                <a:cs typeface="Times New Roman" pitchFamily="18" charset="0"/>
              </a:rPr>
              <a:t>默认</a:t>
            </a:r>
            <a:r>
              <a:rPr lang="zh-CN" altLang="en-US" sz="2200" dirty="0">
                <a:ea typeface="宋体" pitchFamily="2" charset="-122"/>
                <a:cs typeface="Times New Roman" pitchFamily="18" charset="0"/>
              </a:rPr>
              <a:t>是由</a:t>
            </a:r>
            <a:r>
              <a:rPr lang="en-US" altLang="zh-CN" sz="2200" dirty="0">
                <a:ea typeface="宋体" pitchFamily="2" charset="-122"/>
                <a:cs typeface="Times New Roman" pitchFamily="18" charset="0"/>
              </a:rPr>
              <a:t>public static final</a:t>
            </a:r>
            <a:r>
              <a:rPr lang="zh-CN" altLang="en-US" sz="2200" dirty="0">
                <a:ea typeface="宋体" pitchFamily="2" charset="-122"/>
                <a:cs typeface="Times New Roman" pitchFamily="18" charset="0"/>
              </a:rPr>
              <a:t>修饰的。</a:t>
            </a:r>
          </a:p>
          <a:p>
            <a:pPr lvl="1" algn="just" eaLnBrk="1" hangingPunct="1">
              <a:lnSpc>
                <a:spcPct val="90000"/>
              </a:lnSpc>
              <a:spcBef>
                <a:spcPct val="40000"/>
              </a:spcBef>
              <a:buFont typeface="Wingdings" pitchFamily="2" charset="2"/>
              <a:buChar char="Ø"/>
            </a:pPr>
            <a:r>
              <a:rPr lang="zh-CN" altLang="en-US" sz="2200" dirty="0">
                <a:ea typeface="宋体" pitchFamily="2" charset="-122"/>
                <a:cs typeface="Times New Roman" pitchFamily="18" charset="0"/>
              </a:rPr>
              <a:t>接口中</a:t>
            </a:r>
            <a:r>
              <a:rPr lang="zh-CN" altLang="en-US" sz="2200">
                <a:ea typeface="宋体" pitchFamily="2" charset="-122"/>
                <a:cs typeface="Times New Roman" pitchFamily="18" charset="0"/>
              </a:rPr>
              <a:t>的所有抽象方法</a:t>
            </a:r>
            <a:r>
              <a:rPr lang="zh-CN" altLang="en-US" sz="2200" dirty="0">
                <a:ea typeface="宋体" pitchFamily="2" charset="-122"/>
                <a:cs typeface="Times New Roman" pitchFamily="18" charset="0"/>
              </a:rPr>
              <a:t>都</a:t>
            </a:r>
            <a:r>
              <a:rPr lang="zh-CN" altLang="en-US" sz="2200" dirty="0">
                <a:solidFill>
                  <a:schemeClr val="accent2"/>
                </a:solidFill>
                <a:ea typeface="宋体" pitchFamily="2" charset="-122"/>
                <a:cs typeface="Times New Roman" pitchFamily="18" charset="0"/>
              </a:rPr>
              <a:t>默认</a:t>
            </a:r>
            <a:r>
              <a:rPr lang="zh-CN" altLang="en-US" sz="2200" dirty="0">
                <a:ea typeface="宋体" pitchFamily="2" charset="-122"/>
                <a:cs typeface="Times New Roman" pitchFamily="18" charset="0"/>
              </a:rPr>
              <a:t>是由</a:t>
            </a:r>
            <a:r>
              <a:rPr lang="en-US" altLang="zh-CN" sz="2200" dirty="0">
                <a:ea typeface="宋体" pitchFamily="2" charset="-122"/>
                <a:cs typeface="Times New Roman" pitchFamily="18" charset="0"/>
              </a:rPr>
              <a:t>public abstract</a:t>
            </a:r>
            <a:r>
              <a:rPr lang="zh-CN" altLang="en-US" sz="2200" dirty="0">
                <a:ea typeface="宋体" pitchFamily="2" charset="-122"/>
                <a:cs typeface="Times New Roman" pitchFamily="18" charset="0"/>
              </a:rPr>
              <a:t>修饰的。</a:t>
            </a:r>
            <a:endParaRPr lang="en-US" altLang="zh-CN" sz="2200" dirty="0">
              <a:ea typeface="宋体" pitchFamily="2" charset="-122"/>
              <a:cs typeface="Times New Roman" pitchFamily="18" charset="0"/>
            </a:endParaRPr>
          </a:p>
          <a:p>
            <a:pPr lvl="1" algn="just" eaLnBrk="1" hangingPunct="1">
              <a:lnSpc>
                <a:spcPct val="90000"/>
              </a:lnSpc>
              <a:spcBef>
                <a:spcPct val="40000"/>
              </a:spcBef>
              <a:buFont typeface="Wingdings" pitchFamily="2" charset="2"/>
              <a:buChar char="Ø"/>
            </a:pPr>
            <a:r>
              <a:rPr lang="zh-CN" altLang="en-US" sz="2200">
                <a:solidFill>
                  <a:srgbClr val="C00000"/>
                </a:solidFill>
                <a:ea typeface="宋体" pitchFamily="2" charset="-122"/>
                <a:cs typeface="Times New Roman" pitchFamily="18" charset="0"/>
              </a:rPr>
              <a:t>接口中没有</a:t>
            </a:r>
            <a:r>
              <a:rPr lang="zh-CN" altLang="en-US" sz="2200" dirty="0">
                <a:solidFill>
                  <a:srgbClr val="C00000"/>
                </a:solidFill>
                <a:ea typeface="宋体" pitchFamily="2" charset="-122"/>
                <a:cs typeface="Times New Roman" pitchFamily="18" charset="0"/>
              </a:rPr>
              <a:t>构造器。</a:t>
            </a:r>
          </a:p>
          <a:p>
            <a:pPr lvl="1" algn="just" eaLnBrk="1" hangingPunct="1">
              <a:lnSpc>
                <a:spcPct val="90000"/>
              </a:lnSpc>
              <a:spcBef>
                <a:spcPct val="40000"/>
              </a:spcBef>
              <a:buFont typeface="Wingdings" pitchFamily="2" charset="2"/>
              <a:buChar char="Ø"/>
            </a:pPr>
            <a:r>
              <a:rPr lang="zh-CN" altLang="en-US" sz="2200" dirty="0">
                <a:ea typeface="宋体" pitchFamily="2" charset="-122"/>
                <a:cs typeface="Times New Roman" pitchFamily="18" charset="0"/>
              </a:rPr>
              <a:t>接口采用多继承机制。</a:t>
            </a:r>
          </a:p>
          <a:p>
            <a:pPr algn="just" eaLnBrk="1" hangingPunct="1">
              <a:lnSpc>
                <a:spcPct val="90000"/>
              </a:lnSpc>
              <a:spcBef>
                <a:spcPct val="40000"/>
              </a:spcBef>
              <a:buFont typeface="Wingdings" pitchFamily="2" charset="2"/>
              <a:buChar char="l"/>
            </a:pPr>
            <a:r>
              <a:rPr lang="zh-CN" altLang="en-US" sz="2400" dirty="0">
                <a:ea typeface="宋体" pitchFamily="2" charset="-122"/>
                <a:cs typeface="Times New Roman" pitchFamily="18" charset="0"/>
              </a:rPr>
              <a:t>接口定义举例</a:t>
            </a:r>
            <a:endParaRPr lang="en-US" altLang="zh-CN" sz="2400" dirty="0">
              <a:ea typeface="宋体" pitchFamily="2" charset="-122"/>
              <a:cs typeface="Times New Roman" pitchFamily="18" charset="0"/>
            </a:endParaRPr>
          </a:p>
          <a:p>
            <a:pPr marL="0" indent="0" algn="just">
              <a:lnSpc>
                <a:spcPct val="90000"/>
              </a:lnSpc>
              <a:spcBef>
                <a:spcPct val="40000"/>
              </a:spcBef>
              <a:buNone/>
            </a:pPr>
            <a:r>
              <a:rPr lang="en-US" altLang="zh-CN" sz="2400" dirty="0">
                <a:solidFill>
                  <a:srgbClr val="C00000"/>
                </a:solidFill>
                <a:ea typeface="宋体" pitchFamily="2" charset="-122"/>
                <a:cs typeface="Times New Roman" pitchFamily="18" charset="0"/>
              </a:rPr>
              <a:t>    public </a:t>
            </a:r>
            <a:r>
              <a:rPr lang="en-US" altLang="zh-CN" sz="2400" dirty="0">
                <a:solidFill>
                  <a:srgbClr val="0000FF"/>
                </a:solidFill>
                <a:ea typeface="宋体" pitchFamily="2" charset="-122"/>
                <a:cs typeface="Times New Roman" pitchFamily="18" charset="0"/>
              </a:rPr>
              <a:t>interface</a:t>
            </a:r>
            <a:r>
              <a:rPr lang="en-US" altLang="zh-CN" sz="2400" dirty="0">
                <a:solidFill>
                  <a:srgbClr val="C00000"/>
                </a:solidFill>
                <a:ea typeface="宋体" pitchFamily="2" charset="-122"/>
                <a:cs typeface="Times New Roman" pitchFamily="18" charset="0"/>
              </a:rPr>
              <a:t> Runner {</a:t>
            </a:r>
          </a:p>
          <a:p>
            <a:pPr marL="0" indent="0" algn="just">
              <a:lnSpc>
                <a:spcPct val="90000"/>
              </a:lnSpc>
              <a:spcBef>
                <a:spcPts val="0"/>
              </a:spcBef>
              <a:buNone/>
            </a:pP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ID = 1;</a:t>
            </a:r>
          </a:p>
          <a:p>
            <a:pPr marL="0" indent="0" algn="just">
              <a:lnSpc>
                <a:spcPct val="90000"/>
              </a:lnSpc>
              <a:spcBef>
                <a:spcPts val="0"/>
              </a:spcBef>
              <a:buNone/>
            </a:pPr>
            <a:r>
              <a:rPr lang="en-US" altLang="zh-CN" sz="2400" dirty="0">
                <a:solidFill>
                  <a:srgbClr val="C00000"/>
                </a:solidFill>
                <a:ea typeface="宋体" pitchFamily="2" charset="-122"/>
                <a:cs typeface="Times New Roman" pitchFamily="18" charset="0"/>
              </a:rPr>
              <a:t>	void start();</a:t>
            </a:r>
          </a:p>
          <a:p>
            <a:pPr marL="0" indent="0" algn="just">
              <a:lnSpc>
                <a:spcPct val="90000"/>
              </a:lnSpc>
              <a:spcBef>
                <a:spcPts val="0"/>
              </a:spcBef>
              <a:buNone/>
            </a:pPr>
            <a:r>
              <a:rPr lang="en-US" altLang="zh-CN" sz="2400" dirty="0">
                <a:solidFill>
                  <a:srgbClr val="C00000"/>
                </a:solidFill>
                <a:ea typeface="宋体" pitchFamily="2" charset="-122"/>
                <a:cs typeface="Times New Roman" pitchFamily="18" charset="0"/>
              </a:rPr>
              <a:t>	public void run();</a:t>
            </a:r>
          </a:p>
          <a:p>
            <a:pPr marL="0" indent="0" algn="just">
              <a:lnSpc>
                <a:spcPct val="90000"/>
              </a:lnSpc>
              <a:spcBef>
                <a:spcPts val="0"/>
              </a:spcBef>
              <a:buNone/>
            </a:pPr>
            <a:r>
              <a:rPr lang="en-US" altLang="zh-CN" sz="2400" dirty="0">
                <a:solidFill>
                  <a:srgbClr val="C00000"/>
                </a:solidFill>
                <a:ea typeface="宋体" pitchFamily="2" charset="-122"/>
                <a:cs typeface="Times New Roman" pitchFamily="18" charset="0"/>
              </a:rPr>
              <a:t>	void stop();</a:t>
            </a:r>
          </a:p>
          <a:p>
            <a:pPr marL="0" indent="0" algn="just">
              <a:lnSpc>
                <a:spcPct val="90000"/>
              </a:lnSpc>
              <a:spcBef>
                <a:spcPts val="0"/>
              </a:spcBef>
              <a:buNone/>
            </a:pPr>
            <a:r>
              <a:rPr lang="en-US" altLang="zh-CN" sz="2400" dirty="0">
                <a:solidFill>
                  <a:srgbClr val="C00000"/>
                </a:solidFill>
                <a:ea typeface="宋体" pitchFamily="2" charset="-122"/>
                <a:cs typeface="Times New Roman" pitchFamily="18" charset="0"/>
              </a:rPr>
              <a:t>    }</a:t>
            </a:r>
          </a:p>
          <a:p>
            <a:pPr algn="just" eaLnBrk="1" hangingPunct="1">
              <a:lnSpc>
                <a:spcPct val="90000"/>
              </a:lnSpc>
              <a:spcBef>
                <a:spcPct val="40000"/>
              </a:spcBef>
              <a:buFont typeface="Wingdings" pitchFamily="2" charset="2"/>
              <a:buChar char="l"/>
            </a:pPr>
            <a:endParaRPr lang="zh-CN" altLang="en-US" sz="2400" dirty="0">
              <a:solidFill>
                <a:schemeClr val="accent2"/>
              </a:solidFill>
              <a:ea typeface="宋体" pitchFamily="2" charset="-122"/>
              <a:cs typeface="Times New Roman" pitchFamily="18" charset="0"/>
            </a:endParaRPr>
          </a:p>
        </p:txBody>
      </p:sp>
      <p:sp>
        <p:nvSpPr>
          <p:cNvPr id="4" name="左右箭头 3"/>
          <p:cNvSpPr/>
          <p:nvPr/>
        </p:nvSpPr>
        <p:spPr>
          <a:xfrm>
            <a:off x="3589120" y="4809412"/>
            <a:ext cx="857256" cy="428628"/>
          </a:xfrm>
          <a:prstGeom prst="lef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 name="矩形 2"/>
          <p:cNvSpPr/>
          <p:nvPr/>
        </p:nvSpPr>
        <p:spPr>
          <a:xfrm>
            <a:off x="4644008" y="4221088"/>
            <a:ext cx="4160679" cy="2232248"/>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4860032" y="4365104"/>
            <a:ext cx="3744416" cy="1588127"/>
          </a:xfrm>
          <a:prstGeom prst="rect">
            <a:avLst/>
          </a:prstGeom>
          <a:noFill/>
        </p:spPr>
        <p:txBody>
          <a:bodyPr wrap="square" rtlCol="0">
            <a:spAutoFit/>
          </a:bodyPr>
          <a:lstStyle/>
          <a:p>
            <a:pPr algn="just">
              <a:lnSpc>
                <a:spcPct val="90000"/>
              </a:lnSpc>
              <a:spcBef>
                <a:spcPct val="40000"/>
              </a:spcBef>
            </a:pPr>
            <a:r>
              <a:rPr lang="en-US" altLang="zh-CN" dirty="0">
                <a:solidFill>
                  <a:srgbClr val="C00000"/>
                </a:solidFill>
                <a:ea typeface="宋体" pitchFamily="2" charset="-122"/>
                <a:cs typeface="Times New Roman" pitchFamily="18" charset="0"/>
              </a:rPr>
              <a:t> public </a:t>
            </a:r>
            <a:r>
              <a:rPr lang="en-US" altLang="zh-CN" dirty="0">
                <a:solidFill>
                  <a:srgbClr val="0000FF"/>
                </a:solidFill>
                <a:ea typeface="宋体" pitchFamily="2" charset="-122"/>
                <a:cs typeface="Times New Roman" pitchFamily="18" charset="0"/>
              </a:rPr>
              <a:t>interface</a:t>
            </a:r>
            <a:r>
              <a:rPr lang="en-US" altLang="zh-CN" dirty="0">
                <a:solidFill>
                  <a:srgbClr val="C00000"/>
                </a:solidFill>
                <a:ea typeface="宋体" pitchFamily="2" charset="-122"/>
                <a:cs typeface="Times New Roman" pitchFamily="18" charset="0"/>
              </a:rPr>
              <a:t> Runner {</a:t>
            </a:r>
          </a:p>
          <a:p>
            <a:pPr algn="just">
              <a:lnSpc>
                <a:spcPct val="90000"/>
              </a:lnSpc>
            </a:pPr>
            <a:r>
              <a:rPr lang="en-US" altLang="zh-CN" dirty="0">
                <a:solidFill>
                  <a:srgbClr val="C00000"/>
                </a:solidFill>
                <a:ea typeface="宋体" pitchFamily="2" charset="-122"/>
                <a:cs typeface="Times New Roman" pitchFamily="18" charset="0"/>
              </a:rPr>
              <a:t>    public static final </a:t>
            </a:r>
            <a:r>
              <a:rPr lang="en-US" altLang="zh-CN" dirty="0" err="1">
                <a:solidFill>
                  <a:srgbClr val="C00000"/>
                </a:solidFill>
                <a:ea typeface="宋体" pitchFamily="2" charset="-122"/>
                <a:cs typeface="Times New Roman" pitchFamily="18" charset="0"/>
              </a:rPr>
              <a:t>int</a:t>
            </a:r>
            <a:r>
              <a:rPr lang="en-US" altLang="zh-CN" dirty="0">
                <a:solidFill>
                  <a:srgbClr val="C00000"/>
                </a:solidFill>
                <a:ea typeface="宋体" pitchFamily="2" charset="-122"/>
                <a:cs typeface="Times New Roman" pitchFamily="18" charset="0"/>
              </a:rPr>
              <a:t> ID = 1;</a:t>
            </a:r>
          </a:p>
          <a:p>
            <a:pPr algn="just">
              <a:lnSpc>
                <a:spcPct val="90000"/>
              </a:lnSpc>
            </a:pPr>
            <a:r>
              <a:rPr lang="en-US" altLang="zh-CN" dirty="0">
                <a:solidFill>
                  <a:srgbClr val="C00000"/>
                </a:solidFill>
                <a:ea typeface="宋体" pitchFamily="2" charset="-122"/>
                <a:cs typeface="Times New Roman" pitchFamily="18" charset="0"/>
              </a:rPr>
              <a:t>    public abstract void start();</a:t>
            </a:r>
          </a:p>
          <a:p>
            <a:pPr algn="just">
              <a:lnSpc>
                <a:spcPct val="90000"/>
              </a:lnSpc>
            </a:pPr>
            <a:r>
              <a:rPr lang="en-US" altLang="zh-CN" dirty="0">
                <a:solidFill>
                  <a:srgbClr val="C00000"/>
                </a:solidFill>
                <a:ea typeface="宋体" pitchFamily="2" charset="-122"/>
                <a:cs typeface="Times New Roman" pitchFamily="18" charset="0"/>
              </a:rPr>
              <a:t>    public abstract void run();</a:t>
            </a:r>
          </a:p>
          <a:p>
            <a:pPr algn="just">
              <a:lnSpc>
                <a:spcPct val="90000"/>
              </a:lnSpc>
            </a:pPr>
            <a:r>
              <a:rPr lang="en-US" altLang="zh-CN" dirty="0">
                <a:solidFill>
                  <a:srgbClr val="C00000"/>
                </a:solidFill>
                <a:ea typeface="宋体" pitchFamily="2" charset="-122"/>
                <a:cs typeface="Times New Roman" pitchFamily="18" charset="0"/>
              </a:rPr>
              <a:t>    public abstract void stop();</a:t>
            </a:r>
          </a:p>
          <a:p>
            <a:pPr algn="just">
              <a:lnSpc>
                <a:spcPct val="90000"/>
              </a:lnSpc>
            </a:pPr>
            <a:r>
              <a:rPr lang="en-US" altLang="zh-CN" dirty="0">
                <a:solidFill>
                  <a:srgbClr val="C00000"/>
                </a:solidFill>
                <a:ea typeface="宋体" pitchFamily="2" charset="-122"/>
                <a:cs typeface="Times New Roman" pitchFamily="18" charset="0"/>
              </a:rPr>
              <a:t>    }</a:t>
            </a:r>
            <a:endParaRPr lang="zh-CN" altLang="en-US" dirty="0"/>
          </a:p>
        </p:txBody>
      </p:sp>
    </p:spTree>
    <p:extLst>
      <p:ext uri="{BB962C8B-B14F-4D97-AF65-F5344CB8AC3E}">
        <p14:creationId xmlns:p14="http://schemas.microsoft.com/office/powerpoint/2010/main" val="36494919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a:xfrm>
            <a:off x="2872835" y="764704"/>
            <a:ext cx="3635928" cy="709799"/>
          </a:xfrm>
        </p:spPr>
        <p:txBody>
          <a:bodyPr/>
          <a:lstStyle/>
          <a:p>
            <a:pPr eaLnBrk="1" hangingPunct="1">
              <a:defRPr/>
            </a:pPr>
            <a:r>
              <a:rPr lang="zh-CN" altLang="en-US" b="1" dirty="0">
                <a:latin typeface="+mn-lt"/>
                <a:ea typeface="宋体" pitchFamily="2" charset="-122"/>
                <a:cs typeface="Times New Roman" pitchFamily="18" charset="0"/>
              </a:rPr>
              <a:t>接 口</a:t>
            </a:r>
            <a:r>
              <a:rPr lang="en-US" altLang="zh-CN" b="1" dirty="0">
                <a:latin typeface="+mn-lt"/>
                <a:ea typeface="宋体" pitchFamily="2" charset="-122"/>
                <a:cs typeface="Times New Roman" pitchFamily="18" charset="0"/>
              </a:rPr>
              <a:t>(4)</a:t>
            </a:r>
          </a:p>
        </p:txBody>
      </p:sp>
      <p:sp>
        <p:nvSpPr>
          <p:cNvPr id="28675" name="Rectangle 3"/>
          <p:cNvSpPr>
            <a:spLocks noChangeArrowheads="1"/>
          </p:cNvSpPr>
          <p:nvPr/>
        </p:nvSpPr>
        <p:spPr bwMode="auto">
          <a:xfrm>
            <a:off x="261643" y="1844824"/>
            <a:ext cx="8858312" cy="4154984"/>
          </a:xfrm>
          <a:prstGeom prst="rect">
            <a:avLst/>
          </a:prstGeom>
          <a:noFill/>
          <a:ln w="9525">
            <a:noFill/>
            <a:miter lim="800000"/>
            <a:headEnd/>
            <a:tailEnd/>
          </a:ln>
        </p:spPr>
        <p:txBody>
          <a:bodyPr wrap="square">
            <a:spAutoFit/>
          </a:bodyPr>
          <a:lstStyle/>
          <a:p>
            <a:pPr marL="342900" indent="-342900">
              <a:spcBef>
                <a:spcPct val="50000"/>
              </a:spcBef>
              <a:buFont typeface="Wingdings" pitchFamily="2" charset="2"/>
              <a:buChar char="l"/>
            </a:pPr>
            <a:r>
              <a:rPr lang="zh-CN" altLang="en-US" sz="2400" dirty="0">
                <a:ea typeface="宋体" pitchFamily="2" charset="-122"/>
                <a:cs typeface="Times New Roman" pitchFamily="18" charset="0"/>
              </a:rPr>
              <a:t>实现接口的类中必须提供接口中所有方法的具体实现内容，方可实例化。否则，仍为抽象类。</a:t>
            </a:r>
            <a:endParaRPr lang="en-US" altLang="zh-CN" sz="2400" dirty="0">
              <a:ea typeface="宋体" pitchFamily="2" charset="-122"/>
              <a:cs typeface="Times New Roman" pitchFamily="18" charset="0"/>
            </a:endParaRPr>
          </a:p>
          <a:p>
            <a:pPr marL="342900" indent="-342900">
              <a:spcBef>
                <a:spcPct val="50000"/>
              </a:spcBef>
              <a:buFont typeface="Wingdings" pitchFamily="2" charset="2"/>
              <a:buChar char="l"/>
            </a:pPr>
            <a:r>
              <a:rPr lang="zh-CN" altLang="en-US" sz="2400" dirty="0">
                <a:ea typeface="宋体" pitchFamily="2" charset="-122"/>
                <a:cs typeface="Times New Roman" pitchFamily="18" charset="0"/>
              </a:rPr>
              <a:t>接口的主要用途就是被实现类实现。</a:t>
            </a:r>
            <a:r>
              <a:rPr lang="zh-CN" altLang="en-US" sz="2400" dirty="0">
                <a:solidFill>
                  <a:srgbClr val="FF0000"/>
                </a:solidFill>
                <a:ea typeface="宋体" pitchFamily="2" charset="-122"/>
                <a:cs typeface="Times New Roman" pitchFamily="18" charset="0"/>
              </a:rPr>
              <a:t>（面向接口编程）</a:t>
            </a:r>
          </a:p>
          <a:p>
            <a:pPr marL="342900" indent="-342900">
              <a:spcBef>
                <a:spcPct val="50000"/>
              </a:spcBef>
              <a:buFont typeface="Wingdings" pitchFamily="2" charset="2"/>
              <a:buChar char="l"/>
            </a:pPr>
            <a:r>
              <a:rPr lang="zh-CN" altLang="en-US" sz="2400" dirty="0">
                <a:ea typeface="宋体" pitchFamily="2" charset="-122"/>
                <a:cs typeface="Times New Roman" pitchFamily="18" charset="0"/>
              </a:rPr>
              <a:t>与继承关系类似，接口与实现类之间存在多态性</a:t>
            </a:r>
          </a:p>
          <a:p>
            <a:pPr marL="342900" indent="-342900">
              <a:spcBef>
                <a:spcPct val="50000"/>
              </a:spcBef>
              <a:buFont typeface="Wingdings" pitchFamily="2" charset="2"/>
              <a:buChar char="l"/>
            </a:pPr>
            <a:r>
              <a:rPr lang="zh-CN" altLang="en-US" sz="2400" dirty="0">
                <a:ea typeface="宋体" pitchFamily="2" charset="-122"/>
                <a:cs typeface="Times New Roman" pitchFamily="18" charset="0"/>
              </a:rPr>
              <a:t>定义</a:t>
            </a:r>
            <a:r>
              <a:rPr lang="en-US" altLang="zh-CN" sz="2400" dirty="0">
                <a:ea typeface="宋体" pitchFamily="2" charset="-122"/>
                <a:cs typeface="Times New Roman" pitchFamily="18" charset="0"/>
              </a:rPr>
              <a:t>Java</a:t>
            </a:r>
            <a:r>
              <a:rPr lang="zh-CN" altLang="en-US" sz="2400" dirty="0">
                <a:ea typeface="宋体" pitchFamily="2" charset="-122"/>
                <a:cs typeface="Times New Roman" pitchFamily="18" charset="0"/>
              </a:rPr>
              <a:t>类的语法格式：</a:t>
            </a:r>
            <a:r>
              <a:rPr lang="zh-CN" altLang="en-US" sz="2400" dirty="0">
                <a:solidFill>
                  <a:srgbClr val="0000FF"/>
                </a:solidFill>
                <a:ea typeface="宋体" pitchFamily="2" charset="-122"/>
                <a:cs typeface="Times New Roman" pitchFamily="18" charset="0"/>
              </a:rPr>
              <a:t>先写</a:t>
            </a:r>
            <a:r>
              <a:rPr lang="en-US" altLang="zh-CN" sz="2400" dirty="0">
                <a:solidFill>
                  <a:srgbClr val="0000FF"/>
                </a:solidFill>
                <a:ea typeface="宋体" pitchFamily="2" charset="-122"/>
                <a:cs typeface="Times New Roman" pitchFamily="18" charset="0"/>
              </a:rPr>
              <a:t>extends</a:t>
            </a:r>
            <a:r>
              <a:rPr lang="zh-CN" altLang="en-US" sz="2400" dirty="0">
                <a:solidFill>
                  <a:srgbClr val="0000FF"/>
                </a:solidFill>
                <a:ea typeface="宋体" pitchFamily="2" charset="-122"/>
                <a:cs typeface="Times New Roman" pitchFamily="18" charset="0"/>
              </a:rPr>
              <a:t>，后写</a:t>
            </a:r>
            <a:r>
              <a:rPr lang="en-US" altLang="zh-CN" sz="2400" dirty="0">
                <a:solidFill>
                  <a:srgbClr val="0000FF"/>
                </a:solidFill>
                <a:ea typeface="宋体" pitchFamily="2" charset="-122"/>
                <a:cs typeface="Times New Roman" pitchFamily="18" charset="0"/>
              </a:rPr>
              <a:t>implements</a:t>
            </a:r>
          </a:p>
          <a:p>
            <a:pPr>
              <a:spcBef>
                <a:spcPct val="50000"/>
              </a:spcBef>
            </a:pPr>
            <a:r>
              <a:rPr lang="zh-CN" altLang="en-US" sz="2400" dirty="0">
                <a:solidFill>
                  <a:schemeClr val="accent2"/>
                </a:solidFill>
                <a:ea typeface="宋体" pitchFamily="2" charset="-122"/>
                <a:cs typeface="Times New Roman" pitchFamily="18" charset="0"/>
              </a:rPr>
              <a:t>	</a:t>
            </a:r>
            <a:r>
              <a:rPr lang="en-US" altLang="zh-CN" sz="2400" dirty="0">
                <a:solidFill>
                  <a:schemeClr val="accent2"/>
                </a:solidFill>
                <a:ea typeface="宋体" pitchFamily="2" charset="-122"/>
                <a:cs typeface="Times New Roman" pitchFamily="18" charset="0"/>
              </a:rPr>
              <a:t>&lt; modifier&gt; class &lt; name&gt; [extends &lt; </a:t>
            </a:r>
            <a:r>
              <a:rPr lang="en-US" altLang="zh-CN" sz="2400" dirty="0" err="1">
                <a:solidFill>
                  <a:schemeClr val="accent2"/>
                </a:solidFill>
                <a:ea typeface="宋体" pitchFamily="2" charset="-122"/>
                <a:cs typeface="Times New Roman" pitchFamily="18" charset="0"/>
              </a:rPr>
              <a:t>superclass</a:t>
            </a:r>
            <a:r>
              <a:rPr lang="en-US" altLang="zh-CN" sz="2400" dirty="0">
                <a:solidFill>
                  <a:schemeClr val="accent2"/>
                </a:solidFill>
                <a:ea typeface="宋体" pitchFamily="2" charset="-122"/>
                <a:cs typeface="Times New Roman" pitchFamily="18" charset="0"/>
              </a:rPr>
              <a:t>&gt;]</a:t>
            </a:r>
          </a:p>
          <a:p>
            <a:r>
              <a:rPr lang="en-US" altLang="zh-CN" sz="2400" dirty="0">
                <a:solidFill>
                  <a:schemeClr val="accent2"/>
                </a:solidFill>
                <a:ea typeface="宋体" pitchFamily="2" charset="-122"/>
                <a:cs typeface="Times New Roman" pitchFamily="18" charset="0"/>
              </a:rPr>
              <a:t>	[</a:t>
            </a:r>
            <a:r>
              <a:rPr lang="en-US" altLang="zh-CN" sz="2400" dirty="0">
                <a:solidFill>
                  <a:srgbClr val="BD6FBF"/>
                </a:solidFill>
                <a:ea typeface="宋体" pitchFamily="2" charset="-122"/>
                <a:cs typeface="Times New Roman" pitchFamily="18" charset="0"/>
              </a:rPr>
              <a:t>implements</a:t>
            </a:r>
            <a:r>
              <a:rPr lang="en-US" altLang="zh-CN" sz="2400" dirty="0">
                <a:solidFill>
                  <a:schemeClr val="accent2"/>
                </a:solidFill>
                <a:ea typeface="宋体" pitchFamily="2" charset="-122"/>
                <a:cs typeface="Times New Roman" pitchFamily="18" charset="0"/>
              </a:rPr>
              <a:t> &lt; interface&gt; [,&lt; interface&gt;]* ] {</a:t>
            </a:r>
          </a:p>
          <a:p>
            <a:r>
              <a:rPr lang="en-US" altLang="zh-CN" sz="2400" dirty="0">
                <a:solidFill>
                  <a:schemeClr val="accent2"/>
                </a:solidFill>
                <a:ea typeface="宋体" pitchFamily="2" charset="-122"/>
                <a:cs typeface="Times New Roman" pitchFamily="18" charset="0"/>
              </a:rPr>
              <a:t>		&lt; declarations&gt;*</a:t>
            </a:r>
          </a:p>
          <a:p>
            <a:r>
              <a:rPr lang="en-US" altLang="zh-CN" sz="2400" dirty="0">
                <a:solidFill>
                  <a:schemeClr val="accent2"/>
                </a:solidFill>
                <a:ea typeface="宋体" pitchFamily="2" charset="-122"/>
                <a:cs typeface="Times New Roman" pitchFamily="18" charset="0"/>
              </a:rPr>
              <a:t>	}</a:t>
            </a:r>
          </a:p>
        </p:txBody>
      </p:sp>
    </p:spTree>
    <p:extLst>
      <p:ext uri="{BB962C8B-B14F-4D97-AF65-F5344CB8AC3E}">
        <p14:creationId xmlns:p14="http://schemas.microsoft.com/office/powerpoint/2010/main" val="5361845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2471718" y="764704"/>
            <a:ext cx="4496512" cy="790614"/>
          </a:xfrm>
        </p:spPr>
        <p:txBody>
          <a:bodyPr/>
          <a:lstStyle/>
          <a:p>
            <a:pPr eaLnBrk="1" hangingPunct="1">
              <a:defRPr/>
            </a:pPr>
            <a:r>
              <a:rPr lang="zh-CN" altLang="en-US" b="1" dirty="0">
                <a:latin typeface="+mn-lt"/>
                <a:ea typeface="宋体" pitchFamily="2" charset="-122"/>
                <a:cs typeface="Times New Roman" pitchFamily="18" charset="0"/>
              </a:rPr>
              <a:t>接口应用举例</a:t>
            </a:r>
            <a:r>
              <a:rPr lang="en-US" altLang="zh-CN" b="1" dirty="0">
                <a:latin typeface="+mn-lt"/>
                <a:ea typeface="宋体" pitchFamily="2" charset="-122"/>
                <a:cs typeface="Times New Roman" pitchFamily="18" charset="0"/>
              </a:rPr>
              <a:t>(1)</a:t>
            </a:r>
          </a:p>
        </p:txBody>
      </p:sp>
      <p:graphicFrame>
        <p:nvGraphicFramePr>
          <p:cNvPr id="287747" name="Group 3"/>
          <p:cNvGraphicFramePr>
            <a:graphicFrameLocks noGrp="1"/>
          </p:cNvGraphicFramePr>
          <p:nvPr>
            <p:extLst>
              <p:ext uri="{D42A27DB-BD31-4B8C-83A1-F6EECF244321}">
                <p14:modId xmlns:p14="http://schemas.microsoft.com/office/powerpoint/2010/main" val="38059362"/>
              </p:ext>
            </p:extLst>
          </p:nvPr>
        </p:nvGraphicFramePr>
        <p:xfrm>
          <a:off x="3919518" y="1931943"/>
          <a:ext cx="1524000" cy="1575880"/>
        </p:xfrm>
        <a:graphic>
          <a:graphicData uri="http://schemas.openxmlformats.org/drawingml/2006/table">
            <a:tbl>
              <a:tblPr/>
              <a:tblGrid>
                <a:gridCol w="1524000">
                  <a:extLst>
                    <a:ext uri="{9D8B030D-6E8A-4147-A177-3AD203B41FA5}">
                      <a16:colId xmlns:a16="http://schemas.microsoft.com/office/drawing/2014/main" val="20000"/>
                    </a:ext>
                  </a:extLst>
                </a:gridCol>
              </a:tblGrid>
              <a:tr h="20796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mn-lt"/>
                          <a:ea typeface="宋体" pitchFamily="2" charset="-122"/>
                        </a:rPr>
                        <a:t>&lt;&lt;interface&gt;&gt;</a:t>
                      </a:r>
                    </a:p>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mn-lt"/>
                          <a:ea typeface="宋体" pitchFamily="2" charset="-122"/>
                        </a:rPr>
                        <a:t>Runner</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207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500" b="0" i="0" u="none" strike="noStrike" cap="none" normalizeH="0" baseline="0">
                        <a:ln>
                          <a:noFill/>
                        </a:ln>
                        <a:solidFill>
                          <a:schemeClr val="tx1"/>
                        </a:solidFill>
                        <a:effectLst/>
                        <a:latin typeface="+mn-lt"/>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207963">
                <a:tc>
                  <a:txBody>
                    <a:bodyPr/>
                    <a:lstStyle/>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a:ln>
                            <a:noFill/>
                          </a:ln>
                          <a:solidFill>
                            <a:srgbClr val="BD6FBF"/>
                          </a:solidFill>
                          <a:effectLst/>
                          <a:latin typeface="+mn-lt"/>
                          <a:ea typeface="宋体" pitchFamily="2" charset="-122"/>
                        </a:rPr>
                        <a:t>+</a:t>
                      </a:r>
                      <a:r>
                        <a:rPr kumimoji="1" lang="en-US" altLang="zh-CN" sz="1800" b="0" i="0" u="none" strike="noStrike" cap="none" normalizeH="0" baseline="0" dirty="0">
                          <a:ln>
                            <a:noFill/>
                          </a:ln>
                          <a:solidFill>
                            <a:schemeClr val="tx1"/>
                          </a:solidFill>
                          <a:effectLst/>
                          <a:latin typeface="+mn-lt"/>
                          <a:ea typeface="宋体" pitchFamily="2" charset="-122"/>
                        </a:rPr>
                        <a:t>start()</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a:ln>
                            <a:noFill/>
                          </a:ln>
                          <a:solidFill>
                            <a:srgbClr val="BD6FBF"/>
                          </a:solidFill>
                          <a:effectLst/>
                          <a:latin typeface="+mn-lt"/>
                          <a:ea typeface="宋体" pitchFamily="2" charset="-122"/>
                        </a:rPr>
                        <a:t>+</a:t>
                      </a:r>
                      <a:r>
                        <a:rPr kumimoji="1" lang="en-US" altLang="zh-CN" sz="1800" b="0" i="0" u="none" strike="noStrike" cap="none" normalizeH="0" baseline="0" dirty="0">
                          <a:ln>
                            <a:noFill/>
                          </a:ln>
                          <a:solidFill>
                            <a:schemeClr val="tx1"/>
                          </a:solidFill>
                          <a:effectLst/>
                          <a:latin typeface="+mn-lt"/>
                          <a:ea typeface="宋体" pitchFamily="2" charset="-122"/>
                        </a:rPr>
                        <a:t>run()</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a:ln>
                            <a:noFill/>
                          </a:ln>
                          <a:solidFill>
                            <a:srgbClr val="BD6FBF"/>
                          </a:solidFill>
                          <a:effectLst/>
                          <a:latin typeface="+mn-lt"/>
                          <a:ea typeface="宋体" pitchFamily="2" charset="-122"/>
                        </a:rPr>
                        <a:t>+</a:t>
                      </a:r>
                      <a:r>
                        <a:rPr kumimoji="1" lang="en-US" altLang="zh-CN" sz="1800" b="0" i="0" u="none" strike="noStrike" cap="none" normalizeH="0" baseline="0" dirty="0">
                          <a:ln>
                            <a:noFill/>
                          </a:ln>
                          <a:solidFill>
                            <a:schemeClr val="tx1"/>
                          </a:solidFill>
                          <a:effectLst/>
                          <a:latin typeface="+mn-lt"/>
                          <a:ea typeface="宋体" pitchFamily="2" charset="-122"/>
                        </a:rPr>
                        <a:t>stop()</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bl>
          </a:graphicData>
        </a:graphic>
      </p:graphicFrame>
      <p:graphicFrame>
        <p:nvGraphicFramePr>
          <p:cNvPr id="287757" name="Group 13"/>
          <p:cNvGraphicFramePr>
            <a:graphicFrameLocks noGrp="1"/>
          </p:cNvGraphicFramePr>
          <p:nvPr>
            <p:extLst>
              <p:ext uri="{D42A27DB-BD31-4B8C-83A1-F6EECF244321}">
                <p14:modId xmlns:p14="http://schemas.microsoft.com/office/powerpoint/2010/main" val="41542715"/>
              </p:ext>
            </p:extLst>
          </p:nvPr>
        </p:nvGraphicFramePr>
        <p:xfrm>
          <a:off x="1785918" y="4370343"/>
          <a:ext cx="1524000" cy="1603312"/>
        </p:xfrm>
        <a:graphic>
          <a:graphicData uri="http://schemas.openxmlformats.org/drawingml/2006/table">
            <a:tbl>
              <a:tblPr/>
              <a:tblGrid>
                <a:gridCol w="1524000">
                  <a:extLst>
                    <a:ext uri="{9D8B030D-6E8A-4147-A177-3AD203B41FA5}">
                      <a16:colId xmlns:a16="http://schemas.microsoft.com/office/drawing/2014/main" val="20000"/>
                    </a:ext>
                  </a:extLst>
                </a:gridCol>
              </a:tblGrid>
              <a:tr h="20796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mn-lt"/>
                          <a:ea typeface="宋体" pitchFamily="2" charset="-122"/>
                        </a:rPr>
                        <a:t>Person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207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500" b="0" i="0" u="none" strike="noStrike" cap="none" normalizeH="0" baseline="0">
                        <a:ln>
                          <a:noFill/>
                        </a:ln>
                        <a:solidFill>
                          <a:schemeClr val="tx1"/>
                        </a:solidFill>
                        <a:effectLst/>
                        <a:latin typeface="+mn-lt"/>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207963">
                <a:tc>
                  <a:txBody>
                    <a:bodyPr/>
                    <a:lstStyle/>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a:ln>
                            <a:noFill/>
                          </a:ln>
                          <a:solidFill>
                            <a:srgbClr val="BD6FBF"/>
                          </a:solidFill>
                          <a:effectLst/>
                          <a:latin typeface="+mn-lt"/>
                          <a:ea typeface="宋体" pitchFamily="2" charset="-122"/>
                        </a:rPr>
                        <a:t>+</a:t>
                      </a:r>
                      <a:r>
                        <a:rPr kumimoji="1" lang="en-US" altLang="zh-CN" sz="1800" b="0" i="0" u="none" strike="noStrike" cap="none" normalizeH="0" baseline="0" dirty="0">
                          <a:ln>
                            <a:noFill/>
                          </a:ln>
                          <a:solidFill>
                            <a:schemeClr val="tx1"/>
                          </a:solidFill>
                          <a:effectLst/>
                          <a:latin typeface="+mn-lt"/>
                          <a:ea typeface="宋体" pitchFamily="2" charset="-122"/>
                        </a:rPr>
                        <a:t>start()</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a:ln>
                            <a:noFill/>
                          </a:ln>
                          <a:solidFill>
                            <a:srgbClr val="BD6FBF"/>
                          </a:solidFill>
                          <a:effectLst/>
                          <a:latin typeface="+mn-lt"/>
                          <a:ea typeface="宋体" pitchFamily="2" charset="-122"/>
                        </a:rPr>
                        <a:t>+</a:t>
                      </a:r>
                      <a:r>
                        <a:rPr kumimoji="1" lang="en-US" altLang="zh-CN" sz="1800" b="0" i="0" u="none" strike="noStrike" cap="none" normalizeH="0" baseline="0" dirty="0">
                          <a:ln>
                            <a:noFill/>
                          </a:ln>
                          <a:solidFill>
                            <a:schemeClr val="tx1"/>
                          </a:solidFill>
                          <a:effectLst/>
                          <a:latin typeface="+mn-lt"/>
                          <a:ea typeface="宋体" pitchFamily="2" charset="-122"/>
                        </a:rPr>
                        <a:t>run()</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a:ln>
                            <a:noFill/>
                          </a:ln>
                          <a:solidFill>
                            <a:srgbClr val="BD6FBF"/>
                          </a:solidFill>
                          <a:effectLst/>
                          <a:latin typeface="+mn-lt"/>
                          <a:ea typeface="宋体" pitchFamily="2" charset="-122"/>
                        </a:rPr>
                        <a:t>+</a:t>
                      </a:r>
                      <a:r>
                        <a:rPr kumimoji="1" lang="en-US" altLang="zh-CN" sz="1800" b="0" i="0" u="none" strike="noStrike" cap="none" normalizeH="0" baseline="0" dirty="0">
                          <a:ln>
                            <a:noFill/>
                          </a:ln>
                          <a:solidFill>
                            <a:schemeClr val="tx1"/>
                          </a:solidFill>
                          <a:effectLst/>
                          <a:latin typeface="+mn-lt"/>
                          <a:ea typeface="宋体" pitchFamily="2" charset="-122"/>
                        </a:rPr>
                        <a:t>stop()</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a:ln>
                            <a:noFill/>
                          </a:ln>
                          <a:solidFill>
                            <a:srgbClr val="BD6FBF"/>
                          </a:solidFill>
                          <a:effectLst/>
                          <a:latin typeface="+mn-lt"/>
                          <a:ea typeface="宋体" pitchFamily="2" charset="-122"/>
                        </a:rPr>
                        <a:t>+</a:t>
                      </a:r>
                      <a:r>
                        <a:rPr kumimoji="1" lang="en-US" altLang="zh-CN" sz="1800" b="0" i="0" u="none" strike="noStrike" cap="none" normalizeH="0" baseline="0" dirty="0">
                          <a:ln>
                            <a:noFill/>
                          </a:ln>
                          <a:solidFill>
                            <a:schemeClr val="tx1"/>
                          </a:solidFill>
                          <a:effectLst/>
                          <a:latin typeface="+mn-lt"/>
                          <a:ea typeface="宋体" pitchFamily="2" charset="-122"/>
                        </a:rPr>
                        <a:t>dance()</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bl>
          </a:graphicData>
        </a:graphic>
      </p:graphicFrame>
      <p:graphicFrame>
        <p:nvGraphicFramePr>
          <p:cNvPr id="287767" name="Group 23"/>
          <p:cNvGraphicFramePr>
            <a:graphicFrameLocks noGrp="1"/>
          </p:cNvGraphicFramePr>
          <p:nvPr>
            <p:extLst>
              <p:ext uri="{D42A27DB-BD31-4B8C-83A1-F6EECF244321}">
                <p14:modId xmlns:p14="http://schemas.microsoft.com/office/powerpoint/2010/main" val="3016392279"/>
              </p:ext>
            </p:extLst>
          </p:nvPr>
        </p:nvGraphicFramePr>
        <p:xfrm>
          <a:off x="3919518" y="4370343"/>
          <a:ext cx="1524000" cy="1850200"/>
        </p:xfrm>
        <a:graphic>
          <a:graphicData uri="http://schemas.openxmlformats.org/drawingml/2006/table">
            <a:tbl>
              <a:tblPr/>
              <a:tblGrid>
                <a:gridCol w="1524000">
                  <a:extLst>
                    <a:ext uri="{9D8B030D-6E8A-4147-A177-3AD203B41FA5}">
                      <a16:colId xmlns:a16="http://schemas.microsoft.com/office/drawing/2014/main" val="20000"/>
                    </a:ext>
                  </a:extLst>
                </a:gridCol>
              </a:tblGrid>
              <a:tr h="20796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mn-lt"/>
                          <a:ea typeface="宋体" pitchFamily="2" charset="-122"/>
                        </a:rPr>
                        <a:t>Car</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207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500" b="0" i="0" u="none" strike="noStrike" cap="none" normalizeH="0" baseline="0" dirty="0">
                        <a:ln>
                          <a:noFill/>
                        </a:ln>
                        <a:solidFill>
                          <a:schemeClr val="tx1"/>
                        </a:solidFill>
                        <a:effectLst/>
                        <a:latin typeface="+mn-lt"/>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207963">
                <a:tc>
                  <a:txBody>
                    <a:bodyPr/>
                    <a:lstStyle/>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a:ln>
                            <a:noFill/>
                          </a:ln>
                          <a:solidFill>
                            <a:srgbClr val="BD6FBF"/>
                          </a:solidFill>
                          <a:effectLst/>
                          <a:latin typeface="+mn-lt"/>
                          <a:ea typeface="宋体" pitchFamily="2" charset="-122"/>
                        </a:rPr>
                        <a:t>+</a:t>
                      </a:r>
                      <a:r>
                        <a:rPr kumimoji="1" lang="en-US" altLang="zh-CN" sz="1800" b="0" i="0" u="none" strike="noStrike" cap="none" normalizeH="0" baseline="0" dirty="0">
                          <a:ln>
                            <a:noFill/>
                          </a:ln>
                          <a:solidFill>
                            <a:schemeClr val="tx1"/>
                          </a:solidFill>
                          <a:effectLst/>
                          <a:latin typeface="+mn-lt"/>
                          <a:ea typeface="宋体" pitchFamily="2" charset="-122"/>
                        </a:rPr>
                        <a:t>start()</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a:ln>
                            <a:noFill/>
                          </a:ln>
                          <a:solidFill>
                            <a:srgbClr val="BD6FBF"/>
                          </a:solidFill>
                          <a:effectLst/>
                          <a:latin typeface="+mn-lt"/>
                          <a:ea typeface="宋体" pitchFamily="2" charset="-122"/>
                        </a:rPr>
                        <a:t>+</a:t>
                      </a:r>
                      <a:r>
                        <a:rPr kumimoji="1" lang="en-US" altLang="zh-CN" sz="1800" b="0" i="0" u="none" strike="noStrike" cap="none" normalizeH="0" baseline="0" dirty="0">
                          <a:ln>
                            <a:noFill/>
                          </a:ln>
                          <a:solidFill>
                            <a:schemeClr val="tx1"/>
                          </a:solidFill>
                          <a:effectLst/>
                          <a:latin typeface="+mn-lt"/>
                          <a:ea typeface="宋体" pitchFamily="2" charset="-122"/>
                        </a:rPr>
                        <a:t>run()</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a:ln>
                            <a:noFill/>
                          </a:ln>
                          <a:solidFill>
                            <a:srgbClr val="BD6FBF"/>
                          </a:solidFill>
                          <a:effectLst/>
                          <a:latin typeface="+mn-lt"/>
                          <a:ea typeface="宋体" pitchFamily="2" charset="-122"/>
                        </a:rPr>
                        <a:t>+</a:t>
                      </a:r>
                      <a:r>
                        <a:rPr kumimoji="1" lang="en-US" altLang="zh-CN" sz="1800" b="0" i="0" u="none" strike="noStrike" cap="none" normalizeH="0" baseline="0" dirty="0">
                          <a:ln>
                            <a:noFill/>
                          </a:ln>
                          <a:solidFill>
                            <a:schemeClr val="tx1"/>
                          </a:solidFill>
                          <a:effectLst/>
                          <a:latin typeface="+mn-lt"/>
                          <a:ea typeface="宋体" pitchFamily="2" charset="-122"/>
                        </a:rPr>
                        <a:t>stop()</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a:ln>
                            <a:noFill/>
                          </a:ln>
                          <a:solidFill>
                            <a:srgbClr val="BD6FBF"/>
                          </a:solidFill>
                          <a:effectLst/>
                          <a:latin typeface="+mn-lt"/>
                          <a:ea typeface="宋体" pitchFamily="2" charset="-122"/>
                        </a:rPr>
                        <a:t>+</a:t>
                      </a:r>
                      <a:r>
                        <a:rPr kumimoji="1" lang="en-US" altLang="zh-CN" sz="1800" b="0" i="0" u="none" strike="noStrike" cap="none" normalizeH="0" baseline="0" dirty="0" err="1">
                          <a:ln>
                            <a:noFill/>
                          </a:ln>
                          <a:solidFill>
                            <a:schemeClr val="tx1"/>
                          </a:solidFill>
                          <a:effectLst/>
                          <a:latin typeface="+mn-lt"/>
                          <a:ea typeface="宋体" pitchFamily="2" charset="-122"/>
                        </a:rPr>
                        <a:t>fillFuel</a:t>
                      </a:r>
                      <a:r>
                        <a:rPr kumimoji="1" lang="en-US" altLang="zh-CN" sz="1800" b="0" i="0" u="none" strike="noStrike" cap="none" normalizeH="0" baseline="0" dirty="0">
                          <a:ln>
                            <a:noFill/>
                          </a:ln>
                          <a:solidFill>
                            <a:schemeClr val="tx1"/>
                          </a:solidFill>
                          <a:effectLst/>
                          <a:latin typeface="+mn-lt"/>
                          <a:ea typeface="宋体" pitchFamily="2" charset="-122"/>
                        </a:rPr>
                        <a:t>()</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a:ln>
                            <a:noFill/>
                          </a:ln>
                          <a:solidFill>
                            <a:srgbClr val="BD6FBF"/>
                          </a:solidFill>
                          <a:effectLst/>
                          <a:latin typeface="+mn-lt"/>
                          <a:ea typeface="宋体" pitchFamily="2" charset="-122"/>
                        </a:rPr>
                        <a:t>+</a:t>
                      </a:r>
                      <a:r>
                        <a:rPr kumimoji="1" lang="en-US" altLang="zh-CN" sz="1800" b="0" i="0" u="none" strike="noStrike" cap="none" normalizeH="0" baseline="0" dirty="0">
                          <a:ln>
                            <a:noFill/>
                          </a:ln>
                          <a:solidFill>
                            <a:schemeClr val="tx1"/>
                          </a:solidFill>
                          <a:effectLst/>
                          <a:latin typeface="+mn-lt"/>
                          <a:ea typeface="宋体" pitchFamily="2" charset="-122"/>
                        </a:rPr>
                        <a:t>crack()</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bl>
          </a:graphicData>
        </a:graphic>
      </p:graphicFrame>
      <p:graphicFrame>
        <p:nvGraphicFramePr>
          <p:cNvPr id="287777" name="Group 33"/>
          <p:cNvGraphicFramePr>
            <a:graphicFrameLocks noGrp="1"/>
          </p:cNvGraphicFramePr>
          <p:nvPr>
            <p:extLst>
              <p:ext uri="{D42A27DB-BD31-4B8C-83A1-F6EECF244321}">
                <p14:modId xmlns:p14="http://schemas.microsoft.com/office/powerpoint/2010/main" val="3037388935"/>
              </p:ext>
            </p:extLst>
          </p:nvPr>
        </p:nvGraphicFramePr>
        <p:xfrm>
          <a:off x="5976918" y="4390981"/>
          <a:ext cx="1752600" cy="1603312"/>
        </p:xfrm>
        <a:graphic>
          <a:graphicData uri="http://schemas.openxmlformats.org/drawingml/2006/table">
            <a:tbl>
              <a:tblPr/>
              <a:tblGrid>
                <a:gridCol w="1752600">
                  <a:extLst>
                    <a:ext uri="{9D8B030D-6E8A-4147-A177-3AD203B41FA5}">
                      <a16:colId xmlns:a16="http://schemas.microsoft.com/office/drawing/2014/main" val="20000"/>
                    </a:ext>
                  </a:extLst>
                </a:gridCol>
              </a:tblGrid>
              <a:tr h="20796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mn-lt"/>
                          <a:ea typeface="宋体" pitchFamily="2" charset="-122"/>
                        </a:rPr>
                        <a:t>Bird</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207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500" b="0" i="0" u="none" strike="noStrike" cap="none" normalizeH="0" baseline="0" dirty="0">
                        <a:ln>
                          <a:noFill/>
                        </a:ln>
                        <a:solidFill>
                          <a:schemeClr val="tx1"/>
                        </a:solidFill>
                        <a:effectLst/>
                        <a:latin typeface="+mn-lt"/>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207963">
                <a:tc>
                  <a:txBody>
                    <a:bodyPr/>
                    <a:lstStyle/>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a:ln>
                            <a:noFill/>
                          </a:ln>
                          <a:solidFill>
                            <a:srgbClr val="BD6FBF"/>
                          </a:solidFill>
                          <a:effectLst/>
                          <a:latin typeface="+mn-lt"/>
                          <a:ea typeface="宋体" pitchFamily="2" charset="-122"/>
                        </a:rPr>
                        <a:t>+</a:t>
                      </a:r>
                      <a:r>
                        <a:rPr kumimoji="1" lang="en-US" altLang="zh-CN" sz="1800" b="0" i="0" u="none" strike="noStrike" cap="none" normalizeH="0" baseline="0" dirty="0">
                          <a:ln>
                            <a:noFill/>
                          </a:ln>
                          <a:solidFill>
                            <a:schemeClr val="tx1"/>
                          </a:solidFill>
                          <a:effectLst/>
                          <a:latin typeface="+mn-lt"/>
                          <a:ea typeface="宋体" pitchFamily="2" charset="-122"/>
                        </a:rPr>
                        <a:t>start()</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a:ln>
                            <a:noFill/>
                          </a:ln>
                          <a:solidFill>
                            <a:srgbClr val="BD6FBF"/>
                          </a:solidFill>
                          <a:effectLst/>
                          <a:latin typeface="+mn-lt"/>
                          <a:ea typeface="宋体" pitchFamily="2" charset="-122"/>
                        </a:rPr>
                        <a:t>+</a:t>
                      </a:r>
                      <a:r>
                        <a:rPr kumimoji="1" lang="en-US" altLang="zh-CN" sz="1800" b="0" i="0" u="none" strike="noStrike" cap="none" normalizeH="0" baseline="0" dirty="0">
                          <a:ln>
                            <a:noFill/>
                          </a:ln>
                          <a:solidFill>
                            <a:schemeClr val="tx1"/>
                          </a:solidFill>
                          <a:effectLst/>
                          <a:latin typeface="+mn-lt"/>
                          <a:ea typeface="宋体" pitchFamily="2" charset="-122"/>
                        </a:rPr>
                        <a:t>run()</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a:ln>
                            <a:noFill/>
                          </a:ln>
                          <a:solidFill>
                            <a:srgbClr val="BD6FBF"/>
                          </a:solidFill>
                          <a:effectLst/>
                          <a:latin typeface="+mn-lt"/>
                          <a:ea typeface="宋体" pitchFamily="2" charset="-122"/>
                        </a:rPr>
                        <a:t>+</a:t>
                      </a:r>
                      <a:r>
                        <a:rPr kumimoji="1" lang="en-US" altLang="zh-CN" sz="1800" b="0" i="0" u="none" strike="noStrike" cap="none" normalizeH="0" baseline="0" dirty="0">
                          <a:ln>
                            <a:noFill/>
                          </a:ln>
                          <a:solidFill>
                            <a:schemeClr val="tx1"/>
                          </a:solidFill>
                          <a:effectLst/>
                          <a:latin typeface="+mn-lt"/>
                          <a:ea typeface="宋体" pitchFamily="2" charset="-122"/>
                        </a:rPr>
                        <a:t>stop()</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a:ln>
                            <a:noFill/>
                          </a:ln>
                          <a:solidFill>
                            <a:srgbClr val="BD6FBF"/>
                          </a:solidFill>
                          <a:effectLst/>
                          <a:latin typeface="+mn-lt"/>
                          <a:ea typeface="宋体" pitchFamily="2" charset="-122"/>
                        </a:rPr>
                        <a:t>+</a:t>
                      </a:r>
                      <a:r>
                        <a:rPr kumimoji="1" lang="en-US" altLang="zh-CN" sz="1800" b="0" i="0" u="none" strike="noStrike" cap="none" normalizeH="0" baseline="0" dirty="0">
                          <a:ln>
                            <a:noFill/>
                          </a:ln>
                          <a:solidFill>
                            <a:schemeClr val="tx1"/>
                          </a:solidFill>
                          <a:effectLst/>
                          <a:latin typeface="+mn-lt"/>
                          <a:ea typeface="宋体" pitchFamily="2" charset="-122"/>
                        </a:rPr>
                        <a:t>fly()</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bl>
          </a:graphicData>
        </a:graphic>
      </p:graphicFrame>
      <p:sp>
        <p:nvSpPr>
          <p:cNvPr id="30763" name="Line 43"/>
          <p:cNvSpPr>
            <a:spLocks noChangeShapeType="1"/>
          </p:cNvSpPr>
          <p:nvPr/>
        </p:nvSpPr>
        <p:spPr bwMode="auto">
          <a:xfrm>
            <a:off x="2471718" y="3989343"/>
            <a:ext cx="4267200" cy="0"/>
          </a:xfrm>
          <a:prstGeom prst="line">
            <a:avLst/>
          </a:prstGeom>
          <a:noFill/>
          <a:ln w="9525">
            <a:solidFill>
              <a:schemeClr val="tx1"/>
            </a:solidFill>
            <a:prstDash val="sysDot"/>
            <a:round/>
            <a:headEnd/>
            <a:tailEnd/>
          </a:ln>
        </p:spPr>
        <p:txBody>
          <a:bodyPr/>
          <a:lstStyle/>
          <a:p>
            <a:endParaRPr lang="zh-CN" altLang="en-US">
              <a:cs typeface="Times New Roman" pitchFamily="18" charset="0"/>
            </a:endParaRPr>
          </a:p>
        </p:txBody>
      </p:sp>
      <p:sp>
        <p:nvSpPr>
          <p:cNvPr id="30764" name="Line 44"/>
          <p:cNvSpPr>
            <a:spLocks noChangeShapeType="1"/>
          </p:cNvSpPr>
          <p:nvPr/>
        </p:nvSpPr>
        <p:spPr bwMode="auto">
          <a:xfrm>
            <a:off x="2471718" y="3989343"/>
            <a:ext cx="0" cy="381000"/>
          </a:xfrm>
          <a:prstGeom prst="line">
            <a:avLst/>
          </a:prstGeom>
          <a:noFill/>
          <a:ln w="9525">
            <a:solidFill>
              <a:schemeClr val="tx1"/>
            </a:solidFill>
            <a:prstDash val="sysDot"/>
            <a:round/>
            <a:headEnd/>
            <a:tailEnd/>
          </a:ln>
        </p:spPr>
        <p:txBody>
          <a:bodyPr/>
          <a:lstStyle/>
          <a:p>
            <a:endParaRPr lang="zh-CN" altLang="en-US">
              <a:cs typeface="Times New Roman" pitchFamily="18" charset="0"/>
            </a:endParaRPr>
          </a:p>
        </p:txBody>
      </p:sp>
      <p:sp>
        <p:nvSpPr>
          <p:cNvPr id="30765" name="Line 45"/>
          <p:cNvSpPr>
            <a:spLocks noChangeShapeType="1"/>
          </p:cNvSpPr>
          <p:nvPr/>
        </p:nvSpPr>
        <p:spPr bwMode="auto">
          <a:xfrm>
            <a:off x="6738918" y="3989343"/>
            <a:ext cx="0" cy="381000"/>
          </a:xfrm>
          <a:prstGeom prst="line">
            <a:avLst/>
          </a:prstGeom>
          <a:noFill/>
          <a:ln w="9525">
            <a:solidFill>
              <a:schemeClr val="tx1"/>
            </a:solidFill>
            <a:prstDash val="sysDot"/>
            <a:round/>
            <a:headEnd/>
            <a:tailEnd/>
          </a:ln>
        </p:spPr>
        <p:txBody>
          <a:bodyPr/>
          <a:lstStyle/>
          <a:p>
            <a:endParaRPr lang="zh-CN" altLang="en-US">
              <a:cs typeface="Times New Roman" pitchFamily="18" charset="0"/>
            </a:endParaRPr>
          </a:p>
        </p:txBody>
      </p:sp>
      <p:sp>
        <p:nvSpPr>
          <p:cNvPr id="30766" name="Line 46"/>
          <p:cNvSpPr>
            <a:spLocks noChangeShapeType="1"/>
          </p:cNvSpPr>
          <p:nvPr/>
        </p:nvSpPr>
        <p:spPr bwMode="auto">
          <a:xfrm flipV="1">
            <a:off x="4605318" y="3455943"/>
            <a:ext cx="0" cy="914400"/>
          </a:xfrm>
          <a:prstGeom prst="line">
            <a:avLst/>
          </a:prstGeom>
          <a:noFill/>
          <a:ln w="9525">
            <a:solidFill>
              <a:schemeClr val="tx1"/>
            </a:solidFill>
            <a:prstDash val="sysDot"/>
            <a:round/>
            <a:headEnd/>
            <a:tailEnd type="triangle" w="lg" len="lg"/>
          </a:ln>
        </p:spPr>
        <p:txBody>
          <a:bodyPr/>
          <a:lstStyle/>
          <a:p>
            <a:endParaRPr lang="zh-CN" altLang="en-US">
              <a:cs typeface="Times New Roman" pitchFamily="18" charset="0"/>
            </a:endParaRPr>
          </a:p>
        </p:txBody>
      </p:sp>
    </p:spTree>
    <p:extLst>
      <p:ext uri="{BB962C8B-B14F-4D97-AF65-F5344CB8AC3E}">
        <p14:creationId xmlns:p14="http://schemas.microsoft.com/office/powerpoint/2010/main" val="40429287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3275856" y="620688"/>
            <a:ext cx="5218964" cy="840148"/>
          </a:xfrm>
        </p:spPr>
        <p:txBody>
          <a:bodyPr/>
          <a:lstStyle/>
          <a:p>
            <a:pPr eaLnBrk="1" hangingPunct="1">
              <a:defRPr/>
            </a:pPr>
            <a:r>
              <a:rPr lang="zh-CN" altLang="en-US" b="1" dirty="0">
                <a:latin typeface="+mn-lt"/>
                <a:ea typeface="宋体" pitchFamily="2" charset="-122"/>
                <a:cs typeface="Times New Roman" pitchFamily="18" charset="0"/>
              </a:rPr>
              <a:t>接口应用举例</a:t>
            </a:r>
            <a:r>
              <a:rPr lang="en-US" altLang="zh-CN" b="1" dirty="0">
                <a:latin typeface="+mn-lt"/>
                <a:ea typeface="宋体" pitchFamily="2" charset="-122"/>
                <a:cs typeface="Times New Roman" pitchFamily="18" charset="0"/>
              </a:rPr>
              <a:t>(1)</a:t>
            </a:r>
          </a:p>
        </p:txBody>
      </p:sp>
      <p:sp>
        <p:nvSpPr>
          <p:cNvPr id="29699" name="Rectangle 3"/>
          <p:cNvSpPr>
            <a:spLocks noChangeArrowheads="1"/>
          </p:cNvSpPr>
          <p:nvPr/>
        </p:nvSpPr>
        <p:spPr bwMode="auto">
          <a:xfrm>
            <a:off x="323528" y="908720"/>
            <a:ext cx="8568952" cy="5743111"/>
          </a:xfrm>
          <a:prstGeom prst="rect">
            <a:avLst/>
          </a:prstGeom>
          <a:noFill/>
          <a:ln w="9525">
            <a:noFill/>
            <a:miter lim="800000"/>
            <a:headEnd/>
            <a:tailEnd/>
          </a:ln>
        </p:spPr>
        <p:txBody>
          <a:bodyPr wrap="square">
            <a:spAutoFit/>
          </a:bodyPr>
          <a:lstStyle/>
          <a:p>
            <a:pPr>
              <a:lnSpc>
                <a:spcPct val="90000"/>
              </a:lnSpc>
            </a:pPr>
            <a:r>
              <a:rPr lang="en-US" altLang="zh-CN" sz="2400" dirty="0">
                <a:solidFill>
                  <a:srgbClr val="C00000"/>
                </a:solidFill>
                <a:ea typeface="宋体" pitchFamily="2" charset="-122"/>
                <a:cs typeface="Times New Roman" pitchFamily="18" charset="0"/>
              </a:rPr>
              <a:t>public interface Runner {</a:t>
            </a:r>
          </a:p>
          <a:p>
            <a:pPr>
              <a:lnSpc>
                <a:spcPct val="90000"/>
              </a:lnSpc>
            </a:pPr>
            <a:r>
              <a:rPr lang="en-US" altLang="zh-CN" sz="2400" dirty="0">
                <a:solidFill>
                  <a:srgbClr val="C00000"/>
                </a:solidFill>
                <a:ea typeface="宋体" pitchFamily="2" charset="-122"/>
                <a:cs typeface="Times New Roman" pitchFamily="18" charset="0"/>
              </a:rPr>
              <a:t>	public void start();</a:t>
            </a:r>
          </a:p>
          <a:p>
            <a:pPr>
              <a:lnSpc>
                <a:spcPct val="90000"/>
              </a:lnSpc>
            </a:pPr>
            <a:r>
              <a:rPr lang="en-US" altLang="zh-CN" sz="2400" dirty="0">
                <a:solidFill>
                  <a:srgbClr val="C00000"/>
                </a:solidFill>
                <a:ea typeface="宋体" pitchFamily="2" charset="-122"/>
                <a:cs typeface="Times New Roman" pitchFamily="18" charset="0"/>
              </a:rPr>
              <a:t>	public void run();</a:t>
            </a:r>
          </a:p>
          <a:p>
            <a:pPr>
              <a:lnSpc>
                <a:spcPct val="90000"/>
              </a:lnSpc>
            </a:pPr>
            <a:r>
              <a:rPr lang="en-US" altLang="zh-CN" sz="2400" dirty="0">
                <a:solidFill>
                  <a:srgbClr val="C00000"/>
                </a:solidFill>
                <a:ea typeface="宋体" pitchFamily="2" charset="-122"/>
                <a:cs typeface="Times New Roman" pitchFamily="18" charset="0"/>
              </a:rPr>
              <a:t>	public void stop();</a:t>
            </a:r>
          </a:p>
          <a:p>
            <a:pPr>
              <a:lnSpc>
                <a:spcPct val="90000"/>
              </a:lnSpc>
            </a:pPr>
            <a:r>
              <a:rPr lang="en-US" altLang="zh-CN" sz="2400" dirty="0">
                <a:solidFill>
                  <a:srgbClr val="C00000"/>
                </a:solidFill>
                <a:ea typeface="宋体" pitchFamily="2" charset="-122"/>
                <a:cs typeface="Times New Roman" pitchFamily="18" charset="0"/>
              </a:rPr>
              <a:t>}</a:t>
            </a:r>
          </a:p>
          <a:p>
            <a:pPr>
              <a:lnSpc>
                <a:spcPct val="90000"/>
              </a:lnSpc>
            </a:pPr>
            <a:r>
              <a:rPr lang="en-US" altLang="zh-CN" sz="2400" dirty="0">
                <a:solidFill>
                  <a:srgbClr val="C00000"/>
                </a:solidFill>
                <a:ea typeface="宋体" pitchFamily="2" charset="-122"/>
                <a:cs typeface="Times New Roman" pitchFamily="18" charset="0"/>
              </a:rPr>
              <a:t>public class Person implements Runner {</a:t>
            </a:r>
          </a:p>
          <a:p>
            <a:pPr>
              <a:lnSpc>
                <a:spcPct val="90000"/>
              </a:lnSpc>
            </a:pPr>
            <a:r>
              <a:rPr lang="en-US" altLang="zh-CN" sz="2400" dirty="0">
                <a:solidFill>
                  <a:srgbClr val="C00000"/>
                </a:solidFill>
                <a:ea typeface="宋体" pitchFamily="2" charset="-122"/>
                <a:cs typeface="Times New Roman" pitchFamily="18" charset="0"/>
              </a:rPr>
              <a:t>	public void start() {</a:t>
            </a:r>
          </a:p>
          <a:p>
            <a:pPr>
              <a:lnSpc>
                <a:spcPct val="90000"/>
              </a:lnSpc>
            </a:pPr>
            <a:r>
              <a:rPr lang="en-US" altLang="zh-CN" sz="2400" dirty="0">
                <a:solidFill>
                  <a:schemeClr val="accent2"/>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 </a:t>
            </a:r>
            <a:r>
              <a:rPr lang="zh-CN" altLang="en-US" sz="2400" dirty="0">
                <a:solidFill>
                  <a:srgbClr val="0000FF"/>
                </a:solidFill>
                <a:ea typeface="宋体" pitchFamily="2" charset="-122"/>
                <a:cs typeface="Times New Roman" pitchFamily="18" charset="0"/>
              </a:rPr>
              <a:t>准备工作：弯腰、蹬腿、咬牙、瞪眼			</a:t>
            </a:r>
            <a:r>
              <a:rPr lang="en-US" altLang="zh-CN" sz="2400" dirty="0">
                <a:solidFill>
                  <a:srgbClr val="0000FF"/>
                </a:solidFill>
                <a:ea typeface="宋体" pitchFamily="2" charset="-122"/>
                <a:cs typeface="Times New Roman" pitchFamily="18" charset="0"/>
              </a:rPr>
              <a:t>	// </a:t>
            </a:r>
            <a:r>
              <a:rPr lang="zh-CN" altLang="en-US" sz="2400" dirty="0">
                <a:solidFill>
                  <a:srgbClr val="0000FF"/>
                </a:solidFill>
                <a:ea typeface="宋体" pitchFamily="2" charset="-122"/>
                <a:cs typeface="Times New Roman" pitchFamily="18" charset="0"/>
              </a:rPr>
              <a:t>开跑</a:t>
            </a:r>
          </a:p>
          <a:p>
            <a:pPr>
              <a:lnSpc>
                <a:spcPct val="90000"/>
              </a:lnSpc>
            </a:pPr>
            <a:r>
              <a:rPr lang="zh-CN" altLang="en-US" sz="2400" dirty="0">
                <a:solidFill>
                  <a:schemeClr val="accent2"/>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a:t>
            </a:r>
          </a:p>
          <a:p>
            <a:pPr>
              <a:lnSpc>
                <a:spcPct val="90000"/>
              </a:lnSpc>
            </a:pPr>
            <a:r>
              <a:rPr lang="en-US" altLang="zh-CN" sz="2400" dirty="0">
                <a:solidFill>
                  <a:srgbClr val="C00000"/>
                </a:solidFill>
                <a:ea typeface="宋体" pitchFamily="2" charset="-122"/>
                <a:cs typeface="Times New Roman" pitchFamily="18" charset="0"/>
              </a:rPr>
              <a:t>	public void run() {</a:t>
            </a:r>
          </a:p>
          <a:p>
            <a:pPr>
              <a:lnSpc>
                <a:spcPct val="90000"/>
              </a:lnSpc>
            </a:pPr>
            <a:r>
              <a:rPr lang="en-US" altLang="zh-CN" sz="2400" dirty="0">
                <a:solidFill>
                  <a:schemeClr val="accent2"/>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 </a:t>
            </a:r>
            <a:r>
              <a:rPr lang="zh-CN" altLang="en-US" sz="2400" dirty="0">
                <a:solidFill>
                  <a:srgbClr val="0000FF"/>
                </a:solidFill>
                <a:ea typeface="宋体" pitchFamily="2" charset="-122"/>
                <a:cs typeface="Times New Roman" pitchFamily="18" charset="0"/>
              </a:rPr>
              <a:t>摆动手臂</a:t>
            </a:r>
          </a:p>
          <a:p>
            <a:pPr>
              <a:lnSpc>
                <a:spcPct val="90000"/>
              </a:lnSpc>
            </a:pPr>
            <a:r>
              <a:rPr lang="zh-CN" altLang="en-US" sz="2400" dirty="0">
                <a:solidFill>
                  <a:srgbClr val="0000FF"/>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 </a:t>
            </a:r>
            <a:r>
              <a:rPr lang="zh-CN" altLang="en-US" sz="2400" dirty="0">
                <a:solidFill>
                  <a:srgbClr val="0000FF"/>
                </a:solidFill>
                <a:ea typeface="宋体" pitchFamily="2" charset="-122"/>
                <a:cs typeface="Times New Roman" pitchFamily="18" charset="0"/>
              </a:rPr>
              <a:t>维持直线方向</a:t>
            </a:r>
          </a:p>
          <a:p>
            <a:pPr>
              <a:lnSpc>
                <a:spcPct val="90000"/>
              </a:lnSpc>
            </a:pPr>
            <a:r>
              <a:rPr lang="zh-CN" altLang="en-US" sz="2400" dirty="0">
                <a:solidFill>
                  <a:schemeClr val="accent2"/>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a:t>
            </a:r>
          </a:p>
          <a:p>
            <a:pPr>
              <a:lnSpc>
                <a:spcPct val="90000"/>
              </a:lnSpc>
            </a:pPr>
            <a:r>
              <a:rPr lang="en-US" altLang="zh-CN" sz="2400" dirty="0">
                <a:solidFill>
                  <a:srgbClr val="C00000"/>
                </a:solidFill>
                <a:ea typeface="宋体" pitchFamily="2" charset="-122"/>
                <a:cs typeface="Times New Roman" pitchFamily="18" charset="0"/>
              </a:rPr>
              <a:t>	public void stop() {</a:t>
            </a:r>
          </a:p>
          <a:p>
            <a:pPr>
              <a:lnSpc>
                <a:spcPct val="90000"/>
              </a:lnSpc>
            </a:pPr>
            <a:r>
              <a:rPr lang="en-US" altLang="zh-CN" sz="2400" dirty="0">
                <a:solidFill>
                  <a:schemeClr val="accent2"/>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 </a:t>
            </a:r>
            <a:r>
              <a:rPr lang="zh-CN" altLang="en-US" sz="2400" dirty="0">
                <a:solidFill>
                  <a:srgbClr val="0000FF"/>
                </a:solidFill>
                <a:ea typeface="宋体" pitchFamily="2" charset="-122"/>
                <a:cs typeface="Times New Roman" pitchFamily="18" charset="0"/>
              </a:rPr>
              <a:t>减速直至停止、喝水。</a:t>
            </a:r>
          </a:p>
          <a:p>
            <a:pPr>
              <a:lnSpc>
                <a:spcPct val="90000"/>
              </a:lnSpc>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  }</a:t>
            </a:r>
          </a:p>
        </p:txBody>
      </p:sp>
    </p:spTree>
    <p:extLst>
      <p:ext uri="{BB962C8B-B14F-4D97-AF65-F5344CB8AC3E}">
        <p14:creationId xmlns:p14="http://schemas.microsoft.com/office/powerpoint/2010/main" val="41076122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228600" y="762000"/>
            <a:ext cx="838200" cy="5029200"/>
          </a:xfrm>
        </p:spPr>
        <p:txBody>
          <a:bodyPr/>
          <a:lstStyle/>
          <a:p>
            <a:pPr eaLnBrk="1" hangingPunct="1">
              <a:defRPr/>
            </a:pPr>
            <a:r>
              <a:rPr lang="zh-CN" altLang="en-US" b="1" dirty="0">
                <a:latin typeface="+mn-lt"/>
                <a:ea typeface="宋体" pitchFamily="2" charset="-122"/>
                <a:cs typeface="Times New Roman" pitchFamily="18" charset="0"/>
              </a:rPr>
              <a:t>接口应用举例</a:t>
            </a:r>
            <a:r>
              <a:rPr lang="en-US" altLang="zh-CN" b="1" dirty="0">
                <a:latin typeface="+mn-lt"/>
                <a:ea typeface="宋体" pitchFamily="2" charset="-122"/>
                <a:cs typeface="Times New Roman" pitchFamily="18" charset="0"/>
              </a:rPr>
              <a:t>(2)</a:t>
            </a:r>
          </a:p>
        </p:txBody>
      </p:sp>
      <p:sp>
        <p:nvSpPr>
          <p:cNvPr id="31747" name="Rectangle 3"/>
          <p:cNvSpPr>
            <a:spLocks noGrp="1" noChangeArrowheads="1"/>
          </p:cNvSpPr>
          <p:nvPr>
            <p:ph type="body" idx="1"/>
          </p:nvPr>
        </p:nvSpPr>
        <p:spPr>
          <a:xfrm>
            <a:off x="1403648" y="892014"/>
            <a:ext cx="7086600" cy="5417306"/>
          </a:xfrm>
        </p:spPr>
        <p:txBody>
          <a:bodyPr>
            <a:normAutofit lnSpcReduction="10000"/>
          </a:bodyPr>
          <a:lstStyle/>
          <a:p>
            <a:pPr eaLnBrk="1" hangingPunct="1">
              <a:lnSpc>
                <a:spcPct val="90000"/>
              </a:lnSpc>
              <a:spcBef>
                <a:spcPct val="50000"/>
              </a:spcBef>
              <a:buFont typeface="Wingdings" pitchFamily="2" charset="2"/>
              <a:buChar char="l"/>
            </a:pPr>
            <a:r>
              <a:rPr lang="en-US" altLang="zh-CN" sz="1800" dirty="0">
                <a:ea typeface="宋体" pitchFamily="2" charset="-122"/>
                <a:cs typeface="Times New Roman" pitchFamily="18" charset="0"/>
              </a:rPr>
              <a:t> </a:t>
            </a:r>
            <a:r>
              <a:rPr lang="zh-CN" altLang="en-US" sz="1800" dirty="0">
                <a:ea typeface="宋体" pitchFamily="2" charset="-122"/>
                <a:cs typeface="Times New Roman" pitchFamily="18" charset="0"/>
              </a:rPr>
              <a:t>一个类可以实现多个无关的接口</a:t>
            </a:r>
            <a:endParaRPr lang="zh-CN" altLang="en-US" sz="1800" dirty="0">
              <a:solidFill>
                <a:schemeClr val="accent2"/>
              </a:solidFill>
              <a:ea typeface="宋体" pitchFamily="2" charset="-122"/>
              <a:cs typeface="Times New Roman" pitchFamily="18" charset="0"/>
            </a:endParaRPr>
          </a:p>
          <a:p>
            <a:pPr eaLnBrk="1" hangingPunct="1">
              <a:lnSpc>
                <a:spcPct val="90000"/>
              </a:lnSpc>
              <a:buFontTx/>
              <a:buNone/>
            </a:pPr>
            <a:r>
              <a:rPr lang="en-US" altLang="zh-CN" sz="1800" dirty="0">
                <a:solidFill>
                  <a:srgbClr val="C00000"/>
                </a:solidFill>
                <a:ea typeface="宋体" pitchFamily="2" charset="-122"/>
                <a:cs typeface="Times New Roman" pitchFamily="18" charset="0"/>
              </a:rPr>
              <a:t>interface Runner { public void run();}</a:t>
            </a:r>
          </a:p>
          <a:p>
            <a:pPr eaLnBrk="1" hangingPunct="1">
              <a:lnSpc>
                <a:spcPct val="90000"/>
              </a:lnSpc>
              <a:buFontTx/>
              <a:buNone/>
            </a:pPr>
            <a:r>
              <a:rPr lang="en-US" altLang="zh-CN" sz="1800" dirty="0">
                <a:solidFill>
                  <a:srgbClr val="C00000"/>
                </a:solidFill>
                <a:ea typeface="宋体" pitchFamily="2" charset="-122"/>
                <a:cs typeface="Times New Roman" pitchFamily="18" charset="0"/>
              </a:rPr>
              <a:t>interface Swimmer {public double swim();}</a:t>
            </a:r>
          </a:p>
          <a:p>
            <a:pPr eaLnBrk="1" hangingPunct="1">
              <a:lnSpc>
                <a:spcPct val="90000"/>
              </a:lnSpc>
              <a:buFontTx/>
              <a:buNone/>
            </a:pPr>
            <a:r>
              <a:rPr lang="en-US" altLang="zh-CN" sz="1800" dirty="0">
                <a:solidFill>
                  <a:srgbClr val="C00000"/>
                </a:solidFill>
                <a:ea typeface="宋体" pitchFamily="2" charset="-122"/>
                <a:cs typeface="Times New Roman" pitchFamily="18" charset="0"/>
              </a:rPr>
              <a:t>class Creator{public </a:t>
            </a:r>
            <a:r>
              <a:rPr lang="en-US" altLang="zh-CN" sz="1800" dirty="0" err="1">
                <a:solidFill>
                  <a:srgbClr val="C00000"/>
                </a:solidFill>
                <a:ea typeface="宋体" pitchFamily="2" charset="-122"/>
                <a:cs typeface="Times New Roman" pitchFamily="18" charset="0"/>
              </a:rPr>
              <a:t>int</a:t>
            </a:r>
            <a:r>
              <a:rPr lang="en-US" altLang="zh-CN" sz="1800" dirty="0">
                <a:solidFill>
                  <a:srgbClr val="C00000"/>
                </a:solidFill>
                <a:ea typeface="宋体" pitchFamily="2" charset="-122"/>
                <a:cs typeface="Times New Roman" pitchFamily="18" charset="0"/>
              </a:rPr>
              <a:t> eat(){…}} </a:t>
            </a:r>
          </a:p>
          <a:p>
            <a:pPr eaLnBrk="1" hangingPunct="1">
              <a:lnSpc>
                <a:spcPct val="90000"/>
              </a:lnSpc>
              <a:buFontTx/>
              <a:buNone/>
            </a:pPr>
            <a:r>
              <a:rPr lang="en-US" altLang="zh-CN" sz="1800" dirty="0">
                <a:solidFill>
                  <a:srgbClr val="C00000"/>
                </a:solidFill>
                <a:ea typeface="宋体" pitchFamily="2" charset="-122"/>
                <a:cs typeface="Times New Roman" pitchFamily="18" charset="0"/>
              </a:rPr>
              <a:t>class Man </a:t>
            </a:r>
            <a:r>
              <a:rPr lang="en-US" altLang="zh-CN" sz="1800" b="1" dirty="0">
                <a:solidFill>
                  <a:srgbClr val="C00000"/>
                </a:solidFill>
                <a:ea typeface="宋体" pitchFamily="2" charset="-122"/>
                <a:cs typeface="Times New Roman" pitchFamily="18" charset="0"/>
              </a:rPr>
              <a:t>extends Creator implements</a:t>
            </a:r>
            <a:r>
              <a:rPr lang="en-US" altLang="zh-CN" sz="1800" dirty="0">
                <a:solidFill>
                  <a:srgbClr val="C00000"/>
                </a:solidFill>
                <a:ea typeface="宋体" pitchFamily="2" charset="-122"/>
                <a:cs typeface="Times New Roman" pitchFamily="18" charset="0"/>
              </a:rPr>
              <a:t> Runner ,Swimmer{</a:t>
            </a:r>
          </a:p>
          <a:p>
            <a:pPr eaLnBrk="1" hangingPunct="1">
              <a:lnSpc>
                <a:spcPct val="90000"/>
              </a:lnSpc>
              <a:spcBef>
                <a:spcPct val="0"/>
              </a:spcBef>
              <a:buFontTx/>
              <a:buNone/>
            </a:pPr>
            <a:r>
              <a:rPr lang="en-US" altLang="zh-CN" sz="1800" dirty="0">
                <a:solidFill>
                  <a:srgbClr val="C00000"/>
                </a:solidFill>
                <a:ea typeface="宋体" pitchFamily="2" charset="-122"/>
                <a:cs typeface="Times New Roman" pitchFamily="18" charset="0"/>
              </a:rPr>
              <a:t>		public void run() {……}</a:t>
            </a:r>
          </a:p>
          <a:p>
            <a:pPr eaLnBrk="1" hangingPunct="1">
              <a:lnSpc>
                <a:spcPct val="90000"/>
              </a:lnSpc>
              <a:spcBef>
                <a:spcPct val="0"/>
              </a:spcBef>
              <a:buFontTx/>
              <a:buNone/>
            </a:pPr>
            <a:r>
              <a:rPr lang="en-US" altLang="zh-CN" sz="1800" dirty="0">
                <a:solidFill>
                  <a:srgbClr val="C00000"/>
                </a:solidFill>
                <a:ea typeface="宋体" pitchFamily="2" charset="-122"/>
                <a:cs typeface="Times New Roman" pitchFamily="18" charset="0"/>
              </a:rPr>
              <a:t>		public double swim()  {……}</a:t>
            </a:r>
          </a:p>
          <a:p>
            <a:pPr eaLnBrk="1" hangingPunct="1">
              <a:lnSpc>
                <a:spcPct val="90000"/>
              </a:lnSpc>
              <a:spcBef>
                <a:spcPct val="0"/>
              </a:spcBef>
              <a:buFontTx/>
              <a:buNone/>
            </a:pPr>
            <a:r>
              <a:rPr lang="en-US" altLang="zh-CN" sz="1800" dirty="0">
                <a:solidFill>
                  <a:srgbClr val="C00000"/>
                </a:solidFill>
                <a:ea typeface="宋体" pitchFamily="2" charset="-122"/>
                <a:cs typeface="Times New Roman" pitchFamily="18" charset="0"/>
              </a:rPr>
              <a:t>		public </a:t>
            </a:r>
            <a:r>
              <a:rPr lang="en-US" altLang="zh-CN" sz="1800" dirty="0" err="1">
                <a:solidFill>
                  <a:srgbClr val="C00000"/>
                </a:solidFill>
                <a:ea typeface="宋体" pitchFamily="2" charset="-122"/>
                <a:cs typeface="Times New Roman" pitchFamily="18" charset="0"/>
              </a:rPr>
              <a:t>int</a:t>
            </a:r>
            <a:r>
              <a:rPr lang="en-US" altLang="zh-CN" sz="1800" dirty="0">
                <a:solidFill>
                  <a:srgbClr val="C00000"/>
                </a:solidFill>
                <a:ea typeface="宋体" pitchFamily="2" charset="-122"/>
                <a:cs typeface="Times New Roman" pitchFamily="18" charset="0"/>
              </a:rPr>
              <a:t> eat() {……}</a:t>
            </a:r>
          </a:p>
          <a:p>
            <a:pPr eaLnBrk="1" hangingPunct="1">
              <a:lnSpc>
                <a:spcPct val="90000"/>
              </a:lnSpc>
              <a:spcBef>
                <a:spcPct val="0"/>
              </a:spcBef>
              <a:buFontTx/>
              <a:buNone/>
            </a:pPr>
            <a:r>
              <a:rPr lang="en-US" altLang="zh-CN" sz="1800" dirty="0">
                <a:solidFill>
                  <a:srgbClr val="C00000"/>
                </a:solidFill>
                <a:ea typeface="宋体" pitchFamily="2" charset="-122"/>
                <a:cs typeface="Times New Roman" pitchFamily="18" charset="0"/>
              </a:rPr>
              <a:t>}</a:t>
            </a:r>
          </a:p>
          <a:p>
            <a:pPr eaLnBrk="1" hangingPunct="1">
              <a:lnSpc>
                <a:spcPct val="90000"/>
              </a:lnSpc>
              <a:spcBef>
                <a:spcPct val="50000"/>
              </a:spcBef>
              <a:buFont typeface="Wingdings" pitchFamily="2" charset="2"/>
              <a:buChar char="l"/>
            </a:pPr>
            <a:r>
              <a:rPr lang="zh-CN" altLang="en-US" sz="2000" b="1" dirty="0">
                <a:solidFill>
                  <a:srgbClr val="0000FF"/>
                </a:solidFill>
                <a:ea typeface="宋体" pitchFamily="2" charset="-122"/>
                <a:cs typeface="Times New Roman" pitchFamily="18" charset="0"/>
              </a:rPr>
              <a:t>与继承关系类似，接口与实现类之间存在多态性</a:t>
            </a:r>
          </a:p>
          <a:p>
            <a:pPr eaLnBrk="1" hangingPunct="1">
              <a:lnSpc>
                <a:spcPct val="90000"/>
              </a:lnSpc>
              <a:buFontTx/>
              <a:buNone/>
            </a:pPr>
            <a:r>
              <a:rPr lang="en-US" altLang="zh-CN" sz="1800" dirty="0">
                <a:solidFill>
                  <a:srgbClr val="C00000"/>
                </a:solidFill>
                <a:ea typeface="宋体" pitchFamily="2" charset="-122"/>
                <a:cs typeface="Times New Roman" pitchFamily="18" charset="0"/>
              </a:rPr>
              <a:t>public class Test{</a:t>
            </a:r>
          </a:p>
          <a:p>
            <a:pPr eaLnBrk="1" hangingPunct="1">
              <a:lnSpc>
                <a:spcPct val="90000"/>
              </a:lnSpc>
              <a:spcBef>
                <a:spcPct val="0"/>
              </a:spcBef>
              <a:buFontTx/>
              <a:buNone/>
            </a:pPr>
            <a:r>
              <a:rPr lang="en-US" altLang="zh-CN" sz="1800" dirty="0">
                <a:solidFill>
                  <a:srgbClr val="C00000"/>
                </a:solidFill>
                <a:ea typeface="宋体" pitchFamily="2" charset="-122"/>
                <a:cs typeface="Times New Roman" pitchFamily="18" charset="0"/>
              </a:rPr>
              <a:t>	public static void main(String </a:t>
            </a:r>
            <a:r>
              <a:rPr lang="en-US" altLang="zh-CN" sz="1800" dirty="0" err="1">
                <a:solidFill>
                  <a:srgbClr val="C00000"/>
                </a:solidFill>
                <a:ea typeface="宋体" pitchFamily="2" charset="-122"/>
                <a:cs typeface="Times New Roman" pitchFamily="18" charset="0"/>
              </a:rPr>
              <a:t>args</a:t>
            </a:r>
            <a:r>
              <a:rPr lang="en-US" altLang="zh-CN" sz="1800" dirty="0">
                <a:solidFill>
                  <a:srgbClr val="C00000"/>
                </a:solidFill>
                <a:ea typeface="宋体" pitchFamily="2" charset="-122"/>
                <a:cs typeface="Times New Roman" pitchFamily="18" charset="0"/>
              </a:rPr>
              <a:t>[]){</a:t>
            </a:r>
          </a:p>
          <a:p>
            <a:pPr eaLnBrk="1" hangingPunct="1">
              <a:lnSpc>
                <a:spcPct val="90000"/>
              </a:lnSpc>
              <a:spcBef>
                <a:spcPct val="0"/>
              </a:spcBef>
              <a:buFontTx/>
              <a:buNone/>
            </a:pPr>
            <a:r>
              <a:rPr lang="en-US" altLang="zh-CN" sz="1800" dirty="0">
                <a:solidFill>
                  <a:srgbClr val="C00000"/>
                </a:solidFill>
                <a:ea typeface="宋体" pitchFamily="2" charset="-122"/>
                <a:cs typeface="Times New Roman" pitchFamily="18" charset="0"/>
              </a:rPr>
              <a:t>		Test t = new Test();</a:t>
            </a:r>
          </a:p>
          <a:p>
            <a:pPr eaLnBrk="1" hangingPunct="1">
              <a:lnSpc>
                <a:spcPct val="90000"/>
              </a:lnSpc>
              <a:spcBef>
                <a:spcPct val="0"/>
              </a:spcBef>
              <a:buFontTx/>
              <a:buNone/>
            </a:pPr>
            <a:r>
              <a:rPr lang="en-US" altLang="zh-CN" sz="1800" dirty="0">
                <a:solidFill>
                  <a:srgbClr val="C00000"/>
                </a:solidFill>
                <a:ea typeface="宋体" pitchFamily="2" charset="-122"/>
                <a:cs typeface="Times New Roman" pitchFamily="18" charset="0"/>
              </a:rPr>
              <a:t>		Man m = new Man();</a:t>
            </a:r>
          </a:p>
          <a:p>
            <a:pPr eaLnBrk="1" hangingPunct="1">
              <a:lnSpc>
                <a:spcPct val="90000"/>
              </a:lnSpc>
              <a:spcBef>
                <a:spcPct val="0"/>
              </a:spcBef>
              <a:buFontTx/>
              <a:buNone/>
            </a:pPr>
            <a:r>
              <a:rPr lang="en-US" altLang="zh-CN" sz="1800" dirty="0">
                <a:solidFill>
                  <a:srgbClr val="C00000"/>
                </a:solidFill>
                <a:ea typeface="宋体" pitchFamily="2" charset="-122"/>
                <a:cs typeface="Times New Roman" pitchFamily="18" charset="0"/>
              </a:rPr>
              <a:t>		t.m1(m);</a:t>
            </a:r>
          </a:p>
          <a:p>
            <a:pPr eaLnBrk="1" hangingPunct="1">
              <a:lnSpc>
                <a:spcPct val="90000"/>
              </a:lnSpc>
              <a:spcBef>
                <a:spcPct val="0"/>
              </a:spcBef>
              <a:buFontTx/>
              <a:buNone/>
            </a:pPr>
            <a:r>
              <a:rPr lang="en-US" altLang="zh-CN" sz="1800" dirty="0">
                <a:solidFill>
                  <a:srgbClr val="C00000"/>
                </a:solidFill>
                <a:ea typeface="宋体" pitchFamily="2" charset="-122"/>
                <a:cs typeface="Times New Roman" pitchFamily="18" charset="0"/>
              </a:rPr>
              <a:t>		t.m2(m);</a:t>
            </a:r>
          </a:p>
          <a:p>
            <a:pPr eaLnBrk="1" hangingPunct="1">
              <a:lnSpc>
                <a:spcPct val="90000"/>
              </a:lnSpc>
              <a:spcBef>
                <a:spcPct val="0"/>
              </a:spcBef>
              <a:buFontTx/>
              <a:buNone/>
            </a:pPr>
            <a:r>
              <a:rPr lang="en-US" altLang="zh-CN" sz="1800" dirty="0">
                <a:solidFill>
                  <a:srgbClr val="C00000"/>
                </a:solidFill>
                <a:ea typeface="宋体" pitchFamily="2" charset="-122"/>
                <a:cs typeface="Times New Roman" pitchFamily="18" charset="0"/>
              </a:rPr>
              <a:t>		t.m3(m);</a:t>
            </a:r>
          </a:p>
          <a:p>
            <a:pPr eaLnBrk="1" hangingPunct="1">
              <a:lnSpc>
                <a:spcPct val="90000"/>
              </a:lnSpc>
              <a:spcBef>
                <a:spcPct val="0"/>
              </a:spcBef>
              <a:buFontTx/>
              <a:buNone/>
            </a:pPr>
            <a:r>
              <a:rPr lang="en-US" altLang="zh-CN" sz="1800" dirty="0">
                <a:solidFill>
                  <a:srgbClr val="C00000"/>
                </a:solidFill>
                <a:ea typeface="宋体" pitchFamily="2" charset="-122"/>
                <a:cs typeface="Times New Roman" pitchFamily="18" charset="0"/>
              </a:rPr>
              <a:t>	}</a:t>
            </a:r>
          </a:p>
          <a:p>
            <a:pPr eaLnBrk="1" hangingPunct="1">
              <a:lnSpc>
                <a:spcPct val="90000"/>
              </a:lnSpc>
              <a:spcBef>
                <a:spcPct val="0"/>
              </a:spcBef>
              <a:buFontTx/>
              <a:buNone/>
            </a:pPr>
            <a:r>
              <a:rPr lang="en-US" altLang="zh-CN" sz="1800" dirty="0">
                <a:solidFill>
                  <a:srgbClr val="C00000"/>
                </a:solidFill>
                <a:ea typeface="宋体" pitchFamily="2" charset="-122"/>
                <a:cs typeface="Times New Roman" pitchFamily="18" charset="0"/>
              </a:rPr>
              <a:t>	public String m1(Runner f) { </a:t>
            </a:r>
            <a:r>
              <a:rPr lang="en-US" altLang="zh-CN" sz="1800" dirty="0" err="1">
                <a:solidFill>
                  <a:srgbClr val="C00000"/>
                </a:solidFill>
                <a:ea typeface="宋体" pitchFamily="2" charset="-122"/>
                <a:cs typeface="Times New Roman" pitchFamily="18" charset="0"/>
              </a:rPr>
              <a:t>f.run</a:t>
            </a:r>
            <a:r>
              <a:rPr lang="en-US" altLang="zh-CN" sz="1800" dirty="0">
                <a:solidFill>
                  <a:srgbClr val="C00000"/>
                </a:solidFill>
                <a:ea typeface="宋体" pitchFamily="2" charset="-122"/>
                <a:cs typeface="Times New Roman" pitchFamily="18" charset="0"/>
              </a:rPr>
              <a:t>(); }</a:t>
            </a:r>
          </a:p>
          <a:p>
            <a:pPr eaLnBrk="1" hangingPunct="1">
              <a:lnSpc>
                <a:spcPct val="90000"/>
              </a:lnSpc>
              <a:spcBef>
                <a:spcPct val="0"/>
              </a:spcBef>
              <a:buFontTx/>
              <a:buNone/>
            </a:pPr>
            <a:r>
              <a:rPr lang="en-US" altLang="zh-CN" sz="1800" dirty="0">
                <a:solidFill>
                  <a:srgbClr val="C00000"/>
                </a:solidFill>
                <a:ea typeface="宋体" pitchFamily="2" charset="-122"/>
                <a:cs typeface="Times New Roman" pitchFamily="18" charset="0"/>
              </a:rPr>
              <a:t>	public void  m2(Swimmer s) {</a:t>
            </a:r>
            <a:r>
              <a:rPr lang="en-US" altLang="zh-CN" sz="1800" dirty="0" err="1">
                <a:solidFill>
                  <a:srgbClr val="C00000"/>
                </a:solidFill>
                <a:ea typeface="宋体" pitchFamily="2" charset="-122"/>
                <a:cs typeface="Times New Roman" pitchFamily="18" charset="0"/>
              </a:rPr>
              <a:t>s.swim</a:t>
            </a:r>
            <a:r>
              <a:rPr lang="en-US" altLang="zh-CN" sz="1800" dirty="0">
                <a:solidFill>
                  <a:srgbClr val="C00000"/>
                </a:solidFill>
                <a:ea typeface="宋体" pitchFamily="2" charset="-122"/>
                <a:cs typeface="Times New Roman" pitchFamily="18" charset="0"/>
              </a:rPr>
              <a:t>();}</a:t>
            </a:r>
          </a:p>
          <a:p>
            <a:pPr eaLnBrk="1" hangingPunct="1">
              <a:lnSpc>
                <a:spcPct val="90000"/>
              </a:lnSpc>
              <a:spcBef>
                <a:spcPct val="0"/>
              </a:spcBef>
              <a:buFontTx/>
              <a:buNone/>
            </a:pPr>
            <a:r>
              <a:rPr lang="en-US" altLang="zh-CN" sz="1800" dirty="0">
                <a:solidFill>
                  <a:srgbClr val="C00000"/>
                </a:solidFill>
                <a:ea typeface="宋体" pitchFamily="2" charset="-122"/>
                <a:cs typeface="Times New Roman" pitchFamily="18" charset="0"/>
              </a:rPr>
              <a:t>	public void  m3(Creator a) {a.eat();}</a:t>
            </a:r>
          </a:p>
          <a:p>
            <a:pPr eaLnBrk="1" hangingPunct="1">
              <a:lnSpc>
                <a:spcPct val="90000"/>
              </a:lnSpc>
              <a:spcBef>
                <a:spcPct val="0"/>
              </a:spcBef>
              <a:buFontTx/>
              <a:buNone/>
            </a:pPr>
            <a:r>
              <a:rPr lang="en-US" altLang="zh-CN" sz="1800" dirty="0">
                <a:solidFill>
                  <a:srgbClr val="C00000"/>
                </a:solidFill>
                <a:ea typeface="宋体" pitchFamily="2" charset="-122"/>
                <a:cs typeface="Times New Roman" pitchFamily="18" charset="0"/>
              </a:rPr>
              <a:t>}</a:t>
            </a:r>
          </a:p>
        </p:txBody>
      </p:sp>
    </p:spTree>
    <p:extLst>
      <p:ext uri="{BB962C8B-B14F-4D97-AF65-F5344CB8AC3E}">
        <p14:creationId xmlns:p14="http://schemas.microsoft.com/office/powerpoint/2010/main" val="30284219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a:xfrm>
            <a:off x="2771800" y="0"/>
            <a:ext cx="5616624" cy="764704"/>
          </a:xfrm>
        </p:spPr>
        <p:txBody>
          <a:bodyPr>
            <a:normAutofit/>
          </a:bodyPr>
          <a:lstStyle/>
          <a:p>
            <a:pPr eaLnBrk="1" hangingPunct="1">
              <a:defRPr/>
            </a:pPr>
            <a:r>
              <a:rPr lang="zh-CN" altLang="en-US" b="1" dirty="0">
                <a:solidFill>
                  <a:srgbClr val="FFFF00"/>
                </a:solidFill>
                <a:latin typeface="+mn-lt"/>
                <a:ea typeface="宋体" pitchFamily="2" charset="-122"/>
                <a:cs typeface="Times New Roman" pitchFamily="18" charset="0"/>
              </a:rPr>
              <a:t>接口的其他问题</a:t>
            </a:r>
          </a:p>
        </p:txBody>
      </p:sp>
      <p:sp>
        <p:nvSpPr>
          <p:cNvPr id="32771" name="Rectangle 3"/>
          <p:cNvSpPr>
            <a:spLocks noGrp="1" noChangeArrowheads="1"/>
          </p:cNvSpPr>
          <p:nvPr>
            <p:ph type="body" idx="1"/>
          </p:nvPr>
        </p:nvSpPr>
        <p:spPr>
          <a:xfrm>
            <a:off x="100244" y="1124744"/>
            <a:ext cx="9036496" cy="5256584"/>
          </a:xfrm>
        </p:spPr>
        <p:txBody>
          <a:bodyPr>
            <a:noAutofit/>
          </a:bodyPr>
          <a:lstStyle/>
          <a:p>
            <a:pPr algn="just" eaLnBrk="1" hangingPunct="1">
              <a:lnSpc>
                <a:spcPct val="90000"/>
              </a:lnSpc>
              <a:spcBef>
                <a:spcPct val="50000"/>
              </a:spcBef>
              <a:buFont typeface="Wingdings" pitchFamily="2" charset="2"/>
              <a:buChar char="l"/>
            </a:pPr>
            <a:r>
              <a:rPr lang="zh-CN" altLang="en-US" sz="2000" dirty="0">
                <a:ea typeface="宋体" pitchFamily="2" charset="-122"/>
                <a:cs typeface="Times New Roman" pitchFamily="18" charset="0"/>
              </a:rPr>
              <a:t>如果实现接口的类中没有实现接口中的全部方法，必须将此类定义为抽象类 </a:t>
            </a:r>
          </a:p>
          <a:p>
            <a:pPr eaLnBrk="1" hangingPunct="1">
              <a:lnSpc>
                <a:spcPct val="90000"/>
              </a:lnSpc>
              <a:spcBef>
                <a:spcPct val="50000"/>
              </a:spcBef>
              <a:buClr>
                <a:schemeClr val="accent2"/>
              </a:buClr>
              <a:buFont typeface="Wingdings" pitchFamily="2" charset="2"/>
              <a:buChar char="l"/>
            </a:pPr>
            <a:r>
              <a:rPr lang="zh-CN" altLang="en-US" sz="2000" dirty="0">
                <a:ea typeface="宋体" pitchFamily="2" charset="-122"/>
                <a:cs typeface="Times New Roman" pitchFamily="18" charset="0"/>
              </a:rPr>
              <a:t>接口也可以继承另一个接口，使用</a:t>
            </a:r>
            <a:r>
              <a:rPr lang="en-US" altLang="zh-CN" sz="2000" dirty="0">
                <a:ea typeface="宋体" pitchFamily="2" charset="-122"/>
                <a:cs typeface="Times New Roman" pitchFamily="18" charset="0"/>
              </a:rPr>
              <a:t>extends</a:t>
            </a:r>
            <a:r>
              <a:rPr lang="zh-CN" altLang="en-US" sz="2000" dirty="0">
                <a:ea typeface="宋体" pitchFamily="2" charset="-122"/>
                <a:cs typeface="Times New Roman" pitchFamily="18" charset="0"/>
              </a:rPr>
              <a:t>关键字。</a:t>
            </a:r>
          </a:p>
          <a:p>
            <a:pPr eaLnBrk="1" hangingPunct="1">
              <a:lnSpc>
                <a:spcPct val="70000"/>
              </a:lnSpc>
              <a:spcBef>
                <a:spcPct val="50000"/>
              </a:spcBef>
              <a:buClr>
                <a:schemeClr val="accent2"/>
              </a:buClr>
              <a:buFont typeface="Wingdings" pitchFamily="2" charset="2"/>
              <a:buChar char="l"/>
            </a:pPr>
            <a:r>
              <a:rPr lang="en-US" altLang="zh-CN" sz="2000" dirty="0">
                <a:solidFill>
                  <a:srgbClr val="C00000"/>
                </a:solidFill>
                <a:ea typeface="宋体" pitchFamily="2" charset="-122"/>
                <a:cs typeface="Times New Roman" pitchFamily="18" charset="0"/>
              </a:rPr>
              <a:t>interface </a:t>
            </a:r>
            <a:r>
              <a:rPr lang="en-US" altLang="zh-CN" sz="2000" dirty="0" err="1">
                <a:solidFill>
                  <a:srgbClr val="C00000"/>
                </a:solidFill>
                <a:ea typeface="宋体" pitchFamily="2" charset="-122"/>
                <a:cs typeface="Times New Roman" pitchFamily="18" charset="0"/>
              </a:rPr>
              <a:t>MyInterface</a:t>
            </a:r>
            <a:r>
              <a:rPr lang="en-US" altLang="zh-CN" sz="2000" dirty="0">
                <a:solidFill>
                  <a:srgbClr val="C00000"/>
                </a:solidFill>
                <a:ea typeface="宋体" pitchFamily="2" charset="-122"/>
                <a:cs typeface="Times New Roman" pitchFamily="18" charset="0"/>
              </a:rPr>
              <a:t>{</a:t>
            </a:r>
          </a:p>
          <a:p>
            <a:pPr eaLnBrk="1" hangingPunct="1">
              <a:lnSpc>
                <a:spcPct val="60000"/>
              </a:lnSpc>
              <a:spcBef>
                <a:spcPct val="50000"/>
              </a:spcBef>
              <a:buClr>
                <a:schemeClr val="accent2"/>
              </a:buClr>
              <a:buFont typeface="Wingdings" pitchFamily="2" charset="2"/>
              <a:buNone/>
            </a:pPr>
            <a:r>
              <a:rPr lang="en-US" altLang="zh-CN" sz="2000" dirty="0">
                <a:solidFill>
                  <a:srgbClr val="C00000"/>
                </a:solidFill>
                <a:ea typeface="宋体" pitchFamily="2" charset="-122"/>
                <a:cs typeface="Times New Roman" pitchFamily="18" charset="0"/>
              </a:rPr>
              <a:t>		String s=“</a:t>
            </a:r>
            <a:r>
              <a:rPr lang="en-US" altLang="zh-CN" sz="2000" dirty="0" err="1">
                <a:solidFill>
                  <a:srgbClr val="C00000"/>
                </a:solidFill>
                <a:ea typeface="宋体" pitchFamily="2" charset="-122"/>
                <a:cs typeface="Times New Roman" pitchFamily="18" charset="0"/>
              </a:rPr>
              <a:t>MyInterface</a:t>
            </a:r>
            <a:r>
              <a:rPr lang="en-US" altLang="zh-CN" sz="2000" dirty="0">
                <a:solidFill>
                  <a:srgbClr val="C00000"/>
                </a:solidFill>
                <a:ea typeface="宋体" pitchFamily="2" charset="-122"/>
                <a:cs typeface="Times New Roman" pitchFamily="18" charset="0"/>
              </a:rPr>
              <a:t>”;</a:t>
            </a:r>
          </a:p>
          <a:p>
            <a:pPr eaLnBrk="1" hangingPunct="1">
              <a:lnSpc>
                <a:spcPct val="60000"/>
              </a:lnSpc>
              <a:spcBef>
                <a:spcPct val="50000"/>
              </a:spcBef>
              <a:buClr>
                <a:schemeClr val="accent2"/>
              </a:buClr>
              <a:buFont typeface="Wingdings" pitchFamily="2" charset="2"/>
              <a:buNone/>
            </a:pPr>
            <a:r>
              <a:rPr lang="en-US" altLang="zh-CN" sz="2000" dirty="0">
                <a:solidFill>
                  <a:srgbClr val="C00000"/>
                </a:solidFill>
                <a:ea typeface="宋体" pitchFamily="2" charset="-122"/>
                <a:cs typeface="Times New Roman" pitchFamily="18" charset="0"/>
              </a:rPr>
              <a:t>		public void absM1();</a:t>
            </a:r>
          </a:p>
          <a:p>
            <a:pPr eaLnBrk="1" hangingPunct="1">
              <a:lnSpc>
                <a:spcPct val="60000"/>
              </a:lnSpc>
              <a:spcBef>
                <a:spcPct val="50000"/>
              </a:spcBef>
              <a:buClr>
                <a:schemeClr val="accent2"/>
              </a:buClr>
              <a:buFont typeface="Wingdings" pitchFamily="2" charset="2"/>
              <a:buNone/>
            </a:pPr>
            <a:r>
              <a:rPr lang="en-US" altLang="zh-CN" sz="2000" dirty="0">
                <a:solidFill>
                  <a:srgbClr val="C00000"/>
                </a:solidFill>
                <a:ea typeface="宋体" pitchFamily="2" charset="-122"/>
                <a:cs typeface="Times New Roman" pitchFamily="18" charset="0"/>
              </a:rPr>
              <a:t>	}</a:t>
            </a:r>
          </a:p>
          <a:p>
            <a:pPr eaLnBrk="1" hangingPunct="1">
              <a:lnSpc>
                <a:spcPct val="60000"/>
              </a:lnSpc>
              <a:spcBef>
                <a:spcPct val="50000"/>
              </a:spcBef>
              <a:buClr>
                <a:schemeClr val="accent2"/>
              </a:buClr>
              <a:buFont typeface="Wingdings" pitchFamily="2" charset="2"/>
              <a:buNone/>
            </a:pPr>
            <a:r>
              <a:rPr lang="en-US" altLang="zh-CN" sz="2000" dirty="0">
                <a:solidFill>
                  <a:srgbClr val="C00000"/>
                </a:solidFill>
                <a:ea typeface="宋体" pitchFamily="2" charset="-122"/>
                <a:cs typeface="Times New Roman" pitchFamily="18" charset="0"/>
              </a:rPr>
              <a:t>	interface </a:t>
            </a:r>
            <a:r>
              <a:rPr lang="en-US" altLang="zh-CN" sz="2000" dirty="0" err="1">
                <a:solidFill>
                  <a:srgbClr val="C00000"/>
                </a:solidFill>
                <a:ea typeface="宋体" pitchFamily="2" charset="-122"/>
                <a:cs typeface="Times New Roman" pitchFamily="18" charset="0"/>
              </a:rPr>
              <a:t>SubInterface</a:t>
            </a:r>
            <a:r>
              <a:rPr lang="en-US" altLang="zh-CN" sz="2000" dirty="0">
                <a:solidFill>
                  <a:srgbClr val="C00000"/>
                </a:solidFill>
                <a:ea typeface="宋体" pitchFamily="2" charset="-122"/>
                <a:cs typeface="Times New Roman" pitchFamily="18" charset="0"/>
              </a:rPr>
              <a:t> extends </a:t>
            </a:r>
            <a:r>
              <a:rPr lang="en-US" altLang="zh-CN" sz="2000" dirty="0" err="1">
                <a:solidFill>
                  <a:srgbClr val="C00000"/>
                </a:solidFill>
                <a:ea typeface="宋体" pitchFamily="2" charset="-122"/>
                <a:cs typeface="Times New Roman" pitchFamily="18" charset="0"/>
              </a:rPr>
              <a:t>MyInterface</a:t>
            </a:r>
            <a:r>
              <a:rPr lang="en-US" altLang="zh-CN" sz="2000" dirty="0">
                <a:solidFill>
                  <a:srgbClr val="C00000"/>
                </a:solidFill>
                <a:ea typeface="宋体" pitchFamily="2" charset="-122"/>
                <a:cs typeface="Times New Roman" pitchFamily="18" charset="0"/>
              </a:rPr>
              <a:t>{</a:t>
            </a:r>
          </a:p>
          <a:p>
            <a:pPr eaLnBrk="1" hangingPunct="1">
              <a:lnSpc>
                <a:spcPct val="60000"/>
              </a:lnSpc>
              <a:spcBef>
                <a:spcPct val="50000"/>
              </a:spcBef>
              <a:buClr>
                <a:schemeClr val="accent2"/>
              </a:buClr>
              <a:buFont typeface="Wingdings" pitchFamily="2" charset="2"/>
              <a:buNone/>
            </a:pPr>
            <a:r>
              <a:rPr lang="en-US" altLang="zh-CN" sz="2000" dirty="0">
                <a:solidFill>
                  <a:srgbClr val="C00000"/>
                </a:solidFill>
                <a:ea typeface="宋体" pitchFamily="2" charset="-122"/>
                <a:cs typeface="Times New Roman" pitchFamily="18" charset="0"/>
              </a:rPr>
              <a:t>		public void absM2();</a:t>
            </a:r>
          </a:p>
          <a:p>
            <a:pPr eaLnBrk="1" hangingPunct="1">
              <a:lnSpc>
                <a:spcPct val="60000"/>
              </a:lnSpc>
              <a:spcBef>
                <a:spcPct val="50000"/>
              </a:spcBef>
              <a:buClr>
                <a:schemeClr val="accent2"/>
              </a:buClr>
              <a:buFont typeface="Wingdings" pitchFamily="2" charset="2"/>
              <a:buNone/>
            </a:pPr>
            <a:r>
              <a:rPr lang="en-US" altLang="zh-CN" sz="2000" dirty="0">
                <a:solidFill>
                  <a:srgbClr val="C00000"/>
                </a:solidFill>
                <a:ea typeface="宋体" pitchFamily="2" charset="-122"/>
                <a:cs typeface="Times New Roman" pitchFamily="18" charset="0"/>
              </a:rPr>
              <a:t>	}</a:t>
            </a:r>
          </a:p>
          <a:p>
            <a:pPr eaLnBrk="1" hangingPunct="1">
              <a:lnSpc>
                <a:spcPct val="60000"/>
              </a:lnSpc>
              <a:spcBef>
                <a:spcPct val="50000"/>
              </a:spcBef>
              <a:buClr>
                <a:schemeClr val="accent2"/>
              </a:buClr>
              <a:buFont typeface="Wingdings" pitchFamily="2" charset="2"/>
              <a:buNone/>
            </a:pPr>
            <a:r>
              <a:rPr lang="en-US" altLang="zh-CN" sz="2000" dirty="0">
                <a:solidFill>
                  <a:srgbClr val="C00000"/>
                </a:solidFill>
                <a:ea typeface="宋体" pitchFamily="2" charset="-122"/>
                <a:cs typeface="Times New Roman" pitchFamily="18" charset="0"/>
              </a:rPr>
              <a:t>	public class </a:t>
            </a:r>
            <a:r>
              <a:rPr lang="en-US" altLang="zh-CN" sz="2000" dirty="0" err="1">
                <a:solidFill>
                  <a:srgbClr val="C00000"/>
                </a:solidFill>
                <a:ea typeface="宋体" pitchFamily="2" charset="-122"/>
                <a:cs typeface="Times New Roman" pitchFamily="18" charset="0"/>
              </a:rPr>
              <a:t>SubAdapter</a:t>
            </a:r>
            <a:r>
              <a:rPr lang="en-US" altLang="zh-CN" sz="2000" dirty="0">
                <a:solidFill>
                  <a:srgbClr val="C00000"/>
                </a:solidFill>
                <a:ea typeface="宋体" pitchFamily="2" charset="-122"/>
                <a:cs typeface="Times New Roman" pitchFamily="18" charset="0"/>
              </a:rPr>
              <a:t> implements </a:t>
            </a:r>
            <a:r>
              <a:rPr lang="en-US" altLang="zh-CN" sz="2000" dirty="0" err="1">
                <a:solidFill>
                  <a:srgbClr val="C00000"/>
                </a:solidFill>
                <a:ea typeface="宋体" pitchFamily="2" charset="-122"/>
                <a:cs typeface="Times New Roman" pitchFamily="18" charset="0"/>
              </a:rPr>
              <a:t>SubInterface</a:t>
            </a:r>
            <a:r>
              <a:rPr lang="en-US" altLang="zh-CN" sz="2000" dirty="0">
                <a:solidFill>
                  <a:srgbClr val="C00000"/>
                </a:solidFill>
                <a:ea typeface="宋体" pitchFamily="2" charset="-122"/>
                <a:cs typeface="Times New Roman" pitchFamily="18" charset="0"/>
              </a:rPr>
              <a:t>{</a:t>
            </a:r>
          </a:p>
          <a:p>
            <a:pPr eaLnBrk="1" hangingPunct="1">
              <a:lnSpc>
                <a:spcPct val="60000"/>
              </a:lnSpc>
              <a:spcBef>
                <a:spcPct val="50000"/>
              </a:spcBef>
              <a:buClr>
                <a:schemeClr val="accent2"/>
              </a:buClr>
              <a:buFont typeface="Wingdings" pitchFamily="2" charset="2"/>
              <a:buNone/>
            </a:pPr>
            <a:r>
              <a:rPr lang="en-US" altLang="zh-CN" sz="2000" dirty="0">
                <a:solidFill>
                  <a:srgbClr val="C00000"/>
                </a:solidFill>
                <a:ea typeface="宋体" pitchFamily="2" charset="-122"/>
                <a:cs typeface="Times New Roman" pitchFamily="18" charset="0"/>
              </a:rPr>
              <a:t>		public void absM1(){</a:t>
            </a:r>
            <a:r>
              <a:rPr lang="en-US" altLang="zh-CN" sz="2000" dirty="0" err="1">
                <a:solidFill>
                  <a:srgbClr val="C00000"/>
                </a:solidFill>
                <a:ea typeface="宋体" pitchFamily="2" charset="-122"/>
                <a:cs typeface="Times New Roman" pitchFamily="18" charset="0"/>
              </a:rPr>
              <a:t>System.out.println</a:t>
            </a:r>
            <a:r>
              <a:rPr lang="en-US" altLang="zh-CN" sz="2000" dirty="0">
                <a:solidFill>
                  <a:srgbClr val="C00000"/>
                </a:solidFill>
                <a:ea typeface="宋体" pitchFamily="2" charset="-122"/>
                <a:cs typeface="Times New Roman" pitchFamily="18" charset="0"/>
              </a:rPr>
              <a:t>(“absM1”);}</a:t>
            </a:r>
          </a:p>
          <a:p>
            <a:pPr eaLnBrk="1" hangingPunct="1">
              <a:lnSpc>
                <a:spcPct val="60000"/>
              </a:lnSpc>
              <a:spcBef>
                <a:spcPct val="50000"/>
              </a:spcBef>
              <a:buClr>
                <a:schemeClr val="accent2"/>
              </a:buClr>
              <a:buFont typeface="Wingdings" pitchFamily="2" charset="2"/>
              <a:buNone/>
            </a:pPr>
            <a:r>
              <a:rPr lang="en-US" altLang="zh-CN" sz="2000" dirty="0">
                <a:solidFill>
                  <a:srgbClr val="C00000"/>
                </a:solidFill>
                <a:ea typeface="宋体" pitchFamily="2" charset="-122"/>
                <a:cs typeface="Times New Roman" pitchFamily="18" charset="0"/>
              </a:rPr>
              <a:t>		public void absM2(){</a:t>
            </a:r>
            <a:r>
              <a:rPr lang="en-US" altLang="zh-CN" sz="2000" dirty="0" err="1">
                <a:solidFill>
                  <a:srgbClr val="C00000"/>
                </a:solidFill>
                <a:ea typeface="宋体" pitchFamily="2" charset="-122"/>
                <a:cs typeface="Times New Roman" pitchFamily="18" charset="0"/>
              </a:rPr>
              <a:t>System.out.println</a:t>
            </a:r>
            <a:r>
              <a:rPr lang="en-US" altLang="zh-CN" sz="2000" dirty="0">
                <a:solidFill>
                  <a:srgbClr val="C00000"/>
                </a:solidFill>
                <a:ea typeface="宋体" pitchFamily="2" charset="-122"/>
                <a:cs typeface="Times New Roman" pitchFamily="18" charset="0"/>
              </a:rPr>
              <a:t>(“absM2”);}</a:t>
            </a:r>
          </a:p>
          <a:p>
            <a:pPr eaLnBrk="1" hangingPunct="1">
              <a:lnSpc>
                <a:spcPct val="60000"/>
              </a:lnSpc>
              <a:spcBef>
                <a:spcPct val="50000"/>
              </a:spcBef>
              <a:buClr>
                <a:schemeClr val="accent2"/>
              </a:buClr>
              <a:buFont typeface="Wingdings" pitchFamily="2" charset="2"/>
              <a:buNone/>
            </a:pPr>
            <a:r>
              <a:rPr lang="en-US" altLang="zh-CN" sz="2000" dirty="0">
                <a:solidFill>
                  <a:srgbClr val="C00000"/>
                </a:solidFill>
                <a:ea typeface="宋体" pitchFamily="2" charset="-122"/>
                <a:cs typeface="Times New Roman" pitchFamily="18" charset="0"/>
              </a:rPr>
              <a:t>	}</a:t>
            </a:r>
            <a:endParaRPr lang="en-US" altLang="zh-CN" sz="1800" dirty="0">
              <a:solidFill>
                <a:srgbClr val="FF0000"/>
              </a:solidFill>
              <a:ea typeface="宋体" pitchFamily="2" charset="-122"/>
              <a:cs typeface="Times New Roman" pitchFamily="18" charset="0"/>
            </a:endParaRPr>
          </a:p>
          <a:p>
            <a:pPr marL="0" eaLnBrk="1" hangingPunct="1">
              <a:lnSpc>
                <a:spcPct val="85000"/>
              </a:lnSpc>
              <a:spcBef>
                <a:spcPct val="50000"/>
              </a:spcBef>
              <a:buClr>
                <a:schemeClr val="accent2"/>
              </a:buClr>
              <a:buFont typeface="Wingdings" pitchFamily="2" charset="2"/>
              <a:buNone/>
            </a:pPr>
            <a:r>
              <a:rPr lang="zh-CN" altLang="en-US" sz="2000" dirty="0">
                <a:ea typeface="宋体" pitchFamily="2" charset="-122"/>
                <a:cs typeface="Times New Roman" pitchFamily="18" charset="0"/>
              </a:rPr>
              <a:t>实现类</a:t>
            </a:r>
            <a:r>
              <a:rPr lang="en-US" altLang="zh-CN" sz="2000" dirty="0" err="1">
                <a:ea typeface="宋体" pitchFamily="2" charset="-122"/>
                <a:cs typeface="Times New Roman" pitchFamily="18" charset="0"/>
              </a:rPr>
              <a:t>SubAdapter</a:t>
            </a:r>
            <a:r>
              <a:rPr lang="zh-CN" altLang="en-US" sz="2000" dirty="0">
                <a:ea typeface="宋体" pitchFamily="2" charset="-122"/>
                <a:cs typeface="Times New Roman" pitchFamily="18" charset="0"/>
              </a:rPr>
              <a:t>必须给出接口</a:t>
            </a:r>
            <a:r>
              <a:rPr lang="en-US" altLang="zh-CN" sz="2000" dirty="0" err="1">
                <a:ea typeface="宋体" pitchFamily="2" charset="-122"/>
                <a:cs typeface="Times New Roman" pitchFamily="18" charset="0"/>
              </a:rPr>
              <a:t>SubInterface</a:t>
            </a:r>
            <a:r>
              <a:rPr lang="zh-CN" altLang="en-US" sz="2000" dirty="0">
                <a:ea typeface="宋体" pitchFamily="2" charset="-122"/>
                <a:cs typeface="Times New Roman" pitchFamily="18" charset="0"/>
              </a:rPr>
              <a:t>以及父接口</a:t>
            </a:r>
            <a:r>
              <a:rPr lang="en-US" altLang="zh-CN" sz="2000" dirty="0" err="1">
                <a:ea typeface="宋体" pitchFamily="2" charset="-122"/>
                <a:cs typeface="Times New Roman" pitchFamily="18" charset="0"/>
              </a:rPr>
              <a:t>MyInterface</a:t>
            </a:r>
            <a:r>
              <a:rPr lang="zh-CN" altLang="en-US" sz="2000" dirty="0">
                <a:ea typeface="宋体" pitchFamily="2" charset="-122"/>
                <a:cs typeface="Times New Roman" pitchFamily="18" charset="0"/>
              </a:rPr>
              <a:t>中所有方法的实现。</a:t>
            </a:r>
          </a:p>
        </p:txBody>
      </p:sp>
    </p:spTree>
    <p:extLst>
      <p:ext uri="{BB962C8B-B14F-4D97-AF65-F5344CB8AC3E}">
        <p14:creationId xmlns:p14="http://schemas.microsoft.com/office/powerpoint/2010/main" val="17020268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a:xfrm>
            <a:off x="2483768" y="764704"/>
            <a:ext cx="4355976" cy="862630"/>
          </a:xfrm>
        </p:spPr>
        <p:txBody>
          <a:bodyPr/>
          <a:lstStyle/>
          <a:p>
            <a:pPr eaLnBrk="1" hangingPunct="1">
              <a:defRPr/>
            </a:pPr>
            <a:r>
              <a:rPr lang="zh-CN" altLang="en-US" b="1" dirty="0">
                <a:latin typeface="Times New Roman" pitchFamily="18" charset="0"/>
                <a:ea typeface="宋体" pitchFamily="2" charset="-122"/>
                <a:cs typeface="Times New Roman" pitchFamily="18" charset="0"/>
              </a:rPr>
              <a:t>接口用法总结</a:t>
            </a:r>
          </a:p>
        </p:txBody>
      </p:sp>
      <p:sp>
        <p:nvSpPr>
          <p:cNvPr id="33795" name="Rectangle 3"/>
          <p:cNvSpPr>
            <a:spLocks noGrp="1" noChangeArrowheads="1"/>
          </p:cNvSpPr>
          <p:nvPr>
            <p:ph type="body" idx="1"/>
          </p:nvPr>
        </p:nvSpPr>
        <p:spPr>
          <a:xfrm>
            <a:off x="323528" y="1988840"/>
            <a:ext cx="8534752" cy="2940928"/>
          </a:xfrm>
        </p:spPr>
        <p:txBody>
          <a:bodyPr>
            <a:normAutofit/>
          </a:bodyPr>
          <a:lstStyle/>
          <a:p>
            <a:pPr algn="just" eaLnBrk="1" hangingPunct="1">
              <a:spcBef>
                <a:spcPct val="50000"/>
              </a:spcBef>
              <a:buFont typeface="Wingdings" pitchFamily="2" charset="2"/>
              <a:buChar char="l"/>
            </a:pPr>
            <a:r>
              <a:rPr lang="zh-CN" altLang="en-US" dirty="0">
                <a:latin typeface="Times New Roman" pitchFamily="18" charset="0"/>
                <a:ea typeface="宋体" pitchFamily="2" charset="-122"/>
                <a:cs typeface="Times New Roman" pitchFamily="18" charset="0"/>
              </a:rPr>
              <a:t>通过接口可以实现不相关类的相同行为，而不需要考虑这些类之间的层次关系。</a:t>
            </a:r>
          </a:p>
          <a:p>
            <a:pPr algn="just" eaLnBrk="1" hangingPunct="1">
              <a:spcBef>
                <a:spcPct val="50000"/>
              </a:spcBef>
              <a:buFont typeface="Wingdings" pitchFamily="2" charset="2"/>
              <a:buChar char="l"/>
            </a:pPr>
            <a:r>
              <a:rPr lang="zh-CN" altLang="en-US" dirty="0">
                <a:latin typeface="Times New Roman" pitchFamily="18" charset="0"/>
                <a:ea typeface="宋体" pitchFamily="2" charset="-122"/>
                <a:cs typeface="Times New Roman" pitchFamily="18" charset="0"/>
              </a:rPr>
              <a:t>通过接口可以指明多个类需要实现的方法，一般用于定义对象的扩张功能。</a:t>
            </a:r>
          </a:p>
          <a:p>
            <a:pPr algn="just" eaLnBrk="1" hangingPunct="1">
              <a:spcBef>
                <a:spcPct val="50000"/>
              </a:spcBef>
              <a:buFont typeface="Wingdings" pitchFamily="2" charset="2"/>
              <a:buChar char="l"/>
            </a:pPr>
            <a:r>
              <a:rPr lang="zh-CN" altLang="en-US" dirty="0">
                <a:latin typeface="Times New Roman" pitchFamily="18" charset="0"/>
                <a:ea typeface="宋体" pitchFamily="2" charset="-122"/>
                <a:cs typeface="Times New Roman" pitchFamily="18" charset="0"/>
              </a:rPr>
              <a:t>接口主要用来定义规范。解除耦合关系。</a:t>
            </a:r>
          </a:p>
        </p:txBody>
      </p:sp>
    </p:spTree>
    <p:extLst>
      <p:ext uri="{BB962C8B-B14F-4D97-AF65-F5344CB8AC3E}">
        <p14:creationId xmlns:p14="http://schemas.microsoft.com/office/powerpoint/2010/main" val="1727233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928794" y="0"/>
            <a:ext cx="8229600" cy="857256"/>
          </a:xfrm>
        </p:spPr>
        <p:txBody>
          <a:bodyPr/>
          <a:lstStyle/>
          <a:p>
            <a:r>
              <a:rPr lang="zh-CN" altLang="en-US" dirty="0"/>
              <a:t>练习</a:t>
            </a:r>
          </a:p>
        </p:txBody>
      </p:sp>
      <p:sp>
        <p:nvSpPr>
          <p:cNvPr id="3" name="内容占位符 2"/>
          <p:cNvSpPr>
            <a:spLocks noGrp="1"/>
          </p:cNvSpPr>
          <p:nvPr>
            <p:ph idx="1"/>
          </p:nvPr>
        </p:nvSpPr>
        <p:spPr/>
        <p:txBody>
          <a:bodyPr>
            <a:normAutofit fontScale="85000" lnSpcReduction="10000"/>
          </a:bodyPr>
          <a:lstStyle/>
          <a:p>
            <a:r>
              <a:rPr lang="zh-CN" altLang="en-US" dirty="0"/>
              <a:t>请使用接口编码实现如下需求：乐器（</a:t>
            </a:r>
            <a:r>
              <a:rPr lang="en-US" altLang="zh-CN" dirty="0"/>
              <a:t>Instrument</a:t>
            </a:r>
            <a:r>
              <a:rPr lang="zh-CN" altLang="en-US" dirty="0"/>
              <a:t>）接口  </a:t>
            </a:r>
          </a:p>
          <a:p>
            <a:endParaRPr lang="zh-CN" altLang="en-US" dirty="0"/>
          </a:p>
          <a:p>
            <a:r>
              <a:rPr lang="zh-CN" altLang="en-US" dirty="0"/>
              <a:t>分为：钢琴</a:t>
            </a:r>
            <a:r>
              <a:rPr lang="en-US" altLang="zh-CN" dirty="0"/>
              <a:t>(Piano)</a:t>
            </a:r>
            <a:r>
              <a:rPr lang="zh-CN" altLang="en-US" dirty="0"/>
              <a:t>、小提琴</a:t>
            </a:r>
            <a:r>
              <a:rPr lang="en-US" altLang="zh-CN" dirty="0"/>
              <a:t>(Violin).</a:t>
            </a:r>
            <a:r>
              <a:rPr lang="zh-CN" altLang="en-US" dirty="0"/>
              <a:t>各种乐器的弹奏（ </a:t>
            </a:r>
            <a:r>
              <a:rPr lang="en-US" altLang="zh-CN" dirty="0"/>
              <a:t>play </a:t>
            </a:r>
            <a:r>
              <a:rPr lang="zh-CN" altLang="en-US" dirty="0"/>
              <a:t>）方法各不相同。</a:t>
            </a:r>
          </a:p>
          <a:p>
            <a:endParaRPr lang="zh-CN" altLang="en-US" dirty="0"/>
          </a:p>
          <a:p>
            <a:endParaRPr lang="zh-CN" altLang="en-US" dirty="0"/>
          </a:p>
          <a:p>
            <a:r>
              <a:rPr lang="zh-CN" altLang="en-US" dirty="0"/>
              <a:t>进阶：</a:t>
            </a:r>
          </a:p>
          <a:p>
            <a:r>
              <a:rPr lang="zh-CN" altLang="en-US" dirty="0"/>
              <a:t>定义</a:t>
            </a:r>
            <a:r>
              <a:rPr lang="en-US" altLang="zh-CN" dirty="0"/>
              <a:t>Music</a:t>
            </a:r>
            <a:r>
              <a:rPr lang="zh-CN" altLang="en-US" dirty="0"/>
              <a:t>接口，里面有</a:t>
            </a:r>
            <a:r>
              <a:rPr lang="en-US" altLang="zh-CN" dirty="0"/>
              <a:t>sound</a:t>
            </a:r>
            <a:r>
              <a:rPr lang="zh-CN" altLang="en-US" dirty="0"/>
              <a:t>方法，要求钢琴也实现</a:t>
            </a:r>
            <a:r>
              <a:rPr lang="en-US" altLang="zh-CN" dirty="0"/>
              <a:t>Music</a:t>
            </a:r>
            <a:r>
              <a:rPr lang="zh-CN" altLang="en-US" dirty="0"/>
              <a:t>接口</a:t>
            </a:r>
          </a:p>
          <a:p>
            <a:endParaRPr lang="zh-CN" altLang="en-US" dirty="0"/>
          </a:p>
          <a:p>
            <a:r>
              <a:rPr lang="zh-CN" altLang="en-US" dirty="0"/>
              <a:t>定义</a:t>
            </a:r>
            <a:r>
              <a:rPr lang="en-US" altLang="zh-CN" dirty="0"/>
              <a:t>Clock</a:t>
            </a:r>
            <a:r>
              <a:rPr lang="zh-CN" altLang="en-US" dirty="0"/>
              <a:t>类，即实现</a:t>
            </a:r>
            <a:r>
              <a:rPr lang="en-US" altLang="zh-CN" dirty="0"/>
              <a:t>Music</a:t>
            </a:r>
            <a:r>
              <a:rPr lang="zh-CN" altLang="en-US" dirty="0"/>
              <a:t>接口又实现</a:t>
            </a:r>
            <a:r>
              <a:rPr lang="en-US" altLang="zh-CN" dirty="0"/>
              <a:t>Instrument</a:t>
            </a:r>
            <a:r>
              <a:rPr lang="zh-CN" altLang="en-US" dirty="0"/>
              <a:t>接口</a:t>
            </a: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2187025" y="692696"/>
            <a:ext cx="6552728" cy="3888432"/>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840142" y="721916"/>
            <a:ext cx="2880320" cy="2308324"/>
          </a:xfrm>
          <a:prstGeom prst="rect">
            <a:avLst/>
          </a:prstGeom>
        </p:spPr>
        <p:txBody>
          <a:bodyPr wrap="square">
            <a:spAutoFit/>
          </a:bodyPr>
          <a:lstStyle/>
          <a:p>
            <a:r>
              <a:rPr lang="en-US" altLang="zh-CN"/>
              <a:t>Chinese c1 = </a:t>
            </a:r>
            <a:r>
              <a:rPr lang="en-US" altLang="zh-CN" b="1"/>
              <a:t>new Chinese();</a:t>
            </a:r>
          </a:p>
          <a:p>
            <a:r>
              <a:rPr lang="en-US" altLang="zh-CN"/>
              <a:t>c1.name = "</a:t>
            </a:r>
            <a:r>
              <a:rPr lang="zh-CN" altLang="en-US"/>
              <a:t>孙杨</a:t>
            </a:r>
            <a:r>
              <a:rPr lang="en-US" altLang="zh-CN"/>
              <a:t>";</a:t>
            </a:r>
          </a:p>
          <a:p>
            <a:r>
              <a:rPr lang="en-US" altLang="zh-CN"/>
              <a:t>c1.age = 20;</a:t>
            </a:r>
          </a:p>
          <a:p>
            <a:r>
              <a:rPr lang="en-US" altLang="zh-CN"/>
              <a:t>c1.</a:t>
            </a:r>
            <a:r>
              <a:rPr lang="en-US" altLang="zh-CN" i="1" u="sng"/>
              <a:t>nation = "CHN";</a:t>
            </a:r>
          </a:p>
          <a:p>
            <a:r>
              <a:rPr lang="en-US" altLang="zh-CN"/>
              <a:t>Chinese c2 = </a:t>
            </a:r>
            <a:r>
              <a:rPr lang="en-US" altLang="zh-CN" b="1"/>
              <a:t>new Chinese();</a:t>
            </a:r>
          </a:p>
          <a:p>
            <a:r>
              <a:rPr lang="en-US" altLang="zh-CN"/>
              <a:t>c2.name = "</a:t>
            </a:r>
            <a:r>
              <a:rPr lang="zh-CN" altLang="en-US"/>
              <a:t>姚明</a:t>
            </a:r>
            <a:r>
              <a:rPr lang="en-US" altLang="zh-CN"/>
              <a:t>";</a:t>
            </a:r>
          </a:p>
          <a:p>
            <a:r>
              <a:rPr lang="en-US" altLang="zh-CN"/>
              <a:t>c2.age = 35;</a:t>
            </a:r>
          </a:p>
          <a:p>
            <a:r>
              <a:rPr lang="en-US" altLang="zh-CN"/>
              <a:t>c2.</a:t>
            </a:r>
            <a:r>
              <a:rPr lang="en-US" altLang="zh-CN" i="1" u="sng"/>
              <a:t>nation = "</a:t>
            </a:r>
            <a:r>
              <a:rPr lang="zh-CN" altLang="en-US" i="1" u="sng"/>
              <a:t>中国</a:t>
            </a:r>
            <a:r>
              <a:rPr lang="en-US" altLang="zh-CN" i="1" u="sng"/>
              <a:t>";</a:t>
            </a:r>
            <a:endParaRPr lang="zh-CN" altLang="en-US"/>
          </a:p>
        </p:txBody>
      </p:sp>
      <p:sp>
        <p:nvSpPr>
          <p:cNvPr id="5" name="矩形 4"/>
          <p:cNvSpPr/>
          <p:nvPr/>
        </p:nvSpPr>
        <p:spPr>
          <a:xfrm>
            <a:off x="539552" y="1196752"/>
            <a:ext cx="1080120" cy="5256584"/>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539552" y="6453336"/>
            <a:ext cx="1647473" cy="369332"/>
          </a:xfrm>
          <a:prstGeom prst="rect">
            <a:avLst/>
          </a:prstGeom>
          <a:noFill/>
        </p:spPr>
        <p:txBody>
          <a:bodyPr wrap="square" rtlCol="0">
            <a:spAutoFit/>
          </a:bodyPr>
          <a:lstStyle/>
          <a:p>
            <a:r>
              <a:rPr lang="zh-CN" altLang="en-US"/>
              <a:t>栈：局部变量</a:t>
            </a:r>
          </a:p>
        </p:txBody>
      </p:sp>
      <p:sp>
        <p:nvSpPr>
          <p:cNvPr id="8" name="TextBox 7"/>
          <p:cNvSpPr txBox="1"/>
          <p:nvPr/>
        </p:nvSpPr>
        <p:spPr>
          <a:xfrm>
            <a:off x="6372200" y="3934797"/>
            <a:ext cx="2232248" cy="646331"/>
          </a:xfrm>
          <a:prstGeom prst="rect">
            <a:avLst/>
          </a:prstGeom>
          <a:noFill/>
        </p:spPr>
        <p:txBody>
          <a:bodyPr wrap="square" rtlCol="0">
            <a:spAutoFit/>
          </a:bodyPr>
          <a:lstStyle/>
          <a:p>
            <a:r>
              <a:rPr lang="zh-CN" altLang="en-US"/>
              <a:t>堆：</a:t>
            </a:r>
            <a:r>
              <a:rPr lang="en-US" altLang="zh-CN"/>
              <a:t>new</a:t>
            </a:r>
            <a:r>
              <a:rPr lang="zh-CN" altLang="en-US"/>
              <a:t>出来的结构：对象、数组</a:t>
            </a:r>
          </a:p>
        </p:txBody>
      </p:sp>
      <p:sp>
        <p:nvSpPr>
          <p:cNvPr id="9" name="矩形 8"/>
          <p:cNvSpPr/>
          <p:nvPr/>
        </p:nvSpPr>
        <p:spPr>
          <a:xfrm>
            <a:off x="2627784" y="4941168"/>
            <a:ext cx="3744416" cy="1512168"/>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6372200" y="5973178"/>
            <a:ext cx="2771800" cy="646331"/>
          </a:xfrm>
          <a:prstGeom prst="rect">
            <a:avLst/>
          </a:prstGeom>
          <a:noFill/>
        </p:spPr>
        <p:txBody>
          <a:bodyPr wrap="square" rtlCol="0">
            <a:spAutoFit/>
          </a:bodyPr>
          <a:lstStyle/>
          <a:p>
            <a:r>
              <a:rPr lang="zh-CN" altLang="en-US"/>
              <a:t>方法区：类的加载信息、静态变量、常量。</a:t>
            </a:r>
          </a:p>
        </p:txBody>
      </p:sp>
      <p:sp>
        <p:nvSpPr>
          <p:cNvPr id="11" name="椭圆 10"/>
          <p:cNvSpPr/>
          <p:nvPr/>
        </p:nvSpPr>
        <p:spPr>
          <a:xfrm>
            <a:off x="3059832" y="5445224"/>
            <a:ext cx="1728192" cy="851119"/>
          </a:xfrm>
          <a:prstGeom prst="ellipse">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3203848" y="5697252"/>
            <a:ext cx="1584176" cy="369332"/>
          </a:xfrm>
          <a:prstGeom prst="rect">
            <a:avLst/>
          </a:prstGeom>
          <a:noFill/>
        </p:spPr>
        <p:txBody>
          <a:bodyPr wrap="square" rtlCol="0">
            <a:spAutoFit/>
          </a:bodyPr>
          <a:lstStyle/>
          <a:p>
            <a:r>
              <a:rPr lang="en-US" altLang="zh-CN"/>
              <a:t>nation:null</a:t>
            </a:r>
            <a:endParaRPr lang="zh-CN" altLang="en-US"/>
          </a:p>
        </p:txBody>
      </p:sp>
      <p:sp>
        <p:nvSpPr>
          <p:cNvPr id="13" name="TextBox 12"/>
          <p:cNvSpPr txBox="1"/>
          <p:nvPr/>
        </p:nvSpPr>
        <p:spPr>
          <a:xfrm>
            <a:off x="467543" y="5973178"/>
            <a:ext cx="1791489" cy="369332"/>
          </a:xfrm>
          <a:prstGeom prst="rect">
            <a:avLst/>
          </a:prstGeom>
          <a:noFill/>
        </p:spPr>
        <p:txBody>
          <a:bodyPr wrap="square" rtlCol="0">
            <a:spAutoFit/>
          </a:bodyPr>
          <a:lstStyle/>
          <a:p>
            <a:r>
              <a:rPr lang="en-US" altLang="zh-CN"/>
              <a:t>c1:</a:t>
            </a:r>
            <a:endParaRPr lang="zh-CN" altLang="en-US"/>
          </a:p>
        </p:txBody>
      </p:sp>
      <p:sp>
        <p:nvSpPr>
          <p:cNvPr id="14" name="矩形 13"/>
          <p:cNvSpPr/>
          <p:nvPr/>
        </p:nvSpPr>
        <p:spPr>
          <a:xfrm>
            <a:off x="2843808" y="2924944"/>
            <a:ext cx="1368152" cy="1333018"/>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p:nvPr/>
        </p:nvCxnSpPr>
        <p:spPr>
          <a:xfrm flipV="1">
            <a:off x="1079612" y="2924944"/>
            <a:ext cx="1764196" cy="32329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987824" y="3030240"/>
            <a:ext cx="1224136" cy="646331"/>
          </a:xfrm>
          <a:prstGeom prst="rect">
            <a:avLst/>
          </a:prstGeom>
          <a:noFill/>
        </p:spPr>
        <p:txBody>
          <a:bodyPr wrap="square" rtlCol="0">
            <a:spAutoFit/>
          </a:bodyPr>
          <a:lstStyle/>
          <a:p>
            <a:r>
              <a:rPr lang="en-US" altLang="zh-CN"/>
              <a:t>name:null</a:t>
            </a:r>
          </a:p>
          <a:p>
            <a:r>
              <a:rPr lang="en-US" altLang="zh-CN"/>
              <a:t>age:0</a:t>
            </a:r>
            <a:endParaRPr lang="zh-CN" altLang="en-US"/>
          </a:p>
        </p:txBody>
      </p:sp>
      <p:cxnSp>
        <p:nvCxnSpPr>
          <p:cNvPr id="19" name="直接连接符 18"/>
          <p:cNvCxnSpPr/>
          <p:nvPr/>
        </p:nvCxnSpPr>
        <p:spPr>
          <a:xfrm>
            <a:off x="3707904" y="3140968"/>
            <a:ext cx="216024" cy="212437"/>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17" idx="2"/>
          </p:cNvCxnSpPr>
          <p:nvPr/>
        </p:nvCxnSpPr>
        <p:spPr>
          <a:xfrm>
            <a:off x="3419872" y="3353405"/>
            <a:ext cx="180020" cy="323166"/>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067944" y="3030240"/>
            <a:ext cx="1008112" cy="369332"/>
          </a:xfrm>
          <a:prstGeom prst="rect">
            <a:avLst/>
          </a:prstGeom>
          <a:noFill/>
        </p:spPr>
        <p:txBody>
          <a:bodyPr wrap="square" rtlCol="0">
            <a:spAutoFit/>
          </a:bodyPr>
          <a:lstStyle/>
          <a:p>
            <a:r>
              <a:rPr lang="zh-CN" altLang="en-US"/>
              <a:t>孙杨</a:t>
            </a:r>
          </a:p>
        </p:txBody>
      </p:sp>
      <p:sp>
        <p:nvSpPr>
          <p:cNvPr id="23" name="TextBox 22"/>
          <p:cNvSpPr txBox="1"/>
          <p:nvPr/>
        </p:nvSpPr>
        <p:spPr>
          <a:xfrm>
            <a:off x="3815916" y="3399572"/>
            <a:ext cx="540060" cy="369332"/>
          </a:xfrm>
          <a:prstGeom prst="rect">
            <a:avLst/>
          </a:prstGeom>
          <a:noFill/>
        </p:spPr>
        <p:txBody>
          <a:bodyPr wrap="square" rtlCol="0">
            <a:spAutoFit/>
          </a:bodyPr>
          <a:lstStyle/>
          <a:p>
            <a:r>
              <a:rPr lang="en-US" altLang="zh-CN"/>
              <a:t>20</a:t>
            </a:r>
            <a:endParaRPr lang="zh-CN" altLang="en-US"/>
          </a:p>
        </p:txBody>
      </p:sp>
      <p:cxnSp>
        <p:nvCxnSpPr>
          <p:cNvPr id="25" name="直接连接符 24"/>
          <p:cNvCxnSpPr>
            <a:stCxn id="12" idx="0"/>
          </p:cNvCxnSpPr>
          <p:nvPr/>
        </p:nvCxnSpPr>
        <p:spPr>
          <a:xfrm>
            <a:off x="3995936" y="5697252"/>
            <a:ext cx="360040" cy="369332"/>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499992" y="5697252"/>
            <a:ext cx="720080" cy="369332"/>
          </a:xfrm>
          <a:prstGeom prst="rect">
            <a:avLst/>
          </a:prstGeom>
          <a:noFill/>
        </p:spPr>
        <p:txBody>
          <a:bodyPr wrap="square" rtlCol="0">
            <a:spAutoFit/>
          </a:bodyPr>
          <a:lstStyle/>
          <a:p>
            <a:r>
              <a:rPr lang="en-US" altLang="zh-CN"/>
              <a:t>CHN</a:t>
            </a:r>
            <a:endParaRPr lang="zh-CN" altLang="en-US"/>
          </a:p>
        </p:txBody>
      </p:sp>
      <p:sp>
        <p:nvSpPr>
          <p:cNvPr id="27" name="TextBox 26"/>
          <p:cNvSpPr txBox="1"/>
          <p:nvPr/>
        </p:nvSpPr>
        <p:spPr>
          <a:xfrm>
            <a:off x="539552" y="5301208"/>
            <a:ext cx="1080120" cy="369332"/>
          </a:xfrm>
          <a:prstGeom prst="rect">
            <a:avLst/>
          </a:prstGeom>
          <a:noFill/>
        </p:spPr>
        <p:txBody>
          <a:bodyPr wrap="square" rtlCol="0">
            <a:spAutoFit/>
          </a:bodyPr>
          <a:lstStyle/>
          <a:p>
            <a:r>
              <a:rPr lang="en-US" altLang="zh-CN"/>
              <a:t>c2:</a:t>
            </a:r>
            <a:endParaRPr lang="zh-CN" altLang="en-US"/>
          </a:p>
        </p:txBody>
      </p:sp>
      <p:sp>
        <p:nvSpPr>
          <p:cNvPr id="28" name="矩形 27"/>
          <p:cNvSpPr/>
          <p:nvPr/>
        </p:nvSpPr>
        <p:spPr>
          <a:xfrm>
            <a:off x="2915816" y="1303894"/>
            <a:ext cx="1368152" cy="1333018"/>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箭头连接符 29"/>
          <p:cNvCxnSpPr/>
          <p:nvPr/>
        </p:nvCxnSpPr>
        <p:spPr>
          <a:xfrm flipV="1">
            <a:off x="1079612" y="1303894"/>
            <a:ext cx="1764196" cy="414133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975792" y="1490198"/>
            <a:ext cx="1224136" cy="646331"/>
          </a:xfrm>
          <a:prstGeom prst="rect">
            <a:avLst/>
          </a:prstGeom>
          <a:noFill/>
        </p:spPr>
        <p:txBody>
          <a:bodyPr wrap="square" rtlCol="0">
            <a:spAutoFit/>
          </a:bodyPr>
          <a:lstStyle/>
          <a:p>
            <a:r>
              <a:rPr lang="en-US" altLang="zh-CN"/>
              <a:t>name:null</a:t>
            </a:r>
          </a:p>
          <a:p>
            <a:r>
              <a:rPr lang="en-US" altLang="zh-CN"/>
              <a:t>age:0</a:t>
            </a:r>
            <a:endParaRPr lang="zh-CN" altLang="en-US"/>
          </a:p>
        </p:txBody>
      </p:sp>
      <p:cxnSp>
        <p:nvCxnSpPr>
          <p:cNvPr id="33" name="直接连接符 32"/>
          <p:cNvCxnSpPr/>
          <p:nvPr/>
        </p:nvCxnSpPr>
        <p:spPr>
          <a:xfrm>
            <a:off x="3707904" y="1490198"/>
            <a:ext cx="216024" cy="323165"/>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419872" y="1819374"/>
            <a:ext cx="216024" cy="323165"/>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067944" y="1490198"/>
            <a:ext cx="1008112" cy="369332"/>
          </a:xfrm>
          <a:prstGeom prst="rect">
            <a:avLst/>
          </a:prstGeom>
          <a:noFill/>
        </p:spPr>
        <p:txBody>
          <a:bodyPr wrap="square" rtlCol="0">
            <a:spAutoFit/>
          </a:bodyPr>
          <a:lstStyle/>
          <a:p>
            <a:r>
              <a:rPr lang="zh-CN" altLang="en-US"/>
              <a:t>姚明</a:t>
            </a:r>
          </a:p>
        </p:txBody>
      </p:sp>
      <p:sp>
        <p:nvSpPr>
          <p:cNvPr id="36" name="TextBox 35"/>
          <p:cNvSpPr txBox="1"/>
          <p:nvPr/>
        </p:nvSpPr>
        <p:spPr>
          <a:xfrm>
            <a:off x="3707904" y="1876078"/>
            <a:ext cx="504056" cy="369332"/>
          </a:xfrm>
          <a:prstGeom prst="rect">
            <a:avLst/>
          </a:prstGeom>
          <a:noFill/>
        </p:spPr>
        <p:txBody>
          <a:bodyPr wrap="square" rtlCol="0">
            <a:spAutoFit/>
          </a:bodyPr>
          <a:lstStyle/>
          <a:p>
            <a:r>
              <a:rPr lang="en-US" altLang="zh-CN"/>
              <a:t>35</a:t>
            </a:r>
            <a:endParaRPr lang="zh-CN" altLang="en-US"/>
          </a:p>
        </p:txBody>
      </p:sp>
      <p:cxnSp>
        <p:nvCxnSpPr>
          <p:cNvPr id="38" name="直接连接符 37"/>
          <p:cNvCxnSpPr/>
          <p:nvPr/>
        </p:nvCxnSpPr>
        <p:spPr>
          <a:xfrm>
            <a:off x="4499992" y="5697252"/>
            <a:ext cx="576064" cy="275926"/>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355976" y="5301208"/>
            <a:ext cx="864096" cy="369332"/>
          </a:xfrm>
          <a:prstGeom prst="rect">
            <a:avLst/>
          </a:prstGeom>
          <a:noFill/>
        </p:spPr>
        <p:txBody>
          <a:bodyPr wrap="square" rtlCol="0">
            <a:spAutoFit/>
          </a:bodyPr>
          <a:lstStyle/>
          <a:p>
            <a:r>
              <a:rPr lang="zh-CN" altLang="en-US"/>
              <a:t>中国</a:t>
            </a:r>
          </a:p>
        </p:txBody>
      </p:sp>
      <p:sp>
        <p:nvSpPr>
          <p:cNvPr id="40" name="TextBox 39"/>
          <p:cNvSpPr txBox="1"/>
          <p:nvPr/>
        </p:nvSpPr>
        <p:spPr>
          <a:xfrm>
            <a:off x="3744688" y="95525"/>
            <a:ext cx="4680520" cy="584775"/>
          </a:xfrm>
          <a:prstGeom prst="rect">
            <a:avLst/>
          </a:prstGeom>
          <a:noFill/>
        </p:spPr>
        <p:txBody>
          <a:bodyPr wrap="square" rtlCol="0">
            <a:spAutoFit/>
          </a:bodyPr>
          <a:lstStyle/>
          <a:p>
            <a:r>
              <a:rPr lang="zh-CN" altLang="en-US" sz="3200" b="1">
                <a:solidFill>
                  <a:srgbClr val="FFFF00"/>
                </a:solidFill>
                <a:latin typeface="宋体" panose="02010600030101010101" pitchFamily="2" charset="-122"/>
                <a:ea typeface="宋体" panose="02010600030101010101" pitchFamily="2" charset="-122"/>
              </a:rPr>
              <a:t>静态变量的内存解析</a:t>
            </a:r>
          </a:p>
        </p:txBody>
      </p:sp>
    </p:spTree>
    <p:extLst>
      <p:ext uri="{BB962C8B-B14F-4D97-AF65-F5344CB8AC3E}">
        <p14:creationId xmlns:p14="http://schemas.microsoft.com/office/powerpoint/2010/main" val="42586754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539552" y="1115345"/>
            <a:ext cx="2664296" cy="461665"/>
          </a:xfrm>
          <a:prstGeom prst="rect">
            <a:avLst/>
          </a:prstGeom>
          <a:noFill/>
        </p:spPr>
        <p:txBody>
          <a:bodyPr wrap="square" rtlCol="0">
            <a:spAutoFit/>
          </a:bodyPr>
          <a:lstStyle/>
          <a:p>
            <a:r>
              <a:rPr lang="en-US" altLang="zh-CN" sz="2400" b="1">
                <a:latin typeface="新宋体" panose="02010609030101010101" pitchFamily="49" charset="-122"/>
                <a:ea typeface="新宋体" panose="02010609030101010101" pitchFamily="49" charset="-122"/>
              </a:rPr>
              <a:t>【</a:t>
            </a:r>
            <a:r>
              <a:rPr lang="zh-CN" altLang="en-US" sz="2400" b="1">
                <a:latin typeface="新宋体" panose="02010609030101010101" pitchFamily="49" charset="-122"/>
                <a:ea typeface="新宋体" panose="02010609030101010101" pitchFamily="49" charset="-122"/>
              </a:rPr>
              <a:t>面试题</a:t>
            </a:r>
            <a:r>
              <a:rPr lang="en-US" altLang="zh-CN" sz="2400" b="1">
                <a:latin typeface="新宋体" panose="02010609030101010101" pitchFamily="49" charset="-122"/>
                <a:ea typeface="新宋体" panose="02010609030101010101" pitchFamily="49" charset="-122"/>
              </a:rPr>
              <a:t>】</a:t>
            </a:r>
            <a:r>
              <a:rPr lang="zh-CN" altLang="en-US" sz="2400" b="1">
                <a:latin typeface="新宋体" panose="02010609030101010101" pitchFamily="49" charset="-122"/>
                <a:ea typeface="新宋体" panose="02010609030101010101" pitchFamily="49" charset="-122"/>
              </a:rPr>
              <a:t>排错</a:t>
            </a:r>
            <a:r>
              <a:rPr lang="zh-CN" altLang="en-US" sz="2400" b="1" dirty="0">
                <a:latin typeface="新宋体" panose="02010609030101010101" pitchFamily="49" charset="-122"/>
                <a:ea typeface="新宋体" panose="02010609030101010101" pitchFamily="49" charset="-122"/>
              </a:rPr>
              <a:t>：</a:t>
            </a:r>
            <a:endParaRPr lang="en-US" altLang="zh-CN" sz="2400" b="1" dirty="0">
              <a:latin typeface="新宋体" panose="02010609030101010101" pitchFamily="49" charset="-122"/>
              <a:ea typeface="新宋体" panose="02010609030101010101" pitchFamily="49" charset="-122"/>
            </a:endParaRPr>
          </a:p>
        </p:txBody>
      </p:sp>
      <p:sp>
        <p:nvSpPr>
          <p:cNvPr id="8" name="矩形 7"/>
          <p:cNvSpPr/>
          <p:nvPr/>
        </p:nvSpPr>
        <p:spPr>
          <a:xfrm>
            <a:off x="539552" y="1823335"/>
            <a:ext cx="7776864" cy="41979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TextBox 6"/>
          <p:cNvSpPr txBox="1"/>
          <p:nvPr/>
        </p:nvSpPr>
        <p:spPr>
          <a:xfrm>
            <a:off x="629706" y="1988840"/>
            <a:ext cx="7686709" cy="3888432"/>
          </a:xfrm>
          <a:prstGeom prst="rect">
            <a:avLst/>
          </a:prstGeom>
          <a:noFill/>
        </p:spPr>
        <p:txBody>
          <a:bodyPr wrap="square" rtlCol="0">
            <a:spAutoFit/>
          </a:bodyPr>
          <a:lstStyle/>
          <a:p>
            <a:r>
              <a:rPr lang="en-US" altLang="zh-CN" sz="2400" dirty="0"/>
              <a:t>interface A{ </a:t>
            </a:r>
          </a:p>
          <a:p>
            <a:r>
              <a:rPr lang="en-US" altLang="zh-CN" sz="2400" dirty="0"/>
              <a:t>	</a:t>
            </a:r>
            <a:r>
              <a:rPr lang="en-US" altLang="zh-CN" sz="2400" dirty="0" err="1"/>
              <a:t>int</a:t>
            </a:r>
            <a:r>
              <a:rPr lang="en-US" altLang="zh-CN" sz="2400" dirty="0"/>
              <a:t> x = 0; } </a:t>
            </a:r>
          </a:p>
          <a:p>
            <a:r>
              <a:rPr lang="en-US" altLang="zh-CN" sz="2400" dirty="0"/>
              <a:t>class B{ </a:t>
            </a:r>
          </a:p>
          <a:p>
            <a:r>
              <a:rPr lang="en-US" altLang="zh-CN" sz="2400" dirty="0"/>
              <a:t>	</a:t>
            </a:r>
            <a:r>
              <a:rPr lang="en-US" altLang="zh-CN" sz="2400" dirty="0" err="1"/>
              <a:t>int</a:t>
            </a:r>
            <a:r>
              <a:rPr lang="en-US" altLang="zh-CN" sz="2400" dirty="0"/>
              <a:t> x =1; } </a:t>
            </a:r>
          </a:p>
          <a:p>
            <a:r>
              <a:rPr lang="en-US" altLang="zh-CN" sz="2400" dirty="0"/>
              <a:t>class C extends B implements A { </a:t>
            </a:r>
          </a:p>
          <a:p>
            <a:r>
              <a:rPr lang="en-US" altLang="zh-CN" sz="2400" dirty="0"/>
              <a:t>	public void </a:t>
            </a:r>
            <a:r>
              <a:rPr lang="en-US" altLang="zh-CN" sz="2400" dirty="0" err="1"/>
              <a:t>pX</a:t>
            </a:r>
            <a:r>
              <a:rPr lang="en-US" altLang="zh-CN" sz="2400" dirty="0"/>
              <a:t>(){ </a:t>
            </a:r>
          </a:p>
          <a:p>
            <a:r>
              <a:rPr lang="en-US" altLang="zh-CN" sz="2400" dirty="0"/>
              <a:t>		</a:t>
            </a:r>
            <a:r>
              <a:rPr lang="en-US" altLang="zh-CN" sz="2400" dirty="0" err="1"/>
              <a:t>System.out.println</a:t>
            </a:r>
            <a:r>
              <a:rPr lang="en-US" altLang="zh-CN" sz="2400" dirty="0"/>
              <a:t>(x); } </a:t>
            </a:r>
          </a:p>
          <a:p>
            <a:r>
              <a:rPr lang="en-US" altLang="zh-CN" sz="2400" dirty="0"/>
              <a:t>	public static void main(String[] </a:t>
            </a:r>
            <a:r>
              <a:rPr lang="en-US" altLang="zh-CN" sz="2400" dirty="0" err="1"/>
              <a:t>args</a:t>
            </a:r>
            <a:r>
              <a:rPr lang="en-US" altLang="zh-CN" sz="2400" dirty="0"/>
              <a:t>) { </a:t>
            </a:r>
          </a:p>
          <a:p>
            <a:r>
              <a:rPr lang="en-US" altLang="zh-CN" sz="2400" dirty="0"/>
              <a:t>		new C().</a:t>
            </a:r>
            <a:r>
              <a:rPr lang="en-US" altLang="zh-CN" sz="2400" dirty="0" err="1"/>
              <a:t>pX</a:t>
            </a:r>
            <a:r>
              <a:rPr lang="en-US" altLang="zh-CN" sz="2400" dirty="0"/>
              <a:t>();  </a:t>
            </a:r>
          </a:p>
          <a:p>
            <a:r>
              <a:rPr lang="en-US" altLang="zh-CN" sz="2400" dirty="0"/>
              <a:t>}  } </a:t>
            </a:r>
            <a:endParaRPr lang="zh-CN" altLang="en-US" sz="2400" dirty="0"/>
          </a:p>
        </p:txBody>
      </p:sp>
    </p:spTree>
    <p:extLst>
      <p:ext uri="{BB962C8B-B14F-4D97-AF65-F5344CB8AC3E}">
        <p14:creationId xmlns:p14="http://schemas.microsoft.com/office/powerpoint/2010/main" val="11316203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矩形 7"/>
          <p:cNvSpPr/>
          <p:nvPr/>
        </p:nvSpPr>
        <p:spPr>
          <a:xfrm>
            <a:off x="251520" y="1326694"/>
            <a:ext cx="8640960" cy="5126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TextBox 6"/>
          <p:cNvSpPr txBox="1"/>
          <p:nvPr/>
        </p:nvSpPr>
        <p:spPr>
          <a:xfrm>
            <a:off x="327310" y="1386301"/>
            <a:ext cx="4847828" cy="3139321"/>
          </a:xfrm>
          <a:prstGeom prst="rect">
            <a:avLst/>
          </a:prstGeom>
          <a:noFill/>
        </p:spPr>
        <p:txBody>
          <a:bodyPr wrap="square" rtlCol="0">
            <a:spAutoFit/>
          </a:bodyPr>
          <a:lstStyle/>
          <a:p>
            <a:r>
              <a:rPr lang="en-US" altLang="zh-CN" dirty="0"/>
              <a:t>interface Playable {</a:t>
            </a:r>
            <a:endParaRPr lang="zh-CN" altLang="zh-CN" dirty="0"/>
          </a:p>
          <a:p>
            <a:r>
              <a:rPr lang="en-US" altLang="zh-CN" dirty="0"/>
              <a:t>    void play();</a:t>
            </a:r>
            <a:endParaRPr lang="zh-CN" altLang="zh-CN" dirty="0"/>
          </a:p>
          <a:p>
            <a:r>
              <a:rPr lang="en-US" altLang="zh-CN" dirty="0"/>
              <a:t>}</a:t>
            </a:r>
            <a:endParaRPr lang="zh-CN" altLang="zh-CN" dirty="0"/>
          </a:p>
          <a:p>
            <a:r>
              <a:rPr lang="en-US" altLang="zh-CN" dirty="0"/>
              <a:t>interface </a:t>
            </a:r>
            <a:r>
              <a:rPr lang="en-US" altLang="zh-CN" dirty="0" err="1"/>
              <a:t>Bounceable</a:t>
            </a:r>
            <a:r>
              <a:rPr lang="en-US" altLang="zh-CN" dirty="0"/>
              <a:t> {</a:t>
            </a:r>
            <a:endParaRPr lang="zh-CN" altLang="zh-CN" dirty="0"/>
          </a:p>
          <a:p>
            <a:r>
              <a:rPr lang="en-US" altLang="zh-CN" dirty="0"/>
              <a:t>    void play();</a:t>
            </a:r>
            <a:endParaRPr lang="zh-CN" altLang="zh-CN" dirty="0"/>
          </a:p>
          <a:p>
            <a:r>
              <a:rPr lang="en-US" altLang="zh-CN" dirty="0"/>
              <a:t>}</a:t>
            </a:r>
            <a:endParaRPr lang="zh-CN" altLang="zh-CN" dirty="0"/>
          </a:p>
          <a:p>
            <a:r>
              <a:rPr lang="en-US" altLang="zh-CN" dirty="0"/>
              <a:t>interface </a:t>
            </a:r>
            <a:r>
              <a:rPr lang="en-US" altLang="zh-CN" dirty="0" err="1"/>
              <a:t>Rollable</a:t>
            </a:r>
            <a:r>
              <a:rPr lang="en-US" altLang="zh-CN" dirty="0"/>
              <a:t> extends Playable, </a:t>
            </a:r>
            <a:r>
              <a:rPr lang="en-US" altLang="zh-CN" dirty="0" err="1"/>
              <a:t>Bounceable</a:t>
            </a:r>
            <a:r>
              <a:rPr lang="en-US" altLang="zh-CN" dirty="0"/>
              <a:t> {</a:t>
            </a:r>
            <a:endParaRPr lang="zh-CN" altLang="zh-CN" dirty="0"/>
          </a:p>
          <a:p>
            <a:r>
              <a:rPr lang="en-US" altLang="zh-CN" dirty="0"/>
              <a:t>    Ball </a:t>
            </a:r>
            <a:r>
              <a:rPr lang="en-US" altLang="zh-CN" dirty="0" err="1"/>
              <a:t>ball</a:t>
            </a:r>
            <a:r>
              <a:rPr lang="en-US" altLang="zh-CN" dirty="0"/>
              <a:t> = new Ball("</a:t>
            </a:r>
            <a:r>
              <a:rPr lang="en-US" altLang="zh-CN" dirty="0" err="1"/>
              <a:t>PingPang</a:t>
            </a:r>
            <a:r>
              <a:rPr lang="en-US" altLang="zh-CN" dirty="0"/>
              <a:t>");</a:t>
            </a:r>
          </a:p>
          <a:p>
            <a:endParaRPr lang="en-US" altLang="zh-CN" dirty="0"/>
          </a:p>
          <a:p>
            <a:r>
              <a:rPr lang="en-US" altLang="zh-CN" dirty="0"/>
              <a:t>}</a:t>
            </a:r>
            <a:endParaRPr lang="zh-CN" altLang="zh-CN" dirty="0"/>
          </a:p>
          <a:p>
            <a:endParaRPr lang="zh-CN" altLang="en-US" dirty="0"/>
          </a:p>
        </p:txBody>
      </p:sp>
      <p:sp>
        <p:nvSpPr>
          <p:cNvPr id="2" name="矩形 1"/>
          <p:cNvSpPr/>
          <p:nvPr/>
        </p:nvSpPr>
        <p:spPr>
          <a:xfrm>
            <a:off x="4924922" y="2755407"/>
            <a:ext cx="4104456" cy="3693319"/>
          </a:xfrm>
          <a:prstGeom prst="rect">
            <a:avLst/>
          </a:prstGeom>
        </p:spPr>
        <p:txBody>
          <a:bodyPr wrap="square">
            <a:spAutoFit/>
          </a:bodyPr>
          <a:lstStyle/>
          <a:p>
            <a:r>
              <a:rPr lang="en-US" altLang="zh-CN" dirty="0"/>
              <a:t>class Ball implements </a:t>
            </a:r>
            <a:r>
              <a:rPr lang="en-US" altLang="zh-CN" dirty="0" err="1"/>
              <a:t>Rollable</a:t>
            </a:r>
            <a:r>
              <a:rPr lang="en-US" altLang="zh-CN" dirty="0"/>
              <a:t> {</a:t>
            </a:r>
            <a:endParaRPr lang="zh-CN" altLang="zh-CN" dirty="0"/>
          </a:p>
          <a:p>
            <a:r>
              <a:rPr lang="en-US" altLang="zh-CN" dirty="0"/>
              <a:t>    private String name;</a:t>
            </a:r>
            <a:endParaRPr lang="zh-CN" altLang="zh-CN" dirty="0"/>
          </a:p>
          <a:p>
            <a:r>
              <a:rPr lang="en-US" altLang="zh-CN" dirty="0"/>
              <a:t>    public String </a:t>
            </a:r>
            <a:r>
              <a:rPr lang="en-US" altLang="zh-CN" dirty="0" err="1"/>
              <a:t>getName</a:t>
            </a:r>
            <a:r>
              <a:rPr lang="en-US" altLang="zh-CN" dirty="0"/>
              <a:t>() {</a:t>
            </a:r>
            <a:endParaRPr lang="zh-CN" altLang="zh-CN" dirty="0"/>
          </a:p>
          <a:p>
            <a:r>
              <a:rPr lang="en-US" altLang="zh-CN" dirty="0"/>
              <a:t>        return name;</a:t>
            </a:r>
            <a:endParaRPr lang="zh-CN" altLang="zh-CN" dirty="0"/>
          </a:p>
          <a:p>
            <a:r>
              <a:rPr lang="en-US" altLang="zh-CN" dirty="0"/>
              <a:t>    }</a:t>
            </a:r>
            <a:endParaRPr lang="zh-CN" altLang="zh-CN" dirty="0"/>
          </a:p>
          <a:p>
            <a:r>
              <a:rPr lang="en-US" altLang="zh-CN" dirty="0"/>
              <a:t>    public Ball(String name) {</a:t>
            </a:r>
            <a:endParaRPr lang="zh-CN" altLang="zh-CN" dirty="0"/>
          </a:p>
          <a:p>
            <a:r>
              <a:rPr lang="en-US" altLang="zh-CN" dirty="0"/>
              <a:t>        this.name = name;        </a:t>
            </a:r>
            <a:endParaRPr lang="zh-CN" altLang="zh-CN" dirty="0"/>
          </a:p>
          <a:p>
            <a:r>
              <a:rPr lang="en-US" altLang="zh-CN" dirty="0"/>
              <a:t>    }</a:t>
            </a:r>
            <a:endParaRPr lang="zh-CN" altLang="zh-CN" dirty="0"/>
          </a:p>
          <a:p>
            <a:r>
              <a:rPr lang="en-US" altLang="zh-CN" dirty="0"/>
              <a:t>   public void play() {</a:t>
            </a:r>
            <a:endParaRPr lang="zh-CN" altLang="zh-CN" dirty="0"/>
          </a:p>
          <a:p>
            <a:r>
              <a:rPr lang="en-US" altLang="zh-CN" dirty="0"/>
              <a:t>        ball = new Ball("Football");</a:t>
            </a:r>
            <a:endParaRPr lang="zh-CN" altLang="zh-CN" dirty="0"/>
          </a:p>
          <a:p>
            <a:r>
              <a:rPr lang="en-US" altLang="zh-CN" dirty="0"/>
              <a:t>        </a:t>
            </a:r>
            <a:r>
              <a:rPr lang="en-US" altLang="zh-CN" dirty="0" err="1"/>
              <a:t>System.out.println</a:t>
            </a:r>
            <a:r>
              <a:rPr lang="en-US" altLang="zh-CN" dirty="0"/>
              <a:t>(</a:t>
            </a:r>
            <a:r>
              <a:rPr lang="en-US" altLang="zh-CN" dirty="0" err="1"/>
              <a:t>ball.getName</a:t>
            </a:r>
            <a:r>
              <a:rPr lang="en-US" altLang="zh-CN" dirty="0"/>
              <a:t>());</a:t>
            </a:r>
            <a:endParaRPr lang="zh-CN" altLang="zh-CN" dirty="0"/>
          </a:p>
          <a:p>
            <a:r>
              <a:rPr lang="en-US" altLang="zh-CN" dirty="0"/>
              <a:t>    }</a:t>
            </a:r>
            <a:endParaRPr lang="zh-CN" altLang="zh-CN" dirty="0"/>
          </a:p>
          <a:p>
            <a:r>
              <a:rPr lang="en-US" altLang="zh-CN" dirty="0"/>
              <a:t>}</a:t>
            </a:r>
            <a:endParaRPr lang="zh-CN" altLang="zh-CN" dirty="0"/>
          </a:p>
        </p:txBody>
      </p:sp>
      <p:sp>
        <p:nvSpPr>
          <p:cNvPr id="6" name="TextBox 5"/>
          <p:cNvSpPr txBox="1"/>
          <p:nvPr/>
        </p:nvSpPr>
        <p:spPr>
          <a:xfrm>
            <a:off x="755576" y="807095"/>
            <a:ext cx="2664296" cy="461665"/>
          </a:xfrm>
          <a:prstGeom prst="rect">
            <a:avLst/>
          </a:prstGeom>
          <a:noFill/>
        </p:spPr>
        <p:txBody>
          <a:bodyPr wrap="square" rtlCol="0">
            <a:spAutoFit/>
          </a:bodyPr>
          <a:lstStyle/>
          <a:p>
            <a:r>
              <a:rPr lang="en-US" altLang="zh-CN" sz="2400" b="1">
                <a:latin typeface="新宋体" panose="02010609030101010101" pitchFamily="49" charset="-122"/>
                <a:ea typeface="新宋体" panose="02010609030101010101" pitchFamily="49" charset="-122"/>
              </a:rPr>
              <a:t>【</a:t>
            </a:r>
            <a:r>
              <a:rPr lang="zh-CN" altLang="en-US" sz="2400" b="1">
                <a:latin typeface="新宋体" panose="02010609030101010101" pitchFamily="49" charset="-122"/>
                <a:ea typeface="新宋体" panose="02010609030101010101" pitchFamily="49" charset="-122"/>
              </a:rPr>
              <a:t>面试题</a:t>
            </a:r>
            <a:r>
              <a:rPr lang="en-US" altLang="zh-CN" sz="2400" b="1">
                <a:latin typeface="新宋体" panose="02010609030101010101" pitchFamily="49" charset="-122"/>
                <a:ea typeface="新宋体" panose="02010609030101010101" pitchFamily="49" charset="-122"/>
              </a:rPr>
              <a:t>】</a:t>
            </a:r>
            <a:r>
              <a:rPr lang="zh-CN" altLang="en-US" sz="2400" b="1">
                <a:latin typeface="新宋体" panose="02010609030101010101" pitchFamily="49" charset="-122"/>
                <a:ea typeface="新宋体" panose="02010609030101010101" pitchFamily="49" charset="-122"/>
              </a:rPr>
              <a:t>排错</a:t>
            </a:r>
            <a:r>
              <a:rPr lang="zh-CN" altLang="en-US" sz="2400" b="1" dirty="0">
                <a:latin typeface="新宋体" panose="02010609030101010101" pitchFamily="49" charset="-122"/>
                <a:ea typeface="新宋体" panose="02010609030101010101" pitchFamily="49" charset="-122"/>
              </a:rPr>
              <a:t>：</a:t>
            </a:r>
            <a:endParaRPr lang="en-US" altLang="zh-CN" sz="2400" b="1"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30323021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clrChange>
              <a:clrFrom>
                <a:srgbClr val="F8F8F8"/>
              </a:clrFrom>
              <a:clrTo>
                <a:srgbClr val="F8F8F8">
                  <a:alpha val="0"/>
                </a:srgbClr>
              </a:clrTo>
            </a:clrChange>
          </a:blip>
          <a:srcRect/>
          <a:stretch>
            <a:fillRect/>
          </a:stretch>
        </p:blipFill>
        <p:spPr bwMode="auto">
          <a:xfrm>
            <a:off x="3237273" y="3284984"/>
            <a:ext cx="5577852" cy="3189219"/>
          </a:xfrm>
          <a:prstGeom prst="rect">
            <a:avLst/>
          </a:prstGeom>
          <a:noFill/>
          <a:ln w="9525">
            <a:noFill/>
            <a:miter lim="800000"/>
            <a:headEnd/>
            <a:tailEnd/>
          </a:ln>
          <a:effectLst/>
        </p:spPr>
      </p:pic>
      <p:pic>
        <p:nvPicPr>
          <p:cNvPr id="5" name="图片 4" descr="捕获.JPG"/>
          <p:cNvPicPr>
            <a:picLocks noChangeAspect="1"/>
          </p:cNvPicPr>
          <p:nvPr/>
        </p:nvPicPr>
        <p:blipFill>
          <a:blip r:embed="rId3">
            <a:clrChange>
              <a:clrFrom>
                <a:srgbClr val="FEFEFE"/>
              </a:clrFrom>
              <a:clrTo>
                <a:srgbClr val="FEFEFE">
                  <a:alpha val="0"/>
                </a:srgbClr>
              </a:clrTo>
            </a:clrChange>
          </a:blip>
          <a:stretch>
            <a:fillRect/>
          </a:stretch>
        </p:blipFill>
        <p:spPr>
          <a:xfrm>
            <a:off x="14344" y="1071545"/>
            <a:ext cx="3990475" cy="2418807"/>
          </a:xfrm>
          <a:prstGeom prst="rect">
            <a:avLst/>
          </a:prstGeom>
        </p:spPr>
      </p:pic>
      <p:sp>
        <p:nvSpPr>
          <p:cNvPr id="2" name="TextBox 1"/>
          <p:cNvSpPr txBox="1"/>
          <p:nvPr/>
        </p:nvSpPr>
        <p:spPr>
          <a:xfrm>
            <a:off x="4481162" y="620688"/>
            <a:ext cx="3090074" cy="584775"/>
          </a:xfrm>
          <a:prstGeom prst="rect">
            <a:avLst/>
          </a:prstGeom>
          <a:noFill/>
        </p:spPr>
        <p:txBody>
          <a:bodyPr wrap="square" rtlCol="0">
            <a:spAutoFit/>
          </a:bodyPr>
          <a:lstStyle/>
          <a:p>
            <a:r>
              <a:rPr lang="zh-CN" altLang="en-US" sz="3200" b="1" dirty="0">
                <a:latin typeface="宋体" pitchFamily="2" charset="-122"/>
                <a:ea typeface="宋体" pitchFamily="2" charset="-122"/>
              </a:rPr>
              <a:t>接口的应用体会</a:t>
            </a:r>
          </a:p>
        </p:txBody>
      </p:sp>
      <p:cxnSp>
        <p:nvCxnSpPr>
          <p:cNvPr id="7" name="直接连接符 6"/>
          <p:cNvCxnSpPr/>
          <p:nvPr/>
        </p:nvCxnSpPr>
        <p:spPr>
          <a:xfrm flipH="1">
            <a:off x="611560" y="1556792"/>
            <a:ext cx="5414639" cy="3672408"/>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69848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a:xfrm>
            <a:off x="3923928" y="10525"/>
            <a:ext cx="2706816" cy="659132"/>
          </a:xfrm>
        </p:spPr>
        <p:txBody>
          <a:bodyPr/>
          <a:lstStyle/>
          <a:p>
            <a:pPr eaLnBrk="1" hangingPunct="1">
              <a:defRPr/>
            </a:pPr>
            <a:r>
              <a:rPr lang="zh-CN" altLang="en-US" b="1" dirty="0">
                <a:solidFill>
                  <a:srgbClr val="FFFF00"/>
                </a:solidFill>
                <a:latin typeface="+mn-lt"/>
                <a:ea typeface="宋体" pitchFamily="2" charset="-122"/>
                <a:cs typeface="Times New Roman" pitchFamily="18" charset="0"/>
              </a:rPr>
              <a:t>练习</a:t>
            </a:r>
            <a:r>
              <a:rPr lang="en-US" altLang="zh-CN" b="1" dirty="0">
                <a:solidFill>
                  <a:srgbClr val="FFFF00"/>
                </a:solidFill>
                <a:latin typeface="+mn-lt"/>
                <a:ea typeface="宋体" pitchFamily="2" charset="-122"/>
                <a:cs typeface="Times New Roman" pitchFamily="18" charset="0"/>
              </a:rPr>
              <a:t>3</a:t>
            </a:r>
          </a:p>
        </p:txBody>
      </p:sp>
      <p:sp>
        <p:nvSpPr>
          <p:cNvPr id="34819" name="Rectangle 3"/>
          <p:cNvSpPr>
            <a:spLocks noGrp="1" noChangeArrowheads="1"/>
          </p:cNvSpPr>
          <p:nvPr>
            <p:ph type="body" idx="1"/>
          </p:nvPr>
        </p:nvSpPr>
        <p:spPr>
          <a:xfrm>
            <a:off x="251520" y="1124744"/>
            <a:ext cx="8677058" cy="5256584"/>
          </a:xfrm>
        </p:spPr>
        <p:txBody>
          <a:bodyPr>
            <a:noAutofit/>
          </a:bodyPr>
          <a:lstStyle/>
          <a:p>
            <a:pPr algn="just" eaLnBrk="1" hangingPunct="1">
              <a:spcBef>
                <a:spcPct val="50000"/>
              </a:spcBef>
              <a:buFont typeface="Wingdings" pitchFamily="2" charset="2"/>
              <a:buChar char="l"/>
            </a:pPr>
            <a:r>
              <a:rPr lang="zh-CN" altLang="en-US" sz="2000" b="1" dirty="0">
                <a:ea typeface="宋体" pitchFamily="2" charset="-122"/>
                <a:cs typeface="Times New Roman" pitchFamily="18" charset="0"/>
              </a:rPr>
              <a:t>定义一个接口用来实现两个对象的比较。</a:t>
            </a:r>
          </a:p>
          <a:p>
            <a:pPr lvl="1" algn="just" eaLnBrk="1" hangingPunct="1">
              <a:lnSpc>
                <a:spcPct val="65000"/>
              </a:lnSpc>
              <a:spcBef>
                <a:spcPct val="50000"/>
              </a:spcBef>
              <a:buFont typeface="Wingdings" pitchFamily="2" charset="2"/>
              <a:buChar char="Ø"/>
            </a:pPr>
            <a:r>
              <a:rPr lang="en-US" altLang="zh-CN" sz="2000" b="1" dirty="0">
                <a:solidFill>
                  <a:srgbClr val="C00000"/>
                </a:solidFill>
                <a:ea typeface="宋体" pitchFamily="2" charset="-122"/>
                <a:cs typeface="Times New Roman" pitchFamily="18" charset="0"/>
              </a:rPr>
              <a:t>interface </a:t>
            </a:r>
            <a:r>
              <a:rPr lang="en-US" altLang="zh-CN" sz="2000" b="1" dirty="0" err="1">
                <a:solidFill>
                  <a:srgbClr val="C00000"/>
                </a:solidFill>
                <a:ea typeface="宋体" pitchFamily="2" charset="-122"/>
                <a:cs typeface="Times New Roman" pitchFamily="18" charset="0"/>
              </a:rPr>
              <a:t>CompareObject</a:t>
            </a:r>
            <a:r>
              <a:rPr lang="en-US" altLang="zh-CN" sz="2000" b="1" dirty="0">
                <a:solidFill>
                  <a:srgbClr val="C00000"/>
                </a:solidFill>
                <a:ea typeface="宋体" pitchFamily="2" charset="-122"/>
                <a:cs typeface="Times New Roman" pitchFamily="18" charset="0"/>
              </a:rPr>
              <a:t>{</a:t>
            </a:r>
          </a:p>
          <a:p>
            <a:pPr lvl="1" algn="just" eaLnBrk="1" hangingPunct="1">
              <a:spcBef>
                <a:spcPct val="50000"/>
              </a:spcBef>
              <a:buFont typeface="Wingdings" pitchFamily="2" charset="2"/>
              <a:buNone/>
            </a:pPr>
            <a:r>
              <a:rPr lang="en-US" altLang="zh-CN" sz="2000" b="1" dirty="0">
                <a:solidFill>
                  <a:srgbClr val="C00000"/>
                </a:solidFill>
                <a:ea typeface="宋体" pitchFamily="2" charset="-122"/>
                <a:cs typeface="Times New Roman" pitchFamily="18" charset="0"/>
              </a:rPr>
              <a:t>	public </a:t>
            </a:r>
            <a:r>
              <a:rPr lang="en-US" altLang="zh-CN" sz="2000" b="1" dirty="0" err="1">
                <a:solidFill>
                  <a:srgbClr val="C00000"/>
                </a:solidFill>
                <a:ea typeface="宋体" pitchFamily="2" charset="-122"/>
                <a:cs typeface="Times New Roman" pitchFamily="18" charset="0"/>
              </a:rPr>
              <a:t>int</a:t>
            </a: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compareTo</a:t>
            </a:r>
            <a:r>
              <a:rPr lang="en-US" altLang="zh-CN" sz="2000" b="1" dirty="0">
                <a:solidFill>
                  <a:srgbClr val="C00000"/>
                </a:solidFill>
                <a:ea typeface="宋体" pitchFamily="2" charset="-122"/>
                <a:cs typeface="Times New Roman" pitchFamily="18" charset="0"/>
              </a:rPr>
              <a:t>(Object o);   //</a:t>
            </a:r>
            <a:r>
              <a:rPr lang="zh-CN" altLang="en-US" sz="2000" b="1" dirty="0">
                <a:solidFill>
                  <a:srgbClr val="C00000"/>
                </a:solidFill>
                <a:ea typeface="宋体" pitchFamily="2" charset="-122"/>
                <a:cs typeface="Times New Roman" pitchFamily="18" charset="0"/>
              </a:rPr>
              <a:t>若返回值是 </a:t>
            </a:r>
            <a:r>
              <a:rPr lang="en-US" altLang="zh-CN" sz="2000" b="1" dirty="0">
                <a:solidFill>
                  <a:srgbClr val="C00000"/>
                </a:solidFill>
                <a:ea typeface="宋体" pitchFamily="2" charset="-122"/>
                <a:cs typeface="Times New Roman" pitchFamily="18" charset="0"/>
              </a:rPr>
              <a:t>0 , </a:t>
            </a:r>
            <a:r>
              <a:rPr lang="zh-CN" altLang="en-US" sz="2000" b="1" dirty="0">
                <a:solidFill>
                  <a:srgbClr val="C00000"/>
                </a:solidFill>
                <a:ea typeface="宋体" pitchFamily="2" charset="-122"/>
                <a:cs typeface="Times New Roman" pitchFamily="18" charset="0"/>
              </a:rPr>
              <a:t>代表相等</a:t>
            </a:r>
            <a:r>
              <a:rPr lang="en-US" altLang="zh-CN" sz="2000" b="1" dirty="0">
                <a:solidFill>
                  <a:srgbClr val="C00000"/>
                </a:solidFill>
                <a:ea typeface="宋体" pitchFamily="2" charset="-122"/>
                <a:cs typeface="Times New Roman" pitchFamily="18" charset="0"/>
              </a:rPr>
              <a:t>; </a:t>
            </a:r>
            <a:r>
              <a:rPr lang="zh-CN" altLang="en-US" sz="2000" b="1" dirty="0">
                <a:solidFill>
                  <a:srgbClr val="C00000"/>
                </a:solidFill>
                <a:ea typeface="宋体" pitchFamily="2" charset="-122"/>
                <a:cs typeface="Times New Roman" pitchFamily="18" charset="0"/>
              </a:rPr>
              <a:t>若为正数，代表当前对象大；负数代表当前对象小</a:t>
            </a:r>
            <a:endParaRPr lang="en-US" altLang="zh-CN" sz="2000" b="1" dirty="0">
              <a:solidFill>
                <a:srgbClr val="C00000"/>
              </a:solidFill>
              <a:ea typeface="宋体" pitchFamily="2" charset="-122"/>
              <a:cs typeface="Times New Roman" pitchFamily="18" charset="0"/>
            </a:endParaRPr>
          </a:p>
          <a:p>
            <a:pPr lvl="1" algn="just" eaLnBrk="1" hangingPunct="1">
              <a:lnSpc>
                <a:spcPct val="65000"/>
              </a:lnSpc>
              <a:spcBef>
                <a:spcPct val="50000"/>
              </a:spcBef>
              <a:buFont typeface="Wingdings" pitchFamily="2" charset="2"/>
              <a:buNone/>
            </a:pPr>
            <a:r>
              <a:rPr lang="en-US" altLang="zh-CN" sz="2000" b="1" dirty="0">
                <a:solidFill>
                  <a:srgbClr val="C00000"/>
                </a:solidFill>
                <a:ea typeface="宋体" pitchFamily="2" charset="-122"/>
                <a:cs typeface="Times New Roman" pitchFamily="18" charset="0"/>
              </a:rPr>
              <a:t> }</a:t>
            </a:r>
          </a:p>
          <a:p>
            <a:pPr algn="just" eaLnBrk="1" hangingPunct="1">
              <a:spcBef>
                <a:spcPct val="50000"/>
              </a:spcBef>
              <a:buFont typeface="Wingdings" pitchFamily="2" charset="2"/>
              <a:buChar char="l"/>
            </a:pPr>
            <a:r>
              <a:rPr lang="zh-CN" altLang="en-US" sz="2000" b="1" dirty="0">
                <a:ea typeface="宋体" pitchFamily="2" charset="-122"/>
                <a:cs typeface="Times New Roman" pitchFamily="18" charset="0"/>
              </a:rPr>
              <a:t>定义一个</a:t>
            </a:r>
            <a:r>
              <a:rPr lang="en-US" altLang="zh-CN" sz="2000" b="1" dirty="0">
                <a:ea typeface="宋体" pitchFamily="2" charset="-122"/>
                <a:cs typeface="Times New Roman" pitchFamily="18" charset="0"/>
              </a:rPr>
              <a:t>Circle</a:t>
            </a:r>
            <a:r>
              <a:rPr lang="zh-CN" altLang="en-US" sz="2000" b="1" dirty="0">
                <a:ea typeface="宋体" pitchFamily="2" charset="-122"/>
                <a:cs typeface="Times New Roman" pitchFamily="18" charset="0"/>
              </a:rPr>
              <a:t>类。</a:t>
            </a:r>
          </a:p>
          <a:p>
            <a:pPr algn="just" eaLnBrk="1" hangingPunct="1">
              <a:spcBef>
                <a:spcPct val="50000"/>
              </a:spcBef>
              <a:buFont typeface="Wingdings" pitchFamily="2" charset="2"/>
              <a:buChar char="l"/>
            </a:pPr>
            <a:r>
              <a:rPr lang="zh-CN" altLang="en-US" sz="2000" b="1" dirty="0">
                <a:ea typeface="宋体" pitchFamily="2" charset="-122"/>
                <a:cs typeface="Times New Roman" pitchFamily="18" charset="0"/>
              </a:rPr>
              <a:t>定义一个</a:t>
            </a:r>
            <a:r>
              <a:rPr lang="en-US" altLang="zh-CN" sz="2000" b="1" dirty="0" err="1">
                <a:ea typeface="宋体" pitchFamily="2" charset="-122"/>
                <a:cs typeface="Times New Roman" pitchFamily="18" charset="0"/>
              </a:rPr>
              <a:t>ComparableCircle</a:t>
            </a:r>
            <a:r>
              <a:rPr lang="zh-CN" altLang="en-US" sz="2000" b="1" dirty="0">
                <a:ea typeface="宋体" pitchFamily="2" charset="-122"/>
                <a:cs typeface="Times New Roman" pitchFamily="18" charset="0"/>
              </a:rPr>
              <a:t>类，继承</a:t>
            </a:r>
            <a:r>
              <a:rPr lang="en-US" altLang="zh-CN" sz="2000" b="1" dirty="0">
                <a:ea typeface="宋体" pitchFamily="2" charset="-122"/>
                <a:cs typeface="Times New Roman" pitchFamily="18" charset="0"/>
              </a:rPr>
              <a:t>Circle</a:t>
            </a:r>
            <a:r>
              <a:rPr lang="zh-CN" altLang="en-US" sz="2000" b="1" dirty="0">
                <a:ea typeface="宋体" pitchFamily="2" charset="-122"/>
                <a:cs typeface="Times New Roman" pitchFamily="18" charset="0"/>
              </a:rPr>
              <a:t>类并且实现</a:t>
            </a:r>
            <a:r>
              <a:rPr lang="en-US" altLang="zh-CN" sz="2000" b="1" dirty="0" err="1">
                <a:ea typeface="宋体" pitchFamily="2" charset="-122"/>
                <a:cs typeface="Times New Roman" pitchFamily="18" charset="0"/>
              </a:rPr>
              <a:t>CompareObject</a:t>
            </a:r>
            <a:r>
              <a:rPr lang="zh-CN" altLang="en-US" sz="2000" b="1" dirty="0">
                <a:ea typeface="宋体" pitchFamily="2" charset="-122"/>
                <a:cs typeface="Times New Roman" pitchFamily="18" charset="0"/>
              </a:rPr>
              <a:t>接口。在</a:t>
            </a:r>
            <a:r>
              <a:rPr lang="en-US" altLang="zh-CN" sz="2000" b="1" dirty="0" err="1">
                <a:ea typeface="宋体" pitchFamily="2" charset="-122"/>
                <a:cs typeface="Times New Roman" pitchFamily="18" charset="0"/>
              </a:rPr>
              <a:t>ComparableCircle</a:t>
            </a:r>
            <a:r>
              <a:rPr lang="zh-CN" altLang="en-US" sz="2000" b="1" dirty="0">
                <a:ea typeface="宋体" pitchFamily="2" charset="-122"/>
                <a:cs typeface="Times New Roman" pitchFamily="18" charset="0"/>
              </a:rPr>
              <a:t>类中给出接口中方法</a:t>
            </a:r>
            <a:r>
              <a:rPr lang="en-US" altLang="zh-CN" sz="2000" b="1" dirty="0" err="1">
                <a:ea typeface="宋体" pitchFamily="2" charset="-122"/>
                <a:cs typeface="Times New Roman" pitchFamily="18" charset="0"/>
              </a:rPr>
              <a:t>compareTo</a:t>
            </a:r>
            <a:r>
              <a:rPr lang="zh-CN" altLang="en-US" sz="2000" b="1" dirty="0">
                <a:ea typeface="宋体" pitchFamily="2" charset="-122"/>
                <a:cs typeface="Times New Roman" pitchFamily="18" charset="0"/>
              </a:rPr>
              <a:t>的实现体，用来比较两个圆的半径大小。</a:t>
            </a:r>
          </a:p>
          <a:p>
            <a:pPr algn="just" eaLnBrk="1" hangingPunct="1">
              <a:spcBef>
                <a:spcPct val="50000"/>
              </a:spcBef>
              <a:buFont typeface="Wingdings" pitchFamily="2" charset="2"/>
              <a:buChar char="l"/>
            </a:pPr>
            <a:r>
              <a:rPr lang="zh-CN" altLang="en-US" sz="2000" b="1" dirty="0">
                <a:ea typeface="宋体" pitchFamily="2" charset="-122"/>
                <a:cs typeface="Times New Roman" pitchFamily="18" charset="0"/>
              </a:rPr>
              <a:t>定义一个测试类</a:t>
            </a:r>
            <a:r>
              <a:rPr lang="en-US" altLang="zh-CN" sz="2000" b="1" dirty="0" err="1">
                <a:ea typeface="宋体" pitchFamily="2" charset="-122"/>
                <a:cs typeface="Times New Roman" pitchFamily="18" charset="0"/>
              </a:rPr>
              <a:t>InterfaceTest</a:t>
            </a:r>
            <a:r>
              <a:rPr lang="zh-CN" altLang="en-US" sz="2000" b="1" dirty="0">
                <a:ea typeface="宋体" pitchFamily="2" charset="-122"/>
                <a:cs typeface="Times New Roman" pitchFamily="18" charset="0"/>
              </a:rPr>
              <a:t>，创建两个</a:t>
            </a:r>
            <a:r>
              <a:rPr lang="en-US" altLang="zh-CN" sz="2000" b="1" dirty="0" err="1">
                <a:ea typeface="宋体" pitchFamily="2" charset="-122"/>
                <a:cs typeface="Times New Roman" pitchFamily="18" charset="0"/>
              </a:rPr>
              <a:t>ComparableCircle</a:t>
            </a:r>
            <a:r>
              <a:rPr lang="zh-CN" altLang="en-US" sz="2000" b="1" dirty="0">
                <a:ea typeface="宋体" pitchFamily="2" charset="-122"/>
                <a:cs typeface="Times New Roman" pitchFamily="18" charset="0"/>
              </a:rPr>
              <a:t>对象，调用</a:t>
            </a:r>
            <a:r>
              <a:rPr lang="en-US" altLang="zh-CN" sz="2000" b="1" dirty="0" err="1">
                <a:ea typeface="宋体" pitchFamily="2" charset="-122"/>
                <a:cs typeface="Times New Roman" pitchFamily="18" charset="0"/>
              </a:rPr>
              <a:t>compareTo</a:t>
            </a:r>
            <a:r>
              <a:rPr lang="zh-CN" altLang="en-US" sz="2000" b="1" dirty="0">
                <a:ea typeface="宋体" pitchFamily="2" charset="-122"/>
                <a:cs typeface="Times New Roman" pitchFamily="18" charset="0"/>
              </a:rPr>
              <a:t>方法比较两个类的半径大小。</a:t>
            </a:r>
          </a:p>
          <a:p>
            <a:pPr algn="just">
              <a:spcBef>
                <a:spcPct val="50000"/>
              </a:spcBef>
              <a:buFont typeface="Wingdings" pitchFamily="2" charset="2"/>
              <a:buChar char="l"/>
            </a:pPr>
            <a:r>
              <a:rPr lang="zh-CN" altLang="en-US" sz="2000" b="1" dirty="0">
                <a:solidFill>
                  <a:srgbClr val="800080"/>
                </a:solidFill>
                <a:ea typeface="宋体" pitchFamily="2" charset="-122"/>
                <a:cs typeface="Times New Roman" pitchFamily="18" charset="0"/>
              </a:rPr>
              <a:t>思考：参照上述做法定矩形类</a:t>
            </a:r>
            <a:r>
              <a:rPr lang="en-US" altLang="zh-CN" sz="2000" b="1" dirty="0">
                <a:solidFill>
                  <a:srgbClr val="800080"/>
                </a:solidFill>
                <a:ea typeface="宋体" pitchFamily="2" charset="-122"/>
                <a:cs typeface="Times New Roman" pitchFamily="18" charset="0"/>
              </a:rPr>
              <a:t>Rectangle</a:t>
            </a:r>
            <a:r>
              <a:rPr lang="zh-CN" altLang="en-US" sz="2000" b="1" dirty="0">
                <a:solidFill>
                  <a:srgbClr val="800080"/>
                </a:solidFill>
                <a:ea typeface="宋体" pitchFamily="2" charset="-122"/>
                <a:cs typeface="Times New Roman" pitchFamily="18" charset="0"/>
              </a:rPr>
              <a:t>和</a:t>
            </a:r>
            <a:r>
              <a:rPr lang="en-US" altLang="zh-CN" sz="2000" b="1" dirty="0" err="1">
                <a:solidFill>
                  <a:srgbClr val="800080"/>
                </a:solidFill>
                <a:ea typeface="宋体" pitchFamily="2" charset="-122"/>
                <a:cs typeface="Times New Roman" pitchFamily="18" charset="0"/>
              </a:rPr>
              <a:t>ComparableRectangle</a:t>
            </a:r>
            <a:r>
              <a:rPr lang="zh-CN" altLang="en-US" sz="2000" b="1" dirty="0">
                <a:solidFill>
                  <a:srgbClr val="800080"/>
                </a:solidFill>
                <a:ea typeface="宋体" pitchFamily="2" charset="-122"/>
                <a:cs typeface="Times New Roman" pitchFamily="18" charset="0"/>
              </a:rPr>
              <a:t>类，在</a:t>
            </a:r>
            <a:r>
              <a:rPr lang="en-US" altLang="zh-CN" sz="2000" b="1" dirty="0" err="1">
                <a:solidFill>
                  <a:srgbClr val="800080"/>
                </a:solidFill>
                <a:ea typeface="宋体" pitchFamily="2" charset="-122"/>
                <a:cs typeface="Times New Roman" pitchFamily="18" charset="0"/>
              </a:rPr>
              <a:t>ComparableRectangle</a:t>
            </a:r>
            <a:r>
              <a:rPr lang="zh-CN" altLang="en-US" sz="2000" b="1" dirty="0">
                <a:solidFill>
                  <a:srgbClr val="800080"/>
                </a:solidFill>
                <a:ea typeface="宋体" pitchFamily="2" charset="-122"/>
                <a:cs typeface="Times New Roman" pitchFamily="18" charset="0"/>
              </a:rPr>
              <a:t>类中给出</a:t>
            </a:r>
            <a:r>
              <a:rPr lang="en-US" altLang="zh-CN" sz="2000" b="1" dirty="0" err="1">
                <a:solidFill>
                  <a:srgbClr val="800080"/>
                </a:solidFill>
                <a:ea typeface="宋体" pitchFamily="2" charset="-122"/>
                <a:cs typeface="Times New Roman" pitchFamily="18" charset="0"/>
              </a:rPr>
              <a:t>compareTo</a:t>
            </a:r>
            <a:r>
              <a:rPr lang="zh-CN" altLang="en-US" sz="2000" b="1" dirty="0">
                <a:solidFill>
                  <a:srgbClr val="800080"/>
                </a:solidFill>
                <a:ea typeface="宋体" pitchFamily="2" charset="-122"/>
                <a:cs typeface="Times New Roman" pitchFamily="18" charset="0"/>
              </a:rPr>
              <a:t>方法的实现，比较两个矩形的面积大小。</a:t>
            </a:r>
          </a:p>
          <a:p>
            <a:pPr algn="just" eaLnBrk="1" hangingPunct="1">
              <a:spcBef>
                <a:spcPct val="50000"/>
              </a:spcBef>
              <a:buFont typeface="Wingdings" pitchFamily="2" charset="2"/>
              <a:buChar char="l"/>
            </a:pPr>
            <a:r>
              <a:rPr lang="zh-CN" altLang="en-US" sz="2000" b="1" dirty="0">
                <a:solidFill>
                  <a:srgbClr val="800080"/>
                </a:solidFill>
                <a:ea typeface="宋体" pitchFamily="2" charset="-122"/>
                <a:cs typeface="Times New Roman" pitchFamily="18" charset="0"/>
              </a:rPr>
              <a:t>义</a:t>
            </a:r>
          </a:p>
        </p:txBody>
      </p:sp>
    </p:spTree>
    <p:extLst>
      <p:ext uri="{BB962C8B-B14F-4D97-AF65-F5344CB8AC3E}">
        <p14:creationId xmlns:p14="http://schemas.microsoft.com/office/powerpoint/2010/main" val="25820830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2843808" y="87258"/>
            <a:ext cx="5616624" cy="646331"/>
          </a:xfrm>
          <a:prstGeom prst="rect">
            <a:avLst/>
          </a:prstGeom>
          <a:noFill/>
        </p:spPr>
        <p:txBody>
          <a:bodyPr wrap="square" rtlCol="0">
            <a:spAutoFit/>
          </a:bodyPr>
          <a:lstStyle/>
          <a:p>
            <a:r>
              <a:rPr lang="zh-CN" altLang="en-US" sz="3600" b="1" dirty="0">
                <a:solidFill>
                  <a:srgbClr val="FFFF00"/>
                </a:solidFill>
                <a:latin typeface="宋体" pitchFamily="2" charset="-122"/>
                <a:ea typeface="宋体" pitchFamily="2" charset="-122"/>
              </a:rPr>
              <a:t>接口和抽象类之间的关系</a:t>
            </a:r>
          </a:p>
        </p:txBody>
      </p:sp>
      <p:sp>
        <p:nvSpPr>
          <p:cNvPr id="4" name="TextBox 3"/>
          <p:cNvSpPr txBox="1"/>
          <p:nvPr/>
        </p:nvSpPr>
        <p:spPr>
          <a:xfrm>
            <a:off x="467544" y="5733256"/>
            <a:ext cx="8358246" cy="769441"/>
          </a:xfrm>
          <a:prstGeom prst="rect">
            <a:avLst/>
          </a:prstGeom>
          <a:noFill/>
        </p:spPr>
        <p:txBody>
          <a:bodyPr wrap="square" rtlCol="0">
            <a:spAutoFit/>
          </a:bodyPr>
          <a:lstStyle/>
          <a:p>
            <a:r>
              <a:rPr lang="zh-CN" altLang="en-US" sz="2200" dirty="0">
                <a:latin typeface="宋体" pitchFamily="2" charset="-122"/>
                <a:ea typeface="宋体" pitchFamily="2" charset="-122"/>
              </a:rPr>
              <a:t>在开发</a:t>
            </a:r>
            <a:r>
              <a:rPr lang="zh-CN" altLang="en-US" sz="2200">
                <a:latin typeface="宋体" pitchFamily="2" charset="-122"/>
                <a:ea typeface="宋体" pitchFamily="2" charset="-122"/>
              </a:rPr>
              <a:t>中，常看到一</a:t>
            </a:r>
            <a:r>
              <a:rPr lang="zh-CN" altLang="en-US" sz="2200" dirty="0">
                <a:latin typeface="宋体" pitchFamily="2" charset="-122"/>
                <a:ea typeface="宋体" pitchFamily="2" charset="-122"/>
              </a:rPr>
              <a:t>个</a:t>
            </a:r>
            <a:r>
              <a:rPr lang="zh-CN" altLang="en-US" sz="2200">
                <a:latin typeface="宋体" pitchFamily="2" charset="-122"/>
                <a:ea typeface="宋体" pitchFamily="2" charset="-122"/>
              </a:rPr>
              <a:t>类不是去</a:t>
            </a:r>
            <a:r>
              <a:rPr lang="zh-CN" altLang="en-US" sz="2200" dirty="0">
                <a:latin typeface="宋体" pitchFamily="2" charset="-122"/>
                <a:ea typeface="宋体" pitchFamily="2" charset="-122"/>
              </a:rPr>
              <a:t>继承一个已经实现好的</a:t>
            </a:r>
            <a:r>
              <a:rPr lang="zh-CN" altLang="en-US" sz="2200">
                <a:latin typeface="宋体" pitchFamily="2" charset="-122"/>
                <a:ea typeface="宋体" pitchFamily="2" charset="-122"/>
              </a:rPr>
              <a:t>类，而是要么</a:t>
            </a:r>
            <a:r>
              <a:rPr lang="zh-CN" altLang="en-US" sz="2200" dirty="0">
                <a:latin typeface="宋体" pitchFamily="2" charset="-122"/>
                <a:ea typeface="宋体" pitchFamily="2" charset="-122"/>
              </a:rPr>
              <a:t>继承抽象类，要么实现接口。</a:t>
            </a:r>
          </a:p>
        </p:txBody>
      </p:sp>
      <p:graphicFrame>
        <p:nvGraphicFramePr>
          <p:cNvPr id="5" name="表格 4"/>
          <p:cNvGraphicFramePr>
            <a:graphicFrameLocks noGrp="1"/>
          </p:cNvGraphicFramePr>
          <p:nvPr>
            <p:extLst>
              <p:ext uri="{D42A27DB-BD31-4B8C-83A1-F6EECF244321}">
                <p14:modId xmlns:p14="http://schemas.microsoft.com/office/powerpoint/2010/main" val="1357953979"/>
              </p:ext>
            </p:extLst>
          </p:nvPr>
        </p:nvGraphicFramePr>
        <p:xfrm>
          <a:off x="342832" y="1045981"/>
          <a:ext cx="8495113" cy="4255564"/>
        </p:xfrm>
        <a:graphic>
          <a:graphicData uri="http://schemas.openxmlformats.org/drawingml/2006/table">
            <a:tbl>
              <a:tblPr firstRow="1" bandRow="1">
                <a:tableStyleId>{69C7853C-536D-4A76-A0AE-DD22124D55A5}</a:tableStyleId>
              </a:tblPr>
              <a:tblGrid>
                <a:gridCol w="50405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2664296">
                  <a:extLst>
                    <a:ext uri="{9D8B030D-6E8A-4147-A177-3AD203B41FA5}">
                      <a16:colId xmlns:a16="http://schemas.microsoft.com/office/drawing/2014/main" val="20002"/>
                    </a:ext>
                  </a:extLst>
                </a:gridCol>
                <a:gridCol w="3958609">
                  <a:extLst>
                    <a:ext uri="{9D8B030D-6E8A-4147-A177-3AD203B41FA5}">
                      <a16:colId xmlns:a16="http://schemas.microsoft.com/office/drawing/2014/main" val="20003"/>
                    </a:ext>
                  </a:extLst>
                </a:gridCol>
              </a:tblGrid>
              <a:tr h="412409">
                <a:tc>
                  <a:txBody>
                    <a:bodyPr/>
                    <a:lstStyle/>
                    <a:p>
                      <a:pPr algn="ctr"/>
                      <a:r>
                        <a:rPr lang="en-US" altLang="zh-CN" sz="1550" dirty="0">
                          <a:latin typeface="+mn-lt"/>
                          <a:ea typeface="宋体" pitchFamily="2" charset="-122"/>
                          <a:cs typeface="Times New Roman" pitchFamily="18" charset="0"/>
                        </a:rPr>
                        <a:t>No.</a:t>
                      </a:r>
                      <a:endParaRPr lang="zh-CN" altLang="en-US" sz="1550" b="1" dirty="0">
                        <a:latin typeface="+mn-lt"/>
                        <a:ea typeface="宋体" pitchFamily="2" charset="-122"/>
                        <a:cs typeface="Times New Roman" pitchFamily="18" charset="0"/>
                      </a:endParaRPr>
                    </a:p>
                  </a:txBody>
                  <a:tcPr anchor="ctr"/>
                </a:tc>
                <a:tc>
                  <a:txBody>
                    <a:bodyPr/>
                    <a:lstStyle/>
                    <a:p>
                      <a:pPr algn="ctr"/>
                      <a:r>
                        <a:rPr lang="zh-CN" altLang="en-US" sz="1550" dirty="0">
                          <a:latin typeface="+mn-lt"/>
                          <a:ea typeface="宋体" pitchFamily="2" charset="-122"/>
                          <a:cs typeface="Times New Roman" pitchFamily="18" charset="0"/>
                        </a:rPr>
                        <a:t>区别点</a:t>
                      </a:r>
                      <a:endParaRPr lang="zh-CN" altLang="en-US" sz="1550" b="1" dirty="0">
                        <a:latin typeface="+mn-lt"/>
                        <a:ea typeface="宋体" pitchFamily="2" charset="-122"/>
                        <a:cs typeface="Times New Roman" pitchFamily="18" charset="0"/>
                      </a:endParaRPr>
                    </a:p>
                  </a:txBody>
                  <a:tcPr anchor="ctr"/>
                </a:tc>
                <a:tc>
                  <a:txBody>
                    <a:bodyPr/>
                    <a:lstStyle/>
                    <a:p>
                      <a:pPr algn="ctr"/>
                      <a:r>
                        <a:rPr lang="zh-CN" altLang="en-US" sz="1550" dirty="0">
                          <a:latin typeface="+mn-lt"/>
                          <a:ea typeface="宋体" pitchFamily="2" charset="-122"/>
                          <a:cs typeface="Times New Roman" pitchFamily="18" charset="0"/>
                        </a:rPr>
                        <a:t>抽象类</a:t>
                      </a:r>
                      <a:endParaRPr lang="zh-CN" altLang="en-US" sz="1550" b="1" dirty="0">
                        <a:latin typeface="+mn-lt"/>
                        <a:ea typeface="宋体" pitchFamily="2" charset="-122"/>
                        <a:cs typeface="Times New Roman" pitchFamily="18" charset="0"/>
                      </a:endParaRPr>
                    </a:p>
                  </a:txBody>
                  <a:tcPr anchor="ctr"/>
                </a:tc>
                <a:tc>
                  <a:txBody>
                    <a:bodyPr/>
                    <a:lstStyle/>
                    <a:p>
                      <a:pPr algn="ctr"/>
                      <a:r>
                        <a:rPr lang="zh-CN" altLang="en-US" sz="1550" dirty="0">
                          <a:latin typeface="+mn-lt"/>
                          <a:ea typeface="宋体" pitchFamily="2" charset="-122"/>
                          <a:cs typeface="Times New Roman" pitchFamily="18" charset="0"/>
                        </a:rPr>
                        <a:t>接口</a:t>
                      </a:r>
                      <a:endParaRPr lang="zh-CN" altLang="en-US" sz="1550" b="1" dirty="0">
                        <a:latin typeface="+mn-lt"/>
                        <a:ea typeface="宋体" pitchFamily="2" charset="-122"/>
                        <a:cs typeface="Times New Roman" pitchFamily="18" charset="0"/>
                      </a:endParaRPr>
                    </a:p>
                  </a:txBody>
                  <a:tcPr anchor="ctr"/>
                </a:tc>
                <a:extLst>
                  <a:ext uri="{0D108BD9-81ED-4DB2-BD59-A6C34878D82A}">
                    <a16:rowId xmlns:a16="http://schemas.microsoft.com/office/drawing/2014/main" val="10000"/>
                  </a:ext>
                </a:extLst>
              </a:tr>
              <a:tr h="412409">
                <a:tc>
                  <a:txBody>
                    <a:bodyPr/>
                    <a:lstStyle/>
                    <a:p>
                      <a:r>
                        <a:rPr lang="en-US" altLang="zh-CN" sz="1550" dirty="0">
                          <a:latin typeface="+mn-lt"/>
                          <a:ea typeface="宋体" pitchFamily="2" charset="-122"/>
                          <a:cs typeface="Times New Roman" pitchFamily="18" charset="0"/>
                        </a:rPr>
                        <a:t>1</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a:latin typeface="+mn-lt"/>
                          <a:ea typeface="宋体" pitchFamily="2" charset="-122"/>
                          <a:cs typeface="Times New Roman" pitchFamily="18" charset="0"/>
                        </a:rPr>
                        <a:t>定义</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a:latin typeface="+mn-lt"/>
                          <a:ea typeface="宋体" pitchFamily="2" charset="-122"/>
                          <a:cs typeface="Times New Roman" pitchFamily="18" charset="0"/>
                        </a:rPr>
                        <a:t>包含抽象方法</a:t>
                      </a:r>
                      <a:r>
                        <a:rPr lang="zh-CN" altLang="en-US" sz="1550" dirty="0">
                          <a:latin typeface="+mn-lt"/>
                          <a:ea typeface="宋体" pitchFamily="2" charset="-122"/>
                          <a:cs typeface="Times New Roman" pitchFamily="18" charset="0"/>
                        </a:rPr>
                        <a:t>的类</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a:latin typeface="+mn-lt"/>
                          <a:ea typeface="宋体" pitchFamily="2" charset="-122"/>
                          <a:cs typeface="Times New Roman" pitchFamily="18" charset="0"/>
                        </a:rPr>
                        <a:t>主要是抽象方法</a:t>
                      </a:r>
                      <a:r>
                        <a:rPr lang="zh-CN" altLang="en-US" sz="1550" dirty="0">
                          <a:latin typeface="+mn-lt"/>
                          <a:ea typeface="宋体" pitchFamily="2" charset="-122"/>
                          <a:cs typeface="Times New Roman" pitchFamily="18" charset="0"/>
                        </a:rPr>
                        <a:t>和全局常量的集合</a:t>
                      </a:r>
                      <a:endParaRPr lang="zh-CN" altLang="en-US" sz="1550" b="1" dirty="0">
                        <a:latin typeface="+mn-lt"/>
                        <a:ea typeface="宋体" pitchFamily="2" charset="-122"/>
                        <a:cs typeface="Times New Roman" pitchFamily="18" charset="0"/>
                      </a:endParaRPr>
                    </a:p>
                  </a:txBody>
                  <a:tcPr anchor="ctr"/>
                </a:tc>
                <a:extLst>
                  <a:ext uri="{0D108BD9-81ED-4DB2-BD59-A6C34878D82A}">
                    <a16:rowId xmlns:a16="http://schemas.microsoft.com/office/drawing/2014/main" val="10001"/>
                  </a:ext>
                </a:extLst>
              </a:tr>
              <a:tr h="412409">
                <a:tc>
                  <a:txBody>
                    <a:bodyPr/>
                    <a:lstStyle/>
                    <a:p>
                      <a:r>
                        <a:rPr lang="en-US" altLang="zh-CN" sz="1550" dirty="0">
                          <a:latin typeface="+mn-lt"/>
                          <a:ea typeface="宋体" pitchFamily="2" charset="-122"/>
                          <a:cs typeface="Times New Roman" pitchFamily="18" charset="0"/>
                        </a:rPr>
                        <a:t>2</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a:latin typeface="+mn-lt"/>
                          <a:ea typeface="宋体" pitchFamily="2" charset="-122"/>
                          <a:cs typeface="Times New Roman" pitchFamily="18" charset="0"/>
                        </a:rPr>
                        <a:t>组成</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a:latin typeface="+mn-lt"/>
                          <a:ea typeface="宋体" pitchFamily="2" charset="-122"/>
                          <a:cs typeface="Times New Roman" pitchFamily="18" charset="0"/>
                        </a:rPr>
                        <a:t>构造方法、抽象方法、普通方法、常量、变量</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a:latin typeface="+mn-lt"/>
                          <a:ea typeface="宋体" pitchFamily="2" charset="-122"/>
                          <a:cs typeface="Times New Roman" pitchFamily="18" charset="0"/>
                        </a:rPr>
                        <a:t>常量</a:t>
                      </a:r>
                      <a:r>
                        <a:rPr lang="zh-CN" altLang="en-US" sz="1550">
                          <a:latin typeface="+mn-lt"/>
                          <a:ea typeface="宋体" pitchFamily="2" charset="-122"/>
                          <a:cs typeface="Times New Roman" pitchFamily="18" charset="0"/>
                        </a:rPr>
                        <a:t>、抽象方法、</a:t>
                      </a:r>
                      <a:r>
                        <a:rPr lang="en-US" altLang="zh-CN" sz="1550">
                          <a:latin typeface="+mn-lt"/>
                          <a:ea typeface="宋体" pitchFamily="2" charset="-122"/>
                          <a:cs typeface="Times New Roman" pitchFamily="18" charset="0"/>
                        </a:rPr>
                        <a:t>(jdk8.0:</a:t>
                      </a:r>
                      <a:r>
                        <a:rPr lang="zh-CN" altLang="en-US" sz="1550">
                          <a:latin typeface="+mn-lt"/>
                          <a:ea typeface="宋体" pitchFamily="2" charset="-122"/>
                          <a:cs typeface="Times New Roman" pitchFamily="18" charset="0"/>
                        </a:rPr>
                        <a:t>默认方法、静态方法</a:t>
                      </a:r>
                      <a:r>
                        <a:rPr lang="en-US" altLang="zh-CN" sz="1550">
                          <a:latin typeface="+mn-lt"/>
                          <a:ea typeface="宋体" pitchFamily="2" charset="-122"/>
                          <a:cs typeface="Times New Roman" pitchFamily="18" charset="0"/>
                        </a:rPr>
                        <a:t>)</a:t>
                      </a:r>
                      <a:endParaRPr lang="zh-CN" altLang="en-US" sz="1550" b="1" dirty="0">
                        <a:latin typeface="+mn-lt"/>
                        <a:ea typeface="宋体" pitchFamily="2" charset="-122"/>
                        <a:cs typeface="Times New Roman" pitchFamily="18" charset="0"/>
                      </a:endParaRPr>
                    </a:p>
                  </a:txBody>
                  <a:tcPr anchor="ctr"/>
                </a:tc>
                <a:extLst>
                  <a:ext uri="{0D108BD9-81ED-4DB2-BD59-A6C34878D82A}">
                    <a16:rowId xmlns:a16="http://schemas.microsoft.com/office/drawing/2014/main" val="10002"/>
                  </a:ext>
                </a:extLst>
              </a:tr>
              <a:tr h="412409">
                <a:tc>
                  <a:txBody>
                    <a:bodyPr/>
                    <a:lstStyle/>
                    <a:p>
                      <a:r>
                        <a:rPr lang="en-US" altLang="zh-CN" sz="1550" dirty="0">
                          <a:latin typeface="+mn-lt"/>
                          <a:ea typeface="宋体" pitchFamily="2" charset="-122"/>
                          <a:cs typeface="Times New Roman" pitchFamily="18" charset="0"/>
                        </a:rPr>
                        <a:t>3</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a:latin typeface="+mn-lt"/>
                          <a:ea typeface="宋体" pitchFamily="2" charset="-122"/>
                          <a:cs typeface="Times New Roman" pitchFamily="18" charset="0"/>
                        </a:rPr>
                        <a:t>使用</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a:latin typeface="+mn-lt"/>
                          <a:ea typeface="宋体" pitchFamily="2" charset="-122"/>
                          <a:cs typeface="Times New Roman" pitchFamily="18" charset="0"/>
                        </a:rPr>
                        <a:t>子类继承抽象类</a:t>
                      </a:r>
                      <a:r>
                        <a:rPr lang="en-US" altLang="zh-CN" sz="1550" dirty="0">
                          <a:latin typeface="+mn-lt"/>
                          <a:ea typeface="宋体" pitchFamily="2" charset="-122"/>
                          <a:cs typeface="Times New Roman" pitchFamily="18" charset="0"/>
                        </a:rPr>
                        <a:t>(extends)</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a:latin typeface="+mn-lt"/>
                          <a:ea typeface="宋体" pitchFamily="2" charset="-122"/>
                          <a:cs typeface="Times New Roman" pitchFamily="18" charset="0"/>
                        </a:rPr>
                        <a:t>子类实现接口</a:t>
                      </a:r>
                      <a:r>
                        <a:rPr lang="en-US" altLang="zh-CN" sz="1550" dirty="0">
                          <a:latin typeface="+mn-lt"/>
                          <a:ea typeface="宋体" pitchFamily="2" charset="-122"/>
                          <a:cs typeface="Times New Roman" pitchFamily="18" charset="0"/>
                        </a:rPr>
                        <a:t>(implements)</a:t>
                      </a:r>
                      <a:endParaRPr lang="zh-CN" altLang="en-US" sz="1550" b="1" dirty="0">
                        <a:latin typeface="+mn-lt"/>
                        <a:ea typeface="宋体" pitchFamily="2" charset="-122"/>
                        <a:cs typeface="Times New Roman" pitchFamily="18" charset="0"/>
                      </a:endParaRPr>
                    </a:p>
                  </a:txBody>
                  <a:tcPr anchor="ctr"/>
                </a:tc>
                <a:extLst>
                  <a:ext uri="{0D108BD9-81ED-4DB2-BD59-A6C34878D82A}">
                    <a16:rowId xmlns:a16="http://schemas.microsoft.com/office/drawing/2014/main" val="10003"/>
                  </a:ext>
                </a:extLst>
              </a:tr>
              <a:tr h="653350">
                <a:tc>
                  <a:txBody>
                    <a:bodyPr/>
                    <a:lstStyle/>
                    <a:p>
                      <a:r>
                        <a:rPr lang="en-US" altLang="zh-CN" sz="1550" dirty="0">
                          <a:latin typeface="+mn-lt"/>
                          <a:ea typeface="宋体" pitchFamily="2" charset="-122"/>
                          <a:cs typeface="Times New Roman" pitchFamily="18" charset="0"/>
                        </a:rPr>
                        <a:t>4</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a:latin typeface="+mn-lt"/>
                          <a:ea typeface="宋体" pitchFamily="2" charset="-122"/>
                          <a:cs typeface="Times New Roman" pitchFamily="18" charset="0"/>
                        </a:rPr>
                        <a:t>关系</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a:latin typeface="+mn-lt"/>
                          <a:ea typeface="宋体" pitchFamily="2" charset="-122"/>
                          <a:cs typeface="Times New Roman" pitchFamily="18" charset="0"/>
                        </a:rPr>
                        <a:t>抽象类可以实现多个接口</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a:latin typeface="+mn-lt"/>
                          <a:ea typeface="宋体" pitchFamily="2" charset="-122"/>
                          <a:cs typeface="Times New Roman" pitchFamily="18" charset="0"/>
                        </a:rPr>
                        <a:t>接口不能继承抽象类，但允许继承多个接口</a:t>
                      </a:r>
                      <a:endParaRPr lang="zh-CN" altLang="en-US" sz="1550" b="1" dirty="0">
                        <a:latin typeface="+mn-lt"/>
                        <a:ea typeface="宋体" pitchFamily="2" charset="-122"/>
                        <a:cs typeface="Times New Roman" pitchFamily="18" charset="0"/>
                      </a:endParaRPr>
                    </a:p>
                  </a:txBody>
                  <a:tcPr anchor="ctr"/>
                </a:tc>
                <a:extLst>
                  <a:ext uri="{0D108BD9-81ED-4DB2-BD59-A6C34878D82A}">
                    <a16:rowId xmlns:a16="http://schemas.microsoft.com/office/drawing/2014/main" val="10004"/>
                  </a:ext>
                </a:extLst>
              </a:tr>
              <a:tr h="412409">
                <a:tc>
                  <a:txBody>
                    <a:bodyPr/>
                    <a:lstStyle/>
                    <a:p>
                      <a:r>
                        <a:rPr lang="en-US" altLang="zh-CN" sz="1550" dirty="0">
                          <a:latin typeface="+mn-lt"/>
                          <a:ea typeface="宋体" pitchFamily="2" charset="-122"/>
                          <a:cs typeface="Times New Roman" pitchFamily="18" charset="0"/>
                        </a:rPr>
                        <a:t>5</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a:latin typeface="+mn-lt"/>
                          <a:ea typeface="宋体" pitchFamily="2" charset="-122"/>
                          <a:cs typeface="Times New Roman" pitchFamily="18" charset="0"/>
                        </a:rPr>
                        <a:t>对象</a:t>
                      </a:r>
                      <a:endParaRPr lang="zh-CN" altLang="en-US" sz="1550" b="1" dirty="0">
                        <a:latin typeface="+mn-lt"/>
                        <a:ea typeface="宋体" pitchFamily="2" charset="-122"/>
                        <a:cs typeface="Times New Roman" pitchFamily="18" charset="0"/>
                      </a:endParaRPr>
                    </a:p>
                  </a:txBody>
                  <a:tcPr anchor="ctr"/>
                </a:tc>
                <a:tc gridSpan="2">
                  <a:txBody>
                    <a:bodyPr/>
                    <a:lstStyle/>
                    <a:p>
                      <a:r>
                        <a:rPr lang="zh-CN" altLang="en-US" sz="1550" dirty="0">
                          <a:latin typeface="+mn-lt"/>
                          <a:ea typeface="宋体" pitchFamily="2" charset="-122"/>
                          <a:cs typeface="Times New Roman" pitchFamily="18" charset="0"/>
                        </a:rPr>
                        <a:t>都通过对象的多态性产生实例化对象</a:t>
                      </a:r>
                      <a:endParaRPr lang="zh-CN" altLang="en-US" sz="1550" b="1" dirty="0">
                        <a:latin typeface="+mn-lt"/>
                        <a:ea typeface="宋体" pitchFamily="2" charset="-122"/>
                        <a:cs typeface="Times New Roman" pitchFamily="18" charset="0"/>
                      </a:endParaRPr>
                    </a:p>
                  </a:txBody>
                  <a:tcPr anchor="ctr"/>
                </a:tc>
                <a:tc hMerge="1">
                  <a:txBody>
                    <a:bodyPr/>
                    <a:lstStyle/>
                    <a:p>
                      <a:endParaRPr lang="zh-CN" altLang="en-US"/>
                    </a:p>
                  </a:txBody>
                  <a:tcPr/>
                </a:tc>
                <a:extLst>
                  <a:ext uri="{0D108BD9-81ED-4DB2-BD59-A6C34878D82A}">
                    <a16:rowId xmlns:a16="http://schemas.microsoft.com/office/drawing/2014/main" val="10005"/>
                  </a:ext>
                </a:extLst>
              </a:tr>
              <a:tr h="412409">
                <a:tc>
                  <a:txBody>
                    <a:bodyPr/>
                    <a:lstStyle/>
                    <a:p>
                      <a:r>
                        <a:rPr lang="en-US" altLang="zh-CN" sz="1550" dirty="0">
                          <a:latin typeface="+mn-lt"/>
                          <a:ea typeface="宋体" pitchFamily="2" charset="-122"/>
                          <a:cs typeface="Times New Roman" pitchFamily="18" charset="0"/>
                        </a:rPr>
                        <a:t>6</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a:latin typeface="+mn-lt"/>
                          <a:ea typeface="宋体" pitchFamily="2" charset="-122"/>
                          <a:cs typeface="Times New Roman" pitchFamily="18" charset="0"/>
                        </a:rPr>
                        <a:t>局限</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a:latin typeface="+mn-lt"/>
                          <a:ea typeface="宋体" pitchFamily="2" charset="-122"/>
                          <a:cs typeface="Times New Roman" pitchFamily="18" charset="0"/>
                        </a:rPr>
                        <a:t>抽象类有单继承的局限</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a:latin typeface="+mn-lt"/>
                          <a:ea typeface="宋体" pitchFamily="2" charset="-122"/>
                          <a:cs typeface="Times New Roman" pitchFamily="18" charset="0"/>
                        </a:rPr>
                        <a:t>接口没有此局限</a:t>
                      </a:r>
                      <a:endParaRPr lang="zh-CN" altLang="en-US" sz="1550" b="1" dirty="0">
                        <a:latin typeface="+mn-lt"/>
                        <a:ea typeface="宋体" pitchFamily="2" charset="-122"/>
                        <a:cs typeface="Times New Roman" pitchFamily="18" charset="0"/>
                      </a:endParaRPr>
                    </a:p>
                  </a:txBody>
                  <a:tcPr anchor="ctr"/>
                </a:tc>
                <a:extLst>
                  <a:ext uri="{0D108BD9-81ED-4DB2-BD59-A6C34878D82A}">
                    <a16:rowId xmlns:a16="http://schemas.microsoft.com/office/drawing/2014/main" val="10006"/>
                  </a:ext>
                </a:extLst>
              </a:tr>
              <a:tr h="412409">
                <a:tc>
                  <a:txBody>
                    <a:bodyPr/>
                    <a:lstStyle/>
                    <a:p>
                      <a:r>
                        <a:rPr lang="en-US" altLang="zh-CN" sz="1550" dirty="0">
                          <a:latin typeface="+mn-lt"/>
                          <a:ea typeface="宋体" pitchFamily="2" charset="-122"/>
                          <a:cs typeface="Times New Roman" pitchFamily="18" charset="0"/>
                        </a:rPr>
                        <a:t>7</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a:latin typeface="+mn-lt"/>
                          <a:ea typeface="宋体" pitchFamily="2" charset="-122"/>
                          <a:cs typeface="Times New Roman" pitchFamily="18" charset="0"/>
                        </a:rPr>
                        <a:t>实际</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a:latin typeface="+mn-lt"/>
                          <a:ea typeface="宋体" pitchFamily="2" charset="-122"/>
                          <a:cs typeface="Times New Roman" pitchFamily="18" charset="0"/>
                        </a:rPr>
                        <a:t>作为一个模板</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a:latin typeface="+mn-lt"/>
                          <a:ea typeface="宋体" pitchFamily="2" charset="-122"/>
                          <a:cs typeface="Times New Roman" pitchFamily="18" charset="0"/>
                        </a:rPr>
                        <a:t>是作为一个标准或是表示一种能力</a:t>
                      </a:r>
                      <a:endParaRPr lang="zh-CN" altLang="en-US" sz="1550" b="1" dirty="0">
                        <a:latin typeface="+mn-lt"/>
                        <a:ea typeface="宋体" pitchFamily="2" charset="-122"/>
                        <a:cs typeface="Times New Roman" pitchFamily="18" charset="0"/>
                      </a:endParaRPr>
                    </a:p>
                  </a:txBody>
                  <a:tcPr anchor="ctr"/>
                </a:tc>
                <a:extLst>
                  <a:ext uri="{0D108BD9-81ED-4DB2-BD59-A6C34878D82A}">
                    <a16:rowId xmlns:a16="http://schemas.microsoft.com/office/drawing/2014/main" val="10007"/>
                  </a:ext>
                </a:extLst>
              </a:tr>
              <a:tr h="412409">
                <a:tc>
                  <a:txBody>
                    <a:bodyPr/>
                    <a:lstStyle/>
                    <a:p>
                      <a:r>
                        <a:rPr lang="en-US" altLang="zh-CN" sz="1550" dirty="0">
                          <a:latin typeface="+mn-lt"/>
                          <a:ea typeface="宋体" pitchFamily="2" charset="-122"/>
                          <a:cs typeface="Times New Roman" pitchFamily="18" charset="0"/>
                        </a:rPr>
                        <a:t>8</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a:latin typeface="+mn-lt"/>
                          <a:ea typeface="宋体" pitchFamily="2" charset="-122"/>
                          <a:cs typeface="Times New Roman" pitchFamily="18" charset="0"/>
                        </a:rPr>
                        <a:t>选择</a:t>
                      </a:r>
                      <a:endParaRPr lang="zh-CN" altLang="en-US" sz="1550" b="1" dirty="0">
                        <a:latin typeface="+mn-lt"/>
                        <a:ea typeface="宋体" pitchFamily="2" charset="-122"/>
                        <a:cs typeface="Times New Roman" pitchFamily="18" charset="0"/>
                      </a:endParaRPr>
                    </a:p>
                  </a:txBody>
                  <a:tcPr anchor="ctr"/>
                </a:tc>
                <a:tc gridSpan="2">
                  <a:txBody>
                    <a:bodyPr/>
                    <a:lstStyle/>
                    <a:p>
                      <a:r>
                        <a:rPr lang="zh-CN" altLang="en-US" sz="1550" dirty="0">
                          <a:latin typeface="+mn-lt"/>
                          <a:ea typeface="宋体" pitchFamily="2" charset="-122"/>
                          <a:cs typeface="Times New Roman" pitchFamily="18" charset="0"/>
                        </a:rPr>
                        <a:t>如果抽象类和接口都可以使用的话，优先使用接口，因为避免单继承的局限</a:t>
                      </a:r>
                      <a:endParaRPr lang="zh-CN" altLang="en-US" sz="1550" b="1" dirty="0">
                        <a:latin typeface="+mn-lt"/>
                        <a:ea typeface="宋体" pitchFamily="2" charset="-122"/>
                        <a:cs typeface="Times New Roman" pitchFamily="18" charset="0"/>
                      </a:endParaRPr>
                    </a:p>
                  </a:txBody>
                  <a:tcPr anchor="ctr"/>
                </a:tc>
                <a:tc hMerge="1">
                  <a:txBody>
                    <a:bodyPr/>
                    <a:lstStyle/>
                    <a:p>
                      <a:endParaRPr lang="zh-CN" altLang="en-US"/>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596913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2686490" y="836712"/>
            <a:ext cx="5256584" cy="584775"/>
          </a:xfrm>
          <a:prstGeom prst="rect">
            <a:avLst/>
          </a:prstGeom>
          <a:noFill/>
        </p:spPr>
        <p:txBody>
          <a:bodyPr wrap="square" rtlCol="0">
            <a:spAutoFit/>
          </a:bodyPr>
          <a:lstStyle/>
          <a:p>
            <a:r>
              <a:rPr lang="en-US" altLang="zh-CN" sz="3200" b="1">
                <a:ea typeface="宋体" pitchFamily="2" charset="-122"/>
              </a:rPr>
              <a:t>Java 8</a:t>
            </a:r>
            <a:r>
              <a:rPr lang="zh-CN" altLang="en-US" sz="3200" b="1">
                <a:ea typeface="宋体" pitchFamily="2" charset="-122"/>
              </a:rPr>
              <a:t>中关于接口的改进</a:t>
            </a:r>
            <a:endParaRPr lang="zh-CN" altLang="en-US" sz="3200" b="1" dirty="0">
              <a:ea typeface="宋体" pitchFamily="2" charset="-122"/>
            </a:endParaRPr>
          </a:p>
        </p:txBody>
      </p:sp>
      <p:sp>
        <p:nvSpPr>
          <p:cNvPr id="5" name="TextBox 4"/>
          <p:cNvSpPr txBox="1"/>
          <p:nvPr/>
        </p:nvSpPr>
        <p:spPr>
          <a:xfrm>
            <a:off x="467544" y="1412776"/>
            <a:ext cx="8352928" cy="5262979"/>
          </a:xfrm>
          <a:prstGeom prst="rect">
            <a:avLst/>
          </a:prstGeom>
          <a:noFill/>
        </p:spPr>
        <p:txBody>
          <a:bodyPr wrap="square" rtlCol="0">
            <a:spAutoFit/>
          </a:bodyPr>
          <a:lstStyle/>
          <a:p>
            <a:r>
              <a:rPr lang="en-US" altLang="zh-CN" sz="2400" dirty="0">
                <a:ea typeface="宋体" panose="02010600030101010101" pitchFamily="2" charset="-122"/>
              </a:rPr>
              <a:t>Java 8</a:t>
            </a:r>
            <a:r>
              <a:rPr lang="zh-CN" altLang="en-US" sz="2400" dirty="0">
                <a:ea typeface="宋体" panose="02010600030101010101" pitchFamily="2" charset="-122"/>
              </a:rPr>
              <a:t>中，你可以为接口添加</a:t>
            </a:r>
            <a:r>
              <a:rPr lang="zh-CN" altLang="en-US" sz="2400" dirty="0">
                <a:solidFill>
                  <a:srgbClr val="0000FF"/>
                </a:solidFill>
                <a:ea typeface="宋体" panose="02010600030101010101" pitchFamily="2" charset="-122"/>
              </a:rPr>
              <a:t>静态方法</a:t>
            </a:r>
            <a:r>
              <a:rPr lang="zh-CN" altLang="en-US" sz="2400" dirty="0">
                <a:ea typeface="宋体" panose="02010600030101010101" pitchFamily="2" charset="-122"/>
              </a:rPr>
              <a:t>和</a:t>
            </a:r>
            <a:r>
              <a:rPr lang="zh-CN" altLang="en-US" sz="2400" dirty="0">
                <a:solidFill>
                  <a:srgbClr val="0000FF"/>
                </a:solidFill>
                <a:ea typeface="宋体" panose="02010600030101010101" pitchFamily="2" charset="-122"/>
              </a:rPr>
              <a:t>默认方法</a:t>
            </a:r>
            <a:r>
              <a:rPr lang="zh-CN" altLang="en-US" sz="2400" dirty="0">
                <a:ea typeface="宋体" panose="02010600030101010101" pitchFamily="2" charset="-122"/>
              </a:rPr>
              <a:t>。从技术角度来说，这是完全合法的，只是它看起来违反了接口作为一个抽象定义的理念。</a:t>
            </a:r>
            <a:endParaRPr lang="en-US" altLang="zh-CN" sz="2400" dirty="0">
              <a:ea typeface="宋体" panose="02010600030101010101" pitchFamily="2" charset="-122"/>
            </a:endParaRPr>
          </a:p>
          <a:p>
            <a:endParaRPr lang="en-US" altLang="zh-CN" sz="2400" dirty="0">
              <a:ea typeface="宋体" panose="02010600030101010101" pitchFamily="2" charset="-122"/>
            </a:endParaRPr>
          </a:p>
          <a:p>
            <a:r>
              <a:rPr lang="zh-CN" altLang="en-US" sz="2400" b="1" dirty="0">
                <a:ea typeface="宋体" panose="02010600030101010101" pitchFamily="2" charset="-122"/>
              </a:rPr>
              <a:t>静态方法：</a:t>
            </a:r>
            <a:r>
              <a:rPr lang="zh-CN" altLang="en-US" sz="2400" dirty="0">
                <a:ea typeface="宋体" panose="02010600030101010101" pitchFamily="2" charset="-122"/>
              </a:rPr>
              <a:t>使用 </a:t>
            </a:r>
            <a:r>
              <a:rPr lang="en-US" altLang="zh-CN" sz="2400" dirty="0">
                <a:solidFill>
                  <a:srgbClr val="FF0000"/>
                </a:solidFill>
                <a:ea typeface="宋体" panose="02010600030101010101" pitchFamily="2" charset="-122"/>
              </a:rPr>
              <a:t>static</a:t>
            </a:r>
            <a:r>
              <a:rPr lang="en-US" altLang="zh-CN" sz="2400" dirty="0">
                <a:ea typeface="宋体" panose="02010600030101010101" pitchFamily="2" charset="-122"/>
              </a:rPr>
              <a:t> </a:t>
            </a:r>
            <a:r>
              <a:rPr lang="zh-CN" altLang="en-US" sz="2400" dirty="0">
                <a:ea typeface="宋体" panose="02010600030101010101" pitchFamily="2" charset="-122"/>
              </a:rPr>
              <a:t>关键字修饰。可以通过接口直接调用静态方法，并执行其方法体。我们经常在相互一起使用的类中使用静态方法。你可以在标准库中找到像</a:t>
            </a:r>
            <a:r>
              <a:rPr lang="en-US" altLang="zh-CN" sz="2400" dirty="0">
                <a:ea typeface="宋体" panose="02010600030101010101" pitchFamily="2" charset="-122"/>
              </a:rPr>
              <a:t>Collection/Collections</a:t>
            </a:r>
            <a:r>
              <a:rPr lang="zh-CN" altLang="en-US" sz="2400" dirty="0">
                <a:ea typeface="宋体" panose="02010600030101010101" pitchFamily="2" charset="-122"/>
              </a:rPr>
              <a:t>或者</a:t>
            </a:r>
            <a:r>
              <a:rPr lang="en-US" altLang="zh-CN" sz="2400" dirty="0">
                <a:ea typeface="宋体" panose="02010600030101010101" pitchFamily="2" charset="-122"/>
              </a:rPr>
              <a:t>Path/Paths</a:t>
            </a:r>
            <a:r>
              <a:rPr lang="zh-CN" altLang="en-US" sz="2400" dirty="0">
                <a:ea typeface="宋体" panose="02010600030101010101" pitchFamily="2" charset="-122"/>
              </a:rPr>
              <a:t>这样成对的接口和类。</a:t>
            </a:r>
            <a:endParaRPr lang="en-US" altLang="zh-CN" sz="2400" dirty="0">
              <a:ea typeface="宋体" panose="02010600030101010101" pitchFamily="2" charset="-122"/>
            </a:endParaRPr>
          </a:p>
          <a:p>
            <a:endParaRPr lang="en-US" altLang="zh-CN" sz="2400" dirty="0">
              <a:ea typeface="宋体" panose="02010600030101010101" pitchFamily="2" charset="-122"/>
            </a:endParaRPr>
          </a:p>
          <a:p>
            <a:r>
              <a:rPr lang="zh-CN" altLang="en-US" sz="2400" b="1" dirty="0">
                <a:ea typeface="宋体" panose="02010600030101010101" pitchFamily="2" charset="-122"/>
              </a:rPr>
              <a:t>默认方法：</a:t>
            </a:r>
            <a:r>
              <a:rPr lang="zh-CN" altLang="en-US" sz="2400" dirty="0">
                <a:ea typeface="宋体" panose="02010600030101010101" pitchFamily="2" charset="-122"/>
              </a:rPr>
              <a:t>默认方法使用 </a:t>
            </a:r>
            <a:r>
              <a:rPr lang="en-US" altLang="zh-CN" sz="2400" dirty="0">
                <a:solidFill>
                  <a:srgbClr val="FF0000"/>
                </a:solidFill>
                <a:ea typeface="宋体" panose="02010600030101010101" pitchFamily="2" charset="-122"/>
              </a:rPr>
              <a:t>default</a:t>
            </a:r>
            <a:r>
              <a:rPr lang="en-US" altLang="zh-CN" sz="2400" dirty="0">
                <a:ea typeface="宋体" panose="02010600030101010101" pitchFamily="2" charset="-122"/>
              </a:rPr>
              <a:t> </a:t>
            </a:r>
            <a:r>
              <a:rPr lang="zh-CN" altLang="en-US" sz="2400" dirty="0">
                <a:ea typeface="宋体" panose="02010600030101010101" pitchFamily="2" charset="-122"/>
              </a:rPr>
              <a:t>关键字修饰。可以通过实现类对象来调用。我们在已有的接口中提供新方法的同时，还保持了与旧版本代码的兼容性。</a:t>
            </a:r>
            <a:endParaRPr lang="en-US" altLang="zh-CN" sz="2400" dirty="0">
              <a:ea typeface="宋体" panose="02010600030101010101" pitchFamily="2" charset="-122"/>
            </a:endParaRPr>
          </a:p>
          <a:p>
            <a:r>
              <a:rPr lang="zh-CN" altLang="en-US" sz="2400" dirty="0">
                <a:ea typeface="宋体" panose="02010600030101010101" pitchFamily="2" charset="-122"/>
              </a:rPr>
              <a:t>比如：</a:t>
            </a:r>
            <a:r>
              <a:rPr lang="en-US" altLang="zh-CN" sz="2400" dirty="0">
                <a:ea typeface="宋体" panose="02010600030101010101" pitchFamily="2" charset="-122"/>
              </a:rPr>
              <a:t>java 8 API</a:t>
            </a:r>
            <a:r>
              <a:rPr lang="zh-CN" altLang="en-US" sz="2400" dirty="0">
                <a:ea typeface="宋体" panose="02010600030101010101" pitchFamily="2" charset="-122"/>
              </a:rPr>
              <a:t>中对</a:t>
            </a:r>
            <a:r>
              <a:rPr lang="en-US" altLang="zh-CN" sz="2400" dirty="0">
                <a:ea typeface="宋体" panose="02010600030101010101" pitchFamily="2" charset="-122"/>
              </a:rPr>
              <a:t>Collection</a:t>
            </a:r>
            <a:r>
              <a:rPr lang="zh-CN" altLang="en-US" sz="2400" dirty="0">
                <a:ea typeface="宋体" panose="02010600030101010101" pitchFamily="2" charset="-122"/>
              </a:rPr>
              <a:t>、</a:t>
            </a:r>
            <a:r>
              <a:rPr lang="en-US" altLang="zh-CN" sz="2400" dirty="0">
                <a:ea typeface="宋体" panose="02010600030101010101" pitchFamily="2" charset="-122"/>
              </a:rPr>
              <a:t>List</a:t>
            </a:r>
            <a:r>
              <a:rPr lang="zh-CN" altLang="en-US" sz="2400" dirty="0">
                <a:ea typeface="宋体" panose="02010600030101010101" pitchFamily="2" charset="-122"/>
              </a:rPr>
              <a:t>、</a:t>
            </a:r>
            <a:r>
              <a:rPr lang="en-US" altLang="zh-CN" sz="2400" dirty="0">
                <a:ea typeface="宋体" panose="02010600030101010101" pitchFamily="2" charset="-122"/>
              </a:rPr>
              <a:t>Comparator</a:t>
            </a:r>
            <a:r>
              <a:rPr lang="zh-CN" altLang="en-US" sz="2400" dirty="0">
                <a:ea typeface="宋体" panose="02010600030101010101" pitchFamily="2" charset="-122"/>
              </a:rPr>
              <a:t>等接口提供了丰富的默认方法。</a:t>
            </a:r>
            <a:endParaRPr lang="en-US" altLang="zh-CN" sz="2400" dirty="0">
              <a:ea typeface="宋体" panose="02010600030101010101" pitchFamily="2" charset="-122"/>
            </a:endParaRPr>
          </a:p>
        </p:txBody>
      </p:sp>
    </p:spTree>
    <p:extLst>
      <p:ext uri="{BB962C8B-B14F-4D97-AF65-F5344CB8AC3E}">
        <p14:creationId xmlns:p14="http://schemas.microsoft.com/office/powerpoint/2010/main" val="29716079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67544" y="980728"/>
            <a:ext cx="8136904" cy="5632311"/>
          </a:xfrm>
          <a:prstGeom prst="rect">
            <a:avLst/>
          </a:prstGeom>
          <a:noFill/>
        </p:spPr>
        <p:txBody>
          <a:bodyPr wrap="square" rtlCol="0">
            <a:spAutoFit/>
          </a:bodyPr>
          <a:lstStyle/>
          <a:p>
            <a:r>
              <a:rPr lang="en-US" altLang="zh-CN" sz="2400" b="1" dirty="0">
                <a:solidFill>
                  <a:srgbClr val="0000FF"/>
                </a:solidFill>
                <a:ea typeface="宋体" panose="02010600030101010101" pitchFamily="2" charset="-122"/>
              </a:rPr>
              <a:t>public interface AA {</a:t>
            </a:r>
          </a:p>
          <a:p>
            <a:r>
              <a:rPr lang="en-US" altLang="zh-CN" sz="2400" b="1" dirty="0">
                <a:solidFill>
                  <a:srgbClr val="0000FF"/>
                </a:solidFill>
                <a:ea typeface="宋体" panose="02010600030101010101" pitchFamily="2" charset="-122"/>
              </a:rPr>
              <a:t>       double PI = 3.14;</a:t>
            </a:r>
          </a:p>
          <a:p>
            <a:endParaRPr lang="zh-CN" altLang="en-US" sz="2400" dirty="0">
              <a:solidFill>
                <a:srgbClr val="0000FF"/>
              </a:solidFill>
              <a:ea typeface="宋体" panose="02010600030101010101" pitchFamily="2" charset="-122"/>
            </a:endParaRPr>
          </a:p>
          <a:p>
            <a:pPr lvl="1"/>
            <a:r>
              <a:rPr lang="en-US" altLang="zh-CN" sz="2400" b="1" dirty="0">
                <a:solidFill>
                  <a:srgbClr val="FF0000"/>
                </a:solidFill>
                <a:ea typeface="宋体" panose="02010600030101010101" pitchFamily="2" charset="-122"/>
              </a:rPr>
              <a:t>public default void method() {</a:t>
            </a:r>
          </a:p>
          <a:p>
            <a:pPr lvl="1"/>
            <a:r>
              <a:rPr lang="en-US" altLang="zh-CN" sz="2400" dirty="0">
                <a:solidFill>
                  <a:srgbClr val="0000FF"/>
                </a:solidFill>
                <a:ea typeface="宋体" panose="02010600030101010101" pitchFamily="2" charset="-122"/>
              </a:rPr>
              <a:t>	</a:t>
            </a:r>
            <a:r>
              <a:rPr lang="en-US" altLang="zh-CN" sz="2400" dirty="0" err="1">
                <a:solidFill>
                  <a:srgbClr val="0000FF"/>
                </a:solidFill>
                <a:ea typeface="宋体" panose="02010600030101010101" pitchFamily="2" charset="-122"/>
              </a:rPr>
              <a:t>System.</a:t>
            </a:r>
            <a:r>
              <a:rPr lang="en-US" altLang="zh-CN" sz="2400" b="1" dirty="0" err="1">
                <a:solidFill>
                  <a:srgbClr val="0000FF"/>
                </a:solidFill>
                <a:ea typeface="宋体" panose="02010600030101010101" pitchFamily="2" charset="-122"/>
              </a:rPr>
              <a:t>out.println</a:t>
            </a:r>
            <a:r>
              <a:rPr lang="en-US" altLang="zh-CN" sz="2400" b="1" dirty="0">
                <a:solidFill>
                  <a:srgbClr val="0000FF"/>
                </a:solidFill>
                <a:ea typeface="宋体" panose="02010600030101010101" pitchFamily="2" charset="-122"/>
              </a:rPr>
              <a:t>("</a:t>
            </a:r>
            <a:r>
              <a:rPr lang="zh-CN" altLang="en-US" sz="2400" b="1" dirty="0">
                <a:solidFill>
                  <a:srgbClr val="0000FF"/>
                </a:solidFill>
                <a:ea typeface="宋体" panose="02010600030101010101" pitchFamily="2" charset="-122"/>
              </a:rPr>
              <a:t>北京</a:t>
            </a:r>
            <a:r>
              <a:rPr lang="en-US" altLang="zh-CN" sz="2400" b="1" dirty="0">
                <a:solidFill>
                  <a:srgbClr val="0000FF"/>
                </a:solidFill>
                <a:ea typeface="宋体" panose="02010600030101010101" pitchFamily="2" charset="-122"/>
              </a:rPr>
              <a:t>");</a:t>
            </a:r>
          </a:p>
          <a:p>
            <a:pPr lvl="1"/>
            <a:r>
              <a:rPr lang="en-US" altLang="zh-CN" sz="2400" dirty="0">
                <a:solidFill>
                  <a:srgbClr val="0000FF"/>
                </a:solidFill>
                <a:ea typeface="宋体" panose="02010600030101010101" pitchFamily="2" charset="-122"/>
              </a:rPr>
              <a:t>}</a:t>
            </a:r>
          </a:p>
          <a:p>
            <a:endParaRPr lang="zh-CN" altLang="en-US" sz="2400" dirty="0">
              <a:solidFill>
                <a:srgbClr val="0000FF"/>
              </a:solidFill>
              <a:ea typeface="宋体" panose="02010600030101010101" pitchFamily="2" charset="-122"/>
            </a:endParaRPr>
          </a:p>
          <a:p>
            <a:pPr lvl="1"/>
            <a:r>
              <a:rPr lang="en-US" altLang="zh-CN" sz="2400" b="1" dirty="0">
                <a:solidFill>
                  <a:srgbClr val="FF0000"/>
                </a:solidFill>
                <a:ea typeface="宋体" panose="02010600030101010101" pitchFamily="2" charset="-122"/>
              </a:rPr>
              <a:t>default String method1() {</a:t>
            </a:r>
          </a:p>
          <a:p>
            <a:pPr lvl="1"/>
            <a:r>
              <a:rPr lang="en-US" altLang="zh-CN" sz="2400" b="1" dirty="0">
                <a:solidFill>
                  <a:srgbClr val="0000FF"/>
                </a:solidFill>
                <a:ea typeface="宋体" panose="02010600030101010101" pitchFamily="2" charset="-122"/>
              </a:rPr>
              <a:t>	return "</a:t>
            </a:r>
            <a:r>
              <a:rPr lang="zh-CN" altLang="en-US" sz="2400" b="1" dirty="0">
                <a:solidFill>
                  <a:srgbClr val="0000FF"/>
                </a:solidFill>
                <a:ea typeface="宋体" panose="02010600030101010101" pitchFamily="2" charset="-122"/>
              </a:rPr>
              <a:t>上海</a:t>
            </a:r>
            <a:r>
              <a:rPr lang="en-US" altLang="zh-CN" sz="2400" b="1" dirty="0">
                <a:solidFill>
                  <a:srgbClr val="0000FF"/>
                </a:solidFill>
                <a:ea typeface="宋体" panose="02010600030101010101" pitchFamily="2" charset="-122"/>
              </a:rPr>
              <a:t>";</a:t>
            </a:r>
          </a:p>
          <a:p>
            <a:pPr lvl="1"/>
            <a:r>
              <a:rPr lang="en-US" altLang="zh-CN" sz="2400" dirty="0">
                <a:solidFill>
                  <a:srgbClr val="0000FF"/>
                </a:solidFill>
                <a:ea typeface="宋体" panose="02010600030101010101" pitchFamily="2" charset="-122"/>
              </a:rPr>
              <a:t>}</a:t>
            </a:r>
          </a:p>
          <a:p>
            <a:endParaRPr lang="zh-CN" altLang="en-US" sz="2400" dirty="0">
              <a:solidFill>
                <a:srgbClr val="0000FF"/>
              </a:solidFill>
              <a:ea typeface="宋体" panose="02010600030101010101" pitchFamily="2" charset="-122"/>
            </a:endParaRPr>
          </a:p>
          <a:p>
            <a:pPr lvl="1"/>
            <a:r>
              <a:rPr lang="en-US" altLang="zh-CN" sz="2400" b="1" dirty="0">
                <a:solidFill>
                  <a:srgbClr val="FF0000"/>
                </a:solidFill>
                <a:ea typeface="宋体" panose="02010600030101010101" pitchFamily="2" charset="-122"/>
              </a:rPr>
              <a:t>public static void method2() {</a:t>
            </a:r>
          </a:p>
          <a:p>
            <a:pPr lvl="1"/>
            <a:r>
              <a:rPr lang="en-US" altLang="zh-CN" sz="2400" dirty="0">
                <a:solidFill>
                  <a:srgbClr val="0000FF"/>
                </a:solidFill>
                <a:ea typeface="宋体" panose="02010600030101010101" pitchFamily="2" charset="-122"/>
              </a:rPr>
              <a:t>	</a:t>
            </a:r>
            <a:r>
              <a:rPr lang="en-US" altLang="zh-CN" sz="2400" dirty="0" err="1">
                <a:solidFill>
                  <a:srgbClr val="0000FF"/>
                </a:solidFill>
                <a:ea typeface="宋体" panose="02010600030101010101" pitchFamily="2" charset="-122"/>
              </a:rPr>
              <a:t>System.</a:t>
            </a:r>
            <a:r>
              <a:rPr lang="en-US" altLang="zh-CN" sz="2400" b="1" dirty="0" err="1">
                <a:solidFill>
                  <a:srgbClr val="0000FF"/>
                </a:solidFill>
                <a:ea typeface="宋体" panose="02010600030101010101" pitchFamily="2" charset="-122"/>
              </a:rPr>
              <a:t>out.println</a:t>
            </a:r>
            <a:r>
              <a:rPr lang="en-US" altLang="zh-CN" sz="2400" b="1" dirty="0">
                <a:solidFill>
                  <a:srgbClr val="0000FF"/>
                </a:solidFill>
                <a:ea typeface="宋体" panose="02010600030101010101" pitchFamily="2" charset="-122"/>
              </a:rPr>
              <a:t>(“hello lambda!");</a:t>
            </a:r>
          </a:p>
          <a:p>
            <a:pPr lvl="1"/>
            <a:r>
              <a:rPr lang="en-US" altLang="zh-CN" sz="2400" dirty="0">
                <a:solidFill>
                  <a:srgbClr val="0000FF"/>
                </a:solidFill>
                <a:ea typeface="宋体" panose="02010600030101010101" pitchFamily="2" charset="-122"/>
              </a:rPr>
              <a:t>}</a:t>
            </a:r>
          </a:p>
          <a:p>
            <a:r>
              <a:rPr lang="en-US" altLang="zh-CN" sz="2400" dirty="0">
                <a:solidFill>
                  <a:srgbClr val="0000FF"/>
                </a:solidFill>
                <a:ea typeface="宋体" panose="02010600030101010101" pitchFamily="2" charset="-122"/>
              </a:rPr>
              <a:t>}</a:t>
            </a:r>
            <a:endParaRPr lang="zh-CN" altLang="en-US" sz="2400" dirty="0">
              <a:solidFill>
                <a:srgbClr val="0000FF"/>
              </a:solidFill>
              <a:ea typeface="宋体" panose="02010600030101010101" pitchFamily="2" charset="-122"/>
            </a:endParaRPr>
          </a:p>
        </p:txBody>
      </p:sp>
    </p:spTree>
    <p:extLst>
      <p:ext uri="{BB962C8B-B14F-4D97-AF65-F5344CB8AC3E}">
        <p14:creationId xmlns:p14="http://schemas.microsoft.com/office/powerpoint/2010/main" val="27185217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1763688" y="692696"/>
            <a:ext cx="5445418" cy="792088"/>
          </a:xfrm>
        </p:spPr>
        <p:txBody>
          <a:bodyPr>
            <a:normAutofit/>
          </a:bodyPr>
          <a:lstStyle/>
          <a:p>
            <a:r>
              <a:rPr kumimoji="1" lang="zh-CN" altLang="en-US" b="1">
                <a:solidFill>
                  <a:schemeClr val="tx1"/>
                </a:solidFill>
                <a:latin typeface="+mn-lt"/>
                <a:ea typeface="宋体" pitchFamily="2" charset="-122"/>
              </a:rPr>
              <a:t>接口中的默认方法</a:t>
            </a:r>
          </a:p>
        </p:txBody>
      </p:sp>
      <p:sp>
        <p:nvSpPr>
          <p:cNvPr id="2" name="文本框 1"/>
          <p:cNvSpPr txBox="1"/>
          <p:nvPr/>
        </p:nvSpPr>
        <p:spPr>
          <a:xfrm>
            <a:off x="323528" y="1700808"/>
            <a:ext cx="8640960" cy="4196020"/>
          </a:xfrm>
          <a:prstGeom prst="rect">
            <a:avLst/>
          </a:prstGeom>
          <a:noFill/>
        </p:spPr>
        <p:txBody>
          <a:bodyPr wrap="square" rtlCol="0">
            <a:spAutoFit/>
          </a:bodyPr>
          <a:lstStyle/>
          <a:p>
            <a:pPr>
              <a:lnSpc>
                <a:spcPts val="4000"/>
              </a:lnSpc>
            </a:pPr>
            <a:r>
              <a:rPr lang="zh-CN" altLang="zh-CN" sz="2800" b="1" dirty="0">
                <a:latin typeface="宋体" panose="02010600030101010101" pitchFamily="2" charset="-122"/>
                <a:ea typeface="宋体" panose="02010600030101010101" pitchFamily="2" charset="-122"/>
              </a:rPr>
              <a:t>接口默认方法的</a:t>
            </a:r>
            <a:r>
              <a:rPr lang="zh-CN" altLang="en-US" sz="2800" b="1" dirty="0">
                <a:latin typeface="宋体" panose="02010600030101010101" pitchFamily="2" charset="-122"/>
                <a:ea typeface="宋体" panose="02010600030101010101" pitchFamily="2" charset="-122"/>
              </a:rPr>
              <a:t>“</a:t>
            </a:r>
            <a:r>
              <a:rPr lang="zh-CN" altLang="zh-CN" sz="2800" b="1" dirty="0">
                <a:latin typeface="宋体" panose="02010600030101010101" pitchFamily="2" charset="-122"/>
                <a:ea typeface="宋体" panose="02010600030101010101" pitchFamily="2" charset="-122"/>
              </a:rPr>
              <a:t>类优先</a:t>
            </a:r>
            <a:r>
              <a:rPr lang="en-US" altLang="zh-CN" sz="2800" b="1" dirty="0">
                <a:latin typeface="宋体" panose="02010600030101010101" pitchFamily="2" charset="-122"/>
                <a:ea typeface="宋体" panose="02010600030101010101" pitchFamily="2" charset="-122"/>
              </a:rPr>
              <a:t>”</a:t>
            </a:r>
            <a:r>
              <a:rPr lang="zh-CN" altLang="zh-CN" sz="2800" b="1" dirty="0">
                <a:latin typeface="宋体" panose="02010600030101010101" pitchFamily="2" charset="-122"/>
                <a:ea typeface="宋体" panose="02010600030101010101" pitchFamily="2" charset="-122"/>
              </a:rPr>
              <a:t>原则</a:t>
            </a:r>
            <a:endParaRPr lang="en-US" altLang="zh-CN" sz="2800" b="1" dirty="0">
              <a:latin typeface="宋体" panose="02010600030101010101" pitchFamily="2" charset="-122"/>
              <a:ea typeface="宋体" panose="02010600030101010101" pitchFamily="2" charset="-122"/>
            </a:endParaRPr>
          </a:p>
          <a:p>
            <a:pPr>
              <a:lnSpc>
                <a:spcPts val="4000"/>
              </a:lnSpc>
            </a:pPr>
            <a:r>
              <a:rPr lang="zh-CN" altLang="en-US" sz="2400" dirty="0">
                <a:latin typeface="宋体" panose="02010600030101010101" pitchFamily="2" charset="-122"/>
                <a:ea typeface="宋体" panose="02010600030101010101" pitchFamily="2" charset="-122"/>
              </a:rPr>
              <a:t>若一个接口中定义了一个默认方法，而另外一个父类或接口中又定义了一个同名的方法时</a:t>
            </a:r>
          </a:p>
          <a:p>
            <a:pPr marL="342900" indent="-342900">
              <a:lnSpc>
                <a:spcPts val="4000"/>
              </a:lnSpc>
              <a:buFont typeface="Wingdings" panose="05000000000000000000" pitchFamily="2" charset="2"/>
              <a:buChar char="l"/>
            </a:pPr>
            <a:r>
              <a:rPr lang="zh-CN" altLang="en-US" sz="2400" dirty="0">
                <a:latin typeface="宋体" panose="02010600030101010101" pitchFamily="2" charset="-122"/>
                <a:ea typeface="宋体" panose="02010600030101010101" pitchFamily="2" charset="-122"/>
              </a:rPr>
              <a:t>选择父类中的方法。如果一个父类提供了具体的实现，那么接口中具有相同名称和参数的默认方法会被忽略。</a:t>
            </a:r>
          </a:p>
          <a:p>
            <a:pPr marL="342900" indent="-342900">
              <a:lnSpc>
                <a:spcPts val="4000"/>
              </a:lnSpc>
              <a:buFont typeface="Wingdings" panose="05000000000000000000" pitchFamily="2" charset="2"/>
              <a:buChar char="l"/>
            </a:pPr>
            <a:r>
              <a:rPr lang="zh-CN" altLang="en-US" sz="2400" dirty="0">
                <a:latin typeface="宋体" panose="02010600030101010101" pitchFamily="2" charset="-122"/>
                <a:ea typeface="宋体" panose="02010600030101010101" pitchFamily="2" charset="-122"/>
              </a:rPr>
              <a:t>接口冲突。如果一个父接口提供一个默认方法，而另一个接口也提供了一个具有相同名称和参数列表的方法（不管方法是否是默认方法），那么实现类必须覆盖该方法来解决冲突</a:t>
            </a:r>
          </a:p>
        </p:txBody>
      </p:sp>
    </p:spTree>
    <p:extLst>
      <p:ext uri="{BB962C8B-B14F-4D97-AF65-F5344CB8AC3E}">
        <p14:creationId xmlns:p14="http://schemas.microsoft.com/office/powerpoint/2010/main" val="36623376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1763688" y="692696"/>
            <a:ext cx="6120680" cy="792088"/>
          </a:xfrm>
        </p:spPr>
        <p:txBody>
          <a:bodyPr>
            <a:normAutofit/>
          </a:bodyPr>
          <a:lstStyle/>
          <a:p>
            <a:r>
              <a:rPr kumimoji="1" lang="zh-CN" altLang="en-US" b="1">
                <a:latin typeface="+mn-lt"/>
                <a:ea typeface="宋体" pitchFamily="2" charset="-122"/>
              </a:rPr>
              <a:t>接口冲突的解决方式</a:t>
            </a:r>
            <a:endParaRPr kumimoji="1" lang="zh-CN" altLang="en-US" b="1">
              <a:solidFill>
                <a:schemeClr val="tx1"/>
              </a:solidFill>
              <a:latin typeface="+mn-lt"/>
              <a:ea typeface="宋体" pitchFamily="2" charset="-122"/>
            </a:endParaRPr>
          </a:p>
        </p:txBody>
      </p:sp>
      <p:pic>
        <p:nvPicPr>
          <p:cNvPr id="3" name="图片 2"/>
          <p:cNvPicPr>
            <a:picLocks noChangeAspect="1"/>
          </p:cNvPicPr>
          <p:nvPr/>
        </p:nvPicPr>
        <p:blipFill>
          <a:blip r:embed="rId2"/>
          <a:stretch>
            <a:fillRect/>
          </a:stretch>
        </p:blipFill>
        <p:spPr>
          <a:xfrm>
            <a:off x="1691680" y="1532055"/>
            <a:ext cx="5328592" cy="5136265"/>
          </a:xfrm>
          <a:prstGeom prst="rect">
            <a:avLst/>
          </a:prstGeom>
        </p:spPr>
      </p:pic>
      <p:sp>
        <p:nvSpPr>
          <p:cNvPr id="4" name="矩形 3"/>
          <p:cNvSpPr/>
          <p:nvPr/>
        </p:nvSpPr>
        <p:spPr>
          <a:xfrm>
            <a:off x="3419872" y="5733256"/>
            <a:ext cx="2952328"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651038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1184957" y="1988840"/>
            <a:ext cx="6984776" cy="1569660"/>
          </a:xfrm>
          <a:prstGeom prst="rect">
            <a:avLst/>
          </a:prstGeom>
          <a:noFill/>
        </p:spPr>
        <p:txBody>
          <a:bodyPr wrap="square" rtlCol="0">
            <a:spAutoFit/>
          </a:bodyPr>
          <a:lstStyle/>
          <a:p>
            <a:pPr algn="ctr"/>
            <a:r>
              <a:rPr lang="en-US" altLang="zh-CN" sz="4800" dirty="0">
                <a:solidFill>
                  <a:schemeClr val="bg1"/>
                </a:solidFill>
                <a:ea typeface="隶书" panose="02010509060101010101" pitchFamily="49" charset="-122"/>
              </a:rPr>
              <a:t>6-7 </a:t>
            </a:r>
            <a:r>
              <a:rPr lang="zh-CN" altLang="en-US" sz="4800" dirty="0">
                <a:solidFill>
                  <a:schemeClr val="bg1"/>
                </a:solidFill>
                <a:ea typeface="隶书" panose="02010509060101010101" pitchFamily="49" charset="-122"/>
              </a:rPr>
              <a:t>类的成员之五：</a:t>
            </a:r>
            <a:endParaRPr lang="en-US" altLang="zh-CN" sz="4800" dirty="0">
              <a:solidFill>
                <a:schemeClr val="bg1"/>
              </a:solidFill>
              <a:ea typeface="隶书" panose="02010509060101010101" pitchFamily="49" charset="-122"/>
            </a:endParaRPr>
          </a:p>
          <a:p>
            <a:pPr algn="ctr"/>
            <a:r>
              <a:rPr lang="zh-CN" altLang="en-US" sz="4800" dirty="0">
                <a:solidFill>
                  <a:schemeClr val="bg1"/>
                </a:solidFill>
                <a:ea typeface="隶书" panose="02010509060101010101" pitchFamily="49" charset="-122"/>
              </a:rPr>
              <a:t>内部类</a:t>
            </a:r>
          </a:p>
        </p:txBody>
      </p:sp>
    </p:spTree>
    <p:extLst>
      <p:ext uri="{BB962C8B-B14F-4D97-AF65-F5344CB8AC3E}">
        <p14:creationId xmlns:p14="http://schemas.microsoft.com/office/powerpoint/2010/main" val="286032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3203848" y="692696"/>
            <a:ext cx="3491342" cy="724610"/>
          </a:xfrm>
        </p:spPr>
        <p:txBody>
          <a:bodyPr/>
          <a:lstStyle/>
          <a:p>
            <a:pPr eaLnBrk="1" hangingPunct="1">
              <a:defRPr/>
            </a:pPr>
            <a:r>
              <a:rPr lang="zh-CN" altLang="en-US" sz="3600" b="1" dirty="0">
                <a:latin typeface="+mn-lt"/>
                <a:ea typeface="宋体" pitchFamily="2" charset="-122"/>
                <a:cs typeface="Times New Roman" pitchFamily="18" charset="0"/>
              </a:rPr>
              <a:t>关键字</a:t>
            </a:r>
            <a:r>
              <a:rPr lang="en-US" altLang="zh-CN" sz="3600" b="1" dirty="0">
                <a:solidFill>
                  <a:srgbClr val="C00000"/>
                </a:solidFill>
                <a:latin typeface="+mn-lt"/>
                <a:ea typeface="宋体" pitchFamily="2" charset="-122"/>
                <a:cs typeface="Times New Roman" pitchFamily="18" charset="0"/>
              </a:rPr>
              <a:t>static</a:t>
            </a:r>
          </a:p>
        </p:txBody>
      </p:sp>
      <p:sp>
        <p:nvSpPr>
          <p:cNvPr id="5123" name="Rectangle 3"/>
          <p:cNvSpPr>
            <a:spLocks noGrp="1" noChangeArrowheads="1"/>
          </p:cNvSpPr>
          <p:nvPr>
            <p:ph type="body" idx="1"/>
          </p:nvPr>
        </p:nvSpPr>
        <p:spPr>
          <a:xfrm>
            <a:off x="500034" y="1275928"/>
            <a:ext cx="7978775" cy="5105400"/>
          </a:xfrm>
        </p:spPr>
        <p:txBody>
          <a:bodyPr/>
          <a:lstStyle/>
          <a:p>
            <a:pPr algn="just" eaLnBrk="1" hangingPunct="1">
              <a:lnSpc>
                <a:spcPct val="80000"/>
              </a:lnSpc>
              <a:spcBef>
                <a:spcPct val="40000"/>
              </a:spcBef>
              <a:buFont typeface="Wingdings" pitchFamily="2" charset="2"/>
              <a:buChar char="l"/>
            </a:pPr>
            <a:r>
              <a:rPr lang="en-US" altLang="zh-CN" sz="2000" dirty="0">
                <a:solidFill>
                  <a:srgbClr val="C00000"/>
                </a:solidFill>
                <a:ea typeface="宋体" pitchFamily="2" charset="-122"/>
                <a:cs typeface="Times New Roman" pitchFamily="18" charset="0"/>
              </a:rPr>
              <a:t>class Circle{</a:t>
            </a:r>
          </a:p>
          <a:p>
            <a:pPr algn="just" eaLnBrk="1" hangingPunct="1">
              <a:lnSpc>
                <a:spcPct val="65000"/>
              </a:lnSpc>
              <a:spcBef>
                <a:spcPct val="40000"/>
              </a:spcBef>
              <a:buFont typeface="Wingdings" pitchFamily="2" charset="2"/>
              <a:buNone/>
            </a:pPr>
            <a:r>
              <a:rPr lang="en-US" altLang="zh-CN" sz="2000" dirty="0">
                <a:solidFill>
                  <a:srgbClr val="C00000"/>
                </a:solidFill>
                <a:ea typeface="宋体" pitchFamily="2" charset="-122"/>
                <a:cs typeface="Times New Roman" pitchFamily="18" charset="0"/>
              </a:rPr>
              <a:t>		private double radius;</a:t>
            </a:r>
          </a:p>
          <a:p>
            <a:pPr algn="just" eaLnBrk="1" hangingPunct="1">
              <a:lnSpc>
                <a:spcPct val="80000"/>
              </a:lnSpc>
              <a:spcBef>
                <a:spcPct val="40000"/>
              </a:spcBef>
              <a:buFont typeface="Wingdings" pitchFamily="2" charset="2"/>
              <a:buNone/>
            </a:pPr>
            <a:r>
              <a:rPr lang="en-US" altLang="zh-CN" sz="2000" dirty="0">
                <a:solidFill>
                  <a:srgbClr val="C00000"/>
                </a:solidFill>
                <a:ea typeface="宋体" pitchFamily="2" charset="-122"/>
                <a:cs typeface="Times New Roman" pitchFamily="18" charset="0"/>
              </a:rPr>
              <a:t>		public Circle(double radius){</a:t>
            </a:r>
            <a:r>
              <a:rPr lang="en-US" altLang="zh-CN" sz="2000" dirty="0" err="1">
                <a:solidFill>
                  <a:srgbClr val="C00000"/>
                </a:solidFill>
                <a:ea typeface="宋体" pitchFamily="2" charset="-122"/>
                <a:cs typeface="Times New Roman" pitchFamily="18" charset="0"/>
              </a:rPr>
              <a:t>this.radius</a:t>
            </a:r>
            <a:r>
              <a:rPr lang="en-US" altLang="zh-CN" sz="2000" dirty="0">
                <a:solidFill>
                  <a:srgbClr val="C00000"/>
                </a:solidFill>
                <a:ea typeface="宋体" pitchFamily="2" charset="-122"/>
                <a:cs typeface="Times New Roman" pitchFamily="18" charset="0"/>
              </a:rPr>
              <a:t>=radius;}</a:t>
            </a:r>
          </a:p>
          <a:p>
            <a:pPr algn="just" eaLnBrk="1" hangingPunct="1">
              <a:lnSpc>
                <a:spcPct val="80000"/>
              </a:lnSpc>
              <a:spcBef>
                <a:spcPct val="40000"/>
              </a:spcBef>
              <a:buFont typeface="Wingdings" pitchFamily="2" charset="2"/>
              <a:buNone/>
            </a:pPr>
            <a:r>
              <a:rPr lang="en-US" altLang="zh-CN" sz="2000" dirty="0">
                <a:solidFill>
                  <a:srgbClr val="C00000"/>
                </a:solidFill>
                <a:ea typeface="宋体" pitchFamily="2" charset="-122"/>
                <a:cs typeface="Times New Roman" pitchFamily="18" charset="0"/>
              </a:rPr>
              <a:t>		public double </a:t>
            </a:r>
            <a:r>
              <a:rPr lang="en-US" altLang="zh-CN" sz="2000" dirty="0" err="1">
                <a:solidFill>
                  <a:srgbClr val="C00000"/>
                </a:solidFill>
                <a:ea typeface="宋体" pitchFamily="2" charset="-122"/>
                <a:cs typeface="Times New Roman" pitchFamily="18" charset="0"/>
              </a:rPr>
              <a:t>findArea</a:t>
            </a:r>
            <a:r>
              <a:rPr lang="en-US" altLang="zh-CN" sz="2000" dirty="0">
                <a:solidFill>
                  <a:srgbClr val="C00000"/>
                </a:solidFill>
                <a:ea typeface="宋体" pitchFamily="2" charset="-122"/>
                <a:cs typeface="Times New Roman" pitchFamily="18" charset="0"/>
              </a:rPr>
              <a:t>(){return </a:t>
            </a:r>
            <a:r>
              <a:rPr lang="en-US" altLang="zh-CN" sz="2000" dirty="0" err="1">
                <a:solidFill>
                  <a:srgbClr val="C00000"/>
                </a:solidFill>
                <a:ea typeface="宋体" pitchFamily="2" charset="-122"/>
                <a:cs typeface="Times New Roman" pitchFamily="18" charset="0"/>
              </a:rPr>
              <a:t>Math.PI</a:t>
            </a:r>
            <a:r>
              <a:rPr lang="en-US" altLang="zh-CN" sz="2000" dirty="0">
                <a:solidFill>
                  <a:srgbClr val="C00000"/>
                </a:solidFill>
                <a:ea typeface="宋体" pitchFamily="2" charset="-122"/>
                <a:cs typeface="Times New Roman" pitchFamily="18" charset="0"/>
              </a:rPr>
              <a:t>*radius*radius;}}</a:t>
            </a:r>
          </a:p>
          <a:p>
            <a:pPr algn="just" eaLnBrk="1" hangingPunct="1">
              <a:lnSpc>
                <a:spcPct val="90000"/>
              </a:lnSpc>
              <a:spcBef>
                <a:spcPct val="40000"/>
              </a:spcBef>
              <a:buFont typeface="Wingdings" pitchFamily="2" charset="2"/>
              <a:buChar char="l"/>
            </a:pPr>
            <a:r>
              <a:rPr lang="zh-CN" altLang="en-US" sz="2000" dirty="0">
                <a:ea typeface="宋体" pitchFamily="2" charset="-122"/>
                <a:cs typeface="Times New Roman" pitchFamily="18" charset="0"/>
              </a:rPr>
              <a:t>创建两个</a:t>
            </a:r>
            <a:r>
              <a:rPr lang="en-US" altLang="zh-CN" sz="2000" dirty="0">
                <a:ea typeface="宋体" pitchFamily="2" charset="-122"/>
                <a:cs typeface="Times New Roman" pitchFamily="18" charset="0"/>
              </a:rPr>
              <a:t>Circle</a:t>
            </a:r>
            <a:r>
              <a:rPr lang="zh-CN" altLang="en-US" sz="2000" dirty="0">
                <a:ea typeface="宋体" pitchFamily="2" charset="-122"/>
                <a:cs typeface="Times New Roman" pitchFamily="18" charset="0"/>
              </a:rPr>
              <a:t>对象</a:t>
            </a:r>
          </a:p>
          <a:p>
            <a:pPr lvl="1" algn="just" eaLnBrk="1" hangingPunct="1">
              <a:lnSpc>
                <a:spcPct val="90000"/>
              </a:lnSpc>
              <a:spcBef>
                <a:spcPct val="40000"/>
              </a:spcBef>
              <a:buFont typeface="Wingdings" pitchFamily="2" charset="2"/>
              <a:buChar char="Ø"/>
            </a:pPr>
            <a:r>
              <a:rPr lang="en-US" altLang="zh-CN" sz="2000" dirty="0">
                <a:solidFill>
                  <a:srgbClr val="C00000"/>
                </a:solidFill>
                <a:ea typeface="宋体" pitchFamily="2" charset="-122"/>
                <a:cs typeface="Times New Roman" pitchFamily="18" charset="0"/>
              </a:rPr>
              <a:t>Circle c1=new Circle(2.0);	//c1.radius=2.0</a:t>
            </a:r>
          </a:p>
          <a:p>
            <a:pPr lvl="1" algn="just" eaLnBrk="1" hangingPunct="1">
              <a:lnSpc>
                <a:spcPct val="90000"/>
              </a:lnSpc>
              <a:spcBef>
                <a:spcPct val="40000"/>
              </a:spcBef>
              <a:buFont typeface="Wingdings" pitchFamily="2" charset="2"/>
              <a:buChar char="Ø"/>
            </a:pPr>
            <a:r>
              <a:rPr lang="en-US" altLang="zh-CN" sz="2000" dirty="0">
                <a:solidFill>
                  <a:srgbClr val="C00000"/>
                </a:solidFill>
                <a:ea typeface="宋体" pitchFamily="2" charset="-122"/>
                <a:cs typeface="Times New Roman" pitchFamily="18" charset="0"/>
              </a:rPr>
              <a:t>Circle c2=new Circle(3.0);	//c2.radius=3.0</a:t>
            </a:r>
          </a:p>
          <a:p>
            <a:pPr algn="just" eaLnBrk="1" hangingPunct="1">
              <a:lnSpc>
                <a:spcPct val="90000"/>
              </a:lnSpc>
              <a:spcBef>
                <a:spcPct val="40000"/>
              </a:spcBef>
              <a:buFont typeface="Wingdings" pitchFamily="2" charset="2"/>
              <a:buChar char="l"/>
            </a:pPr>
            <a:r>
              <a:rPr lang="en-US" altLang="zh-CN" sz="2400" dirty="0">
                <a:ea typeface="宋体" pitchFamily="2" charset="-122"/>
                <a:cs typeface="Times New Roman" pitchFamily="18" charset="0"/>
              </a:rPr>
              <a:t>Circle</a:t>
            </a:r>
            <a:r>
              <a:rPr lang="zh-CN" altLang="en-US" sz="2400" dirty="0">
                <a:ea typeface="宋体" pitchFamily="2" charset="-122"/>
                <a:cs typeface="Times New Roman" pitchFamily="18" charset="0"/>
              </a:rPr>
              <a:t>类中的变量</a:t>
            </a:r>
            <a:r>
              <a:rPr lang="en-US" altLang="zh-CN" sz="2400" dirty="0">
                <a:ea typeface="宋体" pitchFamily="2" charset="-122"/>
                <a:cs typeface="Times New Roman" pitchFamily="18" charset="0"/>
              </a:rPr>
              <a:t>radius</a:t>
            </a:r>
            <a:r>
              <a:rPr lang="zh-CN" altLang="en-US" sz="2400" dirty="0">
                <a:ea typeface="宋体" pitchFamily="2" charset="-122"/>
                <a:cs typeface="Times New Roman" pitchFamily="18" charset="0"/>
              </a:rPr>
              <a:t>是一个</a:t>
            </a:r>
            <a:r>
              <a:rPr lang="zh-CN" altLang="en-US" sz="2400" dirty="0">
                <a:solidFill>
                  <a:schemeClr val="accent2"/>
                </a:solidFill>
                <a:ea typeface="宋体" pitchFamily="2" charset="-122"/>
                <a:cs typeface="Times New Roman" pitchFamily="18" charset="0"/>
              </a:rPr>
              <a:t>实例变量</a:t>
            </a:r>
            <a:r>
              <a:rPr lang="en-US" altLang="zh-CN" sz="2400" dirty="0">
                <a:ea typeface="宋体" pitchFamily="2" charset="-122"/>
                <a:cs typeface="Times New Roman" pitchFamily="18" charset="0"/>
              </a:rPr>
              <a:t>(instance variable)</a:t>
            </a:r>
            <a:r>
              <a:rPr lang="zh-CN" altLang="en-US" sz="2400" dirty="0">
                <a:ea typeface="宋体" pitchFamily="2" charset="-122"/>
                <a:cs typeface="Times New Roman" pitchFamily="18" charset="0"/>
              </a:rPr>
              <a:t>，它属于类的每一个对象，不能被同一个类的不同对象所共享。</a:t>
            </a:r>
          </a:p>
          <a:p>
            <a:pPr algn="just" eaLnBrk="1" hangingPunct="1">
              <a:lnSpc>
                <a:spcPct val="90000"/>
              </a:lnSpc>
              <a:spcBef>
                <a:spcPct val="40000"/>
              </a:spcBef>
              <a:buFont typeface="Wingdings" pitchFamily="2" charset="2"/>
              <a:buChar char="l"/>
            </a:pPr>
            <a:r>
              <a:rPr lang="zh-CN" altLang="en-US" sz="2400" dirty="0">
                <a:ea typeface="宋体" pitchFamily="2" charset="-122"/>
                <a:cs typeface="Times New Roman" pitchFamily="18" charset="0"/>
              </a:rPr>
              <a:t>上例中</a:t>
            </a:r>
            <a:r>
              <a:rPr lang="en-US" altLang="zh-CN" sz="2400" dirty="0">
                <a:ea typeface="宋体" pitchFamily="2" charset="-122"/>
                <a:cs typeface="Times New Roman" pitchFamily="18" charset="0"/>
              </a:rPr>
              <a:t>c1</a:t>
            </a:r>
            <a:r>
              <a:rPr lang="zh-CN" altLang="en-US" sz="2400" dirty="0">
                <a:ea typeface="宋体" pitchFamily="2" charset="-122"/>
                <a:cs typeface="Times New Roman" pitchFamily="18" charset="0"/>
              </a:rPr>
              <a:t>的</a:t>
            </a:r>
            <a:r>
              <a:rPr lang="en-US" altLang="zh-CN" sz="2400" dirty="0">
                <a:ea typeface="宋体" pitchFamily="2" charset="-122"/>
                <a:cs typeface="Times New Roman" pitchFamily="18" charset="0"/>
              </a:rPr>
              <a:t>radius</a:t>
            </a:r>
            <a:r>
              <a:rPr lang="zh-CN" altLang="en-US" sz="2400" dirty="0">
                <a:ea typeface="宋体" pitchFamily="2" charset="-122"/>
                <a:cs typeface="Times New Roman" pitchFamily="18" charset="0"/>
              </a:rPr>
              <a:t>独立于</a:t>
            </a:r>
            <a:r>
              <a:rPr lang="en-US" altLang="zh-CN" sz="2400" dirty="0">
                <a:ea typeface="宋体" pitchFamily="2" charset="-122"/>
                <a:cs typeface="Times New Roman" pitchFamily="18" charset="0"/>
              </a:rPr>
              <a:t>c2</a:t>
            </a:r>
            <a:r>
              <a:rPr lang="zh-CN" altLang="en-US" sz="2400" dirty="0">
                <a:ea typeface="宋体" pitchFamily="2" charset="-122"/>
                <a:cs typeface="Times New Roman" pitchFamily="18" charset="0"/>
              </a:rPr>
              <a:t>的</a:t>
            </a:r>
            <a:r>
              <a:rPr lang="en-US" altLang="zh-CN" sz="2400" dirty="0">
                <a:ea typeface="宋体" pitchFamily="2" charset="-122"/>
                <a:cs typeface="Times New Roman" pitchFamily="18" charset="0"/>
              </a:rPr>
              <a:t>radius</a:t>
            </a:r>
            <a:r>
              <a:rPr lang="zh-CN" altLang="en-US" sz="2400" dirty="0">
                <a:ea typeface="宋体" pitchFamily="2" charset="-122"/>
                <a:cs typeface="Times New Roman" pitchFamily="18" charset="0"/>
              </a:rPr>
              <a:t>，存储在不同的空间。</a:t>
            </a:r>
            <a:r>
              <a:rPr lang="en-US" altLang="zh-CN" sz="2400" dirty="0">
                <a:ea typeface="宋体" pitchFamily="2" charset="-122"/>
                <a:cs typeface="Times New Roman" pitchFamily="18" charset="0"/>
              </a:rPr>
              <a:t>c1</a:t>
            </a:r>
            <a:r>
              <a:rPr lang="zh-CN" altLang="en-US" sz="2400" dirty="0">
                <a:ea typeface="宋体" pitchFamily="2" charset="-122"/>
                <a:cs typeface="Times New Roman" pitchFamily="18" charset="0"/>
              </a:rPr>
              <a:t>中的</a:t>
            </a:r>
            <a:r>
              <a:rPr lang="en-US" altLang="zh-CN" sz="2400" dirty="0">
                <a:ea typeface="宋体" pitchFamily="2" charset="-122"/>
                <a:cs typeface="Times New Roman" pitchFamily="18" charset="0"/>
              </a:rPr>
              <a:t>radius</a:t>
            </a:r>
            <a:r>
              <a:rPr lang="zh-CN" altLang="en-US" sz="2400" dirty="0">
                <a:ea typeface="宋体" pitchFamily="2" charset="-122"/>
                <a:cs typeface="Times New Roman" pitchFamily="18" charset="0"/>
              </a:rPr>
              <a:t>变化不会影响</a:t>
            </a:r>
            <a:r>
              <a:rPr lang="en-US" altLang="zh-CN" sz="2400" dirty="0">
                <a:ea typeface="宋体" pitchFamily="2" charset="-122"/>
                <a:cs typeface="Times New Roman" pitchFamily="18" charset="0"/>
              </a:rPr>
              <a:t>c2</a:t>
            </a:r>
            <a:r>
              <a:rPr lang="zh-CN" altLang="en-US" sz="2400" dirty="0">
                <a:ea typeface="宋体" pitchFamily="2" charset="-122"/>
                <a:cs typeface="Times New Roman" pitchFamily="18" charset="0"/>
              </a:rPr>
              <a:t>的</a:t>
            </a:r>
            <a:r>
              <a:rPr lang="en-US" altLang="zh-CN" sz="2400" dirty="0">
                <a:ea typeface="宋体" pitchFamily="2" charset="-122"/>
                <a:cs typeface="Times New Roman" pitchFamily="18" charset="0"/>
              </a:rPr>
              <a:t>radius</a:t>
            </a:r>
            <a:r>
              <a:rPr lang="zh-CN" altLang="en-US" sz="2400" dirty="0">
                <a:ea typeface="宋体" pitchFamily="2" charset="-122"/>
                <a:cs typeface="Times New Roman" pitchFamily="18" charset="0"/>
              </a:rPr>
              <a:t>，反之亦然。</a:t>
            </a:r>
          </a:p>
        </p:txBody>
      </p:sp>
      <p:sp>
        <p:nvSpPr>
          <p:cNvPr id="262148" name="Text Box 4"/>
          <p:cNvSpPr txBox="1">
            <a:spLocks noChangeArrowheads="1"/>
          </p:cNvSpPr>
          <p:nvPr/>
        </p:nvSpPr>
        <p:spPr bwMode="auto">
          <a:xfrm>
            <a:off x="755576" y="5965381"/>
            <a:ext cx="7086600" cy="400110"/>
          </a:xfrm>
          <a:prstGeom prst="rect">
            <a:avLst/>
          </a:prstGeom>
          <a:noFill/>
          <a:ln w="9525">
            <a:solidFill>
              <a:srgbClr val="800080"/>
            </a:solidFill>
            <a:miter lim="800000"/>
            <a:headEnd/>
            <a:tailEnd/>
          </a:ln>
        </p:spPr>
        <p:txBody>
          <a:bodyPr>
            <a:spAutoFit/>
          </a:bodyPr>
          <a:lstStyle/>
          <a:p>
            <a:pPr>
              <a:spcBef>
                <a:spcPct val="50000"/>
              </a:spcBef>
            </a:pPr>
            <a:r>
              <a:rPr lang="zh-CN" altLang="en-US" sz="2000" b="1" dirty="0">
                <a:solidFill>
                  <a:srgbClr val="FF0000"/>
                </a:solidFill>
                <a:ea typeface="宋体" pitchFamily="2" charset="-122"/>
                <a:cs typeface="Times New Roman" pitchFamily="18" charset="0"/>
              </a:rPr>
              <a:t>如果想让一个类的所有实例共享数据，就用类变量！</a:t>
            </a:r>
          </a:p>
        </p:txBody>
      </p:sp>
    </p:spTree>
    <p:extLst>
      <p:ext uri="{BB962C8B-B14F-4D97-AF65-F5344CB8AC3E}">
        <p14:creationId xmlns:p14="http://schemas.microsoft.com/office/powerpoint/2010/main" val="1567355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2148"/>
                                        </p:tgtEl>
                                        <p:attrNameLst>
                                          <p:attrName>style.visibility</p:attrName>
                                        </p:attrNameLst>
                                      </p:cBhvr>
                                      <p:to>
                                        <p:strVal val="visible"/>
                                      </p:to>
                                    </p:set>
                                    <p:anim calcmode="lin" valueType="num">
                                      <p:cBhvr additive="base">
                                        <p:cTn id="7" dur="500" fill="hold"/>
                                        <p:tgtEl>
                                          <p:spTgt spid="262148"/>
                                        </p:tgtEl>
                                        <p:attrNameLst>
                                          <p:attrName>ppt_x</p:attrName>
                                        </p:attrNameLst>
                                      </p:cBhvr>
                                      <p:tavLst>
                                        <p:tav tm="0">
                                          <p:val>
                                            <p:strVal val="#ppt_x"/>
                                          </p:val>
                                        </p:tav>
                                        <p:tav tm="100000">
                                          <p:val>
                                            <p:strVal val="#ppt_x"/>
                                          </p:val>
                                        </p:tav>
                                      </p:tavLst>
                                    </p:anim>
                                    <p:anim calcmode="lin" valueType="num">
                                      <p:cBhvr additive="base">
                                        <p:cTn id="8" dur="500" fill="hold"/>
                                        <p:tgtEl>
                                          <p:spTgt spid="2621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8" grpId="0" animBg="1"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a:xfrm>
            <a:off x="1979712" y="620688"/>
            <a:ext cx="5760640" cy="853814"/>
          </a:xfrm>
        </p:spPr>
        <p:txBody>
          <a:bodyPr>
            <a:noAutofit/>
          </a:bodyPr>
          <a:lstStyle/>
          <a:p>
            <a:pPr eaLnBrk="1" hangingPunct="1">
              <a:defRPr/>
            </a:pPr>
            <a:r>
              <a:rPr lang="en-US" altLang="zh-CN" b="1">
                <a:latin typeface="+mn-lt"/>
                <a:ea typeface="宋体" pitchFamily="2" charset="-122"/>
                <a:cs typeface="Times New Roman" pitchFamily="18" charset="0"/>
              </a:rPr>
              <a:t>6.7  </a:t>
            </a:r>
            <a:r>
              <a:rPr lang="zh-CN" altLang="en-US" b="1" dirty="0">
                <a:latin typeface="+mn-lt"/>
                <a:ea typeface="宋体" pitchFamily="2" charset="-122"/>
                <a:cs typeface="Times New Roman" pitchFamily="18" charset="0"/>
              </a:rPr>
              <a:t>类的成员之五：内部类</a:t>
            </a:r>
          </a:p>
        </p:txBody>
      </p:sp>
      <p:sp>
        <p:nvSpPr>
          <p:cNvPr id="35843" name="Rectangle 3"/>
          <p:cNvSpPr>
            <a:spLocks noGrp="1" noChangeArrowheads="1"/>
          </p:cNvSpPr>
          <p:nvPr>
            <p:ph type="body" idx="1"/>
          </p:nvPr>
        </p:nvSpPr>
        <p:spPr>
          <a:xfrm>
            <a:off x="17749" y="1556792"/>
            <a:ext cx="8972520" cy="5040560"/>
          </a:xfrm>
        </p:spPr>
        <p:txBody>
          <a:bodyPr>
            <a:normAutofit/>
          </a:bodyPr>
          <a:lstStyle/>
          <a:p>
            <a:pPr eaLnBrk="1" hangingPunct="1">
              <a:buFont typeface="Wingdings" pitchFamily="2" charset="2"/>
              <a:buChar char="l"/>
            </a:pPr>
            <a:r>
              <a:rPr lang="zh-CN" altLang="en-US" sz="2400" dirty="0">
                <a:ea typeface="宋体" pitchFamily="2" charset="-122"/>
                <a:cs typeface="Times New Roman" pitchFamily="18" charset="0"/>
              </a:rPr>
              <a:t>在</a:t>
            </a:r>
            <a:r>
              <a:rPr lang="en-US" altLang="zh-CN" sz="2400" dirty="0">
                <a:ea typeface="宋体" pitchFamily="2" charset="-122"/>
                <a:cs typeface="Times New Roman" pitchFamily="18" charset="0"/>
              </a:rPr>
              <a:t>Java</a:t>
            </a:r>
            <a:r>
              <a:rPr lang="zh-CN" altLang="en-US" sz="2400" dirty="0">
                <a:ea typeface="宋体" pitchFamily="2" charset="-122"/>
                <a:cs typeface="Times New Roman" pitchFamily="18" charset="0"/>
              </a:rPr>
              <a:t>中，允许一个类的定义位于另一个类的内部，前者称为内部类，后者称为外部类。</a:t>
            </a:r>
          </a:p>
          <a:p>
            <a:pPr eaLnBrk="1" hangingPunct="1">
              <a:spcBef>
                <a:spcPct val="50000"/>
              </a:spcBef>
              <a:buFont typeface="Wingdings" pitchFamily="2" charset="2"/>
              <a:buChar char="l"/>
            </a:pPr>
            <a:r>
              <a:rPr lang="en-US" altLang="zh-CN" sz="2400" dirty="0">
                <a:ea typeface="宋体" pitchFamily="2" charset="-122"/>
                <a:cs typeface="Times New Roman" pitchFamily="18" charset="0"/>
              </a:rPr>
              <a:t>Inner class</a:t>
            </a:r>
            <a:r>
              <a:rPr lang="zh-CN" altLang="en-US" sz="2400" dirty="0">
                <a:ea typeface="宋体" pitchFamily="2" charset="-122"/>
                <a:cs typeface="Times New Roman" pitchFamily="18" charset="0"/>
              </a:rPr>
              <a:t>一般用在定义它的类或语句块之内，在外部引用它时必须给出完整的名称。</a:t>
            </a:r>
            <a:endParaRPr lang="en-US" altLang="zh-CN" sz="2400" dirty="0">
              <a:ea typeface="宋体" pitchFamily="2" charset="-122"/>
              <a:cs typeface="Times New Roman" pitchFamily="18" charset="0"/>
            </a:endParaRPr>
          </a:p>
          <a:p>
            <a:pPr lvl="1">
              <a:spcBef>
                <a:spcPct val="50000"/>
              </a:spcBef>
              <a:buFont typeface="Wingdings" pitchFamily="2" charset="2"/>
              <a:buChar char="Ø"/>
            </a:pPr>
            <a:r>
              <a:rPr lang="en-US" altLang="zh-CN" sz="2000" dirty="0">
                <a:solidFill>
                  <a:srgbClr val="0000FF"/>
                </a:solidFill>
                <a:ea typeface="宋体" pitchFamily="2" charset="-122"/>
                <a:cs typeface="Times New Roman" pitchFamily="18" charset="0"/>
              </a:rPr>
              <a:t>Inner class</a:t>
            </a:r>
            <a:r>
              <a:rPr lang="zh-CN" altLang="en-US" sz="2000" dirty="0">
                <a:solidFill>
                  <a:srgbClr val="0000FF"/>
                </a:solidFill>
                <a:ea typeface="宋体" pitchFamily="2" charset="-122"/>
                <a:cs typeface="Times New Roman" pitchFamily="18" charset="0"/>
              </a:rPr>
              <a:t>的名字不能与包含它的类名相同；</a:t>
            </a:r>
          </a:p>
          <a:p>
            <a:pPr>
              <a:spcBef>
                <a:spcPts val="1200"/>
              </a:spcBef>
              <a:buFont typeface="Wingdings" pitchFamily="2" charset="2"/>
              <a:buChar char="l"/>
            </a:pPr>
            <a:r>
              <a:rPr lang="en-US" altLang="zh-CN" sz="2400" dirty="0">
                <a:solidFill>
                  <a:srgbClr val="C00000"/>
                </a:solidFill>
                <a:ea typeface="宋体" pitchFamily="2" charset="-122"/>
                <a:cs typeface="Times New Roman" pitchFamily="18" charset="0"/>
              </a:rPr>
              <a:t>Inner class</a:t>
            </a:r>
            <a:r>
              <a:rPr lang="zh-CN" altLang="en-US" sz="2400" dirty="0">
                <a:solidFill>
                  <a:srgbClr val="C00000"/>
                </a:solidFill>
                <a:ea typeface="宋体" pitchFamily="2" charset="-122"/>
                <a:cs typeface="Times New Roman" pitchFamily="18" charset="0"/>
              </a:rPr>
              <a:t>可以使用外部类的私有数据</a:t>
            </a:r>
            <a:r>
              <a:rPr lang="zh-CN" altLang="en-US" sz="2400" dirty="0">
                <a:ea typeface="宋体" pitchFamily="2" charset="-122"/>
                <a:cs typeface="Times New Roman" pitchFamily="18" charset="0"/>
              </a:rPr>
              <a:t>，因为它是外部类的成员，同一个类的成员之间可相互访问。而</a:t>
            </a:r>
            <a:r>
              <a:rPr lang="zh-CN" altLang="en-US" sz="2400" dirty="0">
                <a:solidFill>
                  <a:srgbClr val="C00000"/>
                </a:solidFill>
                <a:ea typeface="宋体" pitchFamily="2" charset="-122"/>
                <a:cs typeface="Times New Roman" pitchFamily="18" charset="0"/>
              </a:rPr>
              <a:t>外部类要访问内部类中的成员需要</a:t>
            </a:r>
            <a:r>
              <a:rPr lang="zh-CN" altLang="en-US" sz="2400" b="1" dirty="0">
                <a:solidFill>
                  <a:srgbClr val="C00000"/>
                </a:solidFill>
                <a:ea typeface="宋体" pitchFamily="2" charset="-122"/>
                <a:cs typeface="Times New Roman" pitchFamily="18" charset="0"/>
              </a:rPr>
              <a:t>:</a:t>
            </a:r>
            <a:r>
              <a:rPr lang="zh-CN" altLang="en-US" sz="2400" dirty="0">
                <a:solidFill>
                  <a:srgbClr val="C00000"/>
                </a:solidFill>
                <a:ea typeface="宋体" pitchFamily="2" charset="-122"/>
                <a:cs typeface="Times New Roman" pitchFamily="18" charset="0"/>
              </a:rPr>
              <a:t>内部类.成员或者内部类对象.成员。</a:t>
            </a:r>
            <a:endParaRPr lang="en-US" altLang="zh-CN" sz="2400" dirty="0">
              <a:solidFill>
                <a:srgbClr val="C00000"/>
              </a:solidFill>
              <a:ea typeface="宋体" pitchFamily="2" charset="-122"/>
              <a:cs typeface="Times New Roman" pitchFamily="18" charset="0"/>
            </a:endParaRPr>
          </a:p>
          <a:p>
            <a:pPr>
              <a:spcBef>
                <a:spcPts val="1200"/>
              </a:spcBef>
              <a:buFont typeface="Wingdings" pitchFamily="2" charset="2"/>
              <a:buChar char="l"/>
            </a:pPr>
            <a:r>
              <a:rPr lang="zh-CN" altLang="en-US" sz="2400" b="1" dirty="0">
                <a:ea typeface="宋体" pitchFamily="2" charset="-122"/>
                <a:cs typeface="Times New Roman" pitchFamily="18" charset="0"/>
              </a:rPr>
              <a:t>分类：成员内部类</a:t>
            </a:r>
            <a:r>
              <a:rPr lang="zh-CN" altLang="en-US" sz="2400" dirty="0">
                <a:ea typeface="宋体" pitchFamily="2" charset="-122"/>
                <a:cs typeface="Times New Roman" pitchFamily="18" charset="0"/>
              </a:rPr>
              <a:t>（static成员内部类和非static成员内部类）</a:t>
            </a:r>
          </a:p>
          <a:p>
            <a:pPr marL="0" indent="0">
              <a:buNone/>
            </a:pPr>
            <a:r>
              <a:rPr lang="en-US" altLang="zh-CN" sz="2400" dirty="0">
                <a:ea typeface="宋体" pitchFamily="2" charset="-122"/>
                <a:cs typeface="Times New Roman" pitchFamily="18" charset="0"/>
              </a:rPr>
              <a:t>	     </a:t>
            </a:r>
            <a:r>
              <a:rPr lang="zh-CN" altLang="en-US" sz="2400" b="1" dirty="0">
                <a:ea typeface="宋体" pitchFamily="2" charset="-122"/>
                <a:cs typeface="Times New Roman" pitchFamily="18" charset="0"/>
              </a:rPr>
              <a:t>局部内部类</a:t>
            </a:r>
            <a:r>
              <a:rPr lang="zh-CN" altLang="en-US" sz="2400" dirty="0">
                <a:ea typeface="宋体" pitchFamily="2" charset="-122"/>
                <a:cs typeface="Times New Roman" pitchFamily="18" charset="0"/>
              </a:rPr>
              <a:t>（不谈修饰符）、匿名内部类</a:t>
            </a:r>
          </a:p>
        </p:txBody>
      </p:sp>
    </p:spTree>
    <p:extLst>
      <p:ext uri="{BB962C8B-B14F-4D97-AF65-F5344CB8AC3E}">
        <p14:creationId xmlns:p14="http://schemas.microsoft.com/office/powerpoint/2010/main" val="37289150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xfrm>
            <a:off x="2627784" y="548680"/>
            <a:ext cx="5508104" cy="840156"/>
          </a:xfrm>
        </p:spPr>
        <p:txBody>
          <a:bodyPr/>
          <a:lstStyle/>
          <a:p>
            <a:pPr eaLnBrk="1" hangingPunct="1">
              <a:defRPr/>
            </a:pPr>
            <a:r>
              <a:rPr lang="zh-CN" altLang="en-US" b="1" dirty="0">
                <a:latin typeface="+mn-lt"/>
                <a:ea typeface="宋体" pitchFamily="2" charset="-122"/>
                <a:cs typeface="Times New Roman" pitchFamily="18" charset="0"/>
              </a:rPr>
              <a:t>内部类举例 </a:t>
            </a:r>
            <a:r>
              <a:rPr lang="en-US" altLang="zh-CN" b="1" dirty="0">
                <a:latin typeface="+mn-lt"/>
                <a:ea typeface="宋体" pitchFamily="2" charset="-122"/>
                <a:cs typeface="Times New Roman" pitchFamily="18" charset="0"/>
              </a:rPr>
              <a:t>(1)</a:t>
            </a:r>
          </a:p>
        </p:txBody>
      </p:sp>
      <p:sp>
        <p:nvSpPr>
          <p:cNvPr id="36867" name="Rectangle 3"/>
          <p:cNvSpPr>
            <a:spLocks noChangeArrowheads="1"/>
          </p:cNvSpPr>
          <p:nvPr/>
        </p:nvSpPr>
        <p:spPr bwMode="auto">
          <a:xfrm>
            <a:off x="323528" y="1124744"/>
            <a:ext cx="8280920" cy="5122621"/>
          </a:xfrm>
          <a:prstGeom prst="rect">
            <a:avLst/>
          </a:prstGeom>
          <a:noFill/>
          <a:ln w="9525">
            <a:noFill/>
            <a:miter lim="800000"/>
            <a:headEnd/>
            <a:tailEnd/>
          </a:ln>
        </p:spPr>
        <p:txBody>
          <a:bodyPr wrap="square">
            <a:spAutoFit/>
          </a:bodyPr>
          <a:lstStyle/>
          <a:p>
            <a:pPr>
              <a:lnSpc>
                <a:spcPct val="80000"/>
              </a:lnSpc>
            </a:pPr>
            <a:r>
              <a:rPr lang="en-US" altLang="zh-CN" sz="22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 class A {</a:t>
            </a:r>
          </a:p>
          <a:p>
            <a:pPr>
              <a:lnSpc>
                <a:spcPct val="80000"/>
              </a:lnSpc>
            </a:pPr>
            <a:r>
              <a:rPr lang="en-US" altLang="zh-CN" sz="2400" dirty="0">
                <a:solidFill>
                  <a:srgbClr val="C00000"/>
                </a:solidFill>
                <a:ea typeface="宋体" pitchFamily="2" charset="-122"/>
                <a:cs typeface="Times New Roman" pitchFamily="18" charset="0"/>
              </a:rPr>
              <a:t>	private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s;</a:t>
            </a:r>
          </a:p>
          <a:p>
            <a:pPr>
              <a:lnSpc>
                <a:spcPct val="80000"/>
              </a:lnSpc>
            </a:pPr>
            <a:r>
              <a:rPr lang="en-US" altLang="zh-CN" sz="2400" dirty="0">
                <a:solidFill>
                  <a:srgbClr val="C00000"/>
                </a:solidFill>
                <a:ea typeface="宋体" pitchFamily="2" charset="-122"/>
                <a:cs typeface="Times New Roman" pitchFamily="18" charset="0"/>
              </a:rPr>
              <a:t>	public class B{</a:t>
            </a:r>
          </a:p>
          <a:p>
            <a:pPr>
              <a:lnSpc>
                <a:spcPct val="80000"/>
              </a:lnSpc>
            </a:pPr>
            <a:r>
              <a:rPr lang="en-US" altLang="zh-CN" sz="2400" dirty="0">
                <a:solidFill>
                  <a:srgbClr val="C00000"/>
                </a:solidFill>
                <a:ea typeface="宋体" pitchFamily="2" charset="-122"/>
                <a:cs typeface="Times New Roman" pitchFamily="18" charset="0"/>
              </a:rPr>
              <a:t>	        public void </a:t>
            </a:r>
            <a:r>
              <a:rPr lang="en-US" altLang="zh-CN" sz="2400" dirty="0" err="1">
                <a:solidFill>
                  <a:srgbClr val="C00000"/>
                </a:solidFill>
                <a:ea typeface="宋体" pitchFamily="2" charset="-122"/>
                <a:cs typeface="Times New Roman" pitchFamily="18" charset="0"/>
              </a:rPr>
              <a:t>mb</a:t>
            </a:r>
            <a:r>
              <a:rPr lang="en-US" altLang="zh-CN" sz="2400" dirty="0">
                <a:solidFill>
                  <a:srgbClr val="C00000"/>
                </a:solidFill>
                <a:ea typeface="宋体" pitchFamily="2" charset="-122"/>
                <a:cs typeface="Times New Roman" pitchFamily="18" charset="0"/>
              </a:rPr>
              <a:t>() {</a:t>
            </a:r>
          </a:p>
          <a:p>
            <a:pPr>
              <a:lnSpc>
                <a:spcPct val="80000"/>
              </a:lnSpc>
            </a:pPr>
            <a:r>
              <a:rPr lang="en-US" altLang="zh-CN" sz="2400" dirty="0">
                <a:solidFill>
                  <a:srgbClr val="C00000"/>
                </a:solidFill>
                <a:ea typeface="宋体" pitchFamily="2" charset="-122"/>
                <a:cs typeface="Times New Roman" pitchFamily="18" charset="0"/>
              </a:rPr>
              <a:t>		s = 100;     </a:t>
            </a:r>
          </a:p>
          <a:p>
            <a:pPr>
              <a:lnSpc>
                <a:spcPct val="80000"/>
              </a:lnSpc>
            </a:pP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a:t>
            </a:r>
            <a:r>
              <a:rPr lang="zh-CN" altLang="en-US" sz="2400" dirty="0">
                <a:solidFill>
                  <a:srgbClr val="C00000"/>
                </a:solidFill>
                <a:ea typeface="宋体" pitchFamily="2" charset="-122"/>
                <a:cs typeface="Times New Roman" pitchFamily="18" charset="0"/>
              </a:rPr>
              <a:t>在内部类</a:t>
            </a:r>
            <a:r>
              <a:rPr lang="en-US" altLang="zh-CN" sz="2400" dirty="0">
                <a:solidFill>
                  <a:srgbClr val="C00000"/>
                </a:solidFill>
                <a:ea typeface="宋体" pitchFamily="2" charset="-122"/>
                <a:cs typeface="Times New Roman" pitchFamily="18" charset="0"/>
              </a:rPr>
              <a:t>B</a:t>
            </a:r>
            <a:r>
              <a:rPr lang="zh-CN" altLang="en-US" sz="2400" dirty="0">
                <a:solidFill>
                  <a:srgbClr val="C00000"/>
                </a:solidFill>
                <a:ea typeface="宋体" pitchFamily="2" charset="-122"/>
                <a:cs typeface="Times New Roman" pitchFamily="18" charset="0"/>
              </a:rPr>
              <a:t>中</a:t>
            </a:r>
            <a:r>
              <a:rPr lang="en-US" altLang="zh-CN" sz="2400" dirty="0">
                <a:solidFill>
                  <a:srgbClr val="C00000"/>
                </a:solidFill>
                <a:ea typeface="宋体" pitchFamily="2" charset="-122"/>
                <a:cs typeface="Times New Roman" pitchFamily="18" charset="0"/>
              </a:rPr>
              <a:t>s=" + s);</a:t>
            </a:r>
          </a:p>
          <a:p>
            <a:pPr>
              <a:lnSpc>
                <a:spcPct val="80000"/>
              </a:lnSpc>
            </a:pPr>
            <a:r>
              <a:rPr lang="en-US" altLang="zh-CN" sz="2400" dirty="0">
                <a:solidFill>
                  <a:srgbClr val="C00000"/>
                </a:solidFill>
                <a:ea typeface="宋体" pitchFamily="2" charset="-122"/>
                <a:cs typeface="Times New Roman" pitchFamily="18" charset="0"/>
              </a:rPr>
              <a:t>	        }  }</a:t>
            </a:r>
          </a:p>
          <a:p>
            <a:pPr>
              <a:lnSpc>
                <a:spcPct val="80000"/>
              </a:lnSpc>
            </a:pPr>
            <a:r>
              <a:rPr lang="en-US" altLang="zh-CN" sz="2400" dirty="0">
                <a:solidFill>
                  <a:srgbClr val="C00000"/>
                </a:solidFill>
                <a:ea typeface="宋体" pitchFamily="2" charset="-122"/>
                <a:cs typeface="Times New Roman" pitchFamily="18" charset="0"/>
              </a:rPr>
              <a:t>	public void ma() {</a:t>
            </a:r>
          </a:p>
          <a:p>
            <a:pPr>
              <a:lnSpc>
                <a:spcPct val="80000"/>
              </a:lnSpc>
            </a:pPr>
            <a:r>
              <a:rPr lang="en-US" altLang="zh-CN" sz="2400" dirty="0">
                <a:solidFill>
                  <a:srgbClr val="C00000"/>
                </a:solidFill>
                <a:ea typeface="宋体" pitchFamily="2" charset="-122"/>
                <a:cs typeface="Times New Roman" pitchFamily="18" charset="0"/>
              </a:rPr>
              <a:t>		B </a:t>
            </a:r>
            <a:r>
              <a:rPr lang="en-US" altLang="zh-CN" sz="2400" dirty="0" err="1">
                <a:solidFill>
                  <a:srgbClr val="C00000"/>
                </a:solidFill>
                <a:ea typeface="宋体" pitchFamily="2" charset="-122"/>
                <a:cs typeface="Times New Roman" pitchFamily="18" charset="0"/>
              </a:rPr>
              <a:t>i</a:t>
            </a:r>
            <a:r>
              <a:rPr lang="en-US" altLang="zh-CN" sz="2400" dirty="0">
                <a:solidFill>
                  <a:srgbClr val="C00000"/>
                </a:solidFill>
                <a:ea typeface="宋体" pitchFamily="2" charset="-122"/>
                <a:cs typeface="Times New Roman" pitchFamily="18" charset="0"/>
              </a:rPr>
              <a:t> = new B();</a:t>
            </a:r>
          </a:p>
          <a:p>
            <a:pPr>
              <a:lnSpc>
                <a:spcPct val="80000"/>
              </a:lnSpc>
            </a:pP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i.mb</a:t>
            </a:r>
            <a:r>
              <a:rPr lang="en-US" altLang="zh-CN" sz="2400" dirty="0">
                <a:solidFill>
                  <a:srgbClr val="C00000"/>
                </a:solidFill>
                <a:ea typeface="宋体" pitchFamily="2" charset="-122"/>
                <a:cs typeface="Times New Roman" pitchFamily="18" charset="0"/>
              </a:rPr>
              <a:t>();</a:t>
            </a:r>
          </a:p>
          <a:p>
            <a:pPr>
              <a:lnSpc>
                <a:spcPct val="80000"/>
              </a:lnSpc>
            </a:pPr>
            <a:r>
              <a:rPr lang="en-US" altLang="zh-CN" sz="2400" dirty="0">
                <a:solidFill>
                  <a:srgbClr val="C00000"/>
                </a:solidFill>
                <a:ea typeface="宋体" pitchFamily="2" charset="-122"/>
                <a:cs typeface="Times New Roman" pitchFamily="18" charset="0"/>
              </a:rPr>
              <a:t>	}  }</a:t>
            </a:r>
          </a:p>
          <a:p>
            <a:pPr>
              <a:lnSpc>
                <a:spcPct val="80000"/>
              </a:lnSpc>
            </a:pPr>
            <a:endParaRPr lang="en-US" altLang="zh-CN" sz="2400" dirty="0">
              <a:solidFill>
                <a:srgbClr val="C00000"/>
              </a:solidFill>
              <a:ea typeface="宋体" pitchFamily="2" charset="-122"/>
              <a:cs typeface="Times New Roman" pitchFamily="18" charset="0"/>
            </a:endParaRPr>
          </a:p>
          <a:p>
            <a:pPr>
              <a:lnSpc>
                <a:spcPct val="80000"/>
              </a:lnSpc>
            </a:pPr>
            <a:r>
              <a:rPr lang="en-US" altLang="zh-CN" sz="2400" dirty="0">
                <a:solidFill>
                  <a:srgbClr val="C00000"/>
                </a:solidFill>
                <a:ea typeface="宋体" pitchFamily="2" charset="-122"/>
                <a:cs typeface="Times New Roman" pitchFamily="18" charset="0"/>
              </a:rPr>
              <a:t>       public class Test {	</a:t>
            </a:r>
          </a:p>
          <a:p>
            <a:pPr>
              <a:lnSpc>
                <a:spcPct val="80000"/>
              </a:lnSpc>
            </a:pPr>
            <a:r>
              <a:rPr lang="en-US" altLang="zh-CN" sz="2400" dirty="0">
                <a:solidFill>
                  <a:srgbClr val="C00000"/>
                </a:solidFill>
                <a:ea typeface="宋体" pitchFamily="2" charset="-122"/>
                <a:cs typeface="Times New Roman" pitchFamily="18" charset="0"/>
              </a:rPr>
              <a:t>	public static void main(String </a:t>
            </a:r>
            <a:r>
              <a:rPr lang="en-US" altLang="zh-CN" sz="2400" dirty="0" err="1">
                <a:solidFill>
                  <a:srgbClr val="C00000"/>
                </a:solidFill>
                <a:ea typeface="宋体" pitchFamily="2" charset="-122"/>
                <a:cs typeface="Times New Roman" pitchFamily="18" charset="0"/>
              </a:rPr>
              <a:t>args</a:t>
            </a:r>
            <a:r>
              <a:rPr lang="en-US" altLang="zh-CN" sz="2400" dirty="0">
                <a:solidFill>
                  <a:srgbClr val="C00000"/>
                </a:solidFill>
                <a:ea typeface="宋体" pitchFamily="2" charset="-122"/>
                <a:cs typeface="Times New Roman" pitchFamily="18" charset="0"/>
              </a:rPr>
              <a:t>[]){</a:t>
            </a:r>
          </a:p>
          <a:p>
            <a:pPr>
              <a:lnSpc>
                <a:spcPct val="80000"/>
              </a:lnSpc>
            </a:pPr>
            <a:r>
              <a:rPr lang="en-US" altLang="zh-CN" sz="2400" dirty="0">
                <a:solidFill>
                  <a:srgbClr val="C00000"/>
                </a:solidFill>
                <a:ea typeface="宋体" pitchFamily="2" charset="-122"/>
                <a:cs typeface="Times New Roman" pitchFamily="18" charset="0"/>
              </a:rPr>
              <a:t>	        A o = new A();</a:t>
            </a:r>
          </a:p>
          <a:p>
            <a:pPr>
              <a:lnSpc>
                <a:spcPct val="80000"/>
              </a:lnSpc>
            </a:pPr>
            <a:r>
              <a:rPr lang="en-US" altLang="zh-CN" sz="2400" dirty="0">
                <a:solidFill>
                  <a:srgbClr val="C00000"/>
                </a:solidFill>
                <a:ea typeface="宋体" pitchFamily="2" charset="-122"/>
                <a:cs typeface="Times New Roman" pitchFamily="18" charset="0"/>
              </a:rPr>
              <a:t>	        o.ma();</a:t>
            </a:r>
          </a:p>
          <a:p>
            <a:pPr>
              <a:lnSpc>
                <a:spcPct val="80000"/>
              </a:lnSpc>
            </a:pPr>
            <a:r>
              <a:rPr lang="en-US" altLang="zh-CN" sz="2400" dirty="0">
                <a:solidFill>
                  <a:srgbClr val="C00000"/>
                </a:solidFill>
                <a:ea typeface="宋体" pitchFamily="2" charset="-122"/>
                <a:cs typeface="Times New Roman" pitchFamily="18" charset="0"/>
              </a:rPr>
              <a:t>	}   } </a:t>
            </a:r>
          </a:p>
        </p:txBody>
      </p:sp>
    </p:spTree>
    <p:extLst>
      <p:ext uri="{BB962C8B-B14F-4D97-AF65-F5344CB8AC3E}">
        <p14:creationId xmlns:p14="http://schemas.microsoft.com/office/powerpoint/2010/main" val="38664607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3059832" y="595163"/>
            <a:ext cx="4716048" cy="840156"/>
          </a:xfrm>
        </p:spPr>
        <p:txBody>
          <a:bodyPr/>
          <a:lstStyle/>
          <a:p>
            <a:pPr eaLnBrk="1" hangingPunct="1">
              <a:defRPr/>
            </a:pPr>
            <a:r>
              <a:rPr lang="zh-CN" altLang="en-US" b="1" dirty="0">
                <a:latin typeface="+mn-lt"/>
                <a:ea typeface="宋体" pitchFamily="2" charset="-122"/>
                <a:cs typeface="Times New Roman" pitchFamily="18" charset="0"/>
              </a:rPr>
              <a:t>内部类举例 </a:t>
            </a:r>
            <a:r>
              <a:rPr lang="en-US" altLang="zh-CN" b="1" dirty="0">
                <a:latin typeface="+mn-lt"/>
                <a:ea typeface="宋体" pitchFamily="2" charset="-122"/>
                <a:cs typeface="Times New Roman" pitchFamily="18" charset="0"/>
              </a:rPr>
              <a:t>(2)</a:t>
            </a:r>
          </a:p>
        </p:txBody>
      </p:sp>
      <p:sp>
        <p:nvSpPr>
          <p:cNvPr id="37891" name="Rectangle 3"/>
          <p:cNvSpPr>
            <a:spLocks noChangeArrowheads="1"/>
          </p:cNvSpPr>
          <p:nvPr/>
        </p:nvSpPr>
        <p:spPr bwMode="auto">
          <a:xfrm>
            <a:off x="251520" y="1124744"/>
            <a:ext cx="8640960" cy="5632311"/>
          </a:xfrm>
          <a:prstGeom prst="rect">
            <a:avLst/>
          </a:prstGeom>
          <a:noFill/>
          <a:ln w="9525">
            <a:noFill/>
            <a:miter lim="800000"/>
            <a:headEnd/>
            <a:tailEnd/>
          </a:ln>
        </p:spPr>
        <p:txBody>
          <a:bodyPr wrap="square">
            <a:spAutoFit/>
          </a:bodyPr>
          <a:lstStyle/>
          <a:p>
            <a:r>
              <a:rPr lang="en-US" altLang="zh-CN" sz="2400" dirty="0">
                <a:solidFill>
                  <a:srgbClr val="C00000"/>
                </a:solidFill>
                <a:ea typeface="宋体" pitchFamily="2" charset="-122"/>
                <a:cs typeface="Times New Roman" pitchFamily="18" charset="0"/>
              </a:rPr>
              <a:t>public class A{</a:t>
            </a:r>
          </a:p>
          <a:p>
            <a:r>
              <a:rPr lang="en-US" altLang="zh-CN" sz="2400" dirty="0">
                <a:solidFill>
                  <a:srgbClr val="C00000"/>
                </a:solidFill>
                <a:ea typeface="宋体" pitchFamily="2" charset="-122"/>
                <a:cs typeface="Times New Roman" pitchFamily="18" charset="0"/>
              </a:rPr>
              <a:t>        private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s = 111;</a:t>
            </a:r>
          </a:p>
          <a:p>
            <a:r>
              <a:rPr lang="en-US" altLang="zh-CN" sz="2400" dirty="0">
                <a:solidFill>
                  <a:srgbClr val="C00000"/>
                </a:solidFill>
                <a:ea typeface="宋体" pitchFamily="2" charset="-122"/>
                <a:cs typeface="Times New Roman" pitchFamily="18" charset="0"/>
              </a:rPr>
              <a:t>        public class B {</a:t>
            </a:r>
          </a:p>
          <a:p>
            <a:r>
              <a:rPr lang="en-US" altLang="zh-CN" sz="2400" dirty="0">
                <a:solidFill>
                  <a:srgbClr val="C00000"/>
                </a:solidFill>
                <a:ea typeface="宋体" pitchFamily="2" charset="-122"/>
                <a:cs typeface="Times New Roman" pitchFamily="18" charset="0"/>
              </a:rPr>
              <a:t>	private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s = 222;</a:t>
            </a:r>
          </a:p>
          <a:p>
            <a:pPr lvl="1"/>
            <a:r>
              <a:rPr lang="en-US" altLang="zh-CN" sz="2400" dirty="0">
                <a:solidFill>
                  <a:srgbClr val="C00000"/>
                </a:solidFill>
                <a:ea typeface="宋体" pitchFamily="2" charset="-122"/>
                <a:cs typeface="Times New Roman" pitchFamily="18" charset="0"/>
              </a:rPr>
              <a:t>	public void </a:t>
            </a:r>
            <a:r>
              <a:rPr lang="en-US" altLang="zh-CN" sz="2400" dirty="0" err="1">
                <a:solidFill>
                  <a:srgbClr val="C00000"/>
                </a:solidFill>
                <a:ea typeface="宋体" pitchFamily="2" charset="-122"/>
                <a:cs typeface="Times New Roman" pitchFamily="18" charset="0"/>
              </a:rPr>
              <a:t>mb</a:t>
            </a:r>
            <a:r>
              <a:rPr lang="en-US" altLang="zh-CN" sz="2400" dirty="0">
                <a:solidFill>
                  <a:srgbClr val="C00000"/>
                </a:solidFill>
                <a:ea typeface="宋体" pitchFamily="2" charset="-122"/>
                <a:cs typeface="Times New Roman" pitchFamily="18" charset="0"/>
              </a:rPr>
              <a:t>(</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s) {</a:t>
            </a:r>
          </a:p>
          <a:p>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a:t>
            </a:r>
            <a:r>
              <a:rPr lang="en-US" altLang="zh-CN" sz="2400" b="1" dirty="0">
                <a:solidFill>
                  <a:srgbClr val="C00000"/>
                </a:solidFill>
                <a:ea typeface="宋体" pitchFamily="2" charset="-122"/>
                <a:cs typeface="Times New Roman" pitchFamily="18" charset="0"/>
              </a:rPr>
              <a:t>s</a:t>
            </a:r>
            <a:r>
              <a:rPr lang="en-US" altLang="zh-CN" sz="2400" dirty="0">
                <a:solidFill>
                  <a:srgbClr val="C00000"/>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 </a:t>
            </a:r>
            <a:r>
              <a:rPr lang="zh-CN" altLang="en-US" sz="2400" dirty="0">
                <a:solidFill>
                  <a:srgbClr val="0000FF"/>
                </a:solidFill>
                <a:ea typeface="宋体" pitchFamily="2" charset="-122"/>
                <a:cs typeface="Times New Roman" pitchFamily="18" charset="0"/>
              </a:rPr>
              <a:t>局部变量</a:t>
            </a:r>
            <a:r>
              <a:rPr lang="en-US" altLang="zh-CN" sz="2400" dirty="0">
                <a:solidFill>
                  <a:srgbClr val="0000FF"/>
                </a:solidFill>
                <a:ea typeface="宋体" pitchFamily="2" charset="-122"/>
                <a:cs typeface="Times New Roman" pitchFamily="18" charset="0"/>
              </a:rPr>
              <a:t>s</a:t>
            </a:r>
          </a:p>
          <a:p>
            <a:r>
              <a:rPr lang="en-US" altLang="zh-CN" sz="2400" b="1" dirty="0">
                <a:solidFill>
                  <a:schemeClr val="accent2"/>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a:t>
            </a:r>
            <a:r>
              <a:rPr lang="en-US" altLang="zh-CN" sz="2400" b="1" dirty="0" err="1">
                <a:solidFill>
                  <a:srgbClr val="C00000"/>
                </a:solidFill>
                <a:ea typeface="宋体" pitchFamily="2" charset="-122"/>
                <a:cs typeface="Times New Roman" pitchFamily="18" charset="0"/>
              </a:rPr>
              <a:t>this.s</a:t>
            </a:r>
            <a:r>
              <a:rPr lang="en-US" altLang="zh-CN" sz="2400" dirty="0">
                <a:solidFill>
                  <a:srgbClr val="C00000"/>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 </a:t>
            </a:r>
            <a:r>
              <a:rPr lang="zh-CN" altLang="en-US" sz="2400" dirty="0">
                <a:solidFill>
                  <a:srgbClr val="0000FF"/>
                </a:solidFill>
                <a:ea typeface="宋体" pitchFamily="2" charset="-122"/>
                <a:cs typeface="Times New Roman" pitchFamily="18" charset="0"/>
              </a:rPr>
              <a:t>内部类对象的属性</a:t>
            </a:r>
            <a:r>
              <a:rPr lang="en-US" altLang="zh-CN" sz="2400" dirty="0">
                <a:solidFill>
                  <a:srgbClr val="0000FF"/>
                </a:solidFill>
                <a:ea typeface="宋体" pitchFamily="2" charset="-122"/>
                <a:cs typeface="Times New Roman" pitchFamily="18" charset="0"/>
              </a:rPr>
              <a:t>s</a:t>
            </a:r>
          </a:p>
          <a:p>
            <a:r>
              <a:rPr lang="en-US" altLang="zh-CN" sz="2400" b="1" dirty="0">
                <a:solidFill>
                  <a:schemeClr val="accent2"/>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a:t>
            </a:r>
            <a:r>
              <a:rPr lang="en-US" altLang="zh-CN" sz="2400" b="1" dirty="0" err="1">
                <a:solidFill>
                  <a:srgbClr val="C00000"/>
                </a:solidFill>
                <a:ea typeface="宋体" pitchFamily="2" charset="-122"/>
                <a:cs typeface="Times New Roman" pitchFamily="18" charset="0"/>
              </a:rPr>
              <a:t>A.this.s</a:t>
            </a:r>
            <a:r>
              <a:rPr lang="en-US" altLang="zh-CN" sz="2400" dirty="0">
                <a:solidFill>
                  <a:srgbClr val="C00000"/>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 </a:t>
            </a:r>
            <a:r>
              <a:rPr lang="zh-CN" altLang="en-US" sz="2400" dirty="0">
                <a:solidFill>
                  <a:srgbClr val="0000FF"/>
                </a:solidFill>
                <a:ea typeface="宋体" pitchFamily="2" charset="-122"/>
                <a:cs typeface="Times New Roman" pitchFamily="18" charset="0"/>
              </a:rPr>
              <a:t>外层类对象属性</a:t>
            </a:r>
            <a:r>
              <a:rPr lang="en-US" altLang="zh-CN" sz="2400" dirty="0">
                <a:solidFill>
                  <a:srgbClr val="0000FF"/>
                </a:solidFill>
                <a:ea typeface="宋体" pitchFamily="2" charset="-122"/>
                <a:cs typeface="Times New Roman" pitchFamily="18" charset="0"/>
              </a:rPr>
              <a:t>s</a:t>
            </a:r>
          </a:p>
          <a:p>
            <a:r>
              <a:rPr lang="en-US" altLang="zh-CN" sz="2400" dirty="0">
                <a:solidFill>
                  <a:schemeClr val="accent2"/>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a:t>
            </a:r>
          </a:p>
          <a:p>
            <a:r>
              <a:rPr lang="en-US" altLang="zh-CN" sz="2400" dirty="0">
                <a:solidFill>
                  <a:srgbClr val="C00000"/>
                </a:solidFill>
                <a:ea typeface="宋体" pitchFamily="2" charset="-122"/>
                <a:cs typeface="Times New Roman" pitchFamily="18" charset="0"/>
              </a:rPr>
              <a:t>       }</a:t>
            </a:r>
          </a:p>
          <a:p>
            <a:r>
              <a:rPr lang="en-US" altLang="zh-CN" sz="2400" dirty="0">
                <a:solidFill>
                  <a:schemeClr val="accent2"/>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public static void main(String </a:t>
            </a:r>
            <a:r>
              <a:rPr lang="en-US" altLang="zh-CN" sz="2400" dirty="0" err="1">
                <a:solidFill>
                  <a:srgbClr val="C00000"/>
                </a:solidFill>
                <a:ea typeface="宋体" pitchFamily="2" charset="-122"/>
                <a:cs typeface="Times New Roman" pitchFamily="18" charset="0"/>
              </a:rPr>
              <a:t>args</a:t>
            </a:r>
            <a:r>
              <a:rPr lang="en-US" altLang="zh-CN" sz="2400" dirty="0">
                <a:solidFill>
                  <a:srgbClr val="C00000"/>
                </a:solidFill>
                <a:ea typeface="宋体" pitchFamily="2" charset="-122"/>
                <a:cs typeface="Times New Roman" pitchFamily="18" charset="0"/>
              </a:rPr>
              <a:t>[]){</a:t>
            </a:r>
          </a:p>
          <a:p>
            <a:r>
              <a:rPr lang="en-US" altLang="zh-CN" sz="2400" dirty="0">
                <a:solidFill>
                  <a:schemeClr val="accent2"/>
                </a:solidFill>
                <a:ea typeface="宋体" pitchFamily="2" charset="-122"/>
                <a:cs typeface="Times New Roman" pitchFamily="18" charset="0"/>
              </a:rPr>
              <a:t>	</a:t>
            </a:r>
            <a:r>
              <a:rPr lang="en-US" altLang="zh-CN" sz="2400" b="1" dirty="0">
                <a:solidFill>
                  <a:srgbClr val="00B0F0"/>
                </a:solidFill>
                <a:ea typeface="宋体" pitchFamily="2" charset="-122"/>
                <a:cs typeface="Times New Roman" pitchFamily="18" charset="0"/>
              </a:rPr>
              <a:t>A </a:t>
            </a:r>
            <a:r>
              <a:rPr lang="en-US" altLang="zh-CN" sz="2400" b="1" dirty="0" err="1">
                <a:solidFill>
                  <a:srgbClr val="00B0F0"/>
                </a:solidFill>
                <a:ea typeface="宋体" pitchFamily="2" charset="-122"/>
                <a:cs typeface="Times New Roman" pitchFamily="18" charset="0"/>
              </a:rPr>
              <a:t>a</a:t>
            </a:r>
            <a:r>
              <a:rPr lang="en-US" altLang="zh-CN" sz="2400" b="1" dirty="0">
                <a:solidFill>
                  <a:srgbClr val="00B0F0"/>
                </a:solidFill>
                <a:ea typeface="宋体" pitchFamily="2" charset="-122"/>
                <a:cs typeface="Times New Roman" pitchFamily="18" charset="0"/>
              </a:rPr>
              <a:t> = new A();</a:t>
            </a:r>
          </a:p>
          <a:p>
            <a:r>
              <a:rPr lang="en-US" altLang="zh-CN" sz="2400" b="1" dirty="0">
                <a:solidFill>
                  <a:srgbClr val="00B0F0"/>
                </a:solidFill>
                <a:ea typeface="宋体" pitchFamily="2" charset="-122"/>
                <a:cs typeface="Times New Roman" pitchFamily="18" charset="0"/>
              </a:rPr>
              <a:t>	A.B b = </a:t>
            </a:r>
            <a:r>
              <a:rPr lang="en-US" altLang="zh-CN" sz="2400" b="1" dirty="0" err="1">
                <a:solidFill>
                  <a:srgbClr val="00B0F0"/>
                </a:solidFill>
                <a:ea typeface="宋体" pitchFamily="2" charset="-122"/>
                <a:cs typeface="Times New Roman" pitchFamily="18" charset="0"/>
              </a:rPr>
              <a:t>a.new</a:t>
            </a:r>
            <a:r>
              <a:rPr lang="en-US" altLang="zh-CN" sz="2400" b="1" dirty="0">
                <a:solidFill>
                  <a:srgbClr val="00B0F0"/>
                </a:solidFill>
                <a:ea typeface="宋体" pitchFamily="2" charset="-122"/>
                <a:cs typeface="Times New Roman" pitchFamily="18" charset="0"/>
              </a:rPr>
              <a:t> B();</a:t>
            </a:r>
          </a:p>
          <a:p>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b.mb</a:t>
            </a:r>
            <a:r>
              <a:rPr lang="en-US" altLang="zh-CN" sz="2400" dirty="0">
                <a:solidFill>
                  <a:srgbClr val="C00000"/>
                </a:solidFill>
                <a:ea typeface="宋体" pitchFamily="2" charset="-122"/>
                <a:cs typeface="Times New Roman" pitchFamily="18" charset="0"/>
              </a:rPr>
              <a:t>(333); </a:t>
            </a:r>
          </a:p>
          <a:p>
            <a:r>
              <a:rPr lang="en-US" altLang="zh-CN" sz="2400" dirty="0">
                <a:solidFill>
                  <a:srgbClr val="C00000"/>
                </a:solidFill>
                <a:ea typeface="宋体" pitchFamily="2" charset="-122"/>
                <a:cs typeface="Times New Roman" pitchFamily="18" charset="0"/>
              </a:rPr>
              <a:t>        }}</a:t>
            </a:r>
          </a:p>
        </p:txBody>
      </p:sp>
    </p:spTree>
    <p:extLst>
      <p:ext uri="{BB962C8B-B14F-4D97-AF65-F5344CB8AC3E}">
        <p14:creationId xmlns:p14="http://schemas.microsoft.com/office/powerpoint/2010/main" val="15684203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a:xfrm>
            <a:off x="2627784" y="548680"/>
            <a:ext cx="4932072" cy="997830"/>
          </a:xfrm>
        </p:spPr>
        <p:txBody>
          <a:bodyPr/>
          <a:lstStyle/>
          <a:p>
            <a:pPr eaLnBrk="1" hangingPunct="1">
              <a:defRPr/>
            </a:pPr>
            <a:r>
              <a:rPr lang="zh-CN" altLang="en-US" b="1" dirty="0">
                <a:latin typeface="+mn-lt"/>
                <a:ea typeface="宋体" pitchFamily="2" charset="-122"/>
                <a:cs typeface="Times New Roman" pitchFamily="18" charset="0"/>
              </a:rPr>
              <a:t>内部类特性</a:t>
            </a:r>
          </a:p>
        </p:txBody>
      </p:sp>
      <p:sp>
        <p:nvSpPr>
          <p:cNvPr id="38915" name="Rectangle 3"/>
          <p:cNvSpPr>
            <a:spLocks noChangeArrowheads="1"/>
          </p:cNvSpPr>
          <p:nvPr/>
        </p:nvSpPr>
        <p:spPr bwMode="auto">
          <a:xfrm>
            <a:off x="335824" y="1628800"/>
            <a:ext cx="8429684" cy="4524315"/>
          </a:xfrm>
          <a:prstGeom prst="rect">
            <a:avLst/>
          </a:prstGeom>
          <a:noFill/>
          <a:ln w="9525">
            <a:noFill/>
            <a:miter lim="800000"/>
            <a:headEnd/>
            <a:tailEnd/>
          </a:ln>
        </p:spPr>
        <p:txBody>
          <a:bodyPr wrap="square">
            <a:spAutoFit/>
          </a:bodyPr>
          <a:lstStyle/>
          <a:p>
            <a:pPr marL="457200" indent="-457200" algn="just">
              <a:spcBef>
                <a:spcPct val="50000"/>
              </a:spcBef>
              <a:buFont typeface="Wingdings" pitchFamily="2" charset="2"/>
              <a:buChar char="l"/>
            </a:pPr>
            <a:r>
              <a:rPr lang="en-US" altLang="zh-CN" sz="2400" b="1" dirty="0">
                <a:solidFill>
                  <a:srgbClr val="C00000"/>
                </a:solidFill>
                <a:ea typeface="宋体" pitchFamily="2" charset="-122"/>
                <a:cs typeface="Times New Roman" pitchFamily="18" charset="0"/>
              </a:rPr>
              <a:t>Inner class</a:t>
            </a:r>
            <a:r>
              <a:rPr lang="zh-CN" altLang="en-US" sz="2400" b="1" dirty="0">
                <a:solidFill>
                  <a:srgbClr val="C00000"/>
                </a:solidFill>
                <a:ea typeface="宋体" pitchFamily="2" charset="-122"/>
                <a:cs typeface="Times New Roman" pitchFamily="18" charset="0"/>
              </a:rPr>
              <a:t>作为类的成员：</a:t>
            </a:r>
            <a:endParaRPr lang="en-US" altLang="zh-CN" sz="2400" b="1" dirty="0">
              <a:solidFill>
                <a:srgbClr val="C00000"/>
              </a:solidFill>
              <a:ea typeface="宋体" pitchFamily="2" charset="-122"/>
              <a:cs typeface="Times New Roman" pitchFamily="18" charset="0"/>
            </a:endParaRPr>
          </a:p>
          <a:p>
            <a:pPr marL="914400" lvl="1" indent="-457200" algn="just">
              <a:spcBef>
                <a:spcPct val="50000"/>
              </a:spcBef>
              <a:buFont typeface="Wingdings" pitchFamily="2" charset="2"/>
              <a:buChar char="Ø"/>
            </a:pPr>
            <a:r>
              <a:rPr lang="zh-CN" altLang="en-US" sz="2400" dirty="0">
                <a:ea typeface="宋体" pitchFamily="2" charset="-122"/>
                <a:cs typeface="Times New Roman" pitchFamily="18" charset="0"/>
              </a:rPr>
              <a:t>可以声明为</a:t>
            </a:r>
            <a:r>
              <a:rPr lang="en-US" altLang="zh-CN" sz="2400" b="1" dirty="0">
                <a:solidFill>
                  <a:srgbClr val="0000FF"/>
                </a:solidFill>
                <a:ea typeface="宋体" pitchFamily="2" charset="-122"/>
                <a:cs typeface="Times New Roman" pitchFamily="18" charset="0"/>
              </a:rPr>
              <a:t>final</a:t>
            </a:r>
            <a:r>
              <a:rPr lang="zh-CN" altLang="en-US" sz="2400" dirty="0">
                <a:ea typeface="宋体" pitchFamily="2" charset="-122"/>
                <a:cs typeface="Times New Roman" pitchFamily="18" charset="0"/>
              </a:rPr>
              <a:t>的</a:t>
            </a:r>
            <a:endParaRPr lang="en-US" altLang="zh-CN" sz="2400" dirty="0">
              <a:ea typeface="宋体" pitchFamily="2" charset="-122"/>
              <a:cs typeface="Times New Roman" pitchFamily="18" charset="0"/>
            </a:endParaRPr>
          </a:p>
          <a:p>
            <a:pPr marL="914400" lvl="1" indent="-457200" algn="just">
              <a:spcBef>
                <a:spcPct val="50000"/>
              </a:spcBef>
              <a:buFont typeface="Wingdings" pitchFamily="2" charset="2"/>
              <a:buChar char="Ø"/>
            </a:pPr>
            <a:r>
              <a:rPr lang="zh-CN" altLang="en-US" sz="2400" dirty="0">
                <a:ea typeface="宋体" pitchFamily="2" charset="-122"/>
                <a:cs typeface="Times New Roman" pitchFamily="18" charset="0"/>
              </a:rPr>
              <a:t>和外部类不同，</a:t>
            </a:r>
            <a:r>
              <a:rPr lang="en-US" altLang="zh-CN" sz="2400" dirty="0">
                <a:ea typeface="宋体" pitchFamily="2" charset="-122"/>
                <a:cs typeface="Times New Roman" pitchFamily="18" charset="0"/>
              </a:rPr>
              <a:t>Inner class</a:t>
            </a:r>
            <a:r>
              <a:rPr lang="zh-CN" altLang="en-US" sz="2400" dirty="0">
                <a:ea typeface="宋体" pitchFamily="2" charset="-122"/>
                <a:cs typeface="Times New Roman" pitchFamily="18" charset="0"/>
              </a:rPr>
              <a:t>可声明为</a:t>
            </a:r>
            <a:r>
              <a:rPr lang="en-US" altLang="zh-CN" sz="2400" b="1" dirty="0">
                <a:solidFill>
                  <a:srgbClr val="0000FF"/>
                </a:solidFill>
                <a:ea typeface="宋体" pitchFamily="2" charset="-122"/>
                <a:cs typeface="Times New Roman" pitchFamily="18" charset="0"/>
              </a:rPr>
              <a:t>private</a:t>
            </a:r>
            <a:r>
              <a:rPr lang="zh-CN" altLang="en-US" sz="2400" dirty="0">
                <a:ea typeface="宋体" pitchFamily="2" charset="-122"/>
                <a:cs typeface="Times New Roman" pitchFamily="18" charset="0"/>
              </a:rPr>
              <a:t>或</a:t>
            </a:r>
            <a:r>
              <a:rPr lang="en-US" altLang="zh-CN" sz="2400" b="1" dirty="0">
                <a:solidFill>
                  <a:srgbClr val="0000FF"/>
                </a:solidFill>
                <a:ea typeface="宋体" pitchFamily="2" charset="-122"/>
                <a:cs typeface="Times New Roman" pitchFamily="18" charset="0"/>
              </a:rPr>
              <a:t>protected</a:t>
            </a:r>
            <a:r>
              <a:rPr lang="zh-CN" altLang="en-US" sz="2400" dirty="0">
                <a:ea typeface="宋体" pitchFamily="2" charset="-122"/>
                <a:cs typeface="Times New Roman" pitchFamily="18" charset="0"/>
              </a:rPr>
              <a:t>；</a:t>
            </a:r>
          </a:p>
          <a:p>
            <a:pPr marL="914400" lvl="1" indent="-457200" algn="just">
              <a:spcBef>
                <a:spcPct val="50000"/>
              </a:spcBef>
              <a:buFont typeface="Wingdings" pitchFamily="2" charset="2"/>
              <a:buChar char="Ø"/>
            </a:pPr>
            <a:r>
              <a:rPr lang="en-US" altLang="zh-CN" sz="2400" dirty="0">
                <a:ea typeface="宋体" pitchFamily="2" charset="-122"/>
                <a:cs typeface="Times New Roman" pitchFamily="18" charset="0"/>
              </a:rPr>
              <a:t>Inner class </a:t>
            </a:r>
            <a:r>
              <a:rPr lang="zh-CN" altLang="en-US" sz="2400" dirty="0">
                <a:ea typeface="宋体" pitchFamily="2" charset="-122"/>
                <a:cs typeface="Times New Roman" pitchFamily="18" charset="0"/>
              </a:rPr>
              <a:t>可以声明为</a:t>
            </a:r>
            <a:r>
              <a:rPr lang="en-US" altLang="zh-CN" sz="2400" b="1" dirty="0">
                <a:solidFill>
                  <a:srgbClr val="0000FF"/>
                </a:solidFill>
                <a:ea typeface="宋体" pitchFamily="2" charset="-122"/>
                <a:cs typeface="Times New Roman" pitchFamily="18" charset="0"/>
              </a:rPr>
              <a:t>static</a:t>
            </a:r>
            <a:r>
              <a:rPr lang="zh-CN" altLang="en-US" sz="2400" dirty="0">
                <a:ea typeface="宋体" pitchFamily="2" charset="-122"/>
                <a:cs typeface="Times New Roman" pitchFamily="18" charset="0"/>
              </a:rPr>
              <a:t>的，但此时就不能再使用外层类的非</a:t>
            </a:r>
            <a:r>
              <a:rPr lang="en-US" altLang="zh-CN" sz="2400" dirty="0">
                <a:ea typeface="宋体" pitchFamily="2" charset="-122"/>
                <a:cs typeface="Times New Roman" pitchFamily="18" charset="0"/>
              </a:rPr>
              <a:t>static</a:t>
            </a:r>
            <a:r>
              <a:rPr lang="zh-CN" altLang="en-US" sz="2400" dirty="0">
                <a:ea typeface="宋体" pitchFamily="2" charset="-122"/>
                <a:cs typeface="Times New Roman" pitchFamily="18" charset="0"/>
              </a:rPr>
              <a:t>的成员变量；</a:t>
            </a:r>
          </a:p>
          <a:p>
            <a:pPr marL="0" lvl="1" indent="-457200" algn="just">
              <a:spcBef>
                <a:spcPct val="50000"/>
              </a:spcBef>
              <a:buFont typeface="Wingdings" pitchFamily="2" charset="2"/>
              <a:buChar char="l"/>
            </a:pPr>
            <a:r>
              <a:rPr lang="en-US" altLang="zh-CN" sz="2400" b="1" dirty="0">
                <a:solidFill>
                  <a:srgbClr val="C00000"/>
                </a:solidFill>
                <a:ea typeface="宋体" pitchFamily="2" charset="-122"/>
                <a:cs typeface="Times New Roman" pitchFamily="18" charset="0"/>
              </a:rPr>
              <a:t>Inner class</a:t>
            </a:r>
            <a:r>
              <a:rPr lang="zh-CN" altLang="en-US" sz="2400" b="1" dirty="0">
                <a:solidFill>
                  <a:srgbClr val="C00000"/>
                </a:solidFill>
                <a:ea typeface="宋体" pitchFamily="2" charset="-122"/>
                <a:cs typeface="Times New Roman" pitchFamily="18" charset="0"/>
              </a:rPr>
              <a:t>作为类：</a:t>
            </a:r>
            <a:endParaRPr lang="en-US" altLang="zh-CN" sz="2400" b="1" dirty="0">
              <a:solidFill>
                <a:srgbClr val="C00000"/>
              </a:solidFill>
              <a:ea typeface="宋体" pitchFamily="2" charset="-122"/>
              <a:cs typeface="Times New Roman" pitchFamily="18" charset="0"/>
            </a:endParaRPr>
          </a:p>
          <a:p>
            <a:pPr marL="914400" lvl="3" indent="-457200" algn="just">
              <a:spcBef>
                <a:spcPct val="50000"/>
              </a:spcBef>
              <a:buFont typeface="Wingdings" pitchFamily="2" charset="2"/>
              <a:buChar char="Ø"/>
            </a:pPr>
            <a:r>
              <a:rPr lang="zh-CN" altLang="en-US" sz="2400" dirty="0">
                <a:ea typeface="宋体" pitchFamily="2" charset="-122"/>
                <a:cs typeface="Times New Roman" pitchFamily="18" charset="0"/>
              </a:rPr>
              <a:t>可以声明为</a:t>
            </a:r>
            <a:r>
              <a:rPr lang="en-US" altLang="zh-CN" sz="2400" b="1" dirty="0">
                <a:solidFill>
                  <a:srgbClr val="0000FF"/>
                </a:solidFill>
                <a:ea typeface="宋体" pitchFamily="2" charset="-122"/>
                <a:cs typeface="Times New Roman" pitchFamily="18" charset="0"/>
              </a:rPr>
              <a:t>abstract</a:t>
            </a:r>
            <a:r>
              <a:rPr lang="zh-CN" altLang="en-US" sz="2400" dirty="0">
                <a:ea typeface="宋体" pitchFamily="2" charset="-122"/>
                <a:cs typeface="Times New Roman" pitchFamily="18" charset="0"/>
              </a:rPr>
              <a:t>类 ，因此可以被其它的内部类继承</a:t>
            </a:r>
          </a:p>
          <a:p>
            <a:pPr algn="just">
              <a:spcBef>
                <a:spcPct val="50000"/>
              </a:spcBef>
            </a:pP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注意</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非</a:t>
            </a:r>
            <a:r>
              <a:rPr lang="en-US" altLang="zh-CN" sz="2400" dirty="0">
                <a:ea typeface="宋体" pitchFamily="2" charset="-122"/>
                <a:cs typeface="Times New Roman" pitchFamily="18" charset="0"/>
              </a:rPr>
              <a:t>static</a:t>
            </a:r>
            <a:r>
              <a:rPr lang="zh-CN" altLang="en-US" sz="2400" dirty="0">
                <a:ea typeface="宋体" pitchFamily="2" charset="-122"/>
                <a:cs typeface="Times New Roman" pitchFamily="18" charset="0"/>
              </a:rPr>
              <a:t>的内部类中的成员不能声明为</a:t>
            </a:r>
            <a:r>
              <a:rPr lang="en-US" altLang="zh-CN" sz="2400" dirty="0">
                <a:ea typeface="宋体" pitchFamily="2" charset="-122"/>
                <a:cs typeface="Times New Roman" pitchFamily="18" charset="0"/>
              </a:rPr>
              <a:t>static</a:t>
            </a:r>
            <a:r>
              <a:rPr lang="zh-CN" altLang="en-US" sz="2400" dirty="0">
                <a:ea typeface="宋体" pitchFamily="2" charset="-122"/>
                <a:cs typeface="Times New Roman" pitchFamily="18" charset="0"/>
              </a:rPr>
              <a:t>的，只有在外部类或</a:t>
            </a:r>
            <a:r>
              <a:rPr lang="en-US" altLang="zh-CN" sz="2400" dirty="0">
                <a:ea typeface="宋体" pitchFamily="2" charset="-122"/>
                <a:cs typeface="Times New Roman" pitchFamily="18" charset="0"/>
              </a:rPr>
              <a:t>static</a:t>
            </a:r>
            <a:r>
              <a:rPr lang="zh-CN" altLang="en-US" sz="2400" dirty="0">
                <a:ea typeface="宋体" pitchFamily="2" charset="-122"/>
                <a:cs typeface="Times New Roman" pitchFamily="18" charset="0"/>
              </a:rPr>
              <a:t>的内部类中才可声明</a:t>
            </a:r>
            <a:r>
              <a:rPr lang="en-US" altLang="zh-CN" sz="2400" dirty="0">
                <a:ea typeface="宋体" pitchFamily="2" charset="-122"/>
                <a:cs typeface="Times New Roman" pitchFamily="18" charset="0"/>
              </a:rPr>
              <a:t>static</a:t>
            </a:r>
            <a:r>
              <a:rPr lang="zh-CN" altLang="en-US" sz="2400" dirty="0">
                <a:ea typeface="宋体" pitchFamily="2" charset="-122"/>
                <a:cs typeface="Times New Roman" pitchFamily="18" charset="0"/>
              </a:rPr>
              <a:t>成员。</a:t>
            </a:r>
          </a:p>
        </p:txBody>
      </p:sp>
    </p:spTree>
    <p:extLst>
      <p:ext uri="{BB962C8B-B14F-4D97-AF65-F5344CB8AC3E}">
        <p14:creationId xmlns:p14="http://schemas.microsoft.com/office/powerpoint/2010/main" val="38184992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1600200" y="1654175"/>
            <a:ext cx="606901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zh-CN">
              <a:latin typeface="+mn-lt"/>
              <a:ea typeface="宋体" pitchFamily="2" charset="-122"/>
            </a:endParaRPr>
          </a:p>
        </p:txBody>
      </p:sp>
      <p:sp>
        <p:nvSpPr>
          <p:cNvPr id="33795" name="Text Box 3"/>
          <p:cNvSpPr txBox="1">
            <a:spLocks noChangeArrowheads="1"/>
          </p:cNvSpPr>
          <p:nvPr/>
        </p:nvSpPr>
        <p:spPr bwMode="auto">
          <a:xfrm>
            <a:off x="1546225" y="1844675"/>
            <a:ext cx="50466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zh-CN">
              <a:latin typeface="+mn-lt"/>
              <a:ea typeface="宋体" pitchFamily="2" charset="-122"/>
            </a:endParaRPr>
          </a:p>
        </p:txBody>
      </p:sp>
      <p:sp>
        <p:nvSpPr>
          <p:cNvPr id="33796" name="Text Box 4"/>
          <p:cNvSpPr txBox="1">
            <a:spLocks noChangeArrowheads="1"/>
          </p:cNvSpPr>
          <p:nvPr/>
        </p:nvSpPr>
        <p:spPr bwMode="auto">
          <a:xfrm>
            <a:off x="315441" y="2019300"/>
            <a:ext cx="863853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dirty="0">
                <a:latin typeface="+mn-lt"/>
                <a:ea typeface="宋体" pitchFamily="2" charset="-122"/>
                <a:cs typeface="Times New Roman" pitchFamily="18" charset="0"/>
              </a:rPr>
              <a:t>匿名内部类不能定义任何静态成员、方法和类，只能创建匿名内部类的一个实例。一个匿名内部类一定是在</a:t>
            </a:r>
            <a:r>
              <a:rPr lang="en-US" altLang="zh-CN" sz="2800" dirty="0">
                <a:latin typeface="+mn-lt"/>
                <a:ea typeface="宋体" pitchFamily="2" charset="-122"/>
                <a:cs typeface="Times New Roman" pitchFamily="18" charset="0"/>
              </a:rPr>
              <a:t>new</a:t>
            </a:r>
            <a:r>
              <a:rPr lang="zh-CN" altLang="en-US" sz="2800" dirty="0">
                <a:latin typeface="+mn-lt"/>
                <a:ea typeface="宋体" pitchFamily="2" charset="-122"/>
                <a:cs typeface="Times New Roman" pitchFamily="18" charset="0"/>
              </a:rPr>
              <a:t>的后面，用其隐含实现一个接口或实现一个类。</a:t>
            </a:r>
          </a:p>
          <a:p>
            <a:pPr eaLnBrk="1" hangingPunct="1"/>
            <a:endParaRPr lang="en-US" altLang="zh-CN" sz="2400" b="1" dirty="0">
              <a:latin typeface="+mn-lt"/>
              <a:ea typeface="宋体" pitchFamily="2" charset="-122"/>
              <a:cs typeface="Times New Roman" pitchFamily="18" charset="0"/>
            </a:endParaRPr>
          </a:p>
          <a:p>
            <a:pPr eaLnBrk="1" hangingPunct="1"/>
            <a:r>
              <a:rPr lang="zh-CN" altLang="en-US" sz="2400" b="1" dirty="0">
                <a:solidFill>
                  <a:srgbClr val="C00000"/>
                </a:solidFill>
                <a:latin typeface="+mn-lt"/>
                <a:ea typeface="宋体" pitchFamily="2" charset="-122"/>
                <a:cs typeface="Times New Roman" pitchFamily="18" charset="0"/>
              </a:rPr>
              <a:t>new 父类构造器（实参列表）|实现接口(){</a:t>
            </a:r>
          </a:p>
          <a:p>
            <a:pPr eaLnBrk="1" hangingPunct="1"/>
            <a:r>
              <a:rPr lang="zh-CN" altLang="en-US" sz="2400" b="1" dirty="0">
                <a:solidFill>
                  <a:srgbClr val="C00000"/>
                </a:solidFill>
                <a:latin typeface="+mn-lt"/>
                <a:ea typeface="宋体" pitchFamily="2" charset="-122"/>
                <a:cs typeface="Times New Roman" pitchFamily="18" charset="0"/>
              </a:rPr>
              <a:t>    </a:t>
            </a:r>
            <a:r>
              <a:rPr lang="zh-CN" altLang="en-US" sz="2100" b="1" dirty="0">
                <a:solidFill>
                  <a:srgbClr val="C00000"/>
                </a:solidFill>
                <a:latin typeface="+mn-lt"/>
                <a:ea typeface="宋体" pitchFamily="2" charset="-122"/>
                <a:cs typeface="Times New Roman" pitchFamily="18" charset="0"/>
              </a:rPr>
              <a:t>//匿名内部类的类体部分</a:t>
            </a:r>
          </a:p>
          <a:p>
            <a:pPr eaLnBrk="1" hangingPunct="1"/>
            <a:r>
              <a:rPr lang="zh-CN" altLang="en-US" sz="2400" b="1" dirty="0">
                <a:solidFill>
                  <a:srgbClr val="C00000"/>
                </a:solidFill>
                <a:latin typeface="+mn-lt"/>
                <a:ea typeface="宋体" pitchFamily="2" charset="-122"/>
                <a:cs typeface="Times New Roman" pitchFamily="18" charset="0"/>
              </a:rPr>
              <a:t>}</a:t>
            </a:r>
          </a:p>
          <a:p>
            <a:pPr eaLnBrk="1" hangingPunct="1"/>
            <a:endParaRPr lang="zh-CN" altLang="en-US" sz="2800" b="1" dirty="0">
              <a:latin typeface="+mn-lt"/>
              <a:ea typeface="宋体" pitchFamily="2" charset="-122"/>
              <a:cs typeface="Times New Roman" pitchFamily="18" charset="0"/>
            </a:endParaRPr>
          </a:p>
          <a:p>
            <a:pPr eaLnBrk="1" hangingPunct="1"/>
            <a:endParaRPr lang="zh-CN" altLang="en-US" sz="2800" b="1" dirty="0">
              <a:latin typeface="+mn-lt"/>
              <a:ea typeface="宋体" pitchFamily="2" charset="-122"/>
              <a:cs typeface="Times New Roman" pitchFamily="18" charset="0"/>
            </a:endParaRPr>
          </a:p>
          <a:p>
            <a:pPr eaLnBrk="1" hangingPunct="1"/>
            <a:endParaRPr lang="zh-CN" altLang="en-US" sz="2800" b="1" dirty="0">
              <a:latin typeface="+mn-lt"/>
              <a:ea typeface="宋体" pitchFamily="2" charset="-122"/>
              <a:cs typeface="Times New Roman" pitchFamily="18" charset="0"/>
            </a:endParaRPr>
          </a:p>
        </p:txBody>
      </p:sp>
      <p:sp>
        <p:nvSpPr>
          <p:cNvPr id="33797" name="Text Box 5"/>
          <p:cNvSpPr txBox="1">
            <a:spLocks noChangeArrowheads="1"/>
          </p:cNvSpPr>
          <p:nvPr/>
        </p:nvSpPr>
        <p:spPr bwMode="auto">
          <a:xfrm>
            <a:off x="5292080" y="5772524"/>
            <a:ext cx="3706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b="1" dirty="0">
                <a:latin typeface="+mn-lt"/>
                <a:ea typeface="宋体" pitchFamily="2" charset="-122"/>
              </a:rPr>
              <a:t>AnonymousTest.java</a:t>
            </a:r>
          </a:p>
        </p:txBody>
      </p:sp>
      <p:sp>
        <p:nvSpPr>
          <p:cNvPr id="2" name="TextBox 1"/>
          <p:cNvSpPr txBox="1"/>
          <p:nvPr/>
        </p:nvSpPr>
        <p:spPr>
          <a:xfrm>
            <a:off x="3635896" y="836712"/>
            <a:ext cx="2736304" cy="646331"/>
          </a:xfrm>
          <a:prstGeom prst="rect">
            <a:avLst/>
          </a:prstGeom>
          <a:noFill/>
        </p:spPr>
        <p:txBody>
          <a:bodyPr wrap="square" rtlCol="0">
            <a:spAutoFit/>
          </a:bodyPr>
          <a:lstStyle/>
          <a:p>
            <a:r>
              <a:rPr lang="zh-CN" altLang="en-US" sz="3600" b="1" dirty="0">
                <a:ea typeface="宋体" pitchFamily="2" charset="-122"/>
                <a:cs typeface="Times New Roman" pitchFamily="18" charset="0"/>
              </a:rPr>
              <a:t>匿名内部类</a:t>
            </a:r>
            <a:endParaRPr lang="en-US" altLang="zh-CN" sz="3600" b="1" dirty="0">
              <a:ea typeface="宋体" pitchFamily="2" charset="-122"/>
              <a:cs typeface="Times New Roman" pitchFamily="18" charset="0"/>
            </a:endParaRPr>
          </a:p>
        </p:txBody>
      </p:sp>
      <p:sp>
        <p:nvSpPr>
          <p:cNvPr id="3" name="矩形 2"/>
          <p:cNvSpPr/>
          <p:nvPr/>
        </p:nvSpPr>
        <p:spPr>
          <a:xfrm>
            <a:off x="5292080" y="5772524"/>
            <a:ext cx="3312368" cy="45720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ea typeface="宋体" pitchFamily="2" charset="-122"/>
            </a:endParaRPr>
          </a:p>
        </p:txBody>
      </p:sp>
    </p:spTree>
    <p:extLst>
      <p:ext uri="{BB962C8B-B14F-4D97-AF65-F5344CB8AC3E}">
        <p14:creationId xmlns:p14="http://schemas.microsoft.com/office/powerpoint/2010/main" val="802195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07504" y="764704"/>
            <a:ext cx="9036496" cy="5909310"/>
          </a:xfrm>
          <a:prstGeom prst="rect">
            <a:avLst/>
          </a:prstGeom>
          <a:noFill/>
        </p:spPr>
        <p:txBody>
          <a:bodyPr wrap="square" rtlCol="0">
            <a:spAutoFit/>
          </a:bodyPr>
          <a:lstStyle/>
          <a:p>
            <a:r>
              <a:rPr lang="en-US" altLang="zh-CN" sz="2400" dirty="0">
                <a:solidFill>
                  <a:srgbClr val="C00000"/>
                </a:solidFill>
                <a:ea typeface="宋体" pitchFamily="2" charset="-122"/>
              </a:rPr>
              <a:t>interface  A{</a:t>
            </a:r>
          </a:p>
          <a:p>
            <a:r>
              <a:rPr lang="en-US" altLang="zh-CN" sz="2400" dirty="0">
                <a:solidFill>
                  <a:srgbClr val="C00000"/>
                </a:solidFill>
                <a:ea typeface="宋体" pitchFamily="2" charset="-122"/>
              </a:rPr>
              <a:t>	public  abstract void fun1();</a:t>
            </a:r>
          </a:p>
          <a:p>
            <a:r>
              <a:rPr lang="en-US" altLang="zh-CN" sz="2400" dirty="0">
                <a:solidFill>
                  <a:srgbClr val="C00000"/>
                </a:solidFill>
                <a:ea typeface="宋体" pitchFamily="2" charset="-122"/>
              </a:rPr>
              <a:t>}</a:t>
            </a:r>
          </a:p>
          <a:p>
            <a:r>
              <a:rPr lang="en-US" altLang="zh-CN" sz="2400" dirty="0">
                <a:solidFill>
                  <a:srgbClr val="C00000"/>
                </a:solidFill>
                <a:ea typeface="宋体" pitchFamily="2" charset="-122"/>
              </a:rPr>
              <a:t>public class Outer{</a:t>
            </a:r>
          </a:p>
          <a:p>
            <a:r>
              <a:rPr lang="en-US" altLang="zh-CN" sz="2400" dirty="0">
                <a:solidFill>
                  <a:srgbClr val="C00000"/>
                </a:solidFill>
                <a:ea typeface="宋体" pitchFamily="2" charset="-122"/>
              </a:rPr>
              <a:t>	public static void main(String[] </a:t>
            </a:r>
            <a:r>
              <a:rPr lang="en-US" altLang="zh-CN" sz="2400" dirty="0" err="1">
                <a:solidFill>
                  <a:srgbClr val="C00000"/>
                </a:solidFill>
                <a:ea typeface="宋体" pitchFamily="2" charset="-122"/>
              </a:rPr>
              <a:t>args</a:t>
            </a:r>
            <a:r>
              <a:rPr lang="en-US" altLang="zh-CN" sz="2400" dirty="0">
                <a:solidFill>
                  <a:srgbClr val="C00000"/>
                </a:solidFill>
                <a:ea typeface="宋体" pitchFamily="2" charset="-122"/>
              </a:rPr>
              <a:t>) {</a:t>
            </a:r>
          </a:p>
          <a:p>
            <a:r>
              <a:rPr lang="en-US" altLang="zh-CN" sz="2400" dirty="0">
                <a:solidFill>
                  <a:srgbClr val="C00000"/>
                </a:solidFill>
                <a:ea typeface="宋体" pitchFamily="2" charset="-122"/>
              </a:rPr>
              <a:t>		new Outer().</a:t>
            </a:r>
            <a:r>
              <a:rPr lang="en-US" altLang="zh-CN" sz="2400" dirty="0" err="1">
                <a:solidFill>
                  <a:srgbClr val="C00000"/>
                </a:solidFill>
                <a:ea typeface="宋体" pitchFamily="2" charset="-122"/>
              </a:rPr>
              <a:t>callInner</a:t>
            </a:r>
            <a:r>
              <a:rPr lang="en-US" altLang="zh-CN" sz="2400" dirty="0">
                <a:solidFill>
                  <a:srgbClr val="C00000"/>
                </a:solidFill>
                <a:ea typeface="宋体" pitchFamily="2" charset="-122"/>
              </a:rPr>
              <a:t>(new A(){</a:t>
            </a:r>
          </a:p>
          <a:p>
            <a:r>
              <a:rPr lang="en-US" altLang="zh-CN" dirty="0">
                <a:solidFill>
                  <a:srgbClr val="0000FF"/>
                </a:solidFill>
                <a:ea typeface="宋体" pitchFamily="2" charset="-122"/>
              </a:rPr>
              <a:t>               //</a:t>
            </a:r>
            <a:r>
              <a:rPr lang="zh-CN" altLang="en-US" dirty="0">
                <a:solidFill>
                  <a:srgbClr val="0000FF"/>
                </a:solidFill>
                <a:ea typeface="宋体" pitchFamily="2" charset="-122"/>
              </a:rPr>
              <a:t>接口是不能</a:t>
            </a:r>
            <a:r>
              <a:rPr lang="en-US" altLang="zh-CN" dirty="0">
                <a:solidFill>
                  <a:srgbClr val="0000FF"/>
                </a:solidFill>
                <a:ea typeface="宋体" pitchFamily="2" charset="-122"/>
              </a:rPr>
              <a:t>new</a:t>
            </a:r>
            <a:r>
              <a:rPr lang="zh-CN" altLang="en-US" dirty="0">
                <a:solidFill>
                  <a:srgbClr val="0000FF"/>
                </a:solidFill>
                <a:ea typeface="宋体" pitchFamily="2" charset="-122"/>
              </a:rPr>
              <a:t>但此处比较特殊是子类对象实现接口，只不过没有为对象取名</a:t>
            </a:r>
          </a:p>
          <a:p>
            <a:r>
              <a:rPr lang="zh-CN" altLang="en-US" sz="2400" dirty="0">
                <a:solidFill>
                  <a:srgbClr val="C00000"/>
                </a:solidFill>
                <a:ea typeface="宋体" pitchFamily="2" charset="-122"/>
              </a:rPr>
              <a:t>			</a:t>
            </a:r>
            <a:r>
              <a:rPr lang="en-US" altLang="zh-CN" sz="2400" dirty="0">
                <a:solidFill>
                  <a:srgbClr val="C00000"/>
                </a:solidFill>
                <a:ea typeface="宋体" pitchFamily="2" charset="-122"/>
              </a:rPr>
              <a:t>public void fun1() {</a:t>
            </a:r>
          </a:p>
          <a:p>
            <a:r>
              <a:rPr lang="en-US" altLang="zh-CN" sz="2400" dirty="0">
                <a:solidFill>
                  <a:srgbClr val="C00000"/>
                </a:solidFill>
                <a:ea typeface="宋体" pitchFamily="2" charset="-122"/>
              </a:rPr>
              <a:t>				</a:t>
            </a:r>
            <a:r>
              <a:rPr lang="en-US" altLang="zh-CN" sz="2400" dirty="0" err="1">
                <a:solidFill>
                  <a:srgbClr val="C00000"/>
                </a:solidFill>
                <a:ea typeface="宋体" pitchFamily="2" charset="-122"/>
              </a:rPr>
              <a:t>System.out.println</a:t>
            </a:r>
            <a:r>
              <a:rPr lang="en-US" altLang="zh-CN" sz="2400" dirty="0">
                <a:solidFill>
                  <a:srgbClr val="C00000"/>
                </a:solidFill>
                <a:ea typeface="宋体" pitchFamily="2" charset="-122"/>
              </a:rPr>
              <a:t>(“implement for fun1");</a:t>
            </a:r>
          </a:p>
          <a:p>
            <a:r>
              <a:rPr lang="en-US" altLang="zh-CN" sz="2400" dirty="0">
                <a:solidFill>
                  <a:srgbClr val="C00000"/>
                </a:solidFill>
                <a:ea typeface="宋体" pitchFamily="2" charset="-122"/>
              </a:rPr>
              <a:t>			}</a:t>
            </a:r>
          </a:p>
          <a:p>
            <a:r>
              <a:rPr lang="en-US" altLang="zh-CN" sz="2400" dirty="0">
                <a:solidFill>
                  <a:srgbClr val="C00000"/>
                </a:solidFill>
                <a:ea typeface="宋体" pitchFamily="2" charset="-122"/>
              </a:rPr>
              <a:t>		});</a:t>
            </a:r>
            <a:r>
              <a:rPr lang="en-US" altLang="zh-CN" sz="2000" dirty="0">
                <a:solidFill>
                  <a:srgbClr val="0000FF"/>
                </a:solidFill>
                <a:ea typeface="宋体" pitchFamily="2" charset="-122"/>
              </a:rPr>
              <a:t>// </a:t>
            </a:r>
            <a:r>
              <a:rPr lang="zh-CN" altLang="en-US" sz="2000" dirty="0">
                <a:solidFill>
                  <a:srgbClr val="0000FF"/>
                </a:solidFill>
                <a:ea typeface="宋体" pitchFamily="2" charset="-122"/>
              </a:rPr>
              <a:t>两步写成一步了</a:t>
            </a:r>
          </a:p>
          <a:p>
            <a:r>
              <a:rPr lang="zh-CN" altLang="en-US" sz="2400" dirty="0">
                <a:solidFill>
                  <a:srgbClr val="C00000"/>
                </a:solidFill>
                <a:ea typeface="宋体" pitchFamily="2" charset="-122"/>
              </a:rPr>
              <a:t>	</a:t>
            </a:r>
            <a:r>
              <a:rPr lang="en-US" altLang="zh-CN" sz="2400" dirty="0">
                <a:solidFill>
                  <a:srgbClr val="C00000"/>
                </a:solidFill>
                <a:ea typeface="宋体" pitchFamily="2" charset="-122"/>
              </a:rPr>
              <a:t>}</a:t>
            </a:r>
          </a:p>
          <a:p>
            <a:r>
              <a:rPr lang="en-US" altLang="zh-CN" sz="2400" dirty="0">
                <a:solidFill>
                  <a:srgbClr val="C00000"/>
                </a:solidFill>
                <a:ea typeface="宋体" pitchFamily="2" charset="-122"/>
              </a:rPr>
              <a:t>	public void </a:t>
            </a:r>
            <a:r>
              <a:rPr lang="en-US" altLang="zh-CN" sz="2400" dirty="0" err="1">
                <a:solidFill>
                  <a:srgbClr val="C00000"/>
                </a:solidFill>
                <a:ea typeface="宋体" pitchFamily="2" charset="-122"/>
              </a:rPr>
              <a:t>callInner</a:t>
            </a:r>
            <a:r>
              <a:rPr lang="en-US" altLang="zh-CN" sz="2400" dirty="0">
                <a:solidFill>
                  <a:srgbClr val="C00000"/>
                </a:solidFill>
                <a:ea typeface="宋体" pitchFamily="2" charset="-122"/>
              </a:rPr>
              <a:t>(A a) {</a:t>
            </a:r>
          </a:p>
          <a:p>
            <a:r>
              <a:rPr lang="en-US" altLang="zh-CN" sz="2400" dirty="0">
                <a:solidFill>
                  <a:srgbClr val="C00000"/>
                </a:solidFill>
                <a:ea typeface="宋体" pitchFamily="2" charset="-122"/>
              </a:rPr>
              <a:t>		a.fun1();</a:t>
            </a:r>
          </a:p>
          <a:p>
            <a:r>
              <a:rPr lang="en-US" altLang="zh-CN" sz="2400" dirty="0">
                <a:solidFill>
                  <a:srgbClr val="C00000"/>
                </a:solidFill>
                <a:ea typeface="宋体" pitchFamily="2" charset="-122"/>
              </a:rPr>
              <a:t>	}</a:t>
            </a:r>
          </a:p>
          <a:p>
            <a:r>
              <a:rPr lang="en-US" altLang="zh-CN" sz="2400" dirty="0">
                <a:solidFill>
                  <a:srgbClr val="C00000"/>
                </a:solidFill>
                <a:ea typeface="宋体" pitchFamily="2" charset="-122"/>
              </a:rPr>
              <a:t>}  </a:t>
            </a:r>
            <a:endParaRPr lang="zh-CN" altLang="en-US" sz="2400" dirty="0">
              <a:solidFill>
                <a:srgbClr val="C00000"/>
              </a:solidFill>
              <a:ea typeface="宋体" pitchFamily="2" charset="-122"/>
            </a:endParaRPr>
          </a:p>
        </p:txBody>
      </p:sp>
    </p:spTree>
    <p:extLst>
      <p:ext uri="{BB962C8B-B14F-4D97-AF65-F5344CB8AC3E}">
        <p14:creationId xmlns:p14="http://schemas.microsoft.com/office/powerpoint/2010/main" val="40712599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21340" y="2518156"/>
            <a:ext cx="4680520" cy="3477875"/>
          </a:xfrm>
          <a:prstGeom prst="rect">
            <a:avLst/>
          </a:prstGeom>
          <a:noFill/>
        </p:spPr>
        <p:txBody>
          <a:bodyPr wrap="square" rtlCol="0">
            <a:spAutoFit/>
          </a:bodyPr>
          <a:lstStyle/>
          <a:p>
            <a:r>
              <a:rPr lang="en-US" altLang="zh-CN" sz="2200" b="1" dirty="0"/>
              <a:t>public class Test {</a:t>
            </a:r>
          </a:p>
          <a:p>
            <a:r>
              <a:rPr lang="en-US" altLang="zh-CN" sz="2200" b="1" dirty="0"/>
              <a:t>     public Test() {</a:t>
            </a:r>
          </a:p>
          <a:p>
            <a:r>
              <a:rPr lang="en-US" altLang="zh-CN" sz="2200" dirty="0"/>
              <a:t>          Inner s1 = </a:t>
            </a:r>
            <a:r>
              <a:rPr lang="en-US" altLang="zh-CN" sz="2200" b="1" dirty="0"/>
              <a:t>new Inner();</a:t>
            </a:r>
          </a:p>
          <a:p>
            <a:r>
              <a:rPr lang="en-US" altLang="zh-CN" sz="2200" dirty="0"/>
              <a:t>          s1.a = 10;</a:t>
            </a:r>
          </a:p>
          <a:p>
            <a:r>
              <a:rPr lang="en-US" altLang="zh-CN" sz="2200" dirty="0"/>
              <a:t>          Inner s2 = </a:t>
            </a:r>
            <a:r>
              <a:rPr lang="en-US" altLang="zh-CN" sz="2200" b="1" dirty="0"/>
              <a:t>new Inner();</a:t>
            </a:r>
          </a:p>
          <a:p>
            <a:r>
              <a:rPr lang="en-US" altLang="zh-CN" sz="2200" dirty="0"/>
              <a:t>          s2.a = 20;</a:t>
            </a:r>
          </a:p>
          <a:p>
            <a:r>
              <a:rPr lang="en-US" altLang="zh-CN" sz="2200" dirty="0"/>
              <a:t>          </a:t>
            </a:r>
            <a:r>
              <a:rPr lang="en-US" altLang="zh-CN" sz="2200" dirty="0" err="1"/>
              <a:t>Test.Inner</a:t>
            </a:r>
            <a:r>
              <a:rPr lang="en-US" altLang="zh-CN" sz="2200" dirty="0"/>
              <a:t> s3 = </a:t>
            </a:r>
            <a:r>
              <a:rPr lang="en-US" altLang="zh-CN" sz="2200" b="1" dirty="0"/>
              <a:t>new </a:t>
            </a:r>
            <a:r>
              <a:rPr lang="en-US" altLang="zh-CN" sz="2200" b="1" dirty="0" err="1"/>
              <a:t>Test.Inner</a:t>
            </a:r>
            <a:r>
              <a:rPr lang="en-US" altLang="zh-CN" sz="2200" b="1" dirty="0"/>
              <a:t>();</a:t>
            </a:r>
          </a:p>
          <a:p>
            <a:r>
              <a:rPr lang="en-US" altLang="zh-CN" sz="2200" dirty="0"/>
              <a:t>          </a:t>
            </a:r>
            <a:r>
              <a:rPr lang="en-US" altLang="zh-CN" sz="2200" dirty="0" err="1"/>
              <a:t>System.</a:t>
            </a:r>
            <a:r>
              <a:rPr lang="en-US" altLang="zh-CN" sz="2200" i="1" dirty="0" err="1"/>
              <a:t>out.println</a:t>
            </a:r>
            <a:r>
              <a:rPr lang="en-US" altLang="zh-CN" sz="2200" i="1" dirty="0"/>
              <a:t>(s3.a);</a:t>
            </a:r>
          </a:p>
          <a:p>
            <a:r>
              <a:rPr lang="en-US" altLang="zh-CN" sz="2200" dirty="0"/>
              <a:t>     }</a:t>
            </a:r>
          </a:p>
          <a:p>
            <a:endParaRPr lang="zh-CN" altLang="en-US" sz="2200" dirty="0"/>
          </a:p>
        </p:txBody>
      </p:sp>
      <p:sp>
        <p:nvSpPr>
          <p:cNvPr id="5" name="TextBox 4"/>
          <p:cNvSpPr txBox="1"/>
          <p:nvPr/>
        </p:nvSpPr>
        <p:spPr>
          <a:xfrm>
            <a:off x="4067944" y="651792"/>
            <a:ext cx="2448272" cy="646331"/>
          </a:xfrm>
          <a:prstGeom prst="rect">
            <a:avLst/>
          </a:prstGeom>
          <a:noFill/>
        </p:spPr>
        <p:txBody>
          <a:bodyPr wrap="square" rtlCol="0">
            <a:spAutoFit/>
          </a:bodyPr>
          <a:lstStyle/>
          <a:p>
            <a:r>
              <a:rPr lang="zh-CN" altLang="en-US" sz="3600" b="1" dirty="0">
                <a:ea typeface="宋体" pitchFamily="2" charset="-122"/>
              </a:rPr>
              <a:t>练习</a:t>
            </a:r>
            <a:r>
              <a:rPr lang="en-US" altLang="zh-CN" sz="3600" b="1" dirty="0">
                <a:ea typeface="宋体" pitchFamily="2" charset="-122"/>
              </a:rPr>
              <a:t>4</a:t>
            </a:r>
            <a:endParaRPr lang="zh-CN" altLang="en-US" sz="3600" b="1" dirty="0">
              <a:ea typeface="宋体" pitchFamily="2" charset="-122"/>
            </a:endParaRPr>
          </a:p>
        </p:txBody>
      </p:sp>
      <p:sp>
        <p:nvSpPr>
          <p:cNvPr id="6" name="TextBox 5"/>
          <p:cNvSpPr txBox="1"/>
          <p:nvPr/>
        </p:nvSpPr>
        <p:spPr>
          <a:xfrm>
            <a:off x="323528" y="1366311"/>
            <a:ext cx="3240360" cy="461665"/>
          </a:xfrm>
          <a:prstGeom prst="rect">
            <a:avLst/>
          </a:prstGeom>
          <a:noFill/>
        </p:spPr>
        <p:txBody>
          <a:bodyPr wrap="square" rtlCol="0">
            <a:spAutoFit/>
          </a:bodyPr>
          <a:lstStyle/>
          <a:p>
            <a:r>
              <a:rPr lang="zh-CN" altLang="en-US" sz="2400" b="1" dirty="0">
                <a:latin typeface="宋体" pitchFamily="2" charset="-122"/>
                <a:ea typeface="宋体" pitchFamily="2" charset="-122"/>
              </a:rPr>
              <a:t>判断输出结果为何？</a:t>
            </a:r>
          </a:p>
        </p:txBody>
      </p:sp>
      <p:sp>
        <p:nvSpPr>
          <p:cNvPr id="2" name="矩形 1"/>
          <p:cNvSpPr/>
          <p:nvPr/>
        </p:nvSpPr>
        <p:spPr>
          <a:xfrm>
            <a:off x="4067944" y="2348880"/>
            <a:ext cx="4932040" cy="3477875"/>
          </a:xfrm>
          <a:prstGeom prst="rect">
            <a:avLst/>
          </a:prstGeom>
        </p:spPr>
        <p:txBody>
          <a:bodyPr wrap="square">
            <a:spAutoFit/>
          </a:bodyPr>
          <a:lstStyle/>
          <a:p>
            <a:r>
              <a:rPr lang="en-US" altLang="zh-CN" sz="2200" b="1" dirty="0"/>
              <a:t> class Inner {</a:t>
            </a:r>
          </a:p>
          <a:p>
            <a:r>
              <a:rPr lang="en-US" altLang="zh-CN" sz="2200" b="1" dirty="0"/>
              <a:t>          public </a:t>
            </a:r>
            <a:r>
              <a:rPr lang="en-US" altLang="zh-CN" sz="2200" b="1" dirty="0" err="1"/>
              <a:t>int</a:t>
            </a:r>
            <a:r>
              <a:rPr lang="en-US" altLang="zh-CN" sz="2200" b="1" dirty="0"/>
              <a:t> a = 5;</a:t>
            </a:r>
          </a:p>
          <a:p>
            <a:r>
              <a:rPr lang="en-US" altLang="zh-CN" sz="2200" dirty="0"/>
              <a:t>     }</a:t>
            </a:r>
          </a:p>
          <a:p>
            <a:endParaRPr lang="zh-CN" altLang="en-US" sz="2200" dirty="0"/>
          </a:p>
          <a:p>
            <a:r>
              <a:rPr lang="en-US" altLang="zh-CN" sz="2200" b="1" dirty="0"/>
              <a:t>     public static void main(String[] </a:t>
            </a:r>
            <a:r>
              <a:rPr lang="en-US" altLang="zh-CN" sz="2200" b="1" dirty="0" err="1"/>
              <a:t>args</a:t>
            </a:r>
            <a:r>
              <a:rPr lang="en-US" altLang="zh-CN" sz="2200" b="1" dirty="0"/>
              <a:t>) {</a:t>
            </a:r>
          </a:p>
          <a:p>
            <a:r>
              <a:rPr lang="en-US" altLang="zh-CN" sz="2200" dirty="0"/>
              <a:t>          Test t = </a:t>
            </a:r>
            <a:r>
              <a:rPr lang="en-US" altLang="zh-CN" sz="2200" b="1" dirty="0"/>
              <a:t>new Test();</a:t>
            </a:r>
          </a:p>
          <a:p>
            <a:r>
              <a:rPr lang="en-US" altLang="zh-CN" sz="2200" dirty="0"/>
              <a:t>          Inner r = </a:t>
            </a:r>
            <a:r>
              <a:rPr lang="en-US" altLang="zh-CN" sz="2200" dirty="0" err="1"/>
              <a:t>t.</a:t>
            </a:r>
            <a:r>
              <a:rPr lang="en-US" altLang="zh-CN" sz="2200" b="1" dirty="0" err="1"/>
              <a:t>new</a:t>
            </a:r>
            <a:r>
              <a:rPr lang="en-US" altLang="zh-CN" sz="2200" b="1" dirty="0"/>
              <a:t> Inner();</a:t>
            </a:r>
          </a:p>
          <a:p>
            <a:r>
              <a:rPr lang="en-US" altLang="zh-CN" sz="2200" dirty="0"/>
              <a:t>          </a:t>
            </a:r>
            <a:r>
              <a:rPr lang="en-US" altLang="zh-CN" sz="2200" dirty="0" err="1"/>
              <a:t>System.</a:t>
            </a:r>
            <a:r>
              <a:rPr lang="en-US" altLang="zh-CN" sz="2200" i="1" dirty="0" err="1"/>
              <a:t>out.println</a:t>
            </a:r>
            <a:r>
              <a:rPr lang="en-US" altLang="zh-CN" sz="2200" i="1" dirty="0"/>
              <a:t>(</a:t>
            </a:r>
            <a:r>
              <a:rPr lang="en-US" altLang="zh-CN" sz="2200" i="1" dirty="0" err="1"/>
              <a:t>r.a</a:t>
            </a:r>
            <a:r>
              <a:rPr lang="en-US" altLang="zh-CN" sz="2200" i="1" dirty="0"/>
              <a:t>);</a:t>
            </a:r>
          </a:p>
          <a:p>
            <a:r>
              <a:rPr lang="en-US" altLang="zh-CN" sz="2200" dirty="0"/>
              <a:t>         }</a:t>
            </a:r>
          </a:p>
          <a:p>
            <a:r>
              <a:rPr lang="en-US" altLang="zh-CN" sz="2200" dirty="0"/>
              <a:t>      }</a:t>
            </a:r>
            <a:endParaRPr lang="zh-CN" altLang="en-US" sz="2200" dirty="0"/>
          </a:p>
        </p:txBody>
      </p:sp>
    </p:spTree>
    <p:extLst>
      <p:ext uri="{BB962C8B-B14F-4D97-AF65-F5344CB8AC3E}">
        <p14:creationId xmlns:p14="http://schemas.microsoft.com/office/powerpoint/2010/main" val="30167803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928794" y="0"/>
            <a:ext cx="8229600" cy="857256"/>
          </a:xfrm>
        </p:spPr>
        <p:txBody>
          <a:bodyPr/>
          <a:lstStyle/>
          <a:p>
            <a:r>
              <a:rPr lang="zh-CN" altLang="en-US" dirty="0"/>
              <a:t>练习</a:t>
            </a:r>
          </a:p>
        </p:txBody>
      </p:sp>
      <p:sp>
        <p:nvSpPr>
          <p:cNvPr id="3" name="内容占位符 2"/>
          <p:cNvSpPr>
            <a:spLocks noGrp="1"/>
          </p:cNvSpPr>
          <p:nvPr>
            <p:ph idx="1"/>
          </p:nvPr>
        </p:nvSpPr>
        <p:spPr/>
        <p:txBody>
          <a:bodyPr>
            <a:normAutofit/>
          </a:bodyPr>
          <a:lstStyle/>
          <a:p>
            <a:pPr>
              <a:buNone/>
            </a:pPr>
            <a:r>
              <a:rPr lang="zh-CN" altLang="en-US" dirty="0"/>
              <a:t>有一个</a:t>
            </a:r>
            <a:r>
              <a:rPr lang="en-US" dirty="0"/>
              <a:t>Car</a:t>
            </a:r>
            <a:r>
              <a:rPr lang="zh-CN" altLang="en-US" dirty="0"/>
              <a:t>类，有属性</a:t>
            </a:r>
            <a:r>
              <a:rPr lang="en-US" dirty="0"/>
              <a:t>temperature</a:t>
            </a:r>
            <a:r>
              <a:rPr lang="zh-CN" altLang="en-US" dirty="0"/>
              <a:t>（温度），车内有</a:t>
            </a:r>
            <a:r>
              <a:rPr lang="en-US" dirty="0"/>
              <a:t>Air</a:t>
            </a:r>
            <a:r>
              <a:rPr lang="zh-CN" altLang="en-US" dirty="0"/>
              <a:t>（空调）类，有吹风的功能</a:t>
            </a:r>
            <a:r>
              <a:rPr lang="en-US" dirty="0"/>
              <a:t>flow</a:t>
            </a:r>
            <a:r>
              <a:rPr lang="zh-CN" altLang="en-US" dirty="0"/>
              <a:t>，</a:t>
            </a:r>
            <a:r>
              <a:rPr lang="en-US" dirty="0"/>
              <a:t>Air</a:t>
            </a:r>
            <a:r>
              <a:rPr lang="zh-CN" altLang="en-US" dirty="0"/>
              <a:t>会监视车内的温度，如果温度超过</a:t>
            </a:r>
            <a:r>
              <a:rPr lang="en-US" dirty="0"/>
              <a:t>40</a:t>
            </a:r>
            <a:r>
              <a:rPr lang="zh-CN" altLang="en-US" dirty="0"/>
              <a:t>度则吹冷气。如果温度低于</a:t>
            </a:r>
            <a:r>
              <a:rPr lang="en-US" dirty="0"/>
              <a:t>0</a:t>
            </a:r>
            <a:r>
              <a:rPr lang="zh-CN" altLang="en-US" dirty="0"/>
              <a:t>度则吹暖气，如果在这之间则关掉空调。实例化具有不同温度的</a:t>
            </a:r>
            <a:r>
              <a:rPr lang="en-US" dirty="0"/>
              <a:t>Car</a:t>
            </a:r>
            <a:r>
              <a:rPr lang="zh-CN" altLang="en-US" dirty="0"/>
              <a:t>对象，调用空调的</a:t>
            </a:r>
            <a:r>
              <a:rPr lang="en-US" dirty="0"/>
              <a:t>flow</a:t>
            </a:r>
            <a:r>
              <a:rPr lang="zh-CN" altLang="en-US" dirty="0"/>
              <a:t>方法，测试空调吹的风是否正确</a:t>
            </a:r>
          </a:p>
          <a:p>
            <a:r>
              <a:rPr lang="en-US" dirty="0"/>
              <a:t> </a:t>
            </a:r>
            <a:endParaRPr lang="zh-CN" altLang="en-US" dirty="0"/>
          </a:p>
          <a:p>
            <a:endParaRPr lang="zh-CN" alt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二、编一个类</a:t>
            </a:r>
            <a:r>
              <a:rPr lang="en-US" dirty="0"/>
              <a:t>A</a:t>
            </a:r>
            <a:r>
              <a:rPr lang="zh-CN" altLang="en-US" dirty="0"/>
              <a:t>，在类中定义局部内部类</a:t>
            </a:r>
            <a:r>
              <a:rPr lang="en-US" dirty="0"/>
              <a:t>B</a:t>
            </a:r>
            <a:r>
              <a:rPr lang="zh-CN" altLang="en-US" dirty="0"/>
              <a:t>，</a:t>
            </a:r>
            <a:r>
              <a:rPr lang="en-US" dirty="0"/>
              <a:t>B</a:t>
            </a:r>
            <a:r>
              <a:rPr lang="zh-CN" altLang="en-US" dirty="0"/>
              <a:t>中有一个私有常量</a:t>
            </a:r>
            <a:r>
              <a:rPr lang="en-US" dirty="0"/>
              <a:t>name</a:t>
            </a:r>
            <a:r>
              <a:rPr lang="zh-CN" altLang="en-US" dirty="0"/>
              <a:t>，有一个方法</a:t>
            </a:r>
            <a:r>
              <a:rPr lang="en-US" dirty="0"/>
              <a:t>show()</a:t>
            </a:r>
            <a:r>
              <a:rPr lang="zh-CN" altLang="en-US" dirty="0"/>
              <a:t>打印常量</a:t>
            </a:r>
            <a:r>
              <a:rPr lang="en-US" dirty="0"/>
              <a:t>name</a:t>
            </a:r>
            <a:r>
              <a:rPr lang="zh-CN" altLang="en-US" dirty="0"/>
              <a:t>。进行测试</a:t>
            </a:r>
            <a:endParaRPr lang="en-US" altLang="zh-CN" dirty="0"/>
          </a:p>
          <a:p>
            <a:r>
              <a:rPr lang="zh-CN" altLang="en-US" dirty="0"/>
              <a:t>进阶：</a:t>
            </a:r>
            <a:r>
              <a:rPr lang="en-US" altLang="zh-CN" dirty="0"/>
              <a:t>A</a:t>
            </a:r>
            <a:r>
              <a:rPr lang="zh-CN" altLang="en-US" dirty="0"/>
              <a:t>中也定义一个私有的变量</a:t>
            </a:r>
            <a:r>
              <a:rPr lang="en-US" altLang="zh-CN" dirty="0"/>
              <a:t>name</a:t>
            </a:r>
            <a:r>
              <a:rPr lang="zh-CN" altLang="en-US" dirty="0"/>
              <a:t>，在</a:t>
            </a:r>
            <a:r>
              <a:rPr lang="en-US" altLang="zh-CN" dirty="0"/>
              <a:t>show</a:t>
            </a:r>
            <a:r>
              <a:rPr lang="zh-CN" altLang="en-US" dirty="0"/>
              <a:t>方法中打印测试</a:t>
            </a:r>
            <a:endParaRPr lang="en-US" altLang="zh-CN" dirty="0"/>
          </a:p>
          <a:p>
            <a:pPr lvl="1">
              <a:buNone/>
            </a:pPr>
            <a:endParaRPr lang="zh-CN" altLang="en-US" dirty="0"/>
          </a:p>
          <a:p>
            <a:endParaRPr lang="zh-CN"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有一个铃声接口类</a:t>
            </a:r>
            <a:r>
              <a:rPr lang="en-US" dirty="0"/>
              <a:t>Bell</a:t>
            </a:r>
            <a:r>
              <a:rPr lang="zh-CN" altLang="en-US" dirty="0"/>
              <a:t>，里面有个</a:t>
            </a:r>
            <a:r>
              <a:rPr lang="en-US" altLang="zh-CN" dirty="0"/>
              <a:t>ring</a:t>
            </a:r>
            <a:r>
              <a:rPr lang="zh-CN" altLang="en-US" dirty="0"/>
              <a:t>方法。</a:t>
            </a:r>
            <a:endParaRPr lang="en-US" altLang="zh-CN" dirty="0"/>
          </a:p>
          <a:p>
            <a:r>
              <a:rPr lang="zh-CN" altLang="en-US" dirty="0"/>
              <a:t>有一个手机类</a:t>
            </a:r>
            <a:r>
              <a:rPr lang="en-US" dirty="0" err="1"/>
              <a:t>Cellphone</a:t>
            </a:r>
            <a:r>
              <a:rPr lang="zh-CN" altLang="en-US" dirty="0"/>
              <a:t>，具有闹钟功能</a:t>
            </a:r>
            <a:r>
              <a:rPr lang="en-US" dirty="0" err="1"/>
              <a:t>alarmclock</a:t>
            </a:r>
            <a:r>
              <a:rPr lang="zh-CN" altLang="en-US" dirty="0"/>
              <a:t>，参数是</a:t>
            </a:r>
            <a:r>
              <a:rPr lang="en-US" dirty="0"/>
              <a:t>Bell</a:t>
            </a:r>
            <a:r>
              <a:rPr lang="zh-CN" altLang="en-US" dirty="0"/>
              <a:t>类型，测试手机类的闹钟功能，通过匿名内部类作为参数，打印：懒猪起床了。</a:t>
            </a: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1550876" y="764704"/>
            <a:ext cx="6114256" cy="832698"/>
          </a:xfrm>
        </p:spPr>
        <p:txBody>
          <a:bodyPr/>
          <a:lstStyle/>
          <a:p>
            <a:pPr eaLnBrk="1" hangingPunct="1">
              <a:defRPr/>
            </a:pPr>
            <a:r>
              <a:rPr lang="zh-CN" altLang="en-US" b="1" dirty="0">
                <a:latin typeface="Times New Roman" pitchFamily="18" charset="0"/>
                <a:ea typeface="宋体" pitchFamily="2" charset="-122"/>
                <a:cs typeface="Times New Roman" pitchFamily="18" charset="0"/>
              </a:rPr>
              <a:t>类属性、类方法的设计思想</a:t>
            </a:r>
          </a:p>
        </p:txBody>
      </p:sp>
      <p:sp>
        <p:nvSpPr>
          <p:cNvPr id="13315" name="Rectangle 3"/>
          <p:cNvSpPr>
            <a:spLocks noChangeArrowheads="1"/>
          </p:cNvSpPr>
          <p:nvPr/>
        </p:nvSpPr>
        <p:spPr bwMode="auto">
          <a:xfrm>
            <a:off x="611560" y="1916832"/>
            <a:ext cx="7992888" cy="3539430"/>
          </a:xfrm>
          <a:prstGeom prst="rect">
            <a:avLst/>
          </a:prstGeom>
          <a:noFill/>
          <a:ln w="9525">
            <a:noFill/>
            <a:miter lim="800000"/>
            <a:headEnd/>
            <a:tailEnd/>
          </a:ln>
        </p:spPr>
        <p:txBody>
          <a:bodyPr wrap="square">
            <a:spAutoFit/>
          </a:bodyPr>
          <a:lstStyle/>
          <a:p>
            <a:pPr marL="342900" indent="-342900">
              <a:buFont typeface="Wingdings" pitchFamily="2" charset="2"/>
              <a:buChar char="l"/>
            </a:pPr>
            <a:r>
              <a:rPr lang="zh-CN" altLang="en-US" sz="2800" dirty="0">
                <a:latin typeface="Times New Roman" pitchFamily="18" charset="0"/>
                <a:ea typeface="宋体" pitchFamily="2" charset="-122"/>
                <a:cs typeface="Times New Roman" pitchFamily="18" charset="0"/>
              </a:rPr>
              <a:t>类属性作为该类各个对象之间共享的变量。</a:t>
            </a:r>
            <a:r>
              <a:rPr lang="zh-CN" altLang="en-US" sz="2800" b="1" dirty="0">
                <a:solidFill>
                  <a:srgbClr val="C00000"/>
                </a:solidFill>
                <a:latin typeface="Times New Roman" pitchFamily="18" charset="0"/>
                <a:ea typeface="宋体" pitchFamily="2" charset="-122"/>
                <a:cs typeface="Times New Roman" pitchFamily="18" charset="0"/>
              </a:rPr>
              <a:t>在设计类时</a:t>
            </a:r>
            <a:r>
              <a:rPr lang="en-US" altLang="zh-CN" sz="2800" b="1" dirty="0">
                <a:solidFill>
                  <a:srgbClr val="C00000"/>
                </a:solidFill>
                <a:latin typeface="Times New Roman" pitchFamily="18" charset="0"/>
                <a:ea typeface="宋体" pitchFamily="2" charset="-122"/>
                <a:cs typeface="Times New Roman" pitchFamily="18" charset="0"/>
              </a:rPr>
              <a:t>,</a:t>
            </a:r>
            <a:r>
              <a:rPr lang="zh-CN" altLang="en-US" sz="2800" b="1" dirty="0">
                <a:solidFill>
                  <a:srgbClr val="C00000"/>
                </a:solidFill>
                <a:latin typeface="Times New Roman" pitchFamily="18" charset="0"/>
                <a:ea typeface="宋体" pitchFamily="2" charset="-122"/>
                <a:cs typeface="Times New Roman" pitchFamily="18" charset="0"/>
              </a:rPr>
              <a:t>分析哪些类属性</a:t>
            </a:r>
            <a:r>
              <a:rPr lang="zh-CN" altLang="en-US" sz="2800" b="1" dirty="0">
                <a:solidFill>
                  <a:srgbClr val="0000FF"/>
                </a:solidFill>
                <a:latin typeface="Times New Roman" pitchFamily="18" charset="0"/>
                <a:ea typeface="宋体" pitchFamily="2" charset="-122"/>
                <a:cs typeface="Times New Roman" pitchFamily="18" charset="0"/>
              </a:rPr>
              <a:t>不因对象的不同而改变</a:t>
            </a:r>
            <a:r>
              <a:rPr lang="zh-CN" altLang="en-US" sz="2800" b="1" dirty="0">
                <a:solidFill>
                  <a:srgbClr val="C00000"/>
                </a:solidFill>
                <a:latin typeface="Times New Roman" pitchFamily="18" charset="0"/>
                <a:ea typeface="宋体" pitchFamily="2" charset="-122"/>
                <a:cs typeface="Times New Roman" pitchFamily="18" charset="0"/>
              </a:rPr>
              <a:t>，将这些属性设置为类属性。相应的方法设置为类方法。</a:t>
            </a:r>
            <a:endParaRPr lang="en-US" altLang="zh-CN" sz="2800" b="1" dirty="0">
              <a:solidFill>
                <a:srgbClr val="C00000"/>
              </a:solidFill>
              <a:latin typeface="Times New Roman" pitchFamily="18" charset="0"/>
              <a:ea typeface="宋体" pitchFamily="2" charset="-122"/>
              <a:cs typeface="Times New Roman" pitchFamily="18" charset="0"/>
            </a:endParaRPr>
          </a:p>
          <a:p>
            <a:endParaRPr lang="zh-CN" altLang="en-US" sz="2800" b="1" dirty="0">
              <a:solidFill>
                <a:srgbClr val="C00000"/>
              </a:solidFill>
              <a:latin typeface="Times New Roman" pitchFamily="18" charset="0"/>
              <a:ea typeface="宋体" pitchFamily="2" charset="-122"/>
              <a:cs typeface="Times New Roman" pitchFamily="18" charset="0"/>
            </a:endParaRPr>
          </a:p>
          <a:p>
            <a:pPr marL="342900" indent="-342900">
              <a:buFont typeface="Wingdings" pitchFamily="2" charset="2"/>
              <a:buChar char="l"/>
            </a:pPr>
            <a:r>
              <a:rPr lang="zh-CN" altLang="en-US" sz="2800" b="1" dirty="0">
                <a:solidFill>
                  <a:srgbClr val="C00000"/>
                </a:solidFill>
                <a:latin typeface="Times New Roman" pitchFamily="18" charset="0"/>
                <a:ea typeface="宋体" pitchFamily="2" charset="-122"/>
                <a:cs typeface="Times New Roman" pitchFamily="18" charset="0"/>
              </a:rPr>
              <a:t>如果方法与调用者无关，则这样的方法通常被声明为类方法，由于不需要创建对象就可以调用类方法，从而简化了方法的调用</a:t>
            </a:r>
            <a:endParaRPr lang="zh-CN" altLang="en-US" sz="2800" dirty="0">
              <a:solidFill>
                <a:srgbClr val="C00000"/>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34006941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411760" y="764704"/>
            <a:ext cx="5256584" cy="720080"/>
          </a:xfrm>
        </p:spPr>
        <p:txBody>
          <a:bodyPr/>
          <a:lstStyle/>
          <a:p>
            <a:r>
              <a:rPr lang="zh-CN" altLang="en-US" b="1" dirty="0">
                <a:latin typeface="宋体" pitchFamily="2" charset="-122"/>
                <a:ea typeface="宋体" pitchFamily="2" charset="-122"/>
              </a:rPr>
              <a:t>面向对象内容总结</a:t>
            </a:r>
          </a:p>
        </p:txBody>
      </p:sp>
      <p:pic>
        <p:nvPicPr>
          <p:cNvPr id="1026" name="Picture 2" descr="D:\Teach\javaSE\面向对象.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140968"/>
            <a:ext cx="8732606" cy="33123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11560" y="1700808"/>
            <a:ext cx="8064896" cy="954107"/>
          </a:xfrm>
          <a:prstGeom prst="rect">
            <a:avLst/>
          </a:prstGeom>
          <a:noFill/>
        </p:spPr>
        <p:txBody>
          <a:bodyPr wrap="square" rtlCol="0">
            <a:spAutoFit/>
          </a:bodyPr>
          <a:lstStyle/>
          <a:p>
            <a:r>
              <a:rPr lang="zh-CN" altLang="en-US" sz="2800" dirty="0">
                <a:latin typeface="Times New Roman" pitchFamily="18" charset="0"/>
                <a:ea typeface="宋体" pitchFamily="2" charset="-122"/>
                <a:cs typeface="Times New Roman" pitchFamily="18" charset="0"/>
              </a:rPr>
              <a:t>面向对象特性，是</a:t>
            </a:r>
            <a:r>
              <a:rPr lang="en-US" altLang="zh-CN" sz="2800" dirty="0">
                <a:latin typeface="Times New Roman" pitchFamily="18" charset="0"/>
                <a:ea typeface="宋体" pitchFamily="2" charset="-122"/>
                <a:cs typeface="Times New Roman" pitchFamily="18" charset="0"/>
              </a:rPr>
              <a:t>java</a:t>
            </a:r>
            <a:r>
              <a:rPr lang="zh-CN" altLang="en-US" sz="2800" dirty="0">
                <a:latin typeface="Times New Roman" pitchFamily="18" charset="0"/>
                <a:ea typeface="宋体" pitchFamily="2" charset="-122"/>
                <a:cs typeface="Times New Roman" pitchFamily="18" charset="0"/>
              </a:rPr>
              <a:t>学习的</a:t>
            </a:r>
            <a:r>
              <a:rPr lang="zh-CN" altLang="en-US" sz="2800" b="1" dirty="0">
                <a:solidFill>
                  <a:srgbClr val="FF0000"/>
                </a:solidFill>
                <a:latin typeface="Times New Roman" pitchFamily="18" charset="0"/>
                <a:ea typeface="宋体" pitchFamily="2" charset="-122"/>
                <a:cs typeface="Times New Roman" pitchFamily="18" charset="0"/>
              </a:rPr>
              <a:t>核心、重头戏</a:t>
            </a:r>
            <a:r>
              <a:rPr lang="zh-CN" altLang="en-US" sz="2800" dirty="0">
                <a:latin typeface="Times New Roman" pitchFamily="18" charset="0"/>
                <a:ea typeface="宋体" pitchFamily="2" charset="-122"/>
                <a:cs typeface="Times New Roman" pitchFamily="18" charset="0"/>
              </a:rPr>
              <a:t>。希望大家及时地梳理、总结 </a:t>
            </a:r>
          </a:p>
        </p:txBody>
      </p:sp>
    </p:spTree>
    <p:extLst>
      <p:ext uri="{BB962C8B-B14F-4D97-AF65-F5344CB8AC3E}">
        <p14:creationId xmlns:p14="http://schemas.microsoft.com/office/powerpoint/2010/main" val="1397692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2627784" y="764704"/>
            <a:ext cx="4152510" cy="648072"/>
          </a:xfrm>
        </p:spPr>
        <p:txBody>
          <a:bodyPr/>
          <a:lstStyle/>
          <a:p>
            <a:pPr eaLnBrk="1" hangingPunct="1">
              <a:defRPr/>
            </a:pPr>
            <a:r>
              <a:rPr lang="zh-CN" altLang="en-US" b="1" dirty="0">
                <a:latin typeface="+mn-lt"/>
                <a:ea typeface="宋体" pitchFamily="2" charset="-122"/>
                <a:cs typeface="Times New Roman" pitchFamily="18" charset="0"/>
              </a:rPr>
              <a:t>关键字</a:t>
            </a:r>
            <a:r>
              <a:rPr lang="en-US" altLang="zh-CN" b="1" dirty="0">
                <a:solidFill>
                  <a:srgbClr val="C00000"/>
                </a:solidFill>
                <a:latin typeface="+mn-lt"/>
                <a:ea typeface="宋体" pitchFamily="2" charset="-122"/>
                <a:cs typeface="Times New Roman" pitchFamily="18" charset="0"/>
              </a:rPr>
              <a:t>static</a:t>
            </a:r>
          </a:p>
        </p:txBody>
      </p:sp>
      <p:sp>
        <p:nvSpPr>
          <p:cNvPr id="6147" name="Rectangle 3"/>
          <p:cNvSpPr>
            <a:spLocks noGrp="1" noChangeArrowheads="1"/>
          </p:cNvSpPr>
          <p:nvPr>
            <p:ph type="body" idx="1"/>
          </p:nvPr>
        </p:nvSpPr>
        <p:spPr>
          <a:xfrm>
            <a:off x="467544" y="1556792"/>
            <a:ext cx="8424936" cy="4536504"/>
          </a:xfrm>
        </p:spPr>
        <p:txBody>
          <a:bodyPr>
            <a:normAutofit/>
          </a:bodyPr>
          <a:lstStyle/>
          <a:p>
            <a:pPr algn="just">
              <a:spcBef>
                <a:spcPct val="40000"/>
              </a:spcBef>
              <a:buFont typeface="Wingdings" pitchFamily="2" charset="2"/>
              <a:buChar char="l"/>
            </a:pPr>
            <a:r>
              <a:rPr lang="zh-CN" altLang="en-US" dirty="0">
                <a:ea typeface="宋体" pitchFamily="2" charset="-122"/>
                <a:cs typeface="Times New Roman" pitchFamily="18" charset="0"/>
              </a:rPr>
              <a:t>使用范围：</a:t>
            </a:r>
            <a:endParaRPr lang="en-US" altLang="zh-CN" dirty="0">
              <a:ea typeface="宋体" pitchFamily="2" charset="-122"/>
              <a:cs typeface="Times New Roman" pitchFamily="18" charset="0"/>
            </a:endParaRPr>
          </a:p>
          <a:p>
            <a:pPr marL="540000" lvl="1" algn="just">
              <a:spcBef>
                <a:spcPct val="40000"/>
              </a:spcBef>
              <a:buFont typeface="Wingdings" pitchFamily="2" charset="2"/>
              <a:buChar char="Ø"/>
            </a:pPr>
            <a:r>
              <a:rPr lang="zh-CN" altLang="en-US" dirty="0">
                <a:ea typeface="宋体" pitchFamily="2" charset="-122"/>
                <a:cs typeface="Times New Roman" pitchFamily="18" charset="0"/>
              </a:rPr>
              <a:t>在</a:t>
            </a:r>
            <a:r>
              <a:rPr lang="en-US" altLang="zh-CN" dirty="0">
                <a:ea typeface="宋体" pitchFamily="2" charset="-122"/>
                <a:cs typeface="Times New Roman" pitchFamily="18" charset="0"/>
              </a:rPr>
              <a:t>Java</a:t>
            </a:r>
            <a:r>
              <a:rPr lang="zh-CN" altLang="en-US" dirty="0">
                <a:ea typeface="宋体" pitchFamily="2" charset="-122"/>
                <a:cs typeface="Times New Roman" pitchFamily="18" charset="0"/>
              </a:rPr>
              <a:t>类中，可用</a:t>
            </a:r>
            <a:r>
              <a:rPr lang="en-US" altLang="zh-CN" dirty="0">
                <a:ea typeface="宋体" pitchFamily="2" charset="-122"/>
                <a:cs typeface="Times New Roman" pitchFamily="18" charset="0"/>
              </a:rPr>
              <a:t>static</a:t>
            </a:r>
            <a:r>
              <a:rPr lang="zh-CN" altLang="en-US" dirty="0">
                <a:ea typeface="宋体" pitchFamily="2" charset="-122"/>
                <a:cs typeface="Times New Roman" pitchFamily="18" charset="0"/>
              </a:rPr>
              <a:t>修饰</a:t>
            </a:r>
            <a:r>
              <a:rPr lang="zh-CN" altLang="en-US" dirty="0">
                <a:solidFill>
                  <a:srgbClr val="C00000"/>
                </a:solidFill>
                <a:ea typeface="宋体" pitchFamily="2" charset="-122"/>
                <a:cs typeface="Times New Roman" pitchFamily="18" charset="0"/>
              </a:rPr>
              <a:t>属性、方法</a:t>
            </a:r>
            <a:r>
              <a:rPr lang="zh-CN" altLang="en-US" dirty="0">
                <a:ea typeface="宋体" pitchFamily="2" charset="-122"/>
                <a:cs typeface="Times New Roman" pitchFamily="18" charset="0"/>
              </a:rPr>
              <a:t>、</a:t>
            </a:r>
            <a:r>
              <a:rPr lang="zh-CN" altLang="en-US" dirty="0">
                <a:solidFill>
                  <a:srgbClr val="C00000"/>
                </a:solidFill>
                <a:ea typeface="宋体" pitchFamily="2" charset="-122"/>
                <a:cs typeface="Times New Roman" pitchFamily="18" charset="0"/>
              </a:rPr>
              <a:t>代码块、内部类</a:t>
            </a:r>
            <a:endParaRPr lang="en-US" altLang="zh-CN" dirty="0">
              <a:solidFill>
                <a:srgbClr val="C00000"/>
              </a:solidFill>
              <a:ea typeface="宋体" pitchFamily="2" charset="-122"/>
              <a:cs typeface="Times New Roman" pitchFamily="18" charset="0"/>
            </a:endParaRPr>
          </a:p>
          <a:p>
            <a:pPr marL="457200" lvl="1" indent="0" algn="just">
              <a:spcBef>
                <a:spcPct val="40000"/>
              </a:spcBef>
              <a:buNone/>
            </a:pPr>
            <a:endParaRPr lang="en-US" altLang="zh-CN" dirty="0">
              <a:ea typeface="宋体" pitchFamily="2" charset="-122"/>
            </a:endParaRPr>
          </a:p>
          <a:p>
            <a:pPr>
              <a:buFont typeface="Wingdings" pitchFamily="2" charset="2"/>
              <a:buChar char="l"/>
            </a:pPr>
            <a:r>
              <a:rPr lang="zh-CN" altLang="en-US" dirty="0">
                <a:ea typeface="宋体" pitchFamily="2" charset="-122"/>
              </a:rPr>
              <a:t>被修饰后的成员具备以下特点：</a:t>
            </a:r>
          </a:p>
          <a:p>
            <a:pPr lvl="1">
              <a:spcBef>
                <a:spcPts val="1800"/>
              </a:spcBef>
              <a:buFont typeface="Wingdings" pitchFamily="2" charset="2"/>
              <a:buChar char="Ø"/>
            </a:pPr>
            <a:r>
              <a:rPr lang="zh-CN" altLang="en-US" sz="2500" dirty="0">
                <a:ea typeface="宋体" pitchFamily="2" charset="-122"/>
              </a:rPr>
              <a:t>随着类的加载而加载</a:t>
            </a:r>
            <a:endParaRPr lang="en-US" altLang="zh-CN" sz="2500" dirty="0">
              <a:ea typeface="宋体" pitchFamily="2" charset="-122"/>
            </a:endParaRPr>
          </a:p>
          <a:p>
            <a:pPr lvl="1">
              <a:spcBef>
                <a:spcPts val="1800"/>
              </a:spcBef>
              <a:buFont typeface="Wingdings" pitchFamily="2" charset="2"/>
              <a:buChar char="Ø"/>
            </a:pPr>
            <a:r>
              <a:rPr lang="zh-CN" altLang="en-US" sz="2500" dirty="0">
                <a:ea typeface="宋体" pitchFamily="2" charset="-122"/>
              </a:rPr>
              <a:t>优先于对象存在</a:t>
            </a:r>
          </a:p>
          <a:p>
            <a:pPr lvl="1">
              <a:spcBef>
                <a:spcPts val="1800"/>
              </a:spcBef>
              <a:buFont typeface="Wingdings" pitchFamily="2" charset="2"/>
              <a:buChar char="Ø"/>
            </a:pPr>
            <a:r>
              <a:rPr lang="zh-CN" altLang="en-US" sz="2500" dirty="0">
                <a:ea typeface="宋体" pitchFamily="2" charset="-122"/>
              </a:rPr>
              <a:t>修饰的成员，被所有对象所共享</a:t>
            </a:r>
          </a:p>
          <a:p>
            <a:pPr lvl="1">
              <a:spcBef>
                <a:spcPts val="1800"/>
              </a:spcBef>
              <a:buFont typeface="Wingdings" pitchFamily="2" charset="2"/>
              <a:buChar char="Ø"/>
            </a:pPr>
            <a:r>
              <a:rPr lang="zh-CN" altLang="en-US" sz="2500" dirty="0">
                <a:ea typeface="宋体" pitchFamily="2" charset="-122"/>
              </a:rPr>
              <a:t>访问权限允许时，可不创建对象，直接被类调用</a:t>
            </a:r>
          </a:p>
        </p:txBody>
      </p:sp>
    </p:spTree>
    <p:extLst>
      <p:ext uri="{BB962C8B-B14F-4D97-AF65-F5344CB8AC3E}">
        <p14:creationId xmlns:p14="http://schemas.microsoft.com/office/powerpoint/2010/main" val="1131396472"/>
      </p:ext>
    </p:extLst>
  </p:cSld>
  <p:clrMapOvr>
    <a:masterClrMapping/>
  </p:clrMapOvr>
</p:sld>
</file>

<file path=ppt/theme/theme1.xml><?xml version="1.0" encoding="utf-8"?>
<a:theme xmlns:a="http://schemas.openxmlformats.org/drawingml/2006/main" name="PPT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3">
      <a:majorFont>
        <a:latin typeface="Calibri"/>
        <a:ea typeface="Arial Unicode MS"/>
        <a:cs typeface=""/>
      </a:majorFont>
      <a:minorFont>
        <a:latin typeface="Calibri"/>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lumMod val="20000"/>
            <a:lumOff val="80000"/>
          </a:schemeClr>
        </a:solidFill>
        <a:ln w="31750"/>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rgbClr val="FF0000"/>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PPT模板</Template>
  <TotalTime>10022</TotalTime>
  <Words>5199</Words>
  <Application>Microsoft Office PowerPoint</Application>
  <PresentationFormat>全屏显示(4:3)</PresentationFormat>
  <Paragraphs>918</Paragraphs>
  <Slides>80</Slides>
  <Notes>15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80</vt:i4>
      </vt:variant>
    </vt:vector>
  </HeadingPairs>
  <TitlesOfParts>
    <vt:vector size="90" baseType="lpstr">
      <vt:lpstr>Arial Unicode MS</vt:lpstr>
      <vt:lpstr>楷体</vt:lpstr>
      <vt:lpstr>宋体</vt:lpstr>
      <vt:lpstr>新宋体</vt:lpstr>
      <vt:lpstr>Arial</vt:lpstr>
      <vt:lpstr>Calibri</vt:lpstr>
      <vt:lpstr>Courier New</vt:lpstr>
      <vt:lpstr>Times New Roman</vt:lpstr>
      <vt:lpstr>Wingdings</vt:lpstr>
      <vt:lpstr>PPT模板</vt:lpstr>
      <vt:lpstr>第6章 面向对象编程(下)</vt:lpstr>
      <vt:lpstr>PowerPoint 演示文稿</vt:lpstr>
      <vt:lpstr>本章内容</vt:lpstr>
      <vt:lpstr>PowerPoint 演示文稿</vt:lpstr>
      <vt:lpstr>6.1  关键字static</vt:lpstr>
      <vt:lpstr>PowerPoint 演示文稿</vt:lpstr>
      <vt:lpstr>关键字static</vt:lpstr>
      <vt:lpstr>类属性、类方法的设计思想</vt:lpstr>
      <vt:lpstr>关键字static</vt:lpstr>
      <vt:lpstr>PowerPoint 演示文稿</vt:lpstr>
      <vt:lpstr>案例</vt:lpstr>
      <vt:lpstr>类变量(class Variable)</vt:lpstr>
      <vt:lpstr>类变量应用举例</vt:lpstr>
      <vt:lpstr>类方法(class Method) </vt:lpstr>
      <vt:lpstr>类方法</vt:lpstr>
      <vt:lpstr>练习1</vt:lpstr>
      <vt:lpstr>练习2</vt:lpstr>
      <vt:lpstr>单例 (Singleton)设计模式</vt:lpstr>
      <vt:lpstr>单例(Singleton)设计模式-饿汉式</vt:lpstr>
      <vt:lpstr>单例(Singleton)设计模式-懒汉式</vt:lpstr>
      <vt:lpstr>PowerPoint 演示文稿</vt:lpstr>
      <vt:lpstr>PowerPoint 演示文稿</vt:lpstr>
      <vt:lpstr>6.4  关键字：final</vt:lpstr>
      <vt:lpstr>PowerPoint 演示文稿</vt:lpstr>
      <vt:lpstr>PowerPoint 演示文稿</vt:lpstr>
      <vt:lpstr>PowerPoint 演示文稿</vt:lpstr>
      <vt:lpstr>关键字final应用举例</vt:lpstr>
      <vt:lpstr>PowerPoint 演示文稿</vt:lpstr>
      <vt:lpstr>PowerPoint 演示文稿</vt:lpstr>
      <vt:lpstr>6.2  理解main方法的语法 </vt:lpstr>
      <vt:lpstr>命令行参数用法举例</vt:lpstr>
      <vt:lpstr>PowerPoint 演示文稿</vt:lpstr>
      <vt:lpstr>PowerPoint 演示文稿</vt:lpstr>
      <vt:lpstr>6.3  类的成员之四：初始化块</vt:lpstr>
      <vt:lpstr>6.3  类的成员之四：初始化块</vt:lpstr>
      <vt:lpstr>6.3  类的成员之四：初始化块</vt:lpstr>
      <vt:lpstr>静态初始化块举例</vt:lpstr>
      <vt:lpstr>PowerPoint 演示文稿</vt:lpstr>
      <vt:lpstr>PowerPoint 演示文稿</vt:lpstr>
      <vt:lpstr>6.5  抽象类(abstract class)</vt:lpstr>
      <vt:lpstr>抽象类</vt:lpstr>
      <vt:lpstr>抽象类举例</vt:lpstr>
      <vt:lpstr>抽象类应用</vt:lpstr>
      <vt:lpstr>抽象类应用</vt:lpstr>
      <vt:lpstr>PowerPoint 演示文稿</vt:lpstr>
      <vt:lpstr>练 习2</vt:lpstr>
      <vt:lpstr>PowerPoint 演示文稿</vt:lpstr>
      <vt:lpstr>PowerPoint 演示文稿</vt:lpstr>
      <vt:lpstr>PowerPoint 演示文稿</vt:lpstr>
      <vt:lpstr>接 口(2)</vt:lpstr>
      <vt:lpstr>6.6  接 口(1)</vt:lpstr>
      <vt:lpstr>接 口(3)</vt:lpstr>
      <vt:lpstr>接 口(4)</vt:lpstr>
      <vt:lpstr>接口应用举例(1)</vt:lpstr>
      <vt:lpstr>接口应用举例(1)</vt:lpstr>
      <vt:lpstr>接口应用举例(2)</vt:lpstr>
      <vt:lpstr>接口的其他问题</vt:lpstr>
      <vt:lpstr>接口用法总结</vt:lpstr>
      <vt:lpstr>练习</vt:lpstr>
      <vt:lpstr>PowerPoint 演示文稿</vt:lpstr>
      <vt:lpstr>PowerPoint 演示文稿</vt:lpstr>
      <vt:lpstr>PowerPoint 演示文稿</vt:lpstr>
      <vt:lpstr>练习3</vt:lpstr>
      <vt:lpstr>PowerPoint 演示文稿</vt:lpstr>
      <vt:lpstr>PowerPoint 演示文稿</vt:lpstr>
      <vt:lpstr>PowerPoint 演示文稿</vt:lpstr>
      <vt:lpstr>接口中的默认方法</vt:lpstr>
      <vt:lpstr>接口冲突的解决方式</vt:lpstr>
      <vt:lpstr>PowerPoint 演示文稿</vt:lpstr>
      <vt:lpstr>6.7  类的成员之五：内部类</vt:lpstr>
      <vt:lpstr>内部类举例 (1)</vt:lpstr>
      <vt:lpstr>内部类举例 (2)</vt:lpstr>
      <vt:lpstr>内部类特性</vt:lpstr>
      <vt:lpstr>PowerPoint 演示文稿</vt:lpstr>
      <vt:lpstr>PowerPoint 演示文稿</vt:lpstr>
      <vt:lpstr>PowerPoint 演示文稿</vt:lpstr>
      <vt:lpstr>练习</vt:lpstr>
      <vt:lpstr>PowerPoint 演示文稿</vt:lpstr>
      <vt:lpstr>PowerPoint 演示文稿</vt:lpstr>
      <vt:lpstr>面向对象内容总结</vt:lpstr>
    </vt:vector>
  </TitlesOfParts>
  <Company>WwW.YlmF.CoM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petrelsky5</dc:creator>
  <cp:lastModifiedBy>斌 乐</cp:lastModifiedBy>
  <cp:revision>829</cp:revision>
  <dcterms:created xsi:type="dcterms:W3CDTF">2012-08-05T14:09:30Z</dcterms:created>
  <dcterms:modified xsi:type="dcterms:W3CDTF">2019-05-03T15:23:00Z</dcterms:modified>
</cp:coreProperties>
</file>