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8" r:id="rId3"/>
    <p:sldId id="556" r:id="rId4"/>
    <p:sldId id="552" r:id="rId5"/>
    <p:sldId id="545" r:id="rId6"/>
    <p:sldId id="528" r:id="rId7"/>
    <p:sldId id="529" r:id="rId8"/>
    <p:sldId id="542" r:id="rId9"/>
    <p:sldId id="530" r:id="rId10"/>
    <p:sldId id="546" r:id="rId11"/>
    <p:sldId id="532" r:id="rId12"/>
    <p:sldId id="531" r:id="rId13"/>
    <p:sldId id="551" r:id="rId14"/>
    <p:sldId id="544" r:id="rId15"/>
    <p:sldId id="533" r:id="rId16"/>
    <p:sldId id="534" r:id="rId17"/>
    <p:sldId id="535" r:id="rId18"/>
    <p:sldId id="537" r:id="rId19"/>
    <p:sldId id="539" r:id="rId20"/>
    <p:sldId id="540" r:id="rId21"/>
    <p:sldId id="541" r:id="rId22"/>
    <p:sldId id="543" r:id="rId24"/>
    <p:sldId id="257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6213" autoAdjust="0"/>
  </p:normalViewPr>
  <p:slideViewPr>
    <p:cSldViewPr>
      <p:cViewPr varScale="1">
        <p:scale>
          <a:sx n="82" d="100"/>
          <a:sy n="82" d="100"/>
        </p:scale>
        <p:origin x="75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如果把标有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@Inherited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注解的自宝义的注解标注在类级别上，子类则可以继承父类类级别的注解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512" y="1484784"/>
            <a:ext cx="8352928" cy="2808312"/>
          </a:xfrm>
        </p:spPr>
        <p:txBody>
          <a:bodyPr>
            <a:normAutofit/>
          </a:bodyPr>
          <a:lstStyle/>
          <a:p>
            <a:r>
              <a:rPr lang="zh-CN" altLang="en-US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br>
              <a:rPr lang="en-US" altLang="zh-CN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zh-CN" altLang="en-US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枚举类 与</a:t>
            </a:r>
            <a:r>
              <a:rPr lang="en-US" altLang="zh-CN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注解</a:t>
            </a:r>
            <a:endParaRPr lang="zh-CN" altLang="zh-CN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750110"/>
            <a:ext cx="4580562" cy="790622"/>
          </a:xfrm>
        </p:spPr>
        <p:txBody>
          <a:bodyPr/>
          <a:lstStyle/>
          <a:p>
            <a:r>
              <a:rPr lang="zh-CN" altLang="en-US" b="1" dirty="0"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枚举的方法</a:t>
            </a:r>
            <a:endParaRPr lang="zh-CN" altLang="en-US" b="1" dirty="0"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7584" y="1412775"/>
            <a:ext cx="7704856" cy="5093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572734" cy="781814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实现接口的枚举类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916832"/>
            <a:ext cx="8352928" cy="276401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和普通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Java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类一样，枚举类可以实现一个或多个接口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若需要每个枚举值在调用实现的接口方法呈现出不同的行为方式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则可以让每个枚举值分别来实现该方法</a:t>
            </a:r>
            <a:endParaRPr lang="zh-CN" altLang="en-US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8-2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注解</a:t>
            </a:r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(Annotation)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92696"/>
            <a:ext cx="4636630" cy="8401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二、注解</a:t>
            </a:r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Annotation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 b="1" dirty="0">
                <a:ea typeface="宋体" pitchFamily="2" charset="-122"/>
                <a:cs typeface="Times New Roman" panose="02020503050405090304" pitchFamily="18" charset="0"/>
              </a:rPr>
              <a:t>主要内容</a:t>
            </a:r>
            <a:endParaRPr lang="en-US" altLang="zh-CN" sz="3600" b="1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12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JDK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内置的基本注解类型（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3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个）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自定义注解类型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ea typeface="宋体" pitchFamily="2" charset="-122"/>
                <a:cs typeface="Times New Roman" panose="02020503050405090304" pitchFamily="18" charset="0"/>
              </a:rPr>
              <a:t>元注解：对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注解进行注解（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4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个）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利用反射获取注解信息（在反射部分</a:t>
            </a:r>
            <a:r>
              <a:rPr lang="zh-CN" altLang="en-US">
                <a:ea typeface="宋体" pitchFamily="2" charset="-122"/>
                <a:cs typeface="Times New Roman" panose="02020503050405090304" pitchFamily="18" charset="0"/>
              </a:rPr>
              <a:t>涉及）</a:t>
            </a:r>
            <a:endParaRPr lang="en-US" altLang="zh-CN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ea typeface="宋体" pitchFamily="2" charset="-122"/>
              </a:rPr>
              <a:t>Java 8 </a:t>
            </a:r>
            <a:r>
              <a:rPr lang="zh-CN" altLang="en-US">
                <a:ea typeface="宋体" pitchFamily="2" charset="-122"/>
              </a:rPr>
              <a:t>中关于注解的修改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548680"/>
            <a:ext cx="6237316" cy="925830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注解</a:t>
            </a:r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 (Annotation)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概述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09729"/>
            <a:ext cx="8712968" cy="501561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从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JDK 5.0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开始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, Java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增加了对元数据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MetaData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)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的支持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也就是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Annotation(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注解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)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Annotation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其实就是代码里的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特殊标记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这些标记可以在编译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类加载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运行时被读取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并执行相应的处理。通过使用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Annotation,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程序员可以在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不改变原有逻辑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的情况下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在源文件中嵌入一些补充信息。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Annotation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可以像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修饰符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一样被使用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可用于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修饰包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,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类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构造器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方法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成员变量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参数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局部变量的声明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这些信息被保存在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Annotation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的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“name=value”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对中。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在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JavaSE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中，注解的使用目的比较简单，例如标记过时的功能，忽略警告等。在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JavaEE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/Android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中注解占据了更重要的角色，例如用来配置应用程序的任何切面，代替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java EE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旧版中所遗留的繁冗代码和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XML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配置等。</a:t>
            </a:r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084048" cy="781814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基本的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Annotation</a:t>
            </a:r>
            <a:endParaRPr lang="en-US" altLang="zh-CN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714489"/>
            <a:ext cx="8429684" cy="3571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使用 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Annotation 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时要在其前面增加 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@ 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符号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并</a:t>
            </a:r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把该 </a:t>
            </a:r>
            <a:r>
              <a:rPr lang="en-US" altLang="zh-CN" sz="28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Annotation </a:t>
            </a:r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当成一个修饰符使用。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用于修饰它支持的程序元素</a:t>
            </a:r>
            <a:endParaRPr lang="zh-CN" altLang="en-US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三个基本的 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Annotation: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@Override: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限定重写父类方法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该注解只能用于方法</a:t>
            </a:r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@Deprecated: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用于表示某个程序元素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类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方法等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已过时</a:t>
            </a:r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@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SuppressWarnings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: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抑制编译器警告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92696"/>
            <a:ext cx="5371510" cy="853822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自定义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Annotation</a:t>
            </a:r>
            <a:endParaRPr lang="en-US" altLang="zh-CN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43050"/>
            <a:ext cx="8352928" cy="46662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定义新的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Annotation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类型使用 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@interface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关键字</a:t>
            </a:r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Annotation 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的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成员变量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在 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Annotation 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定义中以无参数方法的形式来声明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. 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其方法名和返回值定义了该成员的名字和类型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. 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可以在定义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Annotation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的成员变量时为其指定初始值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指定成员变量的初始值可使用 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default 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关键字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@interface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MyAnnotation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{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pPr marL="400050" lvl="1" indent="0"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       String name() default “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atguigu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";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pPr marL="400050" lvl="1" indent="0"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        }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没有成员定义的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Annotation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称为标记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;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包含成员变量的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Annotation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称为元数据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Annotation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692696"/>
            <a:ext cx="5720740" cy="794340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JDK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的元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Annotation</a:t>
            </a:r>
            <a:endParaRPr lang="en-US" altLang="zh-CN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71613"/>
            <a:ext cx="8640960" cy="351357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JDK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的元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Annotation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用于修饰其他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Annotation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定义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JDK5.0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提供了专门在注解上的注解类型，分别是：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Retention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Target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Documented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Inherited</a:t>
            </a:r>
            <a:endParaRPr lang="zh-CN" altLang="en-US" sz="28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5517232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元数据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/>
              <a:t>String name = “</a:t>
            </a:r>
            <a:r>
              <a:rPr lang="en-US" altLang="zh-CN" sz="2400" dirty="0" err="1"/>
              <a:t>atguigu</a:t>
            </a:r>
            <a:r>
              <a:rPr lang="en-US" altLang="zh-CN" sz="2400" dirty="0"/>
              <a:t>”;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720740" cy="794340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JDK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的元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Annotation</a:t>
            </a:r>
            <a:endParaRPr lang="en-US" altLang="zh-CN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71612"/>
            <a:ext cx="8856984" cy="466569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@Retention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: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只能用于修饰一个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Annotation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定义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用于指定该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Annotation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可以保留多长时间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, @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Rentention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包含一个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RetentionPolicy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类型的成员变量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使用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@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Rentention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时必须为该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value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成员变量指定值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: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RetentionPolicy.SOURCE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: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编译器直接丢弃这种策略的注释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RetentionPolicy.CLASS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: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编译器将把注释记录在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class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文件中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.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当运行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Java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程序时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, JVM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不会保留注解。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这是默认值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RetentionPolicy.RUNTIME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:</a:t>
            </a: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编译器将把注释记录在 </a:t>
            </a:r>
            <a:r>
              <a:rPr lang="en-US" altLang="zh-CN" b="1" dirty="0">
                <a:ea typeface="宋体" pitchFamily="2" charset="-122"/>
                <a:cs typeface="Times New Roman" panose="02020503050405090304" pitchFamily="18" charset="0"/>
              </a:rPr>
              <a:t>class </a:t>
            </a: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文件中</a:t>
            </a:r>
            <a:r>
              <a:rPr lang="en-US" altLang="zh-CN" b="1" dirty="0">
                <a:ea typeface="宋体" pitchFamily="2" charset="-122"/>
                <a:cs typeface="Times New Roman" panose="02020503050405090304" pitchFamily="18" charset="0"/>
              </a:rPr>
              <a:t>. </a:t>
            </a: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当运行 </a:t>
            </a:r>
            <a:r>
              <a:rPr lang="en-US" altLang="zh-CN" b="1" dirty="0">
                <a:ea typeface="宋体" pitchFamily="2" charset="-122"/>
                <a:cs typeface="Times New Roman" panose="02020503050405090304" pitchFamily="18" charset="0"/>
              </a:rPr>
              <a:t>Java </a:t>
            </a: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程序时</a:t>
            </a:r>
            <a:r>
              <a:rPr lang="en-US" altLang="zh-CN" b="1" dirty="0">
                <a:ea typeface="宋体" pitchFamily="2" charset="-122"/>
                <a:cs typeface="Times New Roman" panose="02020503050405090304" pitchFamily="18" charset="0"/>
              </a:rPr>
              <a:t>, JVM </a:t>
            </a: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会保留注释</a:t>
            </a:r>
            <a:r>
              <a:rPr lang="en-US" altLang="zh-CN" b="1" dirty="0">
                <a:ea typeface="宋体" pitchFamily="2" charset="-122"/>
                <a:cs typeface="Times New Roman" panose="02020503050405090304" pitchFamily="18" charset="0"/>
              </a:rPr>
              <a:t>. </a:t>
            </a: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程序可以通过反射获取该注释</a:t>
            </a:r>
            <a:endParaRPr lang="zh-CN" altLang="en-US" b="1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992192"/>
            <a:ext cx="698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cs typeface="Times New Roman" panose="02020503050405090304" pitchFamily="18" charset="0"/>
              </a:rPr>
              <a:t>public </a:t>
            </a:r>
            <a:r>
              <a:rPr lang="en-US" altLang="zh-CN" sz="2400" b="1" dirty="0" err="1">
                <a:cs typeface="Times New Roman" panose="02020503050405090304" pitchFamily="18" charset="0"/>
              </a:rPr>
              <a:t>enum</a:t>
            </a:r>
            <a:r>
              <a:rPr lang="en-US" altLang="zh-CN" sz="2400" b="1" dirty="0">
                <a:cs typeface="Times New Roman" panose="02020503050405090304" pitchFamily="18" charset="0"/>
              </a:rPr>
              <a:t> </a:t>
            </a:r>
            <a:r>
              <a:rPr lang="en-US" altLang="zh-CN" sz="2400" b="1" dirty="0" err="1">
                <a:cs typeface="Times New Roman" panose="02020503050405090304" pitchFamily="18" charset="0"/>
              </a:rPr>
              <a:t>RetentionPolicy</a:t>
            </a:r>
            <a:r>
              <a:rPr lang="en-US" altLang="zh-CN" sz="2400" b="1" dirty="0">
                <a:cs typeface="Times New Roman" panose="02020503050405090304" pitchFamily="18" charset="0"/>
              </a:rPr>
              <a:t>{</a:t>
            </a:r>
            <a:endParaRPr lang="en-US" altLang="zh-CN" sz="2400" b="1" dirty="0">
              <a:cs typeface="Times New Roman" panose="02020503050405090304" pitchFamily="18" charset="0"/>
            </a:endParaRPr>
          </a:p>
          <a:p>
            <a:r>
              <a:rPr lang="en-US" altLang="zh-CN" sz="2400" b="1" dirty="0">
                <a:cs typeface="Times New Roman" panose="02020503050405090304" pitchFamily="18" charset="0"/>
              </a:rPr>
              <a:t>	SOURCE,</a:t>
            </a:r>
            <a:endParaRPr lang="en-US" altLang="zh-CN" sz="2400" b="1" dirty="0">
              <a:cs typeface="Times New Roman" panose="02020503050405090304" pitchFamily="18" charset="0"/>
            </a:endParaRPr>
          </a:p>
          <a:p>
            <a:r>
              <a:rPr lang="en-US" altLang="zh-CN" sz="2400" b="1" dirty="0">
                <a:cs typeface="Times New Roman" panose="02020503050405090304" pitchFamily="18" charset="0"/>
              </a:rPr>
              <a:t>	CLASS,</a:t>
            </a:r>
            <a:endParaRPr lang="en-US" altLang="zh-CN" sz="2400" b="1" dirty="0">
              <a:cs typeface="Times New Roman" panose="02020503050405090304" pitchFamily="18" charset="0"/>
            </a:endParaRPr>
          </a:p>
          <a:p>
            <a:r>
              <a:rPr lang="en-US" altLang="zh-CN" sz="2400" b="1" dirty="0">
                <a:cs typeface="Times New Roman" panose="02020503050405090304" pitchFamily="18" charset="0"/>
              </a:rPr>
              <a:t>	RUNTIME</a:t>
            </a:r>
            <a:endParaRPr lang="en-US" altLang="zh-CN" sz="2400" b="1" dirty="0">
              <a:cs typeface="Times New Roman" panose="02020503050405090304" pitchFamily="18" charset="0"/>
            </a:endParaRPr>
          </a:p>
          <a:p>
            <a:r>
              <a:rPr lang="en-US" altLang="zh-CN" sz="2400" b="1" dirty="0">
                <a:cs typeface="Times New Roman" panose="02020503050405090304" pitchFamily="18" charset="0"/>
              </a:rPr>
              <a:t>}</a:t>
            </a:r>
            <a:endParaRPr lang="zh-CN" altLang="en-US" sz="2400" b="1" dirty="0">
              <a:cs typeface="Times New Roman" panose="0202050305040509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544" y="3140968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cs typeface="Times New Roman" panose="02020503050405090304" pitchFamily="18" charset="0"/>
              </a:rPr>
              <a:t>@Retention(</a:t>
            </a:r>
            <a:r>
              <a:rPr lang="en-US" altLang="zh-CN" sz="2800" b="1" dirty="0" err="1">
                <a:solidFill>
                  <a:srgbClr val="C00000"/>
                </a:solidFill>
                <a:cs typeface="Times New Roman" panose="02020503050405090304" pitchFamily="18" charset="0"/>
              </a:rPr>
              <a:t>RetentionPolicy.SOURCE</a:t>
            </a:r>
            <a:r>
              <a:rPr lang="en-US" altLang="zh-CN" sz="2800" b="1" dirty="0">
                <a:solidFill>
                  <a:srgbClr val="C00000"/>
                </a:solidFill>
                <a:cs typeface="Times New Roman" panose="02020503050405090304" pitchFamily="18" charset="0"/>
              </a:rPr>
              <a:t>)</a:t>
            </a:r>
            <a:endParaRPr lang="en-US" altLang="zh-CN" sz="2800" b="1" dirty="0">
              <a:solidFill>
                <a:srgbClr val="C00000"/>
              </a:solidFill>
              <a:cs typeface="Times New Roman" panose="02020503050405090304" pitchFamily="18" charset="0"/>
            </a:endParaRPr>
          </a:p>
          <a:p>
            <a:r>
              <a:rPr lang="en-US" altLang="zh-CN" sz="2800" b="1" dirty="0">
                <a:cs typeface="Times New Roman" panose="02020503050405090304" pitchFamily="18" charset="0"/>
              </a:rPr>
              <a:t>@interface MyAnnotation1{  }</a:t>
            </a:r>
            <a:endParaRPr lang="en-US" altLang="zh-CN" sz="2800" b="1" dirty="0">
              <a:cs typeface="Times New Roman" panose="02020503050405090304" pitchFamily="18" charset="0"/>
            </a:endParaRPr>
          </a:p>
          <a:p>
            <a:r>
              <a:rPr lang="en-US" altLang="zh-CN" sz="2800" b="1" dirty="0">
                <a:cs typeface="Times New Roman" panose="02020503050405090304" pitchFamily="18" charset="0"/>
              </a:rPr>
              <a:t>@interface MyAnnotation2{  }</a:t>
            </a:r>
            <a:endParaRPr lang="en-US" altLang="zh-CN" sz="2800" b="1" dirty="0">
              <a:cs typeface="Times New Roman" panose="02020503050405090304" pitchFamily="18" charset="0"/>
            </a:endParaRPr>
          </a:p>
          <a:p>
            <a:endParaRPr lang="en-US" altLang="zh-CN" sz="2800" b="1" dirty="0">
              <a:cs typeface="Times New Roman" panose="02020503050405090304" pitchFamily="18" charset="0"/>
            </a:endParaRPr>
          </a:p>
          <a:p>
            <a:r>
              <a:rPr lang="en-US" altLang="zh-CN" sz="2800" b="1" dirty="0">
                <a:solidFill>
                  <a:srgbClr val="C00000"/>
                </a:solidFill>
                <a:cs typeface="Times New Roman" panose="02020503050405090304" pitchFamily="18" charset="0"/>
              </a:rPr>
              <a:t>@Retention(</a:t>
            </a:r>
            <a:r>
              <a:rPr lang="en-US" altLang="zh-CN" sz="2800" b="1" dirty="0" err="1">
                <a:solidFill>
                  <a:srgbClr val="C00000"/>
                </a:solidFill>
                <a:cs typeface="Times New Roman" panose="02020503050405090304" pitchFamily="18" charset="0"/>
              </a:rPr>
              <a:t>RetentionPolicy.RUNTIME</a:t>
            </a:r>
            <a:r>
              <a:rPr lang="en-US" altLang="zh-CN" sz="2800" b="1" dirty="0">
                <a:solidFill>
                  <a:srgbClr val="C00000"/>
                </a:solidFill>
                <a:cs typeface="Times New Roman" panose="02020503050405090304" pitchFamily="18" charset="0"/>
              </a:rPr>
              <a:t>)</a:t>
            </a:r>
            <a:endParaRPr lang="en-US" altLang="zh-CN" sz="2800" b="1" dirty="0">
              <a:solidFill>
                <a:srgbClr val="C00000"/>
              </a:solidFill>
              <a:cs typeface="Times New Roman" panose="02020503050405090304" pitchFamily="18" charset="0"/>
            </a:endParaRPr>
          </a:p>
          <a:p>
            <a:r>
              <a:rPr lang="en-US" altLang="zh-CN" sz="2800" b="1" dirty="0">
                <a:cs typeface="Times New Roman" panose="02020503050405090304" pitchFamily="18" charset="0"/>
              </a:rPr>
              <a:t>@interface MyAnnotation3{  }</a:t>
            </a:r>
            <a:endParaRPr lang="zh-CN" altLang="en-US" sz="2800" b="1" dirty="0"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772424" cy="7123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5718" y="44624"/>
            <a:ext cx="43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FF00"/>
                </a:solidFill>
                <a:latin typeface="Courier New" panose="02070409020205090404" pitchFamily="49" charset="0"/>
                <a:ea typeface="宋体" pitchFamily="2" charset="-122"/>
                <a:cs typeface="Courier New" panose="02070409020205090404" pitchFamily="49" charset="0"/>
              </a:rPr>
              <a:t>Java</a:t>
            </a:r>
            <a:r>
              <a:rPr lang="zh-CN" altLang="en-US" sz="3600" b="1" dirty="0">
                <a:solidFill>
                  <a:srgbClr val="FFFF00"/>
                </a:solidFill>
                <a:latin typeface="Courier New" panose="02070409020205090404" pitchFamily="49" charset="0"/>
                <a:ea typeface="宋体" pitchFamily="2" charset="-122"/>
                <a:cs typeface="Courier New" panose="02070409020205090404" pitchFamily="49" charset="0"/>
              </a:rPr>
              <a:t>基础知识图解</a:t>
            </a:r>
            <a:endParaRPr lang="zh-CN" altLang="en-US" sz="3600" b="1" dirty="0">
              <a:solidFill>
                <a:srgbClr val="FFFF00"/>
              </a:solidFill>
              <a:latin typeface="Courier New" panose="02070409020205090404" pitchFamily="49" charset="0"/>
              <a:ea typeface="宋体" pitchFamily="2" charset="-122"/>
              <a:cs typeface="Courier New" panose="02070409020205090404" pitchFamily="49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920552"/>
            <a:ext cx="145536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899776" y="2420888"/>
            <a:ext cx="96836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948264" y="2420888"/>
            <a:ext cx="9361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951345" y="2420888"/>
            <a:ext cx="852903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8013450" y="2420888"/>
            <a:ext cx="73501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429000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890449" y="4243927"/>
            <a:ext cx="982318" cy="45595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4222587"/>
            <a:ext cx="929716" cy="4140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228965"/>
            <a:ext cx="596863" cy="4076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4206563"/>
            <a:ext cx="669388" cy="5522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080346" y="4246349"/>
            <a:ext cx="973610" cy="39023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8173668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44958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699146" y="5877271"/>
            <a:ext cx="642973" cy="6567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771249" y="5877272"/>
            <a:ext cx="81054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5116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101491" y="5863217"/>
            <a:ext cx="7939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301875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464439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226633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955467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Java</a:t>
            </a:r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发展</a:t>
            </a:r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历程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972944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anose="02020503050405090304" pitchFamily="18" charset="0"/>
              </a:rPr>
              <a:t>JAVA</a:t>
            </a:r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9413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13261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928225" y="2460555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流程控制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968098" y="2460555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运算符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049725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数组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652120" y="3504467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面向对象编程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041415" y="4286197"/>
            <a:ext cx="932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类</a:t>
            </a:r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/</a:t>
            </a:r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对象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045353" y="4290674"/>
            <a:ext cx="104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类的结构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884368" y="4293096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55329" y="427219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接口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24788" y="4212377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三大特性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464439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anose="02020503050405090304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322977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115065" y="5901292"/>
            <a:ext cx="9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IO/NIO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081579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类库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771249" y="5949280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多线程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707353" y="5949280"/>
            <a:ext cx="740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462133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反射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177923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网络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54625" y="5949280"/>
            <a:ext cx="139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anose="02020503050405090304" pitchFamily="18" charset="0"/>
              </a:rPr>
              <a:t>Oracle/MySQL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86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Java</a:t>
            </a:r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新</a:t>
            </a:r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特性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124744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124744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6278876" y="1368407"/>
            <a:ext cx="0" cy="105248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383960" y="1882928"/>
            <a:ext cx="1456572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529953" y="1882929"/>
            <a:ext cx="1851004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578947" y="2437978"/>
            <a:ext cx="3957616" cy="1366106"/>
          </a:xfrm>
          <a:prstGeom prst="bentConnector3">
            <a:avLst>
              <a:gd name="adj1" fmla="val 99658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629784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23840" y="3086158"/>
            <a:ext cx="382879" cy="1932657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815401" y="3612798"/>
            <a:ext cx="385301" cy="8818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80711" y="3054346"/>
            <a:ext cx="361539" cy="197494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61478" y="3548521"/>
            <a:ext cx="367917" cy="99297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951495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4082776" y="3999159"/>
            <a:ext cx="583178" cy="3173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501494" y="4417877"/>
            <a:ext cx="583178" cy="233561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45105" y="4847432"/>
            <a:ext cx="569123" cy="146244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76141" y="5292524"/>
            <a:ext cx="583178" cy="58631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777116" y="5477867"/>
            <a:ext cx="583178" cy="21563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99173" y="5055810"/>
            <a:ext cx="583177" cy="10597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553883" y="4701099"/>
            <a:ext cx="624087" cy="1810075"/>
          </a:xfrm>
          <a:prstGeom prst="bentConnector3">
            <a:avLst>
              <a:gd name="adj1" fmla="val 45626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937390" y="4317592"/>
            <a:ext cx="583178" cy="253618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580756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870549" y="4564216"/>
            <a:ext cx="100548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416316" y="1894647"/>
            <a:ext cx="0" cy="5262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anose="02020503050405090304" pitchFamily="18" charset="0"/>
              </a:rPr>
              <a:t>Eclipse</a:t>
            </a:r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1421514"/>
            <a:ext cx="646804" cy="3585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65483" y="2924944"/>
            <a:ext cx="646804" cy="38178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305068" y="2420126"/>
            <a:ext cx="1134583" cy="3789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269066" y="3429000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33608" y="4009421"/>
            <a:ext cx="1009380" cy="5324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1441528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泛型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683568" y="294643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枚举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323528" y="2442374"/>
            <a:ext cx="1098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装箱</a:t>
            </a:r>
            <a:r>
              <a:rPr lang="en-US" altLang="zh-CN" sz="1600" dirty="0">
                <a:ea typeface="宋体" pitchFamily="2" charset="-122"/>
                <a:cs typeface="Times New Roman" panose="02020503050405090304" pitchFamily="18" charset="0"/>
              </a:rPr>
              <a:t>/</a:t>
            </a:r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23528" y="350100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31538" y="3996353"/>
            <a:ext cx="972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Lambda</a:t>
            </a:r>
            <a:endParaRPr lang="en-US" altLang="zh-CN" sz="160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表达式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1610806"/>
            <a:ext cx="783230" cy="290267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115708"/>
            <a:ext cx="783230" cy="139776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  <a:endCxn id="202" idx="3"/>
          </p:cNvCxnSpPr>
          <p:nvPr/>
        </p:nvCxnSpPr>
        <p:spPr>
          <a:xfrm rot="10800000">
            <a:off x="1422106" y="2611652"/>
            <a:ext cx="676018" cy="1894203"/>
          </a:xfrm>
          <a:prstGeom prst="bentConnector3">
            <a:avLst>
              <a:gd name="adj1" fmla="val 54038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  <a:endCxn id="198" idx="3"/>
          </p:cNvCxnSpPr>
          <p:nvPr/>
        </p:nvCxnSpPr>
        <p:spPr>
          <a:xfrm rot="10800000">
            <a:off x="1330373" y="3633902"/>
            <a:ext cx="793357" cy="87957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>
            <a:off x="1403648" y="4288742"/>
            <a:ext cx="694476" cy="217113"/>
          </a:xfrm>
          <a:prstGeom prst="bentConnector3">
            <a:avLst>
              <a:gd name="adj1" fmla="val 5393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2098124" y="283145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flipH="1">
            <a:off x="3316118" y="303017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155474" y="287819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IDEA </a:t>
            </a:r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8397654" y="3219269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09765" y="3212976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数据结构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7605566" y="3228445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617677" y="3228445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排序算法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18" name="肘形连接符 17"/>
          <p:cNvCxnSpPr>
            <a:stCxn id="107" idx="2"/>
            <a:endCxn id="121" idx="0"/>
          </p:cNvCxnSpPr>
          <p:nvPr/>
        </p:nvCxnSpPr>
        <p:spPr>
          <a:xfrm rot="16200000" flipH="1">
            <a:off x="8347848" y="2886045"/>
            <a:ext cx="366333" cy="30011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4097976" y="2425090"/>
            <a:ext cx="69004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041415" y="2484657"/>
            <a:ext cx="818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关键字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rot="5400000">
            <a:off x="4816564" y="952188"/>
            <a:ext cx="1084322" cy="186148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圆角矩形 207"/>
          <p:cNvSpPr/>
          <p:nvPr/>
        </p:nvSpPr>
        <p:spPr>
          <a:xfrm>
            <a:off x="565723" y="1882049"/>
            <a:ext cx="793467" cy="3868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40931" y="1938318"/>
            <a:ext cx="84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元注解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214" name="肘形连接符 213"/>
          <p:cNvCxnSpPr>
            <a:stCxn id="151" idx="1"/>
            <a:endCxn id="210" idx="3"/>
          </p:cNvCxnSpPr>
          <p:nvPr/>
        </p:nvCxnSpPr>
        <p:spPr>
          <a:xfrm rot="10800000">
            <a:off x="1389986" y="2107596"/>
            <a:ext cx="708139" cy="2398259"/>
          </a:xfrm>
          <a:prstGeom prst="bentConnector3">
            <a:avLst>
              <a:gd name="adj1" fmla="val 5192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肘形连接符 243"/>
          <p:cNvCxnSpPr>
            <a:stCxn id="107" idx="2"/>
            <a:endCxn id="128" idx="0"/>
          </p:cNvCxnSpPr>
          <p:nvPr/>
        </p:nvCxnSpPr>
        <p:spPr>
          <a:xfrm rot="5400000">
            <a:off x="7947216" y="2794703"/>
            <a:ext cx="375509" cy="4919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圆角矩形 264"/>
          <p:cNvSpPr/>
          <p:nvPr/>
        </p:nvSpPr>
        <p:spPr>
          <a:xfrm>
            <a:off x="261245" y="4657144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24606" y="4692769"/>
            <a:ext cx="113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Stream API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69" name="圆角矩形 268"/>
          <p:cNvSpPr/>
          <p:nvPr/>
        </p:nvSpPr>
        <p:spPr>
          <a:xfrm>
            <a:off x="224606" y="5157600"/>
            <a:ext cx="1061306" cy="5665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253843" y="5148481"/>
            <a:ext cx="113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Date/Time API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272" name="肘形连接符 271"/>
          <p:cNvCxnSpPr>
            <a:stCxn id="151" idx="1"/>
            <a:endCxn id="260" idx="3"/>
          </p:cNvCxnSpPr>
          <p:nvPr/>
        </p:nvCxnSpPr>
        <p:spPr>
          <a:xfrm rot="10800000" flipV="1">
            <a:off x="1359190" y="4505854"/>
            <a:ext cx="738934" cy="356192"/>
          </a:xfrm>
          <a:prstGeom prst="bentConnector3">
            <a:avLst>
              <a:gd name="adj1" fmla="val 5184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肘形连接符 273"/>
          <p:cNvCxnSpPr>
            <a:stCxn id="151" idx="1"/>
            <a:endCxn id="270" idx="3"/>
          </p:cNvCxnSpPr>
          <p:nvPr/>
        </p:nvCxnSpPr>
        <p:spPr>
          <a:xfrm rot="10800000" flipV="1">
            <a:off x="1388428" y="4505853"/>
            <a:ext cx="709697" cy="935015"/>
          </a:xfrm>
          <a:prstGeom prst="bentConnector3">
            <a:avLst>
              <a:gd name="adj1" fmla="val 51923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92696"/>
            <a:ext cx="5733260" cy="792088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JDK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的元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Annotation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464454" cy="495430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@Target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: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用于修饰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Annotation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定义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用于指定被修饰的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Annotation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能用于修饰哪些程序元素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. @Target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也包含一个名为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value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的成员变量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.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@Documented: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用于指定被该元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Annotation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修饰的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Annotation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类将被 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javadoc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工具提取成文档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.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定义为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Documented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的注解必须设置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Retention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值为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RUNTIME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。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@Inherited: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被它修饰的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Annotation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将具有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继承性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.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如果某个类使用了被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@Inherited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修饰的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Annotation,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则其子类将自动具有该注解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实际应用中，使用较少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692696"/>
            <a:ext cx="4276590" cy="840156"/>
          </a:xfrm>
        </p:spPr>
        <p:txBody>
          <a:bodyPr/>
          <a:lstStyle/>
          <a:p>
            <a:r>
              <a:rPr lang="zh-CN" altLang="en-US" b="1">
                <a:latin typeface="+mn-lt"/>
                <a:ea typeface="宋体" pitchFamily="2" charset="-122"/>
              </a:rPr>
              <a:t>练  习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30529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1.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编写一个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Person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类，使用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Override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注解它的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toString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方法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2.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自定义一个名为“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MyTiger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”的注解类型，它只可以使用在方法上，带一个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String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类型的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value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属性，然后在第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题中的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Person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类上正确使用。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8-1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枚举类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836712"/>
            <a:ext cx="3340486" cy="8401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一、枚举类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>
                <a:ea typeface="宋体" pitchFamily="2" charset="-122"/>
                <a:cs typeface="Times New Roman" panose="02020503050405090304" pitchFamily="18" charset="0"/>
              </a:rPr>
              <a:t>主要内容</a:t>
            </a:r>
            <a:r>
              <a:rPr lang="en-US" altLang="zh-CN" sz="3200" b="1" dirty="0">
                <a:ea typeface="宋体" pitchFamily="2" charset="-122"/>
                <a:cs typeface="Times New Roman" panose="02020503050405090304" pitchFamily="18" charset="0"/>
              </a:rPr>
              <a:t>:</a:t>
            </a:r>
            <a:endParaRPr lang="en-US" altLang="zh-CN" sz="3200" b="1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altLang="zh-CN" sz="1050" b="1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如何自定义枚举类</a:t>
            </a:r>
            <a:endParaRPr lang="en-US" altLang="zh-CN" b="1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>
                <a:ea typeface="宋体" pitchFamily="2" charset="-122"/>
                <a:cs typeface="Times New Roman" panose="02020503050405090304" pitchFamily="18" charset="0"/>
              </a:rPr>
              <a:t>如何使用关键字</a:t>
            </a:r>
            <a:r>
              <a:rPr lang="en-US" altLang="zh-CN" b="1">
                <a:ea typeface="宋体" pitchFamily="2" charset="-122"/>
                <a:cs typeface="Times New Roman" panose="02020503050405090304" pitchFamily="18" charset="0"/>
              </a:rPr>
              <a:t>enum</a:t>
            </a: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定义枚举类</a:t>
            </a:r>
            <a:endParaRPr lang="en-US" altLang="zh-CN" b="1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b="1" dirty="0">
                <a:ea typeface="宋体" pitchFamily="2" charset="-122"/>
                <a:cs typeface="Times New Roman" panose="02020503050405090304" pitchFamily="18" charset="0"/>
              </a:rPr>
              <a:t>枚举类的主要方法</a:t>
            </a:r>
            <a:endParaRPr lang="en-US" altLang="zh-CN" sz="2800" b="1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实现接口的枚举类</a:t>
            </a:r>
            <a:endParaRPr lang="en-US" altLang="zh-CN" b="1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zh-CN" altLang="en-US" sz="32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692696"/>
            <a:ext cx="4868024" cy="781814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枚举类入门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916832"/>
            <a:ext cx="8535322" cy="29375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JDK1.5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之前需要自定义枚举类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JDK 1.5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新增的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enum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关键字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用于定义枚举类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若枚举只有一个对象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则可以作为一种单例模式的实现方式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92696"/>
            <a:ext cx="3816424" cy="792088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枚举类的属性</a:t>
            </a:r>
            <a:endParaRPr lang="en-US" altLang="zh-CN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28800"/>
            <a:ext cx="8392446" cy="3063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枚举类对象的属性不应允许被改动</a:t>
            </a:r>
            <a:r>
              <a:rPr lang="en-US" altLang="zh-CN" sz="28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所以应该使用 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private final </a:t>
            </a:r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修饰</a:t>
            </a:r>
            <a:endParaRPr lang="zh-CN" altLang="en-US" sz="2800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枚举类的使用 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private final 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修饰的属性应该在构造器中为其赋值</a:t>
            </a:r>
            <a:endParaRPr lang="zh-CN" altLang="en-US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若枚举类显式的定义了带参数的构造器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则在列出枚举值时也必须对应的传入参数</a:t>
            </a:r>
            <a:endParaRPr lang="zh-CN" altLang="en-US" sz="28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692696"/>
            <a:ext cx="4868024" cy="781814"/>
          </a:xfrm>
        </p:spPr>
        <p:txBody>
          <a:bodyPr/>
          <a:lstStyle/>
          <a:p>
            <a:r>
              <a:rPr lang="en-US" altLang="zh-CN" b="1">
                <a:latin typeface="+mn-lt"/>
                <a:ea typeface="宋体" pitchFamily="2" charset="-122"/>
                <a:cs typeface="Times New Roman" panose="02020503050405090304" pitchFamily="18" charset="0"/>
              </a:rPr>
              <a:t>enum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枚举类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71612"/>
            <a:ext cx="8784976" cy="46657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必须在枚举类的第一行声明枚举类对象。</a:t>
            </a:r>
            <a:endParaRPr lang="en-US" altLang="zh-CN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枚举类和普通类的区别：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使用 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enum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定义的枚举类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默认继承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了 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java.lang.Enum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类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枚举类的构造器只能使用 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private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访问控制符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枚举类的所有实例必须在枚举类中显式列出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(, 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分隔   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; 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结尾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).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列出的实例系统会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自动添加 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public static final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修饰</a:t>
            </a:r>
            <a:endParaRPr lang="en-US" altLang="zh-CN" sz="26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JDK 1.5 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中可以在 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switch 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表达式中使用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Enum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定义的枚举类的对象作为表达式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, case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子句可以直接使用枚举值的名字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无需添加枚举类作为限定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en-US" sz="26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620688"/>
            <a:ext cx="5644742" cy="794340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使用 </a:t>
            </a:r>
            <a:r>
              <a:rPr lang="en-US" altLang="zh-CN" b="1" dirty="0" err="1">
                <a:latin typeface="+mn-lt"/>
                <a:ea typeface="宋体" pitchFamily="2" charset="-122"/>
                <a:cs typeface="Times New Roman" panose="02020503050405090304" pitchFamily="18" charset="0"/>
              </a:rPr>
              <a:t>Enum</a:t>
            </a:r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定义的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Season</a:t>
            </a:r>
            <a:endParaRPr lang="en-US" altLang="zh-CN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1384" y="1310288"/>
            <a:ext cx="6521948" cy="5187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764704"/>
            <a:ext cx="4868024" cy="781814"/>
          </a:xfrm>
        </p:spPr>
        <p:txBody>
          <a:bodyPr/>
          <a:lstStyle/>
          <a:p>
            <a:r>
              <a:rPr lang="en-US" altLang="zh-CN" b="1" dirty="0" err="1">
                <a:latin typeface="+mn-lt"/>
                <a:ea typeface="宋体" pitchFamily="2" charset="-122"/>
                <a:cs typeface="Times New Roman" panose="02020503050405090304" pitchFamily="18" charset="0"/>
              </a:rPr>
              <a:t>Enum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枚举类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060848"/>
            <a:ext cx="8496944" cy="295232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枚举类的主要方法：</a:t>
            </a:r>
            <a:endParaRPr lang="en-US" altLang="zh-CN" b="1" dirty="0">
              <a:ea typeface="宋体" pitchFamily="2" charset="-122"/>
              <a:cs typeface="Times New Roman" panose="02020503050405090304" pitchFamily="18" charset="0"/>
            </a:endParaRP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values()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方法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：返回枚举类型的对象数组。该方法可以很方便地遍历所有的枚举值。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valueOf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(String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str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：可以把一个字符串转为对应的枚举类对象。要求字符串必须是枚举类对象的“名字”。如不是，会有运行</a:t>
            </a:r>
            <a:r>
              <a:rPr lang="zh-CN" altLang="en-US" sz="2400">
                <a:ea typeface="宋体" pitchFamily="2" charset="-122"/>
                <a:cs typeface="Times New Roman" panose="02020503050405090304" pitchFamily="18" charset="0"/>
              </a:rPr>
              <a:t>时异常</a:t>
            </a:r>
            <a:r>
              <a:rPr lang="en-US" altLang="zh-CN" sz="2400">
                <a:ea typeface="宋体" pitchFamily="2" charset="-122"/>
                <a:cs typeface="Times New Roman" panose="02020503050405090304" pitchFamily="18" charset="0"/>
              </a:rPr>
              <a:t>:</a:t>
            </a:r>
            <a:r>
              <a:rPr lang="en-US" altLang="zh-CN" sz="2400"/>
              <a:t>IllegalArgumentException</a:t>
            </a:r>
            <a:r>
              <a:rPr lang="zh-CN" altLang="en-US" sz="2400">
                <a:ea typeface="宋体" pitchFamily="2" charset="-122"/>
                <a:cs typeface="Times New Roman" panose="02020503050405090304" pitchFamily="18" charset="0"/>
              </a:rPr>
              <a:t>。</a:t>
            </a:r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zh-CN" altLang="en-US" sz="26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3092</Words>
  <Application>WPS 演示</Application>
  <PresentationFormat>全屏显示(4:3)</PresentationFormat>
  <Paragraphs>215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0" baseType="lpstr">
      <vt:lpstr>Arial</vt:lpstr>
      <vt:lpstr>方正书宋_GBK</vt:lpstr>
      <vt:lpstr>Wingdings</vt:lpstr>
      <vt:lpstr>楷体</vt:lpstr>
      <vt:lpstr>汉仪楷体KW</vt:lpstr>
      <vt:lpstr>宋体</vt:lpstr>
      <vt:lpstr>Times New Roman</vt:lpstr>
      <vt:lpstr>Courier New</vt:lpstr>
      <vt:lpstr>汉仪书宋二KW</vt:lpstr>
      <vt:lpstr>隶书</vt:lpstr>
      <vt:lpstr>报隶-简</vt:lpstr>
      <vt:lpstr>微软雅黑</vt:lpstr>
      <vt:lpstr>汉仪旗黑KW</vt:lpstr>
      <vt:lpstr>宋体</vt:lpstr>
      <vt:lpstr>Arial Unicode MS</vt:lpstr>
      <vt:lpstr>Calibri</vt:lpstr>
      <vt:lpstr>Helvetica Neue</vt:lpstr>
      <vt:lpstr>PPT模板</vt:lpstr>
      <vt:lpstr>第8章  枚举类 与 注解</vt:lpstr>
      <vt:lpstr>PowerPoint 演示文稿</vt:lpstr>
      <vt:lpstr>PowerPoint 演示文稿</vt:lpstr>
      <vt:lpstr>一、枚举类</vt:lpstr>
      <vt:lpstr>枚举类入门</vt:lpstr>
      <vt:lpstr>枚举类的属性</vt:lpstr>
      <vt:lpstr>enum枚举类</vt:lpstr>
      <vt:lpstr>使用 Enum 定义的 Season</vt:lpstr>
      <vt:lpstr>Enum枚举类</vt:lpstr>
      <vt:lpstr>枚举的方法</vt:lpstr>
      <vt:lpstr>实现接口的枚举类</vt:lpstr>
      <vt:lpstr>PowerPoint 演示文稿</vt:lpstr>
      <vt:lpstr>二、注解Annotation</vt:lpstr>
      <vt:lpstr>注解 (Annotation) 概述</vt:lpstr>
      <vt:lpstr>基本的 Annotation</vt:lpstr>
      <vt:lpstr>自定义 Annotation</vt:lpstr>
      <vt:lpstr>JDK 的元 Annotation</vt:lpstr>
      <vt:lpstr>JDK 的元 Annotation</vt:lpstr>
      <vt:lpstr>PowerPoint 演示文稿</vt:lpstr>
      <vt:lpstr>JDK 的元 Annotation</vt:lpstr>
      <vt:lpstr>练  习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liulebin</cp:lastModifiedBy>
  <cp:revision>466</cp:revision>
  <dcterms:created xsi:type="dcterms:W3CDTF">2020-04-11T05:20:56Z</dcterms:created>
  <dcterms:modified xsi:type="dcterms:W3CDTF">2020-04-11T05:20:56Z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