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8" r:id="rId2"/>
    <p:sldId id="577" r:id="rId3"/>
    <p:sldId id="594" r:id="rId4"/>
    <p:sldId id="528" r:id="rId5"/>
    <p:sldId id="529" r:id="rId6"/>
    <p:sldId id="619" r:id="rId7"/>
    <p:sldId id="589" r:id="rId8"/>
    <p:sldId id="575" r:id="rId9"/>
    <p:sldId id="578" r:id="rId10"/>
    <p:sldId id="586" r:id="rId11"/>
    <p:sldId id="587" r:id="rId12"/>
    <p:sldId id="588" r:id="rId13"/>
    <p:sldId id="596" r:id="rId14"/>
    <p:sldId id="534" r:id="rId15"/>
    <p:sldId id="535" r:id="rId16"/>
    <p:sldId id="536" r:id="rId17"/>
    <p:sldId id="572" r:id="rId18"/>
    <p:sldId id="537" r:id="rId19"/>
    <p:sldId id="597" r:id="rId20"/>
    <p:sldId id="538" r:id="rId21"/>
    <p:sldId id="557" r:id="rId22"/>
    <p:sldId id="540" r:id="rId23"/>
    <p:sldId id="593" r:id="rId24"/>
    <p:sldId id="541" r:id="rId25"/>
    <p:sldId id="542" r:id="rId26"/>
    <p:sldId id="543" r:id="rId27"/>
    <p:sldId id="585" r:id="rId28"/>
    <p:sldId id="598" r:id="rId29"/>
    <p:sldId id="544" r:id="rId30"/>
    <p:sldId id="590" r:id="rId31"/>
    <p:sldId id="573" r:id="rId32"/>
    <p:sldId id="561" r:id="rId33"/>
    <p:sldId id="600" r:id="rId34"/>
    <p:sldId id="562" r:id="rId35"/>
    <p:sldId id="563" r:id="rId36"/>
    <p:sldId id="591" r:id="rId37"/>
    <p:sldId id="601" r:id="rId38"/>
    <p:sldId id="547" r:id="rId39"/>
    <p:sldId id="548" r:id="rId40"/>
    <p:sldId id="564" r:id="rId41"/>
    <p:sldId id="605" r:id="rId42"/>
    <p:sldId id="606" r:id="rId43"/>
    <p:sldId id="602" r:id="rId44"/>
    <p:sldId id="549" r:id="rId45"/>
    <p:sldId id="566" r:id="rId46"/>
    <p:sldId id="603" r:id="rId47"/>
    <p:sldId id="592" r:id="rId48"/>
    <p:sldId id="550" r:id="rId49"/>
    <p:sldId id="568" r:id="rId50"/>
    <p:sldId id="567"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5" autoAdjust="0"/>
    <p:restoredTop sz="73098" autoAdjust="0"/>
  </p:normalViewPr>
  <p:slideViewPr>
    <p:cSldViewPr>
      <p:cViewPr varScale="1">
        <p:scale>
          <a:sx n="86" d="100"/>
          <a:sy n="86" d="100"/>
        </p:scale>
        <p:origin x="1589"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2018/11/18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a:t>Java</a:t>
            </a:r>
            <a:r>
              <a:rPr lang="zh-CN" altLang="en-US"/>
              <a:t>程序可以内嵌在</a:t>
            </a:r>
            <a:r>
              <a:rPr lang="en-US" altLang="zh-CN"/>
              <a:t>HTML</a:t>
            </a:r>
            <a:r>
              <a:rPr lang="zh-CN" altLang="en-US"/>
              <a:t>网页中，通过</a:t>
            </a:r>
            <a:r>
              <a:rPr lang="en-US" altLang="zh-CN"/>
              <a:t>Web</a:t>
            </a:r>
            <a:r>
              <a:rPr lang="zh-CN" altLang="en-US"/>
              <a:t>浏览器下载，给</a:t>
            </a:r>
            <a:r>
              <a:rPr lang="en-US" altLang="zh-CN"/>
              <a:t>Web</a:t>
            </a:r>
            <a:r>
              <a:rPr lang="zh-CN" altLang="en-US"/>
              <a:t>客户带来生动的动画和灵活的交互性。</a:t>
            </a: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7</a:t>
            </a:fld>
            <a:endParaRPr lang="zh-CN" altLang="en-US"/>
          </a:p>
        </p:txBody>
      </p:sp>
    </p:spTree>
    <p:extLst>
      <p:ext uri="{BB962C8B-B14F-4D97-AF65-F5344CB8AC3E}">
        <p14:creationId xmlns:p14="http://schemas.microsoft.com/office/powerpoint/2010/main" val="2827003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20</a:t>
            </a:fld>
            <a:endParaRPr lang="zh-CN" altLang="en-US"/>
          </a:p>
        </p:txBody>
      </p:sp>
    </p:spTree>
    <p:extLst>
      <p:ext uri="{BB962C8B-B14F-4D97-AF65-F5344CB8AC3E}">
        <p14:creationId xmlns:p14="http://schemas.microsoft.com/office/powerpoint/2010/main" val="160555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编译器，是将源程序翻译成机器语言程序的软件。</a:t>
            </a: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29</a:t>
            </a:fld>
            <a:endParaRPr lang="zh-CN" altLang="en-US"/>
          </a:p>
        </p:txBody>
      </p:sp>
    </p:spTree>
    <p:extLst>
      <p:ext uri="{BB962C8B-B14F-4D97-AF65-F5344CB8AC3E}">
        <p14:creationId xmlns:p14="http://schemas.microsoft.com/office/powerpoint/2010/main" val="2418821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754063"/>
            <a:ext cx="4391025" cy="3294062"/>
          </a:xfrm>
        </p:spPr>
      </p:sp>
      <p:sp>
        <p:nvSpPr>
          <p:cNvPr id="63491"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1413" y="754063"/>
            <a:ext cx="4391025" cy="3294062"/>
          </a:xfrm>
        </p:spPr>
      </p:sp>
      <p:sp>
        <p:nvSpPr>
          <p:cNvPr id="64515" name="Rectangle 3"/>
          <p:cNvSpPr>
            <a:spLocks noGrp="1" noChangeArrowheads="1"/>
          </p:cNvSpPr>
          <p:nvPr>
            <p:ph type="body" idx="1"/>
          </p:nvPr>
        </p:nvSpPr>
        <p:spPr>
          <a:noFill/>
        </p:spPr>
        <p:txBody>
          <a:bodyPr/>
          <a:lstStyle/>
          <a:p>
            <a:pPr eaLnBrk="1" hangingPunct="1"/>
            <a:r>
              <a:rPr lang="zh-CN" altLang="en-US">
                <a:ea typeface="宋体" charset="-122"/>
              </a:rPr>
              <a:t>main方法：作用在于保证一个类可以独立运行。因为它是程序的入口。</a:t>
            </a:r>
          </a:p>
          <a:p>
            <a:pPr eaLnBrk="1" hangingPunct="1"/>
            <a:r>
              <a:rPr lang="zh-CN" altLang="en-US">
                <a:ea typeface="宋体" charset="-122"/>
              </a:rPr>
              <a:t>System.out.println():系统输出打印数据，可以将()中的内容打印在控制台上。可以直接在控制台看到jvm运行java程序后的结果</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322955" y="1844824"/>
            <a:ext cx="8129614" cy="1851025"/>
          </a:xfrm>
        </p:spPr>
        <p:txBody>
          <a:bodyPr>
            <a:normAutofit fontScale="90000"/>
          </a:bodyPr>
          <a:lstStyle/>
          <a:p>
            <a:r>
              <a:rPr lang="zh-CN" altLang="en-US" sz="8000" b="1" dirty="0">
                <a:solidFill>
                  <a:srgbClr val="000066"/>
                </a:solidFill>
                <a:effectLst>
                  <a:outerShdw blurRad="38100" dist="38100" dir="2700000" algn="tl">
                    <a:srgbClr val="000000">
                      <a:alpha val="43137"/>
                    </a:srgbClr>
                  </a:outerShdw>
                </a:effectLst>
                <a:latin typeface="+mn-lt"/>
                <a:ea typeface="楷体" pitchFamily="49" charset="-122"/>
              </a:rPr>
              <a:t>第</a:t>
            </a:r>
            <a:r>
              <a:rPr lang="en-US" altLang="zh-CN" sz="8000" b="1" dirty="0">
                <a:solidFill>
                  <a:srgbClr val="000066"/>
                </a:solidFill>
                <a:effectLst>
                  <a:outerShdw blurRad="38100" dist="38100" dir="2700000" algn="tl">
                    <a:srgbClr val="000000">
                      <a:alpha val="43137"/>
                    </a:srgbClr>
                  </a:outerShdw>
                </a:effectLst>
                <a:latin typeface="+mn-lt"/>
                <a:ea typeface="楷体" pitchFamily="49" charset="-122"/>
              </a:rPr>
              <a:t>1</a:t>
            </a:r>
            <a:r>
              <a:rPr lang="zh-CN" altLang="en-US" sz="8000" b="1" dirty="0">
                <a:solidFill>
                  <a:srgbClr val="000066"/>
                </a:solidFill>
                <a:effectLst>
                  <a:outerShdw blurRad="38100" dist="38100" dir="2700000" algn="tl">
                    <a:srgbClr val="000000">
                      <a:alpha val="43137"/>
                    </a:srgbClr>
                  </a:outerShdw>
                </a:effectLst>
                <a:latin typeface="+mn-lt"/>
                <a:ea typeface="楷体" pitchFamily="49" charset="-122"/>
              </a:rPr>
              <a:t>章</a:t>
            </a:r>
            <a:br>
              <a:rPr lang="en-US" altLang="zh-CN" sz="8000" b="1" dirty="0">
                <a:solidFill>
                  <a:srgbClr val="000066"/>
                </a:solidFill>
                <a:effectLst>
                  <a:outerShdw blurRad="38100" dist="38100" dir="2700000" algn="tl">
                    <a:srgbClr val="000000">
                      <a:alpha val="43137"/>
                    </a:srgbClr>
                  </a:outerShdw>
                </a:effectLst>
                <a:latin typeface="+mn-lt"/>
                <a:ea typeface="楷体" pitchFamily="49" charset="-122"/>
              </a:rPr>
            </a:br>
            <a:r>
              <a:rPr lang="en-US" altLang="zh-CN" sz="8000" b="1" dirty="0">
                <a:solidFill>
                  <a:srgbClr val="000066"/>
                </a:solidFill>
                <a:effectLst>
                  <a:outerShdw blurRad="38100" dist="38100" dir="2700000" algn="tl">
                    <a:srgbClr val="000000">
                      <a:alpha val="43137"/>
                    </a:srgbClr>
                  </a:outerShdw>
                </a:effectLst>
                <a:latin typeface="+mn-lt"/>
                <a:ea typeface="楷体" pitchFamily="49" charset="-122"/>
              </a:rPr>
              <a:t>Java</a:t>
            </a:r>
            <a:r>
              <a:rPr lang="zh-CN" altLang="en-US" sz="8000" b="1" dirty="0">
                <a:solidFill>
                  <a:srgbClr val="000066"/>
                </a:solidFill>
                <a:effectLst>
                  <a:outerShdw blurRad="38100" dist="38100" dir="2700000" algn="tl">
                    <a:srgbClr val="000000">
                      <a:alpha val="43137"/>
                    </a:srgbClr>
                  </a:outerShdw>
                </a:effectLst>
                <a:latin typeface="+mn-lt"/>
                <a:ea typeface="楷体" pitchFamily="49" charset="-122"/>
              </a:rPr>
              <a:t>语言概述</a:t>
            </a:r>
            <a:endParaRPr lang="zh-CN" altLang="zh-CN" sz="8000" b="1" dirty="0">
              <a:solidFill>
                <a:srgbClr val="000066"/>
              </a:solidFill>
              <a:effectLst>
                <a:outerShdw blurRad="38100" dist="38100" dir="2700000" algn="tl">
                  <a:srgbClr val="000000">
                    <a:alpha val="43137"/>
                  </a:srgbClr>
                </a:outerShdw>
              </a:effectLst>
              <a:latin typeface="+mn-lt"/>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96112" y="937275"/>
            <a:ext cx="7599955" cy="523220"/>
          </a:xfrm>
          <a:prstGeom prst="rect">
            <a:avLst/>
          </a:prstGeom>
          <a:noFill/>
        </p:spPr>
        <p:txBody>
          <a:bodyPr wrap="square" rtlCol="0">
            <a:spAutoFit/>
          </a:bodyPr>
          <a:lstStyle/>
          <a:p>
            <a:r>
              <a:rPr lang="en-US" altLang="zh-CN" sz="2800" b="1">
                <a:latin typeface="Courier New" panose="02070309020205020404" pitchFamily="49" charset="0"/>
                <a:ea typeface="新宋体" panose="02010609030101010101" pitchFamily="49" charset="-122"/>
                <a:cs typeface="Courier New" panose="02070309020205020404" pitchFamily="49" charset="0"/>
              </a:rPr>
              <a:t>java</a:t>
            </a:r>
            <a:r>
              <a:rPr lang="zh-CN" altLang="en-US" sz="2800" b="1" dirty="0">
                <a:latin typeface="Courier New" panose="02070309020205020404" pitchFamily="49" charset="0"/>
                <a:ea typeface="新宋体" panose="02010609030101010101" pitchFamily="49" charset="-122"/>
                <a:cs typeface="Courier New" panose="02070309020205020404" pitchFamily="49" charset="0"/>
              </a:rPr>
              <a:t>语言</a:t>
            </a:r>
            <a:r>
              <a:rPr lang="zh-CN" altLang="en-US" sz="2800" b="1">
                <a:latin typeface="Courier New" panose="02070309020205020404" pitchFamily="49" charset="0"/>
                <a:ea typeface="新宋体" panose="02010609030101010101" pitchFamily="49" charset="-122"/>
                <a:cs typeface="Courier New" panose="02070309020205020404" pitchFamily="49" charset="0"/>
              </a:rPr>
              <a:t>的诞生历史</a:t>
            </a:r>
            <a:endParaRPr lang="zh-CN" altLang="en-US" sz="28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2" name="TextBox 1"/>
          <p:cNvSpPr txBox="1"/>
          <p:nvPr/>
        </p:nvSpPr>
        <p:spPr>
          <a:xfrm>
            <a:off x="347531" y="1693257"/>
            <a:ext cx="8544949" cy="1015663"/>
          </a:xfrm>
          <a:prstGeom prst="rect">
            <a:avLst/>
          </a:prstGeom>
          <a:noFill/>
        </p:spPr>
        <p:txBody>
          <a:bodyPr wrap="square" rtlCol="0">
            <a:spAutoFit/>
          </a:bodyPr>
          <a:lstStyle/>
          <a:p>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之父</a:t>
            </a:r>
            <a:r>
              <a:rPr lang="en-US" altLang="zh-CN" sz="2000" dirty="0" err="1">
                <a:latin typeface="Courier New" panose="02070309020205020404" pitchFamily="49" charset="0"/>
                <a:ea typeface="新宋体" panose="02010609030101010101" pitchFamily="49" charset="-122"/>
                <a:cs typeface="Courier New" panose="02070309020205020404" pitchFamily="49" charset="0"/>
              </a:rPr>
              <a:t>Jgosling</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团队在开发</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”Green”</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项目时，发现</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缺少垃圾回收系统，还有可移植的安全性、分布程序设计、和多线程功能。最后，他们想要一种易于移植到各种设备上的平台。</a:t>
            </a:r>
          </a:p>
        </p:txBody>
      </p:sp>
      <p:sp>
        <p:nvSpPr>
          <p:cNvPr id="3" name="矩形 2"/>
          <p:cNvSpPr/>
          <p:nvPr/>
        </p:nvSpPr>
        <p:spPr>
          <a:xfrm>
            <a:off x="373091" y="2852936"/>
            <a:ext cx="6168685" cy="3785652"/>
          </a:xfrm>
          <a:prstGeom prst="rect">
            <a:avLst/>
          </a:prstGeom>
        </p:spPr>
        <p:txBody>
          <a:bodyPr wrap="square">
            <a:spAutoFit/>
          </a:bodyPr>
          <a:lstStyle/>
          <a:p>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确实是从</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语言和</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语言继承了许多成份，甚至可以将</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看成是</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类</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发展和衍生的产物。比如</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语言的变量声明，操作符形式，参数传递，流程控制等方面和</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语言完全相同。但同时，</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是一个</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纯粹的面向对象</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的程序设计语言，它继承了 </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语言面向对象技术的核心。</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舍弃了</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语言中容易引起错误的指针（以引用取代）、运算符重载（</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operator overloading</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）、多重继承（以接口取代）等特性，增加了垃圾回收器功能用于回收不再被引用的对象所占据的内存空间。</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JDK1.5</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又引入了泛型编程（</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Generic Programming</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）、类型安全的枚举、不定长参数和自动装</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拆箱</a:t>
            </a:r>
          </a:p>
        </p:txBody>
      </p:sp>
      <p:pic>
        <p:nvPicPr>
          <p:cNvPr id="1026" name="Picture 2" descr="C:\Users\Administrator\Desktop\t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446" y="2708920"/>
            <a:ext cx="2652754" cy="398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3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731043" y="744268"/>
            <a:ext cx="4032448" cy="584775"/>
          </a:xfrm>
          <a:prstGeom prst="rect">
            <a:avLst/>
          </a:prstGeom>
          <a:noFill/>
        </p:spPr>
        <p:txBody>
          <a:bodyPr wrap="square" rtlCol="0">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语言的主要特性</a:t>
            </a:r>
          </a:p>
        </p:txBody>
      </p:sp>
      <p:sp>
        <p:nvSpPr>
          <p:cNvPr id="3" name="TextBox 2"/>
          <p:cNvSpPr txBox="1"/>
          <p:nvPr/>
        </p:nvSpPr>
        <p:spPr>
          <a:xfrm>
            <a:off x="323528" y="1362888"/>
            <a:ext cx="8712968" cy="5293757"/>
          </a:xfrm>
          <a:prstGeom prst="rect">
            <a:avLst/>
          </a:prstGeom>
          <a:noFill/>
        </p:spPr>
        <p:txBody>
          <a:bodyPr wrap="square" rtlCol="0">
            <a:spAutoFit/>
          </a:bodyPr>
          <a:lstStyle/>
          <a:p>
            <a:r>
              <a:rPr lang="en-US" altLang="zh-CN"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语言是易学的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语言的语法与</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语言和</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语言很接近，使得大多数程序员很容易学习和使用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语言是强制面向对象的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语言提供类、接口和继承等原语，为了简单起见，只支持类之间的单继承，但支持接口之间的多继承，并支持类与接口之间的实现机制（关键字为</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implements</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语言是分布式的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语言支持</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Internet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应用的开发，在基本的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应用编程接口中有一个网络应用编程接口（</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 net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），它提供了用于网络应用编程的类库，包括</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URL</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err="1">
                <a:latin typeface="Courier New" panose="02070309020205020404" pitchFamily="49" charset="0"/>
                <a:ea typeface="新宋体" panose="02010609030101010101" pitchFamily="49" charset="-122"/>
                <a:cs typeface="Courier New" panose="02070309020205020404" pitchFamily="49" charset="0"/>
              </a:rPr>
              <a:t>URLConnection</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Socket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err="1">
                <a:latin typeface="Courier New" panose="02070309020205020404" pitchFamily="49" charset="0"/>
                <a:ea typeface="新宋体" panose="02010609030101010101" pitchFamily="49" charset="-122"/>
                <a:cs typeface="Courier New" panose="02070309020205020404" pitchFamily="49" charset="0"/>
              </a:rPr>
              <a:t>ServerSocket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等。</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RMI</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（远程方法激活）机制也是开发分布式应用的重要手段。</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语言是健壮的。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的强类型机制、异常处理、垃圾的自动收集等是</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程序健壮性的重要保证。对指针的丢弃是</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的明智选择。</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200"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64503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731043" y="744268"/>
            <a:ext cx="4032448" cy="584775"/>
          </a:xfrm>
          <a:prstGeom prst="rect">
            <a:avLst/>
          </a:prstGeom>
          <a:noFill/>
        </p:spPr>
        <p:txBody>
          <a:bodyPr wrap="square" rtlCol="0">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语言的主要特性</a:t>
            </a:r>
          </a:p>
        </p:txBody>
      </p:sp>
      <p:sp>
        <p:nvSpPr>
          <p:cNvPr id="3" name="TextBox 2"/>
          <p:cNvSpPr txBox="1"/>
          <p:nvPr/>
        </p:nvSpPr>
        <p:spPr>
          <a:xfrm>
            <a:off x="323528" y="1362888"/>
            <a:ext cx="8712968" cy="5293757"/>
          </a:xfrm>
          <a:prstGeom prst="rect">
            <a:avLst/>
          </a:prstGeom>
          <a:noFill/>
        </p:spPr>
        <p:txBody>
          <a:bodyPr wrap="square" rtlCol="0">
            <a:spAutoFit/>
          </a:bodyPr>
          <a:lstStyle/>
          <a:p>
            <a:r>
              <a:rPr lang="en-US" altLang="zh-CN"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语言是安全的</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通常被用在网络环境中，为此，</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提供了一个安全机制以防恶意代码的攻击。如：安全防范机制（类</a:t>
            </a:r>
            <a:r>
              <a:rPr lang="en-US" altLang="zh-CN" sz="2200" dirty="0" err="1">
                <a:latin typeface="Courier New" panose="02070309020205020404" pitchFamily="49" charset="0"/>
                <a:ea typeface="新宋体" panose="02010609030101010101" pitchFamily="49" charset="-122"/>
                <a:cs typeface="Courier New" panose="02070309020205020404" pitchFamily="49" charset="0"/>
              </a:rPr>
              <a:t>ClassLoader</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），如分配不同的名字空间以防替代本地的同名类、字节代码检查。</a:t>
            </a:r>
            <a:endParaRPr lang="en-US" altLang="zh-CN" sz="2200" b="1"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语言是跨平台性的</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程序（后缀为</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的文件）在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平台上被编译为体系结构中立的字节码格式（后缀为</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的文件），然后可以在实现这个</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平台的任何系统中运行。</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语言是解释型的。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如前所述，</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程序在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平台上被编译为字节码格式，然后可以在实现这个</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平台的任何系统的解释器中运行。</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是性能略高的。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与那些解释型的高级脚本语言相比，</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的性能还是较优的。</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语言是原生支持多线程的。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语言中，线程是一种特殊的对象，它必须由</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Thread</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类或其子（孙）类来创建。</a:t>
            </a:r>
          </a:p>
        </p:txBody>
      </p:sp>
    </p:spTree>
    <p:extLst>
      <p:ext uri="{BB962C8B-B14F-4D97-AF65-F5344CB8AC3E}">
        <p14:creationId xmlns:p14="http://schemas.microsoft.com/office/powerpoint/2010/main" val="202798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1988840"/>
            <a:ext cx="6984776" cy="1569660"/>
          </a:xfrm>
          <a:prstGeom prst="rect">
            <a:avLst/>
          </a:prstGeom>
          <a:noFill/>
        </p:spPr>
        <p:txBody>
          <a:bodyPr wrap="square" rtlCol="0">
            <a:spAutoFit/>
          </a:bodyPr>
          <a:lstStyle/>
          <a:p>
            <a:pPr algn="ctr"/>
            <a:r>
              <a:rPr lang="zh-CN" altLang="en-US" sz="4800" dirty="0">
                <a:solidFill>
                  <a:schemeClr val="bg1"/>
                </a:solidFill>
                <a:ea typeface="隶书" panose="02010509060101010101" pitchFamily="49" charset="-122"/>
              </a:rPr>
              <a:t>第三节</a:t>
            </a:r>
            <a:r>
              <a:rPr lang="en-US" altLang="zh-CN" sz="4800" dirty="0">
                <a:solidFill>
                  <a:schemeClr val="bg1"/>
                </a:solidFill>
                <a:ea typeface="隶书" panose="02010509060101010101" pitchFamily="49" charset="-122"/>
              </a:rPr>
              <a:t> Java</a:t>
            </a:r>
            <a:r>
              <a:rPr lang="zh-CN" altLang="en-US" sz="4800" dirty="0">
                <a:solidFill>
                  <a:schemeClr val="bg1"/>
                </a:solidFill>
                <a:ea typeface="隶书" panose="02010509060101010101" pitchFamily="49" charset="-122"/>
              </a:rPr>
              <a:t>程序运行机制</a:t>
            </a:r>
            <a:endParaRPr lang="en-US" altLang="zh-CN" sz="4800" dirty="0">
              <a:solidFill>
                <a:schemeClr val="bg1"/>
              </a:solidFill>
              <a:ea typeface="隶书" panose="02010509060101010101" pitchFamily="49" charset="-122"/>
            </a:endParaRPr>
          </a:p>
          <a:p>
            <a:pPr algn="ctr"/>
            <a:r>
              <a:rPr lang="zh-CN" altLang="en-US" sz="4800" dirty="0">
                <a:solidFill>
                  <a:schemeClr val="bg1"/>
                </a:solidFill>
                <a:ea typeface="隶书" panose="02010509060101010101" pitchFamily="49" charset="-122"/>
              </a:rPr>
              <a:t>及运行过程</a:t>
            </a:r>
          </a:p>
        </p:txBody>
      </p:sp>
    </p:spTree>
    <p:extLst>
      <p:ext uri="{BB962C8B-B14F-4D97-AF65-F5344CB8AC3E}">
        <p14:creationId xmlns:p14="http://schemas.microsoft.com/office/powerpoint/2010/main" val="134572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44026" y="1453952"/>
            <a:ext cx="5814656" cy="572278"/>
          </a:xfrm>
        </p:spPr>
        <p:txBody>
          <a:bodyPr>
            <a:normAutofit/>
          </a:bodyPr>
          <a:lstStyle/>
          <a:p>
            <a:pPr marL="457200" indent="-457200">
              <a:buFont typeface="Wingdings" panose="05000000000000000000" pitchFamily="2" charset="2"/>
              <a:buChar char="l"/>
            </a:pPr>
            <a:r>
              <a:rPr lang="en-US" altLang="zh-CN" sz="2800" b="1" dirty="0">
                <a:solidFill>
                  <a:srgbClr val="C00000"/>
                </a:solidFill>
                <a:latin typeface="+mn-lt"/>
                <a:ea typeface="宋体" pitchFamily="2" charset="-122"/>
                <a:cs typeface="Times New Roman" pitchFamily="18" charset="0"/>
              </a:rPr>
              <a:t>Java</a:t>
            </a:r>
            <a:r>
              <a:rPr lang="zh-CN" altLang="en-US" sz="2800" b="1" dirty="0">
                <a:solidFill>
                  <a:srgbClr val="C00000"/>
                </a:solidFill>
                <a:latin typeface="+mn-lt"/>
                <a:ea typeface="宋体" pitchFamily="2" charset="-122"/>
                <a:cs typeface="Times New Roman" pitchFamily="18" charset="0"/>
              </a:rPr>
              <a:t>语言的特点：跨平台性</a:t>
            </a:r>
          </a:p>
        </p:txBody>
      </p:sp>
      <p:sp>
        <p:nvSpPr>
          <p:cNvPr id="3" name="内容占位符 2"/>
          <p:cNvSpPr>
            <a:spLocks noGrp="1"/>
          </p:cNvSpPr>
          <p:nvPr>
            <p:ph idx="1"/>
          </p:nvPr>
        </p:nvSpPr>
        <p:spPr>
          <a:xfrm>
            <a:off x="485804" y="5545543"/>
            <a:ext cx="8229600" cy="907793"/>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因为有了</a:t>
            </a:r>
            <a:r>
              <a:rPr lang="en-US" altLang="zh-CN" sz="2400" dirty="0">
                <a:ea typeface="宋体" pitchFamily="2" charset="-122"/>
                <a:cs typeface="Times New Roman" pitchFamily="18" charset="0"/>
              </a:rPr>
              <a:t>JVM</a:t>
            </a:r>
            <a:r>
              <a:rPr lang="zh-CN" altLang="en-US" sz="2400" dirty="0">
                <a:ea typeface="宋体" pitchFamily="2" charset="-122"/>
                <a:cs typeface="Times New Roman" pitchFamily="18" charset="0"/>
              </a:rPr>
              <a:t>，同一个</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程序在三个不同的操作系统中都可以执行。这样就实现了</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程序的跨平台性。</a:t>
            </a:r>
          </a:p>
        </p:txBody>
      </p:sp>
      <p:sp>
        <p:nvSpPr>
          <p:cNvPr id="4" name="矩形 5"/>
          <p:cNvSpPr>
            <a:spLocks noChangeArrowheads="1"/>
          </p:cNvSpPr>
          <p:nvPr/>
        </p:nvSpPr>
        <p:spPr bwMode="auto">
          <a:xfrm>
            <a:off x="3563938" y="2235603"/>
            <a:ext cx="1944687" cy="57626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5" name="矩形 6"/>
          <p:cNvSpPr>
            <a:spLocks noChangeArrowheads="1"/>
          </p:cNvSpPr>
          <p:nvPr/>
        </p:nvSpPr>
        <p:spPr bwMode="auto">
          <a:xfrm>
            <a:off x="682625" y="3748490"/>
            <a:ext cx="2447925" cy="143986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6" name="矩形 7"/>
          <p:cNvSpPr>
            <a:spLocks noChangeArrowheads="1"/>
          </p:cNvSpPr>
          <p:nvPr/>
        </p:nvSpPr>
        <p:spPr bwMode="auto">
          <a:xfrm>
            <a:off x="3419475" y="3748490"/>
            <a:ext cx="2449513" cy="143986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7" name="矩形 8"/>
          <p:cNvSpPr>
            <a:spLocks noChangeArrowheads="1"/>
          </p:cNvSpPr>
          <p:nvPr/>
        </p:nvSpPr>
        <p:spPr bwMode="auto">
          <a:xfrm>
            <a:off x="6156325" y="3748490"/>
            <a:ext cx="2449513" cy="143986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8" name="椭圆 9"/>
          <p:cNvSpPr>
            <a:spLocks noChangeArrowheads="1"/>
          </p:cNvSpPr>
          <p:nvPr/>
        </p:nvSpPr>
        <p:spPr bwMode="auto">
          <a:xfrm>
            <a:off x="1042988" y="3843557"/>
            <a:ext cx="1728787" cy="719137"/>
          </a:xfrm>
          <a:prstGeom prst="ellipse">
            <a:avLst/>
          </a:prstGeom>
          <a:ln>
            <a:headEnd/>
            <a:tailEnd/>
          </a:ln>
        </p:spPr>
        <p:style>
          <a:lnRef idx="1">
            <a:schemeClr val="dk1"/>
          </a:lnRef>
          <a:fillRef idx="2">
            <a:schemeClr val="dk1"/>
          </a:fillRef>
          <a:effectRef idx="1">
            <a:schemeClr val="dk1"/>
          </a:effectRef>
          <a:fontRef idx="minor">
            <a:schemeClr val="dk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9" name="椭圆 10"/>
          <p:cNvSpPr>
            <a:spLocks noChangeArrowheads="1"/>
          </p:cNvSpPr>
          <p:nvPr/>
        </p:nvSpPr>
        <p:spPr bwMode="auto">
          <a:xfrm>
            <a:off x="3779838" y="3843557"/>
            <a:ext cx="1728787" cy="719137"/>
          </a:xfrm>
          <a:prstGeom prst="ellipse">
            <a:avLst/>
          </a:prstGeom>
          <a:ln>
            <a:headEnd/>
            <a:tailEnd/>
          </a:ln>
        </p:spPr>
        <p:style>
          <a:lnRef idx="1">
            <a:schemeClr val="dk1"/>
          </a:lnRef>
          <a:fillRef idx="2">
            <a:schemeClr val="dk1"/>
          </a:fillRef>
          <a:effectRef idx="1">
            <a:schemeClr val="dk1"/>
          </a:effectRef>
          <a:fontRef idx="minor">
            <a:schemeClr val="dk1"/>
          </a:fontRef>
        </p:style>
        <p:txBody>
          <a:bodyPr anchor="ctr"/>
          <a:lstStyle/>
          <a:p>
            <a:pPr algn="ctr"/>
            <a:endParaRPr lang="zh-CN" altLang="en-US">
              <a:solidFill>
                <a:srgbClr val="FFFFFF"/>
              </a:solidFill>
              <a:ea typeface="宋体" pitchFamily="2" charset="-122"/>
              <a:cs typeface="Times New Roman" pitchFamily="18" charset="0"/>
            </a:endParaRPr>
          </a:p>
        </p:txBody>
      </p:sp>
      <p:sp>
        <p:nvSpPr>
          <p:cNvPr id="10" name="椭圆 11"/>
          <p:cNvSpPr>
            <a:spLocks noChangeArrowheads="1"/>
          </p:cNvSpPr>
          <p:nvPr/>
        </p:nvSpPr>
        <p:spPr bwMode="auto">
          <a:xfrm>
            <a:off x="6516688" y="3843557"/>
            <a:ext cx="1728787" cy="720725"/>
          </a:xfrm>
          <a:prstGeom prst="ellipse">
            <a:avLst/>
          </a:prstGeom>
          <a:ln>
            <a:headEnd/>
            <a:tailEnd/>
          </a:ln>
        </p:spPr>
        <p:style>
          <a:lnRef idx="1">
            <a:schemeClr val="dk1"/>
          </a:lnRef>
          <a:fillRef idx="2">
            <a:schemeClr val="dk1"/>
          </a:fillRef>
          <a:effectRef idx="1">
            <a:schemeClr val="dk1"/>
          </a:effectRef>
          <a:fontRef idx="minor">
            <a:schemeClr val="dk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11" name="TextBox 12"/>
          <p:cNvSpPr txBox="1">
            <a:spLocks noChangeArrowheads="1"/>
          </p:cNvSpPr>
          <p:nvPr/>
        </p:nvSpPr>
        <p:spPr bwMode="auto">
          <a:xfrm>
            <a:off x="3804890" y="2298233"/>
            <a:ext cx="1800225" cy="457200"/>
          </a:xfrm>
          <a:prstGeom prst="rect">
            <a:avLst/>
          </a:prstGeom>
          <a:noFill/>
          <a:ln w="9525">
            <a:noFill/>
            <a:miter lim="800000"/>
            <a:headEnd/>
            <a:tailEnd/>
          </a:ln>
        </p:spPr>
        <p:txBody>
          <a:bodyPr>
            <a:spAutoFit/>
          </a:bodyPr>
          <a:lstStyle/>
          <a:p>
            <a:r>
              <a:rPr lang="en-US" altLang="zh-CN" sz="2400" b="1">
                <a:solidFill>
                  <a:schemeClr val="bg1"/>
                </a:solidFill>
                <a:ea typeface="宋体" pitchFamily="2" charset="-122"/>
                <a:cs typeface="Times New Roman" pitchFamily="18" charset="0"/>
              </a:rPr>
              <a:t>JAVA</a:t>
            </a:r>
            <a:r>
              <a:rPr lang="zh-CN" altLang="en-US" sz="2400" b="1">
                <a:solidFill>
                  <a:schemeClr val="bg1"/>
                </a:solidFill>
                <a:ea typeface="宋体" pitchFamily="2" charset="-122"/>
                <a:cs typeface="Times New Roman" pitchFamily="18" charset="0"/>
              </a:rPr>
              <a:t>程序</a:t>
            </a:r>
            <a:endParaRPr lang="zh-CN" altLang="en-US" sz="2400" b="1" dirty="0">
              <a:solidFill>
                <a:schemeClr val="bg1"/>
              </a:solidFill>
              <a:ea typeface="宋体" pitchFamily="2" charset="-122"/>
              <a:cs typeface="Times New Roman" pitchFamily="18" charset="0"/>
            </a:endParaRPr>
          </a:p>
        </p:txBody>
      </p:sp>
      <p:sp>
        <p:nvSpPr>
          <p:cNvPr id="12" name="TextBox 13"/>
          <p:cNvSpPr txBox="1">
            <a:spLocks noChangeArrowheads="1"/>
          </p:cNvSpPr>
          <p:nvPr/>
        </p:nvSpPr>
        <p:spPr bwMode="auto">
          <a:xfrm>
            <a:off x="923740" y="4731501"/>
            <a:ext cx="2089150" cy="369887"/>
          </a:xfrm>
          <a:prstGeom prst="rect">
            <a:avLst/>
          </a:prstGeom>
          <a:noFill/>
          <a:ln w="9525">
            <a:noFill/>
            <a:miter lim="800000"/>
            <a:headEnd/>
            <a:tailEnd/>
          </a:ln>
        </p:spPr>
        <p:txBody>
          <a:bodyPr>
            <a:spAutoFit/>
          </a:bodyPr>
          <a:lstStyle/>
          <a:p>
            <a:r>
              <a:rPr lang="en-US" altLang="zh-CN" b="1" dirty="0">
                <a:solidFill>
                  <a:schemeClr val="bg1"/>
                </a:solidFill>
                <a:ea typeface="宋体" pitchFamily="2" charset="-122"/>
                <a:cs typeface="Times New Roman" pitchFamily="18" charset="0"/>
              </a:rPr>
              <a:t>Windows</a:t>
            </a:r>
            <a:r>
              <a:rPr lang="zh-CN" altLang="en-US" b="1" dirty="0">
                <a:solidFill>
                  <a:schemeClr val="bg1"/>
                </a:solidFill>
                <a:ea typeface="宋体" pitchFamily="2" charset="-122"/>
                <a:cs typeface="Times New Roman" pitchFamily="18" charset="0"/>
              </a:rPr>
              <a:t>操作系统</a:t>
            </a:r>
          </a:p>
        </p:txBody>
      </p:sp>
      <p:sp>
        <p:nvSpPr>
          <p:cNvPr id="13" name="TextBox 14"/>
          <p:cNvSpPr txBox="1">
            <a:spLocks noChangeArrowheads="1"/>
          </p:cNvSpPr>
          <p:nvPr/>
        </p:nvSpPr>
        <p:spPr bwMode="auto">
          <a:xfrm>
            <a:off x="3983048" y="4725865"/>
            <a:ext cx="1731960" cy="369887"/>
          </a:xfrm>
          <a:prstGeom prst="rect">
            <a:avLst/>
          </a:prstGeom>
          <a:noFill/>
          <a:ln w="9525">
            <a:noFill/>
            <a:miter lim="800000"/>
            <a:headEnd/>
            <a:tailEnd/>
          </a:ln>
        </p:spPr>
        <p:txBody>
          <a:bodyPr wrap="square">
            <a:spAutoFit/>
          </a:bodyPr>
          <a:lstStyle/>
          <a:p>
            <a:r>
              <a:rPr lang="en-US" altLang="zh-CN" b="1" dirty="0">
                <a:solidFill>
                  <a:schemeClr val="bg1"/>
                </a:solidFill>
                <a:ea typeface="宋体" pitchFamily="2" charset="-122"/>
                <a:cs typeface="Times New Roman" pitchFamily="18" charset="0"/>
              </a:rPr>
              <a:t>Linux</a:t>
            </a:r>
            <a:r>
              <a:rPr lang="zh-CN" altLang="en-US" b="1" dirty="0">
                <a:solidFill>
                  <a:schemeClr val="bg1"/>
                </a:solidFill>
                <a:ea typeface="宋体" pitchFamily="2" charset="-122"/>
                <a:cs typeface="Times New Roman" pitchFamily="18" charset="0"/>
              </a:rPr>
              <a:t>操作系统</a:t>
            </a:r>
          </a:p>
        </p:txBody>
      </p:sp>
      <p:sp>
        <p:nvSpPr>
          <p:cNvPr id="14" name="TextBox 15"/>
          <p:cNvSpPr txBox="1">
            <a:spLocks noChangeArrowheads="1"/>
          </p:cNvSpPr>
          <p:nvPr/>
        </p:nvSpPr>
        <p:spPr bwMode="auto">
          <a:xfrm>
            <a:off x="6718476" y="4731501"/>
            <a:ext cx="1627212" cy="369887"/>
          </a:xfrm>
          <a:prstGeom prst="rect">
            <a:avLst/>
          </a:prstGeom>
          <a:noFill/>
          <a:ln w="9525">
            <a:noFill/>
            <a:miter lim="800000"/>
            <a:headEnd/>
            <a:tailEnd/>
          </a:ln>
        </p:spPr>
        <p:txBody>
          <a:bodyPr wrap="square">
            <a:spAutoFit/>
          </a:bodyPr>
          <a:lstStyle/>
          <a:p>
            <a:r>
              <a:rPr lang="en-US" altLang="zh-CN" b="1" dirty="0">
                <a:solidFill>
                  <a:schemeClr val="bg1"/>
                </a:solidFill>
                <a:ea typeface="宋体" pitchFamily="2" charset="-122"/>
                <a:cs typeface="Times New Roman" pitchFamily="18" charset="0"/>
              </a:rPr>
              <a:t>Mac</a:t>
            </a:r>
            <a:r>
              <a:rPr lang="zh-CN" altLang="en-US" b="1" dirty="0">
                <a:solidFill>
                  <a:schemeClr val="bg1"/>
                </a:solidFill>
                <a:ea typeface="宋体" pitchFamily="2" charset="-122"/>
                <a:cs typeface="Times New Roman" pitchFamily="18" charset="0"/>
              </a:rPr>
              <a:t>操作系统</a:t>
            </a:r>
          </a:p>
        </p:txBody>
      </p:sp>
      <p:sp>
        <p:nvSpPr>
          <p:cNvPr id="15" name="TextBox 16"/>
          <p:cNvSpPr txBox="1">
            <a:spLocks noChangeArrowheads="1"/>
          </p:cNvSpPr>
          <p:nvPr/>
        </p:nvSpPr>
        <p:spPr bwMode="auto">
          <a:xfrm>
            <a:off x="1142812" y="4024010"/>
            <a:ext cx="1512888" cy="369887"/>
          </a:xfrm>
          <a:prstGeom prst="rect">
            <a:avLst/>
          </a:prstGeom>
          <a:noFill/>
          <a:ln w="9525">
            <a:noFill/>
            <a:miter lim="800000"/>
            <a:headEnd/>
            <a:tailEnd/>
          </a:ln>
        </p:spPr>
        <p:txBody>
          <a:bodyPr>
            <a:spAutoFit/>
          </a:bodyPr>
          <a:lstStyle/>
          <a:p>
            <a:r>
              <a:rPr lang="en-US" altLang="zh-CN" dirty="0">
                <a:ea typeface="宋体" pitchFamily="2" charset="-122"/>
                <a:cs typeface="Times New Roman" pitchFamily="18" charset="0"/>
              </a:rPr>
              <a:t>Win</a:t>
            </a:r>
            <a:r>
              <a:rPr lang="zh-CN" altLang="en-US" dirty="0">
                <a:ea typeface="宋体" pitchFamily="2" charset="-122"/>
                <a:cs typeface="Times New Roman" pitchFamily="18" charset="0"/>
              </a:rPr>
              <a:t>版的</a:t>
            </a:r>
            <a:r>
              <a:rPr lang="en-US" altLang="zh-CN" dirty="0">
                <a:ea typeface="宋体" pitchFamily="2" charset="-122"/>
                <a:cs typeface="Times New Roman" pitchFamily="18" charset="0"/>
              </a:rPr>
              <a:t>JVM</a:t>
            </a:r>
            <a:endParaRPr lang="zh-CN" altLang="en-US" dirty="0">
              <a:ea typeface="宋体" pitchFamily="2" charset="-122"/>
              <a:cs typeface="Times New Roman" pitchFamily="18" charset="0"/>
            </a:endParaRPr>
          </a:p>
        </p:txBody>
      </p:sp>
      <p:sp>
        <p:nvSpPr>
          <p:cNvPr id="16" name="TextBox 17"/>
          <p:cNvSpPr txBox="1">
            <a:spLocks noChangeArrowheads="1"/>
          </p:cNvSpPr>
          <p:nvPr/>
        </p:nvSpPr>
        <p:spPr bwMode="auto">
          <a:xfrm>
            <a:off x="3914782" y="4029638"/>
            <a:ext cx="1728788" cy="369887"/>
          </a:xfrm>
          <a:prstGeom prst="rect">
            <a:avLst/>
          </a:prstGeom>
          <a:noFill/>
          <a:ln w="9525">
            <a:noFill/>
            <a:miter lim="800000"/>
            <a:headEnd/>
            <a:tailEnd/>
          </a:ln>
        </p:spPr>
        <p:txBody>
          <a:bodyPr>
            <a:spAutoFit/>
          </a:bodyPr>
          <a:lstStyle/>
          <a:p>
            <a:r>
              <a:rPr lang="en-US" altLang="zh-CN" dirty="0" err="1">
                <a:ea typeface="宋体" pitchFamily="2" charset="-122"/>
                <a:cs typeface="Times New Roman" pitchFamily="18" charset="0"/>
              </a:rPr>
              <a:t>linux</a:t>
            </a:r>
            <a:r>
              <a:rPr lang="zh-CN" altLang="en-US" dirty="0">
                <a:ea typeface="宋体" pitchFamily="2" charset="-122"/>
                <a:cs typeface="Times New Roman" pitchFamily="18" charset="0"/>
              </a:rPr>
              <a:t>版的</a:t>
            </a:r>
            <a:r>
              <a:rPr lang="en-US" altLang="zh-CN" dirty="0">
                <a:ea typeface="宋体" pitchFamily="2" charset="-122"/>
                <a:cs typeface="Times New Roman" pitchFamily="18" charset="0"/>
              </a:rPr>
              <a:t>JVM</a:t>
            </a:r>
            <a:endParaRPr lang="zh-CN" altLang="en-US" dirty="0">
              <a:ea typeface="宋体" pitchFamily="2" charset="-122"/>
              <a:cs typeface="Times New Roman" pitchFamily="18" charset="0"/>
            </a:endParaRPr>
          </a:p>
        </p:txBody>
      </p:sp>
      <p:sp>
        <p:nvSpPr>
          <p:cNvPr id="17" name="TextBox 18"/>
          <p:cNvSpPr txBox="1">
            <a:spLocks noChangeArrowheads="1"/>
          </p:cNvSpPr>
          <p:nvPr/>
        </p:nvSpPr>
        <p:spPr bwMode="auto">
          <a:xfrm>
            <a:off x="6673676" y="4009353"/>
            <a:ext cx="1657350" cy="369888"/>
          </a:xfrm>
          <a:prstGeom prst="rect">
            <a:avLst/>
          </a:prstGeom>
          <a:noFill/>
          <a:ln w="9525">
            <a:noFill/>
            <a:miter lim="800000"/>
            <a:headEnd/>
            <a:tailEnd/>
          </a:ln>
        </p:spPr>
        <p:txBody>
          <a:bodyPr>
            <a:spAutoFit/>
          </a:bodyPr>
          <a:lstStyle/>
          <a:p>
            <a:r>
              <a:rPr lang="en-US" altLang="zh-CN" dirty="0">
                <a:ea typeface="宋体" pitchFamily="2" charset="-122"/>
                <a:cs typeface="Times New Roman" pitchFamily="18" charset="0"/>
              </a:rPr>
              <a:t>Mac</a:t>
            </a:r>
            <a:r>
              <a:rPr lang="zh-CN" altLang="en-US" dirty="0">
                <a:ea typeface="宋体" pitchFamily="2" charset="-122"/>
                <a:cs typeface="Times New Roman" pitchFamily="18" charset="0"/>
              </a:rPr>
              <a:t>版的</a:t>
            </a:r>
            <a:r>
              <a:rPr lang="en-US" altLang="zh-CN" dirty="0">
                <a:ea typeface="宋体" pitchFamily="2" charset="-122"/>
                <a:cs typeface="Times New Roman" pitchFamily="18" charset="0"/>
              </a:rPr>
              <a:t>JVM</a:t>
            </a:r>
            <a:endParaRPr lang="zh-CN" altLang="en-US" dirty="0">
              <a:ea typeface="宋体" pitchFamily="2" charset="-122"/>
              <a:cs typeface="Times New Roman" pitchFamily="18" charset="0"/>
            </a:endParaRPr>
          </a:p>
        </p:txBody>
      </p:sp>
      <p:cxnSp>
        <p:nvCxnSpPr>
          <p:cNvPr id="22" name="直接箭头连接符 21"/>
          <p:cNvCxnSpPr>
            <a:stCxn id="4" idx="2"/>
            <a:endCxn id="8" idx="0"/>
          </p:cNvCxnSpPr>
          <p:nvPr/>
        </p:nvCxnSpPr>
        <p:spPr>
          <a:xfrm rot="5400000">
            <a:off x="2705986" y="2013261"/>
            <a:ext cx="1031692" cy="26289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2"/>
            <a:endCxn id="9" idx="0"/>
          </p:cNvCxnSpPr>
          <p:nvPr/>
        </p:nvCxnSpPr>
        <p:spPr>
          <a:xfrm rot="16200000" flipH="1">
            <a:off x="4074411" y="3273736"/>
            <a:ext cx="1031692" cy="1079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2"/>
            <a:endCxn id="10" idx="0"/>
          </p:cNvCxnSpPr>
          <p:nvPr/>
        </p:nvCxnSpPr>
        <p:spPr>
          <a:xfrm rot="16200000" flipH="1">
            <a:off x="5442836" y="1905311"/>
            <a:ext cx="1031692" cy="284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标题 1"/>
          <p:cNvSpPr txBox="1">
            <a:spLocks/>
          </p:cNvSpPr>
          <p:nvPr/>
        </p:nvSpPr>
        <p:spPr>
          <a:xfrm>
            <a:off x="1835696" y="692696"/>
            <a:ext cx="6264696" cy="79208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a:latin typeface="+mn-lt"/>
                <a:ea typeface="宋体" pitchFamily="2" charset="-122"/>
                <a:cs typeface="Times New Roman" pitchFamily="18" charset="0"/>
              </a:rPr>
              <a:t>Java</a:t>
            </a:r>
            <a:r>
              <a:rPr lang="zh-CN" altLang="en-US" b="1" dirty="0">
                <a:latin typeface="+mn-lt"/>
                <a:ea typeface="宋体" pitchFamily="2" charset="-122"/>
                <a:cs typeface="Times New Roman" pitchFamily="18" charset="0"/>
              </a:rPr>
              <a:t>语言运行机制及运行过程</a:t>
            </a:r>
          </a:p>
        </p:txBody>
      </p:sp>
    </p:spTree>
    <p:extLst>
      <p:ext uri="{BB962C8B-B14F-4D97-AF65-F5344CB8AC3E}">
        <p14:creationId xmlns:p14="http://schemas.microsoft.com/office/powerpoint/2010/main" val="341904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060848"/>
            <a:ext cx="8229600" cy="2043113"/>
          </a:xfrm>
        </p:spPr>
        <p:txBody>
          <a:bodyPr>
            <a:normAutofit fontScale="85000" lnSpcReduction="20000"/>
          </a:bodyPr>
          <a:lstStyle/>
          <a:p>
            <a:pPr>
              <a:buFont typeface="Wingdings" pitchFamily="2" charset="2"/>
              <a:buChar char="l"/>
            </a:pPr>
            <a:r>
              <a:rPr lang="en-US" altLang="zh-CN" sz="3200" dirty="0">
                <a:solidFill>
                  <a:srgbClr val="C00000"/>
                </a:solidFill>
                <a:ea typeface="宋体" pitchFamily="2" charset="-122"/>
                <a:cs typeface="Times New Roman" pitchFamily="18" charset="0"/>
              </a:rPr>
              <a:t>Java</a:t>
            </a:r>
            <a:r>
              <a:rPr lang="zh-CN" altLang="en-US" sz="3200" dirty="0">
                <a:solidFill>
                  <a:srgbClr val="C00000"/>
                </a:solidFill>
                <a:ea typeface="宋体" pitchFamily="2" charset="-122"/>
                <a:cs typeface="Times New Roman" pitchFamily="18" charset="0"/>
              </a:rPr>
              <a:t>两种核心机制</a:t>
            </a:r>
            <a:endParaRPr lang="en-US" altLang="zh-CN" sz="3200" dirty="0">
              <a:solidFill>
                <a:srgbClr val="C00000"/>
              </a:solidFill>
              <a:ea typeface="宋体" pitchFamily="2" charset="-122"/>
              <a:cs typeface="Times New Roman" pitchFamily="18" charset="0"/>
            </a:endParaRPr>
          </a:p>
          <a:p>
            <a:pPr>
              <a:buFont typeface="Wingdings" pitchFamily="2" charset="2"/>
              <a:buChar char="l"/>
            </a:pPr>
            <a:endParaRPr lang="en-US" altLang="zh-CN" sz="3200" dirty="0">
              <a:ea typeface="宋体" pitchFamily="2" charset="-122"/>
              <a:cs typeface="Times New Roman" pitchFamily="18" charset="0"/>
            </a:endParaRPr>
          </a:p>
          <a:p>
            <a:pPr lvl="1">
              <a:buFont typeface="Wingdings" pitchFamily="2" charset="2"/>
              <a:buChar char="Ø"/>
            </a:pPr>
            <a:r>
              <a:rPr lang="en-US" altLang="zh-CN" sz="2800">
                <a:ea typeface="宋体" pitchFamily="2" charset="-122"/>
                <a:cs typeface="Times New Roman" pitchFamily="18" charset="0"/>
              </a:rPr>
              <a:t>Java</a:t>
            </a:r>
            <a:r>
              <a:rPr lang="zh-CN" altLang="en-US" sz="2800">
                <a:ea typeface="宋体" pitchFamily="2" charset="-122"/>
                <a:cs typeface="Times New Roman" pitchFamily="18" charset="0"/>
              </a:rPr>
              <a:t>虚拟机  </a:t>
            </a:r>
            <a:r>
              <a:rPr lang="en-US" altLang="zh-CN" sz="2800">
                <a:ea typeface="宋体" pitchFamily="2" charset="-122"/>
                <a:cs typeface="Times New Roman" pitchFamily="18" charset="0"/>
              </a:rPr>
              <a:t>(Java </a:t>
            </a:r>
            <a:r>
              <a:rPr lang="en-US" altLang="zh-CN" sz="2800" err="1">
                <a:ea typeface="宋体" pitchFamily="2" charset="-122"/>
                <a:cs typeface="Times New Roman" pitchFamily="18" charset="0"/>
              </a:rPr>
              <a:t>Virtal</a:t>
            </a:r>
            <a:r>
              <a:rPr lang="en-US" altLang="zh-CN" sz="2800">
                <a:ea typeface="宋体" pitchFamily="2" charset="-122"/>
                <a:cs typeface="Times New Roman" pitchFamily="18" charset="0"/>
              </a:rPr>
              <a:t> Machine</a:t>
            </a:r>
            <a:r>
              <a:rPr lang="en-US" altLang="zh-CN" sz="2800" dirty="0">
                <a:ea typeface="宋体" pitchFamily="2" charset="-122"/>
                <a:cs typeface="Times New Roman" pitchFamily="18" charset="0"/>
              </a:rPr>
              <a:t>)</a:t>
            </a:r>
          </a:p>
          <a:p>
            <a:pPr lvl="1">
              <a:buFont typeface="Wingdings" pitchFamily="2" charset="2"/>
              <a:buChar char="Ø"/>
            </a:pPr>
            <a:endParaRPr lang="en-US" altLang="zh-CN" sz="2800" dirty="0">
              <a:ea typeface="宋体" pitchFamily="2" charset="-122"/>
              <a:cs typeface="Times New Roman" pitchFamily="18" charset="0"/>
            </a:endParaRPr>
          </a:p>
          <a:p>
            <a:pPr lvl="1">
              <a:buFont typeface="Wingdings" pitchFamily="2" charset="2"/>
              <a:buChar char="Ø"/>
            </a:pPr>
            <a:r>
              <a:rPr lang="zh-CN" altLang="en-US" sz="2800">
                <a:ea typeface="宋体" pitchFamily="2" charset="-122"/>
                <a:cs typeface="Times New Roman" pitchFamily="18" charset="0"/>
              </a:rPr>
              <a:t>垃圾收集机制  </a:t>
            </a:r>
            <a:r>
              <a:rPr lang="en-US" altLang="zh-CN" sz="2800">
                <a:ea typeface="宋体" pitchFamily="2" charset="-122"/>
                <a:cs typeface="Times New Roman" pitchFamily="18" charset="0"/>
              </a:rPr>
              <a:t>(Garbage Collection</a:t>
            </a:r>
            <a:r>
              <a:rPr lang="en-US" altLang="zh-CN" sz="2800" dirty="0">
                <a:ea typeface="宋体" pitchFamily="2" charset="-122"/>
                <a:cs typeface="Times New Roman" pitchFamily="18" charset="0"/>
              </a:rPr>
              <a:t>)</a:t>
            </a:r>
            <a:endParaRPr lang="zh-CN" altLang="en-US" sz="2800" dirty="0">
              <a:ea typeface="宋体" pitchFamily="2" charset="-122"/>
              <a:cs typeface="Times New Roman" pitchFamily="18" charset="0"/>
            </a:endParaRPr>
          </a:p>
        </p:txBody>
      </p:sp>
      <p:sp>
        <p:nvSpPr>
          <p:cNvPr id="5" name="标题 1"/>
          <p:cNvSpPr>
            <a:spLocks noGrp="1"/>
          </p:cNvSpPr>
          <p:nvPr>
            <p:ph type="title"/>
          </p:nvPr>
        </p:nvSpPr>
        <p:spPr>
          <a:xfrm>
            <a:off x="1691680" y="764704"/>
            <a:ext cx="6264696" cy="792088"/>
          </a:xfrm>
        </p:spPr>
        <p:txBody>
          <a:bodyPr>
            <a:normAutofit/>
          </a:bodyPr>
          <a:lstStyle/>
          <a:p>
            <a:r>
              <a:rPr lang="en-US" altLang="zh-CN" b="1" dirty="0">
                <a:latin typeface="+mn-lt"/>
                <a:ea typeface="宋体" pitchFamily="2" charset="-122"/>
                <a:cs typeface="Times New Roman" pitchFamily="18" charset="0"/>
              </a:rPr>
              <a:t>Java</a:t>
            </a:r>
            <a:r>
              <a:rPr lang="zh-CN" altLang="en-US" b="1" dirty="0">
                <a:latin typeface="+mn-lt"/>
                <a:ea typeface="宋体" pitchFamily="2" charset="-122"/>
                <a:cs typeface="Times New Roman" pitchFamily="18" charset="0"/>
              </a:rPr>
              <a:t>语言运行机制及运行过程</a:t>
            </a:r>
          </a:p>
        </p:txBody>
      </p:sp>
    </p:spTree>
    <p:extLst>
      <p:ext uri="{BB962C8B-B14F-4D97-AF65-F5344CB8AC3E}">
        <p14:creationId xmlns:p14="http://schemas.microsoft.com/office/powerpoint/2010/main" val="2110242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052736"/>
            <a:ext cx="4608512" cy="648072"/>
          </a:xfrm>
        </p:spPr>
        <p:txBody>
          <a:bodyPr>
            <a:noAutofit/>
          </a:bodyPr>
          <a:lstStyle/>
          <a:p>
            <a:pPr algn="l"/>
            <a:r>
              <a:rPr lang="zh-CN" altLang="en-US" sz="2800" b="1" dirty="0">
                <a:solidFill>
                  <a:srgbClr val="C00000"/>
                </a:solidFill>
                <a:latin typeface="+mn-lt"/>
                <a:ea typeface="宋体" pitchFamily="2" charset="-122"/>
                <a:cs typeface="Times New Roman" pitchFamily="18" charset="0"/>
              </a:rPr>
              <a:t>核心机制</a:t>
            </a:r>
            <a:r>
              <a:rPr lang="en-US" altLang="zh-CN" sz="2800" b="1" dirty="0">
                <a:solidFill>
                  <a:srgbClr val="C00000"/>
                </a:solidFill>
                <a:latin typeface="+mn-lt"/>
                <a:ea typeface="宋体" pitchFamily="2" charset="-122"/>
                <a:cs typeface="Times New Roman" pitchFamily="18" charset="0"/>
              </a:rPr>
              <a:t>—Java</a:t>
            </a:r>
            <a:r>
              <a:rPr lang="zh-CN" altLang="en-US" sz="2800" b="1" dirty="0">
                <a:solidFill>
                  <a:srgbClr val="C00000"/>
                </a:solidFill>
                <a:latin typeface="+mn-lt"/>
                <a:ea typeface="宋体" pitchFamily="2" charset="-122"/>
                <a:cs typeface="Times New Roman" pitchFamily="18" charset="0"/>
              </a:rPr>
              <a:t>虚拟机</a:t>
            </a:r>
          </a:p>
        </p:txBody>
      </p:sp>
      <p:sp>
        <p:nvSpPr>
          <p:cNvPr id="3" name="内容占位符 2"/>
          <p:cNvSpPr>
            <a:spLocks noGrp="1"/>
          </p:cNvSpPr>
          <p:nvPr>
            <p:ph idx="1"/>
          </p:nvPr>
        </p:nvSpPr>
        <p:spPr>
          <a:xfrm>
            <a:off x="485804" y="1781751"/>
            <a:ext cx="8229600" cy="2257428"/>
          </a:xfrm>
        </p:spPr>
        <p:txBody>
          <a:bodyPr>
            <a:normAutofit/>
          </a:bodyPr>
          <a:lstStyle/>
          <a:p>
            <a:pPr>
              <a:buFont typeface="Wingdings" pitchFamily="2" charset="2"/>
              <a:buChar char="l"/>
            </a:pPr>
            <a:r>
              <a:rPr lang="en-US" altLang="zh-CN" sz="2400" b="1" dirty="0">
                <a:solidFill>
                  <a:srgbClr val="0000FF"/>
                </a:solidFill>
                <a:ea typeface="宋体" pitchFamily="2" charset="-122"/>
                <a:cs typeface="Times New Roman" pitchFamily="18" charset="0"/>
              </a:rPr>
              <a:t>JVM</a:t>
            </a:r>
            <a:r>
              <a:rPr lang="zh-CN" altLang="en-US" sz="2400" b="1" dirty="0">
                <a:solidFill>
                  <a:srgbClr val="0000FF"/>
                </a:solidFill>
                <a:ea typeface="宋体" pitchFamily="2" charset="-122"/>
                <a:cs typeface="Times New Roman" pitchFamily="18" charset="0"/>
              </a:rPr>
              <a:t>是一个虚拟的计算机，具有指令集并使用不同的存储区域。负责执行指令，管理数据、内存、寄存器</a:t>
            </a:r>
            <a:r>
              <a:rPr lang="zh-CN" altLang="en-US" sz="2400" dirty="0">
                <a:ea typeface="宋体" pitchFamily="2" charset="-122"/>
                <a:cs typeface="Times New Roman" pitchFamily="18" charset="0"/>
              </a:rPr>
              <a:t>。</a:t>
            </a:r>
          </a:p>
          <a:p>
            <a:pPr>
              <a:buFont typeface="Wingdings" pitchFamily="2" charset="2"/>
              <a:buChar char="l"/>
            </a:pPr>
            <a:r>
              <a:rPr lang="zh-CN" altLang="en-US" sz="2400" dirty="0">
                <a:ea typeface="宋体" pitchFamily="2" charset="-122"/>
                <a:cs typeface="Times New Roman" pitchFamily="18" charset="0"/>
              </a:rPr>
              <a:t>对于不同的平台，有不同的虚拟机。</a:t>
            </a:r>
          </a:p>
          <a:p>
            <a:pPr>
              <a:buFont typeface="Wingdings" pitchFamily="2" charset="2"/>
              <a:buChar char="l"/>
            </a:pP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虚拟机机制屏蔽了底层运行平台的差别，实现了“</a:t>
            </a:r>
            <a:r>
              <a:rPr lang="zh-CN" altLang="en-US" sz="2400" dirty="0">
                <a:solidFill>
                  <a:srgbClr val="C00000"/>
                </a:solidFill>
                <a:ea typeface="宋体" pitchFamily="2" charset="-122"/>
                <a:cs typeface="Times New Roman" pitchFamily="18" charset="0"/>
              </a:rPr>
              <a:t>一次编译，到处运行</a:t>
            </a:r>
            <a:r>
              <a:rPr lang="zh-CN" altLang="en-US" sz="2400" dirty="0">
                <a:ea typeface="宋体" pitchFamily="2" charset="-122"/>
                <a:cs typeface="Times New Roman" pitchFamily="18" charset="0"/>
              </a:rPr>
              <a:t>”</a:t>
            </a:r>
            <a:r>
              <a:rPr lang="zh-CN" altLang="en-US" sz="1200" dirty="0">
                <a:ea typeface="宋体" pitchFamily="2" charset="-122"/>
                <a:cs typeface="Times New Roman" pitchFamily="18" charset="0"/>
              </a:rPr>
              <a:t>（</a:t>
            </a:r>
            <a:r>
              <a:rPr lang="en-US" altLang="zh-CN" sz="1200" dirty="0">
                <a:ea typeface="宋体" pitchFamily="2" charset="-122"/>
                <a:cs typeface="Times New Roman" pitchFamily="18" charset="0"/>
              </a:rPr>
              <a:t>35</a:t>
            </a:r>
            <a:r>
              <a:rPr lang="zh-CN" altLang="en-US" sz="1200" dirty="0">
                <a:ea typeface="宋体" pitchFamily="2" charset="-122"/>
                <a:cs typeface="Times New Roman" pitchFamily="18" charset="0"/>
              </a:rPr>
              <a:t>）</a:t>
            </a:r>
          </a:p>
        </p:txBody>
      </p:sp>
      <p:pic>
        <p:nvPicPr>
          <p:cNvPr id="4" name="Picture 7" descr="捕获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a:xfrm>
            <a:off x="763616" y="3933056"/>
            <a:ext cx="7951788" cy="2447925"/>
          </a:xfrm>
          <a:prstGeom prst="rect">
            <a:avLst/>
          </a:prstGeom>
          <a:noFill/>
        </p:spPr>
      </p:pic>
    </p:spTree>
    <p:extLst>
      <p:ext uri="{BB962C8B-B14F-4D97-AF65-F5344CB8AC3E}">
        <p14:creationId xmlns:p14="http://schemas.microsoft.com/office/powerpoint/2010/main" val="152994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971600" y="980728"/>
            <a:ext cx="7560840"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宋体" pitchFamily="2" charset="-122"/>
            </a:endParaRPr>
          </a:p>
        </p:txBody>
      </p:sp>
      <p:sp>
        <p:nvSpPr>
          <p:cNvPr id="9" name="矩形 8"/>
          <p:cNvSpPr/>
          <p:nvPr/>
        </p:nvSpPr>
        <p:spPr>
          <a:xfrm>
            <a:off x="1691680" y="1556792"/>
            <a:ext cx="6192688" cy="41044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a typeface="宋体" pitchFamily="2" charset="-122"/>
            </a:endParaRPr>
          </a:p>
        </p:txBody>
      </p:sp>
      <p:sp>
        <p:nvSpPr>
          <p:cNvPr id="7" name="矩形 6"/>
          <p:cNvSpPr/>
          <p:nvPr/>
        </p:nvSpPr>
        <p:spPr>
          <a:xfrm>
            <a:off x="2195736" y="2204864"/>
            <a:ext cx="5040560"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a typeface="宋体" pitchFamily="2" charset="-122"/>
            </a:endParaRPr>
          </a:p>
        </p:txBody>
      </p:sp>
      <p:sp>
        <p:nvSpPr>
          <p:cNvPr id="5" name="矩形 4"/>
          <p:cNvSpPr/>
          <p:nvPr/>
        </p:nvSpPr>
        <p:spPr>
          <a:xfrm>
            <a:off x="2771800" y="2708920"/>
            <a:ext cx="3744416" cy="1800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a typeface="宋体" pitchFamily="2" charset="-122"/>
            </a:endParaRPr>
          </a:p>
        </p:txBody>
      </p:sp>
      <p:sp>
        <p:nvSpPr>
          <p:cNvPr id="4" name="矩形 3"/>
          <p:cNvSpPr/>
          <p:nvPr/>
        </p:nvSpPr>
        <p:spPr>
          <a:xfrm>
            <a:off x="3419872" y="3284984"/>
            <a:ext cx="25202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宋体" pitchFamily="2" charset="-122"/>
              </a:rPr>
              <a:t>硬件</a:t>
            </a:r>
          </a:p>
        </p:txBody>
      </p:sp>
      <p:sp>
        <p:nvSpPr>
          <p:cNvPr id="6" name="TextBox 5"/>
          <p:cNvSpPr txBox="1"/>
          <p:nvPr/>
        </p:nvSpPr>
        <p:spPr>
          <a:xfrm>
            <a:off x="3203848" y="2708920"/>
            <a:ext cx="2736304" cy="369332"/>
          </a:xfrm>
          <a:prstGeom prst="rect">
            <a:avLst/>
          </a:prstGeom>
          <a:noFill/>
        </p:spPr>
        <p:txBody>
          <a:bodyPr wrap="square" rtlCol="0">
            <a:spAutoFit/>
          </a:bodyPr>
          <a:lstStyle/>
          <a:p>
            <a:r>
              <a:rPr lang="zh-CN" altLang="en-US" b="1" dirty="0">
                <a:solidFill>
                  <a:schemeClr val="bg1"/>
                </a:solidFill>
                <a:ea typeface="宋体" pitchFamily="2" charset="-122"/>
              </a:rPr>
              <a:t>操作系统</a:t>
            </a:r>
          </a:p>
        </p:txBody>
      </p:sp>
      <p:sp>
        <p:nvSpPr>
          <p:cNvPr id="8" name="TextBox 7"/>
          <p:cNvSpPr txBox="1"/>
          <p:nvPr/>
        </p:nvSpPr>
        <p:spPr>
          <a:xfrm>
            <a:off x="3203848" y="2204864"/>
            <a:ext cx="2952328" cy="369332"/>
          </a:xfrm>
          <a:prstGeom prst="rect">
            <a:avLst/>
          </a:prstGeom>
          <a:noFill/>
        </p:spPr>
        <p:txBody>
          <a:bodyPr wrap="square" rtlCol="0">
            <a:spAutoFit/>
          </a:bodyPr>
          <a:lstStyle/>
          <a:p>
            <a:r>
              <a:rPr lang="en-US" altLang="zh-CN" b="1" dirty="0">
                <a:solidFill>
                  <a:schemeClr val="bg1"/>
                </a:solidFill>
                <a:ea typeface="宋体" pitchFamily="2" charset="-122"/>
              </a:rPr>
              <a:t>JVM</a:t>
            </a:r>
            <a:endParaRPr lang="zh-CN" altLang="en-US" b="1" dirty="0">
              <a:solidFill>
                <a:schemeClr val="bg1"/>
              </a:solidFill>
              <a:ea typeface="宋体" pitchFamily="2" charset="-122"/>
            </a:endParaRPr>
          </a:p>
        </p:txBody>
      </p:sp>
      <p:sp>
        <p:nvSpPr>
          <p:cNvPr id="10" name="TextBox 9"/>
          <p:cNvSpPr txBox="1"/>
          <p:nvPr/>
        </p:nvSpPr>
        <p:spPr>
          <a:xfrm>
            <a:off x="3059832" y="1619508"/>
            <a:ext cx="3312368" cy="369332"/>
          </a:xfrm>
          <a:prstGeom prst="rect">
            <a:avLst/>
          </a:prstGeom>
          <a:noFill/>
        </p:spPr>
        <p:txBody>
          <a:bodyPr wrap="square" rtlCol="0">
            <a:spAutoFit/>
          </a:bodyPr>
          <a:lstStyle/>
          <a:p>
            <a:r>
              <a:rPr lang="zh-CN" altLang="en-US" b="1" dirty="0">
                <a:solidFill>
                  <a:schemeClr val="bg1"/>
                </a:solidFill>
                <a:ea typeface="宋体" pitchFamily="2" charset="-122"/>
              </a:rPr>
              <a:t>字节码文件</a:t>
            </a:r>
          </a:p>
        </p:txBody>
      </p:sp>
      <p:sp>
        <p:nvSpPr>
          <p:cNvPr id="12" name="TextBox 11"/>
          <p:cNvSpPr txBox="1"/>
          <p:nvPr/>
        </p:nvSpPr>
        <p:spPr>
          <a:xfrm>
            <a:off x="2627784" y="1043444"/>
            <a:ext cx="2160240" cy="369332"/>
          </a:xfrm>
          <a:prstGeom prst="rect">
            <a:avLst/>
          </a:prstGeom>
          <a:noFill/>
        </p:spPr>
        <p:txBody>
          <a:bodyPr wrap="square" rtlCol="0">
            <a:spAutoFit/>
          </a:bodyPr>
          <a:lstStyle/>
          <a:p>
            <a:r>
              <a:rPr lang="zh-CN" altLang="en-US" b="1" dirty="0">
                <a:solidFill>
                  <a:schemeClr val="bg1"/>
                </a:solidFill>
                <a:ea typeface="宋体" pitchFamily="2" charset="-122"/>
              </a:rPr>
              <a:t>用户 </a:t>
            </a:r>
            <a:r>
              <a:rPr lang="en-US" altLang="zh-CN" b="1" dirty="0">
                <a:solidFill>
                  <a:schemeClr val="bg1"/>
                </a:solidFill>
                <a:ea typeface="宋体" pitchFamily="2" charset="-122"/>
              </a:rPr>
              <a:t>user</a:t>
            </a:r>
            <a:endParaRPr lang="zh-CN" altLang="en-US" b="1" dirty="0">
              <a:solidFill>
                <a:schemeClr val="bg1"/>
              </a:solidFill>
              <a:ea typeface="宋体" pitchFamily="2" charset="-122"/>
            </a:endParaRPr>
          </a:p>
        </p:txBody>
      </p:sp>
    </p:spTree>
    <p:extLst>
      <p:ext uri="{BB962C8B-B14F-4D97-AF65-F5344CB8AC3E}">
        <p14:creationId xmlns:p14="http://schemas.microsoft.com/office/powerpoint/2010/main" val="2430746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52736"/>
            <a:ext cx="3988558" cy="646606"/>
          </a:xfrm>
        </p:spPr>
        <p:txBody>
          <a:bodyPr>
            <a:normAutofit/>
          </a:bodyPr>
          <a:lstStyle/>
          <a:p>
            <a:pPr algn="l"/>
            <a:r>
              <a:rPr lang="zh-CN" altLang="en-US" sz="2800" b="1" dirty="0">
                <a:solidFill>
                  <a:srgbClr val="C00000"/>
                </a:solidFill>
                <a:latin typeface="+mn-lt"/>
                <a:ea typeface="宋体" pitchFamily="2" charset="-122"/>
                <a:cs typeface="Times New Roman" pitchFamily="18" charset="0"/>
              </a:rPr>
              <a:t>核心机制</a:t>
            </a:r>
            <a:r>
              <a:rPr lang="en-US" altLang="zh-CN" sz="2800" b="1" dirty="0">
                <a:solidFill>
                  <a:srgbClr val="C00000"/>
                </a:solidFill>
                <a:latin typeface="+mn-lt"/>
                <a:ea typeface="宋体" pitchFamily="2" charset="-122"/>
                <a:cs typeface="Times New Roman" pitchFamily="18" charset="0"/>
              </a:rPr>
              <a:t>—</a:t>
            </a:r>
            <a:r>
              <a:rPr lang="zh-CN" altLang="en-US" sz="2800" b="1" dirty="0">
                <a:solidFill>
                  <a:srgbClr val="C00000"/>
                </a:solidFill>
                <a:latin typeface="+mn-lt"/>
                <a:ea typeface="宋体" pitchFamily="2" charset="-122"/>
                <a:cs typeface="Times New Roman" pitchFamily="18" charset="0"/>
              </a:rPr>
              <a:t>垃圾回收</a:t>
            </a:r>
          </a:p>
        </p:txBody>
      </p:sp>
      <p:sp>
        <p:nvSpPr>
          <p:cNvPr id="3" name="内容占位符 2"/>
          <p:cNvSpPr>
            <a:spLocks noGrp="1"/>
          </p:cNvSpPr>
          <p:nvPr>
            <p:ph idx="1"/>
          </p:nvPr>
        </p:nvSpPr>
        <p:spPr>
          <a:xfrm>
            <a:off x="467544" y="1988840"/>
            <a:ext cx="8280920" cy="4104456"/>
          </a:xfrm>
        </p:spPr>
        <p:txBody>
          <a:bodyPr>
            <a:noAutofit/>
          </a:bodyPr>
          <a:lstStyle/>
          <a:p>
            <a:pPr>
              <a:lnSpc>
                <a:spcPct val="120000"/>
              </a:lnSpc>
              <a:buFont typeface="Wingdings" pitchFamily="2" charset="2"/>
              <a:buChar char="l"/>
            </a:pPr>
            <a:r>
              <a:rPr lang="zh-CN" altLang="en-US" sz="2400" dirty="0">
                <a:ea typeface="宋体" pitchFamily="2" charset="-122"/>
                <a:cs typeface="Times New Roman" pitchFamily="18" charset="0"/>
              </a:rPr>
              <a:t>不再使用的内存空间应回收—— 垃圾回收。 </a:t>
            </a:r>
          </a:p>
          <a:p>
            <a:pPr lvl="1">
              <a:lnSpc>
                <a:spcPct val="120000"/>
              </a:lnSpc>
              <a:buFont typeface="Wingdings" pitchFamily="2" charset="2"/>
              <a:buChar char="Ø"/>
            </a:pPr>
            <a:r>
              <a:rPr lang="zh-CN" altLang="en-US" sz="2000" dirty="0">
                <a:ea typeface="宋体" pitchFamily="2" charset="-122"/>
                <a:cs typeface="Times New Roman" pitchFamily="18" charset="0"/>
              </a:rPr>
              <a:t>在C/C++等语言中，由程序员负责回收无用内存。</a:t>
            </a:r>
          </a:p>
          <a:p>
            <a:pPr lvl="1">
              <a:lnSpc>
                <a:spcPct val="120000"/>
              </a:lnSpc>
              <a:buFont typeface="Wingdings" pitchFamily="2" charset="2"/>
              <a:buChar char="Ø"/>
            </a:pPr>
            <a:r>
              <a:rPr lang="zh-CN" altLang="en-US" sz="2000" dirty="0">
                <a:ea typeface="宋体" pitchFamily="2" charset="-122"/>
                <a:cs typeface="Times New Roman" pitchFamily="18" charset="0"/>
              </a:rPr>
              <a:t>Java 语言消除了程序员回收无用内存空间的责任：它提供一种系统级线程跟踪存储空间的分配情况。并在JVM空闲时，检查并释放那些可被释放的存储空间。</a:t>
            </a:r>
          </a:p>
          <a:p>
            <a:pPr>
              <a:lnSpc>
                <a:spcPct val="120000"/>
              </a:lnSpc>
              <a:buFont typeface="Wingdings" pitchFamily="2" charset="2"/>
              <a:buChar char="l"/>
            </a:pPr>
            <a:r>
              <a:rPr lang="zh-CN" altLang="en-US" sz="2400" dirty="0">
                <a:ea typeface="宋体" pitchFamily="2" charset="-122"/>
                <a:cs typeface="Times New Roman" pitchFamily="18" charset="0"/>
              </a:rPr>
              <a:t>垃圾回收在Java程序运行过程中自动进行，程序员无法精确控制和干预。</a:t>
            </a:r>
            <a:endParaRPr lang="en-US" altLang="zh-CN" sz="2400" dirty="0">
              <a:ea typeface="宋体" pitchFamily="2" charset="-122"/>
              <a:cs typeface="Times New Roman" pitchFamily="18" charset="0"/>
            </a:endParaRPr>
          </a:p>
          <a:p>
            <a:pPr>
              <a:lnSpc>
                <a:spcPct val="120000"/>
              </a:lnSpc>
              <a:buFont typeface="Wingdings" pitchFamily="2" charset="2"/>
              <a:buChar char="l"/>
            </a:pPr>
            <a:endParaRPr lang="en-US" altLang="zh-CN" sz="2400" dirty="0">
              <a:ea typeface="宋体" pitchFamily="2" charset="-122"/>
              <a:cs typeface="Times New Roman" pitchFamily="18" charset="0"/>
            </a:endParaRPr>
          </a:p>
          <a:p>
            <a:pPr>
              <a:lnSpc>
                <a:spcPct val="120000"/>
              </a:lnSpc>
              <a:buFont typeface="Wingdings" pitchFamily="2" charset="2"/>
              <a:buChar char="l"/>
            </a:pP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程序还会出现内存泄漏和内存溢出问题吗？</a:t>
            </a:r>
            <a:r>
              <a:rPr lang="en-US" altLang="zh-CN" sz="2400" dirty="0">
                <a:ea typeface="宋体" pitchFamily="2" charset="-122"/>
                <a:cs typeface="Times New Roman" pitchFamily="18" charset="0"/>
              </a:rPr>
              <a:t>Yes!</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19611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500034" y="2420888"/>
            <a:ext cx="8072494" cy="830997"/>
          </a:xfrm>
          <a:prstGeom prst="rect">
            <a:avLst/>
          </a:prstGeom>
          <a:noFill/>
        </p:spPr>
        <p:txBody>
          <a:bodyPr wrap="square" rtlCol="0">
            <a:spAutoFit/>
          </a:bodyPr>
          <a:lstStyle/>
          <a:p>
            <a:r>
              <a:rPr lang="zh-CN" altLang="en-US" sz="4800" dirty="0">
                <a:solidFill>
                  <a:schemeClr val="bg1"/>
                </a:solidFill>
                <a:ea typeface="隶书" panose="02010509060101010101" pitchFamily="49" charset="-122"/>
              </a:rPr>
              <a:t>第四节</a:t>
            </a:r>
            <a:r>
              <a:rPr lang="en-US" altLang="zh-CN" sz="4800" dirty="0">
                <a:solidFill>
                  <a:schemeClr val="bg1"/>
                </a:solidFill>
                <a:ea typeface="隶书" panose="02010509060101010101" pitchFamily="49" charset="-122"/>
              </a:rPr>
              <a:t> Java</a:t>
            </a:r>
            <a:r>
              <a:rPr lang="zh-CN" altLang="en-US" sz="4800" dirty="0">
                <a:solidFill>
                  <a:schemeClr val="bg1"/>
                </a:solidFill>
                <a:ea typeface="隶书" panose="02010509060101010101" pitchFamily="49" charset="-122"/>
              </a:rPr>
              <a:t>语言的环境搭建</a:t>
            </a:r>
          </a:p>
        </p:txBody>
      </p:sp>
    </p:spTree>
    <p:extLst>
      <p:ext uri="{BB962C8B-B14F-4D97-AF65-F5344CB8AC3E}">
        <p14:creationId xmlns:p14="http://schemas.microsoft.com/office/powerpoint/2010/main" val="134572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2142247" y="71701"/>
            <a:ext cx="4316336" cy="646331"/>
          </a:xfrm>
          <a:prstGeom prst="rect">
            <a:avLst/>
          </a:prstGeom>
          <a:noFill/>
        </p:spPr>
        <p:txBody>
          <a:bodyPr wrap="square" rtlCol="0">
            <a:spAutoFit/>
          </a:bodyPr>
          <a:lstStyle/>
          <a:p>
            <a:r>
              <a:rPr lang="en-US" altLang="zh-CN" sz="3600" b="1" dirty="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a:solidFill>
                  <a:srgbClr val="FFFF00"/>
                </a:solidFill>
                <a:latin typeface="Courier New" panose="02070309020205020404" pitchFamily="49" charset="0"/>
                <a:ea typeface="宋体" pitchFamily="2" charset="-122"/>
                <a:cs typeface="Courier New" panose="02070309020205020404" pitchFamily="49" charset="0"/>
              </a:rPr>
              <a:t>基础知识图解</a:t>
            </a: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发展</a:t>
            </a:r>
            <a:r>
              <a:rPr lang="zh-CN" altLang="en-US" sz="1600" dirty="0">
                <a:ea typeface="宋体" pitchFamily="2" charset="-122"/>
                <a:cs typeface="Times New Roman" pitchFamily="18" charset="0"/>
              </a:rPr>
              <a:t>历程</a:t>
            </a: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a:ea typeface="宋体" pitchFamily="2" charset="-122"/>
                <a:cs typeface="Times New Roman" pitchFamily="18" charset="0"/>
              </a:rPr>
              <a:t>JAVA</a:t>
            </a:r>
            <a:r>
              <a:rPr lang="zh-CN" altLang="en-US" sz="1600" dirty="0">
                <a:ea typeface="宋体" pitchFamily="2" charset="-122"/>
                <a:cs typeface="Times New Roman" pitchFamily="18" charset="0"/>
              </a:rPr>
              <a:t>环境搭建</a:t>
            </a: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a:ea typeface="宋体" pitchFamily="2" charset="-122"/>
                <a:cs typeface="Times New Roman" pitchFamily="18" charset="0"/>
              </a:rPr>
              <a:t>基础程序设计</a:t>
            </a: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数据类型</a:t>
            </a: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流程控制</a:t>
            </a: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a:ea typeface="宋体" pitchFamily="2" charset="-122"/>
                <a:cs typeface="Times New Roman" pitchFamily="18" charset="0"/>
              </a:rPr>
              <a:t>面向对象编程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a:ea typeface="宋体" pitchFamily="2" charset="-122"/>
                <a:cs typeface="Times New Roman" pitchFamily="18" charset="0"/>
              </a:rPr>
              <a:t>设计模式</a:t>
            </a: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三大特性</a:t>
            </a: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a:ea typeface="宋体" pitchFamily="2" charset="-122"/>
                <a:cs typeface="Times New Roman" pitchFamily="18" charset="0"/>
              </a:rPr>
              <a:t>应用程序开发</a:t>
            </a: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集合</a:t>
            </a: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新</a:t>
            </a:r>
            <a:r>
              <a:rPr lang="zh-CN" altLang="en-US" sz="1600" dirty="0">
                <a:ea typeface="宋体" pitchFamily="2" charset="-122"/>
                <a:cs typeface="Times New Roman" pitchFamily="18" charset="0"/>
              </a:rPr>
              <a:t>特性</a:t>
            </a: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a:ea typeface="宋体" pitchFamily="2" charset="-122"/>
                <a:cs typeface="Times New Roman" pitchFamily="18" charset="0"/>
              </a:rPr>
              <a:t>Eclipse</a:t>
            </a:r>
            <a:r>
              <a:rPr lang="zh-CN" altLang="en-US" sz="1600" dirty="0">
                <a:ea typeface="宋体" pitchFamily="2" charset="-122"/>
                <a:cs typeface="Times New Roman" pitchFamily="18" charset="0"/>
              </a:rPr>
              <a:t>使用</a:t>
            </a: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a:ea typeface="宋体" pitchFamily="2" charset="-122"/>
                <a:cs typeface="Times New Roman" pitchFamily="18" charset="0"/>
              </a:rPr>
              <a:t>装箱</a:t>
            </a:r>
            <a:r>
              <a:rPr lang="en-US" altLang="zh-CN" sz="1600" dirty="0">
                <a:ea typeface="宋体" pitchFamily="2" charset="-122"/>
                <a:cs typeface="Times New Roman" pitchFamily="18" charset="0"/>
              </a:rPr>
              <a:t>/</a:t>
            </a:r>
            <a:r>
              <a:rPr lang="zh-CN" altLang="en-US" sz="1600" dirty="0">
                <a:ea typeface="宋体" pitchFamily="2" charset="-122"/>
                <a:cs typeface="Times New Roman" pitchFamily="18" charset="0"/>
              </a:rPr>
              <a:t>拆箱</a:t>
            </a: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可变参数</a:t>
            </a: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a:ea typeface="宋体" pitchFamily="2" charset="-122"/>
                <a:cs typeface="Times New Roman" pitchFamily="18" charset="0"/>
              </a:rPr>
              <a:t>Lambda</a:t>
            </a:r>
          </a:p>
          <a:p>
            <a:r>
              <a:rPr lang="zh-CN" altLang="en-US" sz="160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a:ea typeface="宋体" pitchFamily="2" charset="-122"/>
                <a:cs typeface="Times New Roman" pitchFamily="18" charset="0"/>
              </a:rPr>
              <a:t>IDEA </a:t>
            </a:r>
            <a:r>
              <a:rPr lang="zh-CN" altLang="en-US" sz="160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0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764704"/>
            <a:ext cx="6525918" cy="709806"/>
          </a:xfrm>
        </p:spPr>
        <p:txBody>
          <a:bodyPr/>
          <a:lstStyle/>
          <a:p>
            <a:r>
              <a:rPr lang="en-US" altLang="zh-CN" b="1" dirty="0">
                <a:latin typeface="+mn-lt"/>
                <a:ea typeface="宋体" pitchFamily="2" charset="-122"/>
                <a:cs typeface="Times New Roman" pitchFamily="18" charset="0"/>
              </a:rPr>
              <a:t>Java</a:t>
            </a:r>
            <a:r>
              <a:rPr lang="zh-CN" altLang="en-US" b="1" dirty="0">
                <a:latin typeface="+mn-lt"/>
                <a:ea typeface="宋体" pitchFamily="2" charset="-122"/>
                <a:cs typeface="Times New Roman" pitchFamily="18" charset="0"/>
              </a:rPr>
              <a:t>语言的环境搭建</a:t>
            </a:r>
          </a:p>
        </p:txBody>
      </p:sp>
      <p:sp>
        <p:nvSpPr>
          <p:cNvPr id="3" name="内容占位符 2"/>
          <p:cNvSpPr>
            <a:spLocks noGrp="1"/>
          </p:cNvSpPr>
          <p:nvPr>
            <p:ph idx="1"/>
          </p:nvPr>
        </p:nvSpPr>
        <p:spPr>
          <a:xfrm>
            <a:off x="357158" y="1600201"/>
            <a:ext cx="8572560" cy="4257692"/>
          </a:xfrm>
        </p:spPr>
        <p:txBody>
          <a:bodyPr>
            <a:normAutofit/>
          </a:bodyPr>
          <a:lstStyle/>
          <a:p>
            <a:pPr>
              <a:buFont typeface="Wingdings" pitchFamily="2" charset="2"/>
              <a:buChar char="l"/>
            </a:pPr>
            <a:r>
              <a:rPr lang="zh-CN" altLang="en-US" dirty="0">
                <a:ea typeface="宋体" pitchFamily="2" charset="-122"/>
                <a:cs typeface="Times New Roman" pitchFamily="18" charset="0"/>
              </a:rPr>
              <a:t>明确什么是</a:t>
            </a:r>
            <a:r>
              <a:rPr lang="en-US" altLang="zh-CN" dirty="0">
                <a:ea typeface="宋体" pitchFamily="2" charset="-122"/>
                <a:cs typeface="Times New Roman" pitchFamily="18" charset="0"/>
              </a:rPr>
              <a:t>JDK, JRE</a:t>
            </a:r>
          </a:p>
          <a:p>
            <a:pPr>
              <a:buFont typeface="Wingdings" pitchFamily="2" charset="2"/>
              <a:buChar char="l"/>
            </a:pPr>
            <a:r>
              <a:rPr lang="zh-CN" altLang="en-US" dirty="0">
                <a:ea typeface="宋体" pitchFamily="2" charset="-122"/>
                <a:cs typeface="Times New Roman" pitchFamily="18" charset="0"/>
              </a:rPr>
              <a:t>下载 </a:t>
            </a:r>
            <a:r>
              <a:rPr lang="en-US" altLang="zh-CN" dirty="0">
                <a:ea typeface="宋体" pitchFamily="2" charset="-122"/>
                <a:cs typeface="Times New Roman" pitchFamily="18" charset="0"/>
              </a:rPr>
              <a:t>JDK</a:t>
            </a:r>
          </a:p>
          <a:p>
            <a:pPr>
              <a:buFont typeface="Wingdings" pitchFamily="2" charset="2"/>
              <a:buChar char="l"/>
            </a:pPr>
            <a:r>
              <a:rPr lang="zh-CN" altLang="en-US" dirty="0">
                <a:ea typeface="宋体" pitchFamily="2" charset="-122"/>
                <a:cs typeface="Times New Roman" pitchFamily="18" charset="0"/>
              </a:rPr>
              <a:t>安装 </a:t>
            </a:r>
            <a:r>
              <a:rPr lang="en-US" altLang="zh-CN" dirty="0">
                <a:ea typeface="宋体" pitchFamily="2" charset="-122"/>
                <a:cs typeface="Times New Roman" pitchFamily="18" charset="0"/>
              </a:rPr>
              <a:t>JDK</a:t>
            </a:r>
          </a:p>
          <a:p>
            <a:pPr>
              <a:buFont typeface="Wingdings" pitchFamily="2" charset="2"/>
              <a:buChar char="l"/>
            </a:pPr>
            <a:r>
              <a:rPr lang="zh-CN" altLang="en-US" dirty="0">
                <a:ea typeface="宋体" pitchFamily="2" charset="-122"/>
                <a:cs typeface="Times New Roman" pitchFamily="18" charset="0"/>
              </a:rPr>
              <a:t>配置环境变量</a:t>
            </a:r>
          </a:p>
          <a:p>
            <a:pPr lvl="1">
              <a:buFont typeface="Wingdings" pitchFamily="2" charset="2"/>
              <a:buChar char="Ø"/>
            </a:pPr>
            <a:r>
              <a:rPr lang="en-US" altLang="zh-CN" b="1" dirty="0">
                <a:solidFill>
                  <a:srgbClr val="C00000"/>
                </a:solidFill>
                <a:ea typeface="宋体" pitchFamily="2" charset="-122"/>
                <a:cs typeface="Times New Roman" pitchFamily="18" charset="0"/>
              </a:rPr>
              <a:t>path</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windows</a:t>
            </a:r>
            <a:r>
              <a:rPr lang="zh-CN" altLang="en-US" dirty="0">
                <a:ea typeface="宋体" pitchFamily="2" charset="-122"/>
                <a:cs typeface="Times New Roman" pitchFamily="18" charset="0"/>
              </a:rPr>
              <a:t>系统执行命令时要搜寻的路径。</a:t>
            </a:r>
            <a:endParaRPr lang="en-US" altLang="zh-CN" dirty="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验证是否成功：</a:t>
            </a:r>
            <a:r>
              <a:rPr lang="en-US" altLang="zh-CN" dirty="0" err="1">
                <a:ea typeface="宋体" pitchFamily="2" charset="-122"/>
                <a:cs typeface="Times New Roman" pitchFamily="18" charset="0"/>
              </a:rPr>
              <a:t>javac</a:t>
            </a:r>
            <a:r>
              <a:rPr lang="en-US" altLang="zh-CN" dirty="0">
                <a:ea typeface="宋体" pitchFamily="2" charset="-122"/>
                <a:cs typeface="Times New Roman" pitchFamily="18" charset="0"/>
              </a:rPr>
              <a:t>   java</a:t>
            </a:r>
          </a:p>
          <a:p>
            <a:pPr>
              <a:buFont typeface="Wingdings" pitchFamily="2" charset="2"/>
              <a:buChar char="l"/>
            </a:pPr>
            <a:r>
              <a:rPr lang="zh-CN" altLang="en-US" dirty="0">
                <a:ea typeface="宋体" pitchFamily="2" charset="-122"/>
                <a:cs typeface="Times New Roman" pitchFamily="18" charset="0"/>
              </a:rPr>
              <a:t>选择合适的文本编辑器或 </a:t>
            </a:r>
            <a:r>
              <a:rPr lang="en-US" altLang="zh-CN" dirty="0">
                <a:ea typeface="宋体" pitchFamily="2" charset="-122"/>
                <a:cs typeface="Times New Roman" pitchFamily="18" charset="0"/>
              </a:rPr>
              <a:t>IDE </a:t>
            </a:r>
            <a:r>
              <a:rPr lang="zh-CN" altLang="en-US" dirty="0">
                <a:ea typeface="宋体" pitchFamily="2" charset="-122"/>
                <a:cs typeface="Times New Roman" pitchFamily="18" charset="0"/>
              </a:rPr>
              <a:t>开发</a:t>
            </a:r>
          </a:p>
          <a:p>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42216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9386" y="908720"/>
            <a:ext cx="3340486" cy="709806"/>
          </a:xfrm>
        </p:spPr>
        <p:txBody>
          <a:bodyPr>
            <a:normAutofit/>
          </a:bodyPr>
          <a:lstStyle/>
          <a:p>
            <a:r>
              <a:rPr lang="zh-CN" altLang="en-US" sz="2800" b="1" dirty="0">
                <a:solidFill>
                  <a:srgbClr val="C00000"/>
                </a:solidFill>
                <a:latin typeface="+mn-lt"/>
                <a:ea typeface="宋体" pitchFamily="2" charset="-122"/>
                <a:cs typeface="Times New Roman" pitchFamily="18" charset="0"/>
              </a:rPr>
              <a:t>什么是</a:t>
            </a:r>
            <a:r>
              <a:rPr lang="en-US" altLang="zh-CN" sz="2800" b="1" dirty="0">
                <a:solidFill>
                  <a:srgbClr val="C00000"/>
                </a:solidFill>
                <a:latin typeface="+mn-lt"/>
                <a:ea typeface="宋体" pitchFamily="2" charset="-122"/>
                <a:cs typeface="Times New Roman" pitchFamily="18" charset="0"/>
              </a:rPr>
              <a:t>JDK</a:t>
            </a:r>
            <a:r>
              <a:rPr lang="zh-CN" altLang="en-US" sz="2800" b="1" dirty="0">
                <a:solidFill>
                  <a:srgbClr val="C00000"/>
                </a:solidFill>
                <a:latin typeface="+mn-lt"/>
                <a:ea typeface="宋体" pitchFamily="2" charset="-122"/>
                <a:cs typeface="Times New Roman" pitchFamily="18" charset="0"/>
              </a:rPr>
              <a:t>，</a:t>
            </a:r>
            <a:r>
              <a:rPr lang="en-US" altLang="zh-CN" sz="2800" b="1" dirty="0">
                <a:solidFill>
                  <a:srgbClr val="C00000"/>
                </a:solidFill>
                <a:latin typeface="+mn-lt"/>
                <a:ea typeface="宋体" pitchFamily="2" charset="-122"/>
                <a:cs typeface="Times New Roman" pitchFamily="18" charset="0"/>
              </a:rPr>
              <a:t>JRE</a:t>
            </a:r>
            <a:endParaRPr lang="zh-CN" altLang="en-US" sz="2800" b="1" dirty="0">
              <a:solidFill>
                <a:srgbClr val="C00000"/>
              </a:solidFill>
              <a:latin typeface="+mn-lt"/>
              <a:ea typeface="宋体" pitchFamily="2" charset="-122"/>
              <a:cs typeface="Times New Roman" pitchFamily="18" charset="0"/>
            </a:endParaRPr>
          </a:p>
        </p:txBody>
      </p:sp>
      <p:graphicFrame>
        <p:nvGraphicFramePr>
          <p:cNvPr id="5" name="Group 5"/>
          <p:cNvGraphicFramePr>
            <a:graphicFrameLocks noGrp="1"/>
          </p:cNvGraphicFramePr>
          <p:nvPr>
            <p:extLst>
              <p:ext uri="{D42A27DB-BD31-4B8C-83A1-F6EECF244321}">
                <p14:modId xmlns:p14="http://schemas.microsoft.com/office/powerpoint/2010/main" val="535657306"/>
              </p:ext>
            </p:extLst>
          </p:nvPr>
        </p:nvGraphicFramePr>
        <p:xfrm>
          <a:off x="466725" y="1847850"/>
          <a:ext cx="8425755" cy="3885406"/>
        </p:xfrm>
        <a:graphic>
          <a:graphicData uri="http://schemas.openxmlformats.org/drawingml/2006/table">
            <a:tbl>
              <a:tblPr/>
              <a:tblGrid>
                <a:gridCol w="8425755">
                  <a:extLst>
                    <a:ext uri="{9D8B030D-6E8A-4147-A177-3AD203B41FA5}">
                      <a16:colId xmlns:a16="http://schemas.microsoft.com/office/drawing/2014/main" val="20000"/>
                    </a:ext>
                  </a:extLst>
                </a:gridCol>
              </a:tblGrid>
              <a:tr h="48696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JDK(</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J</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ava </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D</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evelopment </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K</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it    Java开发工具包)</a:t>
                      </a:r>
                      <a:endParaRPr kumimoji="0" lang="zh-CN" altLang="en-US" sz="2400" b="1"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0"/>
                  </a:ext>
                </a:extLst>
              </a:tr>
              <a:tr h="134403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JDK是提供给Java开发人员使用的，其中包含了java的开发工具，也包括了JRE。所以安装了JDK，就不用在单独安装JRE了。</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Ø"/>
                        <a:tabLst/>
                      </a:pP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其中的开发工具：编译工具(javac.exe)  打包工具(jar.exe)等</a:t>
                      </a:r>
                      <a:endParaRPr kumimoji="0" lang="zh-CN" altLang="en-US" sz="24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696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JRE(</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J</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ava </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R</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untime </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E</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nvironment    Java运行环境) </a:t>
                      </a:r>
                      <a:endParaRPr kumimoji="0" lang="zh-CN" altLang="en-US" sz="2400" b="1"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56743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包括Java虚拟机(JVM </a:t>
                      </a:r>
                      <a:r>
                        <a:rPr kumimoji="0" lang="zh-CN" altLang="en-US" sz="2400" b="0"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J</a:t>
                      </a: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ava </a:t>
                      </a:r>
                      <a:r>
                        <a:rPr kumimoji="0" lang="zh-CN" altLang="en-US" sz="2400" b="0"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V</a:t>
                      </a: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irtual </a:t>
                      </a:r>
                      <a:r>
                        <a:rPr kumimoji="0" lang="zh-CN" altLang="en-US" sz="2400" b="0"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M</a:t>
                      </a: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achine)和Java程序所需的核心类库等，如果想要</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运行</a:t>
                      </a: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一个开发好的Java程序，计算机中只需要安装JRE即可。</a:t>
                      </a:r>
                      <a:endParaRPr kumimoji="0" lang="zh-CN" altLang="en-US" sz="24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
        <p:nvSpPr>
          <p:cNvPr id="6" name="Text Box 23"/>
          <p:cNvSpPr txBox="1">
            <a:spLocks noChangeArrowheads="1"/>
          </p:cNvSpPr>
          <p:nvPr/>
        </p:nvSpPr>
        <p:spPr bwMode="auto">
          <a:xfrm>
            <a:off x="393700" y="5920050"/>
            <a:ext cx="785070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sz="2000" b="1" dirty="0">
                <a:solidFill>
                  <a:srgbClr val="0000FF"/>
                </a:solidFill>
                <a:latin typeface="+mn-lt"/>
                <a:ea typeface="宋体" pitchFamily="2" charset="-122"/>
                <a:cs typeface="Times New Roman" pitchFamily="18" charset="0"/>
              </a:rPr>
              <a:t>简单而言，使用JDK的开发工具完成的java程序，交给JRE去运行。</a:t>
            </a:r>
          </a:p>
        </p:txBody>
      </p:sp>
    </p:spTree>
    <p:extLst>
      <p:ext uri="{BB962C8B-B14F-4D97-AF65-F5344CB8AC3E}">
        <p14:creationId xmlns:p14="http://schemas.microsoft.com/office/powerpoint/2010/main" val="4229068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E:\teach\01_javaSE\_尚硅谷_xxxx班_JavaSE\尚硅谷_JAVASE课件\尚硅谷_宋红康_第1章_Java语言概述\java8.0_platfor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67" y="963710"/>
            <a:ext cx="8429625" cy="54387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72397" y="116632"/>
            <a:ext cx="4680520" cy="504056"/>
          </a:xfrm>
        </p:spPr>
        <p:txBody>
          <a:bodyPr>
            <a:noAutofit/>
          </a:bodyPr>
          <a:lstStyle/>
          <a:p>
            <a:r>
              <a:rPr lang="en-US" altLang="zh-CN" b="1" dirty="0">
                <a:latin typeface="+mn-lt"/>
                <a:ea typeface="宋体" pitchFamily="2" charset="-122"/>
                <a:cs typeface="Times New Roman" pitchFamily="18" charset="0"/>
              </a:rPr>
              <a:t>JDK</a:t>
            </a:r>
            <a:r>
              <a:rPr lang="zh-CN" altLang="en-US" b="1" dirty="0">
                <a:latin typeface="+mn-lt"/>
                <a:ea typeface="宋体" pitchFamily="2" charset="-122"/>
                <a:cs typeface="Times New Roman" pitchFamily="18" charset="0"/>
              </a:rPr>
              <a:t>、</a:t>
            </a:r>
            <a:r>
              <a:rPr lang="en-US" altLang="zh-CN" b="1" dirty="0">
                <a:latin typeface="+mn-lt"/>
                <a:ea typeface="宋体" pitchFamily="2" charset="-122"/>
                <a:cs typeface="Times New Roman" pitchFamily="18" charset="0"/>
              </a:rPr>
              <a:t>JRE</a:t>
            </a:r>
            <a:r>
              <a:rPr lang="zh-CN" altLang="en-US" b="1" dirty="0">
                <a:latin typeface="+mn-lt"/>
                <a:ea typeface="宋体" pitchFamily="2" charset="-122"/>
                <a:cs typeface="Times New Roman" pitchFamily="18" charset="0"/>
              </a:rPr>
              <a:t>、</a:t>
            </a:r>
            <a:r>
              <a:rPr lang="en-US" altLang="zh-CN" b="1" dirty="0">
                <a:latin typeface="+mn-lt"/>
                <a:ea typeface="宋体" pitchFamily="2" charset="-122"/>
                <a:cs typeface="Times New Roman" pitchFamily="18" charset="0"/>
              </a:rPr>
              <a:t>JVM</a:t>
            </a:r>
            <a:r>
              <a:rPr lang="zh-CN" altLang="en-US" b="1" dirty="0">
                <a:latin typeface="+mn-lt"/>
                <a:ea typeface="宋体" pitchFamily="2" charset="-122"/>
                <a:cs typeface="Times New Roman" pitchFamily="18" charset="0"/>
              </a:rPr>
              <a:t>关系</a:t>
            </a:r>
          </a:p>
        </p:txBody>
      </p:sp>
      <p:sp>
        <p:nvSpPr>
          <p:cNvPr id="5" name="矩形 4"/>
          <p:cNvSpPr/>
          <p:nvPr/>
        </p:nvSpPr>
        <p:spPr>
          <a:xfrm>
            <a:off x="325366" y="3556098"/>
            <a:ext cx="393700"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719066" y="4276079"/>
            <a:ext cx="393700"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1043608" y="6004271"/>
            <a:ext cx="1224136"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p:nvPr/>
        </p:nvSpPr>
        <p:spPr>
          <a:xfrm>
            <a:off x="2771800" y="6258271"/>
            <a:ext cx="4536504" cy="369332"/>
          </a:xfrm>
          <a:prstGeom prst="rect">
            <a:avLst/>
          </a:prstGeom>
          <a:noFill/>
        </p:spPr>
        <p:txBody>
          <a:bodyPr wrap="square" rtlCol="0">
            <a:spAutoFit/>
          </a:bodyPr>
          <a:lstStyle/>
          <a:p>
            <a:pPr algn="ctr"/>
            <a:r>
              <a:rPr lang="en-US" altLang="zh-CN" b="1"/>
              <a:t>Java 8.0 Platform</a:t>
            </a:r>
            <a:endParaRPr lang="zh-CN" altLang="en-US" b="1"/>
          </a:p>
        </p:txBody>
      </p:sp>
    </p:spTree>
    <p:extLst>
      <p:ext uri="{BB962C8B-B14F-4D97-AF65-F5344CB8AC3E}">
        <p14:creationId xmlns:p14="http://schemas.microsoft.com/office/powerpoint/2010/main" val="606732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299892"/>
            <a:ext cx="4680520" cy="504056"/>
          </a:xfrm>
        </p:spPr>
        <p:txBody>
          <a:bodyPr>
            <a:noAutofit/>
          </a:bodyPr>
          <a:lstStyle/>
          <a:p>
            <a:r>
              <a:rPr lang="en-US" altLang="zh-CN" b="1" dirty="0">
                <a:solidFill>
                  <a:srgbClr val="FFFF00"/>
                </a:solidFill>
                <a:latin typeface="+mn-lt"/>
                <a:ea typeface="宋体" pitchFamily="2" charset="-122"/>
                <a:cs typeface="Times New Roman" pitchFamily="18" charset="0"/>
              </a:rPr>
              <a:t>JDK</a:t>
            </a:r>
            <a:r>
              <a:rPr lang="zh-CN" altLang="en-US" b="1" dirty="0">
                <a:solidFill>
                  <a:srgbClr val="FFFF00"/>
                </a:solidFill>
                <a:latin typeface="+mn-lt"/>
                <a:ea typeface="宋体" pitchFamily="2" charset="-122"/>
                <a:cs typeface="Times New Roman" pitchFamily="18" charset="0"/>
              </a:rPr>
              <a:t>、</a:t>
            </a:r>
            <a:r>
              <a:rPr lang="en-US" altLang="zh-CN" b="1" dirty="0">
                <a:solidFill>
                  <a:srgbClr val="FFFF00"/>
                </a:solidFill>
                <a:latin typeface="+mn-lt"/>
                <a:ea typeface="宋体" pitchFamily="2" charset="-122"/>
                <a:cs typeface="Times New Roman" pitchFamily="18" charset="0"/>
              </a:rPr>
              <a:t>JRE</a:t>
            </a:r>
            <a:r>
              <a:rPr lang="zh-CN" altLang="en-US" b="1" dirty="0">
                <a:solidFill>
                  <a:srgbClr val="FFFF00"/>
                </a:solidFill>
                <a:latin typeface="+mn-lt"/>
                <a:ea typeface="宋体" pitchFamily="2" charset="-122"/>
                <a:cs typeface="Times New Roman" pitchFamily="18" charset="0"/>
              </a:rPr>
              <a:t>、</a:t>
            </a:r>
            <a:r>
              <a:rPr lang="en-US" altLang="zh-CN" b="1" dirty="0">
                <a:solidFill>
                  <a:srgbClr val="FFFF00"/>
                </a:solidFill>
                <a:latin typeface="+mn-lt"/>
                <a:ea typeface="宋体" pitchFamily="2" charset="-122"/>
                <a:cs typeface="Times New Roman" pitchFamily="18" charset="0"/>
              </a:rPr>
              <a:t>JVM</a:t>
            </a:r>
            <a:r>
              <a:rPr lang="zh-CN" altLang="en-US" b="1" dirty="0">
                <a:solidFill>
                  <a:srgbClr val="FFFF00"/>
                </a:solidFill>
                <a:latin typeface="+mn-lt"/>
                <a:ea typeface="宋体" pitchFamily="2" charset="-122"/>
                <a:cs typeface="Times New Roman" pitchFamily="18" charset="0"/>
              </a:rPr>
              <a:t>关系</a:t>
            </a:r>
          </a:p>
        </p:txBody>
      </p:sp>
      <p:pic>
        <p:nvPicPr>
          <p:cNvPr id="9" name="Picture 2"/>
          <p:cNvPicPr>
            <a:picLocks noChangeAspect="1" noChangeArrowheads="1"/>
          </p:cNvPicPr>
          <p:nvPr/>
        </p:nvPicPr>
        <p:blipFill>
          <a:blip r:embed="rId2" cstate="print"/>
          <a:srcRect/>
          <a:stretch>
            <a:fillRect/>
          </a:stretch>
        </p:blipFill>
        <p:spPr bwMode="auto">
          <a:xfrm>
            <a:off x="2843808" y="980728"/>
            <a:ext cx="3600400" cy="3390855"/>
          </a:xfrm>
          <a:prstGeom prst="rect">
            <a:avLst/>
          </a:prstGeom>
          <a:noFill/>
          <a:ln w="9525">
            <a:noFill/>
            <a:miter lim="800000"/>
            <a:headEnd/>
            <a:tailEnd/>
          </a:ln>
        </p:spPr>
      </p:pic>
      <p:sp>
        <p:nvSpPr>
          <p:cNvPr id="10" name="内容占位符 2"/>
          <p:cNvSpPr>
            <a:spLocks noGrp="1"/>
          </p:cNvSpPr>
          <p:nvPr>
            <p:ph idx="1"/>
          </p:nvPr>
        </p:nvSpPr>
        <p:spPr>
          <a:xfrm>
            <a:off x="683568" y="4725144"/>
            <a:ext cx="6789614" cy="858837"/>
          </a:xfrm>
        </p:spPr>
        <p:txBody>
          <a:bodyPr>
            <a:noAutofit/>
          </a:bodyPr>
          <a:lstStyle/>
          <a:p>
            <a:pPr marL="361950" indent="-361950">
              <a:defRPr/>
            </a:pPr>
            <a:r>
              <a:rPr lang="en-US" altLang="zh-CN" sz="2400">
                <a:latin typeface="+mj-lt"/>
                <a:ea typeface="宋体" pitchFamily="2" charset="-122"/>
              </a:rPr>
              <a:t>JDK = JRE </a:t>
            </a:r>
            <a:r>
              <a:rPr lang="en-US" altLang="zh-CN" sz="2400" dirty="0">
                <a:latin typeface="+mj-lt"/>
                <a:ea typeface="宋体" pitchFamily="2" charset="-122"/>
              </a:rPr>
              <a:t>+ </a:t>
            </a:r>
            <a:r>
              <a:rPr lang="zh-CN" altLang="en-US" sz="2400" dirty="0">
                <a:latin typeface="+mj-lt"/>
                <a:ea typeface="宋体" pitchFamily="2" charset="-122"/>
              </a:rPr>
              <a:t>开发工具集（例如</a:t>
            </a:r>
            <a:r>
              <a:rPr lang="en-US" altLang="zh-CN" sz="2400" dirty="0" err="1">
                <a:latin typeface="+mj-lt"/>
                <a:ea typeface="宋体" pitchFamily="2" charset="-122"/>
              </a:rPr>
              <a:t>Javac</a:t>
            </a:r>
            <a:r>
              <a:rPr lang="zh-CN" altLang="en-US" sz="2400" dirty="0">
                <a:latin typeface="+mj-lt"/>
                <a:ea typeface="宋体" pitchFamily="2" charset="-122"/>
              </a:rPr>
              <a:t>编译工具</a:t>
            </a:r>
            <a:r>
              <a:rPr lang="zh-CN" altLang="en-US" sz="2400">
                <a:latin typeface="+mj-lt"/>
                <a:ea typeface="宋体" pitchFamily="2" charset="-122"/>
              </a:rPr>
              <a:t>等）</a:t>
            </a:r>
            <a:endParaRPr lang="en-US" altLang="zh-CN" sz="2400">
              <a:latin typeface="+mj-lt"/>
              <a:ea typeface="宋体" pitchFamily="2" charset="-122"/>
            </a:endParaRPr>
          </a:p>
          <a:p>
            <a:pPr marL="361950" indent="-361950">
              <a:defRPr/>
            </a:pPr>
            <a:r>
              <a:rPr lang="en-US" altLang="zh-CN" sz="2400">
                <a:ea typeface="宋体" pitchFamily="2" charset="-122"/>
              </a:rPr>
              <a:t>JRE = JVM + Java SE</a:t>
            </a:r>
            <a:r>
              <a:rPr lang="zh-CN" altLang="en-US" sz="2400">
                <a:ea typeface="宋体" pitchFamily="2" charset="-122"/>
              </a:rPr>
              <a:t>标准类库</a:t>
            </a:r>
          </a:p>
        </p:txBody>
      </p:sp>
    </p:spTree>
    <p:extLst>
      <p:ext uri="{BB962C8B-B14F-4D97-AF65-F5344CB8AC3E}">
        <p14:creationId xmlns:p14="http://schemas.microsoft.com/office/powerpoint/2010/main" val="143936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9096" y="980728"/>
            <a:ext cx="3744416" cy="648072"/>
          </a:xfrm>
        </p:spPr>
        <p:txBody>
          <a:bodyPr>
            <a:normAutofit/>
          </a:bodyPr>
          <a:lstStyle/>
          <a:p>
            <a:pPr marL="457200" indent="-457200">
              <a:buFont typeface="Wingdings" panose="05000000000000000000" pitchFamily="2" charset="2"/>
              <a:buChar char="l"/>
            </a:pPr>
            <a:r>
              <a:rPr lang="zh-CN" altLang="en-US" sz="2800" b="1" dirty="0">
                <a:solidFill>
                  <a:srgbClr val="C00000"/>
                </a:solidFill>
                <a:latin typeface="+mn-lt"/>
                <a:ea typeface="宋体" pitchFamily="2" charset="-122"/>
                <a:cs typeface="Times New Roman" pitchFamily="18" charset="0"/>
              </a:rPr>
              <a:t>下载、安装</a:t>
            </a:r>
            <a:r>
              <a:rPr lang="en-US" altLang="zh-CN" sz="2800" b="1" dirty="0">
                <a:solidFill>
                  <a:srgbClr val="C00000"/>
                </a:solidFill>
                <a:latin typeface="+mn-lt"/>
                <a:ea typeface="宋体" pitchFamily="2" charset="-122"/>
                <a:cs typeface="Times New Roman" pitchFamily="18" charset="0"/>
              </a:rPr>
              <a:t>JDK</a:t>
            </a:r>
            <a:endParaRPr lang="zh-CN" altLang="en-US" sz="28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57200" y="1756756"/>
            <a:ext cx="8229600" cy="4336540"/>
          </a:xfrm>
        </p:spPr>
        <p:txBody>
          <a:bodyPr>
            <a:normAutofit/>
          </a:bodyPr>
          <a:lstStyle/>
          <a:p>
            <a:pPr>
              <a:buFont typeface="Wingdings" pitchFamily="2" charset="2"/>
              <a:buChar char="l"/>
            </a:pPr>
            <a:r>
              <a:rPr lang="zh-CN" altLang="en-US" dirty="0">
                <a:ea typeface="宋体" pitchFamily="2" charset="-122"/>
                <a:cs typeface="Times New Roman" pitchFamily="18" charset="0"/>
              </a:rPr>
              <a:t>官方网址：</a:t>
            </a:r>
            <a:endParaRPr lang="en-US" altLang="zh-CN" dirty="0">
              <a:ea typeface="宋体" pitchFamily="2" charset="-122"/>
              <a:cs typeface="Times New Roman" pitchFamily="18" charset="0"/>
            </a:endParaRPr>
          </a:p>
          <a:p>
            <a:pPr lvl="1">
              <a:buFont typeface="Wingdings" pitchFamily="2" charset="2"/>
              <a:buChar char="Ø"/>
            </a:pPr>
            <a:r>
              <a:rPr lang="en-US" altLang="zh-CN" dirty="0">
                <a:ea typeface="宋体" pitchFamily="2" charset="-122"/>
                <a:cs typeface="Times New Roman" pitchFamily="18" charset="0"/>
              </a:rPr>
              <a:t>www.oracle.com</a:t>
            </a:r>
          </a:p>
          <a:p>
            <a:pPr lvl="1">
              <a:buFont typeface="Wingdings" pitchFamily="2" charset="2"/>
              <a:buChar char="Ø"/>
            </a:pPr>
            <a:r>
              <a:rPr lang="en-US" altLang="zh-CN" dirty="0">
                <a:ea typeface="宋体" pitchFamily="2" charset="-122"/>
                <a:cs typeface="Times New Roman" pitchFamily="18" charset="0"/>
              </a:rPr>
              <a:t>java.sun.com</a:t>
            </a:r>
          </a:p>
          <a:p>
            <a:pPr>
              <a:buFont typeface="Wingdings" pitchFamily="2" charset="2"/>
              <a:buChar char="l"/>
            </a:pPr>
            <a:endParaRPr lang="en-US" altLang="zh-CN">
              <a:ea typeface="宋体" pitchFamily="2" charset="-122"/>
              <a:cs typeface="Times New Roman" pitchFamily="18" charset="0"/>
            </a:endParaRPr>
          </a:p>
          <a:p>
            <a:pPr>
              <a:buFont typeface="Wingdings" pitchFamily="2" charset="2"/>
              <a:buChar char="l"/>
            </a:pPr>
            <a:r>
              <a:rPr lang="zh-CN" altLang="en-US">
                <a:ea typeface="宋体" pitchFamily="2" charset="-122"/>
                <a:cs typeface="Times New Roman" pitchFamily="18" charset="0"/>
              </a:rPr>
              <a:t>安装</a:t>
            </a:r>
            <a:r>
              <a:rPr lang="en-US" altLang="zh-CN" dirty="0">
                <a:ea typeface="宋体" pitchFamily="2" charset="-122"/>
                <a:cs typeface="Times New Roman" pitchFamily="18" charset="0"/>
              </a:rPr>
              <a:t>JDK</a:t>
            </a:r>
          </a:p>
          <a:p>
            <a:pPr lvl="1">
              <a:buFont typeface="Wingdings" pitchFamily="2" charset="2"/>
              <a:buChar char="Ø"/>
            </a:pPr>
            <a:r>
              <a:rPr lang="zh-CN" altLang="en-US" dirty="0">
                <a:ea typeface="宋体" pitchFamily="2" charset="-122"/>
                <a:cs typeface="Times New Roman" pitchFamily="18" charset="0"/>
              </a:rPr>
              <a:t>傻瓜式安装，下一步即可。</a:t>
            </a:r>
          </a:p>
          <a:p>
            <a:pPr lvl="1">
              <a:buFont typeface="Wingdings" pitchFamily="2" charset="2"/>
              <a:buChar char="Ø"/>
            </a:pPr>
            <a:r>
              <a:rPr lang="zh-CN" altLang="en-US" dirty="0">
                <a:ea typeface="宋体" pitchFamily="2" charset="-122"/>
                <a:cs typeface="Times New Roman" pitchFamily="18" charset="0"/>
              </a:rPr>
              <a:t>建议：安装路径不要有中文或者特殊符号如空格等。</a:t>
            </a:r>
          </a:p>
          <a:p>
            <a:pPr lvl="1">
              <a:buFont typeface="Wingdings" pitchFamily="2" charset="2"/>
              <a:buChar char="Ø"/>
            </a:pPr>
            <a:r>
              <a:rPr lang="zh-CN" altLang="en-US" dirty="0">
                <a:ea typeface="宋体" pitchFamily="2" charset="-122"/>
                <a:cs typeface="Times New Roman" pitchFamily="18" charset="0"/>
              </a:rPr>
              <a:t>当提示安装 </a:t>
            </a:r>
            <a:r>
              <a:rPr lang="en-US" altLang="zh-CN" dirty="0">
                <a:ea typeface="宋体" pitchFamily="2" charset="-122"/>
                <a:cs typeface="Times New Roman" pitchFamily="18" charset="0"/>
              </a:rPr>
              <a:t>JRE </a:t>
            </a:r>
            <a:r>
              <a:rPr lang="zh-CN" altLang="en-US" dirty="0">
                <a:ea typeface="宋体" pitchFamily="2" charset="-122"/>
                <a:cs typeface="Times New Roman" pitchFamily="18" charset="0"/>
              </a:rPr>
              <a:t>时，可以选择不安装。</a:t>
            </a:r>
          </a:p>
          <a:p>
            <a:pPr lvl="1"/>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4065125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80728"/>
            <a:ext cx="3672408" cy="504056"/>
          </a:xfrm>
        </p:spPr>
        <p:txBody>
          <a:bodyPr>
            <a:noAutofit/>
          </a:bodyPr>
          <a:lstStyle/>
          <a:p>
            <a:pPr algn="l"/>
            <a:r>
              <a:rPr lang="zh-CN" altLang="en-US" sz="2800" b="1" dirty="0">
                <a:solidFill>
                  <a:srgbClr val="C00000"/>
                </a:solidFill>
                <a:latin typeface="+mn-lt"/>
                <a:ea typeface="宋体" pitchFamily="2" charset="-122"/>
                <a:cs typeface="Times New Roman" pitchFamily="18" charset="0"/>
              </a:rPr>
              <a:t>配置环境变量 </a:t>
            </a:r>
            <a:r>
              <a:rPr lang="en-US" altLang="zh-CN" sz="2800" b="1" dirty="0">
                <a:solidFill>
                  <a:srgbClr val="C00000"/>
                </a:solidFill>
                <a:latin typeface="+mn-lt"/>
                <a:ea typeface="宋体" pitchFamily="2" charset="-122"/>
                <a:cs typeface="Times New Roman" pitchFamily="18" charset="0"/>
              </a:rPr>
              <a:t>path</a:t>
            </a:r>
            <a:endParaRPr lang="zh-CN" altLang="en-US" sz="28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67544" y="1500174"/>
            <a:ext cx="8535322" cy="4829196"/>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在</a:t>
            </a:r>
            <a:r>
              <a:rPr lang="en-US" altLang="zh-CN" sz="2400" dirty="0">
                <a:ea typeface="宋体" pitchFamily="2" charset="-122"/>
                <a:cs typeface="Times New Roman" pitchFamily="18" charset="0"/>
              </a:rPr>
              <a:t>dos</a:t>
            </a:r>
            <a:r>
              <a:rPr lang="zh-CN" altLang="en-US" sz="2400" dirty="0">
                <a:ea typeface="宋体" pitchFamily="2" charset="-122"/>
                <a:cs typeface="Times New Roman" pitchFamily="18" charset="0"/>
              </a:rPr>
              <a:t>命令行中敲入</a:t>
            </a:r>
            <a:r>
              <a:rPr lang="en-US" altLang="zh-CN" sz="2400" dirty="0" err="1">
                <a:ea typeface="宋体" pitchFamily="2" charset="-122"/>
                <a:cs typeface="Times New Roman" pitchFamily="18" charset="0"/>
              </a:rPr>
              <a:t>javac</a:t>
            </a:r>
            <a:r>
              <a:rPr lang="zh-CN" altLang="en-US" sz="2400" dirty="0">
                <a:ea typeface="宋体" pitchFamily="2" charset="-122"/>
                <a:cs typeface="Times New Roman" pitchFamily="18" charset="0"/>
              </a:rPr>
              <a:t>，出现错误提示：</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pPr>
              <a:buNone/>
            </a:pP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错误原因：当前执行的程序在当前目录下如果不存在，</a:t>
            </a:r>
            <a:r>
              <a:rPr lang="en-US" altLang="zh-CN" sz="2400" dirty="0">
                <a:ea typeface="宋体" pitchFamily="2" charset="-122"/>
                <a:cs typeface="Times New Roman" pitchFamily="18" charset="0"/>
              </a:rPr>
              <a:t>windows</a:t>
            </a:r>
            <a:r>
              <a:rPr lang="zh-CN" altLang="en-US" sz="2400" dirty="0">
                <a:ea typeface="宋体" pitchFamily="2" charset="-122"/>
                <a:cs typeface="Times New Roman" pitchFamily="18" charset="0"/>
              </a:rPr>
              <a:t>系统会在系统中已有的一个名为</a:t>
            </a:r>
            <a:r>
              <a:rPr lang="en-US" altLang="zh-CN" sz="2400" dirty="0">
                <a:ea typeface="宋体" pitchFamily="2" charset="-122"/>
                <a:cs typeface="Times New Roman" pitchFamily="18" charset="0"/>
              </a:rPr>
              <a:t>path</a:t>
            </a:r>
            <a:r>
              <a:rPr lang="zh-CN" altLang="en-US" sz="2400" dirty="0">
                <a:ea typeface="宋体" pitchFamily="2" charset="-122"/>
                <a:cs typeface="Times New Roman" pitchFamily="18" charset="0"/>
              </a:rPr>
              <a:t>的环境变量指定的目录中查找。如果仍未找到，会出现以上的错误提示。所以进入到  </a:t>
            </a:r>
            <a:r>
              <a:rPr lang="en-US" altLang="zh-CN" sz="2400" dirty="0" err="1">
                <a:ea typeface="宋体" pitchFamily="2" charset="-122"/>
                <a:cs typeface="Times New Roman" pitchFamily="18" charset="0"/>
              </a:rPr>
              <a:t>jdk</a:t>
            </a:r>
            <a:r>
              <a:rPr lang="zh-CN" altLang="en-US" sz="2400" dirty="0">
                <a:ea typeface="宋体" pitchFamily="2" charset="-122"/>
                <a:cs typeface="Times New Roman" pitchFamily="18" charset="0"/>
              </a:rPr>
              <a:t>安装路径</a:t>
            </a:r>
            <a:r>
              <a:rPr lang="en-US" altLang="zh-CN" sz="2400" dirty="0">
                <a:ea typeface="宋体" pitchFamily="2" charset="-122"/>
                <a:cs typeface="Times New Roman" pitchFamily="18" charset="0"/>
              </a:rPr>
              <a:t>\bin</a:t>
            </a:r>
            <a:r>
              <a:rPr lang="zh-CN" altLang="en-US" sz="2400" dirty="0">
                <a:ea typeface="宋体" pitchFamily="2" charset="-122"/>
                <a:cs typeface="Times New Roman" pitchFamily="18" charset="0"/>
              </a:rPr>
              <a:t>目录下，执行</a:t>
            </a:r>
            <a:r>
              <a:rPr lang="en-US" altLang="zh-CN" sz="2400" dirty="0" err="1">
                <a:ea typeface="宋体" pitchFamily="2" charset="-122"/>
                <a:cs typeface="Times New Roman" pitchFamily="18" charset="0"/>
              </a:rPr>
              <a:t>javac</a:t>
            </a:r>
            <a:r>
              <a:rPr lang="zh-CN" altLang="en-US" sz="2400" dirty="0">
                <a:ea typeface="宋体" pitchFamily="2" charset="-122"/>
                <a:cs typeface="Times New Roman" pitchFamily="18" charset="0"/>
              </a:rPr>
              <a:t>，会看到</a:t>
            </a:r>
            <a:r>
              <a:rPr lang="en-US" altLang="zh-CN" sz="2400" dirty="0" err="1">
                <a:ea typeface="宋体" pitchFamily="2" charset="-122"/>
                <a:cs typeface="Times New Roman" pitchFamily="18" charset="0"/>
              </a:rPr>
              <a:t>javac</a:t>
            </a:r>
            <a:r>
              <a:rPr lang="zh-CN" altLang="en-US" sz="2400" dirty="0">
                <a:ea typeface="宋体" pitchFamily="2" charset="-122"/>
                <a:cs typeface="Times New Roman" pitchFamily="18" charset="0"/>
              </a:rPr>
              <a:t>参数提示信息。</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24" y="2132856"/>
            <a:ext cx="6163048" cy="1141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935" y="5373216"/>
            <a:ext cx="650345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770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507288" cy="4421088"/>
          </a:xfrm>
        </p:spPr>
        <p:txBody>
          <a:bodyPr>
            <a:normAutofit fontScale="92500"/>
          </a:bodyPr>
          <a:lstStyle/>
          <a:p>
            <a:pPr marL="0" indent="0">
              <a:buNone/>
            </a:pPr>
            <a:r>
              <a:rPr lang="zh-CN" altLang="en-US" sz="2400" dirty="0">
                <a:ea typeface="宋体" pitchFamily="2" charset="-122"/>
                <a:cs typeface="Times New Roman" pitchFamily="18" charset="0"/>
              </a:rPr>
              <a:t>每次执行 </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的工具都要进入到</a:t>
            </a:r>
            <a:r>
              <a:rPr lang="en-US" altLang="zh-CN" sz="2400" dirty="0">
                <a:ea typeface="宋体" pitchFamily="2" charset="-122"/>
                <a:cs typeface="Times New Roman" pitchFamily="18" charset="0"/>
              </a:rPr>
              <a:t>bin</a:t>
            </a:r>
            <a:r>
              <a:rPr lang="zh-CN" altLang="en-US" sz="2400" dirty="0">
                <a:ea typeface="宋体" pitchFamily="2" charset="-122"/>
                <a:cs typeface="Times New Roman" pitchFamily="18" charset="0"/>
              </a:rPr>
              <a:t>目录下，是非常麻烦的。可不可以在任何目录下都可以执行</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的工具呢？</a:t>
            </a:r>
          </a:p>
          <a:p>
            <a:pPr>
              <a:buFont typeface="Wingdings" pitchFamily="2" charset="2"/>
              <a:buChar char="l"/>
            </a:pPr>
            <a:r>
              <a:rPr lang="zh-CN" altLang="en-US" sz="2400" dirty="0">
                <a:ea typeface="宋体" pitchFamily="2" charset="-122"/>
                <a:cs typeface="Times New Roman" pitchFamily="18" charset="0"/>
              </a:rPr>
              <a:t>根据</a:t>
            </a:r>
            <a:r>
              <a:rPr lang="en-US" altLang="zh-CN" sz="2400" dirty="0">
                <a:ea typeface="宋体" pitchFamily="2" charset="-122"/>
                <a:cs typeface="Times New Roman" pitchFamily="18" charset="0"/>
              </a:rPr>
              <a:t>windows</a:t>
            </a:r>
            <a:r>
              <a:rPr lang="zh-CN" altLang="en-US" sz="2400" dirty="0">
                <a:ea typeface="宋体" pitchFamily="2" charset="-122"/>
                <a:cs typeface="Times New Roman" pitchFamily="18" charset="0"/>
              </a:rPr>
              <a:t>系统在查找可执行程序的原理，可以将</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工具所在路径定义到 </a:t>
            </a:r>
            <a:r>
              <a:rPr lang="en-US" altLang="zh-CN" sz="2400" dirty="0">
                <a:ea typeface="宋体" pitchFamily="2" charset="-122"/>
                <a:cs typeface="Times New Roman" pitchFamily="18" charset="0"/>
              </a:rPr>
              <a:t>path </a:t>
            </a:r>
            <a:r>
              <a:rPr lang="zh-CN" altLang="en-US" sz="2400" dirty="0">
                <a:ea typeface="宋体" pitchFamily="2" charset="-122"/>
                <a:cs typeface="Times New Roman" pitchFamily="18" charset="0"/>
              </a:rPr>
              <a:t>环境变量中，让系统帮我们去找运行执行的程序。</a:t>
            </a:r>
            <a:endParaRPr lang="en-US" altLang="zh-CN" sz="2400" dirty="0">
              <a:ea typeface="宋体" pitchFamily="2" charset="-122"/>
              <a:cs typeface="Times New Roman" pitchFamily="18" charset="0"/>
            </a:endParaRPr>
          </a:p>
          <a:p>
            <a:pPr>
              <a:buFont typeface="Wingdings" pitchFamily="2" charset="2"/>
              <a:buChar char="l"/>
            </a:pPr>
            <a:r>
              <a:rPr lang="zh-CN" altLang="en-US" sz="2400" b="1" dirty="0">
                <a:ea typeface="宋体" pitchFamily="2" charset="-122"/>
                <a:cs typeface="Times New Roman" pitchFamily="18" charset="0"/>
              </a:rPr>
              <a:t>配置方法：</a:t>
            </a:r>
            <a:endParaRPr lang="en-US" altLang="zh-CN" sz="2400" b="1" dirty="0">
              <a:ea typeface="宋体" pitchFamily="2" charset="-122"/>
              <a:cs typeface="Times New Roman" pitchFamily="18" charset="0"/>
            </a:endParaRPr>
          </a:p>
          <a:p>
            <a:pPr lvl="1">
              <a:buFont typeface="Wingdings" pitchFamily="2" charset="2"/>
              <a:buChar char="Ø"/>
            </a:pPr>
            <a:r>
              <a:rPr lang="zh-CN" altLang="en-US" sz="2000" dirty="0">
                <a:ea typeface="宋体" pitchFamily="2" charset="-122"/>
                <a:cs typeface="Times New Roman" pitchFamily="18" charset="0"/>
              </a:rPr>
              <a:t>我的电脑</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属性</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高级系统设置</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环境变量</a:t>
            </a:r>
          </a:p>
          <a:p>
            <a:pPr lvl="1">
              <a:buFont typeface="Wingdings" pitchFamily="2" charset="2"/>
              <a:buChar char="Ø"/>
            </a:pPr>
            <a:r>
              <a:rPr lang="zh-CN" altLang="en-US" sz="2000" dirty="0">
                <a:ea typeface="宋体" pitchFamily="2" charset="-122"/>
                <a:cs typeface="Times New Roman" pitchFamily="18" charset="0"/>
              </a:rPr>
              <a:t>编辑 </a:t>
            </a:r>
            <a:r>
              <a:rPr lang="en-US" altLang="zh-CN" sz="2000" dirty="0">
                <a:ea typeface="宋体" pitchFamily="2" charset="-122"/>
                <a:cs typeface="Times New Roman" pitchFamily="18" charset="0"/>
              </a:rPr>
              <a:t>path </a:t>
            </a:r>
            <a:r>
              <a:rPr lang="zh-CN" altLang="en-US" sz="2000" dirty="0">
                <a:ea typeface="宋体" pitchFamily="2" charset="-122"/>
                <a:cs typeface="Times New Roman" pitchFamily="18" charset="0"/>
              </a:rPr>
              <a:t>环境变量，在变量值开始处加上</a:t>
            </a:r>
            <a:r>
              <a:rPr lang="en-US" altLang="zh-CN" sz="2000" dirty="0">
                <a:ea typeface="宋体" pitchFamily="2" charset="-122"/>
                <a:cs typeface="Times New Roman" pitchFamily="18" charset="0"/>
              </a:rPr>
              <a:t>java</a:t>
            </a:r>
            <a:r>
              <a:rPr lang="zh-CN" altLang="en-US" sz="2000" dirty="0">
                <a:ea typeface="宋体" pitchFamily="2" charset="-122"/>
                <a:cs typeface="Times New Roman" pitchFamily="18" charset="0"/>
              </a:rPr>
              <a:t>工具所在目录，后面用 “ </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和其他值分隔开即可。</a:t>
            </a:r>
          </a:p>
          <a:p>
            <a:pPr lvl="1">
              <a:buFont typeface="Wingdings" pitchFamily="2" charset="2"/>
              <a:buChar char="Ø"/>
            </a:pPr>
            <a:r>
              <a:rPr lang="zh-CN" altLang="en-US" sz="2000" dirty="0">
                <a:ea typeface="宋体" pitchFamily="2" charset="-122"/>
                <a:cs typeface="Times New Roman" pitchFamily="18" charset="0"/>
              </a:rPr>
              <a:t>打开</a:t>
            </a:r>
            <a:r>
              <a:rPr lang="en-US" altLang="zh-CN" sz="2000" dirty="0">
                <a:ea typeface="宋体" pitchFamily="2" charset="-122"/>
                <a:cs typeface="Times New Roman" pitchFamily="18" charset="0"/>
              </a:rPr>
              <a:t>DOS</a:t>
            </a:r>
            <a:r>
              <a:rPr lang="zh-CN" altLang="en-US" sz="2000" dirty="0">
                <a:ea typeface="宋体" pitchFamily="2" charset="-122"/>
                <a:cs typeface="Times New Roman" pitchFamily="18" charset="0"/>
              </a:rPr>
              <a:t>命令行，任意目录下敲入</a:t>
            </a:r>
            <a:r>
              <a:rPr lang="en-US" altLang="zh-CN" sz="2000" dirty="0" err="1">
                <a:ea typeface="宋体" pitchFamily="2" charset="-122"/>
                <a:cs typeface="Times New Roman" pitchFamily="18" charset="0"/>
              </a:rPr>
              <a:t>javac</a:t>
            </a:r>
            <a:r>
              <a:rPr lang="zh-CN" altLang="en-US" sz="2000" dirty="0">
                <a:ea typeface="宋体" pitchFamily="2" charset="-122"/>
                <a:cs typeface="Times New Roman" pitchFamily="18" charset="0"/>
              </a:rPr>
              <a:t>。如果出现</a:t>
            </a:r>
            <a:r>
              <a:rPr lang="en-US" altLang="zh-CN" sz="2000" dirty="0" err="1">
                <a:ea typeface="宋体" pitchFamily="2" charset="-122"/>
                <a:cs typeface="Times New Roman" pitchFamily="18" charset="0"/>
              </a:rPr>
              <a:t>javac</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的参数信息，配置成功。</a:t>
            </a:r>
            <a:endParaRPr lang="en-US" altLang="zh-CN" sz="2000" dirty="0">
              <a:ea typeface="宋体" pitchFamily="2" charset="-122"/>
              <a:cs typeface="Times New Roman" pitchFamily="18" charset="0"/>
            </a:endParaRPr>
          </a:p>
          <a:p>
            <a:pPr lvl="1">
              <a:buFont typeface="Wingdings" pitchFamily="2" charset="2"/>
              <a:buChar char="Ø"/>
            </a:pPr>
            <a:endParaRPr lang="zh-CN" altLang="en-US" sz="2000" dirty="0">
              <a:ea typeface="宋体" pitchFamily="2" charset="-122"/>
              <a:cs typeface="Times New Roman" pitchFamily="18" charset="0"/>
            </a:endParaRPr>
          </a:p>
          <a:p>
            <a:pPr marL="0" indent="0">
              <a:buNone/>
            </a:pPr>
            <a:r>
              <a:rPr lang="zh-CN" altLang="en-US" sz="2000" dirty="0">
                <a:ea typeface="宋体" pitchFamily="2" charset="-122"/>
                <a:cs typeface="Times New Roman" pitchFamily="18" charset="0"/>
              </a:rPr>
              <a:t>注：  </a:t>
            </a:r>
            <a:r>
              <a:rPr lang="zh-CN" altLang="en-US" sz="2000" b="1" dirty="0">
                <a:ea typeface="宋体" pitchFamily="2" charset="-122"/>
                <a:cs typeface="Times New Roman" pitchFamily="18" charset="0"/>
              </a:rPr>
              <a:t>具体操作流程，</a:t>
            </a:r>
            <a:r>
              <a:rPr lang="zh-CN" altLang="en-US" sz="2000" b="1">
                <a:ea typeface="宋体" pitchFamily="2" charset="-122"/>
                <a:cs typeface="Times New Roman" pitchFamily="18" charset="0"/>
              </a:rPr>
              <a:t>参看</a:t>
            </a:r>
            <a:r>
              <a:rPr lang="en-US" altLang="zh-CN" sz="2000" b="1">
                <a:ea typeface="宋体" pitchFamily="2" charset="-122"/>
                <a:cs typeface="Times New Roman" pitchFamily="18" charset="0"/>
              </a:rPr>
              <a:t>JDK8</a:t>
            </a:r>
            <a:r>
              <a:rPr lang="zh-CN" altLang="en-US" sz="2000" b="1">
                <a:ea typeface="宋体" pitchFamily="2" charset="-122"/>
                <a:cs typeface="Times New Roman" pitchFamily="18" charset="0"/>
              </a:rPr>
              <a:t>下载</a:t>
            </a:r>
            <a:r>
              <a:rPr lang="en-US" altLang="zh-CN" sz="2000" b="1">
                <a:ea typeface="宋体" pitchFamily="2" charset="-122"/>
                <a:cs typeface="Times New Roman" pitchFamily="18" charset="0"/>
              </a:rPr>
              <a:t>_</a:t>
            </a:r>
            <a:r>
              <a:rPr lang="zh-CN" altLang="en-US" sz="2000" b="1">
                <a:ea typeface="宋体" pitchFamily="2" charset="-122"/>
                <a:cs typeface="Times New Roman" pitchFamily="18" charset="0"/>
              </a:rPr>
              <a:t>安装</a:t>
            </a:r>
            <a:r>
              <a:rPr lang="en-US" altLang="zh-CN" sz="2000" b="1" dirty="0">
                <a:ea typeface="宋体" pitchFamily="2" charset="-122"/>
                <a:cs typeface="Times New Roman" pitchFamily="18" charset="0"/>
              </a:rPr>
              <a:t>_</a:t>
            </a:r>
            <a:r>
              <a:rPr lang="zh-CN" altLang="en-US" sz="2000" b="1">
                <a:ea typeface="宋体" pitchFamily="2" charset="-122"/>
                <a:cs typeface="Times New Roman" pitchFamily="18" charset="0"/>
              </a:rPr>
              <a:t>配置</a:t>
            </a:r>
            <a:r>
              <a:rPr lang="en-US" altLang="zh-CN" sz="2000" b="1" dirty="0">
                <a:ea typeface="宋体" pitchFamily="2" charset="-122"/>
                <a:cs typeface="Times New Roman" pitchFamily="18" charset="0"/>
              </a:rPr>
              <a:t>.doc</a:t>
            </a:r>
          </a:p>
          <a:p>
            <a:pPr marL="0" indent="0">
              <a:buNone/>
            </a:pPr>
            <a:endParaRPr lang="zh-CN" altLang="en-US" sz="2400" dirty="0">
              <a:ea typeface="宋体" pitchFamily="2" charset="-122"/>
              <a:cs typeface="Times New Roman" pitchFamily="18" charset="0"/>
            </a:endParaRPr>
          </a:p>
        </p:txBody>
      </p:sp>
      <p:sp>
        <p:nvSpPr>
          <p:cNvPr id="5" name="标题 1"/>
          <p:cNvSpPr>
            <a:spLocks noGrp="1"/>
          </p:cNvSpPr>
          <p:nvPr>
            <p:ph type="title"/>
          </p:nvPr>
        </p:nvSpPr>
        <p:spPr>
          <a:xfrm>
            <a:off x="179512" y="980728"/>
            <a:ext cx="3672408" cy="504056"/>
          </a:xfrm>
        </p:spPr>
        <p:txBody>
          <a:bodyPr>
            <a:noAutofit/>
          </a:bodyPr>
          <a:lstStyle/>
          <a:p>
            <a:r>
              <a:rPr lang="zh-CN" altLang="en-US" sz="2800" b="1" dirty="0">
                <a:solidFill>
                  <a:srgbClr val="C00000"/>
                </a:solidFill>
                <a:latin typeface="+mn-lt"/>
                <a:ea typeface="宋体" pitchFamily="2" charset="-122"/>
                <a:cs typeface="Times New Roman" pitchFamily="18" charset="0"/>
              </a:rPr>
              <a:t>配置环境变量 </a:t>
            </a:r>
            <a:r>
              <a:rPr lang="en-US" altLang="zh-CN" sz="2800" b="1" dirty="0">
                <a:solidFill>
                  <a:srgbClr val="C00000"/>
                </a:solidFill>
                <a:latin typeface="+mn-lt"/>
                <a:ea typeface="宋体" pitchFamily="2" charset="-122"/>
                <a:cs typeface="Times New Roman" pitchFamily="18" charset="0"/>
              </a:rPr>
              <a:t>path</a:t>
            </a:r>
            <a:endParaRPr lang="zh-CN" altLang="en-US" sz="2800" b="1" dirty="0">
              <a:solidFill>
                <a:srgbClr val="C00000"/>
              </a:solidFill>
              <a:latin typeface="+mn-lt"/>
              <a:ea typeface="宋体" pitchFamily="2" charset="-122"/>
              <a:cs typeface="Times New Roman" pitchFamily="18" charset="0"/>
            </a:endParaRPr>
          </a:p>
        </p:txBody>
      </p:sp>
    </p:spTree>
    <p:extLst>
      <p:ext uri="{BB962C8B-B14F-4D97-AF65-F5344CB8AC3E}">
        <p14:creationId xmlns:p14="http://schemas.microsoft.com/office/powerpoint/2010/main" val="2167658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78056" y="3334805"/>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path</a:t>
            </a:r>
            <a:endParaRPr lang="zh-CN" altLang="en-US"/>
          </a:p>
        </p:txBody>
      </p:sp>
      <p:sp>
        <p:nvSpPr>
          <p:cNvPr id="5" name="矩形 4"/>
          <p:cNvSpPr/>
          <p:nvPr/>
        </p:nvSpPr>
        <p:spPr>
          <a:xfrm>
            <a:off x="1835696" y="3512363"/>
            <a:ext cx="4176464" cy="369332"/>
          </a:xfrm>
          <a:prstGeom prst="rect">
            <a:avLst/>
          </a:prstGeom>
        </p:spPr>
        <p:txBody>
          <a:bodyPr wrap="square">
            <a:spAutoFit/>
          </a:bodyPr>
          <a:lstStyle/>
          <a:p>
            <a:r>
              <a:rPr lang="en-US" altLang="zh-CN"/>
              <a:t>D:\developer_tools\Java\jdk1.8.0_131\bin;</a:t>
            </a:r>
            <a:endParaRPr lang="zh-CN" altLang="en-US"/>
          </a:p>
        </p:txBody>
      </p:sp>
      <p:cxnSp>
        <p:nvCxnSpPr>
          <p:cNvPr id="7" name="直接箭头连接符 6"/>
          <p:cNvCxnSpPr>
            <a:stCxn id="4" idx="0"/>
          </p:cNvCxnSpPr>
          <p:nvPr/>
        </p:nvCxnSpPr>
        <p:spPr>
          <a:xfrm flipV="1">
            <a:off x="862132" y="2162474"/>
            <a:ext cx="921695" cy="117233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91680" y="1700808"/>
            <a:ext cx="6012668" cy="923330"/>
          </a:xfrm>
          <a:prstGeom prst="rect">
            <a:avLst/>
          </a:prstGeom>
          <a:noFill/>
        </p:spPr>
        <p:txBody>
          <a:bodyPr wrap="square" rtlCol="0">
            <a:spAutoFit/>
          </a:bodyPr>
          <a:lstStyle/>
          <a:p>
            <a:r>
              <a:rPr lang="en-US" altLang="zh-CN">
                <a:ea typeface="宋体" panose="02010600030101010101" pitchFamily="2" charset="-122"/>
              </a:rPr>
              <a:t>path:window</a:t>
            </a:r>
            <a:r>
              <a:rPr lang="zh-CN" altLang="en-US">
                <a:ea typeface="宋体" panose="02010600030101010101" pitchFamily="2" charset="-122"/>
              </a:rPr>
              <a:t>操作系统执行命令时，所要搜寻的路径</a:t>
            </a:r>
            <a:endParaRPr lang="en-US" altLang="zh-CN">
              <a:ea typeface="宋体" panose="02010600030101010101" pitchFamily="2" charset="-122"/>
            </a:endParaRPr>
          </a:p>
          <a:p>
            <a:r>
              <a:rPr lang="zh-CN" altLang="en-US">
                <a:ea typeface="宋体" panose="02010600030101010101" pitchFamily="2" charset="-122"/>
              </a:rPr>
              <a:t>目的：希望</a:t>
            </a:r>
            <a:r>
              <a:rPr lang="en-US" altLang="zh-CN">
                <a:ea typeface="宋体" panose="02010600030101010101" pitchFamily="2" charset="-122"/>
              </a:rPr>
              <a:t>D:\developer_tools\Java\jdk1.8.0_131</a:t>
            </a:r>
            <a:r>
              <a:rPr lang="zh-CN" altLang="en-US">
                <a:ea typeface="宋体" panose="02010600030101010101" pitchFamily="2" charset="-122"/>
              </a:rPr>
              <a:t>路径下的命令可以在任何文件路径下执行</a:t>
            </a:r>
            <a:endParaRPr lang="zh-CN" altLang="en-US"/>
          </a:p>
        </p:txBody>
      </p:sp>
      <p:sp>
        <p:nvSpPr>
          <p:cNvPr id="10" name="矩形 9"/>
          <p:cNvSpPr/>
          <p:nvPr/>
        </p:nvSpPr>
        <p:spPr>
          <a:xfrm>
            <a:off x="1891134" y="3512363"/>
            <a:ext cx="361697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a:off x="3699619" y="3881695"/>
            <a:ext cx="0" cy="71543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91134" y="4597129"/>
            <a:ext cx="3905002" cy="646331"/>
          </a:xfrm>
          <a:prstGeom prst="rect">
            <a:avLst/>
          </a:prstGeom>
          <a:noFill/>
        </p:spPr>
        <p:txBody>
          <a:bodyPr wrap="square" rtlCol="0">
            <a:spAutoFit/>
          </a:bodyPr>
          <a:lstStyle/>
          <a:p>
            <a:r>
              <a:rPr lang="en-US" altLang="zh-CN"/>
              <a:t>JAVA_HOME=</a:t>
            </a:r>
          </a:p>
          <a:p>
            <a:r>
              <a:rPr lang="en-US" altLang="zh-CN"/>
              <a:t>D:\developer_tools\Java\jdk1.8.0_131</a:t>
            </a:r>
            <a:endParaRPr lang="zh-CN" altLang="en-US"/>
          </a:p>
        </p:txBody>
      </p:sp>
      <p:cxnSp>
        <p:nvCxnSpPr>
          <p:cNvPr id="16" name="直接箭头连接符 15"/>
          <p:cNvCxnSpPr/>
          <p:nvPr/>
        </p:nvCxnSpPr>
        <p:spPr>
          <a:xfrm>
            <a:off x="6067598" y="3697030"/>
            <a:ext cx="86409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948264" y="3358733"/>
            <a:ext cx="2088232"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solidFill>
                  <a:schemeClr val="tx1"/>
                </a:solidFill>
              </a:rPr>
              <a:t>%JAVA_HOME%\bin;</a:t>
            </a:r>
            <a:endParaRPr lang="zh-CN" altLang="en-US">
              <a:solidFill>
                <a:schemeClr val="tx1"/>
              </a:solidFill>
            </a:endParaRPr>
          </a:p>
        </p:txBody>
      </p:sp>
    </p:spTree>
    <p:extLst>
      <p:ext uri="{BB962C8B-B14F-4D97-AF65-F5344CB8AC3E}">
        <p14:creationId xmlns:p14="http://schemas.microsoft.com/office/powerpoint/2010/main" val="861061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5" name="TextBox 4"/>
          <p:cNvSpPr txBox="1"/>
          <p:nvPr/>
        </p:nvSpPr>
        <p:spPr>
          <a:xfrm>
            <a:off x="-642974" y="2420888"/>
            <a:ext cx="9786974" cy="830997"/>
          </a:xfrm>
          <a:prstGeom prst="rect">
            <a:avLst/>
          </a:prstGeom>
          <a:noFill/>
        </p:spPr>
        <p:txBody>
          <a:bodyPr wrap="square" rtlCol="0">
            <a:spAutoFit/>
          </a:bodyPr>
          <a:lstStyle/>
          <a:p>
            <a:pPr algn="ctr"/>
            <a:r>
              <a:rPr lang="zh-CN" altLang="en-US" sz="4800" dirty="0">
                <a:solidFill>
                  <a:schemeClr val="bg1"/>
                </a:solidFill>
                <a:ea typeface="隶书" panose="02010509060101010101" pitchFamily="49" charset="-122"/>
              </a:rPr>
              <a:t>第五节</a:t>
            </a:r>
            <a:r>
              <a:rPr lang="en-US" altLang="zh-CN" sz="4800" dirty="0">
                <a:solidFill>
                  <a:schemeClr val="bg1"/>
                </a:solidFill>
                <a:ea typeface="隶书" panose="02010509060101010101" pitchFamily="49" charset="-122"/>
              </a:rPr>
              <a:t> </a:t>
            </a:r>
            <a:r>
              <a:rPr lang="zh-CN" altLang="en-US" sz="4800" dirty="0">
                <a:solidFill>
                  <a:schemeClr val="bg1"/>
                </a:solidFill>
                <a:ea typeface="隶书" panose="02010509060101010101" pitchFamily="49" charset="-122"/>
              </a:rPr>
              <a:t>开发体验</a:t>
            </a:r>
          </a:p>
        </p:txBody>
      </p:sp>
    </p:spTree>
    <p:extLst>
      <p:ext uri="{BB962C8B-B14F-4D97-AF65-F5344CB8AC3E}">
        <p14:creationId xmlns:p14="http://schemas.microsoft.com/office/powerpoint/2010/main" val="1345722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折角形 22"/>
          <p:cNvSpPr/>
          <p:nvPr/>
        </p:nvSpPr>
        <p:spPr>
          <a:xfrm>
            <a:off x="6764312" y="4362806"/>
            <a:ext cx="1571636"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1" name="流程图: 多文档 20"/>
          <p:cNvSpPr/>
          <p:nvPr/>
        </p:nvSpPr>
        <p:spPr>
          <a:xfrm>
            <a:off x="3569020" y="4347208"/>
            <a:ext cx="1785950" cy="857256"/>
          </a:xfrm>
          <a:prstGeom prst="flowChartMultidocument">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折角形 18"/>
          <p:cNvSpPr/>
          <p:nvPr/>
        </p:nvSpPr>
        <p:spPr>
          <a:xfrm>
            <a:off x="834655" y="4356444"/>
            <a:ext cx="1571636"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415899" y="1628800"/>
            <a:ext cx="8229600" cy="2257428"/>
          </a:xfrm>
        </p:spPr>
        <p:txBody>
          <a:bodyPr>
            <a:normAutofit/>
          </a:bodyPr>
          <a:lstStyle/>
          <a:p>
            <a:pPr>
              <a:buFont typeface="Wingdings" pitchFamily="2" charset="2"/>
              <a:buChar char="l"/>
            </a:pPr>
            <a:r>
              <a:rPr lang="zh-CN" altLang="en-US" dirty="0">
                <a:ea typeface="宋体" pitchFamily="2" charset="-122"/>
                <a:cs typeface="Times New Roman" pitchFamily="18" charset="0"/>
              </a:rPr>
              <a:t>步骤：</a:t>
            </a:r>
            <a:endParaRPr lang="en-US" altLang="zh-CN" dirty="0">
              <a:ea typeface="宋体" pitchFamily="2" charset="-122"/>
              <a:cs typeface="Times New Roman" pitchFamily="18" charset="0"/>
            </a:endParaRPr>
          </a:p>
          <a:p>
            <a:pPr marL="914400" lvl="1" indent="-457200">
              <a:buFont typeface="+mj-lt"/>
              <a:buAutoNum type="arabicPeriod"/>
            </a:pPr>
            <a:r>
              <a:rPr lang="zh-CN" altLang="en-US" dirty="0">
                <a:ea typeface="宋体" pitchFamily="2" charset="-122"/>
                <a:cs typeface="Times New Roman" pitchFamily="18" charset="0"/>
              </a:rPr>
              <a:t>将 </a:t>
            </a:r>
            <a:r>
              <a:rPr lang="en-US" altLang="zh-CN" dirty="0">
                <a:ea typeface="宋体" pitchFamily="2" charset="-122"/>
                <a:cs typeface="Times New Roman" pitchFamily="18" charset="0"/>
              </a:rPr>
              <a:t>Java </a:t>
            </a:r>
            <a:r>
              <a:rPr lang="zh-CN" altLang="en-US" dirty="0">
                <a:ea typeface="宋体" pitchFamily="2" charset="-122"/>
                <a:cs typeface="Times New Roman" pitchFamily="18" charset="0"/>
              </a:rPr>
              <a:t>代码</a:t>
            </a:r>
            <a:r>
              <a:rPr lang="zh-CN" altLang="en-US" b="1" dirty="0">
                <a:solidFill>
                  <a:srgbClr val="FF0000"/>
                </a:solidFill>
                <a:ea typeface="宋体" pitchFamily="2" charset="-122"/>
                <a:cs typeface="Times New Roman" pitchFamily="18" charset="0"/>
              </a:rPr>
              <a:t>编写</a:t>
            </a:r>
            <a:r>
              <a:rPr lang="zh-CN" altLang="en-US" dirty="0">
                <a:ea typeface="宋体" pitchFamily="2" charset="-122"/>
                <a:cs typeface="Times New Roman" pitchFamily="18" charset="0"/>
              </a:rPr>
              <a:t>到扩展名为 </a:t>
            </a:r>
            <a:r>
              <a:rPr lang="en-US" altLang="zh-CN" dirty="0">
                <a:ea typeface="宋体" pitchFamily="2" charset="-122"/>
                <a:cs typeface="Times New Roman" pitchFamily="18" charset="0"/>
              </a:rPr>
              <a:t>.java </a:t>
            </a:r>
            <a:r>
              <a:rPr lang="zh-CN" altLang="en-US" dirty="0">
                <a:ea typeface="宋体" pitchFamily="2" charset="-122"/>
                <a:cs typeface="Times New Roman" pitchFamily="18" charset="0"/>
              </a:rPr>
              <a:t>的文件中。</a:t>
            </a:r>
          </a:p>
          <a:p>
            <a:pPr marL="914400" lvl="1" indent="-457200">
              <a:buFont typeface="+mj-lt"/>
              <a:buAutoNum type="arabicPeriod"/>
            </a:pPr>
            <a:r>
              <a:rPr lang="zh-CN" altLang="en-US" dirty="0">
                <a:ea typeface="宋体" pitchFamily="2" charset="-122"/>
                <a:cs typeface="Times New Roman" pitchFamily="18" charset="0"/>
              </a:rPr>
              <a:t>通过 </a:t>
            </a:r>
            <a:r>
              <a:rPr lang="en-US" altLang="zh-CN" dirty="0" err="1">
                <a:ea typeface="宋体" pitchFamily="2" charset="-122"/>
                <a:cs typeface="Times New Roman" pitchFamily="18" charset="0"/>
              </a:rPr>
              <a:t>javac</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命令对该 </a:t>
            </a:r>
            <a:r>
              <a:rPr lang="en-US" altLang="zh-CN" dirty="0">
                <a:ea typeface="宋体" pitchFamily="2" charset="-122"/>
                <a:cs typeface="Times New Roman" pitchFamily="18" charset="0"/>
              </a:rPr>
              <a:t>java </a:t>
            </a:r>
            <a:r>
              <a:rPr lang="zh-CN" altLang="en-US" dirty="0">
                <a:ea typeface="宋体" pitchFamily="2" charset="-122"/>
                <a:cs typeface="Times New Roman" pitchFamily="18" charset="0"/>
              </a:rPr>
              <a:t>文件进行</a:t>
            </a:r>
            <a:r>
              <a:rPr lang="zh-CN" altLang="en-US" b="1" dirty="0">
                <a:solidFill>
                  <a:srgbClr val="FF0000"/>
                </a:solidFill>
                <a:ea typeface="宋体" pitchFamily="2" charset="-122"/>
                <a:cs typeface="Times New Roman" pitchFamily="18" charset="0"/>
              </a:rPr>
              <a:t>编译</a:t>
            </a:r>
            <a:r>
              <a:rPr lang="zh-CN" altLang="en-US" dirty="0">
                <a:ea typeface="宋体" pitchFamily="2" charset="-122"/>
                <a:cs typeface="Times New Roman" pitchFamily="18" charset="0"/>
              </a:rPr>
              <a:t>。</a:t>
            </a:r>
          </a:p>
          <a:p>
            <a:pPr marL="914400" lvl="1" indent="-457200">
              <a:buFont typeface="+mj-lt"/>
              <a:buAutoNum type="arabicPeriod"/>
            </a:pPr>
            <a:r>
              <a:rPr lang="zh-CN" altLang="en-US" dirty="0">
                <a:ea typeface="宋体" pitchFamily="2" charset="-122"/>
                <a:cs typeface="Times New Roman" pitchFamily="18" charset="0"/>
              </a:rPr>
              <a:t>通过 </a:t>
            </a:r>
            <a:r>
              <a:rPr lang="en-US" altLang="zh-CN" dirty="0">
                <a:ea typeface="宋体" pitchFamily="2" charset="-122"/>
                <a:cs typeface="Times New Roman" pitchFamily="18" charset="0"/>
              </a:rPr>
              <a:t>java </a:t>
            </a:r>
            <a:r>
              <a:rPr lang="zh-CN" altLang="en-US" dirty="0">
                <a:ea typeface="宋体" pitchFamily="2" charset="-122"/>
                <a:cs typeface="Times New Roman" pitchFamily="18" charset="0"/>
              </a:rPr>
              <a:t>命令对生成的 </a:t>
            </a:r>
            <a:r>
              <a:rPr lang="en-US" altLang="zh-CN" dirty="0">
                <a:ea typeface="宋体" pitchFamily="2" charset="-122"/>
                <a:cs typeface="Times New Roman" pitchFamily="18" charset="0"/>
              </a:rPr>
              <a:t>class </a:t>
            </a:r>
            <a:r>
              <a:rPr lang="zh-CN" altLang="en-US" dirty="0">
                <a:ea typeface="宋体" pitchFamily="2" charset="-122"/>
                <a:cs typeface="Times New Roman" pitchFamily="18" charset="0"/>
              </a:rPr>
              <a:t>文件进行</a:t>
            </a:r>
            <a:r>
              <a:rPr lang="zh-CN" altLang="en-US" b="1" dirty="0">
                <a:solidFill>
                  <a:srgbClr val="FF0000"/>
                </a:solidFill>
                <a:ea typeface="宋体" pitchFamily="2" charset="-122"/>
                <a:cs typeface="Times New Roman" pitchFamily="18" charset="0"/>
              </a:rPr>
              <a:t>运行</a:t>
            </a:r>
            <a:r>
              <a:rPr lang="zh-CN" altLang="en-US" dirty="0">
                <a:ea typeface="宋体" pitchFamily="2" charset="-122"/>
                <a:cs typeface="Times New Roman" pitchFamily="18" charset="0"/>
              </a:rPr>
              <a:t>。</a:t>
            </a:r>
          </a:p>
          <a:p>
            <a:pPr lvl="1"/>
            <a:endParaRPr lang="zh-CN" altLang="en-US" dirty="0">
              <a:ea typeface="宋体" pitchFamily="2" charset="-122"/>
              <a:cs typeface="Times New Roman" pitchFamily="18" charset="0"/>
            </a:endParaRPr>
          </a:p>
        </p:txBody>
      </p:sp>
      <p:sp>
        <p:nvSpPr>
          <p:cNvPr id="7" name="TextBox 11"/>
          <p:cNvSpPr txBox="1">
            <a:spLocks noChangeArrowheads="1"/>
          </p:cNvSpPr>
          <p:nvPr/>
        </p:nvSpPr>
        <p:spPr bwMode="auto">
          <a:xfrm>
            <a:off x="928662" y="4518521"/>
            <a:ext cx="1512887" cy="461665"/>
          </a:xfrm>
          <a:prstGeom prst="rect">
            <a:avLst/>
          </a:prstGeom>
          <a:noFill/>
          <a:ln w="9525">
            <a:noFill/>
            <a:miter lim="800000"/>
            <a:headEnd/>
            <a:tailEnd/>
          </a:ln>
        </p:spPr>
        <p:txBody>
          <a:bodyPr>
            <a:spAutoFit/>
          </a:bodyPr>
          <a:lstStyle/>
          <a:p>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文件</a:t>
            </a:r>
          </a:p>
        </p:txBody>
      </p:sp>
      <p:sp>
        <p:nvSpPr>
          <p:cNvPr id="8" name="TextBox 12"/>
          <p:cNvSpPr txBox="1">
            <a:spLocks noChangeArrowheads="1"/>
          </p:cNvSpPr>
          <p:nvPr/>
        </p:nvSpPr>
        <p:spPr bwMode="auto">
          <a:xfrm>
            <a:off x="3667099" y="4518521"/>
            <a:ext cx="1584325" cy="461665"/>
          </a:xfrm>
          <a:prstGeom prst="rect">
            <a:avLst/>
          </a:prstGeom>
          <a:noFill/>
          <a:ln w="9525">
            <a:noFill/>
            <a:miter lim="800000"/>
            <a:headEnd/>
            <a:tailEnd/>
          </a:ln>
        </p:spPr>
        <p:txBody>
          <a:bodyPr>
            <a:spAutoFit/>
          </a:bodyPr>
          <a:lstStyle/>
          <a:p>
            <a:r>
              <a:rPr lang="en-US" altLang="zh-CN" sz="2400" dirty="0">
                <a:ea typeface="宋体" pitchFamily="2" charset="-122"/>
                <a:cs typeface="Times New Roman" pitchFamily="18" charset="0"/>
              </a:rPr>
              <a:t>.class</a:t>
            </a:r>
            <a:r>
              <a:rPr lang="zh-CN" altLang="en-US" sz="2400" dirty="0">
                <a:ea typeface="宋体" pitchFamily="2" charset="-122"/>
                <a:cs typeface="Times New Roman" pitchFamily="18" charset="0"/>
              </a:rPr>
              <a:t>文件</a:t>
            </a:r>
          </a:p>
        </p:txBody>
      </p:sp>
      <p:sp>
        <p:nvSpPr>
          <p:cNvPr id="9" name="TextBox 13"/>
          <p:cNvSpPr txBox="1">
            <a:spLocks noChangeArrowheads="1"/>
          </p:cNvSpPr>
          <p:nvPr/>
        </p:nvSpPr>
        <p:spPr bwMode="auto">
          <a:xfrm>
            <a:off x="6908774" y="4518521"/>
            <a:ext cx="1223963" cy="461962"/>
          </a:xfrm>
          <a:prstGeom prst="rect">
            <a:avLst/>
          </a:prstGeom>
          <a:noFill/>
          <a:ln w="9525">
            <a:noFill/>
            <a:miter lim="800000"/>
            <a:headEnd/>
            <a:tailEnd/>
          </a:ln>
        </p:spPr>
        <p:txBody>
          <a:bodyPr>
            <a:spAutoFit/>
          </a:bodyPr>
          <a:lstStyle/>
          <a:p>
            <a:r>
              <a:rPr lang="zh-CN" altLang="en-US" sz="2400" dirty="0">
                <a:ea typeface="宋体" pitchFamily="2" charset="-122"/>
                <a:cs typeface="Times New Roman" pitchFamily="18" charset="0"/>
              </a:rPr>
              <a:t>结  果</a:t>
            </a:r>
          </a:p>
        </p:txBody>
      </p:sp>
      <p:sp>
        <p:nvSpPr>
          <p:cNvPr id="12" name="TextBox 22"/>
          <p:cNvSpPr txBox="1">
            <a:spLocks noChangeArrowheads="1"/>
          </p:cNvSpPr>
          <p:nvPr/>
        </p:nvSpPr>
        <p:spPr bwMode="auto">
          <a:xfrm>
            <a:off x="2514574" y="4293096"/>
            <a:ext cx="1223963" cy="369887"/>
          </a:xfrm>
          <a:prstGeom prst="rect">
            <a:avLst/>
          </a:prstGeom>
          <a:noFill/>
          <a:ln w="9525">
            <a:noFill/>
            <a:miter lim="800000"/>
            <a:headEnd/>
            <a:tailEnd/>
          </a:ln>
        </p:spPr>
        <p:txBody>
          <a:bodyPr>
            <a:spAutoFit/>
          </a:bodyPr>
          <a:lstStyle/>
          <a:p>
            <a:r>
              <a:rPr lang="en-US" altLang="zh-CN" dirty="0">
                <a:ea typeface="宋体" pitchFamily="2" charset="-122"/>
                <a:cs typeface="Times New Roman" pitchFamily="18" charset="0"/>
              </a:rPr>
              <a:t>javac.exe</a:t>
            </a:r>
            <a:endParaRPr lang="zh-CN" altLang="en-US" dirty="0">
              <a:ea typeface="宋体" pitchFamily="2" charset="-122"/>
              <a:cs typeface="Times New Roman" pitchFamily="18" charset="0"/>
            </a:endParaRPr>
          </a:p>
        </p:txBody>
      </p:sp>
      <p:sp>
        <p:nvSpPr>
          <p:cNvPr id="13" name="TextBox 24"/>
          <p:cNvSpPr txBox="1">
            <a:spLocks noChangeArrowheads="1"/>
          </p:cNvSpPr>
          <p:nvPr/>
        </p:nvSpPr>
        <p:spPr bwMode="auto">
          <a:xfrm>
            <a:off x="2586012" y="4805858"/>
            <a:ext cx="1223962" cy="461963"/>
          </a:xfrm>
          <a:prstGeom prst="rect">
            <a:avLst/>
          </a:prstGeom>
          <a:noFill/>
          <a:ln w="9525">
            <a:noFill/>
            <a:miter lim="800000"/>
            <a:headEnd/>
            <a:tailEnd/>
          </a:ln>
        </p:spPr>
        <p:txBody>
          <a:bodyPr>
            <a:spAutoFit/>
          </a:bodyPr>
          <a:lstStyle/>
          <a:p>
            <a:r>
              <a:rPr lang="zh-CN" altLang="en-US" sz="2400" dirty="0">
                <a:ea typeface="宋体" pitchFamily="2" charset="-122"/>
                <a:cs typeface="Times New Roman" pitchFamily="18" charset="0"/>
              </a:rPr>
              <a:t>编  译</a:t>
            </a:r>
          </a:p>
        </p:txBody>
      </p:sp>
      <p:sp>
        <p:nvSpPr>
          <p:cNvPr id="14" name="TextBox 25"/>
          <p:cNvSpPr txBox="1">
            <a:spLocks noChangeArrowheads="1"/>
          </p:cNvSpPr>
          <p:nvPr/>
        </p:nvSpPr>
        <p:spPr bwMode="auto">
          <a:xfrm>
            <a:off x="5467324" y="4294683"/>
            <a:ext cx="1223963" cy="368300"/>
          </a:xfrm>
          <a:prstGeom prst="rect">
            <a:avLst/>
          </a:prstGeom>
          <a:noFill/>
          <a:ln w="9525">
            <a:noFill/>
            <a:miter lim="800000"/>
            <a:headEnd/>
            <a:tailEnd/>
          </a:ln>
        </p:spPr>
        <p:txBody>
          <a:bodyPr>
            <a:spAutoFit/>
          </a:bodyPr>
          <a:lstStyle/>
          <a:p>
            <a:r>
              <a:rPr lang="en-US" altLang="zh-CN" dirty="0">
                <a:ea typeface="宋体" pitchFamily="2" charset="-122"/>
                <a:cs typeface="Times New Roman" pitchFamily="18" charset="0"/>
              </a:rPr>
              <a:t>java.exe</a:t>
            </a:r>
            <a:endParaRPr lang="zh-CN" altLang="en-US" dirty="0">
              <a:ea typeface="宋体" pitchFamily="2" charset="-122"/>
              <a:cs typeface="Times New Roman" pitchFamily="18" charset="0"/>
            </a:endParaRPr>
          </a:p>
        </p:txBody>
      </p:sp>
      <p:sp>
        <p:nvSpPr>
          <p:cNvPr id="15" name="TextBox 26"/>
          <p:cNvSpPr txBox="1">
            <a:spLocks noChangeArrowheads="1"/>
          </p:cNvSpPr>
          <p:nvPr/>
        </p:nvSpPr>
        <p:spPr bwMode="auto">
          <a:xfrm>
            <a:off x="5538762" y="4734421"/>
            <a:ext cx="1152525" cy="461962"/>
          </a:xfrm>
          <a:prstGeom prst="rect">
            <a:avLst/>
          </a:prstGeom>
          <a:noFill/>
          <a:ln w="9525">
            <a:noFill/>
            <a:miter lim="800000"/>
            <a:headEnd/>
            <a:tailEnd/>
          </a:ln>
        </p:spPr>
        <p:txBody>
          <a:bodyPr>
            <a:spAutoFit/>
          </a:bodyPr>
          <a:lstStyle/>
          <a:p>
            <a:r>
              <a:rPr lang="zh-CN" altLang="en-US" sz="2400" dirty="0">
                <a:ea typeface="宋体" pitchFamily="2" charset="-122"/>
                <a:cs typeface="Times New Roman" pitchFamily="18" charset="0"/>
              </a:rPr>
              <a:t>运  行</a:t>
            </a:r>
          </a:p>
        </p:txBody>
      </p:sp>
      <p:sp>
        <p:nvSpPr>
          <p:cNvPr id="17" name="TextBox 6"/>
          <p:cNvSpPr txBox="1">
            <a:spLocks noChangeArrowheads="1"/>
          </p:cNvSpPr>
          <p:nvPr/>
        </p:nvSpPr>
        <p:spPr bwMode="auto">
          <a:xfrm>
            <a:off x="1163214" y="5481513"/>
            <a:ext cx="1476375" cy="369887"/>
          </a:xfrm>
          <a:prstGeom prst="rect">
            <a:avLst/>
          </a:prstGeom>
          <a:noFill/>
          <a:ln w="9525">
            <a:noFill/>
            <a:miter lim="800000"/>
            <a:headEnd/>
            <a:tailEnd/>
          </a:ln>
        </p:spPr>
        <p:txBody>
          <a:bodyPr>
            <a:spAutoFit/>
          </a:bodyPr>
          <a:lstStyle/>
          <a:p>
            <a:r>
              <a:rPr lang="zh-CN" altLang="en-US" dirty="0">
                <a:ea typeface="宋体" pitchFamily="2" charset="-122"/>
                <a:cs typeface="Times New Roman" pitchFamily="18" charset="0"/>
              </a:rPr>
              <a:t>源文件</a:t>
            </a:r>
          </a:p>
        </p:txBody>
      </p:sp>
      <p:sp>
        <p:nvSpPr>
          <p:cNvPr id="18" name="矩形 17"/>
          <p:cNvSpPr/>
          <p:nvPr/>
        </p:nvSpPr>
        <p:spPr>
          <a:xfrm>
            <a:off x="1163586" y="5505946"/>
            <a:ext cx="936625" cy="309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itchFamily="2" charset="-122"/>
              <a:cs typeface="Times New Roman" pitchFamily="18" charset="0"/>
            </a:endParaRPr>
          </a:p>
        </p:txBody>
      </p:sp>
      <p:cxnSp>
        <p:nvCxnSpPr>
          <p:cNvPr id="20" name="直接箭头连接符 19"/>
          <p:cNvCxnSpPr/>
          <p:nvPr/>
        </p:nvCxnSpPr>
        <p:spPr>
          <a:xfrm>
            <a:off x="2370112" y="4734421"/>
            <a:ext cx="1368425"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322862" y="4734421"/>
            <a:ext cx="1441450"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30077" y="816074"/>
            <a:ext cx="4839402" cy="646331"/>
          </a:xfrm>
          <a:prstGeom prst="rect">
            <a:avLst/>
          </a:prstGeom>
        </p:spPr>
        <p:txBody>
          <a:bodyPr wrap="none">
            <a:spAutoFit/>
          </a:bodyPr>
          <a:lstStyle/>
          <a:p>
            <a:r>
              <a:rPr lang="zh-CN" altLang="en-US" sz="3600" b="1" dirty="0">
                <a:ea typeface="宋体" pitchFamily="2" charset="-122"/>
                <a:cs typeface="Times New Roman" pitchFamily="18" charset="0"/>
              </a:rPr>
              <a:t>开发体验 </a:t>
            </a:r>
            <a:r>
              <a:rPr lang="en-US" altLang="zh-CN" sz="3600" b="1" dirty="0">
                <a:ea typeface="宋体" pitchFamily="2" charset="-122"/>
                <a:cs typeface="Times New Roman" pitchFamily="18" charset="0"/>
              </a:rPr>
              <a:t>— </a:t>
            </a:r>
            <a:r>
              <a:rPr lang="en-US" altLang="zh-CN" sz="3600" b="1" dirty="0" err="1">
                <a:ea typeface="宋体" pitchFamily="2" charset="-122"/>
                <a:cs typeface="Times New Roman" pitchFamily="18" charset="0"/>
              </a:rPr>
              <a:t>HelloWorld</a:t>
            </a:r>
            <a:endParaRPr lang="en-US" altLang="zh-CN" sz="3600" b="1" dirty="0">
              <a:ea typeface="宋体" pitchFamily="2" charset="-122"/>
              <a:cs typeface="Times New Roman" pitchFamily="18" charset="0"/>
            </a:endParaRPr>
          </a:p>
        </p:txBody>
      </p:sp>
      <p:sp>
        <p:nvSpPr>
          <p:cNvPr id="2" name="TextBox 1"/>
          <p:cNvSpPr txBox="1"/>
          <p:nvPr/>
        </p:nvSpPr>
        <p:spPr>
          <a:xfrm>
            <a:off x="3809974" y="5505946"/>
            <a:ext cx="1657350"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字节码文件</a:t>
            </a:r>
          </a:p>
        </p:txBody>
      </p:sp>
      <p:sp>
        <p:nvSpPr>
          <p:cNvPr id="24" name="矩形 23"/>
          <p:cNvSpPr/>
          <p:nvPr/>
        </p:nvSpPr>
        <p:spPr>
          <a:xfrm>
            <a:off x="3814836" y="5566271"/>
            <a:ext cx="1261220" cy="309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itchFamily="2" charset="-122"/>
              <a:cs typeface="Times New Roman" pitchFamily="18" charset="0"/>
            </a:endParaRPr>
          </a:p>
        </p:txBody>
      </p:sp>
      <p:cxnSp>
        <p:nvCxnSpPr>
          <p:cNvPr id="5" name="直接箭头连接符 4"/>
          <p:cNvCxnSpPr>
            <a:endCxn id="21" idx="2"/>
          </p:cNvCxnSpPr>
          <p:nvPr/>
        </p:nvCxnSpPr>
        <p:spPr>
          <a:xfrm flipH="1" flipV="1">
            <a:off x="4337805" y="5171999"/>
            <a:ext cx="107641" cy="33394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620473" y="5142262"/>
            <a:ext cx="64632" cy="33925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77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615383" y="836712"/>
            <a:ext cx="7599955" cy="584775"/>
          </a:xfrm>
          <a:prstGeom prst="rect">
            <a:avLst/>
          </a:prstGeom>
          <a:noFill/>
        </p:spPr>
        <p:txBody>
          <a:bodyPr wrap="square" rtlCol="0">
            <a:spAutoFit/>
          </a:bodyPr>
          <a:lstStyle/>
          <a:p>
            <a:pPr algn="ctr"/>
            <a:r>
              <a:rPr lang="en-US" altLang="zh-CN" sz="3200" b="1">
                <a:ea typeface="宋体" panose="02010600030101010101" pitchFamily="2" charset="-122"/>
                <a:cs typeface="Times New Roman" pitchFamily="18" charset="0"/>
              </a:rPr>
              <a:t>Java</a:t>
            </a:r>
            <a:r>
              <a:rPr lang="zh-CN" altLang="en-US" sz="3200" b="1">
                <a:ea typeface="宋体" panose="02010600030101010101" pitchFamily="2" charset="-122"/>
                <a:cs typeface="Times New Roman" pitchFamily="18" charset="0"/>
              </a:rPr>
              <a:t>基础课程</a:t>
            </a:r>
            <a:r>
              <a:rPr lang="zh-CN" altLang="en-US" sz="3200" b="1" dirty="0">
                <a:ea typeface="宋体" panose="02010600030101010101" pitchFamily="2" charset="-122"/>
                <a:cs typeface="Times New Roman" pitchFamily="18" charset="0"/>
              </a:rPr>
              <a:t>概述</a:t>
            </a:r>
          </a:p>
        </p:txBody>
      </p:sp>
      <p:sp>
        <p:nvSpPr>
          <p:cNvPr id="5" name="矩形 4"/>
          <p:cNvSpPr/>
          <p:nvPr/>
        </p:nvSpPr>
        <p:spPr>
          <a:xfrm>
            <a:off x="395536" y="1412776"/>
            <a:ext cx="8424935" cy="5201424"/>
          </a:xfrm>
          <a:prstGeom prst="rect">
            <a:avLst/>
          </a:prstGeom>
        </p:spPr>
        <p:txBody>
          <a:bodyPr wrap="square">
            <a:spAutoFit/>
          </a:bodyPr>
          <a:lstStyle/>
          <a:p>
            <a:pPr marL="357188" indent="-357188">
              <a:defRPr/>
            </a:pPr>
            <a:r>
              <a:rPr lang="zh-CN" altLang="en-US" sz="2400" dirty="0">
                <a:ea typeface="宋体" panose="02010600030101010101" pitchFamily="2" charset="-122"/>
              </a:rPr>
              <a:t>第一部分：编程语言核心结构</a:t>
            </a:r>
            <a:endParaRPr lang="en-US" altLang="zh-CN" sz="2400" dirty="0">
              <a:ea typeface="宋体" panose="02010600030101010101" pitchFamily="2" charset="-122"/>
            </a:endParaRPr>
          </a:p>
          <a:p>
            <a:pPr marL="357188" indent="-357188">
              <a:defRPr/>
            </a:pPr>
            <a:r>
              <a:rPr lang="en-US" altLang="zh-CN" sz="2400" dirty="0">
                <a:ea typeface="宋体" panose="02010600030101010101" pitchFamily="2" charset="-122"/>
              </a:rPr>
              <a:t>	</a:t>
            </a:r>
            <a:r>
              <a:rPr lang="zh-CN" altLang="en-US" sz="2400" dirty="0">
                <a:solidFill>
                  <a:srgbClr val="0000FF"/>
                </a:solidFill>
                <a:ea typeface="宋体" panose="02010600030101010101" pitchFamily="2" charset="-122"/>
              </a:rPr>
              <a:t>主要知识点：变量、基本语法、分支、循环、数组、</a:t>
            </a:r>
            <a:r>
              <a:rPr lang="en-US" altLang="zh-CN" sz="2400" dirty="0">
                <a:solidFill>
                  <a:srgbClr val="0000FF"/>
                </a:solidFill>
                <a:ea typeface="宋体" panose="02010600030101010101" pitchFamily="2" charset="-122"/>
              </a:rPr>
              <a:t>…</a:t>
            </a:r>
          </a:p>
          <a:p>
            <a:pPr marL="357188" indent="-357188">
              <a:spcBef>
                <a:spcPts val="1200"/>
              </a:spcBef>
              <a:defRPr/>
            </a:pPr>
            <a:r>
              <a:rPr lang="zh-CN" altLang="en-US" sz="2400" dirty="0">
                <a:ea typeface="宋体" panose="02010600030101010101" pitchFamily="2" charset="-122"/>
              </a:rPr>
              <a:t>第二部分：</a:t>
            </a:r>
            <a:r>
              <a:rPr lang="en-US" altLang="zh-CN" sz="2400" dirty="0">
                <a:ea typeface="宋体" panose="02010600030101010101" pitchFamily="2" charset="-122"/>
              </a:rPr>
              <a:t>Java</a:t>
            </a:r>
            <a:r>
              <a:rPr lang="zh-CN" altLang="en-US" sz="2400" dirty="0">
                <a:ea typeface="宋体" panose="02010600030101010101" pitchFamily="2" charset="-122"/>
              </a:rPr>
              <a:t>面向对象的核心逻辑</a:t>
            </a:r>
            <a:endParaRPr lang="en-US" altLang="zh-CN" sz="2400" dirty="0">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主要知识点：</a:t>
            </a:r>
            <a:r>
              <a:rPr lang="en-US" altLang="zh-CN" sz="2400" dirty="0">
                <a:solidFill>
                  <a:srgbClr val="0000FF"/>
                </a:solidFill>
                <a:ea typeface="宋体" panose="02010600030101010101" pitchFamily="2" charset="-122"/>
              </a:rPr>
              <a:t>OOP</a:t>
            </a:r>
            <a:r>
              <a:rPr lang="zh-CN" altLang="en-US" sz="2400" dirty="0">
                <a:solidFill>
                  <a:srgbClr val="0000FF"/>
                </a:solidFill>
                <a:ea typeface="宋体" panose="02010600030101010101" pitchFamily="2" charset="-122"/>
              </a:rPr>
              <a:t>、封装、继承、多态、接口、</a:t>
            </a:r>
            <a:r>
              <a:rPr lang="en-US" altLang="zh-CN" sz="2400" dirty="0">
                <a:solidFill>
                  <a:srgbClr val="0000FF"/>
                </a:solidFill>
                <a:ea typeface="宋体" panose="02010600030101010101" pitchFamily="2" charset="-122"/>
              </a:rPr>
              <a:t>…</a:t>
            </a:r>
            <a:endParaRPr lang="zh-CN" altLang="en-US" sz="2400" dirty="0">
              <a:solidFill>
                <a:srgbClr val="0000FF"/>
              </a:solidFill>
              <a:ea typeface="宋体" panose="02010600030101010101" pitchFamily="2" charset="-122"/>
            </a:endParaRPr>
          </a:p>
          <a:p>
            <a:pPr marL="357188" indent="-357188">
              <a:spcBef>
                <a:spcPts val="1200"/>
              </a:spcBef>
              <a:defRPr/>
            </a:pPr>
            <a:r>
              <a:rPr lang="zh-CN" altLang="en-US" sz="2400" dirty="0">
                <a:ea typeface="宋体" panose="02010600030101010101" pitchFamily="2" charset="-122"/>
              </a:rPr>
              <a:t>第三部分：开发</a:t>
            </a:r>
            <a:r>
              <a:rPr lang="en-US" altLang="zh-CN" sz="2400" dirty="0">
                <a:ea typeface="宋体" panose="02010600030101010101" pitchFamily="2" charset="-122"/>
              </a:rPr>
              <a:t>Java SE</a:t>
            </a:r>
            <a:r>
              <a:rPr lang="zh-CN" altLang="en-US" sz="2400" dirty="0">
                <a:ea typeface="宋体" panose="02010600030101010101" pitchFamily="2" charset="-122"/>
              </a:rPr>
              <a:t>高级应用程序</a:t>
            </a:r>
            <a:endParaRPr lang="en-US" altLang="zh-CN" sz="2400" dirty="0">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主要知识点：异常、集合、</a:t>
            </a:r>
            <a:r>
              <a:rPr lang="en-US" altLang="zh-CN" sz="2400" dirty="0">
                <a:solidFill>
                  <a:srgbClr val="0000FF"/>
                </a:solidFill>
                <a:ea typeface="宋体" panose="02010600030101010101" pitchFamily="2" charset="-122"/>
              </a:rPr>
              <a:t>I/O</a:t>
            </a:r>
            <a:r>
              <a:rPr lang="zh-CN" altLang="en-US" sz="2400" dirty="0">
                <a:solidFill>
                  <a:srgbClr val="0000FF"/>
                </a:solidFill>
                <a:ea typeface="宋体" panose="02010600030101010101" pitchFamily="2" charset="-122"/>
              </a:rPr>
              <a:t>、多线程、反射机制、网络</a:t>
            </a:r>
            <a:endParaRPr lang="en-US" altLang="zh-CN" sz="2400" dirty="0">
              <a:solidFill>
                <a:srgbClr val="0000FF"/>
              </a:solidFill>
              <a:ea typeface="宋体" panose="02010600030101010101" pitchFamily="2" charset="-122"/>
            </a:endParaRPr>
          </a:p>
          <a:p>
            <a:pPr marL="700088" lvl="1" indent="-357188">
              <a:defRPr/>
            </a:pP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编程、</a:t>
            </a:r>
            <a:r>
              <a:rPr lang="en-US" altLang="zh-CN" sz="2400" dirty="0">
                <a:solidFill>
                  <a:srgbClr val="0000FF"/>
                </a:solidFill>
                <a:ea typeface="宋体" panose="02010600030101010101" pitchFamily="2" charset="-122"/>
              </a:rPr>
              <a:t>……</a:t>
            </a:r>
          </a:p>
          <a:p>
            <a:pPr marL="357188" indent="-357188">
              <a:defRPr/>
            </a:pPr>
            <a:r>
              <a:rPr lang="zh-CN" altLang="en-US" sz="2400" dirty="0">
                <a:ea typeface="宋体" panose="02010600030101010101" pitchFamily="2" charset="-122"/>
              </a:rPr>
              <a:t>第四部分：实训项目</a:t>
            </a:r>
            <a:endParaRPr lang="en-US" altLang="zh-CN" sz="2400" dirty="0">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项目一：家庭收支记账软件 </a:t>
            </a:r>
            <a:endParaRPr lang="en-US" altLang="zh-CN" sz="2400" dirty="0">
              <a:solidFill>
                <a:srgbClr val="0000FF"/>
              </a:solidFill>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项目二：客户信息管理软件</a:t>
            </a:r>
            <a:endParaRPr lang="en-US" altLang="zh-CN" sz="2400" dirty="0">
              <a:solidFill>
                <a:srgbClr val="0000FF"/>
              </a:solidFill>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项目三：开发团队人员调度软件 </a:t>
            </a:r>
            <a:endParaRPr lang="en-US" altLang="zh-CN" sz="2400" dirty="0">
              <a:solidFill>
                <a:srgbClr val="0000FF"/>
              </a:solidFill>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附加项目一：银行业务管理软件</a:t>
            </a:r>
            <a:endParaRPr lang="en-US" altLang="zh-CN" sz="2400" dirty="0">
              <a:solidFill>
                <a:srgbClr val="0000FF"/>
              </a:solidFill>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附件项目二：单机考试管理软件</a:t>
            </a:r>
            <a:endParaRPr lang="en-US" altLang="zh-CN" sz="2400" dirty="0">
              <a:solidFill>
                <a:srgbClr val="0000FF"/>
              </a:solidFill>
              <a:ea typeface="宋体" panose="02010600030101010101" pitchFamily="2" charset="-122"/>
            </a:endParaRPr>
          </a:p>
        </p:txBody>
      </p:sp>
    </p:spTree>
    <p:extLst>
      <p:ext uri="{BB962C8B-B14F-4D97-AF65-F5344CB8AC3E}">
        <p14:creationId xmlns:p14="http://schemas.microsoft.com/office/powerpoint/2010/main" val="2866777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2"/>
          <p:cNvSpPr txBox="1">
            <a:spLocks/>
          </p:cNvSpPr>
          <p:nvPr/>
        </p:nvSpPr>
        <p:spPr>
          <a:xfrm>
            <a:off x="884572" y="1628800"/>
            <a:ext cx="7537450" cy="316755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950" indent="-361950">
              <a:defRPr/>
            </a:pPr>
            <a:r>
              <a:rPr lang="zh-CN" altLang="en-US" sz="3200">
                <a:latin typeface="+mj-lt"/>
                <a:ea typeface="宋体" pitchFamily="2" charset="-122"/>
              </a:rPr>
              <a:t>第一个</a:t>
            </a:r>
            <a:r>
              <a:rPr lang="en-US" altLang="zh-CN" sz="3200">
                <a:latin typeface="+mj-lt"/>
                <a:ea typeface="宋体" pitchFamily="2" charset="-122"/>
              </a:rPr>
              <a:t>Java程序</a:t>
            </a:r>
          </a:p>
          <a:p>
            <a:pPr marL="704850" lvl="1" indent="-361950">
              <a:buFont typeface="Times" pitchFamily="18" charset="0"/>
              <a:buNone/>
              <a:defRPr/>
            </a:pPr>
            <a:r>
              <a:rPr lang="en-US" altLang="zh-CN" sz="2400">
                <a:latin typeface="+mj-lt"/>
                <a:ea typeface="宋体" pitchFamily="2" charset="-122"/>
              </a:rPr>
              <a:t>public class Test{</a:t>
            </a:r>
          </a:p>
          <a:p>
            <a:pPr marL="704850" lvl="1" indent="-361950">
              <a:buFont typeface="Times" pitchFamily="18" charset="0"/>
              <a:buNone/>
              <a:defRPr/>
            </a:pPr>
            <a:r>
              <a:rPr lang="en-US" altLang="zh-CN" sz="2400">
                <a:latin typeface="+mj-lt"/>
                <a:ea typeface="宋体" pitchFamily="2" charset="-122"/>
              </a:rPr>
              <a:t>      </a:t>
            </a:r>
            <a:r>
              <a:rPr lang="en-US" altLang="zh-CN" sz="2400">
                <a:solidFill>
                  <a:schemeClr val="bg1">
                    <a:lumMod val="75000"/>
                  </a:schemeClr>
                </a:solidFill>
                <a:latin typeface="+mj-lt"/>
                <a:ea typeface="宋体" pitchFamily="2" charset="-122"/>
              </a:rPr>
              <a:t>public static void main(String[] args) {</a:t>
            </a:r>
          </a:p>
          <a:p>
            <a:pPr marL="704850" lvl="1" indent="-361950">
              <a:buFont typeface="Times" pitchFamily="18" charset="0"/>
              <a:buNone/>
              <a:defRPr/>
            </a:pPr>
            <a:r>
              <a:rPr lang="en-US" altLang="zh-CN" sz="2400">
                <a:solidFill>
                  <a:schemeClr val="bg1">
                    <a:lumMod val="75000"/>
                  </a:schemeClr>
                </a:solidFill>
                <a:latin typeface="+mj-lt"/>
                <a:ea typeface="宋体" pitchFamily="2" charset="-122"/>
              </a:rPr>
              <a:t>             System.out.println(“Hello World!”);</a:t>
            </a:r>
          </a:p>
          <a:p>
            <a:pPr marL="704850" lvl="1" indent="-361950">
              <a:buFont typeface="Times" pitchFamily="18" charset="0"/>
              <a:buNone/>
              <a:defRPr/>
            </a:pPr>
            <a:r>
              <a:rPr lang="en-US" altLang="zh-CN" sz="2400">
                <a:solidFill>
                  <a:schemeClr val="bg1">
                    <a:lumMod val="75000"/>
                  </a:schemeClr>
                </a:solidFill>
                <a:latin typeface="+mj-lt"/>
                <a:ea typeface="宋体" pitchFamily="2" charset="-122"/>
              </a:rPr>
              <a:t>       }</a:t>
            </a:r>
          </a:p>
          <a:p>
            <a:pPr marL="704850" lvl="1" indent="-361950">
              <a:buFont typeface="Times" pitchFamily="18" charset="0"/>
              <a:buNone/>
              <a:defRPr/>
            </a:pPr>
            <a:r>
              <a:rPr lang="en-US" altLang="zh-CN" sz="2400">
                <a:latin typeface="+mj-lt"/>
                <a:ea typeface="宋体" pitchFamily="2" charset="-122"/>
              </a:rPr>
              <a:t> }</a:t>
            </a:r>
            <a:endParaRPr lang="en-US" altLang="zh-CN" sz="2400" dirty="0">
              <a:latin typeface="+mj-lt"/>
              <a:ea typeface="宋体" pitchFamily="2" charset="-122"/>
            </a:endParaRPr>
          </a:p>
        </p:txBody>
      </p:sp>
    </p:spTree>
    <p:extLst>
      <p:ext uri="{BB962C8B-B14F-4D97-AF65-F5344CB8AC3E}">
        <p14:creationId xmlns:p14="http://schemas.microsoft.com/office/powerpoint/2010/main" val="136979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538245" y="1412776"/>
            <a:ext cx="8044515"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spcAft>
                <a:spcPts val="1800"/>
              </a:spcAft>
              <a:buFont typeface="Wingdings" pitchFamily="2" charset="2"/>
              <a:buChar char="l"/>
            </a:pPr>
            <a:r>
              <a:rPr lang="zh-CN" altLang="en-US" sz="2400" b="1" dirty="0">
                <a:solidFill>
                  <a:srgbClr val="FF0000"/>
                </a:solidFill>
                <a:ea typeface="宋体" charset="-122"/>
              </a:rPr>
              <a:t>步骤二</a:t>
            </a:r>
            <a:r>
              <a:rPr lang="zh-CN" altLang="en-US" sz="2400" b="1">
                <a:solidFill>
                  <a:srgbClr val="FF0000"/>
                </a:solidFill>
                <a:ea typeface="宋体" charset="-122"/>
              </a:rPr>
              <a:t>：编译</a:t>
            </a:r>
            <a:endParaRPr lang="en-US" altLang="zh-CN" sz="2400" b="1">
              <a:solidFill>
                <a:srgbClr val="FF0000"/>
              </a:solidFill>
              <a:ea typeface="宋体" charset="-122"/>
            </a:endParaRPr>
          </a:p>
          <a:p>
            <a:pPr eaLnBrk="1" hangingPunct="1">
              <a:spcAft>
                <a:spcPts val="1800"/>
              </a:spcAft>
            </a:pPr>
            <a:endParaRPr lang="en-US" altLang="zh-CN" sz="1600">
              <a:solidFill>
                <a:srgbClr val="FF0000"/>
              </a:solidFill>
              <a:ea typeface="宋体" charset="-122"/>
            </a:endParaRPr>
          </a:p>
          <a:p>
            <a:pPr eaLnBrk="1" hangingPunct="1">
              <a:spcAft>
                <a:spcPts val="1800"/>
              </a:spcAft>
            </a:pPr>
            <a:endParaRPr lang="zh-CN" altLang="en-US" dirty="0">
              <a:solidFill>
                <a:srgbClr val="FF0000"/>
              </a:solidFill>
              <a:ea typeface="宋体" charset="-122"/>
            </a:endParaRPr>
          </a:p>
          <a:p>
            <a:pPr marL="342900" indent="-342900" eaLnBrk="1" hangingPunct="1">
              <a:buFont typeface="Wingdings" pitchFamily="2" charset="2"/>
              <a:buChar char="Ø"/>
            </a:pPr>
            <a:r>
              <a:rPr lang="zh-CN" altLang="en-US" sz="2400" dirty="0">
                <a:ea typeface="宋体" charset="-122"/>
              </a:rPr>
              <a:t>有了</a:t>
            </a:r>
            <a:r>
              <a:rPr lang="en-US" altLang="zh-CN" sz="2400" dirty="0">
                <a:ea typeface="宋体" charset="-122"/>
              </a:rPr>
              <a:t>java</a:t>
            </a:r>
            <a:r>
              <a:rPr lang="zh-CN" altLang="en-US" sz="2400" dirty="0">
                <a:ea typeface="宋体" charset="-122"/>
              </a:rPr>
              <a:t>源文件，通过编译器将其编译成</a:t>
            </a:r>
            <a:r>
              <a:rPr lang="en-US" altLang="zh-CN" sz="2400" dirty="0">
                <a:ea typeface="宋体" charset="-122"/>
              </a:rPr>
              <a:t>JVM</a:t>
            </a:r>
            <a:r>
              <a:rPr lang="zh-CN" altLang="en-US" sz="2400" dirty="0">
                <a:ea typeface="宋体" charset="-122"/>
              </a:rPr>
              <a:t>可以识别的字节码文件。</a:t>
            </a:r>
          </a:p>
          <a:p>
            <a:pPr marL="342900" indent="-342900" eaLnBrk="1" hangingPunct="1">
              <a:buFont typeface="Wingdings" pitchFamily="2" charset="2"/>
              <a:buChar char="Ø"/>
            </a:pPr>
            <a:r>
              <a:rPr lang="zh-CN" altLang="en-US" sz="2400" dirty="0">
                <a:ea typeface="宋体" charset="-122"/>
              </a:rPr>
              <a:t>在该源文件目录下，通过</a:t>
            </a:r>
            <a:r>
              <a:rPr lang="en-US" altLang="zh-CN" sz="2400" dirty="0" err="1">
                <a:ea typeface="宋体" charset="-122"/>
              </a:rPr>
              <a:t>javac</a:t>
            </a:r>
            <a:r>
              <a:rPr lang="zh-CN" altLang="en-US" sz="2400" dirty="0">
                <a:ea typeface="宋体" charset="-122"/>
              </a:rPr>
              <a:t>编译工具对</a:t>
            </a:r>
            <a:r>
              <a:rPr lang="en-US" altLang="zh-CN" sz="2400" dirty="0">
                <a:ea typeface="宋体" charset="-122"/>
              </a:rPr>
              <a:t>Test.java</a:t>
            </a:r>
            <a:r>
              <a:rPr lang="zh-CN" altLang="en-US" sz="2400" dirty="0">
                <a:ea typeface="宋体" charset="-122"/>
              </a:rPr>
              <a:t>文件进行编译。</a:t>
            </a:r>
          </a:p>
          <a:p>
            <a:pPr marL="342900" indent="-342900" eaLnBrk="1" hangingPunct="1">
              <a:buFont typeface="Wingdings" pitchFamily="2" charset="2"/>
              <a:buChar char="Ø"/>
            </a:pPr>
            <a:r>
              <a:rPr lang="zh-CN" altLang="en-US" sz="2400" dirty="0">
                <a:ea typeface="宋体" charset="-122"/>
              </a:rPr>
              <a:t>如果程序没有错误，没有任何提示，但在当前目录下会出现一个</a:t>
            </a:r>
            <a:r>
              <a:rPr lang="en-US" altLang="zh-CN" sz="2400" dirty="0" err="1">
                <a:ea typeface="宋体" charset="-122"/>
              </a:rPr>
              <a:t>Test.class</a:t>
            </a:r>
            <a:r>
              <a:rPr lang="zh-CN" altLang="en-US" sz="2400" dirty="0">
                <a:ea typeface="宋体" charset="-122"/>
              </a:rPr>
              <a:t>文件，该文件称为字节码文件，也是可以执行的</a:t>
            </a:r>
            <a:r>
              <a:rPr lang="en-US" altLang="zh-CN" sz="2400" dirty="0">
                <a:ea typeface="宋体" charset="-122"/>
              </a:rPr>
              <a:t>java</a:t>
            </a:r>
            <a:r>
              <a:rPr lang="zh-CN" altLang="en-US" sz="2400" dirty="0">
                <a:ea typeface="宋体" charset="-122"/>
              </a:rPr>
              <a:t>的程序。</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60848"/>
            <a:ext cx="3825715"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743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4" name="TextBox 6"/>
          <p:cNvSpPr txBox="1">
            <a:spLocks noChangeArrowheads="1"/>
          </p:cNvSpPr>
          <p:nvPr/>
        </p:nvSpPr>
        <p:spPr bwMode="auto">
          <a:xfrm>
            <a:off x="413916" y="908720"/>
            <a:ext cx="69865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l"/>
            </a:pPr>
            <a:r>
              <a:rPr lang="zh-CN" altLang="en-US" sz="2400" b="1" dirty="0">
                <a:solidFill>
                  <a:srgbClr val="FF0000"/>
                </a:solidFill>
                <a:ea typeface="宋体" charset="-122"/>
              </a:rPr>
              <a:t>步骤三：运行</a:t>
            </a:r>
          </a:p>
          <a:p>
            <a:pPr marL="342900" indent="-342900" eaLnBrk="1" hangingPunct="1">
              <a:lnSpc>
                <a:spcPct val="120000"/>
              </a:lnSpc>
              <a:buFont typeface="Wingdings" pitchFamily="2" charset="2"/>
              <a:buChar char="Ø"/>
            </a:pPr>
            <a:r>
              <a:rPr lang="zh-CN" altLang="en-US" sz="2000" dirty="0">
                <a:ea typeface="宋体" charset="-122"/>
              </a:rPr>
              <a:t>有了可执行的</a:t>
            </a:r>
            <a:r>
              <a:rPr lang="en-US" altLang="zh-CN" sz="2000" dirty="0">
                <a:ea typeface="宋体" charset="-122"/>
              </a:rPr>
              <a:t>java</a:t>
            </a:r>
            <a:r>
              <a:rPr lang="zh-CN" altLang="en-US" sz="2000" dirty="0">
                <a:ea typeface="宋体" charset="-122"/>
              </a:rPr>
              <a:t>程序</a:t>
            </a:r>
            <a:r>
              <a:rPr lang="en-US" altLang="zh-CN" sz="2000" dirty="0">
                <a:ea typeface="宋体" charset="-122"/>
              </a:rPr>
              <a:t>(</a:t>
            </a:r>
            <a:r>
              <a:rPr lang="en-US" altLang="zh-CN" sz="2000" dirty="0" err="1">
                <a:ea typeface="宋体" charset="-122"/>
              </a:rPr>
              <a:t>Test.class</a:t>
            </a:r>
            <a:r>
              <a:rPr lang="zh-CN" altLang="en-US" sz="2000" dirty="0">
                <a:ea typeface="宋体" charset="-122"/>
              </a:rPr>
              <a:t>字节码文件</a:t>
            </a:r>
            <a:r>
              <a:rPr lang="en-US" altLang="zh-CN" sz="2000" dirty="0">
                <a:ea typeface="宋体" charset="-122"/>
              </a:rPr>
              <a:t>)</a:t>
            </a:r>
          </a:p>
          <a:p>
            <a:pPr marL="342900" indent="-342900" eaLnBrk="1" hangingPunct="1">
              <a:lnSpc>
                <a:spcPct val="120000"/>
              </a:lnSpc>
              <a:buFont typeface="Wingdings" pitchFamily="2" charset="2"/>
              <a:buChar char="Ø"/>
            </a:pPr>
            <a:r>
              <a:rPr lang="zh-CN" altLang="en-US" sz="2000" dirty="0">
                <a:ea typeface="宋体" charset="-122"/>
              </a:rPr>
              <a:t>通过运行工具</a:t>
            </a:r>
            <a:r>
              <a:rPr lang="en-US" altLang="zh-CN" sz="2000" dirty="0">
                <a:ea typeface="宋体" charset="-122"/>
              </a:rPr>
              <a:t>java.exe</a:t>
            </a:r>
            <a:r>
              <a:rPr lang="zh-CN" altLang="en-US" sz="2000" dirty="0">
                <a:ea typeface="宋体" charset="-122"/>
              </a:rPr>
              <a:t>对字节码文件进行执行。</a:t>
            </a:r>
          </a:p>
          <a:p>
            <a:pPr marL="342900" indent="-342900" eaLnBrk="1" hangingPunct="1">
              <a:lnSpc>
                <a:spcPct val="120000"/>
              </a:lnSpc>
              <a:buFont typeface="Wingdings" pitchFamily="2" charset="2"/>
              <a:buChar char="Ø"/>
            </a:pPr>
            <a:r>
              <a:rPr lang="zh-CN" altLang="en-US" sz="2000" dirty="0">
                <a:ea typeface="宋体" charset="-122"/>
              </a:rPr>
              <a:t>出现提示：缺少一个名称为</a:t>
            </a:r>
            <a:r>
              <a:rPr lang="en-US" altLang="zh-CN" sz="2000" dirty="0">
                <a:ea typeface="宋体" charset="-122"/>
              </a:rPr>
              <a:t>main</a:t>
            </a:r>
            <a:r>
              <a:rPr lang="zh-CN" altLang="en-US" sz="2000" dirty="0">
                <a:ea typeface="宋体" charset="-122"/>
              </a:rPr>
              <a:t>的方法。</a:t>
            </a:r>
            <a:endParaRPr lang="zh-CN" altLang="en-US" sz="2400" dirty="0">
              <a:ea typeface="宋体" charset="-122"/>
            </a:endParaRPr>
          </a:p>
        </p:txBody>
      </p:sp>
      <p:sp>
        <p:nvSpPr>
          <p:cNvPr id="37896" name="TextBox 7"/>
          <p:cNvSpPr txBox="1">
            <a:spLocks noChangeArrowheads="1"/>
          </p:cNvSpPr>
          <p:nvPr/>
        </p:nvSpPr>
        <p:spPr bwMode="auto">
          <a:xfrm>
            <a:off x="251520" y="3356992"/>
            <a:ext cx="871296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lnSpc>
                <a:spcPct val="120000"/>
              </a:lnSpc>
              <a:buFont typeface="Wingdings" pitchFamily="2" charset="2"/>
              <a:buChar char="Ø"/>
            </a:pPr>
            <a:r>
              <a:rPr lang="zh-CN" altLang="en-US" sz="2000" dirty="0">
                <a:ea typeface="宋体" charset="-122"/>
              </a:rPr>
              <a:t>因为一个程序的执行需要一个起始点或者入口，所以在</a:t>
            </a:r>
            <a:r>
              <a:rPr lang="en-US" altLang="zh-CN" sz="2000" dirty="0">
                <a:ea typeface="宋体" charset="-122"/>
              </a:rPr>
              <a:t>Test</a:t>
            </a:r>
            <a:r>
              <a:rPr lang="zh-CN" altLang="en-US" sz="2000" dirty="0">
                <a:ea typeface="宋体" charset="-122"/>
              </a:rPr>
              <a:t>类中的加入</a:t>
            </a:r>
            <a:r>
              <a:rPr lang="en-US" altLang="zh-CN" sz="2000" dirty="0">
                <a:solidFill>
                  <a:srgbClr val="FF0000"/>
                </a:solidFill>
                <a:ea typeface="宋体" charset="-122"/>
              </a:rPr>
              <a:t>public static void main(String[] </a:t>
            </a:r>
            <a:r>
              <a:rPr lang="en-US" altLang="zh-CN" sz="2000" dirty="0" err="1">
                <a:solidFill>
                  <a:srgbClr val="FF0000"/>
                </a:solidFill>
                <a:ea typeface="宋体" charset="-122"/>
              </a:rPr>
              <a:t>args</a:t>
            </a:r>
            <a:r>
              <a:rPr lang="en-US" altLang="zh-CN" sz="2000" dirty="0">
                <a:solidFill>
                  <a:srgbClr val="FF0000"/>
                </a:solidFill>
                <a:ea typeface="宋体" charset="-122"/>
              </a:rPr>
              <a:t>){</a:t>
            </a:r>
            <a:r>
              <a:rPr lang="zh-CN" altLang="en-US" sz="2000" dirty="0">
                <a:solidFill>
                  <a:srgbClr val="FF0000"/>
                </a:solidFill>
                <a:ea typeface="宋体" charset="-122"/>
              </a:rPr>
              <a:t>  </a:t>
            </a:r>
            <a:r>
              <a:rPr lang="en-US" altLang="zh-CN" sz="2000" dirty="0">
                <a:solidFill>
                  <a:srgbClr val="FF0000"/>
                </a:solidFill>
                <a:ea typeface="宋体" charset="-122"/>
              </a:rPr>
              <a:t>}</a:t>
            </a:r>
          </a:p>
          <a:p>
            <a:pPr marL="342900" indent="-342900" eaLnBrk="1" hangingPunct="1">
              <a:lnSpc>
                <a:spcPct val="120000"/>
              </a:lnSpc>
              <a:buFont typeface="Wingdings" pitchFamily="2" charset="2"/>
              <a:buChar char="Ø"/>
            </a:pPr>
            <a:r>
              <a:rPr lang="zh-CN" altLang="en-US" sz="2000" dirty="0">
                <a:ea typeface="宋体" charset="-122"/>
              </a:rPr>
              <a:t>对修改后的</a:t>
            </a:r>
            <a:r>
              <a:rPr lang="en-US" altLang="zh-CN" sz="2000" dirty="0">
                <a:ea typeface="宋体" charset="-122"/>
              </a:rPr>
              <a:t>Test.java</a:t>
            </a:r>
            <a:r>
              <a:rPr lang="zh-CN" altLang="en-US" sz="2000" dirty="0">
                <a:ea typeface="宋体" charset="-122"/>
              </a:rPr>
              <a:t>源文件需要重新编译，生成新的</a:t>
            </a:r>
            <a:r>
              <a:rPr lang="en-US" altLang="zh-CN" sz="2000" dirty="0">
                <a:ea typeface="宋体" charset="-122"/>
              </a:rPr>
              <a:t>class</a:t>
            </a:r>
            <a:r>
              <a:rPr lang="zh-CN" altLang="en-US" sz="2000" dirty="0">
                <a:ea typeface="宋体" charset="-122"/>
              </a:rPr>
              <a:t>文件后，再进行执行。</a:t>
            </a:r>
          </a:p>
          <a:p>
            <a:pPr marL="342900" indent="-342900" eaLnBrk="1" hangingPunct="1">
              <a:lnSpc>
                <a:spcPct val="120000"/>
              </a:lnSpc>
              <a:buFont typeface="Wingdings" pitchFamily="2" charset="2"/>
              <a:buChar char="Ø"/>
            </a:pPr>
            <a:r>
              <a:rPr lang="zh-CN" altLang="en-US" sz="2000" dirty="0">
                <a:ea typeface="宋体" charset="-122"/>
              </a:rPr>
              <a:t>发现没有编译失败，但也没有任何效果，因为并没有告诉</a:t>
            </a:r>
            <a:r>
              <a:rPr lang="en-US" altLang="zh-CN" sz="2000" dirty="0">
                <a:ea typeface="宋体" charset="-122"/>
              </a:rPr>
              <a:t>JVM</a:t>
            </a:r>
            <a:r>
              <a:rPr lang="zh-CN" altLang="en-US" sz="2000" dirty="0">
                <a:ea typeface="宋体" charset="-122"/>
              </a:rPr>
              <a:t>要帮我们做什么事情，也就是没有可以具体执行的语句。</a:t>
            </a:r>
          </a:p>
          <a:p>
            <a:pPr marL="342900" indent="-342900" eaLnBrk="1" hangingPunct="1">
              <a:lnSpc>
                <a:spcPct val="120000"/>
              </a:lnSpc>
              <a:buFont typeface="Wingdings" pitchFamily="2" charset="2"/>
              <a:buChar char="Ø"/>
            </a:pPr>
            <a:r>
              <a:rPr lang="zh-CN" altLang="en-US" sz="2000" dirty="0">
                <a:ea typeface="宋体" charset="-122"/>
              </a:rPr>
              <a:t>想要和</a:t>
            </a:r>
            <a:r>
              <a:rPr lang="en-US" altLang="zh-CN" sz="2000" dirty="0">
                <a:ea typeface="宋体" charset="-122"/>
              </a:rPr>
              <a:t>JVM</a:t>
            </a:r>
            <a:r>
              <a:rPr lang="zh-CN" altLang="en-US" sz="2000" dirty="0">
                <a:ea typeface="宋体" charset="-122"/>
              </a:rPr>
              <a:t>来个互动，只要在</a:t>
            </a:r>
            <a:r>
              <a:rPr lang="en-US" altLang="zh-CN" sz="2000" dirty="0">
                <a:ea typeface="宋体" charset="-122"/>
              </a:rPr>
              <a:t>main</a:t>
            </a:r>
            <a:r>
              <a:rPr lang="zh-CN" altLang="en-US" sz="2000" dirty="0">
                <a:ea typeface="宋体" charset="-122"/>
              </a:rPr>
              <a:t>方法中加入一句</a:t>
            </a:r>
          </a:p>
          <a:p>
            <a:pPr marL="342900" indent="-342900" eaLnBrk="1" hangingPunct="1">
              <a:lnSpc>
                <a:spcPct val="120000"/>
              </a:lnSpc>
              <a:buFont typeface="Wingdings" pitchFamily="2" charset="2"/>
              <a:buChar char="Ø"/>
            </a:pPr>
            <a:r>
              <a:rPr lang="en-US" altLang="zh-CN" sz="2000" dirty="0" err="1">
                <a:solidFill>
                  <a:srgbClr val="FF0000"/>
                </a:solidFill>
                <a:ea typeface="宋体" charset="-122"/>
              </a:rPr>
              <a:t>System.out.println</a:t>
            </a:r>
            <a:r>
              <a:rPr lang="en-US" altLang="zh-CN" sz="2000" dirty="0">
                <a:solidFill>
                  <a:srgbClr val="FF0000"/>
                </a:solidFill>
                <a:ea typeface="宋体" charset="-122"/>
              </a:rPr>
              <a:t>(“Hello World");</a:t>
            </a:r>
            <a:r>
              <a:rPr lang="zh-CN" altLang="en-US" sz="2000" dirty="0">
                <a:ea typeface="宋体" charset="-122"/>
              </a:rPr>
              <a:t>因为程序进行改动，所以再重新编译，运行即可。</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035" y="2460626"/>
            <a:ext cx="6602251" cy="85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475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714348" y="2428868"/>
            <a:ext cx="7743804" cy="830997"/>
          </a:xfrm>
          <a:prstGeom prst="rect">
            <a:avLst/>
          </a:prstGeom>
          <a:noFill/>
        </p:spPr>
        <p:txBody>
          <a:bodyPr wrap="square" rtlCol="0">
            <a:spAutoFit/>
          </a:bodyPr>
          <a:lstStyle/>
          <a:p>
            <a:r>
              <a:rPr lang="zh-CN" altLang="en-US" sz="4800" dirty="0">
                <a:solidFill>
                  <a:schemeClr val="bg1"/>
                </a:solidFill>
                <a:ea typeface="隶书" panose="02010509060101010101" pitchFamily="49" charset="-122"/>
              </a:rPr>
              <a:t>第六节</a:t>
            </a:r>
            <a:r>
              <a:rPr lang="en-US" altLang="zh-CN" sz="4800" dirty="0">
                <a:solidFill>
                  <a:schemeClr val="bg1"/>
                </a:solidFill>
                <a:ea typeface="隶书" panose="02010509060101010101" pitchFamily="49" charset="-122"/>
              </a:rPr>
              <a:t> </a:t>
            </a:r>
            <a:r>
              <a:rPr lang="zh-CN" altLang="en-US" sz="4800" dirty="0">
                <a:solidFill>
                  <a:schemeClr val="bg1"/>
                </a:solidFill>
                <a:ea typeface="隶书" panose="02010509060101010101" pitchFamily="49" charset="-122"/>
              </a:rPr>
              <a:t>常见问题及解决方法</a:t>
            </a:r>
          </a:p>
        </p:txBody>
      </p:sp>
    </p:spTree>
    <p:extLst>
      <p:ext uri="{BB962C8B-B14F-4D97-AF65-F5344CB8AC3E}">
        <p14:creationId xmlns:p14="http://schemas.microsoft.com/office/powerpoint/2010/main" val="1345722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107456" y="836712"/>
            <a:ext cx="5472608" cy="646331"/>
          </a:xfrm>
          <a:prstGeom prst="rect">
            <a:avLst/>
          </a:prstGeom>
          <a:noFill/>
        </p:spPr>
        <p:txBody>
          <a:bodyPr wrap="square" rtlCol="0">
            <a:spAutoFit/>
          </a:bodyPr>
          <a:lstStyle/>
          <a:p>
            <a:r>
              <a:rPr lang="en-US" altLang="zh-CN" sz="3600" b="1" dirty="0">
                <a:ea typeface="宋体" pitchFamily="2" charset="-122"/>
              </a:rPr>
              <a:t>1. </a:t>
            </a:r>
            <a:r>
              <a:rPr lang="zh-CN" altLang="en-US" sz="3600" b="1" dirty="0">
                <a:ea typeface="宋体" pitchFamily="2" charset="-122"/>
              </a:rPr>
              <a:t>常见问题及解决方法</a:t>
            </a:r>
          </a:p>
        </p:txBody>
      </p:sp>
      <p:sp>
        <p:nvSpPr>
          <p:cNvPr id="7" name="TextBox 6"/>
          <p:cNvSpPr txBox="1">
            <a:spLocks noChangeArrowheads="1"/>
          </p:cNvSpPr>
          <p:nvPr/>
        </p:nvSpPr>
        <p:spPr bwMode="auto">
          <a:xfrm>
            <a:off x="611560" y="3035391"/>
            <a:ext cx="691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Ø"/>
            </a:pPr>
            <a:r>
              <a:rPr lang="zh-CN" altLang="en-US" sz="2400" dirty="0">
                <a:ea typeface="宋体" charset="-122"/>
              </a:rPr>
              <a:t>源文件名不存在或者写错，或者当前路径错误。</a:t>
            </a:r>
          </a:p>
        </p:txBody>
      </p:sp>
      <p:sp>
        <p:nvSpPr>
          <p:cNvPr id="9" name="TextBox 8"/>
          <p:cNvSpPr txBox="1">
            <a:spLocks noChangeArrowheads="1"/>
          </p:cNvSpPr>
          <p:nvPr/>
        </p:nvSpPr>
        <p:spPr bwMode="auto">
          <a:xfrm>
            <a:off x="677168" y="5263034"/>
            <a:ext cx="792088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Ø"/>
            </a:pPr>
            <a:r>
              <a:rPr lang="zh-CN" altLang="en-US" sz="2400" dirty="0">
                <a:ea typeface="宋体" charset="-122"/>
              </a:rPr>
              <a:t>类文件名写错，或者类文件不在当前路径下，或者不在</a:t>
            </a:r>
            <a:r>
              <a:rPr lang="en-US" altLang="zh-CN" sz="2400" dirty="0" err="1">
                <a:ea typeface="宋体" charset="-122"/>
              </a:rPr>
              <a:t>classpath</a:t>
            </a:r>
            <a:r>
              <a:rPr lang="zh-CN" altLang="en-US" sz="2400" dirty="0">
                <a:ea typeface="宋体" charset="-122"/>
              </a:rPr>
              <a:t>指定路径下。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68" y="1828377"/>
            <a:ext cx="5342813" cy="120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11" y="4357679"/>
            <a:ext cx="539006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748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979712" y="910461"/>
            <a:ext cx="5472608" cy="646331"/>
          </a:xfrm>
          <a:prstGeom prst="rect">
            <a:avLst/>
          </a:prstGeom>
          <a:noFill/>
        </p:spPr>
        <p:txBody>
          <a:bodyPr wrap="square" rtlCol="0">
            <a:spAutoFit/>
          </a:bodyPr>
          <a:lstStyle/>
          <a:p>
            <a:r>
              <a:rPr lang="en-US" altLang="zh-CN" sz="3600" b="1" dirty="0">
                <a:ea typeface="宋体" pitchFamily="2" charset="-122"/>
              </a:rPr>
              <a:t>2. </a:t>
            </a:r>
            <a:r>
              <a:rPr lang="zh-CN" altLang="en-US" sz="3600" b="1" dirty="0">
                <a:ea typeface="宋体" pitchFamily="2" charset="-122"/>
              </a:rPr>
              <a:t>常见问题及解决方法</a:t>
            </a:r>
          </a:p>
        </p:txBody>
      </p:sp>
      <p:sp>
        <p:nvSpPr>
          <p:cNvPr id="6" name="TextBox 6"/>
          <p:cNvSpPr txBox="1">
            <a:spLocks noChangeArrowheads="1"/>
          </p:cNvSpPr>
          <p:nvPr/>
        </p:nvSpPr>
        <p:spPr bwMode="auto">
          <a:xfrm>
            <a:off x="340297" y="5550331"/>
            <a:ext cx="85689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Ø"/>
            </a:pPr>
            <a:r>
              <a:rPr lang="zh-CN" altLang="en-US" sz="2400" dirty="0">
                <a:ea typeface="宋体" charset="-122"/>
              </a:rPr>
              <a:t>编译失败，注意错误出现的行数，再到源代码中指定位置改错</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733907"/>
            <a:ext cx="813035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3" y="3156551"/>
            <a:ext cx="8130358" cy="461665"/>
          </a:xfrm>
          <a:prstGeom prst="rect">
            <a:avLst/>
          </a:prstGeom>
          <a:noFill/>
        </p:spPr>
        <p:txBody>
          <a:bodyPr wrap="square" rtlCol="0">
            <a:spAutoFit/>
          </a:bodyPr>
          <a:lstStyle/>
          <a:p>
            <a:pPr marL="285750" indent="-285750">
              <a:buFont typeface="Wingdings" pitchFamily="2" charset="2"/>
              <a:buChar char="Ø"/>
            </a:pPr>
            <a:r>
              <a:rPr lang="zh-CN" altLang="en-US" sz="2400" dirty="0">
                <a:latin typeface="Times New Roman" pitchFamily="18" charset="0"/>
                <a:ea typeface="宋体" pitchFamily="2" charset="-122"/>
                <a:cs typeface="Times New Roman" pitchFamily="18" charset="0"/>
              </a:rPr>
              <a:t>声明为</a:t>
            </a:r>
            <a:r>
              <a:rPr lang="en-US" altLang="zh-CN" sz="2400" dirty="0">
                <a:latin typeface="Times New Roman" pitchFamily="18" charset="0"/>
                <a:ea typeface="宋体" pitchFamily="2" charset="-122"/>
                <a:cs typeface="Times New Roman" pitchFamily="18" charset="0"/>
              </a:rPr>
              <a:t>public</a:t>
            </a:r>
            <a:r>
              <a:rPr lang="zh-CN" altLang="en-US" sz="2400" dirty="0">
                <a:latin typeface="Times New Roman" pitchFamily="18" charset="0"/>
                <a:ea typeface="宋体" pitchFamily="2" charset="-122"/>
                <a:cs typeface="Times New Roman" pitchFamily="18" charset="0"/>
              </a:rPr>
              <a:t>的主类应与文件名一致，否知编译失败</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3978982"/>
            <a:ext cx="6984777" cy="160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873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11560" y="2132856"/>
            <a:ext cx="8064896" cy="2954655"/>
          </a:xfrm>
          <a:prstGeom prst="rect">
            <a:avLst/>
          </a:prstGeom>
          <a:noFill/>
        </p:spPr>
        <p:txBody>
          <a:bodyPr wrap="square" rtlCol="0">
            <a:spAutoFit/>
          </a:bodyPr>
          <a:lstStyle/>
          <a:p>
            <a:pPr>
              <a:lnSpc>
                <a:spcPct val="150000"/>
              </a:lnSpc>
            </a:pPr>
            <a:r>
              <a:rPr lang="zh-CN" altLang="en-US" sz="2800" b="1" dirty="0">
                <a:ea typeface="宋体" panose="02010600030101010101" pitchFamily="2" charset="-122"/>
              </a:rPr>
              <a:t>总结：</a:t>
            </a:r>
            <a:endParaRPr lang="en-US" altLang="zh-CN" sz="2800" b="1" dirty="0">
              <a:ea typeface="宋体" panose="02010600030101010101" pitchFamily="2" charset="-122"/>
            </a:endParaRPr>
          </a:p>
          <a:p>
            <a:pPr>
              <a:lnSpc>
                <a:spcPct val="150000"/>
              </a:lnSpc>
            </a:pPr>
            <a:r>
              <a:rPr lang="zh-CN" altLang="en-US" sz="2400" dirty="0">
                <a:ea typeface="宋体" panose="02010600030101010101" pitchFamily="2" charset="-122"/>
              </a:rPr>
              <a:t>学习编程最容易犯的错是</a:t>
            </a:r>
            <a:r>
              <a:rPr lang="zh-CN" altLang="en-US" sz="2400" dirty="0">
                <a:solidFill>
                  <a:srgbClr val="0000FF"/>
                </a:solidFill>
                <a:ea typeface="宋体" panose="02010600030101010101" pitchFamily="2" charset="-122"/>
              </a:rPr>
              <a:t>语法错误</a:t>
            </a:r>
            <a:r>
              <a:rPr lang="zh-CN" altLang="en-US" sz="2400" dirty="0">
                <a:ea typeface="宋体" panose="02010600030101010101" pitchFamily="2" charset="-122"/>
              </a:rPr>
              <a:t>。</a:t>
            </a:r>
            <a:r>
              <a:rPr lang="en-US" altLang="zh-CN" sz="2400" dirty="0">
                <a:ea typeface="宋体" panose="02010600030101010101" pitchFamily="2" charset="-122"/>
              </a:rPr>
              <a:t>Java</a:t>
            </a:r>
            <a:r>
              <a:rPr lang="zh-CN" altLang="en-US" sz="2400" dirty="0">
                <a:ea typeface="宋体" panose="02010600030101010101" pitchFamily="2" charset="-122"/>
              </a:rPr>
              <a:t>要求你必须按照语法规则编写代码。如果你的程序违反了语法规则，例如：忘记了分号、大括号、引号，或者拼错了单词，</a:t>
            </a:r>
            <a:r>
              <a:rPr lang="en-US" altLang="zh-CN" sz="2400" dirty="0">
                <a:ea typeface="宋体" panose="02010600030101010101" pitchFamily="2" charset="-122"/>
              </a:rPr>
              <a:t>java</a:t>
            </a:r>
            <a:r>
              <a:rPr lang="zh-CN" altLang="en-US" sz="2400" dirty="0">
                <a:ea typeface="宋体" panose="02010600030101010101" pitchFamily="2" charset="-122"/>
              </a:rPr>
              <a:t>编译器都会报语法错误。</a:t>
            </a:r>
            <a:r>
              <a:rPr lang="zh-CN" altLang="en-US" sz="2400" dirty="0">
                <a:solidFill>
                  <a:srgbClr val="FF0000"/>
                </a:solidFill>
                <a:ea typeface="宋体" panose="02010600030101010101" pitchFamily="2" charset="-122"/>
              </a:rPr>
              <a:t>尝试着去看懂编译器会报告的错误信息。</a:t>
            </a:r>
          </a:p>
        </p:txBody>
      </p:sp>
    </p:spTree>
    <p:extLst>
      <p:ext uri="{BB962C8B-B14F-4D97-AF65-F5344CB8AC3E}">
        <p14:creationId xmlns:p14="http://schemas.microsoft.com/office/powerpoint/2010/main" val="1931995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214282" y="185736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zh-CN" altLang="en-US" sz="4800" dirty="0">
                <a:solidFill>
                  <a:schemeClr val="bg1"/>
                </a:solidFill>
                <a:ea typeface="隶书" panose="02010509060101010101" pitchFamily="49" charset="-122"/>
              </a:rPr>
              <a:t>第七节</a:t>
            </a:r>
            <a:r>
              <a:rPr lang="en-US" altLang="zh-CN" sz="4800" dirty="0">
                <a:solidFill>
                  <a:schemeClr val="bg1"/>
                </a:solidFill>
                <a:ea typeface="隶书" panose="02010509060101010101" pitchFamily="49" charset="-122"/>
              </a:rPr>
              <a:t> </a:t>
            </a:r>
            <a:r>
              <a:rPr lang="zh-CN" altLang="en-US" sz="4800" dirty="0">
                <a:solidFill>
                  <a:schemeClr val="bg1"/>
                </a:solidFill>
                <a:ea typeface="隶书" panose="02010509060101010101" pitchFamily="49" charset="-122"/>
              </a:rPr>
              <a:t>注释</a:t>
            </a:r>
          </a:p>
        </p:txBody>
      </p:sp>
    </p:spTree>
    <p:extLst>
      <p:ext uri="{BB962C8B-B14F-4D97-AF65-F5344CB8AC3E}">
        <p14:creationId xmlns:p14="http://schemas.microsoft.com/office/powerpoint/2010/main" val="1345722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92696"/>
            <a:ext cx="4320480" cy="853822"/>
          </a:xfrm>
        </p:spPr>
        <p:txBody>
          <a:bodyPr>
            <a:normAutofit/>
          </a:bodyPr>
          <a:lstStyle/>
          <a:p>
            <a:r>
              <a:rPr lang="zh-CN" altLang="en-US" b="1" dirty="0">
                <a:latin typeface="+mn-lt"/>
                <a:ea typeface="宋体" pitchFamily="2" charset="-122"/>
                <a:cs typeface="Times New Roman" pitchFamily="18" charset="0"/>
              </a:rPr>
              <a:t>注  释</a:t>
            </a:r>
            <a:r>
              <a:rPr lang="en-US" altLang="zh-CN" b="1" dirty="0">
                <a:latin typeface="+mn-lt"/>
                <a:ea typeface="宋体" pitchFamily="2" charset="-122"/>
                <a:cs typeface="Times New Roman" pitchFamily="18" charset="0"/>
              </a:rPr>
              <a:t>(comment)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229600" cy="4349080"/>
          </a:xfrm>
        </p:spPr>
        <p:txBody>
          <a:bodyPr>
            <a:normAutofit/>
          </a:bodyPr>
          <a:lstStyle/>
          <a:p>
            <a:pPr>
              <a:buFont typeface="Wingdings" pitchFamily="2" charset="2"/>
              <a:buChar char="l"/>
            </a:pPr>
            <a:r>
              <a:rPr lang="zh-CN" altLang="en-US" dirty="0">
                <a:ea typeface="宋体" pitchFamily="2" charset="-122"/>
                <a:cs typeface="Times New Roman" pitchFamily="18" charset="0"/>
              </a:rPr>
              <a:t>用于注解说明解释程序的文字就是注释。</a:t>
            </a:r>
            <a:endParaRPr lang="en-US" altLang="zh-CN" dirty="0">
              <a:ea typeface="宋体" pitchFamily="2" charset="-122"/>
              <a:cs typeface="Times New Roman" pitchFamily="18" charset="0"/>
            </a:endParaRPr>
          </a:p>
          <a:p>
            <a:pPr>
              <a:buFont typeface="Wingdings" pitchFamily="2" charset="2"/>
              <a:buChar char="l"/>
            </a:pPr>
            <a:r>
              <a:rPr lang="en-US" altLang="zh-CN">
                <a:ea typeface="宋体" pitchFamily="2" charset="-122"/>
                <a:cs typeface="Times New Roman" pitchFamily="18" charset="0"/>
              </a:rPr>
              <a:t>Java</a:t>
            </a:r>
            <a:r>
              <a:rPr lang="zh-CN" altLang="en-US" dirty="0">
                <a:ea typeface="宋体" pitchFamily="2" charset="-122"/>
                <a:cs typeface="Times New Roman" pitchFamily="18" charset="0"/>
              </a:rPr>
              <a:t>中的注释类型：</a:t>
            </a:r>
            <a:endParaRPr lang="en-US" altLang="zh-CN" dirty="0">
              <a:ea typeface="宋体" pitchFamily="2" charset="-122"/>
              <a:cs typeface="Times New Roman" pitchFamily="18" charset="0"/>
            </a:endParaRPr>
          </a:p>
          <a:p>
            <a:pPr lvl="1">
              <a:buFont typeface="Wingdings" pitchFamily="2" charset="2"/>
              <a:buChar char="Ø"/>
            </a:pPr>
            <a:r>
              <a:rPr lang="zh-CN" altLang="en-US">
                <a:solidFill>
                  <a:srgbClr val="C00000"/>
                </a:solidFill>
                <a:ea typeface="宋体" pitchFamily="2" charset="-122"/>
                <a:cs typeface="Times New Roman" pitchFamily="18" charset="0"/>
              </a:rPr>
              <a:t>单行注释  </a:t>
            </a:r>
            <a:endParaRPr lang="en-US" altLang="zh-CN">
              <a:solidFill>
                <a:srgbClr val="C00000"/>
              </a:solidFill>
              <a:ea typeface="宋体" pitchFamily="2" charset="-122"/>
              <a:cs typeface="Times New Roman" pitchFamily="18" charset="0"/>
            </a:endParaRPr>
          </a:p>
          <a:p>
            <a:pPr lvl="1">
              <a:buFont typeface="Wingdings" pitchFamily="2" charset="2"/>
              <a:buChar char="Ø"/>
            </a:pPr>
            <a:r>
              <a:rPr lang="zh-CN" altLang="en-US">
                <a:solidFill>
                  <a:srgbClr val="C00000"/>
                </a:solidFill>
                <a:ea typeface="宋体" pitchFamily="2" charset="-122"/>
                <a:cs typeface="Times New Roman" pitchFamily="18" charset="0"/>
              </a:rPr>
              <a:t>多</a:t>
            </a:r>
            <a:r>
              <a:rPr lang="zh-CN" altLang="en-US" dirty="0">
                <a:solidFill>
                  <a:srgbClr val="C00000"/>
                </a:solidFill>
                <a:ea typeface="宋体" pitchFamily="2" charset="-122"/>
                <a:cs typeface="Times New Roman" pitchFamily="18" charset="0"/>
              </a:rPr>
              <a:t>行注释</a:t>
            </a:r>
            <a:endParaRPr lang="en-US" altLang="zh-CN" dirty="0">
              <a:solidFill>
                <a:srgbClr val="C00000"/>
              </a:solidFill>
              <a:ea typeface="宋体" pitchFamily="2" charset="-122"/>
              <a:cs typeface="Times New Roman" pitchFamily="18" charset="0"/>
            </a:endParaRPr>
          </a:p>
          <a:p>
            <a:pPr lvl="1">
              <a:buFont typeface="Wingdings" pitchFamily="2" charset="2"/>
              <a:buChar char="Ø"/>
            </a:pPr>
            <a:r>
              <a:rPr lang="zh-CN" altLang="en-US">
                <a:solidFill>
                  <a:srgbClr val="C00000"/>
                </a:solidFill>
                <a:ea typeface="宋体" pitchFamily="2" charset="-122"/>
                <a:cs typeface="Times New Roman" pitchFamily="18" charset="0"/>
              </a:rPr>
              <a:t>文档注释 </a:t>
            </a:r>
            <a:r>
              <a:rPr lang="en-US" altLang="zh-CN">
                <a:solidFill>
                  <a:srgbClr val="C00000"/>
                </a:solidFill>
                <a:ea typeface="宋体" pitchFamily="2" charset="-122"/>
                <a:cs typeface="Times New Roman" pitchFamily="18" charset="0"/>
              </a:rPr>
              <a:t>(java</a:t>
            </a:r>
            <a:r>
              <a:rPr lang="zh-CN" altLang="en-US">
                <a:solidFill>
                  <a:srgbClr val="C00000"/>
                </a:solidFill>
                <a:ea typeface="宋体" pitchFamily="2" charset="-122"/>
                <a:cs typeface="Times New Roman" pitchFamily="18" charset="0"/>
              </a:rPr>
              <a:t>特有</a:t>
            </a:r>
            <a:r>
              <a:rPr lang="en-US" altLang="zh-CN">
                <a:solidFill>
                  <a:srgbClr val="C00000"/>
                </a:solidFill>
                <a:ea typeface="宋体" pitchFamily="2" charset="-122"/>
                <a:cs typeface="Times New Roman" pitchFamily="18" charset="0"/>
              </a:rPr>
              <a:t>)</a:t>
            </a:r>
            <a:endParaRPr lang="en-US" altLang="zh-CN" dirty="0">
              <a:solidFill>
                <a:srgbClr val="C00000"/>
              </a:solidFill>
              <a:ea typeface="宋体" pitchFamily="2" charset="-122"/>
              <a:cs typeface="Times New Roman" pitchFamily="18" charset="0"/>
            </a:endParaRPr>
          </a:p>
          <a:p>
            <a:pPr>
              <a:buFont typeface="Wingdings" pitchFamily="2" charset="2"/>
              <a:buChar char="l"/>
            </a:pPr>
            <a:r>
              <a:rPr lang="zh-CN" altLang="en-US">
                <a:solidFill>
                  <a:srgbClr val="0000FF"/>
                </a:solidFill>
                <a:ea typeface="宋体" pitchFamily="2" charset="-122"/>
                <a:cs typeface="Times New Roman" pitchFamily="18" charset="0"/>
              </a:rPr>
              <a:t>提高了代码的阅读性；调试程序的重要方法。</a:t>
            </a:r>
            <a:endParaRPr lang="en-US" altLang="zh-CN">
              <a:ea typeface="宋体" pitchFamily="2" charset="-122"/>
              <a:cs typeface="Times New Roman" pitchFamily="18" charset="0"/>
            </a:endParaRPr>
          </a:p>
          <a:p>
            <a:pPr>
              <a:buFont typeface="Wingdings" pitchFamily="2" charset="2"/>
              <a:buChar char="l"/>
            </a:pPr>
            <a:r>
              <a:rPr lang="zh-CN" altLang="en-US">
                <a:ea typeface="宋体" pitchFamily="2" charset="-122"/>
                <a:cs typeface="Times New Roman" pitchFamily="18" charset="0"/>
              </a:rPr>
              <a:t>注释</a:t>
            </a:r>
            <a:r>
              <a:rPr lang="zh-CN" altLang="en-US" dirty="0">
                <a:ea typeface="宋体" pitchFamily="2" charset="-122"/>
                <a:cs typeface="Times New Roman" pitchFamily="18" charset="0"/>
              </a:rPr>
              <a:t>是一个程序员必须要具有的良好编程习惯。</a:t>
            </a:r>
          </a:p>
          <a:p>
            <a:pPr>
              <a:buFont typeface="Wingdings" pitchFamily="2" charset="2"/>
              <a:buChar char="l"/>
            </a:pPr>
            <a:r>
              <a:rPr lang="zh-CN" altLang="en-US" dirty="0">
                <a:ea typeface="宋体" pitchFamily="2" charset="-122"/>
                <a:cs typeface="Times New Roman" pitchFamily="18" charset="0"/>
              </a:rPr>
              <a:t>将自己的思想通过注释先整理出来，再用代码去体现</a:t>
            </a:r>
          </a:p>
        </p:txBody>
      </p:sp>
    </p:spTree>
    <p:extLst>
      <p:ext uri="{BB962C8B-B14F-4D97-AF65-F5344CB8AC3E}">
        <p14:creationId xmlns:p14="http://schemas.microsoft.com/office/powerpoint/2010/main" val="67420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277071"/>
          </a:xfrm>
        </p:spPr>
        <p:txBody>
          <a:bodyPr>
            <a:normAutofit/>
          </a:bodyPr>
          <a:lstStyle/>
          <a:p>
            <a:pPr>
              <a:buFont typeface="Wingdings" pitchFamily="2" charset="2"/>
              <a:buChar char="l"/>
            </a:pPr>
            <a:r>
              <a:rPr lang="zh-CN" altLang="en-US" b="1" dirty="0">
                <a:ea typeface="宋体" pitchFamily="2" charset="-122"/>
              </a:rPr>
              <a:t>单行注释</a:t>
            </a:r>
            <a:endParaRPr lang="en-US" altLang="zh-CN" b="1" dirty="0">
              <a:ea typeface="宋体" pitchFamily="2" charset="-122"/>
            </a:endParaRPr>
          </a:p>
          <a:p>
            <a:pPr lvl="1">
              <a:buFont typeface="Wingdings" pitchFamily="2" charset="2"/>
              <a:buChar char="Ø"/>
            </a:pPr>
            <a:r>
              <a:rPr lang="zh-CN" altLang="en-US" dirty="0">
                <a:ea typeface="宋体" pitchFamily="2" charset="-122"/>
              </a:rPr>
              <a:t>格式： </a:t>
            </a:r>
            <a:r>
              <a:rPr lang="en-US" altLang="zh-CN" dirty="0">
                <a:solidFill>
                  <a:srgbClr val="C00000"/>
                </a:solidFill>
                <a:ea typeface="宋体" pitchFamily="2" charset="-122"/>
              </a:rPr>
              <a:t>//</a:t>
            </a:r>
            <a:r>
              <a:rPr lang="zh-CN" altLang="en-US" dirty="0">
                <a:solidFill>
                  <a:srgbClr val="C00000"/>
                </a:solidFill>
                <a:ea typeface="宋体" pitchFamily="2" charset="-122"/>
              </a:rPr>
              <a:t>注释文字 </a:t>
            </a:r>
            <a:endParaRPr lang="en-US" altLang="zh-CN" dirty="0">
              <a:solidFill>
                <a:srgbClr val="C00000"/>
              </a:solidFill>
              <a:ea typeface="宋体" pitchFamily="2" charset="-122"/>
            </a:endParaRPr>
          </a:p>
          <a:p>
            <a:pPr>
              <a:buFont typeface="Wingdings" pitchFamily="2" charset="2"/>
              <a:buChar char="l"/>
            </a:pPr>
            <a:r>
              <a:rPr lang="zh-CN" altLang="en-US" b="1" dirty="0">
                <a:ea typeface="宋体" pitchFamily="2" charset="-122"/>
              </a:rPr>
              <a:t>多行注释</a:t>
            </a:r>
            <a:endParaRPr lang="en-US" altLang="zh-CN" b="1" dirty="0">
              <a:ea typeface="宋体" pitchFamily="2" charset="-122"/>
            </a:endParaRPr>
          </a:p>
          <a:p>
            <a:pPr lvl="1">
              <a:buFont typeface="Wingdings" pitchFamily="2" charset="2"/>
              <a:buChar char="Ø"/>
            </a:pPr>
            <a:r>
              <a:rPr lang="zh-CN" altLang="en-US" dirty="0">
                <a:ea typeface="宋体" pitchFamily="2" charset="-122"/>
              </a:rPr>
              <a:t>格式： </a:t>
            </a:r>
            <a:r>
              <a:rPr lang="en-US" altLang="zh-CN" dirty="0">
                <a:solidFill>
                  <a:srgbClr val="C00000"/>
                </a:solidFill>
                <a:ea typeface="宋体" pitchFamily="2" charset="-122"/>
              </a:rPr>
              <a:t>	/*  </a:t>
            </a:r>
            <a:r>
              <a:rPr lang="zh-CN" altLang="en-US" dirty="0">
                <a:solidFill>
                  <a:srgbClr val="C00000"/>
                </a:solidFill>
                <a:ea typeface="宋体" pitchFamily="2" charset="-122"/>
              </a:rPr>
              <a:t>注释文字 *</a:t>
            </a:r>
            <a:r>
              <a:rPr lang="en-US" altLang="zh-CN" dirty="0">
                <a:solidFill>
                  <a:srgbClr val="C00000"/>
                </a:solidFill>
                <a:ea typeface="宋体" pitchFamily="2" charset="-122"/>
              </a:rPr>
              <a:t>/</a:t>
            </a:r>
          </a:p>
          <a:p>
            <a:pPr>
              <a:buFont typeface="Wingdings" pitchFamily="2" charset="2"/>
              <a:buChar char="l"/>
            </a:pPr>
            <a:endParaRPr lang="en-US" altLang="zh-CN" dirty="0">
              <a:ea typeface="宋体" pitchFamily="2" charset="-122"/>
            </a:endParaRPr>
          </a:p>
          <a:p>
            <a:pPr>
              <a:buFont typeface="Wingdings" pitchFamily="2" charset="2"/>
              <a:buChar char="l"/>
            </a:pPr>
            <a:r>
              <a:rPr lang="zh-CN" altLang="en-US" dirty="0">
                <a:ea typeface="宋体" pitchFamily="2" charset="-122"/>
              </a:rPr>
              <a:t>注：</a:t>
            </a:r>
            <a:endParaRPr lang="en-US" altLang="zh-CN" dirty="0">
              <a:ea typeface="宋体" pitchFamily="2" charset="-122"/>
            </a:endParaRPr>
          </a:p>
          <a:p>
            <a:pPr lvl="1">
              <a:buFont typeface="Wingdings" pitchFamily="2" charset="2"/>
              <a:buChar char="Ø"/>
            </a:pPr>
            <a:r>
              <a:rPr lang="zh-CN" altLang="en-US" dirty="0">
                <a:ea typeface="宋体" pitchFamily="2" charset="-122"/>
              </a:rPr>
              <a:t>对于单行和多行注释，被注释的文字，不会被</a:t>
            </a:r>
            <a:r>
              <a:rPr lang="en-US" altLang="zh-CN" dirty="0">
                <a:ea typeface="宋体" pitchFamily="2" charset="-122"/>
              </a:rPr>
              <a:t>JVM</a:t>
            </a:r>
            <a:r>
              <a:rPr lang="zh-CN" altLang="en-US" dirty="0">
                <a:ea typeface="宋体" pitchFamily="2" charset="-122"/>
              </a:rPr>
              <a:t>（</a:t>
            </a:r>
            <a:r>
              <a:rPr lang="en-US" altLang="zh-CN" dirty="0">
                <a:ea typeface="宋体" pitchFamily="2" charset="-122"/>
              </a:rPr>
              <a:t>java</a:t>
            </a:r>
            <a:r>
              <a:rPr lang="zh-CN" altLang="en-US" dirty="0">
                <a:ea typeface="宋体" pitchFamily="2" charset="-122"/>
              </a:rPr>
              <a:t>虚拟机）解释执行。</a:t>
            </a:r>
          </a:p>
          <a:p>
            <a:pPr lvl="1">
              <a:buFont typeface="Wingdings" pitchFamily="2" charset="2"/>
              <a:buChar char="Ø"/>
            </a:pPr>
            <a:r>
              <a:rPr lang="zh-CN" altLang="en-US" dirty="0">
                <a:ea typeface="宋体" pitchFamily="2" charset="-122"/>
              </a:rPr>
              <a:t>多行注释里面不允许有多行注释嵌套。</a:t>
            </a:r>
          </a:p>
        </p:txBody>
      </p:sp>
      <p:sp>
        <p:nvSpPr>
          <p:cNvPr id="5" name="标题 1"/>
          <p:cNvSpPr>
            <a:spLocks noGrp="1"/>
          </p:cNvSpPr>
          <p:nvPr>
            <p:ph type="title"/>
          </p:nvPr>
        </p:nvSpPr>
        <p:spPr>
          <a:xfrm>
            <a:off x="3059832" y="764704"/>
            <a:ext cx="2764422" cy="709806"/>
          </a:xfrm>
        </p:spPr>
        <p:txBody>
          <a:bodyPr>
            <a:normAutofit/>
          </a:bodyPr>
          <a:lstStyle/>
          <a:p>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注  释</a:t>
            </a:r>
          </a:p>
        </p:txBody>
      </p:sp>
    </p:spTree>
    <p:extLst>
      <p:ext uri="{BB962C8B-B14F-4D97-AF65-F5344CB8AC3E}">
        <p14:creationId xmlns:p14="http://schemas.microsoft.com/office/powerpoint/2010/main" val="169372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62672"/>
            <a:ext cx="8229600" cy="857256"/>
          </a:xfrm>
        </p:spPr>
        <p:txBody>
          <a:bodyPr>
            <a:normAutofit/>
          </a:bodyPr>
          <a:lstStyle/>
          <a:p>
            <a:r>
              <a:rPr lang="en-US" altLang="zh-CN" b="1" dirty="0">
                <a:latin typeface="+mn-lt"/>
                <a:ea typeface="宋体" pitchFamily="2" charset="-122"/>
                <a:cs typeface="Times New Roman" pitchFamily="18" charset="0"/>
              </a:rPr>
              <a:t>Java</a:t>
            </a:r>
            <a:r>
              <a:rPr lang="zh-CN" altLang="en-US" b="1" dirty="0">
                <a:latin typeface="+mn-lt"/>
                <a:ea typeface="宋体" pitchFamily="2" charset="-122"/>
                <a:cs typeface="Times New Roman" pitchFamily="18" charset="0"/>
              </a:rPr>
              <a:t>基础课程体系</a:t>
            </a:r>
            <a:endParaRPr lang="zh-CN" altLang="en-US"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351315"/>
            <a:ext cx="4248472" cy="4857784"/>
          </a:xfrm>
        </p:spPr>
        <p:txBody>
          <a:bodyPr>
            <a:noAutofit/>
          </a:bodyPr>
          <a:lstStyle/>
          <a:p>
            <a:pPr>
              <a:lnSpc>
                <a:spcPts val="3800"/>
              </a:lnSpc>
              <a:buFont typeface="Wingdings" pitchFamily="2" charset="2"/>
              <a:buChar char="Ø"/>
            </a:pPr>
            <a:r>
              <a:rPr lang="zh-CN" altLang="en-US" dirty="0">
                <a:ea typeface="宋体" pitchFamily="2" charset="-122"/>
              </a:rPr>
              <a:t>第</a:t>
            </a:r>
            <a:r>
              <a:rPr lang="en-US" altLang="zh-CN" dirty="0">
                <a:ea typeface="宋体" pitchFamily="2" charset="-122"/>
              </a:rPr>
              <a:t>1</a:t>
            </a:r>
            <a:r>
              <a:rPr lang="zh-CN" altLang="en-US" dirty="0">
                <a:ea typeface="宋体" pitchFamily="2" charset="-122"/>
              </a:rPr>
              <a:t>章 </a:t>
            </a:r>
            <a:r>
              <a:rPr lang="en-US" altLang="zh-CN" dirty="0">
                <a:ea typeface="宋体" pitchFamily="2" charset="-122"/>
              </a:rPr>
              <a:t>Java</a:t>
            </a:r>
            <a:r>
              <a:rPr lang="zh-CN" altLang="en-US" dirty="0">
                <a:ea typeface="宋体" pitchFamily="2" charset="-122"/>
              </a:rPr>
              <a:t>语言概述</a:t>
            </a:r>
          </a:p>
          <a:p>
            <a:pPr>
              <a:lnSpc>
                <a:spcPts val="3800"/>
              </a:lnSpc>
              <a:buFont typeface="Wingdings" pitchFamily="2" charset="2"/>
              <a:buChar char="Ø"/>
            </a:pPr>
            <a:r>
              <a:rPr lang="zh-CN" altLang="en-US" dirty="0">
                <a:ea typeface="宋体" pitchFamily="2" charset="-122"/>
              </a:rPr>
              <a:t>第</a:t>
            </a:r>
            <a:r>
              <a:rPr lang="en-US" altLang="zh-CN" dirty="0">
                <a:ea typeface="宋体" pitchFamily="2" charset="-122"/>
              </a:rPr>
              <a:t>2</a:t>
            </a:r>
            <a:r>
              <a:rPr lang="zh-CN" altLang="en-US" dirty="0">
                <a:ea typeface="宋体" pitchFamily="2" charset="-122"/>
              </a:rPr>
              <a:t>章 基本语法</a:t>
            </a:r>
            <a:endParaRPr lang="en-US" altLang="zh-CN" dirty="0">
              <a:ea typeface="宋体" pitchFamily="2" charset="-122"/>
            </a:endParaRPr>
          </a:p>
          <a:p>
            <a:pPr>
              <a:lnSpc>
                <a:spcPts val="3800"/>
              </a:lnSpc>
              <a:buFont typeface="Wingdings" pitchFamily="2" charset="2"/>
              <a:buChar char="Ø"/>
            </a:pPr>
            <a:r>
              <a:rPr lang="zh-CN" altLang="en-US" dirty="0">
                <a:ea typeface="宋体" pitchFamily="2" charset="-122"/>
              </a:rPr>
              <a:t>第</a:t>
            </a:r>
            <a:r>
              <a:rPr lang="en-US" altLang="zh-CN" dirty="0">
                <a:ea typeface="宋体" pitchFamily="2" charset="-122"/>
              </a:rPr>
              <a:t>3</a:t>
            </a:r>
            <a:r>
              <a:rPr lang="zh-CN" altLang="en-US" dirty="0">
                <a:ea typeface="宋体" pitchFamily="2" charset="-122"/>
              </a:rPr>
              <a:t>章 数组</a:t>
            </a:r>
          </a:p>
          <a:p>
            <a:pPr>
              <a:lnSpc>
                <a:spcPts val="3800"/>
              </a:lnSpc>
              <a:buFont typeface="Wingdings" pitchFamily="2" charset="2"/>
              <a:buChar char="Ø"/>
            </a:pPr>
            <a:r>
              <a:rPr lang="zh-CN" altLang="en-US" dirty="0">
                <a:solidFill>
                  <a:srgbClr val="FF0000"/>
                </a:solidFill>
                <a:ea typeface="宋体" pitchFamily="2" charset="-122"/>
              </a:rPr>
              <a:t>第</a:t>
            </a:r>
            <a:r>
              <a:rPr lang="en-US" altLang="zh-CN" dirty="0">
                <a:solidFill>
                  <a:srgbClr val="FF0000"/>
                </a:solidFill>
                <a:ea typeface="宋体" pitchFamily="2" charset="-122"/>
              </a:rPr>
              <a:t>4</a:t>
            </a:r>
            <a:r>
              <a:rPr lang="zh-CN" altLang="en-US" dirty="0">
                <a:solidFill>
                  <a:srgbClr val="FF0000"/>
                </a:solidFill>
                <a:ea typeface="宋体" pitchFamily="2" charset="-122"/>
              </a:rPr>
              <a:t>章 面向对象编程</a:t>
            </a:r>
            <a:r>
              <a:rPr lang="en-US" altLang="zh-CN" dirty="0">
                <a:solidFill>
                  <a:srgbClr val="FF0000"/>
                </a:solidFill>
                <a:ea typeface="宋体" pitchFamily="2" charset="-122"/>
              </a:rPr>
              <a:t>(</a:t>
            </a:r>
            <a:r>
              <a:rPr lang="zh-CN" altLang="en-US" dirty="0">
                <a:solidFill>
                  <a:srgbClr val="FF0000"/>
                </a:solidFill>
                <a:ea typeface="宋体" pitchFamily="2" charset="-122"/>
              </a:rPr>
              <a:t>上</a:t>
            </a:r>
            <a:r>
              <a:rPr lang="en-US" altLang="zh-CN" dirty="0">
                <a:solidFill>
                  <a:srgbClr val="FF0000"/>
                </a:solidFill>
                <a:ea typeface="宋体" pitchFamily="2" charset="-122"/>
              </a:rPr>
              <a:t>)</a:t>
            </a:r>
            <a:endParaRPr lang="zh-CN" altLang="en-US" dirty="0">
              <a:solidFill>
                <a:srgbClr val="FF0000"/>
              </a:solidFill>
              <a:ea typeface="宋体" pitchFamily="2" charset="-122"/>
            </a:endParaRPr>
          </a:p>
          <a:p>
            <a:pPr>
              <a:lnSpc>
                <a:spcPts val="3800"/>
              </a:lnSpc>
              <a:buFont typeface="Wingdings" pitchFamily="2" charset="2"/>
              <a:buChar char="Ø"/>
            </a:pPr>
            <a:r>
              <a:rPr lang="zh-CN" altLang="en-US" dirty="0">
                <a:solidFill>
                  <a:srgbClr val="FF0000"/>
                </a:solidFill>
                <a:ea typeface="宋体" pitchFamily="2" charset="-122"/>
              </a:rPr>
              <a:t>第</a:t>
            </a:r>
            <a:r>
              <a:rPr lang="en-US" altLang="zh-CN" dirty="0">
                <a:solidFill>
                  <a:srgbClr val="FF0000"/>
                </a:solidFill>
                <a:ea typeface="宋体" pitchFamily="2" charset="-122"/>
              </a:rPr>
              <a:t>5</a:t>
            </a:r>
            <a:r>
              <a:rPr lang="zh-CN" altLang="en-US" dirty="0">
                <a:solidFill>
                  <a:srgbClr val="FF0000"/>
                </a:solidFill>
                <a:ea typeface="宋体" pitchFamily="2" charset="-122"/>
              </a:rPr>
              <a:t>章 面向对象编程</a:t>
            </a:r>
            <a:r>
              <a:rPr lang="en-US" altLang="zh-CN" dirty="0">
                <a:solidFill>
                  <a:srgbClr val="FF0000"/>
                </a:solidFill>
                <a:ea typeface="宋体" pitchFamily="2" charset="-122"/>
              </a:rPr>
              <a:t>(</a:t>
            </a:r>
            <a:r>
              <a:rPr lang="zh-CN" altLang="en-US" dirty="0">
                <a:solidFill>
                  <a:srgbClr val="FF0000"/>
                </a:solidFill>
                <a:ea typeface="宋体" pitchFamily="2" charset="-122"/>
              </a:rPr>
              <a:t>中</a:t>
            </a:r>
            <a:r>
              <a:rPr lang="en-US" altLang="zh-CN" dirty="0">
                <a:solidFill>
                  <a:srgbClr val="FF0000"/>
                </a:solidFill>
                <a:ea typeface="宋体" pitchFamily="2" charset="-122"/>
              </a:rPr>
              <a:t>)</a:t>
            </a:r>
            <a:endParaRPr lang="zh-CN" altLang="en-US" dirty="0">
              <a:solidFill>
                <a:srgbClr val="FF0000"/>
              </a:solidFill>
              <a:ea typeface="宋体" pitchFamily="2" charset="-122"/>
            </a:endParaRPr>
          </a:p>
          <a:p>
            <a:pPr>
              <a:lnSpc>
                <a:spcPts val="3800"/>
              </a:lnSpc>
              <a:buFont typeface="Wingdings" pitchFamily="2" charset="2"/>
              <a:buChar char="Ø"/>
            </a:pPr>
            <a:r>
              <a:rPr lang="zh-CN" altLang="en-US" dirty="0">
                <a:solidFill>
                  <a:srgbClr val="FF0000"/>
                </a:solidFill>
                <a:ea typeface="宋体" pitchFamily="2" charset="-122"/>
              </a:rPr>
              <a:t>第</a:t>
            </a:r>
            <a:r>
              <a:rPr lang="en-US" altLang="zh-CN" dirty="0">
                <a:solidFill>
                  <a:srgbClr val="FF0000"/>
                </a:solidFill>
                <a:ea typeface="宋体" pitchFamily="2" charset="-122"/>
              </a:rPr>
              <a:t>6</a:t>
            </a:r>
            <a:r>
              <a:rPr lang="zh-CN" altLang="en-US" dirty="0">
                <a:solidFill>
                  <a:srgbClr val="FF0000"/>
                </a:solidFill>
                <a:ea typeface="宋体" pitchFamily="2" charset="-122"/>
              </a:rPr>
              <a:t>章 面向对象编程</a:t>
            </a:r>
            <a:r>
              <a:rPr lang="en-US" altLang="zh-CN" dirty="0">
                <a:solidFill>
                  <a:srgbClr val="FF0000"/>
                </a:solidFill>
                <a:ea typeface="宋体" pitchFamily="2" charset="-122"/>
              </a:rPr>
              <a:t>(</a:t>
            </a:r>
            <a:r>
              <a:rPr lang="zh-CN" altLang="en-US" dirty="0">
                <a:solidFill>
                  <a:srgbClr val="FF0000"/>
                </a:solidFill>
                <a:ea typeface="宋体" pitchFamily="2" charset="-122"/>
              </a:rPr>
              <a:t>下</a:t>
            </a:r>
            <a:r>
              <a:rPr lang="en-US" altLang="zh-CN" dirty="0">
                <a:solidFill>
                  <a:srgbClr val="FF0000"/>
                </a:solidFill>
                <a:ea typeface="宋体" pitchFamily="2" charset="-122"/>
              </a:rPr>
              <a:t>)</a:t>
            </a:r>
            <a:endParaRPr lang="zh-CN" altLang="en-US" dirty="0">
              <a:solidFill>
                <a:srgbClr val="FF0000"/>
              </a:solidFill>
              <a:ea typeface="宋体" pitchFamily="2" charset="-122"/>
            </a:endParaRPr>
          </a:p>
          <a:p>
            <a:pPr>
              <a:lnSpc>
                <a:spcPts val="3800"/>
              </a:lnSpc>
              <a:buFont typeface="Wingdings" pitchFamily="2" charset="2"/>
              <a:buChar char="Ø"/>
            </a:pPr>
            <a:r>
              <a:rPr lang="zh-CN" altLang="en-US" dirty="0">
                <a:ea typeface="宋体" pitchFamily="2" charset="-122"/>
              </a:rPr>
              <a:t>第</a:t>
            </a:r>
            <a:r>
              <a:rPr lang="en-US" altLang="zh-CN" dirty="0">
                <a:ea typeface="宋体" pitchFamily="2" charset="-122"/>
              </a:rPr>
              <a:t>7</a:t>
            </a:r>
            <a:r>
              <a:rPr lang="zh-CN" altLang="en-US" dirty="0">
                <a:ea typeface="宋体" pitchFamily="2" charset="-122"/>
              </a:rPr>
              <a:t>章 异常处理</a:t>
            </a:r>
          </a:p>
          <a:p>
            <a:pPr>
              <a:lnSpc>
                <a:spcPts val="3800"/>
              </a:lnSpc>
              <a:buFont typeface="Wingdings" pitchFamily="2" charset="2"/>
              <a:buChar char="Ø"/>
            </a:pPr>
            <a:r>
              <a:rPr lang="zh-CN" altLang="en-US" dirty="0">
                <a:ea typeface="宋体" pitchFamily="2" charset="-122"/>
              </a:rPr>
              <a:t>第</a:t>
            </a:r>
            <a:r>
              <a:rPr lang="en-US" altLang="zh-CN" dirty="0">
                <a:ea typeface="宋体" pitchFamily="2" charset="-122"/>
              </a:rPr>
              <a:t>8</a:t>
            </a:r>
            <a:r>
              <a:rPr lang="zh-CN" altLang="en-US" dirty="0">
                <a:ea typeface="宋体" pitchFamily="2" charset="-122"/>
              </a:rPr>
              <a:t>章 枚举类</a:t>
            </a:r>
            <a:r>
              <a:rPr lang="en-US" altLang="zh-CN" dirty="0">
                <a:ea typeface="宋体" pitchFamily="2" charset="-122"/>
              </a:rPr>
              <a:t>&amp;</a:t>
            </a:r>
            <a:r>
              <a:rPr lang="zh-CN" altLang="en-US" dirty="0">
                <a:ea typeface="宋体" pitchFamily="2" charset="-122"/>
              </a:rPr>
              <a:t>注解</a:t>
            </a:r>
            <a:endParaRPr lang="en-US" altLang="zh-CN" dirty="0">
              <a:ea typeface="宋体" pitchFamily="2" charset="-122"/>
            </a:endParaRPr>
          </a:p>
          <a:p>
            <a:pPr>
              <a:lnSpc>
                <a:spcPts val="3800"/>
              </a:lnSpc>
              <a:buFont typeface="Wingdings" pitchFamily="2" charset="2"/>
              <a:buChar char="Ø"/>
            </a:pPr>
            <a:r>
              <a:rPr lang="zh-CN" altLang="en-US" dirty="0">
                <a:ea typeface="宋体" pitchFamily="2" charset="-122"/>
              </a:rPr>
              <a:t>第</a:t>
            </a:r>
            <a:r>
              <a:rPr lang="en-US" altLang="zh-CN" dirty="0">
                <a:ea typeface="宋体" pitchFamily="2" charset="-122"/>
              </a:rPr>
              <a:t>9</a:t>
            </a:r>
            <a:r>
              <a:rPr lang="zh-CN" altLang="en-US" dirty="0">
                <a:ea typeface="宋体" pitchFamily="2" charset="-122"/>
              </a:rPr>
              <a:t>章 </a:t>
            </a:r>
            <a:r>
              <a:rPr lang="en-US" altLang="zh-CN" dirty="0">
                <a:ea typeface="宋体" pitchFamily="2" charset="-122"/>
              </a:rPr>
              <a:t>Java</a:t>
            </a:r>
            <a:r>
              <a:rPr lang="zh-CN" altLang="en-US" dirty="0">
                <a:ea typeface="宋体" pitchFamily="2" charset="-122"/>
              </a:rPr>
              <a:t>集合</a:t>
            </a:r>
            <a:endParaRPr lang="en-US" altLang="zh-CN" dirty="0">
              <a:ea typeface="宋体" pitchFamily="2" charset="-122"/>
            </a:endParaRPr>
          </a:p>
        </p:txBody>
      </p:sp>
      <p:sp>
        <p:nvSpPr>
          <p:cNvPr id="6" name="内容占位符 2"/>
          <p:cNvSpPr txBox="1">
            <a:spLocks/>
          </p:cNvSpPr>
          <p:nvPr/>
        </p:nvSpPr>
        <p:spPr>
          <a:xfrm>
            <a:off x="4821654" y="1340768"/>
            <a:ext cx="3998818" cy="5040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900"/>
              </a:lnSpc>
              <a:buFont typeface="Wingdings" pitchFamily="2" charset="2"/>
              <a:buChar char="Ø"/>
            </a:pPr>
            <a:r>
              <a:rPr lang="zh-CN" altLang="en-US" dirty="0">
                <a:ea typeface="宋体" pitchFamily="2" charset="-122"/>
              </a:rPr>
              <a:t>第</a:t>
            </a:r>
            <a:r>
              <a:rPr lang="en-US" altLang="zh-CN" dirty="0">
                <a:ea typeface="宋体" pitchFamily="2" charset="-122"/>
              </a:rPr>
              <a:t>10</a:t>
            </a:r>
            <a:r>
              <a:rPr lang="zh-CN" altLang="en-US" dirty="0">
                <a:ea typeface="宋体" pitchFamily="2" charset="-122"/>
              </a:rPr>
              <a:t>章 泛型</a:t>
            </a:r>
            <a:endParaRPr lang="en-US" altLang="zh-CN" dirty="0">
              <a:ea typeface="宋体" pitchFamily="2" charset="-122"/>
            </a:endParaRPr>
          </a:p>
          <a:p>
            <a:pPr>
              <a:lnSpc>
                <a:spcPts val="3900"/>
              </a:lnSpc>
              <a:buFont typeface="Wingdings" pitchFamily="2" charset="2"/>
              <a:buChar char="Ø"/>
            </a:pPr>
            <a:r>
              <a:rPr lang="zh-CN" altLang="en-US" dirty="0">
                <a:ea typeface="宋体" pitchFamily="2" charset="-122"/>
              </a:rPr>
              <a:t>第</a:t>
            </a:r>
            <a:r>
              <a:rPr lang="en-US" altLang="zh-CN" dirty="0">
                <a:ea typeface="宋体" pitchFamily="2" charset="-122"/>
              </a:rPr>
              <a:t>11</a:t>
            </a:r>
            <a:r>
              <a:rPr lang="zh-CN" altLang="en-US" dirty="0">
                <a:ea typeface="宋体" pitchFamily="2" charset="-122"/>
              </a:rPr>
              <a:t>章 </a:t>
            </a:r>
            <a:r>
              <a:rPr lang="en-US" altLang="zh-CN" dirty="0">
                <a:ea typeface="宋体" pitchFamily="2" charset="-122"/>
              </a:rPr>
              <a:t>IO</a:t>
            </a:r>
            <a:r>
              <a:rPr lang="zh-CN" altLang="en-US" dirty="0">
                <a:ea typeface="宋体" pitchFamily="2" charset="-122"/>
              </a:rPr>
              <a:t>流</a:t>
            </a:r>
            <a:endParaRPr lang="en-US" altLang="zh-CN" dirty="0">
              <a:ea typeface="宋体" pitchFamily="2" charset="-122"/>
            </a:endParaRPr>
          </a:p>
          <a:p>
            <a:pPr>
              <a:lnSpc>
                <a:spcPts val="3900"/>
              </a:lnSpc>
              <a:buFont typeface="Wingdings" pitchFamily="2" charset="2"/>
              <a:buChar char="Ø"/>
            </a:pPr>
            <a:r>
              <a:rPr lang="zh-CN" altLang="en-US" dirty="0">
                <a:ea typeface="宋体" pitchFamily="2" charset="-122"/>
              </a:rPr>
              <a:t>第</a:t>
            </a:r>
            <a:r>
              <a:rPr lang="en-US" altLang="zh-CN" dirty="0">
                <a:ea typeface="宋体" pitchFamily="2" charset="-122"/>
              </a:rPr>
              <a:t>12</a:t>
            </a:r>
            <a:r>
              <a:rPr lang="zh-CN" altLang="en-US" dirty="0">
                <a:ea typeface="宋体" pitchFamily="2" charset="-122"/>
              </a:rPr>
              <a:t>章 多线程</a:t>
            </a:r>
            <a:endParaRPr lang="en-US" altLang="zh-CN" dirty="0">
              <a:ea typeface="宋体" pitchFamily="2" charset="-122"/>
            </a:endParaRPr>
          </a:p>
          <a:p>
            <a:pPr>
              <a:lnSpc>
                <a:spcPts val="3900"/>
              </a:lnSpc>
              <a:buFont typeface="Wingdings" pitchFamily="2" charset="2"/>
              <a:buChar char="Ø"/>
            </a:pPr>
            <a:r>
              <a:rPr lang="zh-CN" altLang="en-US" dirty="0">
                <a:ea typeface="宋体" pitchFamily="2" charset="-122"/>
              </a:rPr>
              <a:t>第</a:t>
            </a:r>
            <a:r>
              <a:rPr lang="en-US" altLang="zh-CN" dirty="0">
                <a:ea typeface="宋体" pitchFamily="2" charset="-122"/>
              </a:rPr>
              <a:t>13</a:t>
            </a:r>
            <a:r>
              <a:rPr lang="zh-CN" altLang="en-US" dirty="0">
                <a:ea typeface="宋体" pitchFamily="2" charset="-122"/>
              </a:rPr>
              <a:t>章 </a:t>
            </a:r>
            <a:r>
              <a:rPr lang="en-US" altLang="zh-CN" dirty="0">
                <a:ea typeface="宋体" pitchFamily="2" charset="-122"/>
              </a:rPr>
              <a:t>Java</a:t>
            </a:r>
            <a:r>
              <a:rPr lang="zh-CN" altLang="en-US" dirty="0">
                <a:ea typeface="宋体" pitchFamily="2" charset="-122"/>
              </a:rPr>
              <a:t>常用类</a:t>
            </a:r>
            <a:endParaRPr lang="en-US" altLang="zh-CN" dirty="0">
              <a:ea typeface="宋体" pitchFamily="2" charset="-122"/>
            </a:endParaRPr>
          </a:p>
          <a:p>
            <a:pPr>
              <a:lnSpc>
                <a:spcPts val="3900"/>
              </a:lnSpc>
              <a:buFont typeface="Wingdings" pitchFamily="2" charset="2"/>
              <a:buChar char="Ø"/>
            </a:pPr>
            <a:r>
              <a:rPr lang="zh-CN" altLang="en-US" dirty="0">
                <a:ea typeface="宋体" pitchFamily="2" charset="-122"/>
              </a:rPr>
              <a:t>第</a:t>
            </a:r>
            <a:r>
              <a:rPr lang="en-US" altLang="zh-CN" dirty="0">
                <a:ea typeface="宋体" pitchFamily="2" charset="-122"/>
              </a:rPr>
              <a:t>14</a:t>
            </a:r>
            <a:r>
              <a:rPr lang="zh-CN" altLang="en-US" dirty="0">
                <a:ea typeface="宋体" pitchFamily="2" charset="-122"/>
              </a:rPr>
              <a:t>章 </a:t>
            </a:r>
            <a:r>
              <a:rPr lang="en-US" altLang="zh-CN" dirty="0">
                <a:ea typeface="宋体" pitchFamily="2" charset="-122"/>
              </a:rPr>
              <a:t>Java</a:t>
            </a:r>
            <a:r>
              <a:rPr lang="zh-CN" altLang="en-US" dirty="0">
                <a:ea typeface="宋体" pitchFamily="2" charset="-122"/>
              </a:rPr>
              <a:t>反射机制</a:t>
            </a:r>
            <a:endParaRPr lang="en-US" altLang="zh-CN" dirty="0">
              <a:ea typeface="宋体" pitchFamily="2" charset="-122"/>
            </a:endParaRPr>
          </a:p>
          <a:p>
            <a:pPr>
              <a:lnSpc>
                <a:spcPts val="3900"/>
              </a:lnSpc>
              <a:buFont typeface="Wingdings" pitchFamily="2" charset="2"/>
              <a:buChar char="Ø"/>
            </a:pPr>
            <a:r>
              <a:rPr lang="zh-CN" altLang="en-US" dirty="0">
                <a:ea typeface="宋体" pitchFamily="2" charset="-122"/>
              </a:rPr>
              <a:t>第</a:t>
            </a:r>
            <a:r>
              <a:rPr lang="en-US" altLang="zh-CN" dirty="0">
                <a:ea typeface="宋体" pitchFamily="2" charset="-122"/>
              </a:rPr>
              <a:t>15</a:t>
            </a:r>
            <a:r>
              <a:rPr lang="zh-CN" altLang="en-US" dirty="0">
                <a:ea typeface="宋体" pitchFamily="2" charset="-122"/>
              </a:rPr>
              <a:t>章 网络编程</a:t>
            </a:r>
            <a:endParaRPr lang="en-US" altLang="zh-CN" dirty="0">
              <a:ea typeface="宋体" pitchFamily="2" charset="-122"/>
            </a:endParaRPr>
          </a:p>
          <a:p>
            <a:pPr>
              <a:lnSpc>
                <a:spcPts val="3900"/>
              </a:lnSpc>
              <a:buFont typeface="Wingdings" pitchFamily="2" charset="2"/>
              <a:buChar char="Ø"/>
            </a:pPr>
            <a:r>
              <a:rPr lang="zh-CN" altLang="en-US" dirty="0">
                <a:ea typeface="宋体" pitchFamily="2" charset="-122"/>
              </a:rPr>
              <a:t>第</a:t>
            </a:r>
            <a:r>
              <a:rPr lang="en-US" altLang="zh-CN" dirty="0">
                <a:ea typeface="宋体" pitchFamily="2" charset="-122"/>
              </a:rPr>
              <a:t>16</a:t>
            </a:r>
            <a:r>
              <a:rPr lang="zh-CN" altLang="en-US" dirty="0">
                <a:ea typeface="宋体" pitchFamily="2" charset="-122"/>
              </a:rPr>
              <a:t>章 </a:t>
            </a:r>
            <a:r>
              <a:rPr lang="en-US" altLang="zh-CN" dirty="0">
                <a:ea typeface="宋体" pitchFamily="2" charset="-122"/>
              </a:rPr>
              <a:t>Lambda</a:t>
            </a:r>
            <a:r>
              <a:rPr lang="zh-CN" altLang="en-US" dirty="0">
                <a:ea typeface="宋体" pitchFamily="2" charset="-122"/>
              </a:rPr>
              <a:t>表达式与</a:t>
            </a:r>
            <a:r>
              <a:rPr lang="en-US" altLang="zh-CN" dirty="0">
                <a:ea typeface="宋体" pitchFamily="2" charset="-122"/>
              </a:rPr>
              <a:t>Stream API</a:t>
            </a:r>
            <a:endParaRPr lang="zh-CN" altLang="en-US" dirty="0">
              <a:ea typeface="宋体" pitchFamily="2" charset="-122"/>
            </a:endParaRPr>
          </a:p>
        </p:txBody>
      </p:sp>
    </p:spTree>
    <p:extLst>
      <p:ext uri="{BB962C8B-B14F-4D97-AF65-F5344CB8AC3E}">
        <p14:creationId xmlns:p14="http://schemas.microsoft.com/office/powerpoint/2010/main" val="1449693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a:spLocks noGrp="1"/>
          </p:cNvSpPr>
          <p:nvPr>
            <p:ph type="title"/>
          </p:nvPr>
        </p:nvSpPr>
        <p:spPr>
          <a:xfrm>
            <a:off x="2987824" y="764704"/>
            <a:ext cx="2764422" cy="709806"/>
          </a:xfrm>
        </p:spPr>
        <p:txBody>
          <a:bodyPr>
            <a:normAutofit/>
          </a:bodyPr>
          <a:lstStyle/>
          <a:p>
            <a:r>
              <a:rPr lang="zh-CN" altLang="en-US" b="1" dirty="0">
                <a:latin typeface="+mn-lt"/>
                <a:ea typeface="宋体" pitchFamily="2" charset="-122"/>
                <a:cs typeface="Times New Roman" pitchFamily="18" charset="0"/>
              </a:rPr>
              <a:t>注  释</a:t>
            </a:r>
          </a:p>
        </p:txBody>
      </p:sp>
      <p:sp>
        <p:nvSpPr>
          <p:cNvPr id="5" name="TextBox 4"/>
          <p:cNvSpPr txBox="1"/>
          <p:nvPr/>
        </p:nvSpPr>
        <p:spPr>
          <a:xfrm>
            <a:off x="251520" y="1412776"/>
            <a:ext cx="8568952" cy="4585871"/>
          </a:xfrm>
          <a:prstGeom prst="rect">
            <a:avLst/>
          </a:prstGeom>
          <a:noFill/>
        </p:spPr>
        <p:txBody>
          <a:bodyPr wrap="square" rtlCol="0">
            <a:spAutoFit/>
          </a:bodyPr>
          <a:lstStyle/>
          <a:p>
            <a:pPr marL="285750" indent="-285750">
              <a:buFont typeface="Wingdings" pitchFamily="2" charset="2"/>
              <a:buChar char="l"/>
            </a:pPr>
            <a:r>
              <a:rPr lang="zh-CN" altLang="en-US" sz="2800" b="1" dirty="0">
                <a:latin typeface="Times New Roman" pitchFamily="18" charset="0"/>
                <a:ea typeface="宋体" charset="-122"/>
                <a:cs typeface="Times New Roman" pitchFamily="18" charset="0"/>
              </a:rPr>
              <a:t>文档注释（</a:t>
            </a:r>
            <a:r>
              <a:rPr lang="en-US" altLang="zh-CN" sz="2800" b="1" dirty="0">
                <a:latin typeface="Times New Roman" pitchFamily="18" charset="0"/>
                <a:ea typeface="宋体" charset="-122"/>
                <a:cs typeface="Times New Roman" pitchFamily="18" charset="0"/>
              </a:rPr>
              <a:t>java</a:t>
            </a:r>
            <a:r>
              <a:rPr lang="zh-CN" altLang="en-US" sz="2800" b="1" dirty="0">
                <a:latin typeface="Times New Roman" pitchFamily="18" charset="0"/>
                <a:ea typeface="宋体" charset="-122"/>
                <a:cs typeface="Times New Roman" pitchFamily="18" charset="0"/>
              </a:rPr>
              <a:t>特有）</a:t>
            </a:r>
          </a:p>
          <a:p>
            <a:pPr marL="742950" lvl="1" indent="-285750">
              <a:buFont typeface="Wingdings" pitchFamily="2" charset="2"/>
              <a:buChar char="Ø"/>
            </a:pPr>
            <a:r>
              <a:rPr lang="zh-CN" altLang="en-US" sz="2400" b="1" dirty="0">
                <a:solidFill>
                  <a:srgbClr val="C00000"/>
                </a:solidFill>
                <a:latin typeface="Times New Roman" pitchFamily="18" charset="0"/>
                <a:ea typeface="宋体" charset="-122"/>
                <a:cs typeface="Times New Roman" pitchFamily="18" charset="0"/>
              </a:rPr>
              <a:t>格式：</a:t>
            </a:r>
            <a:r>
              <a:rPr lang="en-US" altLang="zh-CN" sz="2400" b="1" dirty="0">
                <a:solidFill>
                  <a:srgbClr val="C00000"/>
                </a:solidFill>
                <a:latin typeface="Times New Roman" pitchFamily="18" charset="0"/>
                <a:ea typeface="宋体" charset="-122"/>
                <a:cs typeface="Times New Roman" pitchFamily="18" charset="0"/>
              </a:rPr>
              <a:t>/**</a:t>
            </a:r>
          </a:p>
          <a:p>
            <a:r>
              <a:rPr lang="en-US" altLang="zh-CN" sz="2400" b="1" dirty="0">
                <a:solidFill>
                  <a:srgbClr val="C00000"/>
                </a:solidFill>
                <a:latin typeface="Times New Roman" pitchFamily="18" charset="0"/>
                <a:ea typeface="宋体" charset="-122"/>
                <a:cs typeface="Times New Roman" pitchFamily="18" charset="0"/>
              </a:rPr>
              <a:t>	   	</a:t>
            </a:r>
            <a:r>
              <a:rPr lang="zh-CN" altLang="en-US" sz="2400" b="1" dirty="0">
                <a:solidFill>
                  <a:srgbClr val="C00000"/>
                </a:solidFill>
                <a:latin typeface="Times New Roman" pitchFamily="18" charset="0"/>
                <a:ea typeface="宋体" charset="-122"/>
                <a:cs typeface="Times New Roman" pitchFamily="18" charset="0"/>
              </a:rPr>
              <a:t>*</a:t>
            </a:r>
            <a:r>
              <a:rPr lang="en-US" altLang="zh-CN" sz="2400" b="1" dirty="0">
                <a:solidFill>
                  <a:srgbClr val="C00000"/>
                </a:solidFill>
                <a:latin typeface="Times New Roman" pitchFamily="18" charset="0"/>
                <a:ea typeface="宋体" charset="-122"/>
                <a:cs typeface="Times New Roman" pitchFamily="18" charset="0"/>
              </a:rPr>
              <a:t> @author  </a:t>
            </a:r>
            <a:r>
              <a:rPr lang="zh-CN" altLang="en-US" sz="2400" b="1" dirty="0">
                <a:solidFill>
                  <a:srgbClr val="C00000"/>
                </a:solidFill>
                <a:latin typeface="Times New Roman" pitchFamily="18" charset="0"/>
                <a:ea typeface="宋体" charset="-122"/>
                <a:cs typeface="Times New Roman" pitchFamily="18" charset="0"/>
              </a:rPr>
              <a:t>指定</a:t>
            </a:r>
            <a:r>
              <a:rPr lang="en-US" altLang="zh-CN" sz="2400" b="1" dirty="0">
                <a:solidFill>
                  <a:srgbClr val="C00000"/>
                </a:solidFill>
                <a:latin typeface="Times New Roman" pitchFamily="18" charset="0"/>
                <a:ea typeface="宋体" charset="-122"/>
                <a:cs typeface="Times New Roman" pitchFamily="18" charset="0"/>
              </a:rPr>
              <a:t>java</a:t>
            </a:r>
            <a:r>
              <a:rPr lang="zh-CN" altLang="en-US" sz="2400" b="1" dirty="0">
                <a:solidFill>
                  <a:srgbClr val="C00000"/>
                </a:solidFill>
                <a:latin typeface="Times New Roman" pitchFamily="18" charset="0"/>
                <a:ea typeface="宋体" charset="-122"/>
                <a:cs typeface="Times New Roman" pitchFamily="18" charset="0"/>
              </a:rPr>
              <a:t>程序的作者</a:t>
            </a:r>
            <a:endParaRPr lang="en-US" altLang="zh-CN" sz="2400" b="1" dirty="0">
              <a:solidFill>
                <a:srgbClr val="C00000"/>
              </a:solidFill>
              <a:latin typeface="Times New Roman" pitchFamily="18" charset="0"/>
              <a:ea typeface="宋体" charset="-122"/>
              <a:cs typeface="Times New Roman" pitchFamily="18" charset="0"/>
            </a:endParaRPr>
          </a:p>
          <a:p>
            <a:r>
              <a:rPr lang="en-US" altLang="zh-CN" sz="2400" b="1" dirty="0">
                <a:solidFill>
                  <a:srgbClr val="C00000"/>
                </a:solidFill>
                <a:latin typeface="Times New Roman" pitchFamily="18" charset="0"/>
                <a:ea typeface="宋体" charset="-122"/>
                <a:cs typeface="Times New Roman" pitchFamily="18" charset="0"/>
              </a:rPr>
              <a:t>	 	</a:t>
            </a:r>
            <a:r>
              <a:rPr lang="zh-CN" altLang="en-US" sz="2400" b="1" dirty="0">
                <a:solidFill>
                  <a:srgbClr val="C00000"/>
                </a:solidFill>
                <a:latin typeface="Times New Roman" pitchFamily="18" charset="0"/>
                <a:ea typeface="宋体" charset="-122"/>
                <a:cs typeface="Times New Roman" pitchFamily="18" charset="0"/>
              </a:rPr>
              <a:t>* </a:t>
            </a:r>
            <a:r>
              <a:rPr lang="en-US" altLang="zh-CN" sz="2400" b="1" dirty="0">
                <a:solidFill>
                  <a:srgbClr val="C00000"/>
                </a:solidFill>
                <a:latin typeface="Times New Roman" pitchFamily="18" charset="0"/>
                <a:ea typeface="宋体" charset="-122"/>
                <a:cs typeface="Times New Roman" pitchFamily="18" charset="0"/>
              </a:rPr>
              <a:t>@version  </a:t>
            </a:r>
            <a:r>
              <a:rPr lang="zh-CN" altLang="en-US" sz="2400" b="1" dirty="0">
                <a:solidFill>
                  <a:srgbClr val="C00000"/>
                </a:solidFill>
                <a:latin typeface="Times New Roman" pitchFamily="18" charset="0"/>
                <a:ea typeface="宋体" charset="-122"/>
                <a:cs typeface="Times New Roman" pitchFamily="18" charset="0"/>
              </a:rPr>
              <a:t>指定源文件的版本</a:t>
            </a:r>
            <a:endParaRPr lang="en-US" altLang="zh-CN" sz="2400" b="1" dirty="0">
              <a:solidFill>
                <a:srgbClr val="C00000"/>
              </a:solidFill>
              <a:latin typeface="Times New Roman" pitchFamily="18" charset="0"/>
              <a:ea typeface="宋体" charset="-122"/>
              <a:cs typeface="Times New Roman" pitchFamily="18" charset="0"/>
            </a:endParaRPr>
          </a:p>
          <a:p>
            <a:r>
              <a:rPr lang="en-US" altLang="zh-CN" sz="2400" b="1" dirty="0">
                <a:solidFill>
                  <a:srgbClr val="C00000"/>
                </a:solidFill>
                <a:latin typeface="Times New Roman" pitchFamily="18" charset="0"/>
                <a:ea typeface="宋体" charset="-122"/>
                <a:cs typeface="Times New Roman" pitchFamily="18" charset="0"/>
              </a:rPr>
              <a:t>	            </a:t>
            </a:r>
            <a:r>
              <a:rPr lang="zh-CN" altLang="en-US" sz="2400" b="1" dirty="0">
                <a:solidFill>
                  <a:srgbClr val="C00000"/>
                </a:solidFill>
                <a:latin typeface="Times New Roman" pitchFamily="18" charset="0"/>
                <a:ea typeface="宋体" charset="-122"/>
                <a:cs typeface="Times New Roman" pitchFamily="18" charset="0"/>
              </a:rPr>
              <a:t>*</a:t>
            </a:r>
            <a:endParaRPr lang="en-US" altLang="zh-CN" sz="2400" b="1" dirty="0">
              <a:solidFill>
                <a:srgbClr val="C00000"/>
              </a:solidFill>
              <a:latin typeface="Times New Roman" pitchFamily="18" charset="0"/>
              <a:ea typeface="宋体" charset="-122"/>
              <a:cs typeface="Times New Roman" pitchFamily="18" charset="0"/>
            </a:endParaRPr>
          </a:p>
          <a:p>
            <a:r>
              <a:rPr lang="en-US" altLang="zh-CN" sz="2400" b="1" dirty="0">
                <a:solidFill>
                  <a:srgbClr val="C00000"/>
                </a:solidFill>
                <a:latin typeface="Times New Roman" pitchFamily="18" charset="0"/>
                <a:ea typeface="宋体" charset="-122"/>
                <a:cs typeface="Times New Roman" pitchFamily="18" charset="0"/>
              </a:rPr>
              <a:t>	            </a:t>
            </a:r>
            <a:r>
              <a:rPr lang="zh-CN" altLang="en-US" sz="2400" b="1" dirty="0">
                <a:solidFill>
                  <a:srgbClr val="C00000"/>
                </a:solidFill>
                <a:latin typeface="Times New Roman" pitchFamily="18" charset="0"/>
                <a:ea typeface="宋体" charset="-122"/>
                <a:cs typeface="Times New Roman" pitchFamily="18" charset="0"/>
              </a:rPr>
              <a:t>*</a:t>
            </a:r>
            <a:r>
              <a:rPr lang="en-US" altLang="zh-CN" sz="2400" b="1" dirty="0">
                <a:solidFill>
                  <a:srgbClr val="C00000"/>
                </a:solidFill>
                <a:latin typeface="Times New Roman" pitchFamily="18" charset="0"/>
                <a:ea typeface="宋体" charset="-122"/>
                <a:cs typeface="Times New Roman" pitchFamily="18" charset="0"/>
              </a:rPr>
              <a:t>/</a:t>
            </a:r>
          </a:p>
          <a:p>
            <a:pPr marL="342900" indent="-342900">
              <a:buFont typeface="Wingdings" pitchFamily="2" charset="2"/>
              <a:buChar char="l"/>
            </a:pPr>
            <a:r>
              <a:rPr lang="zh-CN" altLang="en-US" sz="2400" dirty="0">
                <a:ea typeface="宋体" charset="-122"/>
              </a:rPr>
              <a:t>注释内容可以被</a:t>
            </a:r>
            <a:r>
              <a:rPr lang="en-US" altLang="zh-CN" sz="2400" dirty="0">
                <a:ea typeface="宋体" charset="-122"/>
              </a:rPr>
              <a:t>JDK</a:t>
            </a:r>
            <a:r>
              <a:rPr lang="zh-CN" altLang="en-US" sz="2400" dirty="0">
                <a:ea typeface="宋体" charset="-122"/>
              </a:rPr>
              <a:t>提供的工具 </a:t>
            </a:r>
            <a:r>
              <a:rPr lang="en-US" altLang="zh-CN" sz="2400" dirty="0" err="1">
                <a:ea typeface="宋体" charset="-122"/>
              </a:rPr>
              <a:t>javadoc</a:t>
            </a:r>
            <a:r>
              <a:rPr lang="en-US" altLang="zh-CN" sz="2400" dirty="0">
                <a:ea typeface="宋体" charset="-122"/>
              </a:rPr>
              <a:t> </a:t>
            </a:r>
            <a:r>
              <a:rPr lang="zh-CN" altLang="en-US" sz="2400" dirty="0">
                <a:ea typeface="宋体" charset="-122"/>
              </a:rPr>
              <a:t>所解析，生成一套以网页文件形式体现的该程序的说明文档。</a:t>
            </a:r>
            <a:endParaRPr lang="en-US" altLang="zh-CN" sz="2400" dirty="0">
              <a:ea typeface="宋体" charset="-122"/>
            </a:endParaRPr>
          </a:p>
          <a:p>
            <a:pPr marL="342900" indent="-342900">
              <a:buFont typeface="Wingdings" pitchFamily="2" charset="2"/>
              <a:buChar char="l"/>
            </a:pPr>
            <a:endParaRPr lang="en-US" altLang="zh-CN" sz="2400" dirty="0">
              <a:ea typeface="宋体" charset="-122"/>
            </a:endParaRPr>
          </a:p>
          <a:p>
            <a:pPr marL="342900" indent="-342900">
              <a:buFont typeface="Wingdings" pitchFamily="2" charset="2"/>
              <a:buChar char="l"/>
            </a:pPr>
            <a:r>
              <a:rPr lang="zh-CN" altLang="en-US" sz="2400" dirty="0">
                <a:ea typeface="宋体" charset="-122"/>
              </a:rPr>
              <a:t>操作方式</a:t>
            </a:r>
          </a:p>
          <a:p>
            <a:endParaRPr lang="en-US" altLang="zh-CN" sz="2400" b="1" dirty="0">
              <a:solidFill>
                <a:srgbClr val="C00000"/>
              </a:solidFill>
              <a:latin typeface="Times New Roman" pitchFamily="18" charset="0"/>
              <a:ea typeface="宋体" charset="-122"/>
              <a:cs typeface="Times New Roman" pitchFamily="18" charset="0"/>
            </a:endParaRPr>
          </a:p>
          <a:p>
            <a:endParaRPr lang="zh-CN" altLang="en-US" sz="2400" dirty="0"/>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339080"/>
            <a:ext cx="8064896" cy="42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731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043608" y="2420888"/>
            <a:ext cx="7814672" cy="830997"/>
          </a:xfrm>
          <a:prstGeom prst="rect">
            <a:avLst/>
          </a:prstGeom>
          <a:noFill/>
        </p:spPr>
        <p:txBody>
          <a:bodyPr wrap="square" rtlCol="0">
            <a:spAutoFit/>
          </a:bodyPr>
          <a:lstStyle/>
          <a:p>
            <a:pPr algn="ctr"/>
            <a:r>
              <a:rPr lang="zh-CN" altLang="en-US" sz="4800" dirty="0">
                <a:solidFill>
                  <a:schemeClr val="bg1"/>
                </a:solidFill>
                <a:ea typeface="隶书" panose="02010509060101010101" pitchFamily="49" charset="-122"/>
              </a:rPr>
              <a:t>第八节</a:t>
            </a:r>
            <a:r>
              <a:rPr lang="en-US" altLang="zh-CN" sz="4800" dirty="0">
                <a:solidFill>
                  <a:schemeClr val="bg1"/>
                </a:solidFill>
                <a:ea typeface="隶书" panose="02010509060101010101" pitchFamily="49" charset="-122"/>
              </a:rPr>
              <a:t> </a:t>
            </a:r>
            <a:r>
              <a:rPr lang="zh-CN" altLang="en-US" sz="4800" dirty="0">
                <a:solidFill>
                  <a:schemeClr val="bg1"/>
                </a:solidFill>
                <a:ea typeface="隶书" panose="02010509060101010101" pitchFamily="49" charset="-122"/>
              </a:rPr>
              <a:t>小结第一个</a:t>
            </a:r>
            <a:r>
              <a:rPr lang="en-US" altLang="zh-CN" sz="4800" dirty="0">
                <a:solidFill>
                  <a:schemeClr val="bg1"/>
                </a:solidFill>
                <a:ea typeface="隶书" panose="02010509060101010101" pitchFamily="49" charset="-122"/>
              </a:rPr>
              <a:t>Java</a:t>
            </a:r>
            <a:r>
              <a:rPr lang="zh-CN" altLang="en-US" sz="4800" dirty="0">
                <a:solidFill>
                  <a:schemeClr val="bg1"/>
                </a:solidFill>
                <a:ea typeface="隶书" panose="02010509060101010101" pitchFamily="49" charset="-122"/>
              </a:rPr>
              <a:t>程序</a:t>
            </a:r>
          </a:p>
        </p:txBody>
      </p:sp>
    </p:spTree>
    <p:extLst>
      <p:ext uri="{BB962C8B-B14F-4D97-AF65-F5344CB8AC3E}">
        <p14:creationId xmlns:p14="http://schemas.microsoft.com/office/powerpoint/2010/main" val="1763326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764704"/>
            <a:ext cx="4104456" cy="781814"/>
          </a:xfrm>
        </p:spPr>
        <p:txBody>
          <a:bodyPr>
            <a:normAutofit/>
          </a:bodyPr>
          <a:lstStyle/>
          <a:p>
            <a:r>
              <a:rPr lang="zh-CN" altLang="en-US" b="1" dirty="0">
                <a:latin typeface="+mn-lt"/>
                <a:ea typeface="宋体" pitchFamily="2" charset="-122"/>
                <a:cs typeface="Times New Roman" pitchFamily="18" charset="0"/>
              </a:rPr>
              <a:t>小结第一个程序</a:t>
            </a:r>
          </a:p>
        </p:txBody>
      </p:sp>
      <p:sp>
        <p:nvSpPr>
          <p:cNvPr id="3" name="内容占位符 2"/>
          <p:cNvSpPr>
            <a:spLocks noGrp="1"/>
          </p:cNvSpPr>
          <p:nvPr>
            <p:ph idx="1"/>
          </p:nvPr>
        </p:nvSpPr>
        <p:spPr>
          <a:xfrm>
            <a:off x="395536" y="1628800"/>
            <a:ext cx="8496944" cy="4824536"/>
          </a:xfrm>
        </p:spPr>
        <p:txBody>
          <a:bodyPr>
            <a:noAutofit/>
          </a:bodyPr>
          <a:lstStyle/>
          <a:p>
            <a:pPr>
              <a:lnSpc>
                <a:spcPct val="120000"/>
              </a:lnSpc>
              <a:buFont typeface="Wingdings" pitchFamily="2" charset="2"/>
              <a:buChar char="l"/>
            </a:pPr>
            <a:r>
              <a:rPr lang="zh-CN" altLang="en-US" sz="2400" dirty="0">
                <a:ea typeface="宋体" pitchFamily="2" charset="-122"/>
              </a:rPr>
              <a:t>Java源文件以“java”为扩展名。源文件的基本组成部分是类（class），如本类中的Hello</a:t>
            </a:r>
            <a:r>
              <a:rPr lang="en-US" altLang="zh-CN" sz="2400" dirty="0">
                <a:ea typeface="宋体" pitchFamily="2" charset="-122"/>
              </a:rPr>
              <a:t>World</a:t>
            </a:r>
            <a:r>
              <a:rPr lang="zh-CN" altLang="en-US" sz="2400" dirty="0">
                <a:ea typeface="宋体" pitchFamily="2" charset="-122"/>
              </a:rPr>
              <a:t>类。</a:t>
            </a:r>
            <a:endParaRPr lang="en-US" altLang="zh-CN" sz="2400" dirty="0">
              <a:ea typeface="宋体" pitchFamily="2" charset="-122"/>
            </a:endParaRPr>
          </a:p>
          <a:p>
            <a:pPr>
              <a:lnSpc>
                <a:spcPct val="120000"/>
              </a:lnSpc>
              <a:buFont typeface="Wingdings" pitchFamily="2" charset="2"/>
              <a:buChar char="l"/>
            </a:pPr>
            <a:r>
              <a:rPr lang="en-US" altLang="zh-CN" sz="2400" dirty="0">
                <a:ea typeface="宋体" pitchFamily="2" charset="-122"/>
              </a:rPr>
              <a:t>Java</a:t>
            </a:r>
            <a:r>
              <a:rPr lang="zh-CN" altLang="en-US" sz="2400" dirty="0">
                <a:ea typeface="宋体" pitchFamily="2" charset="-122"/>
              </a:rPr>
              <a:t>应用程序的执行入口是</a:t>
            </a:r>
            <a:r>
              <a:rPr lang="en-US" altLang="zh-CN" sz="2400" dirty="0">
                <a:ea typeface="宋体" pitchFamily="2" charset="-122"/>
              </a:rPr>
              <a:t>main()</a:t>
            </a:r>
            <a:r>
              <a:rPr lang="zh-CN" altLang="en-US" sz="2400" dirty="0">
                <a:ea typeface="宋体" pitchFamily="2" charset="-122"/>
              </a:rPr>
              <a:t>方法。它有固定的书写格式：</a:t>
            </a:r>
            <a:r>
              <a:rPr lang="en-US" altLang="zh-CN" sz="2400" b="1" dirty="0">
                <a:solidFill>
                  <a:srgbClr val="C00000"/>
                </a:solidFill>
                <a:ea typeface="宋体" pitchFamily="2" charset="-122"/>
              </a:rPr>
              <a:t>public static void main(String[] </a:t>
            </a:r>
            <a:r>
              <a:rPr lang="en-US" altLang="zh-CN" sz="2400" b="1" dirty="0" err="1">
                <a:solidFill>
                  <a:srgbClr val="C00000"/>
                </a:solidFill>
                <a:ea typeface="宋体" pitchFamily="2" charset="-122"/>
              </a:rPr>
              <a:t>args</a:t>
            </a:r>
            <a:r>
              <a:rPr lang="en-US" altLang="zh-CN" sz="2400" b="1" dirty="0">
                <a:solidFill>
                  <a:srgbClr val="C00000"/>
                </a:solidFill>
                <a:ea typeface="宋体" pitchFamily="2" charset="-122"/>
              </a:rPr>
              <a:t>)  {...}</a:t>
            </a:r>
          </a:p>
          <a:p>
            <a:pPr>
              <a:lnSpc>
                <a:spcPct val="120000"/>
              </a:lnSpc>
              <a:buFont typeface="Wingdings" pitchFamily="2" charset="2"/>
              <a:buChar char="l"/>
            </a:pPr>
            <a:r>
              <a:rPr lang="en-US" altLang="zh-CN" sz="2400" dirty="0">
                <a:ea typeface="宋体" pitchFamily="2" charset="-122"/>
              </a:rPr>
              <a:t>Java</a:t>
            </a:r>
            <a:r>
              <a:rPr lang="zh-CN" altLang="en-US" sz="2400" dirty="0">
                <a:ea typeface="宋体" pitchFamily="2" charset="-122"/>
              </a:rPr>
              <a:t>语言严格区分大小写。</a:t>
            </a:r>
          </a:p>
          <a:p>
            <a:pPr>
              <a:lnSpc>
                <a:spcPct val="120000"/>
              </a:lnSpc>
              <a:buFont typeface="Wingdings" pitchFamily="2" charset="2"/>
              <a:buChar char="l"/>
            </a:pPr>
            <a:r>
              <a:rPr lang="en-US" altLang="zh-CN" sz="2400" dirty="0">
                <a:ea typeface="宋体" pitchFamily="2" charset="-122"/>
              </a:rPr>
              <a:t>Java</a:t>
            </a:r>
            <a:r>
              <a:rPr lang="zh-CN" altLang="en-US" sz="2400" dirty="0">
                <a:ea typeface="宋体" pitchFamily="2" charset="-122"/>
              </a:rPr>
              <a:t>方法由一条条语句构成，每个语句以“</a:t>
            </a:r>
            <a:r>
              <a:rPr lang="en-US" altLang="zh-CN" sz="2400" dirty="0">
                <a:ea typeface="宋体" pitchFamily="2" charset="-122"/>
              </a:rPr>
              <a:t>;</a:t>
            </a:r>
            <a:r>
              <a:rPr lang="zh-CN" altLang="en-US" sz="2400" dirty="0">
                <a:ea typeface="宋体" pitchFamily="2" charset="-122"/>
              </a:rPr>
              <a:t>”结束。</a:t>
            </a:r>
            <a:endParaRPr lang="en-US" altLang="zh-CN" sz="2400" dirty="0">
              <a:ea typeface="宋体" pitchFamily="2" charset="-122"/>
            </a:endParaRPr>
          </a:p>
          <a:p>
            <a:pPr>
              <a:lnSpc>
                <a:spcPct val="120000"/>
              </a:lnSpc>
              <a:buFont typeface="Wingdings" pitchFamily="2" charset="2"/>
              <a:buChar char="l"/>
            </a:pPr>
            <a:r>
              <a:rPr lang="zh-CN" altLang="en-US" sz="2400" dirty="0">
                <a:ea typeface="宋体" pitchFamily="2" charset="-122"/>
              </a:rPr>
              <a:t>大括号都是成对出现的，缺一不可。</a:t>
            </a:r>
            <a:endParaRPr lang="en-US" altLang="zh-CN" sz="2400" dirty="0">
              <a:ea typeface="宋体" pitchFamily="2" charset="-122"/>
            </a:endParaRPr>
          </a:p>
          <a:p>
            <a:pPr>
              <a:lnSpc>
                <a:spcPct val="120000"/>
              </a:lnSpc>
              <a:buFont typeface="Wingdings" pitchFamily="2" charset="2"/>
              <a:buChar char="l"/>
            </a:pPr>
            <a:r>
              <a:rPr lang="zh-CN" altLang="en-US" sz="2400" dirty="0">
                <a:ea typeface="宋体" pitchFamily="2" charset="-122"/>
              </a:rPr>
              <a:t>一个源文件中最多只能有一个</a:t>
            </a:r>
            <a:r>
              <a:rPr lang="en-US" altLang="zh-CN" sz="2400" dirty="0">
                <a:ea typeface="宋体" pitchFamily="2" charset="-122"/>
              </a:rPr>
              <a:t>public</a:t>
            </a:r>
            <a:r>
              <a:rPr lang="zh-CN" altLang="en-US" sz="2400" dirty="0">
                <a:ea typeface="宋体" pitchFamily="2" charset="-122"/>
              </a:rPr>
              <a:t>类。其它类的个数不限，如果源文件包含一个</a:t>
            </a:r>
            <a:r>
              <a:rPr lang="en-US" altLang="zh-CN" sz="2400" dirty="0">
                <a:ea typeface="宋体" pitchFamily="2" charset="-122"/>
              </a:rPr>
              <a:t>public</a:t>
            </a:r>
            <a:r>
              <a:rPr lang="zh-CN" altLang="en-US" sz="2400" dirty="0">
                <a:ea typeface="宋体" pitchFamily="2" charset="-122"/>
              </a:rPr>
              <a:t>类，则文件名必须按该类名命名。</a:t>
            </a:r>
          </a:p>
          <a:p>
            <a:pPr>
              <a:lnSpc>
                <a:spcPct val="120000"/>
              </a:lnSpc>
              <a:buFont typeface="Wingdings" pitchFamily="2" charset="2"/>
              <a:buChar char="l"/>
            </a:pPr>
            <a:endParaRPr lang="zh-CN" altLang="en-US" sz="2400" dirty="0">
              <a:ea typeface="宋体" pitchFamily="2" charset="-122"/>
            </a:endParaRPr>
          </a:p>
        </p:txBody>
      </p:sp>
    </p:spTree>
    <p:extLst>
      <p:ext uri="{BB962C8B-B14F-4D97-AF65-F5344CB8AC3E}">
        <p14:creationId xmlns:p14="http://schemas.microsoft.com/office/powerpoint/2010/main" val="3013127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zh-CN" altLang="en-US" sz="4800" dirty="0">
                <a:solidFill>
                  <a:schemeClr val="bg1"/>
                </a:solidFill>
                <a:ea typeface="隶书" panose="02010509060101010101" pitchFamily="49" charset="-122"/>
              </a:rPr>
              <a:t>第九节</a:t>
            </a:r>
            <a:r>
              <a:rPr lang="en-US" altLang="zh-CN" sz="4800" dirty="0">
                <a:solidFill>
                  <a:schemeClr val="bg1"/>
                </a:solidFill>
                <a:ea typeface="隶书" panose="02010509060101010101" pitchFamily="49" charset="-122"/>
              </a:rPr>
              <a:t> Java API </a:t>
            </a:r>
            <a:r>
              <a:rPr lang="zh-CN" altLang="en-US" sz="4800" dirty="0">
                <a:solidFill>
                  <a:schemeClr val="bg1"/>
                </a:solidFill>
                <a:ea typeface="隶书" panose="02010509060101010101" pitchFamily="49" charset="-122"/>
              </a:rPr>
              <a:t>文档</a:t>
            </a:r>
          </a:p>
        </p:txBody>
      </p:sp>
    </p:spTree>
    <p:extLst>
      <p:ext uri="{BB962C8B-B14F-4D97-AF65-F5344CB8AC3E}">
        <p14:creationId xmlns:p14="http://schemas.microsoft.com/office/powerpoint/2010/main" val="1345722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92696"/>
            <a:ext cx="4924662" cy="720080"/>
          </a:xfrm>
        </p:spPr>
        <p:txBody>
          <a:bodyPr/>
          <a:lstStyle/>
          <a:p>
            <a:r>
              <a:rPr lang="en-US" altLang="zh-CN" b="1" dirty="0">
                <a:latin typeface="+mn-lt"/>
                <a:ea typeface="宋体" pitchFamily="2" charset="-122"/>
                <a:cs typeface="Times New Roman" pitchFamily="18" charset="0"/>
              </a:rPr>
              <a:t> Java</a:t>
            </a:r>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API</a:t>
            </a:r>
            <a:r>
              <a:rPr lang="zh-CN" altLang="en-US" b="1" dirty="0">
                <a:latin typeface="+mn-lt"/>
                <a:ea typeface="宋体" pitchFamily="2" charset="-122"/>
                <a:cs typeface="Times New Roman" pitchFamily="18" charset="0"/>
              </a:rPr>
              <a:t>文档</a:t>
            </a:r>
          </a:p>
        </p:txBody>
      </p:sp>
      <p:sp>
        <p:nvSpPr>
          <p:cNvPr id="3" name="内容占位符 2"/>
          <p:cNvSpPr>
            <a:spLocks noGrp="1"/>
          </p:cNvSpPr>
          <p:nvPr>
            <p:ph idx="1"/>
          </p:nvPr>
        </p:nvSpPr>
        <p:spPr>
          <a:xfrm>
            <a:off x="179512" y="1600200"/>
            <a:ext cx="8856984" cy="3989040"/>
          </a:xfrm>
        </p:spPr>
        <p:txBody>
          <a:bodyPr>
            <a:noAutofit/>
          </a:bodyPr>
          <a:lstStyle/>
          <a:p>
            <a:pPr>
              <a:buFont typeface="Wingdings" pitchFamily="2" charset="2"/>
              <a:buChar char="l"/>
            </a:pPr>
            <a:r>
              <a:rPr lang="en-US" altLang="zh-CN" sz="2400" dirty="0">
                <a:ea typeface="宋体" pitchFamily="2" charset="-122"/>
                <a:cs typeface="Times New Roman" pitchFamily="18" charset="0"/>
              </a:rPr>
              <a:t>API </a:t>
            </a:r>
            <a:r>
              <a:rPr lang="zh-CN" altLang="en-US" sz="2400" dirty="0">
                <a:ea typeface="宋体" pitchFamily="2" charset="-122"/>
                <a:cs typeface="Times New Roman" pitchFamily="18" charset="0"/>
              </a:rPr>
              <a:t>（</a:t>
            </a:r>
            <a:r>
              <a:rPr lang="en-US" sz="2400" dirty="0">
                <a:ea typeface="宋体" pitchFamily="2" charset="-122"/>
                <a:cs typeface="Times New Roman" pitchFamily="18" charset="0"/>
              </a:rPr>
              <a:t>Application Programming Interface,</a:t>
            </a:r>
            <a:r>
              <a:rPr lang="zh-CN" altLang="en-US" sz="2400" dirty="0">
                <a:ea typeface="宋体" pitchFamily="2" charset="-122"/>
                <a:cs typeface="Times New Roman" pitchFamily="18" charset="0"/>
              </a:rPr>
              <a:t>应用程序编程接口）是 </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提供的基本编程接口。</a:t>
            </a:r>
          </a:p>
          <a:p>
            <a:pPr>
              <a:buFont typeface="Wingdings" pitchFamily="2" charset="2"/>
              <a:buChar char="l"/>
            </a:pP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语言提供了大量的基础类，因此 </a:t>
            </a:r>
            <a:r>
              <a:rPr lang="en-US" altLang="zh-CN" sz="2400" dirty="0">
                <a:ea typeface="宋体" pitchFamily="2" charset="-122"/>
                <a:cs typeface="Times New Roman" pitchFamily="18" charset="0"/>
              </a:rPr>
              <a:t>Oracle </a:t>
            </a:r>
            <a:r>
              <a:rPr lang="zh-CN" altLang="en-US" sz="2400" dirty="0">
                <a:ea typeface="宋体" pitchFamily="2" charset="-122"/>
                <a:cs typeface="Times New Roman" pitchFamily="18" charset="0"/>
              </a:rPr>
              <a:t>也为这些基础类提供了相应的</a:t>
            </a:r>
            <a:r>
              <a:rPr lang="en-US" altLang="zh-CN" sz="2400" dirty="0">
                <a:ea typeface="宋体" pitchFamily="2" charset="-122"/>
                <a:cs typeface="Times New Roman" pitchFamily="18" charset="0"/>
              </a:rPr>
              <a:t>API</a:t>
            </a:r>
            <a:r>
              <a:rPr lang="zh-CN" altLang="en-US" sz="2400" dirty="0">
                <a:ea typeface="宋体" pitchFamily="2" charset="-122"/>
                <a:cs typeface="Times New Roman" pitchFamily="18" charset="0"/>
              </a:rPr>
              <a:t>文档，用于告诉开发者如何使用这些类，以及这些类里包含的方法。</a:t>
            </a: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下载</a:t>
            </a:r>
            <a:r>
              <a:rPr lang="en-US" altLang="zh-CN" sz="2400" dirty="0">
                <a:ea typeface="宋体" pitchFamily="2" charset="-122"/>
                <a:cs typeface="Times New Roman" pitchFamily="18" charset="0"/>
              </a:rPr>
              <a:t>API</a:t>
            </a:r>
            <a:r>
              <a:rPr lang="zh-CN" altLang="en-US" sz="2400" dirty="0">
                <a:ea typeface="宋体" pitchFamily="2" charset="-122"/>
                <a:cs typeface="Times New Roman" pitchFamily="18" charset="0"/>
              </a:rPr>
              <a:t>：</a:t>
            </a:r>
            <a:r>
              <a:rPr lang="en-US" altLang="zh-CN" sz="2400" dirty="0">
                <a:solidFill>
                  <a:srgbClr val="C00000"/>
                </a:solidFill>
                <a:ea typeface="宋体" pitchFamily="2" charset="-122"/>
                <a:cs typeface="Times New Roman" pitchFamily="18" charset="0"/>
              </a:rPr>
              <a:t>http://www.oracle.com/technetwork/java/javase/downloads/index.html</a:t>
            </a:r>
          </a:p>
          <a:p>
            <a:pPr lvl="1">
              <a:buFont typeface="Wingdings" pitchFamily="2" charset="2"/>
              <a:buChar char="Ø"/>
            </a:pPr>
            <a:r>
              <a:rPr lang="en-US" altLang="zh-CN" dirty="0">
                <a:ea typeface="宋体" pitchFamily="2" charset="-122"/>
                <a:cs typeface="Times New Roman" pitchFamily="18" charset="0"/>
              </a:rPr>
              <a:t>Additional Resources-Java </a:t>
            </a:r>
            <a:r>
              <a:rPr lang="en-US" altLang="zh-CN">
                <a:ea typeface="宋体" pitchFamily="2" charset="-122"/>
                <a:cs typeface="Times New Roman" pitchFamily="18" charset="0"/>
              </a:rPr>
              <a:t>SE 8 </a:t>
            </a:r>
            <a:r>
              <a:rPr lang="en-US" altLang="zh-CN" dirty="0">
                <a:ea typeface="宋体" pitchFamily="2" charset="-122"/>
                <a:cs typeface="Times New Roman" pitchFamily="18" charset="0"/>
              </a:rPr>
              <a:t>Documentation</a:t>
            </a:r>
            <a:r>
              <a:rPr lang="zh-CN" altLang="en-US" dirty="0">
                <a:ea typeface="宋体" pitchFamily="2" charset="-122"/>
                <a:cs typeface="Times New Roman" pitchFamily="18" charset="0"/>
              </a:rPr>
              <a:t>下载。</a:t>
            </a:r>
            <a:endParaRPr lang="en-US" altLang="zh-CN"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pPr>
              <a:buFont typeface="Wingdings" pitchFamily="2" charset="2"/>
              <a:buChar char="l"/>
            </a:pPr>
            <a:r>
              <a:rPr lang="zh-CN" altLang="en-US" sz="2400" b="1" dirty="0">
                <a:ea typeface="宋体" pitchFamily="2" charset="-122"/>
                <a:cs typeface="Times New Roman" pitchFamily="18" charset="0"/>
              </a:rPr>
              <a:t>详见</a:t>
            </a:r>
            <a:r>
              <a:rPr lang="zh-CN" altLang="en-US" sz="2400" b="1">
                <a:ea typeface="宋体" pitchFamily="2" charset="-122"/>
                <a:cs typeface="Times New Roman" pitchFamily="18" charset="0"/>
              </a:rPr>
              <a:t>：</a:t>
            </a:r>
            <a:r>
              <a:rPr lang="en-US" altLang="zh-CN" sz="2400" b="1">
                <a:ea typeface="宋体" pitchFamily="2" charset="-122"/>
                <a:cs typeface="Times New Roman" pitchFamily="18" charset="0"/>
              </a:rPr>
              <a:t>JDK8</a:t>
            </a:r>
            <a:r>
              <a:rPr lang="zh-CN" altLang="en-US" sz="2400" b="1">
                <a:ea typeface="宋体" pitchFamily="2" charset="-122"/>
                <a:cs typeface="Times New Roman" pitchFamily="18" charset="0"/>
              </a:rPr>
              <a:t>的</a:t>
            </a:r>
            <a:r>
              <a:rPr lang="zh-CN" altLang="en-US" sz="2400" b="1" dirty="0">
                <a:ea typeface="宋体" pitchFamily="2" charset="-122"/>
                <a:cs typeface="Times New Roman" pitchFamily="18" charset="0"/>
              </a:rPr>
              <a:t>下载</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安装</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配置</a:t>
            </a:r>
            <a:r>
              <a:rPr lang="en-US" altLang="zh-CN" sz="2400" b="1" dirty="0">
                <a:ea typeface="宋体" pitchFamily="2" charset="-122"/>
                <a:cs typeface="Times New Roman" pitchFamily="18" charset="0"/>
              </a:rPr>
              <a:t>.doc</a:t>
            </a:r>
          </a:p>
        </p:txBody>
      </p:sp>
    </p:spTree>
    <p:extLst>
      <p:ext uri="{BB962C8B-B14F-4D97-AF65-F5344CB8AC3E}">
        <p14:creationId xmlns:p14="http://schemas.microsoft.com/office/powerpoint/2010/main" val="4074808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TextBox 4"/>
          <p:cNvSpPr txBox="1">
            <a:spLocks noChangeArrowheads="1"/>
          </p:cNvSpPr>
          <p:nvPr/>
        </p:nvSpPr>
        <p:spPr bwMode="auto">
          <a:xfrm>
            <a:off x="3428992" y="714356"/>
            <a:ext cx="4662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en-US" altLang="zh-CN" sz="3600" b="1" dirty="0">
                <a:latin typeface="+mn-lt"/>
                <a:ea typeface="宋体" pitchFamily="2" charset="-122"/>
                <a:cs typeface="Times New Roman" pitchFamily="18" charset="0"/>
              </a:rPr>
              <a:t>Java API</a:t>
            </a:r>
            <a:r>
              <a:rPr lang="zh-CN" altLang="en-US" sz="3600" b="1" dirty="0">
                <a:latin typeface="+mn-lt"/>
                <a:ea typeface="宋体" pitchFamily="2" charset="-122"/>
                <a:cs typeface="Times New Roman" pitchFamily="18" charset="0"/>
              </a:rPr>
              <a:t>文档</a:t>
            </a:r>
          </a:p>
        </p:txBody>
      </p:sp>
      <p:pic>
        <p:nvPicPr>
          <p:cNvPr id="4915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2625" y="1916113"/>
            <a:ext cx="8139113"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76275" y="1916113"/>
            <a:ext cx="1662113" cy="19446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682625" y="4006850"/>
            <a:ext cx="1624013" cy="2365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2411413" y="1916113"/>
            <a:ext cx="6443662" cy="4456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圆角矩形 5"/>
          <p:cNvSpPr/>
          <p:nvPr/>
        </p:nvSpPr>
        <p:spPr>
          <a:xfrm>
            <a:off x="609600" y="1592263"/>
            <a:ext cx="1204913" cy="39528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2" name="TextBox 7"/>
          <p:cNvSpPr txBox="1">
            <a:spLocks noChangeArrowheads="1"/>
          </p:cNvSpPr>
          <p:nvPr/>
        </p:nvSpPr>
        <p:spPr bwMode="auto">
          <a:xfrm>
            <a:off x="609600" y="1619250"/>
            <a:ext cx="1204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b="1">
                <a:latin typeface="+mn-lt"/>
                <a:ea typeface="宋体" charset="-122"/>
              </a:rPr>
              <a:t>包列表区</a:t>
            </a:r>
          </a:p>
        </p:txBody>
      </p:sp>
      <p:sp>
        <p:nvSpPr>
          <p:cNvPr id="15" name="圆角矩形 14"/>
          <p:cNvSpPr/>
          <p:nvPr/>
        </p:nvSpPr>
        <p:spPr>
          <a:xfrm>
            <a:off x="53975" y="4329113"/>
            <a:ext cx="1204913" cy="396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4" name="TextBox 15"/>
          <p:cNvSpPr txBox="1">
            <a:spLocks noChangeArrowheads="1"/>
          </p:cNvSpPr>
          <p:nvPr/>
        </p:nvSpPr>
        <p:spPr bwMode="auto">
          <a:xfrm>
            <a:off x="53975" y="4356100"/>
            <a:ext cx="1204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b="1">
                <a:latin typeface="+mn-lt"/>
                <a:ea typeface="宋体" charset="-122"/>
              </a:rPr>
              <a:t>类列表区</a:t>
            </a:r>
          </a:p>
        </p:txBody>
      </p:sp>
      <p:sp>
        <p:nvSpPr>
          <p:cNvPr id="17" name="圆角矩形 16"/>
          <p:cNvSpPr/>
          <p:nvPr/>
        </p:nvSpPr>
        <p:spPr>
          <a:xfrm>
            <a:off x="6877050" y="2600325"/>
            <a:ext cx="1349375" cy="396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6" name="TextBox 17"/>
          <p:cNvSpPr txBox="1">
            <a:spLocks noChangeArrowheads="1"/>
          </p:cNvSpPr>
          <p:nvPr/>
        </p:nvSpPr>
        <p:spPr bwMode="auto">
          <a:xfrm>
            <a:off x="6877050" y="2627313"/>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b="1">
                <a:latin typeface="+mn-lt"/>
                <a:ea typeface="宋体" charset="-122"/>
              </a:rPr>
              <a:t>详细说明区</a:t>
            </a:r>
          </a:p>
        </p:txBody>
      </p:sp>
    </p:spTree>
    <p:extLst>
      <p:ext uri="{BB962C8B-B14F-4D97-AF65-F5344CB8AC3E}">
        <p14:creationId xmlns:p14="http://schemas.microsoft.com/office/powerpoint/2010/main" val="3384454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zh-CN" altLang="en-US" sz="4800" dirty="0">
                <a:solidFill>
                  <a:schemeClr val="bg1"/>
                </a:solidFill>
                <a:ea typeface="隶书" panose="02010509060101010101" pitchFamily="49" charset="-122"/>
              </a:rPr>
              <a:t>第十节</a:t>
            </a:r>
            <a:r>
              <a:rPr lang="en-US" altLang="zh-CN" sz="4800" dirty="0">
                <a:solidFill>
                  <a:schemeClr val="bg1"/>
                </a:solidFill>
                <a:ea typeface="隶书" panose="02010509060101010101" pitchFamily="49" charset="-122"/>
              </a:rPr>
              <a:t> </a:t>
            </a:r>
            <a:r>
              <a:rPr lang="zh-CN" altLang="en-US" sz="4800" dirty="0">
                <a:solidFill>
                  <a:schemeClr val="bg1"/>
                </a:solidFill>
                <a:ea typeface="隶书" panose="02010509060101010101" pitchFamily="49" charset="-122"/>
              </a:rPr>
              <a:t>良好的编程风格</a:t>
            </a:r>
          </a:p>
        </p:txBody>
      </p:sp>
    </p:spTree>
    <p:extLst>
      <p:ext uri="{BB962C8B-B14F-4D97-AF65-F5344CB8AC3E}">
        <p14:creationId xmlns:p14="http://schemas.microsoft.com/office/powerpoint/2010/main" val="1345722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2428860" y="642918"/>
            <a:ext cx="4662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sz="3600" b="1" dirty="0">
                <a:latin typeface="+mn-lt"/>
                <a:ea typeface="宋体" pitchFamily="2" charset="-122"/>
                <a:cs typeface="Times New Roman" pitchFamily="18" charset="0"/>
              </a:rPr>
              <a:t>良好的编程风格</a:t>
            </a:r>
          </a:p>
        </p:txBody>
      </p:sp>
      <p:sp>
        <p:nvSpPr>
          <p:cNvPr id="3" name="TextBox 2"/>
          <p:cNvSpPr txBox="1"/>
          <p:nvPr/>
        </p:nvSpPr>
        <p:spPr>
          <a:xfrm>
            <a:off x="263708" y="1340768"/>
            <a:ext cx="7776864"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ea typeface="宋体" panose="02010600030101010101" pitchFamily="2" charset="-122"/>
              </a:rPr>
              <a:t>正确的注释和注释风格</a:t>
            </a:r>
            <a:endParaRPr lang="en-US" altLang="zh-CN" sz="2000" b="1">
              <a:ea typeface="宋体" panose="02010600030101010101" pitchFamily="2" charset="-122"/>
            </a:endParaRPr>
          </a:p>
          <a:p>
            <a:pPr marL="800100" lvl="1" indent="-342900">
              <a:buFont typeface="Wingdings" panose="05000000000000000000" pitchFamily="2" charset="2"/>
              <a:buChar char="Ø"/>
            </a:pPr>
            <a:r>
              <a:rPr lang="zh-CN" altLang="en-US" sz="2000">
                <a:ea typeface="宋体" panose="02010600030101010101" pitchFamily="2" charset="-122"/>
              </a:rPr>
              <a:t>使用文档注释来注释整个类或整个方法。</a:t>
            </a:r>
            <a:endParaRPr lang="en-US" altLang="zh-CN" sz="2000">
              <a:ea typeface="宋体" panose="02010600030101010101" pitchFamily="2" charset="-122"/>
            </a:endParaRPr>
          </a:p>
          <a:p>
            <a:pPr marL="800100" lvl="1" indent="-342900">
              <a:buFont typeface="Wingdings" panose="05000000000000000000" pitchFamily="2" charset="2"/>
              <a:buChar char="Ø"/>
            </a:pPr>
            <a:r>
              <a:rPr lang="zh-CN" altLang="en-US" sz="2000">
                <a:ea typeface="宋体" panose="02010600030101010101" pitchFamily="2" charset="-122"/>
              </a:rPr>
              <a:t>如果注释方法中的某一个步骤，使用单行或多行注释。</a:t>
            </a:r>
            <a:endParaRPr lang="en-US" altLang="zh-CN" sz="2000">
              <a:ea typeface="宋体" panose="02010600030101010101" pitchFamily="2" charset="-122"/>
            </a:endParaRPr>
          </a:p>
          <a:p>
            <a:pPr marL="342900" indent="-342900">
              <a:spcBef>
                <a:spcPts val="1200"/>
              </a:spcBef>
              <a:buFont typeface="Wingdings" panose="05000000000000000000" pitchFamily="2" charset="2"/>
              <a:buChar char="l"/>
            </a:pPr>
            <a:r>
              <a:rPr lang="zh-CN" altLang="en-US" sz="2000" b="1">
                <a:ea typeface="宋体" panose="02010600030101010101" pitchFamily="2" charset="-122"/>
              </a:rPr>
              <a:t>正确的缩进和空白</a:t>
            </a:r>
            <a:endParaRPr lang="en-US" altLang="zh-CN" sz="2000" b="1">
              <a:ea typeface="宋体" panose="02010600030101010101" pitchFamily="2" charset="-122"/>
            </a:endParaRPr>
          </a:p>
          <a:p>
            <a:pPr marL="800100" lvl="1" indent="-342900">
              <a:buFont typeface="Wingdings" panose="05000000000000000000" pitchFamily="2" charset="2"/>
              <a:buChar char="Ø"/>
            </a:pPr>
            <a:r>
              <a:rPr lang="zh-CN" altLang="en-US" sz="2000">
                <a:ea typeface="宋体" panose="02010600030101010101" pitchFamily="2" charset="-122"/>
              </a:rPr>
              <a:t>使用一次</a:t>
            </a:r>
            <a:r>
              <a:rPr lang="en-US" altLang="zh-CN" sz="2000">
                <a:ea typeface="宋体" panose="02010600030101010101" pitchFamily="2" charset="-122"/>
              </a:rPr>
              <a:t>tab</a:t>
            </a:r>
            <a:r>
              <a:rPr lang="zh-CN" altLang="en-US" sz="2000">
                <a:ea typeface="宋体" panose="02010600030101010101" pitchFamily="2" charset="-122"/>
              </a:rPr>
              <a:t>操作，实现缩进</a:t>
            </a:r>
            <a:endParaRPr lang="en-US" altLang="zh-CN" sz="2000">
              <a:ea typeface="宋体" panose="02010600030101010101" pitchFamily="2" charset="-122"/>
            </a:endParaRPr>
          </a:p>
          <a:p>
            <a:pPr marL="800100" lvl="1" indent="-342900">
              <a:buFont typeface="Wingdings" panose="05000000000000000000" pitchFamily="2" charset="2"/>
              <a:buChar char="Ø"/>
            </a:pPr>
            <a:r>
              <a:rPr lang="zh-CN" altLang="en-US" sz="2000">
                <a:ea typeface="宋体" panose="02010600030101010101" pitchFamily="2" charset="-122"/>
              </a:rPr>
              <a:t>运算符两边习惯性各加一个空格。比如：</a:t>
            </a:r>
            <a:r>
              <a:rPr lang="en-US" altLang="zh-CN" sz="2000">
                <a:ea typeface="宋体" panose="02010600030101010101" pitchFamily="2" charset="-122"/>
              </a:rPr>
              <a:t>2 + 4 </a:t>
            </a:r>
            <a:r>
              <a:rPr lang="zh-CN" altLang="en-US" sz="2000">
                <a:ea typeface="宋体" panose="02010600030101010101" pitchFamily="2" charset="-122"/>
              </a:rPr>
              <a:t>* </a:t>
            </a:r>
            <a:r>
              <a:rPr lang="en-US" altLang="zh-CN" sz="2000">
                <a:ea typeface="宋体" panose="02010600030101010101" pitchFamily="2" charset="-122"/>
              </a:rPr>
              <a:t>5</a:t>
            </a:r>
            <a:r>
              <a:rPr lang="zh-CN" altLang="en-US" sz="2000">
                <a:ea typeface="宋体" panose="02010600030101010101" pitchFamily="2" charset="-122"/>
              </a:rPr>
              <a:t>。</a:t>
            </a:r>
            <a:endParaRPr lang="en-US" altLang="zh-CN" sz="2000">
              <a:ea typeface="宋体" panose="02010600030101010101" pitchFamily="2" charset="-122"/>
            </a:endParaRPr>
          </a:p>
          <a:p>
            <a:pPr marL="342900" indent="-342900">
              <a:spcBef>
                <a:spcPts val="1200"/>
              </a:spcBef>
              <a:buFont typeface="Wingdings" panose="05000000000000000000" pitchFamily="2" charset="2"/>
              <a:buChar char="l"/>
            </a:pPr>
            <a:r>
              <a:rPr lang="zh-CN" altLang="en-US" sz="2000" b="1">
                <a:ea typeface="宋体" panose="02010600030101010101" pitchFamily="2" charset="-122"/>
              </a:rPr>
              <a:t>块的风格</a:t>
            </a:r>
            <a:endParaRPr lang="en-US" altLang="zh-CN" sz="2000" b="1">
              <a:ea typeface="宋体" panose="02010600030101010101" pitchFamily="2" charset="-122"/>
            </a:endParaRPr>
          </a:p>
          <a:p>
            <a:pPr marL="800100" lvl="1" indent="-342900">
              <a:buFont typeface="Wingdings" panose="05000000000000000000" pitchFamily="2" charset="2"/>
              <a:buChar char="Ø"/>
            </a:pPr>
            <a:r>
              <a:rPr lang="en-US" altLang="zh-CN" sz="2000">
                <a:ea typeface="宋体" panose="02010600030101010101" pitchFamily="2" charset="-122"/>
              </a:rPr>
              <a:t>Java API </a:t>
            </a:r>
            <a:r>
              <a:rPr lang="zh-CN" altLang="en-US" sz="2000">
                <a:ea typeface="宋体" panose="02010600030101010101" pitchFamily="2" charset="-122"/>
              </a:rPr>
              <a:t>源代码选择了行尾风格</a:t>
            </a:r>
            <a:endParaRPr lang="en-US" altLang="zh-CN" sz="2000">
              <a:ea typeface="宋体" panose="02010600030101010101" pitchFamily="2" charset="-122"/>
            </a:endParaRPr>
          </a:p>
        </p:txBody>
      </p:sp>
      <p:sp>
        <p:nvSpPr>
          <p:cNvPr id="4" name="矩形 3"/>
          <p:cNvSpPr/>
          <p:nvPr/>
        </p:nvSpPr>
        <p:spPr>
          <a:xfrm>
            <a:off x="296541" y="4205987"/>
            <a:ext cx="4248472" cy="201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68549" y="4566027"/>
            <a:ext cx="4176464" cy="1477328"/>
          </a:xfrm>
          <a:prstGeom prst="rect">
            <a:avLst/>
          </a:prstGeom>
          <a:noFill/>
        </p:spPr>
        <p:txBody>
          <a:bodyPr wrap="square" rtlCol="0">
            <a:spAutoFit/>
          </a:bodyPr>
          <a:lstStyle/>
          <a:p>
            <a:r>
              <a:rPr lang="en-US" altLang="zh-CN"/>
              <a:t>public class Test {</a:t>
            </a:r>
          </a:p>
          <a:p>
            <a:r>
              <a:rPr lang="en-US" altLang="zh-CN"/>
              <a:t>    public static void main(String[] args) {</a:t>
            </a:r>
          </a:p>
          <a:p>
            <a:r>
              <a:rPr lang="en-US" altLang="zh-CN"/>
              <a:t>        System.out.println("Block Style!");</a:t>
            </a:r>
          </a:p>
          <a:p>
            <a:r>
              <a:rPr lang="en-US" altLang="zh-CN"/>
              <a:t>   }</a:t>
            </a:r>
          </a:p>
          <a:p>
            <a:r>
              <a:rPr lang="en-US" altLang="zh-CN"/>
              <a:t>}</a:t>
            </a:r>
            <a:endParaRPr lang="zh-CN" altLang="en-US"/>
          </a:p>
        </p:txBody>
      </p:sp>
      <p:sp>
        <p:nvSpPr>
          <p:cNvPr id="6" name="矩形 5"/>
          <p:cNvSpPr/>
          <p:nvPr/>
        </p:nvSpPr>
        <p:spPr>
          <a:xfrm>
            <a:off x="4716016" y="4205987"/>
            <a:ext cx="4248472" cy="2008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723687" y="4205987"/>
            <a:ext cx="4176464" cy="2031325"/>
          </a:xfrm>
          <a:prstGeom prst="rect">
            <a:avLst/>
          </a:prstGeom>
          <a:noFill/>
        </p:spPr>
        <p:txBody>
          <a:bodyPr wrap="square" rtlCol="0">
            <a:spAutoFit/>
          </a:bodyPr>
          <a:lstStyle/>
          <a:p>
            <a:r>
              <a:rPr lang="en-US" altLang="zh-CN"/>
              <a:t>public class Test </a:t>
            </a:r>
          </a:p>
          <a:p>
            <a:r>
              <a:rPr lang="en-US" altLang="zh-CN"/>
              <a:t>{</a:t>
            </a:r>
          </a:p>
          <a:p>
            <a:r>
              <a:rPr lang="en-US" altLang="zh-CN"/>
              <a:t>    public static void main(String[] args) </a:t>
            </a:r>
          </a:p>
          <a:p>
            <a:r>
              <a:rPr lang="en-US" altLang="zh-CN"/>
              <a:t>    {</a:t>
            </a:r>
          </a:p>
          <a:p>
            <a:r>
              <a:rPr lang="en-US" altLang="zh-CN"/>
              <a:t>        System.out.println("Block Style!");</a:t>
            </a:r>
          </a:p>
          <a:p>
            <a:r>
              <a:rPr lang="en-US" altLang="zh-CN"/>
              <a:t>   }</a:t>
            </a:r>
          </a:p>
          <a:p>
            <a:r>
              <a:rPr lang="en-US" altLang="zh-CN"/>
              <a:t>}</a:t>
            </a:r>
            <a:endParaRPr lang="zh-CN" altLang="en-US"/>
          </a:p>
        </p:txBody>
      </p:sp>
      <p:sp>
        <p:nvSpPr>
          <p:cNvPr id="8" name="TextBox 7"/>
          <p:cNvSpPr txBox="1"/>
          <p:nvPr/>
        </p:nvSpPr>
        <p:spPr>
          <a:xfrm>
            <a:off x="1664693" y="6300028"/>
            <a:ext cx="1152128" cy="369332"/>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行尾风格</a:t>
            </a:r>
          </a:p>
        </p:txBody>
      </p:sp>
      <p:sp>
        <p:nvSpPr>
          <p:cNvPr id="9" name="TextBox 8"/>
          <p:cNvSpPr txBox="1"/>
          <p:nvPr/>
        </p:nvSpPr>
        <p:spPr>
          <a:xfrm>
            <a:off x="6235855" y="6300028"/>
            <a:ext cx="1152128" cy="369332"/>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次行风格</a:t>
            </a:r>
          </a:p>
        </p:txBody>
      </p:sp>
    </p:spTree>
    <p:extLst>
      <p:ext uri="{BB962C8B-B14F-4D97-AF65-F5344CB8AC3E}">
        <p14:creationId xmlns:p14="http://schemas.microsoft.com/office/powerpoint/2010/main" val="2182905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692696"/>
            <a:ext cx="5084048" cy="781814"/>
          </a:xfrm>
        </p:spPr>
        <p:txBody>
          <a:bodyPr>
            <a:normAutofit/>
          </a:bodyPr>
          <a:lstStyle/>
          <a:p>
            <a:r>
              <a:rPr lang="zh-CN" altLang="en-US" sz="4000" b="1" dirty="0">
                <a:latin typeface="+mn-lt"/>
                <a:ea typeface="宋体" pitchFamily="2" charset="-122"/>
                <a:cs typeface="Times New Roman" pitchFamily="18" charset="0"/>
              </a:rPr>
              <a:t>作  业</a:t>
            </a:r>
          </a:p>
        </p:txBody>
      </p:sp>
      <p:sp>
        <p:nvSpPr>
          <p:cNvPr id="3" name="内容占位符 2"/>
          <p:cNvSpPr>
            <a:spLocks noGrp="1"/>
          </p:cNvSpPr>
          <p:nvPr>
            <p:ph idx="1"/>
          </p:nvPr>
        </p:nvSpPr>
        <p:spPr>
          <a:xfrm>
            <a:off x="457200" y="1600200"/>
            <a:ext cx="8363272" cy="4637112"/>
          </a:xfrm>
        </p:spPr>
        <p:txBody>
          <a:bodyPr>
            <a:normAutofit/>
          </a:bodyPr>
          <a:lstStyle/>
          <a:p>
            <a:pPr marL="514350" indent="-514350">
              <a:buFont typeface="+mj-lt"/>
              <a:buAutoNum type="arabicPeriod"/>
            </a:pPr>
            <a:r>
              <a:rPr lang="zh-CN" altLang="en-US" dirty="0">
                <a:ea typeface="宋体" pitchFamily="2" charset="-122"/>
                <a:cs typeface="Times New Roman" pitchFamily="18" charset="0"/>
              </a:rPr>
              <a:t>独立编写</a:t>
            </a:r>
            <a:r>
              <a:rPr lang="en-US" altLang="zh-CN" dirty="0" err="1">
                <a:ea typeface="宋体" pitchFamily="2" charset="-122"/>
                <a:cs typeface="Times New Roman" pitchFamily="18" charset="0"/>
              </a:rPr>
              <a:t>HelloJava</a:t>
            </a:r>
            <a:r>
              <a:rPr lang="zh-CN" altLang="en-US" dirty="0">
                <a:ea typeface="宋体" pitchFamily="2" charset="-122"/>
                <a:cs typeface="Times New Roman" pitchFamily="18" charset="0"/>
              </a:rPr>
              <a:t>程序</a:t>
            </a:r>
            <a:endParaRPr lang="en-US" altLang="zh-CN" dirty="0">
              <a:ea typeface="宋体" pitchFamily="2" charset="-122"/>
              <a:cs typeface="Times New Roman" pitchFamily="18" charset="0"/>
            </a:endParaRPr>
          </a:p>
          <a:p>
            <a:pPr marL="514350" indent="-514350">
              <a:buFont typeface="+mj-lt"/>
              <a:buAutoNum type="arabicPeriod"/>
            </a:pPr>
            <a:r>
              <a:rPr lang="zh-CN" altLang="en-US" dirty="0">
                <a:ea typeface="宋体" pitchFamily="2" charset="-122"/>
                <a:cs typeface="Times New Roman" pitchFamily="18" charset="0"/>
              </a:rPr>
              <a:t>将个人的基本信息（姓名、性别、籍贯、住址）打印到控制台上输出。各条信息分别占一行。</a:t>
            </a:r>
            <a:endParaRPr lang="en-US" altLang="zh-CN" dirty="0">
              <a:ea typeface="宋体" pitchFamily="2" charset="-122"/>
              <a:cs typeface="Times New Roman" pitchFamily="18" charset="0"/>
            </a:endParaRPr>
          </a:p>
          <a:p>
            <a:pPr marL="514350" indent="-514350">
              <a:buFont typeface="+mj-lt"/>
              <a:buAutoNum type="arabicPeriod"/>
            </a:pPr>
            <a:r>
              <a:rPr lang="zh-CN" altLang="en-US" dirty="0">
                <a:ea typeface="宋体" pitchFamily="2" charset="-122"/>
                <a:cs typeface="Times New Roman" pitchFamily="18" charset="0"/>
              </a:rPr>
              <a:t>在控制台打印出如下图所示的效果。</a:t>
            </a:r>
            <a:endParaRPr lang="en-US" altLang="zh-CN" dirty="0">
              <a:ea typeface="宋体" pitchFamily="2" charset="-122"/>
              <a:cs typeface="Times New Roman" pitchFamily="18" charset="0"/>
            </a:endParaRPr>
          </a:p>
          <a:p>
            <a:pPr marL="514350" indent="-514350">
              <a:buFont typeface="+mj-lt"/>
              <a:buAutoNum type="arabicPeriod"/>
            </a:pPr>
            <a:endParaRPr lang="en-US" altLang="zh-CN" dirty="0">
              <a:ea typeface="宋体" pitchFamily="2" charset="-122"/>
              <a:cs typeface="Times New Roman" pitchFamily="18" charset="0"/>
            </a:endParaRPr>
          </a:p>
          <a:p>
            <a:pPr marL="0" indent="0">
              <a:buNone/>
            </a:pPr>
            <a:endParaRPr lang="en-US" altLang="zh-CN" dirty="0">
              <a:ea typeface="宋体" pitchFamily="2" charset="-122"/>
              <a:cs typeface="Times New Roman" pitchFamily="18" charset="0"/>
            </a:endParaRP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9712" y="3933056"/>
            <a:ext cx="4896544" cy="230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907704" y="3933056"/>
            <a:ext cx="5040560" cy="230611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941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1" name="TextBox 5"/>
          <p:cNvSpPr txBox="1">
            <a:spLocks noChangeArrowheads="1"/>
          </p:cNvSpPr>
          <p:nvPr/>
        </p:nvSpPr>
        <p:spPr bwMode="auto">
          <a:xfrm>
            <a:off x="3131840" y="764704"/>
            <a:ext cx="33843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algn="ctr" eaLnBrk="1" hangingPunct="1"/>
            <a:r>
              <a:rPr lang="zh-CN" altLang="en-US" sz="3600" b="1" dirty="0">
                <a:ea typeface="宋体" charset="-122"/>
              </a:rPr>
              <a:t>知识回顾</a:t>
            </a:r>
          </a:p>
        </p:txBody>
      </p:sp>
      <p:sp>
        <p:nvSpPr>
          <p:cNvPr id="55302" name="TextBox 6"/>
          <p:cNvSpPr txBox="1">
            <a:spLocks noChangeArrowheads="1"/>
          </p:cNvSpPr>
          <p:nvPr/>
        </p:nvSpPr>
        <p:spPr bwMode="auto">
          <a:xfrm>
            <a:off x="718567" y="1772816"/>
            <a:ext cx="756285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en-US" altLang="zh-CN" sz="2400" dirty="0">
                <a:ea typeface="宋体" charset="-122"/>
              </a:rPr>
              <a:t>●  JDK,JRE,JVM</a:t>
            </a:r>
            <a:r>
              <a:rPr lang="zh-CN" altLang="en-US" sz="2400" dirty="0">
                <a:ea typeface="宋体" charset="-122"/>
              </a:rPr>
              <a:t>的关系。</a:t>
            </a:r>
          </a:p>
          <a:p>
            <a:pPr eaLnBrk="1" hangingPunct="1"/>
            <a:endParaRPr lang="zh-CN" altLang="en-US" dirty="0">
              <a:ea typeface="宋体" charset="-122"/>
            </a:endParaRPr>
          </a:p>
          <a:p>
            <a:pPr eaLnBrk="1" hangingPunct="1"/>
            <a:r>
              <a:rPr lang="zh-CN" altLang="en-US" sz="2400" dirty="0">
                <a:ea typeface="宋体" charset="-122"/>
              </a:rPr>
              <a:t>●  环境变量</a:t>
            </a:r>
            <a:r>
              <a:rPr lang="en-US" altLang="zh-CN" sz="2400" dirty="0">
                <a:ea typeface="宋体" charset="-122"/>
              </a:rPr>
              <a:t>path</a:t>
            </a:r>
            <a:r>
              <a:rPr lang="zh-CN" altLang="en-US" sz="2400" dirty="0">
                <a:ea typeface="宋体" charset="-122"/>
              </a:rPr>
              <a:t>配置及其作用。</a:t>
            </a:r>
          </a:p>
          <a:p>
            <a:pPr eaLnBrk="1" hangingPunct="1"/>
            <a:endParaRPr lang="en-US" altLang="zh-CN" dirty="0">
              <a:ea typeface="宋体" charset="-122"/>
            </a:endParaRPr>
          </a:p>
          <a:p>
            <a:pPr eaLnBrk="1" hangingPunct="1"/>
            <a:r>
              <a:rPr lang="en-US" altLang="zh-CN" sz="2400" dirty="0">
                <a:ea typeface="宋体" charset="-122"/>
              </a:rPr>
              <a:t>●  Java</a:t>
            </a:r>
            <a:r>
              <a:rPr lang="zh-CN" altLang="en-US" sz="2400" dirty="0">
                <a:ea typeface="宋体" charset="-122"/>
              </a:rPr>
              <a:t>程序的编写、编译、运行步骤：</a:t>
            </a:r>
            <a:endParaRPr lang="en-US" altLang="zh-CN" sz="2400" dirty="0">
              <a:ea typeface="宋体" charset="-122"/>
            </a:endParaRPr>
          </a:p>
          <a:p>
            <a:pPr eaLnBrk="1" hangingPunct="1"/>
            <a:endParaRPr lang="zh-CN" altLang="en-US" sz="2400" dirty="0">
              <a:ea typeface="宋体" charset="-122"/>
            </a:endParaRPr>
          </a:p>
          <a:p>
            <a:pPr eaLnBrk="1" hangingPunct="1"/>
            <a:endParaRPr lang="en-US" altLang="zh-CN" sz="2400" dirty="0">
              <a:ea typeface="宋体" charset="-122"/>
            </a:endParaRPr>
          </a:p>
          <a:p>
            <a:pPr eaLnBrk="1" hangingPunct="1"/>
            <a:endParaRPr lang="en-US" altLang="zh-CN" sz="2400" dirty="0">
              <a:ea typeface="宋体" charset="-122"/>
            </a:endParaRPr>
          </a:p>
          <a:p>
            <a:pPr eaLnBrk="1" hangingPunct="1"/>
            <a:endParaRPr lang="zh-CN" altLang="en-US" dirty="0">
              <a:ea typeface="宋体" charset="-122"/>
            </a:endParaRPr>
          </a:p>
          <a:p>
            <a:pPr eaLnBrk="1" hangingPunct="1"/>
            <a:r>
              <a:rPr lang="en-US" altLang="zh-CN" sz="2400" dirty="0">
                <a:ea typeface="宋体" charset="-122"/>
              </a:rPr>
              <a:t>●  Java</a:t>
            </a:r>
            <a:r>
              <a:rPr lang="zh-CN" altLang="en-US" sz="2400" dirty="0">
                <a:ea typeface="宋体" charset="-122"/>
              </a:rPr>
              <a:t>程序编写的规则。</a:t>
            </a:r>
          </a:p>
          <a:p>
            <a:pPr eaLnBrk="1" hangingPunct="1"/>
            <a:endParaRPr lang="zh-CN" altLang="en-US" dirty="0">
              <a:ea typeface="宋体" charset="-122"/>
            </a:endParaRPr>
          </a:p>
          <a:p>
            <a:pPr eaLnBrk="1" hangingPunct="1"/>
            <a:r>
              <a:rPr lang="zh-CN" altLang="en-US" sz="2400" dirty="0">
                <a:ea typeface="宋体" charset="-122"/>
              </a:rPr>
              <a:t>●  在配置环境、编译、运行各个步骤中常见的错误以</a:t>
            </a:r>
            <a:endParaRPr lang="en-US" altLang="zh-CN" sz="2400" dirty="0">
              <a:ea typeface="宋体" charset="-122"/>
            </a:endParaRPr>
          </a:p>
          <a:p>
            <a:pPr eaLnBrk="1" hangingPunct="1"/>
            <a:r>
              <a:rPr lang="en-US" altLang="zh-CN" sz="2400" dirty="0">
                <a:ea typeface="宋体" charset="-122"/>
              </a:rPr>
              <a:t>      </a:t>
            </a:r>
            <a:r>
              <a:rPr lang="zh-CN" altLang="en-US" sz="2400" dirty="0">
                <a:ea typeface="宋体" charset="-122"/>
              </a:rPr>
              <a:t>及解决方法。</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38433"/>
            <a:ext cx="5135860" cy="108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68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764704"/>
            <a:ext cx="3787904" cy="857256"/>
          </a:xfrm>
        </p:spPr>
        <p:txBody>
          <a:bodyPr>
            <a:normAutofit/>
          </a:bodyPr>
          <a:lstStyle/>
          <a:p>
            <a:r>
              <a:rPr lang="zh-CN" altLang="en-US" b="1" dirty="0">
                <a:latin typeface="+mn-lt"/>
                <a:ea typeface="宋体" pitchFamily="2" charset="-122"/>
                <a:cs typeface="Times New Roman" pitchFamily="18" charset="0"/>
              </a:rPr>
              <a:t>本章内容</a:t>
            </a:r>
          </a:p>
        </p:txBody>
      </p:sp>
      <p:sp>
        <p:nvSpPr>
          <p:cNvPr id="3" name="内容占位符 2"/>
          <p:cNvSpPr>
            <a:spLocks noGrp="1"/>
          </p:cNvSpPr>
          <p:nvPr>
            <p:ph idx="1"/>
          </p:nvPr>
        </p:nvSpPr>
        <p:spPr>
          <a:xfrm>
            <a:off x="714348" y="1571612"/>
            <a:ext cx="7238608" cy="4686320"/>
          </a:xfrm>
        </p:spPr>
        <p:txBody>
          <a:bodyPr>
            <a:noAutofit/>
          </a:bodyPr>
          <a:lstStyle/>
          <a:p>
            <a:pPr marL="0" indent="0">
              <a:lnSpc>
                <a:spcPts val="3600"/>
              </a:lnSpc>
              <a:buNone/>
            </a:pPr>
            <a:r>
              <a:rPr lang="en-US" altLang="zh-CN" dirty="0">
                <a:ea typeface="宋体" pitchFamily="2" charset="-122"/>
                <a:cs typeface="Times New Roman" pitchFamily="18" charset="0"/>
              </a:rPr>
              <a:t>	1</a:t>
            </a:r>
            <a:r>
              <a:rPr lang="zh-CN" altLang="en-US" dirty="0">
                <a:ea typeface="宋体" pitchFamily="2" charset="-122"/>
                <a:cs typeface="Times New Roman" pitchFamily="18" charset="0"/>
              </a:rPr>
              <a:t>、程序</a:t>
            </a:r>
            <a:endParaRPr lang="en-US" altLang="zh-CN" dirty="0">
              <a:ea typeface="宋体" pitchFamily="2" charset="-122"/>
              <a:cs typeface="Times New Roman" pitchFamily="18" charset="0"/>
            </a:endParaRPr>
          </a:p>
          <a:p>
            <a:pPr marL="0" indent="0">
              <a:lnSpc>
                <a:spcPts val="3600"/>
              </a:lnSpc>
              <a:buNone/>
            </a:pPr>
            <a:r>
              <a:rPr lang="en-US" altLang="zh-CN" dirty="0">
                <a:ea typeface="宋体" pitchFamily="2" charset="-122"/>
                <a:cs typeface="Times New Roman" pitchFamily="18" charset="0"/>
              </a:rPr>
              <a:t>	2</a:t>
            </a:r>
            <a:r>
              <a:rPr lang="zh-CN" altLang="en-US" dirty="0">
                <a:ea typeface="宋体" pitchFamily="2" charset="-122"/>
                <a:cs typeface="Times New Roman" pitchFamily="18" charset="0"/>
              </a:rPr>
              <a:t>、计算机语言</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2</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语言的介绍</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3</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程序的运行机制和执行过程</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4</a:t>
            </a:r>
            <a:r>
              <a:rPr lang="zh-CN" altLang="en-US" dirty="0">
                <a:ea typeface="宋体" pitchFamily="2" charset="-122"/>
                <a:cs typeface="Times New Roman" pitchFamily="18" charset="0"/>
              </a:rPr>
              <a:t>、开发</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程序的步骤</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5</a:t>
            </a:r>
            <a:r>
              <a:rPr lang="zh-CN" altLang="en-US" dirty="0">
                <a:ea typeface="宋体" pitchFamily="2" charset="-122"/>
                <a:cs typeface="Times New Roman" pitchFamily="18" charset="0"/>
              </a:rPr>
              <a:t>、开发</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第一个程序</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6</a:t>
            </a:r>
            <a:r>
              <a:rPr lang="zh-CN" altLang="en-US" dirty="0">
                <a:ea typeface="宋体" pitchFamily="2" charset="-122"/>
                <a:cs typeface="Times New Roman" pitchFamily="18" charset="0"/>
              </a:rPr>
              <a:t>、常见注释和</a:t>
            </a:r>
            <a:r>
              <a:rPr lang="en-US" altLang="zh-CN" dirty="0">
                <a:ea typeface="宋体" pitchFamily="2" charset="-122"/>
                <a:cs typeface="Times New Roman" pitchFamily="18" charset="0"/>
              </a:rPr>
              <a:t>API</a:t>
            </a:r>
          </a:p>
          <a:p>
            <a:pPr marL="0" indent="0">
              <a:lnSpc>
                <a:spcPts val="3600"/>
              </a:lnSpc>
              <a:buNone/>
            </a:pPr>
            <a:r>
              <a:rPr lang="en-US" altLang="zh-CN" dirty="0">
                <a:ea typeface="宋体" pitchFamily="2" charset="-122"/>
                <a:cs typeface="Times New Roman" pitchFamily="18" charset="0"/>
              </a:rPr>
              <a:t>	7</a:t>
            </a:r>
            <a:r>
              <a:rPr lang="zh-CN" altLang="en-US" dirty="0">
                <a:ea typeface="宋体" pitchFamily="2" charset="-122"/>
                <a:cs typeface="Times New Roman" pitchFamily="18" charset="0"/>
              </a:rPr>
              <a:t>、常见的</a:t>
            </a:r>
            <a:r>
              <a:rPr lang="en-US" altLang="zh-CN" dirty="0">
                <a:ea typeface="宋体" pitchFamily="2" charset="-122"/>
                <a:cs typeface="Times New Roman" pitchFamily="18" charset="0"/>
              </a:rPr>
              <a:t>dos</a:t>
            </a:r>
            <a:r>
              <a:rPr lang="zh-CN" altLang="en-US" dirty="0">
                <a:ea typeface="宋体" pitchFamily="2" charset="-122"/>
                <a:cs typeface="Times New Roman" pitchFamily="18" charset="0"/>
              </a:rPr>
              <a:t>命令</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补充</a:t>
            </a:r>
            <a:r>
              <a:rPr lang="en-US" altLang="zh-CN" dirty="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583346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1" name="TextBox 4"/>
          <p:cNvSpPr txBox="1">
            <a:spLocks noChangeArrowheads="1"/>
          </p:cNvSpPr>
          <p:nvPr/>
        </p:nvSpPr>
        <p:spPr bwMode="auto">
          <a:xfrm>
            <a:off x="825500" y="1052513"/>
            <a:ext cx="46826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sz="2800" b="1" dirty="0">
                <a:latin typeface="+mn-lt"/>
                <a:ea typeface="宋体" pitchFamily="2" charset="-122"/>
                <a:cs typeface="Times New Roman" pitchFamily="18" charset="0"/>
              </a:rPr>
              <a:t>补充：</a:t>
            </a:r>
            <a:r>
              <a:rPr lang="en-US" altLang="zh-CN" sz="2800" b="1" dirty="0">
                <a:latin typeface="+mn-lt"/>
                <a:ea typeface="宋体" pitchFamily="2" charset="-122"/>
                <a:cs typeface="Times New Roman" pitchFamily="18" charset="0"/>
              </a:rPr>
              <a:t>Java</a:t>
            </a:r>
            <a:r>
              <a:rPr lang="zh-CN" altLang="en-US" sz="2800" b="1" dirty="0">
                <a:latin typeface="+mn-lt"/>
                <a:ea typeface="宋体" pitchFamily="2" charset="-122"/>
                <a:cs typeface="Times New Roman" pitchFamily="18" charset="0"/>
              </a:rPr>
              <a:t>开发工具</a:t>
            </a:r>
          </a:p>
        </p:txBody>
      </p:sp>
      <p:sp>
        <p:nvSpPr>
          <p:cNvPr id="4" name="TextBox 5"/>
          <p:cNvSpPr txBox="1">
            <a:spLocks noChangeArrowheads="1"/>
          </p:cNvSpPr>
          <p:nvPr/>
        </p:nvSpPr>
        <p:spPr bwMode="auto">
          <a:xfrm>
            <a:off x="538163" y="2060848"/>
            <a:ext cx="8139112"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l"/>
              <a:defRPr/>
            </a:pPr>
            <a:r>
              <a:rPr lang="zh-CN" altLang="en-US" sz="2400" dirty="0">
                <a:latin typeface="+mn-lt"/>
                <a:ea typeface="宋体" panose="02010600030101010101" pitchFamily="2" charset="-122"/>
                <a:cs typeface="Times New Roman" pitchFamily="18" charset="0"/>
              </a:rPr>
              <a:t>文本编辑工具：</a:t>
            </a:r>
            <a:endParaRPr lang="en-US" altLang="zh-CN" sz="2400" dirty="0">
              <a:latin typeface="+mn-lt"/>
              <a:ea typeface="宋体" panose="02010600030101010101" pitchFamily="2" charset="-122"/>
              <a:cs typeface="Times New Roman" pitchFamily="18" charset="0"/>
            </a:endParaRPr>
          </a:p>
          <a:p>
            <a:pPr eaLnBrk="1" hangingPunct="1">
              <a:defRPr/>
            </a:pPr>
            <a:r>
              <a:rPr lang="en-US" altLang="zh-CN" sz="2400" dirty="0">
                <a:latin typeface="+mn-lt"/>
                <a:ea typeface="宋体" panose="02010600030101010101" pitchFamily="2" charset="-122"/>
                <a:cs typeface="Times New Roman" pitchFamily="18" charset="0"/>
              </a:rPr>
              <a:t>     </a:t>
            </a:r>
            <a:r>
              <a:rPr lang="zh-CN" altLang="en-US" sz="2400" dirty="0">
                <a:latin typeface="+mn-lt"/>
                <a:ea typeface="宋体" panose="02010600030101010101" pitchFamily="2" charset="-122"/>
                <a:cs typeface="Times New Roman" pitchFamily="18" charset="0"/>
              </a:rPr>
              <a:t>记事本</a:t>
            </a:r>
            <a:r>
              <a:rPr lang="en-US" altLang="zh-CN" sz="2400" dirty="0">
                <a:latin typeface="+mn-lt"/>
                <a:ea typeface="宋体" panose="02010600030101010101" pitchFamily="2" charset="-122"/>
                <a:cs typeface="Times New Roman" pitchFamily="18" charset="0"/>
              </a:rPr>
              <a:t>                      </a:t>
            </a:r>
            <a:r>
              <a:rPr lang="en-US" altLang="zh-CN" sz="2400" dirty="0" err="1">
                <a:latin typeface="+mn-lt"/>
                <a:ea typeface="宋体" panose="02010600030101010101" pitchFamily="2" charset="-122"/>
                <a:cs typeface="Times New Roman" pitchFamily="18" charset="0"/>
              </a:rPr>
              <a:t>UltraEdit</a:t>
            </a:r>
            <a:r>
              <a:rPr lang="en-US" altLang="zh-CN" sz="2400" dirty="0">
                <a:latin typeface="+mn-lt"/>
                <a:ea typeface="宋体" panose="02010600030101010101" pitchFamily="2" charset="-122"/>
                <a:cs typeface="Times New Roman" pitchFamily="18" charset="0"/>
              </a:rPr>
              <a:t>          </a:t>
            </a:r>
            <a:r>
              <a:rPr lang="en-US" altLang="zh-CN" sz="2400" dirty="0" err="1">
                <a:latin typeface="+mn-lt"/>
                <a:ea typeface="宋体" panose="02010600030101010101" pitchFamily="2" charset="-122"/>
                <a:cs typeface="Times New Roman" pitchFamily="18" charset="0"/>
              </a:rPr>
              <a:t>EditPlus</a:t>
            </a:r>
            <a:r>
              <a:rPr lang="en-US" altLang="zh-CN" sz="2400" dirty="0">
                <a:latin typeface="+mn-lt"/>
                <a:ea typeface="宋体" panose="02010600030101010101" pitchFamily="2" charset="-122"/>
                <a:cs typeface="Times New Roman" pitchFamily="18" charset="0"/>
              </a:rPr>
              <a:t>                                 </a:t>
            </a:r>
          </a:p>
          <a:p>
            <a:pPr eaLnBrk="1" hangingPunct="1">
              <a:defRPr/>
            </a:pPr>
            <a:r>
              <a:rPr lang="en-US" altLang="zh-CN" sz="2400" dirty="0">
                <a:latin typeface="+mn-lt"/>
                <a:ea typeface="宋体" panose="02010600030101010101" pitchFamily="2" charset="-122"/>
                <a:cs typeface="Times New Roman" pitchFamily="18" charset="0"/>
              </a:rPr>
              <a:t>     </a:t>
            </a:r>
            <a:r>
              <a:rPr lang="en-US" altLang="zh-CN" sz="2400" dirty="0" err="1">
                <a:latin typeface="+mn-lt"/>
                <a:ea typeface="宋体" panose="02010600030101010101" pitchFamily="2" charset="-122"/>
                <a:cs typeface="Times New Roman" pitchFamily="18" charset="0"/>
              </a:rPr>
              <a:t>TextPad</a:t>
            </a:r>
            <a:r>
              <a:rPr lang="en-US" altLang="zh-CN" sz="2400" dirty="0">
                <a:latin typeface="+mn-lt"/>
                <a:ea typeface="宋体" panose="02010600030101010101" pitchFamily="2" charset="-122"/>
                <a:cs typeface="Times New Roman" pitchFamily="18" charset="0"/>
              </a:rPr>
              <a:t>		</a:t>
            </a:r>
            <a:r>
              <a:rPr lang="en-US" altLang="zh-CN" sz="2400" dirty="0" err="1">
                <a:latin typeface="+mn-lt"/>
                <a:ea typeface="宋体" panose="02010600030101010101" pitchFamily="2" charset="-122"/>
                <a:cs typeface="Times New Roman" pitchFamily="18" charset="0"/>
              </a:rPr>
              <a:t>NotePad</a:t>
            </a:r>
            <a:endParaRPr lang="zh-CN" altLang="en-US" sz="2400" dirty="0">
              <a:latin typeface="+mn-lt"/>
              <a:ea typeface="宋体" panose="02010600030101010101" pitchFamily="2" charset="-122"/>
              <a:cs typeface="Times New Roman" pitchFamily="18" charset="0"/>
            </a:endParaRPr>
          </a:p>
          <a:p>
            <a:pPr eaLnBrk="1" hangingPunct="1">
              <a:defRPr/>
            </a:pPr>
            <a:endParaRPr lang="en-US" altLang="zh-CN" sz="2400" dirty="0">
              <a:latin typeface="+mn-lt"/>
              <a:ea typeface="宋体" panose="02010600030101010101" pitchFamily="2" charset="-122"/>
              <a:cs typeface="Times New Roman" pitchFamily="18" charset="0"/>
            </a:endParaRPr>
          </a:p>
          <a:p>
            <a:pPr marL="342900" indent="-342900" eaLnBrk="1" hangingPunct="1">
              <a:buFont typeface="Wingdings" pitchFamily="2" charset="2"/>
              <a:buChar char="l"/>
              <a:defRPr/>
            </a:pPr>
            <a:r>
              <a:rPr lang="en-US" altLang="zh-CN" sz="2400" dirty="0">
                <a:latin typeface="+mn-lt"/>
                <a:ea typeface="宋体" panose="02010600030101010101" pitchFamily="2" charset="-122"/>
                <a:cs typeface="Times New Roman" pitchFamily="18" charset="0"/>
              </a:rPr>
              <a:t>Java</a:t>
            </a:r>
            <a:r>
              <a:rPr lang="zh-CN" altLang="en-US" sz="2400" dirty="0">
                <a:latin typeface="+mn-lt"/>
                <a:ea typeface="宋体" panose="02010600030101010101" pitchFamily="2" charset="-122"/>
                <a:cs typeface="Times New Roman" pitchFamily="18" charset="0"/>
              </a:rPr>
              <a:t>集成开发环境（</a:t>
            </a:r>
            <a:r>
              <a:rPr lang="en-US" altLang="zh-CN" sz="2400" dirty="0">
                <a:latin typeface="+mn-lt"/>
                <a:ea typeface="宋体" panose="02010600030101010101" pitchFamily="2" charset="-122"/>
                <a:cs typeface="Times New Roman" pitchFamily="18" charset="0"/>
              </a:rPr>
              <a:t>IDE)</a:t>
            </a:r>
            <a:r>
              <a:rPr lang="zh-CN" altLang="en-US" sz="2400" dirty="0">
                <a:latin typeface="+mn-lt"/>
                <a:ea typeface="宋体" panose="02010600030101010101" pitchFamily="2" charset="-122"/>
                <a:cs typeface="Times New Roman" pitchFamily="18" charset="0"/>
              </a:rPr>
              <a:t>：</a:t>
            </a:r>
            <a:endParaRPr lang="en-US" altLang="zh-CN" sz="2400" dirty="0">
              <a:latin typeface="+mn-lt"/>
              <a:ea typeface="宋体" panose="02010600030101010101" pitchFamily="2" charset="-122"/>
              <a:cs typeface="Times New Roman" pitchFamily="18" charset="0"/>
            </a:endParaRPr>
          </a:p>
          <a:p>
            <a:pPr eaLnBrk="1" hangingPunct="1">
              <a:defRPr/>
            </a:pPr>
            <a:r>
              <a:rPr lang="en-US" altLang="zh-CN" sz="2400" dirty="0">
                <a:latin typeface="+mn-lt"/>
                <a:ea typeface="宋体" panose="02010600030101010101" pitchFamily="2" charset="-122"/>
                <a:cs typeface="Times New Roman" pitchFamily="18" charset="0"/>
              </a:rPr>
              <a:t>        IntelliJ IDEA                     Eclipse</a:t>
            </a:r>
          </a:p>
          <a:p>
            <a:pPr eaLnBrk="1" hangingPunct="1">
              <a:defRPr/>
            </a:pPr>
            <a:r>
              <a:rPr lang="en-US" altLang="zh-CN" sz="2400" dirty="0">
                <a:latin typeface="+mn-lt"/>
                <a:ea typeface="宋体" panose="02010600030101010101" pitchFamily="2" charset="-122"/>
                <a:cs typeface="Times New Roman" pitchFamily="18" charset="0"/>
              </a:rPr>
              <a:t>        MyEclipse                        NetBeans</a:t>
            </a:r>
            <a:endParaRPr lang="zh-CN" altLang="en-US" sz="2400" dirty="0">
              <a:latin typeface="+mn-lt"/>
              <a:ea typeface="宋体" panose="02010600030101010101" pitchFamily="2" charset="-122"/>
              <a:cs typeface="Times New Roman" pitchFamily="18" charset="0"/>
            </a:endParaRPr>
          </a:p>
        </p:txBody>
      </p:sp>
    </p:spTree>
    <p:extLst>
      <p:ext uri="{BB962C8B-B14F-4D97-AF65-F5344CB8AC3E}">
        <p14:creationId xmlns:p14="http://schemas.microsoft.com/office/powerpoint/2010/main" val="107658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764704"/>
            <a:ext cx="8429684" cy="1928826"/>
          </a:xfrm>
        </p:spPr>
      </p:pic>
      <p:sp>
        <p:nvSpPr>
          <p:cNvPr id="7" name="TextBox 6"/>
          <p:cNvSpPr txBox="1"/>
          <p:nvPr/>
        </p:nvSpPr>
        <p:spPr>
          <a:xfrm>
            <a:off x="2051720" y="1344396"/>
            <a:ext cx="5357850" cy="769441"/>
          </a:xfrm>
          <a:prstGeom prst="rect">
            <a:avLst/>
          </a:prstGeom>
          <a:noFill/>
        </p:spPr>
        <p:txBody>
          <a:bodyPr wrap="square" rtlCol="0">
            <a:spAutoFit/>
          </a:bodyPr>
          <a:lstStyle/>
          <a:p>
            <a:r>
              <a:rPr lang="zh-CN" altLang="en-US" sz="4400" dirty="0">
                <a:solidFill>
                  <a:schemeClr val="bg1"/>
                </a:solidFill>
              </a:rPr>
              <a:t>第二节 走进</a:t>
            </a:r>
            <a:r>
              <a:rPr lang="en-US" altLang="zh-CN" sz="4400" dirty="0">
                <a:solidFill>
                  <a:schemeClr val="bg1"/>
                </a:solidFill>
              </a:rPr>
              <a:t>Java</a:t>
            </a:r>
            <a:r>
              <a:rPr lang="zh-CN" altLang="en-US" sz="4400" dirty="0">
                <a:solidFill>
                  <a:schemeClr val="bg1"/>
                </a:solidFill>
              </a:rPr>
              <a:t>语言</a:t>
            </a:r>
          </a:p>
        </p:txBody>
      </p:sp>
      <p:pic>
        <p:nvPicPr>
          <p:cNvPr id="4" name="图片 3" descr="1.png">
            <a:extLst>
              <a:ext uri="{FF2B5EF4-FFF2-40B4-BE49-F238E27FC236}">
                <a16:creationId xmlns:a16="http://schemas.microsoft.com/office/drawing/2014/main" id="{D1216220-7ABE-4B11-9162-ED768776C161}"/>
              </a:ext>
            </a:extLst>
          </p:cNvPr>
          <p:cNvPicPr>
            <a:picLocks noChangeAspect="1"/>
          </p:cNvPicPr>
          <p:nvPr/>
        </p:nvPicPr>
        <p:blipFill>
          <a:blip r:embed="rId3"/>
          <a:stretch>
            <a:fillRect/>
          </a:stretch>
        </p:blipFill>
        <p:spPr>
          <a:xfrm>
            <a:off x="1403648" y="2693529"/>
            <a:ext cx="6408712" cy="39379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2615232" y="836712"/>
            <a:ext cx="4076792" cy="707886"/>
          </a:xfrm>
          <a:prstGeom prst="rect">
            <a:avLst/>
          </a:prstGeom>
        </p:spPr>
        <p:txBody>
          <a:bodyPr wrap="square">
            <a:spAutoFit/>
          </a:bodyPr>
          <a:lstStyle/>
          <a:p>
            <a:r>
              <a:rPr lang="en-US" altLang="zh-CN" sz="4000" b="1" dirty="0">
                <a:ea typeface="宋体" pitchFamily="2" charset="-122"/>
                <a:cs typeface="Times New Roman" pitchFamily="18" charset="0"/>
              </a:rPr>
              <a:t>Java</a:t>
            </a:r>
            <a:r>
              <a:rPr lang="zh-CN" altLang="en-US" sz="4000" b="1" dirty="0">
                <a:ea typeface="宋体" pitchFamily="2" charset="-122"/>
                <a:cs typeface="Times New Roman" pitchFamily="18" charset="0"/>
              </a:rPr>
              <a:t>语言概述</a:t>
            </a:r>
          </a:p>
        </p:txBody>
      </p:sp>
      <p:sp>
        <p:nvSpPr>
          <p:cNvPr id="5" name="TextBox 6"/>
          <p:cNvSpPr txBox="1">
            <a:spLocks noChangeArrowheads="1"/>
          </p:cNvSpPr>
          <p:nvPr/>
        </p:nvSpPr>
        <p:spPr bwMode="auto">
          <a:xfrm>
            <a:off x="323528" y="1700808"/>
            <a:ext cx="8208912" cy="474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l"/>
            </a:pPr>
            <a:r>
              <a:rPr lang="zh-CN" altLang="en-US" sz="2400" dirty="0">
                <a:latin typeface="+mn-lt"/>
                <a:ea typeface="宋体" pitchFamily="2" charset="-122"/>
                <a:cs typeface="Times New Roman" pitchFamily="18" charset="0"/>
              </a:rPr>
              <a:t>是</a:t>
            </a:r>
            <a:r>
              <a:rPr lang="en-US" altLang="zh-CN" sz="2400" dirty="0">
                <a:latin typeface="+mn-lt"/>
                <a:ea typeface="宋体" pitchFamily="2" charset="-122"/>
                <a:cs typeface="Times New Roman" pitchFamily="18" charset="0"/>
              </a:rPr>
              <a:t>SUN(</a:t>
            </a:r>
            <a:r>
              <a:rPr lang="en-US" altLang="zh-CN" sz="2400" dirty="0">
                <a:solidFill>
                  <a:srgbClr val="CC3300"/>
                </a:solidFill>
                <a:latin typeface="+mn-lt"/>
                <a:ea typeface="宋体" pitchFamily="2" charset="-122"/>
                <a:cs typeface="Times New Roman" pitchFamily="18" charset="0"/>
              </a:rPr>
              <a:t>S</a:t>
            </a:r>
            <a:r>
              <a:rPr lang="en-US" altLang="zh-CN" sz="2400" dirty="0">
                <a:latin typeface="+mn-lt"/>
                <a:ea typeface="宋体" pitchFamily="2" charset="-122"/>
                <a:cs typeface="Times New Roman" pitchFamily="18" charset="0"/>
              </a:rPr>
              <a:t>tanford </a:t>
            </a:r>
            <a:r>
              <a:rPr lang="en-US" altLang="zh-CN" sz="2400" dirty="0">
                <a:solidFill>
                  <a:srgbClr val="CC3300"/>
                </a:solidFill>
                <a:latin typeface="+mn-lt"/>
                <a:ea typeface="宋体" pitchFamily="2" charset="-122"/>
                <a:cs typeface="Times New Roman" pitchFamily="18" charset="0"/>
              </a:rPr>
              <a:t>U</a:t>
            </a:r>
            <a:r>
              <a:rPr lang="en-US" altLang="zh-CN" sz="2400" dirty="0">
                <a:latin typeface="+mn-lt"/>
                <a:ea typeface="宋体" pitchFamily="2" charset="-122"/>
                <a:cs typeface="Times New Roman" pitchFamily="18" charset="0"/>
              </a:rPr>
              <a:t>niversity </a:t>
            </a:r>
            <a:r>
              <a:rPr lang="en-US" altLang="zh-CN" sz="2400" dirty="0">
                <a:solidFill>
                  <a:srgbClr val="CC3300"/>
                </a:solidFill>
                <a:latin typeface="+mn-lt"/>
                <a:ea typeface="宋体" pitchFamily="2" charset="-122"/>
                <a:cs typeface="Times New Roman" pitchFamily="18" charset="0"/>
              </a:rPr>
              <a:t>N</a:t>
            </a:r>
            <a:r>
              <a:rPr lang="en-US" altLang="zh-CN" sz="2400" dirty="0">
                <a:latin typeface="+mn-lt"/>
                <a:ea typeface="宋体" pitchFamily="2" charset="-122"/>
                <a:cs typeface="Times New Roman" pitchFamily="18" charset="0"/>
              </a:rPr>
              <a:t>etwork</a:t>
            </a:r>
            <a:r>
              <a:rPr lang="zh-CN" altLang="en-US" sz="2400" dirty="0">
                <a:latin typeface="+mn-lt"/>
                <a:ea typeface="宋体" pitchFamily="2" charset="-122"/>
                <a:cs typeface="Times New Roman" pitchFamily="18" charset="0"/>
              </a:rPr>
              <a:t>，斯坦福大学网络公司 </a:t>
            </a:r>
            <a:r>
              <a:rPr lang="en-US" altLang="zh-CN" sz="2400" dirty="0">
                <a:latin typeface="+mn-lt"/>
                <a:ea typeface="宋体" pitchFamily="2" charset="-122"/>
                <a:cs typeface="Times New Roman" pitchFamily="18" charset="0"/>
              </a:rPr>
              <a:t>) 1995</a:t>
            </a:r>
            <a:r>
              <a:rPr lang="zh-CN" altLang="en-US" sz="2400" dirty="0">
                <a:latin typeface="+mn-lt"/>
                <a:ea typeface="宋体" pitchFamily="2" charset="-122"/>
                <a:cs typeface="Times New Roman" pitchFamily="18" charset="0"/>
              </a:rPr>
              <a:t>年推出的一门高级编程语言。</a:t>
            </a:r>
          </a:p>
          <a:p>
            <a:pPr marL="1028700" lvl="1" eaLnBrk="1" hangingPunct="1">
              <a:lnSpc>
                <a:spcPts val="2700"/>
              </a:lnSpc>
              <a:spcBef>
                <a:spcPts val="600"/>
              </a:spcBef>
              <a:buFont typeface="Wingdings" pitchFamily="2" charset="2"/>
              <a:buChar char="Ø"/>
            </a:pPr>
            <a:r>
              <a:rPr lang="zh-CN" altLang="en-US" sz="2000" dirty="0">
                <a:latin typeface="+mn-lt"/>
                <a:ea typeface="宋体" pitchFamily="2" charset="-122"/>
                <a:cs typeface="Times New Roman" pitchFamily="18" charset="0"/>
              </a:rPr>
              <a:t>最初命名为</a:t>
            </a:r>
            <a:r>
              <a:rPr lang="en-US" altLang="zh-CN" sz="2000" dirty="0">
                <a:latin typeface="+mn-lt"/>
                <a:ea typeface="宋体" pitchFamily="2" charset="-122"/>
                <a:cs typeface="Times New Roman" pitchFamily="18" charset="0"/>
              </a:rPr>
              <a:t>Oak (</a:t>
            </a:r>
            <a:r>
              <a:rPr lang="zh-CN" altLang="en-US" sz="2000" dirty="0">
                <a:latin typeface="+mn-lt"/>
                <a:ea typeface="宋体" pitchFamily="2" charset="-122"/>
                <a:cs typeface="Times New Roman" pitchFamily="18" charset="0"/>
              </a:rPr>
              <a:t>橡树</a:t>
            </a:r>
            <a:r>
              <a:rPr lang="en-US" altLang="zh-CN" sz="2000" dirty="0">
                <a:latin typeface="+mn-lt"/>
                <a:ea typeface="宋体" pitchFamily="2" charset="-122"/>
                <a:cs typeface="Times New Roman" pitchFamily="18" charset="0"/>
              </a:rPr>
              <a:t>)</a:t>
            </a:r>
          </a:p>
          <a:p>
            <a:pPr marL="1028700" lvl="1" eaLnBrk="1" hangingPunct="1">
              <a:lnSpc>
                <a:spcPts val="2700"/>
              </a:lnSpc>
              <a:buFont typeface="Wingdings" pitchFamily="2" charset="2"/>
              <a:buChar char="Ø"/>
            </a:pPr>
            <a:r>
              <a:rPr lang="zh-CN" altLang="en-US" sz="2000" dirty="0">
                <a:latin typeface="+mn-lt"/>
                <a:ea typeface="宋体" pitchFamily="2" charset="-122"/>
                <a:cs typeface="Times New Roman" pitchFamily="18" charset="0"/>
              </a:rPr>
              <a:t>最初的目的：与家电一起使用</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en-US" altLang="zh-CN" sz="2000" dirty="0">
                <a:latin typeface="+mn-lt"/>
                <a:ea typeface="宋体" pitchFamily="2" charset="-122"/>
                <a:cs typeface="Times New Roman" pitchFamily="18" charset="0"/>
              </a:rPr>
              <a:t>1994</a:t>
            </a:r>
            <a:r>
              <a:rPr lang="zh-CN" altLang="en-US" sz="2000" dirty="0">
                <a:latin typeface="+mn-lt"/>
                <a:ea typeface="宋体" pitchFamily="2" charset="-122"/>
                <a:cs typeface="Times New Roman" pitchFamily="18" charset="0"/>
              </a:rPr>
              <a:t>年，开发组意识到</a:t>
            </a:r>
            <a:r>
              <a:rPr lang="en-US" altLang="zh-CN" sz="2000" dirty="0">
                <a:latin typeface="+mn-lt"/>
                <a:ea typeface="宋体" pitchFamily="2" charset="-122"/>
                <a:cs typeface="Times New Roman" pitchFamily="18" charset="0"/>
              </a:rPr>
              <a:t>Oak </a:t>
            </a:r>
            <a:r>
              <a:rPr lang="zh-CN" altLang="en-US" sz="2000" dirty="0">
                <a:latin typeface="+mn-lt"/>
                <a:ea typeface="宋体" pitchFamily="2" charset="-122"/>
                <a:cs typeface="Times New Roman" pitchFamily="18" charset="0"/>
              </a:rPr>
              <a:t>非常适合于互联网</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en-US" altLang="zh-CN" sz="2000" dirty="0">
                <a:latin typeface="+mn-lt"/>
                <a:ea typeface="宋体" pitchFamily="2" charset="-122"/>
                <a:cs typeface="Times New Roman" pitchFamily="18" charset="0"/>
              </a:rPr>
              <a:t>19</a:t>
            </a:r>
            <a:r>
              <a:rPr lang="zh-CN" altLang="en-US" sz="2000" dirty="0">
                <a:latin typeface="+mn-lt"/>
                <a:ea typeface="宋体" pitchFamily="2" charset="-122"/>
                <a:cs typeface="Times New Roman" pitchFamily="18" charset="0"/>
              </a:rPr>
              <a:t>95年，SUN发布JDK 1.0</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en-US" altLang="zh-CN" sz="2000" dirty="0">
                <a:latin typeface="+mn-lt"/>
                <a:ea typeface="宋体" pitchFamily="2" charset="-122"/>
                <a:cs typeface="Times New Roman" pitchFamily="18" charset="0"/>
              </a:rPr>
              <a:t>1996</a:t>
            </a:r>
            <a:r>
              <a:rPr lang="zh-CN" altLang="en-US" sz="2000" dirty="0">
                <a:latin typeface="+mn-lt"/>
                <a:ea typeface="宋体" pitchFamily="2" charset="-122"/>
                <a:cs typeface="Times New Roman" pitchFamily="18" charset="0"/>
              </a:rPr>
              <a:t>年，发布正式版</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en-US" altLang="zh-CN" sz="2000" dirty="0">
                <a:latin typeface="+mn-lt"/>
                <a:ea typeface="宋体" pitchFamily="2" charset="-122"/>
                <a:cs typeface="Times New Roman" pitchFamily="18" charset="0"/>
              </a:rPr>
              <a:t>19</a:t>
            </a:r>
            <a:r>
              <a:rPr lang="zh-CN" altLang="en-US" sz="2000" dirty="0">
                <a:latin typeface="+mn-lt"/>
                <a:ea typeface="宋体" pitchFamily="2" charset="-122"/>
                <a:cs typeface="Times New Roman" pitchFamily="18" charset="0"/>
              </a:rPr>
              <a:t>98年，JDK1.2，后续JDK1.3， 1.4，1.5（更名为Java5.0）</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zh-CN" altLang="en-US" sz="2000" dirty="0">
                <a:latin typeface="+mn-lt"/>
                <a:ea typeface="宋体" pitchFamily="2" charset="-122"/>
                <a:cs typeface="Times New Roman" pitchFamily="18" charset="0"/>
              </a:rPr>
              <a:t>最新版本为 JDK </a:t>
            </a:r>
            <a:r>
              <a:rPr lang="en-US" altLang="zh-CN" sz="2000" dirty="0">
                <a:latin typeface="+mn-lt"/>
                <a:ea typeface="宋体" pitchFamily="2" charset="-122"/>
                <a:cs typeface="Times New Roman" pitchFamily="18" charset="0"/>
              </a:rPr>
              <a:t>8</a:t>
            </a:r>
            <a:r>
              <a:rPr lang="zh-CN" altLang="en-US" sz="2000" dirty="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p>
            <a:pPr marL="342900" indent="-342900" eaLnBrk="1" hangingPunct="1">
              <a:spcBef>
                <a:spcPts val="1200"/>
              </a:spcBef>
              <a:buFont typeface="Wingdings" pitchFamily="2" charset="2"/>
              <a:buChar char="l"/>
            </a:pPr>
            <a:r>
              <a:rPr lang="zh-CN" altLang="en-US" sz="2400" dirty="0">
                <a:latin typeface="+mn-lt"/>
                <a:ea typeface="宋体" pitchFamily="2" charset="-122"/>
                <a:cs typeface="Times New Roman" pitchFamily="18" charset="0"/>
              </a:rPr>
              <a:t>是一种面向</a:t>
            </a:r>
            <a:r>
              <a:rPr lang="en-US" altLang="zh-CN" sz="2400" dirty="0">
                <a:latin typeface="+mn-lt"/>
                <a:ea typeface="宋体" pitchFamily="2" charset="-122"/>
                <a:cs typeface="Times New Roman" pitchFamily="18" charset="0"/>
              </a:rPr>
              <a:t>Internet</a:t>
            </a:r>
            <a:r>
              <a:rPr lang="zh-CN" altLang="en-US" sz="2400" dirty="0">
                <a:latin typeface="+mn-lt"/>
                <a:ea typeface="宋体" pitchFamily="2" charset="-122"/>
                <a:cs typeface="Times New Roman" pitchFamily="18" charset="0"/>
              </a:rPr>
              <a:t>的编程语言。</a:t>
            </a:r>
          </a:p>
          <a:p>
            <a:pPr marL="342900" indent="-342900" eaLnBrk="1" hangingPunct="1">
              <a:spcBef>
                <a:spcPts val="1200"/>
              </a:spcBef>
              <a:buFont typeface="Wingdings" pitchFamily="2" charset="2"/>
              <a:buChar char="l"/>
            </a:pPr>
            <a:r>
              <a:rPr lang="zh-CN" altLang="en-US" sz="2400" dirty="0">
                <a:latin typeface="+mn-lt"/>
                <a:ea typeface="宋体" pitchFamily="2" charset="-122"/>
                <a:cs typeface="Times New Roman" pitchFamily="18" charset="0"/>
              </a:rPr>
              <a:t>随着</a:t>
            </a:r>
            <a:r>
              <a:rPr lang="en-US" altLang="zh-CN" sz="2400" dirty="0">
                <a:latin typeface="+mn-lt"/>
                <a:ea typeface="宋体" pitchFamily="2" charset="-122"/>
                <a:cs typeface="Times New Roman" pitchFamily="18" charset="0"/>
              </a:rPr>
              <a:t>Java</a:t>
            </a:r>
            <a:r>
              <a:rPr lang="zh-CN" altLang="en-US" sz="2400" dirty="0">
                <a:latin typeface="+mn-lt"/>
                <a:ea typeface="宋体" pitchFamily="2" charset="-122"/>
                <a:cs typeface="Times New Roman" pitchFamily="18" charset="0"/>
              </a:rPr>
              <a:t>技术在</a:t>
            </a:r>
            <a:r>
              <a:rPr lang="en-US" altLang="zh-CN" sz="2400" dirty="0">
                <a:latin typeface="+mn-lt"/>
                <a:ea typeface="宋体" pitchFamily="2" charset="-122"/>
                <a:cs typeface="Times New Roman" pitchFamily="18" charset="0"/>
              </a:rPr>
              <a:t>web</a:t>
            </a:r>
            <a:r>
              <a:rPr lang="zh-CN" altLang="en-US" sz="2400" dirty="0">
                <a:latin typeface="+mn-lt"/>
                <a:ea typeface="宋体" pitchFamily="2" charset="-122"/>
                <a:cs typeface="Times New Roman" pitchFamily="18" charset="0"/>
              </a:rPr>
              <a:t>方面的不断成熟，已经成为</a:t>
            </a:r>
            <a:r>
              <a:rPr lang="en-US" altLang="zh-CN" sz="2400" dirty="0">
                <a:latin typeface="+mn-lt"/>
                <a:ea typeface="宋体" pitchFamily="2" charset="-122"/>
                <a:cs typeface="Times New Roman" pitchFamily="18" charset="0"/>
              </a:rPr>
              <a:t>Web</a:t>
            </a:r>
            <a:r>
              <a:rPr lang="zh-CN" altLang="en-US" sz="2400" dirty="0">
                <a:latin typeface="+mn-lt"/>
                <a:ea typeface="宋体" pitchFamily="2" charset="-122"/>
                <a:cs typeface="Times New Roman" pitchFamily="18" charset="0"/>
              </a:rPr>
              <a:t>应用程序的首选开发语言。</a:t>
            </a:r>
          </a:p>
        </p:txBody>
      </p:sp>
    </p:spTree>
    <p:extLst>
      <p:ext uri="{BB962C8B-B14F-4D97-AF65-F5344CB8AC3E}">
        <p14:creationId xmlns:p14="http://schemas.microsoft.com/office/powerpoint/2010/main" val="239611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322263" y="1087016"/>
            <a:ext cx="4467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u"/>
            </a:pPr>
            <a:r>
              <a:rPr lang="en-US" altLang="zh-CN" sz="2800" b="1" dirty="0">
                <a:solidFill>
                  <a:srgbClr val="C00000"/>
                </a:solidFill>
                <a:latin typeface="+mn-lt"/>
                <a:ea typeface="宋体" pitchFamily="2" charset="-122"/>
              </a:rPr>
              <a:t>Java</a:t>
            </a:r>
            <a:r>
              <a:rPr lang="zh-CN" altLang="en-US" sz="2800" b="1" dirty="0">
                <a:solidFill>
                  <a:srgbClr val="C00000"/>
                </a:solidFill>
                <a:latin typeface="+mn-lt"/>
                <a:ea typeface="宋体" pitchFamily="2" charset="-122"/>
              </a:rPr>
              <a:t>技术体系平台</a:t>
            </a:r>
          </a:p>
        </p:txBody>
      </p:sp>
      <p:graphicFrame>
        <p:nvGraphicFramePr>
          <p:cNvPr id="5" name="表格 4"/>
          <p:cNvGraphicFramePr>
            <a:graphicFrameLocks noGrp="1"/>
          </p:cNvGraphicFramePr>
          <p:nvPr>
            <p:extLst>
              <p:ext uri="{D42A27DB-BD31-4B8C-83A1-F6EECF244321}">
                <p14:modId xmlns:p14="http://schemas.microsoft.com/office/powerpoint/2010/main" val="1432597764"/>
              </p:ext>
            </p:extLst>
          </p:nvPr>
        </p:nvGraphicFramePr>
        <p:xfrm>
          <a:off x="311883" y="1916624"/>
          <a:ext cx="8570217" cy="3327708"/>
        </p:xfrm>
        <a:graphic>
          <a:graphicData uri="http://schemas.openxmlformats.org/drawingml/2006/table">
            <a:tbl>
              <a:tblPr firstRow="1" bandRow="1">
                <a:tableStyleId>{8799B23B-EC83-4686-B30A-512413B5E67A}</a:tableStyleId>
              </a:tblPr>
              <a:tblGrid>
                <a:gridCol w="8570217">
                  <a:extLst>
                    <a:ext uri="{9D8B030D-6E8A-4147-A177-3AD203B41FA5}">
                      <a16:colId xmlns:a16="http://schemas.microsoft.com/office/drawing/2014/main" val="20000"/>
                    </a:ext>
                  </a:extLst>
                </a:gridCol>
              </a:tblGrid>
              <a:tr h="43204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J</a:t>
                      </a:r>
                      <a:r>
                        <a:rPr kumimoji="0" lang="en-US" altLang="zh-CN" sz="2000" b="1" i="0" u="none" strike="noStrike" cap="none" normalizeH="0" baseline="0" dirty="0" err="1">
                          <a:ln>
                            <a:noFill/>
                          </a:ln>
                          <a:solidFill>
                            <a:srgbClr val="C00000"/>
                          </a:solidFill>
                          <a:effectLst/>
                          <a:latin typeface="+mn-lt"/>
                          <a:ea typeface="宋体" pitchFamily="2" charset="-122"/>
                          <a:cs typeface="Arial Unicode MS" pitchFamily="34" charset="-122"/>
                          <a:sym typeface="Calibri" pitchFamily="34" charset="0"/>
                        </a:rPr>
                        <a:t>ava</a:t>
                      </a:r>
                      <a:r>
                        <a:rPr kumimoji="0" lang="en-US" altLang="zh-CN"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 </a:t>
                      </a:r>
                      <a:r>
                        <a:rPr kumimoji="0" lang="zh-CN" altLang="en-US"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SE</a:t>
                      </a:r>
                      <a:r>
                        <a:rPr kumimoji="0" lang="en-US" altLang="zh-CN"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a:t>
                      </a:r>
                      <a:r>
                        <a:rPr kumimoji="0" lang="zh-CN" altLang="en-US"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Java Standard Edition</a:t>
                      </a:r>
                      <a:r>
                        <a:rPr kumimoji="0" lang="en-US" altLang="zh-CN"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a:t>
                      </a:r>
                      <a:r>
                        <a:rPr kumimoji="0" lang="zh-CN" altLang="en-US"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标准版</a:t>
                      </a:r>
                    </a:p>
                  </a:txBody>
                  <a:tcPr marL="91442" marR="91442" marT="45726" marB="45726" horzOverflow="overflow"/>
                </a:tc>
                <a:extLst>
                  <a:ext uri="{0D108BD9-81ED-4DB2-BD59-A6C34878D82A}">
                    <a16:rowId xmlns:a16="http://schemas.microsoft.com/office/drawing/2014/main" val="10000"/>
                  </a:ext>
                </a:extLst>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支持面向桌面级应用（如</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Windows</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下的应用程序）的</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Java</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平台，提供了完整的</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Java</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核心</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API</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，此版本以前称为</a:t>
                      </a:r>
                      <a:r>
                        <a:rPr kumimoji="0" lang="en-US" altLang="zh-CN"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rPr>
                        <a:t>J2SE</a:t>
                      </a:r>
                      <a:endParaRPr kumimoji="0" lang="zh-CN" altLang="en-US"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endParaRPr>
                    </a:p>
                  </a:txBody>
                  <a:tcPr marL="91442" marR="91442" marT="45726" marB="45726" horzOverflow="overflow"/>
                </a:tc>
                <a:extLst>
                  <a:ext uri="{0D108BD9-81ED-4DB2-BD59-A6C34878D82A}">
                    <a16:rowId xmlns:a16="http://schemas.microsoft.com/office/drawing/2014/main" val="10001"/>
                  </a:ext>
                </a:extLst>
              </a:tr>
              <a:tr h="37906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J</a:t>
                      </a:r>
                      <a:r>
                        <a:rPr kumimoji="0" lang="en-US" altLang="zh-CN" sz="2000" b="1" i="0" u="none" strike="noStrike" kern="1200" cap="none" normalizeH="0" baseline="0" dirty="0" err="1">
                          <a:ln>
                            <a:noFill/>
                          </a:ln>
                          <a:solidFill>
                            <a:srgbClr val="C00000"/>
                          </a:solidFill>
                          <a:effectLst/>
                          <a:latin typeface="+mn-lt"/>
                          <a:ea typeface="宋体" pitchFamily="2" charset="-122"/>
                          <a:cs typeface="Arial Unicode MS" pitchFamily="34" charset="-122"/>
                          <a:sym typeface="Calibri" pitchFamily="34" charset="0"/>
                        </a:rPr>
                        <a:t>ava</a:t>
                      </a:r>
                      <a:r>
                        <a:rPr kumimoji="0" lang="en-US" altLang="zh-CN"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 </a:t>
                      </a:r>
                      <a:r>
                        <a:rPr kumimoji="0" lang="zh-CN" altLang="en-US"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EE(Java Enterprise Edition)企业版</a:t>
                      </a:r>
                    </a:p>
                  </a:txBody>
                  <a:tcPr marL="91442" marR="91442" marT="45726" marB="45726" horzOverflow="overflow"/>
                </a:tc>
                <a:extLst>
                  <a:ext uri="{0D108BD9-81ED-4DB2-BD59-A6C34878D82A}">
                    <a16:rowId xmlns:a16="http://schemas.microsoft.com/office/drawing/2014/main" val="10002"/>
                  </a:ext>
                </a:extLst>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是为开发企业环境下的应用程序提供的一套解决方案。该技术体系中包含的技术如</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Servlet 、Jsp等，主要针对于Web应用程序开发。版本以前称为</a:t>
                      </a:r>
                      <a:r>
                        <a:rPr kumimoji="0" lang="en-US" altLang="zh-CN"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rPr>
                        <a:t>J2EE</a:t>
                      </a:r>
                    </a:p>
                  </a:txBody>
                  <a:tcPr marL="91442" marR="91442" marT="45726" marB="45726" horzOverflow="overflow"/>
                </a:tc>
                <a:extLst>
                  <a:ext uri="{0D108BD9-81ED-4DB2-BD59-A6C34878D82A}">
                    <a16:rowId xmlns:a16="http://schemas.microsoft.com/office/drawing/2014/main" val="10003"/>
                  </a:ext>
                </a:extLst>
              </a:tr>
              <a:tr h="14606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altLang="zh-CN"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Java </a:t>
                      </a:r>
                      <a:r>
                        <a:rPr kumimoji="0" lang="zh-CN" altLang="en-US"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ME(Java Micro Edition)小型版</a:t>
                      </a:r>
                    </a:p>
                  </a:txBody>
                  <a:tcPr marL="91442" marR="91442" marT="45726" marB="45726" horzOverflow="overflow"/>
                </a:tc>
                <a:extLst>
                  <a:ext uri="{0D108BD9-81ED-4DB2-BD59-A6C34878D82A}">
                    <a16:rowId xmlns:a16="http://schemas.microsoft.com/office/drawing/2014/main" val="10004"/>
                  </a:ext>
                </a:extLst>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支持</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Java</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程序运行在移动终端（手机、</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PDA</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）上的平台，对</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Java API</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有所精简，并加入了针对移动终端的支持，此版本以前称为</a:t>
                      </a:r>
                      <a:r>
                        <a:rPr kumimoji="0" lang="en-US" altLang="zh-CN"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rPr>
                        <a:t>J2ME</a:t>
                      </a:r>
                      <a:endParaRPr kumimoji="0" lang="zh-CN"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endParaRPr>
                    </a:p>
                  </a:txBody>
                  <a:tcPr marL="91442" marR="91442" marT="45726" marB="45726"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31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a:spLocks noGrp="1"/>
          </p:cNvSpPr>
          <p:nvPr>
            <p:ph type="title"/>
          </p:nvPr>
        </p:nvSpPr>
        <p:spPr>
          <a:xfrm>
            <a:off x="611560" y="692696"/>
            <a:ext cx="8186682" cy="875156"/>
          </a:xfrm>
        </p:spPr>
        <p:txBody>
          <a:bodyPr>
            <a:norm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在各领域中的应用</a:t>
            </a:r>
            <a:endParaRPr lang="zh-CN" altLang="en-US" sz="32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内容占位符 2"/>
          <p:cNvSpPr>
            <a:spLocks noGrp="1"/>
          </p:cNvSpPr>
          <p:nvPr>
            <p:ph idx="1"/>
          </p:nvPr>
        </p:nvSpPr>
        <p:spPr>
          <a:xfrm>
            <a:off x="428596" y="1600199"/>
            <a:ext cx="8215137" cy="3845025"/>
          </a:xfrm>
        </p:spPr>
        <p:txBody>
          <a:bodyPr>
            <a:noAutofit/>
          </a:bodyPr>
          <a:lstStyle/>
          <a:p>
            <a:r>
              <a:rPr lang="zh-CN" altLang="en-US" sz="2400" dirty="0">
                <a:latin typeface="Courier New" panose="02070309020205020404" pitchFamily="49" charset="0"/>
                <a:ea typeface="新宋体" panose="02010609030101010101" pitchFamily="49" charset="-122"/>
                <a:cs typeface="Courier New" panose="02070309020205020404" pitchFamily="49" charset="0"/>
              </a:rPr>
              <a:t>从</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的应用领域来分，</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语言的应用方向主要表现在以下几个方面：</a:t>
            </a:r>
            <a:endParaRPr lang="en-US" altLang="zh-CN" sz="2400" dirty="0">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企业级应用</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：主要指复杂的大企业的软件系统、各种类型的网站。</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的安全机制以及它的跨平台的优势，使它在分布式系统领域开发中有广泛应用。应用领域包括金融、电信、交通、电子商务等。</a:t>
            </a:r>
            <a:endParaRPr lang="en-US" altLang="zh-CN" sz="2000" dirty="0">
              <a:latin typeface="Courier New" panose="02070309020205020404" pitchFamily="49" charset="0"/>
              <a:ea typeface="新宋体" panose="02010609030101010101" pitchFamily="49" charset="-122"/>
              <a:cs typeface="Courier New" panose="02070309020205020404" pitchFamily="49" charset="0"/>
            </a:endParaRPr>
          </a:p>
          <a:p>
            <a:pPr lvl="1"/>
            <a:r>
              <a:rPr lang="en-US"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平台应用</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应用程序使用</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语言编写。</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开发水平的高低很大程度上取决于</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语言核心能力是否扎实。</a:t>
            </a:r>
            <a:endParaRPr lang="en-US" altLang="zh-CN" sz="2000" dirty="0">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dirty="0">
                <a:latin typeface="Courier New" panose="02070309020205020404" pitchFamily="49" charset="0"/>
                <a:ea typeface="新宋体" panose="02010609030101010101" pitchFamily="49" charset="-122"/>
                <a:cs typeface="Courier New" panose="02070309020205020404" pitchFamily="49" charset="0"/>
              </a:rPr>
              <a:t>移动领域应用，主要表现在消费和嵌入式领域，是指在各种小型设备上的应用，包括手机、</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PDA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、机顶盒、汽车通信设备等。</a:t>
            </a:r>
          </a:p>
        </p:txBody>
      </p:sp>
    </p:spTree>
    <p:extLst>
      <p:ext uri="{BB962C8B-B14F-4D97-AF65-F5344CB8AC3E}">
        <p14:creationId xmlns:p14="http://schemas.microsoft.com/office/powerpoint/2010/main" val="2390087384"/>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PPT模板</Template>
  <TotalTime>6559</TotalTime>
  <Words>3275</Words>
  <Application>Microsoft Office PowerPoint</Application>
  <PresentationFormat>全屏显示(4:3)</PresentationFormat>
  <Paragraphs>355</Paragraphs>
  <Slides>50</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Arial Unicode MS</vt:lpstr>
      <vt:lpstr>楷体</vt:lpstr>
      <vt:lpstr>隶书</vt:lpstr>
      <vt:lpstr>宋体</vt:lpstr>
      <vt:lpstr>新宋体</vt:lpstr>
      <vt:lpstr>Arial</vt:lpstr>
      <vt:lpstr>Calibri</vt:lpstr>
      <vt:lpstr>Courier New</vt:lpstr>
      <vt:lpstr>Times</vt:lpstr>
      <vt:lpstr>Times New Roman</vt:lpstr>
      <vt:lpstr>Wingdings</vt:lpstr>
      <vt:lpstr>PPT模板</vt:lpstr>
      <vt:lpstr>第1章 Java语言概述</vt:lpstr>
      <vt:lpstr>PowerPoint 演示文稿</vt:lpstr>
      <vt:lpstr>PowerPoint 演示文稿</vt:lpstr>
      <vt:lpstr>Java基础课程体系</vt:lpstr>
      <vt:lpstr>本章内容</vt:lpstr>
      <vt:lpstr>PowerPoint 演示文稿</vt:lpstr>
      <vt:lpstr>PowerPoint 演示文稿</vt:lpstr>
      <vt:lpstr>PowerPoint 演示文稿</vt:lpstr>
      <vt:lpstr>Java在各领域中的应用</vt:lpstr>
      <vt:lpstr>PowerPoint 演示文稿</vt:lpstr>
      <vt:lpstr>PowerPoint 演示文稿</vt:lpstr>
      <vt:lpstr>PowerPoint 演示文稿</vt:lpstr>
      <vt:lpstr>PowerPoint 演示文稿</vt:lpstr>
      <vt:lpstr>Java语言的特点：跨平台性</vt:lpstr>
      <vt:lpstr>Java语言运行机制及运行过程</vt:lpstr>
      <vt:lpstr>核心机制—Java虚拟机</vt:lpstr>
      <vt:lpstr>PowerPoint 演示文稿</vt:lpstr>
      <vt:lpstr>核心机制—垃圾回收</vt:lpstr>
      <vt:lpstr>PowerPoint 演示文稿</vt:lpstr>
      <vt:lpstr>Java语言的环境搭建</vt:lpstr>
      <vt:lpstr>什么是JDK，JRE</vt:lpstr>
      <vt:lpstr>JDK、JRE、JVM关系</vt:lpstr>
      <vt:lpstr>JDK、JRE、JVM关系</vt:lpstr>
      <vt:lpstr>下载、安装JDK</vt:lpstr>
      <vt:lpstr>配置环境变量 path</vt:lpstr>
      <vt:lpstr>配置环境变量 path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  释(comment)</vt:lpstr>
      <vt:lpstr> 注  释</vt:lpstr>
      <vt:lpstr>注  释</vt:lpstr>
      <vt:lpstr>PowerPoint 演示文稿</vt:lpstr>
      <vt:lpstr>小结第一个程序</vt:lpstr>
      <vt:lpstr>PowerPoint 演示文稿</vt:lpstr>
      <vt:lpstr> Java API文档</vt:lpstr>
      <vt:lpstr>PowerPoint 演示文稿</vt:lpstr>
      <vt:lpstr>PowerPoint 演示文稿</vt:lpstr>
      <vt:lpstr>PowerPoint 演示文稿</vt:lpstr>
      <vt:lpstr>作  业</vt:lpstr>
      <vt:lpstr>PowerPoint 演示文稿</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乐 斌</cp:lastModifiedBy>
  <cp:revision>789</cp:revision>
  <dcterms:created xsi:type="dcterms:W3CDTF">2012-08-05T14:09:30Z</dcterms:created>
  <dcterms:modified xsi:type="dcterms:W3CDTF">2018-11-18T14:00:40Z</dcterms:modified>
</cp:coreProperties>
</file>