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8" r:id="rId2"/>
    <p:sldId id="558" r:id="rId3"/>
    <p:sldId id="554" r:id="rId4"/>
    <p:sldId id="552" r:id="rId5"/>
    <p:sldId id="528" r:id="rId6"/>
    <p:sldId id="549" r:id="rId7"/>
    <p:sldId id="550" r:id="rId8"/>
    <p:sldId id="553" r:id="rId9"/>
    <p:sldId id="529" r:id="rId10"/>
    <p:sldId id="555" r:id="rId11"/>
    <p:sldId id="530" r:id="rId12"/>
    <p:sldId id="531" r:id="rId13"/>
    <p:sldId id="551" r:id="rId14"/>
    <p:sldId id="541" r:id="rId15"/>
    <p:sldId id="533" r:id="rId16"/>
    <p:sldId id="539" r:id="rId17"/>
    <p:sldId id="556" r:id="rId18"/>
    <p:sldId id="547" r:id="rId19"/>
    <p:sldId id="534" r:id="rId20"/>
    <p:sldId id="535" r:id="rId21"/>
    <p:sldId id="557" r:id="rId22"/>
    <p:sldId id="536" r:id="rId23"/>
    <p:sldId id="545" r:id="rId24"/>
    <p:sldId id="540" r:id="rId25"/>
    <p:sldId id="537" r:id="rId26"/>
    <p:sldId id="546" r:id="rId27"/>
    <p:sldId id="538" r:id="rId28"/>
    <p:sldId id="257"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99" d="100"/>
          <a:sy n="99" d="100"/>
        </p:scale>
        <p:origin x="99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23DD06-80E0-4FE6-81F6-66C068209E61}" type="datetimeFigureOut">
              <a:rPr lang="zh-CN" altLang="en-US" smtClean="0"/>
              <a:pPr/>
              <a:t>2019/5/3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79F713-E591-4BAA-98DC-A77FB579BE6A}" type="slidenum">
              <a:rPr lang="zh-CN" altLang="en-US" smtClean="0"/>
              <a:pPr/>
              <a:t>‹#›</a:t>
            </a:fld>
            <a:endParaRPr lang="zh-CN" altLang="en-US"/>
          </a:p>
        </p:txBody>
      </p:sp>
    </p:spTree>
    <p:extLst>
      <p:ext uri="{BB962C8B-B14F-4D97-AF65-F5344CB8AC3E}">
        <p14:creationId xmlns:p14="http://schemas.microsoft.com/office/powerpoint/2010/main" val="3895941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843126" y="428604"/>
            <a:ext cx="8229600" cy="857256"/>
          </a:xfrm>
        </p:spPr>
        <p:txBody>
          <a:bodyPr>
            <a:normAutofit/>
          </a:bodyPr>
          <a:lstStyle>
            <a:lvl1pPr>
              <a:defRPr sz="3600"/>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71538" y="274638"/>
            <a:ext cx="82296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ctrTitle" idx="4294967295"/>
          </p:nvPr>
        </p:nvSpPr>
        <p:spPr>
          <a:xfrm>
            <a:off x="107504" y="2060848"/>
            <a:ext cx="8129614" cy="1851025"/>
          </a:xfrm>
        </p:spPr>
        <p:txBody>
          <a:bodyPr>
            <a:normAutofit/>
          </a:bodyPr>
          <a:lstStyle/>
          <a:p>
            <a:r>
              <a:rPr lang="zh-CN" altLang="en-US" sz="8000" b="1">
                <a:solidFill>
                  <a:srgbClr val="000066"/>
                </a:solidFill>
                <a:effectLst>
                  <a:outerShdw blurRad="38100" dist="38100" dir="2700000" algn="tl">
                    <a:srgbClr val="000000">
                      <a:alpha val="43137"/>
                    </a:srgbClr>
                  </a:outerShdw>
                </a:effectLst>
                <a:latin typeface="楷体" pitchFamily="49" charset="-122"/>
                <a:ea typeface="楷体" pitchFamily="49" charset="-122"/>
              </a:rPr>
              <a:t>第</a:t>
            </a:r>
            <a:r>
              <a:rPr lang="en-US" altLang="zh-CN" sz="8000" b="1">
                <a:solidFill>
                  <a:srgbClr val="000066"/>
                </a:solidFill>
                <a:effectLst>
                  <a:outerShdw blurRad="38100" dist="38100" dir="2700000" algn="tl">
                    <a:srgbClr val="000000">
                      <a:alpha val="43137"/>
                    </a:srgbClr>
                  </a:outerShdw>
                </a:effectLst>
                <a:latin typeface="楷体" pitchFamily="49" charset="-122"/>
                <a:ea typeface="楷体" pitchFamily="49" charset="-122"/>
              </a:rPr>
              <a:t>10</a:t>
            </a:r>
            <a:r>
              <a:rPr lang="zh-CN" altLang="en-US" sz="8000" b="1">
                <a:solidFill>
                  <a:srgbClr val="000066"/>
                </a:solidFill>
                <a:effectLst>
                  <a:outerShdw blurRad="38100" dist="38100" dir="2700000" algn="tl">
                    <a:srgbClr val="000000">
                      <a:alpha val="43137"/>
                    </a:srgbClr>
                  </a:outerShdw>
                </a:effectLst>
                <a:latin typeface="楷体" pitchFamily="49" charset="-122"/>
                <a:ea typeface="楷体" pitchFamily="49" charset="-122"/>
              </a:rPr>
              <a:t>章</a:t>
            </a:r>
            <a:r>
              <a:rPr lang="en-US" altLang="zh-CN" sz="8000" b="1">
                <a:solidFill>
                  <a:srgbClr val="000066"/>
                </a:solidFill>
                <a:effectLst>
                  <a:outerShdw blurRad="38100" dist="38100" dir="2700000" algn="tl">
                    <a:srgbClr val="000000">
                      <a:alpha val="43137"/>
                    </a:srgbClr>
                  </a:outerShdw>
                </a:effectLst>
                <a:latin typeface="楷体" pitchFamily="49" charset="-122"/>
                <a:ea typeface="楷体" pitchFamily="49" charset="-122"/>
              </a:rPr>
              <a:t> </a:t>
            </a:r>
            <a:r>
              <a:rPr lang="zh-CN" altLang="en-US" sz="8000" b="1" dirty="0">
                <a:solidFill>
                  <a:srgbClr val="000066"/>
                </a:solidFill>
                <a:effectLst>
                  <a:outerShdw blurRad="38100" dist="38100" dir="2700000" algn="tl">
                    <a:srgbClr val="000000">
                      <a:alpha val="43137"/>
                    </a:srgbClr>
                  </a:outerShdw>
                </a:effectLst>
                <a:latin typeface="楷体" pitchFamily="49" charset="-122"/>
                <a:ea typeface="楷体" pitchFamily="49" charset="-122"/>
              </a:rPr>
              <a:t>泛型</a:t>
            </a:r>
            <a:endParaRPr lang="zh-CN" altLang="zh-CN" sz="8000" b="1" dirty="0">
              <a:solidFill>
                <a:srgbClr val="000066"/>
              </a:solidFill>
              <a:effectLst>
                <a:outerShdw blurRad="38100" dist="38100" dir="2700000" algn="tl">
                  <a:srgbClr val="000000">
                    <a:alpha val="43137"/>
                  </a:srgbClr>
                </a:outerShdw>
              </a:effectLst>
              <a:latin typeface="楷体" pitchFamily="49" charset="-122"/>
              <a:ea typeface="楷体"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a:stretch>
            <a:fillRect/>
          </a:stretch>
        </p:blipFill>
        <p:spPr>
          <a:xfrm>
            <a:off x="395536" y="1844824"/>
            <a:ext cx="8429684" cy="1928826"/>
          </a:xfrm>
        </p:spPr>
      </p:pic>
      <p:sp>
        <p:nvSpPr>
          <p:cNvPr id="5" name="TextBox 4"/>
          <p:cNvSpPr txBox="1"/>
          <p:nvPr/>
        </p:nvSpPr>
        <p:spPr>
          <a:xfrm>
            <a:off x="395536" y="2420888"/>
            <a:ext cx="8424936" cy="830997"/>
          </a:xfrm>
          <a:prstGeom prst="rect">
            <a:avLst/>
          </a:prstGeom>
          <a:noFill/>
        </p:spPr>
        <p:txBody>
          <a:bodyPr wrap="square" rtlCol="0">
            <a:spAutoFit/>
          </a:bodyPr>
          <a:lstStyle/>
          <a:p>
            <a:pPr algn="ctr"/>
            <a:r>
              <a:rPr lang="en-US" altLang="zh-CN" sz="4800">
                <a:solidFill>
                  <a:schemeClr val="bg1"/>
                </a:solidFill>
                <a:ea typeface="隶书" panose="02010509060101010101" pitchFamily="49" charset="-122"/>
              </a:rPr>
              <a:t>10-3 </a:t>
            </a:r>
            <a:r>
              <a:rPr lang="zh-CN" altLang="en-US" sz="4800">
                <a:solidFill>
                  <a:schemeClr val="bg1"/>
                </a:solidFill>
                <a:ea typeface="隶书" panose="02010509060101010101" pitchFamily="49" charset="-122"/>
              </a:rPr>
              <a:t>泛型的几个重要应用</a:t>
            </a:r>
            <a:endParaRPr lang="zh-CN" altLang="en-US" sz="4800" dirty="0">
              <a:solidFill>
                <a:schemeClr val="bg1"/>
              </a:solidFill>
              <a:ea typeface="隶书" panose="02010509060101010101" pitchFamily="49" charset="-122"/>
            </a:endParaRPr>
          </a:p>
        </p:txBody>
      </p:sp>
    </p:spTree>
    <p:extLst>
      <p:ext uri="{BB962C8B-B14F-4D97-AF65-F5344CB8AC3E}">
        <p14:creationId xmlns:p14="http://schemas.microsoft.com/office/powerpoint/2010/main" val="2776843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22730" y="908720"/>
            <a:ext cx="5353260" cy="646331"/>
          </a:xfrm>
          <a:prstGeom prst="rect">
            <a:avLst/>
          </a:prstGeom>
          <a:noFill/>
        </p:spPr>
        <p:txBody>
          <a:bodyPr wrap="square" rtlCol="0">
            <a:spAutoFit/>
          </a:bodyPr>
          <a:lstStyle/>
          <a:p>
            <a:r>
              <a:rPr lang="en-US" altLang="zh-CN" sz="3600" b="1">
                <a:ea typeface="宋体" pitchFamily="2" charset="-122"/>
              </a:rPr>
              <a:t>10.3 </a:t>
            </a:r>
            <a:r>
              <a:rPr lang="zh-CN" altLang="en-US" sz="3600" b="1">
                <a:ea typeface="宋体" pitchFamily="2" charset="-122"/>
              </a:rPr>
              <a:t>泛</a:t>
            </a:r>
            <a:r>
              <a:rPr lang="zh-CN" altLang="en-US" sz="3600" b="1" dirty="0">
                <a:ea typeface="宋体" pitchFamily="2" charset="-122"/>
              </a:rPr>
              <a:t>型的几个重要使用</a:t>
            </a:r>
          </a:p>
        </p:txBody>
      </p:sp>
      <p:sp>
        <p:nvSpPr>
          <p:cNvPr id="3" name="TextBox 2"/>
          <p:cNvSpPr txBox="1"/>
          <p:nvPr/>
        </p:nvSpPr>
        <p:spPr>
          <a:xfrm>
            <a:off x="581625" y="2276872"/>
            <a:ext cx="8064896" cy="2677656"/>
          </a:xfrm>
          <a:prstGeom prst="rect">
            <a:avLst/>
          </a:prstGeom>
          <a:noFill/>
        </p:spPr>
        <p:txBody>
          <a:bodyPr wrap="square" rtlCol="0">
            <a:spAutoFit/>
          </a:bodyPr>
          <a:lstStyle/>
          <a:p>
            <a:pPr>
              <a:lnSpc>
                <a:spcPct val="150000"/>
              </a:lnSpc>
            </a:pPr>
            <a:r>
              <a:rPr lang="en-US" altLang="zh-CN" sz="2800" b="1">
                <a:ea typeface="宋体" pitchFamily="2" charset="-122"/>
              </a:rPr>
              <a:t>10.3.1 </a:t>
            </a:r>
            <a:r>
              <a:rPr lang="zh-CN" altLang="en-US" sz="2800" b="1">
                <a:ea typeface="宋体" pitchFamily="2" charset="-122"/>
              </a:rPr>
              <a:t>在</a:t>
            </a:r>
            <a:r>
              <a:rPr lang="zh-CN" altLang="en-US" sz="2800" b="1" dirty="0">
                <a:ea typeface="宋体" pitchFamily="2" charset="-122"/>
              </a:rPr>
              <a:t>集合中使用泛型</a:t>
            </a:r>
            <a:endParaRPr lang="en-US" altLang="zh-CN" sz="2800" b="1" dirty="0">
              <a:ea typeface="宋体" pitchFamily="2" charset="-122"/>
            </a:endParaRPr>
          </a:p>
          <a:p>
            <a:pPr>
              <a:lnSpc>
                <a:spcPct val="150000"/>
              </a:lnSpc>
            </a:pPr>
            <a:r>
              <a:rPr lang="en-US" altLang="zh-CN" sz="2800" b="1">
                <a:ea typeface="宋体" pitchFamily="2" charset="-122"/>
              </a:rPr>
              <a:t>10.3.2 </a:t>
            </a:r>
            <a:r>
              <a:rPr lang="zh-CN" altLang="en-US" sz="2800" b="1">
                <a:ea typeface="宋体" pitchFamily="2" charset="-122"/>
              </a:rPr>
              <a:t>自定义</a:t>
            </a:r>
            <a:r>
              <a:rPr lang="zh-CN" altLang="en-US" sz="2800" b="1" dirty="0">
                <a:ea typeface="宋体" pitchFamily="2" charset="-122"/>
              </a:rPr>
              <a:t>泛</a:t>
            </a:r>
            <a:r>
              <a:rPr lang="zh-CN" altLang="en-US" sz="2800" b="1">
                <a:ea typeface="宋体" pitchFamily="2" charset="-122"/>
              </a:rPr>
              <a:t>型类</a:t>
            </a:r>
            <a:endParaRPr lang="en-US" altLang="zh-CN" sz="2800" b="1">
              <a:ea typeface="宋体" pitchFamily="2" charset="-122"/>
            </a:endParaRPr>
          </a:p>
          <a:p>
            <a:pPr>
              <a:lnSpc>
                <a:spcPct val="150000"/>
              </a:lnSpc>
            </a:pPr>
            <a:r>
              <a:rPr lang="en-US" altLang="zh-CN" sz="2800" b="1">
                <a:ea typeface="宋体" pitchFamily="2" charset="-122"/>
              </a:rPr>
              <a:t>10.3.3 </a:t>
            </a:r>
            <a:r>
              <a:rPr lang="zh-CN" altLang="en-US" sz="2800" b="1">
                <a:ea typeface="宋体" pitchFamily="2" charset="-122"/>
              </a:rPr>
              <a:t>自定义泛型接口</a:t>
            </a:r>
            <a:endParaRPr lang="en-US" altLang="zh-CN" sz="2800" b="1" dirty="0">
              <a:ea typeface="宋体" pitchFamily="2" charset="-122"/>
            </a:endParaRPr>
          </a:p>
          <a:p>
            <a:pPr>
              <a:lnSpc>
                <a:spcPct val="150000"/>
              </a:lnSpc>
            </a:pPr>
            <a:r>
              <a:rPr lang="en-US" altLang="zh-CN" sz="2800" b="1">
                <a:ea typeface="宋体" pitchFamily="2" charset="-122"/>
              </a:rPr>
              <a:t>10.3.4 </a:t>
            </a:r>
            <a:r>
              <a:rPr lang="zh-CN" altLang="en-US" sz="2800" b="1">
                <a:ea typeface="宋体" pitchFamily="2" charset="-122"/>
              </a:rPr>
              <a:t>自定义泛型方法</a:t>
            </a:r>
            <a:endParaRPr lang="en-US" altLang="zh-CN" sz="2800" b="1" dirty="0">
              <a:ea typeface="宋体" pitchFamily="2" charset="-122"/>
            </a:endParaRPr>
          </a:p>
        </p:txBody>
      </p:sp>
    </p:spTree>
    <p:extLst>
      <p:ext uri="{BB962C8B-B14F-4D97-AF65-F5344CB8AC3E}">
        <p14:creationId xmlns:p14="http://schemas.microsoft.com/office/powerpoint/2010/main" val="3507733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91680" y="816501"/>
            <a:ext cx="6252864" cy="646331"/>
          </a:xfrm>
          <a:prstGeom prst="rect">
            <a:avLst/>
          </a:prstGeom>
          <a:noFill/>
        </p:spPr>
        <p:txBody>
          <a:bodyPr wrap="square" rtlCol="0">
            <a:spAutoFit/>
          </a:bodyPr>
          <a:lstStyle/>
          <a:p>
            <a:r>
              <a:rPr lang="en-US" altLang="zh-CN" sz="3600" b="1">
                <a:ea typeface="宋体" pitchFamily="2" charset="-122"/>
              </a:rPr>
              <a:t>10.3.1 </a:t>
            </a:r>
            <a:r>
              <a:rPr lang="zh-CN" altLang="en-US" sz="3600" b="1" dirty="0">
                <a:ea typeface="宋体" pitchFamily="2" charset="-122"/>
              </a:rPr>
              <a:t>对于泛型类（含集合类）</a:t>
            </a:r>
            <a:endParaRPr lang="en-US" altLang="zh-CN" sz="3600" b="1" dirty="0">
              <a:ea typeface="宋体" pitchFamily="2" charset="-122"/>
            </a:endParaRPr>
          </a:p>
        </p:txBody>
      </p:sp>
      <p:sp>
        <p:nvSpPr>
          <p:cNvPr id="3" name="TextBox 2"/>
          <p:cNvSpPr txBox="1"/>
          <p:nvPr/>
        </p:nvSpPr>
        <p:spPr>
          <a:xfrm>
            <a:off x="380805" y="1527872"/>
            <a:ext cx="8568952" cy="5078313"/>
          </a:xfrm>
          <a:prstGeom prst="rect">
            <a:avLst/>
          </a:prstGeom>
          <a:noFill/>
        </p:spPr>
        <p:txBody>
          <a:bodyPr wrap="square" rtlCol="0">
            <a:spAutoFit/>
          </a:bodyPr>
          <a:lstStyle/>
          <a:p>
            <a:pPr>
              <a:lnSpc>
                <a:spcPct val="150000"/>
              </a:lnSpc>
            </a:pPr>
            <a:r>
              <a:rPr lang="en-US" altLang="zh-CN" sz="2400">
                <a:ea typeface="宋体" pitchFamily="2" charset="-122"/>
              </a:rPr>
              <a:t>1. </a:t>
            </a:r>
            <a:r>
              <a:rPr lang="zh-CN" altLang="en-US" sz="2400">
                <a:ea typeface="宋体" pitchFamily="2" charset="-122"/>
              </a:rPr>
              <a:t>对象</a:t>
            </a:r>
            <a:r>
              <a:rPr lang="zh-CN" altLang="en-US" sz="2400" dirty="0">
                <a:ea typeface="宋体" pitchFamily="2" charset="-122"/>
              </a:rPr>
              <a:t>实例化时不指定</a:t>
            </a:r>
            <a:r>
              <a:rPr lang="zh-CN" altLang="en-US" sz="2400">
                <a:ea typeface="宋体" pitchFamily="2" charset="-122"/>
              </a:rPr>
              <a:t>泛型的话，</a:t>
            </a:r>
            <a:r>
              <a:rPr lang="zh-CN" altLang="en-US" sz="2400" dirty="0">
                <a:ea typeface="宋体" pitchFamily="2" charset="-122"/>
              </a:rPr>
              <a:t>默认为：</a:t>
            </a:r>
            <a:r>
              <a:rPr lang="en-US" altLang="zh-CN" sz="2400" dirty="0">
                <a:ea typeface="宋体" pitchFamily="2" charset="-122"/>
              </a:rPr>
              <a:t>Object</a:t>
            </a:r>
            <a:r>
              <a:rPr lang="zh-CN" altLang="en-US" sz="2400" dirty="0">
                <a:ea typeface="宋体" pitchFamily="2" charset="-122"/>
              </a:rPr>
              <a:t>。</a:t>
            </a:r>
            <a:endParaRPr lang="en-US" altLang="zh-CN" sz="2400" dirty="0">
              <a:ea typeface="宋体" pitchFamily="2" charset="-122"/>
            </a:endParaRPr>
          </a:p>
          <a:p>
            <a:pPr>
              <a:lnSpc>
                <a:spcPct val="150000"/>
              </a:lnSpc>
            </a:pPr>
            <a:r>
              <a:rPr lang="en-US" altLang="zh-CN" sz="2400">
                <a:ea typeface="宋体" pitchFamily="2" charset="-122"/>
              </a:rPr>
              <a:t>2. </a:t>
            </a:r>
            <a:r>
              <a:rPr lang="zh-CN" altLang="en-US" sz="2400">
                <a:ea typeface="宋体" pitchFamily="2" charset="-122"/>
              </a:rPr>
              <a:t>泛型类可能有多个参数，此时应将多个参数一起放在尖括号内。比如</a:t>
            </a:r>
            <a:r>
              <a:rPr lang="en-US" altLang="zh-CN" sz="2400">
                <a:ea typeface="宋体" pitchFamily="2" charset="-122"/>
              </a:rPr>
              <a:t>&lt;E1,E2,E3&gt;</a:t>
            </a:r>
          </a:p>
          <a:p>
            <a:pPr>
              <a:lnSpc>
                <a:spcPct val="150000"/>
              </a:lnSpc>
            </a:pPr>
            <a:r>
              <a:rPr lang="en-US" altLang="zh-CN" sz="2400">
                <a:ea typeface="宋体" pitchFamily="2" charset="-122"/>
              </a:rPr>
              <a:t>3. </a:t>
            </a:r>
            <a:r>
              <a:rPr lang="zh-CN" altLang="en-US" sz="2400">
                <a:ea typeface="宋体" pitchFamily="2" charset="-122"/>
              </a:rPr>
              <a:t>泛型类的构造器如下：</a:t>
            </a:r>
            <a:endParaRPr lang="en-US" altLang="zh-CN" sz="2400">
              <a:ea typeface="宋体" pitchFamily="2" charset="-122"/>
            </a:endParaRPr>
          </a:p>
          <a:p>
            <a:pPr>
              <a:lnSpc>
                <a:spcPct val="150000"/>
              </a:lnSpc>
            </a:pPr>
            <a:r>
              <a:rPr lang="en-US" altLang="zh-CN" sz="2400">
                <a:ea typeface="宋体" pitchFamily="2" charset="-122"/>
              </a:rPr>
              <a:t>public GenericClass(){}</a:t>
            </a:r>
            <a:r>
              <a:rPr lang="zh-CN" altLang="en-US" sz="2400">
                <a:ea typeface="宋体" pitchFamily="2" charset="-122"/>
              </a:rPr>
              <a:t>。而如下是错误的：</a:t>
            </a:r>
            <a:endParaRPr lang="en-US" altLang="zh-CN" sz="2400">
              <a:ea typeface="宋体" pitchFamily="2" charset="-122"/>
            </a:endParaRPr>
          </a:p>
          <a:p>
            <a:pPr>
              <a:lnSpc>
                <a:spcPct val="150000"/>
              </a:lnSpc>
            </a:pPr>
            <a:r>
              <a:rPr lang="en-US" altLang="zh-CN" sz="2400">
                <a:ea typeface="宋体" pitchFamily="2" charset="-122"/>
              </a:rPr>
              <a:t>public GenericClass&lt;E&gt;(){}</a:t>
            </a:r>
          </a:p>
          <a:p>
            <a:pPr>
              <a:lnSpc>
                <a:spcPct val="150000"/>
              </a:lnSpc>
            </a:pPr>
            <a:r>
              <a:rPr lang="en-US" altLang="zh-CN" sz="2400">
                <a:ea typeface="宋体" pitchFamily="2" charset="-122"/>
              </a:rPr>
              <a:t>4.</a:t>
            </a:r>
            <a:r>
              <a:rPr lang="zh-CN" altLang="en-US" sz="2400">
                <a:ea typeface="宋体" pitchFamily="2" charset="-122"/>
              </a:rPr>
              <a:t>从泛型类派生子类，泛型类型需具体化</a:t>
            </a:r>
            <a:endParaRPr lang="en-US" altLang="zh-CN" sz="2400">
              <a:ea typeface="宋体" pitchFamily="2" charset="-122"/>
            </a:endParaRPr>
          </a:p>
          <a:p>
            <a:pPr>
              <a:lnSpc>
                <a:spcPct val="150000"/>
              </a:lnSpc>
            </a:pPr>
            <a:r>
              <a:rPr lang="en-US" altLang="zh-CN" sz="2400">
                <a:ea typeface="宋体" pitchFamily="2" charset="-122"/>
              </a:rPr>
              <a:t>5.</a:t>
            </a:r>
            <a:r>
              <a:rPr lang="zh-CN" altLang="en-US" sz="2400">
                <a:ea typeface="宋体" pitchFamily="2" charset="-122"/>
              </a:rPr>
              <a:t>如果泛型类是一个接口或抽象类，则不可创建泛型类的对象。</a:t>
            </a:r>
            <a:endParaRPr lang="en-US" altLang="zh-CN" sz="2400">
              <a:ea typeface="宋体" pitchFamily="2" charset="-122"/>
            </a:endParaRPr>
          </a:p>
          <a:p>
            <a:pPr>
              <a:lnSpc>
                <a:spcPct val="150000"/>
              </a:lnSpc>
            </a:pPr>
            <a:endParaRPr lang="en-US" altLang="zh-CN" sz="2400">
              <a:ea typeface="宋体" pitchFamily="2" charset="-122"/>
            </a:endParaRPr>
          </a:p>
        </p:txBody>
      </p:sp>
    </p:spTree>
    <p:extLst>
      <p:ext uri="{BB962C8B-B14F-4D97-AF65-F5344CB8AC3E}">
        <p14:creationId xmlns:p14="http://schemas.microsoft.com/office/powerpoint/2010/main" val="510994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3688" y="816501"/>
            <a:ext cx="6180856" cy="646331"/>
          </a:xfrm>
          <a:prstGeom prst="rect">
            <a:avLst/>
          </a:prstGeom>
          <a:noFill/>
        </p:spPr>
        <p:txBody>
          <a:bodyPr wrap="square" rtlCol="0">
            <a:spAutoFit/>
          </a:bodyPr>
          <a:lstStyle/>
          <a:p>
            <a:r>
              <a:rPr lang="en-US" altLang="zh-CN" sz="3600" b="1">
                <a:ea typeface="宋体" pitchFamily="2" charset="-122"/>
              </a:rPr>
              <a:t>10.3.1 </a:t>
            </a:r>
            <a:r>
              <a:rPr lang="zh-CN" altLang="en-US" sz="3600" b="1" dirty="0">
                <a:ea typeface="宋体" pitchFamily="2" charset="-122"/>
              </a:rPr>
              <a:t>对于泛型类（含集合类）</a:t>
            </a:r>
            <a:endParaRPr lang="en-US" altLang="zh-CN" sz="3600" b="1" dirty="0">
              <a:ea typeface="宋体" pitchFamily="2" charset="-122"/>
            </a:endParaRPr>
          </a:p>
        </p:txBody>
      </p:sp>
      <p:sp>
        <p:nvSpPr>
          <p:cNvPr id="3" name="TextBox 2"/>
          <p:cNvSpPr txBox="1"/>
          <p:nvPr/>
        </p:nvSpPr>
        <p:spPr>
          <a:xfrm>
            <a:off x="327133" y="1449334"/>
            <a:ext cx="8568952" cy="5170646"/>
          </a:xfrm>
          <a:prstGeom prst="rect">
            <a:avLst/>
          </a:prstGeom>
          <a:noFill/>
        </p:spPr>
        <p:txBody>
          <a:bodyPr wrap="square" rtlCol="0">
            <a:spAutoFit/>
          </a:bodyPr>
          <a:lstStyle/>
          <a:p>
            <a:pPr>
              <a:lnSpc>
                <a:spcPct val="150000"/>
              </a:lnSpc>
            </a:pPr>
            <a:r>
              <a:rPr lang="en-US" altLang="zh-CN" sz="2400">
                <a:ea typeface="宋体" pitchFamily="2" charset="-122"/>
              </a:rPr>
              <a:t>6.</a:t>
            </a:r>
            <a:r>
              <a:rPr lang="zh-CN" altLang="en-US" sz="2400">
                <a:solidFill>
                  <a:srgbClr val="C00000"/>
                </a:solidFill>
                <a:ea typeface="宋体" pitchFamily="2" charset="-122"/>
              </a:rPr>
              <a:t>静态方法中不能使用类的泛型</a:t>
            </a:r>
            <a:endParaRPr lang="en-US" altLang="zh-CN" sz="2400">
              <a:solidFill>
                <a:srgbClr val="C00000"/>
              </a:solidFill>
              <a:ea typeface="宋体" pitchFamily="2" charset="-122"/>
            </a:endParaRPr>
          </a:p>
          <a:p>
            <a:pPr>
              <a:lnSpc>
                <a:spcPct val="150000"/>
              </a:lnSpc>
            </a:pPr>
            <a:r>
              <a:rPr lang="en-US" altLang="zh-CN" sz="2400">
                <a:ea typeface="宋体" pitchFamily="2" charset="-122"/>
              </a:rPr>
              <a:t>7.</a:t>
            </a:r>
            <a:r>
              <a:rPr lang="zh-CN" altLang="en-US" sz="2400">
                <a:ea typeface="宋体" pitchFamily="2" charset="-122"/>
              </a:rPr>
              <a:t>异常类不能是泛型的</a:t>
            </a:r>
            <a:endParaRPr lang="en-US" altLang="zh-CN" sz="2400">
              <a:ea typeface="宋体" pitchFamily="2" charset="-122"/>
            </a:endParaRPr>
          </a:p>
          <a:p>
            <a:pPr>
              <a:lnSpc>
                <a:spcPct val="150000"/>
              </a:lnSpc>
            </a:pPr>
            <a:r>
              <a:rPr lang="en-US" altLang="zh-CN" sz="2400">
                <a:ea typeface="宋体" pitchFamily="2" charset="-122"/>
              </a:rPr>
              <a:t>8.</a:t>
            </a:r>
            <a:r>
              <a:rPr lang="zh-CN" altLang="en-US" sz="2400">
                <a:ea typeface="宋体" pitchFamily="2" charset="-122"/>
              </a:rPr>
              <a:t>加入</a:t>
            </a:r>
            <a:r>
              <a:rPr lang="zh-CN" altLang="en-US" sz="2400" dirty="0">
                <a:ea typeface="宋体" pitchFamily="2" charset="-122"/>
              </a:rPr>
              <a:t>集合中的对象类型必须与指定的泛型类型</a:t>
            </a:r>
            <a:r>
              <a:rPr lang="zh-CN" altLang="en-US" sz="2400">
                <a:ea typeface="宋体" pitchFamily="2" charset="-122"/>
              </a:rPr>
              <a:t>一致。</a:t>
            </a:r>
            <a:endParaRPr lang="en-US" altLang="zh-CN" sz="2400">
              <a:ea typeface="宋体" pitchFamily="2" charset="-122"/>
            </a:endParaRPr>
          </a:p>
          <a:p>
            <a:pPr>
              <a:lnSpc>
                <a:spcPct val="150000"/>
              </a:lnSpc>
            </a:pPr>
            <a:r>
              <a:rPr lang="en-US" altLang="zh-CN" sz="2400">
                <a:ea typeface="宋体" pitchFamily="2" charset="-122"/>
              </a:rPr>
              <a:t>9.</a:t>
            </a:r>
            <a:r>
              <a:rPr lang="zh-CN" altLang="en-US" sz="2400">
                <a:ea typeface="宋体" pitchFamily="2" charset="-122"/>
              </a:rPr>
              <a:t>泛型不同的引用不能相互赋值。</a:t>
            </a:r>
            <a:endParaRPr lang="en-US" altLang="zh-CN" sz="2400">
              <a:ea typeface="宋体" pitchFamily="2" charset="-122"/>
            </a:endParaRPr>
          </a:p>
          <a:p>
            <a:pPr>
              <a:lnSpc>
                <a:spcPct val="150000"/>
              </a:lnSpc>
            </a:pPr>
            <a:r>
              <a:rPr lang="en-US" altLang="zh-CN" sz="2800">
                <a:ea typeface="宋体" pitchFamily="2" charset="-122"/>
              </a:rPr>
              <a:t>      </a:t>
            </a:r>
            <a:r>
              <a:rPr lang="en-US" altLang="zh-CN" sz="2000">
                <a:ea typeface="宋体" pitchFamily="2" charset="-122"/>
              </a:rPr>
              <a:t>&gt;</a:t>
            </a:r>
            <a:r>
              <a:rPr lang="zh-CN" altLang="en-US" sz="2000">
                <a:ea typeface="宋体" pitchFamily="2" charset="-122"/>
              </a:rPr>
              <a:t>尽管在编译时</a:t>
            </a:r>
            <a:r>
              <a:rPr lang="en-US" altLang="zh-CN" sz="2000">
                <a:ea typeface="宋体" pitchFamily="2" charset="-122"/>
              </a:rPr>
              <a:t>ArrayList&lt;String&gt;</a:t>
            </a:r>
            <a:r>
              <a:rPr lang="zh-CN" altLang="en-US" sz="2000">
                <a:ea typeface="宋体" pitchFamily="2" charset="-122"/>
              </a:rPr>
              <a:t>和</a:t>
            </a:r>
            <a:r>
              <a:rPr lang="en-US" altLang="zh-CN" sz="2000">
                <a:ea typeface="宋体" pitchFamily="2" charset="-122"/>
              </a:rPr>
              <a:t>ArrayList&lt;Integer&gt;</a:t>
            </a:r>
            <a:r>
              <a:rPr lang="zh-CN" altLang="en-US" sz="2000">
                <a:ea typeface="宋体" pitchFamily="2" charset="-122"/>
              </a:rPr>
              <a:t>是两种类型，但是，在运行时只有一个</a:t>
            </a:r>
            <a:r>
              <a:rPr lang="en-US" altLang="zh-CN" sz="2000">
                <a:ea typeface="宋体" pitchFamily="2" charset="-122"/>
              </a:rPr>
              <a:t>ArrayList</a:t>
            </a:r>
            <a:r>
              <a:rPr lang="zh-CN" altLang="en-US" sz="2000">
                <a:ea typeface="宋体" pitchFamily="2" charset="-122"/>
              </a:rPr>
              <a:t>被加载到</a:t>
            </a:r>
            <a:r>
              <a:rPr lang="en-US" altLang="zh-CN" sz="2000">
                <a:ea typeface="宋体" pitchFamily="2" charset="-122"/>
              </a:rPr>
              <a:t>JVM</a:t>
            </a:r>
            <a:r>
              <a:rPr lang="zh-CN" altLang="en-US" sz="2000">
                <a:ea typeface="宋体" pitchFamily="2" charset="-122"/>
              </a:rPr>
              <a:t>中。</a:t>
            </a:r>
          </a:p>
          <a:p>
            <a:pPr>
              <a:lnSpc>
                <a:spcPct val="150000"/>
              </a:lnSpc>
            </a:pPr>
            <a:r>
              <a:rPr lang="en-US" altLang="zh-CN" sz="2400">
                <a:ea typeface="宋体" pitchFamily="2" charset="-122"/>
              </a:rPr>
              <a:t>10. </a:t>
            </a:r>
            <a:r>
              <a:rPr lang="zh-CN" altLang="en-US" sz="2400">
                <a:ea typeface="宋体" pitchFamily="2" charset="-122"/>
              </a:rPr>
              <a:t>泛型的指定中不能使用基本数据类型，可以使用包装类替换。</a:t>
            </a:r>
            <a:endParaRPr lang="en-US" altLang="zh-CN" sz="2400">
              <a:ea typeface="宋体" pitchFamily="2" charset="-122"/>
            </a:endParaRPr>
          </a:p>
          <a:p>
            <a:pPr>
              <a:lnSpc>
                <a:spcPct val="150000"/>
              </a:lnSpc>
            </a:pPr>
            <a:r>
              <a:rPr lang="en-US" altLang="zh-CN" sz="2400">
                <a:ea typeface="宋体" pitchFamily="2" charset="-122"/>
              </a:rPr>
              <a:t>11. </a:t>
            </a:r>
            <a:r>
              <a:rPr lang="zh-CN" altLang="en-US" sz="2400">
                <a:ea typeface="宋体" pitchFamily="2" charset="-122"/>
              </a:rPr>
              <a:t>不能使用</a:t>
            </a:r>
            <a:r>
              <a:rPr lang="en-US" altLang="zh-CN" sz="2400">
                <a:ea typeface="宋体" pitchFamily="2" charset="-122"/>
              </a:rPr>
              <a:t>new E[]</a:t>
            </a:r>
            <a:r>
              <a:rPr lang="zh-CN" altLang="en-US" sz="2400">
                <a:ea typeface="宋体" pitchFamily="2" charset="-122"/>
              </a:rPr>
              <a:t>。但是可以：</a:t>
            </a:r>
            <a:endParaRPr lang="en-US" altLang="zh-CN" sz="2400">
              <a:ea typeface="宋体" pitchFamily="2" charset="-122"/>
            </a:endParaRPr>
          </a:p>
          <a:p>
            <a:pPr>
              <a:lnSpc>
                <a:spcPct val="150000"/>
              </a:lnSpc>
            </a:pPr>
            <a:r>
              <a:rPr lang="en-US" altLang="zh-CN" sz="2400">
                <a:ea typeface="宋体" pitchFamily="2" charset="-122"/>
              </a:rPr>
              <a:t>E[] elements = (E[])new Object[capacity];</a:t>
            </a:r>
          </a:p>
        </p:txBody>
      </p:sp>
    </p:spTree>
    <p:extLst>
      <p:ext uri="{BB962C8B-B14F-4D97-AF65-F5344CB8AC3E}">
        <p14:creationId xmlns:p14="http://schemas.microsoft.com/office/powerpoint/2010/main" val="1394474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872" y="1196752"/>
            <a:ext cx="4644008" cy="4165436"/>
          </a:xfrm>
        </p:spPr>
        <p:txBody>
          <a:bodyPr>
            <a:noAutofit/>
          </a:bodyPr>
          <a:lstStyle/>
          <a:p>
            <a:pPr marL="0" indent="0">
              <a:buNone/>
            </a:pPr>
            <a:r>
              <a:rPr lang="en-US" altLang="zh-CN" sz="2400" b="1" dirty="0">
                <a:solidFill>
                  <a:srgbClr val="C00000"/>
                </a:solidFill>
                <a:ea typeface="宋体" pitchFamily="2" charset="-122"/>
              </a:rPr>
              <a:t>class Person&lt;T&gt;{</a:t>
            </a:r>
          </a:p>
          <a:p>
            <a:pPr marL="0" indent="0">
              <a:buNone/>
            </a:pPr>
            <a:r>
              <a:rPr lang="en-US" altLang="zh-CN" sz="2400" b="1" dirty="0">
                <a:solidFill>
                  <a:srgbClr val="C00000"/>
                </a:solidFill>
                <a:ea typeface="宋体" pitchFamily="2" charset="-122"/>
              </a:rPr>
              <a:t>	</a:t>
            </a:r>
            <a:r>
              <a:rPr lang="en-US" altLang="zh-CN" sz="2400" b="1" dirty="0">
                <a:solidFill>
                  <a:srgbClr val="0000FF"/>
                </a:solidFill>
                <a:ea typeface="宋体" pitchFamily="2" charset="-122"/>
              </a:rPr>
              <a:t>//</a:t>
            </a:r>
            <a:r>
              <a:rPr lang="zh-CN" altLang="en-US" sz="2400" b="1" dirty="0">
                <a:solidFill>
                  <a:srgbClr val="0000FF"/>
                </a:solidFill>
                <a:ea typeface="宋体" pitchFamily="2" charset="-122"/>
              </a:rPr>
              <a:t>使用</a:t>
            </a:r>
            <a:r>
              <a:rPr lang="en-US" altLang="zh-CN" sz="2400" b="1" dirty="0">
                <a:solidFill>
                  <a:srgbClr val="0000FF"/>
                </a:solidFill>
                <a:ea typeface="宋体" pitchFamily="2" charset="-122"/>
              </a:rPr>
              <a:t>T</a:t>
            </a:r>
            <a:r>
              <a:rPr lang="zh-CN" altLang="en-US" sz="2400" b="1" dirty="0">
                <a:solidFill>
                  <a:srgbClr val="0000FF"/>
                </a:solidFill>
                <a:ea typeface="宋体" pitchFamily="2" charset="-122"/>
              </a:rPr>
              <a:t>类型定义变量</a:t>
            </a:r>
          </a:p>
          <a:p>
            <a:pPr marL="0" indent="0">
              <a:buNone/>
            </a:pPr>
            <a:r>
              <a:rPr lang="zh-CN" altLang="en-US" sz="2400" b="1" dirty="0">
                <a:solidFill>
                  <a:srgbClr val="C00000"/>
                </a:solidFill>
                <a:ea typeface="宋体" pitchFamily="2" charset="-122"/>
              </a:rPr>
              <a:t>	</a:t>
            </a:r>
            <a:r>
              <a:rPr lang="en-US" altLang="zh-CN" sz="2400" b="1" dirty="0">
                <a:solidFill>
                  <a:srgbClr val="C00000"/>
                </a:solidFill>
                <a:ea typeface="宋体" pitchFamily="2" charset="-122"/>
              </a:rPr>
              <a:t>private T info;</a:t>
            </a:r>
          </a:p>
          <a:p>
            <a:pPr marL="0" indent="0">
              <a:buNone/>
            </a:pPr>
            <a:r>
              <a:rPr lang="en-US" altLang="zh-CN" sz="2400" b="1" dirty="0">
                <a:solidFill>
                  <a:srgbClr val="C00000"/>
                </a:solidFill>
                <a:ea typeface="宋体" pitchFamily="2" charset="-122"/>
              </a:rPr>
              <a:t>	</a:t>
            </a:r>
            <a:r>
              <a:rPr lang="en-US" altLang="zh-CN" sz="2400" b="1" dirty="0">
                <a:solidFill>
                  <a:srgbClr val="0000FF"/>
                </a:solidFill>
                <a:ea typeface="宋体" pitchFamily="2" charset="-122"/>
              </a:rPr>
              <a:t>//</a:t>
            </a:r>
            <a:r>
              <a:rPr lang="zh-CN" altLang="en-US" sz="2400" b="1" dirty="0">
                <a:solidFill>
                  <a:srgbClr val="0000FF"/>
                </a:solidFill>
                <a:ea typeface="宋体" pitchFamily="2" charset="-122"/>
              </a:rPr>
              <a:t>使用</a:t>
            </a:r>
            <a:r>
              <a:rPr lang="en-US" altLang="zh-CN" sz="2400" b="1" dirty="0">
                <a:solidFill>
                  <a:srgbClr val="0000FF"/>
                </a:solidFill>
                <a:ea typeface="宋体" pitchFamily="2" charset="-122"/>
              </a:rPr>
              <a:t>T</a:t>
            </a:r>
            <a:r>
              <a:rPr lang="zh-CN" altLang="en-US" sz="2400" b="1" dirty="0">
                <a:solidFill>
                  <a:srgbClr val="0000FF"/>
                </a:solidFill>
                <a:ea typeface="宋体" pitchFamily="2" charset="-122"/>
              </a:rPr>
              <a:t>类型定义一般方法</a:t>
            </a:r>
          </a:p>
          <a:p>
            <a:pPr marL="0" indent="0">
              <a:buNone/>
            </a:pPr>
            <a:r>
              <a:rPr lang="zh-CN" altLang="en-US" sz="2400" b="1" dirty="0">
                <a:solidFill>
                  <a:srgbClr val="C00000"/>
                </a:solidFill>
                <a:ea typeface="宋体" pitchFamily="2" charset="-122"/>
              </a:rPr>
              <a:t>	</a:t>
            </a:r>
            <a:r>
              <a:rPr lang="en-US" altLang="zh-CN" sz="2400" b="1" dirty="0">
                <a:solidFill>
                  <a:srgbClr val="C00000"/>
                </a:solidFill>
                <a:ea typeface="宋体" pitchFamily="2" charset="-122"/>
              </a:rPr>
              <a:t>public T </a:t>
            </a:r>
            <a:r>
              <a:rPr lang="en-US" altLang="zh-CN" sz="2400" b="1" dirty="0" err="1">
                <a:solidFill>
                  <a:srgbClr val="C00000"/>
                </a:solidFill>
                <a:ea typeface="宋体" pitchFamily="2" charset="-122"/>
              </a:rPr>
              <a:t>getInfo</a:t>
            </a:r>
            <a:r>
              <a:rPr lang="en-US" altLang="zh-CN" sz="2400" b="1" dirty="0">
                <a:solidFill>
                  <a:srgbClr val="C00000"/>
                </a:solidFill>
                <a:ea typeface="宋体" pitchFamily="2" charset="-122"/>
              </a:rPr>
              <a:t>(){</a:t>
            </a:r>
          </a:p>
          <a:p>
            <a:pPr marL="0" indent="0">
              <a:buNone/>
            </a:pPr>
            <a:r>
              <a:rPr lang="en-US" altLang="zh-CN" sz="2400" b="1" dirty="0">
                <a:solidFill>
                  <a:srgbClr val="C00000"/>
                </a:solidFill>
                <a:ea typeface="宋体" pitchFamily="2" charset="-122"/>
              </a:rPr>
              <a:t>		return info;</a:t>
            </a:r>
          </a:p>
          <a:p>
            <a:pPr marL="0" indent="0">
              <a:buNone/>
            </a:pPr>
            <a:r>
              <a:rPr lang="en-US" altLang="zh-CN" sz="2400" b="1" dirty="0">
                <a:solidFill>
                  <a:srgbClr val="C00000"/>
                </a:solidFill>
                <a:ea typeface="宋体" pitchFamily="2" charset="-122"/>
              </a:rPr>
              <a:t>	}</a:t>
            </a:r>
          </a:p>
          <a:p>
            <a:pPr marL="0" indent="0">
              <a:buNone/>
            </a:pPr>
            <a:r>
              <a:rPr lang="en-US" altLang="zh-CN" sz="2400" b="1" dirty="0">
                <a:solidFill>
                  <a:srgbClr val="C00000"/>
                </a:solidFill>
                <a:ea typeface="宋体" pitchFamily="2" charset="-122"/>
              </a:rPr>
              <a:t>	public void </a:t>
            </a:r>
            <a:r>
              <a:rPr lang="en-US" altLang="zh-CN" sz="2400" b="1" dirty="0" err="1">
                <a:solidFill>
                  <a:srgbClr val="C00000"/>
                </a:solidFill>
                <a:ea typeface="宋体" pitchFamily="2" charset="-122"/>
              </a:rPr>
              <a:t>setInfo</a:t>
            </a:r>
            <a:r>
              <a:rPr lang="en-US" altLang="zh-CN" sz="2400" b="1" dirty="0">
                <a:solidFill>
                  <a:srgbClr val="C00000"/>
                </a:solidFill>
                <a:ea typeface="宋体" pitchFamily="2" charset="-122"/>
              </a:rPr>
              <a:t>(T info){</a:t>
            </a:r>
          </a:p>
          <a:p>
            <a:pPr marL="0" indent="0">
              <a:buNone/>
            </a:pPr>
            <a:r>
              <a:rPr lang="en-US" altLang="zh-CN" sz="2400" b="1" dirty="0">
                <a:solidFill>
                  <a:srgbClr val="C00000"/>
                </a:solidFill>
                <a:ea typeface="宋体" pitchFamily="2" charset="-122"/>
              </a:rPr>
              <a:t>		this.info = info;</a:t>
            </a:r>
          </a:p>
          <a:p>
            <a:pPr marL="0" indent="0">
              <a:buNone/>
            </a:pPr>
            <a:r>
              <a:rPr lang="en-US" altLang="zh-CN" sz="2400" b="1" dirty="0">
                <a:solidFill>
                  <a:srgbClr val="C00000"/>
                </a:solidFill>
                <a:ea typeface="宋体" pitchFamily="2" charset="-122"/>
              </a:rPr>
              <a:t>	}</a:t>
            </a:r>
          </a:p>
        </p:txBody>
      </p:sp>
      <p:sp>
        <p:nvSpPr>
          <p:cNvPr id="4" name="TextBox 3"/>
          <p:cNvSpPr txBox="1"/>
          <p:nvPr/>
        </p:nvSpPr>
        <p:spPr>
          <a:xfrm>
            <a:off x="4672560" y="1196752"/>
            <a:ext cx="4320480" cy="5632311"/>
          </a:xfrm>
          <a:prstGeom prst="rect">
            <a:avLst/>
          </a:prstGeom>
          <a:noFill/>
        </p:spPr>
        <p:txBody>
          <a:bodyPr wrap="square" rtlCol="0">
            <a:spAutoFit/>
          </a:bodyPr>
          <a:lstStyle/>
          <a:p>
            <a:r>
              <a:rPr lang="en-US" altLang="zh-CN" sz="2400" b="1" dirty="0">
                <a:solidFill>
                  <a:srgbClr val="0000FF"/>
                </a:solidFill>
                <a:ea typeface="宋体" pitchFamily="2" charset="-122"/>
              </a:rPr>
              <a:t>//</a:t>
            </a:r>
            <a:r>
              <a:rPr lang="zh-CN" altLang="en-US" sz="2400" b="1" dirty="0">
                <a:solidFill>
                  <a:srgbClr val="0000FF"/>
                </a:solidFill>
                <a:ea typeface="宋体" pitchFamily="2" charset="-122"/>
              </a:rPr>
              <a:t>使用</a:t>
            </a:r>
            <a:r>
              <a:rPr lang="en-US" altLang="zh-CN" sz="2400" b="1" dirty="0">
                <a:solidFill>
                  <a:srgbClr val="0000FF"/>
                </a:solidFill>
                <a:ea typeface="宋体" pitchFamily="2" charset="-122"/>
              </a:rPr>
              <a:t>T</a:t>
            </a:r>
            <a:r>
              <a:rPr lang="zh-CN" altLang="en-US" sz="2400" b="1" dirty="0">
                <a:solidFill>
                  <a:srgbClr val="0000FF"/>
                </a:solidFill>
                <a:ea typeface="宋体" pitchFamily="2" charset="-122"/>
              </a:rPr>
              <a:t>类型定义构造器</a:t>
            </a:r>
          </a:p>
          <a:p>
            <a:r>
              <a:rPr lang="en-US" altLang="zh-CN" sz="2400" b="1" dirty="0">
                <a:solidFill>
                  <a:srgbClr val="C00000"/>
                </a:solidFill>
                <a:ea typeface="宋体" pitchFamily="2" charset="-122"/>
              </a:rPr>
              <a:t>public Person(){}</a:t>
            </a:r>
          </a:p>
          <a:p>
            <a:r>
              <a:rPr lang="en-US" altLang="zh-CN" sz="2400" b="1" dirty="0">
                <a:solidFill>
                  <a:srgbClr val="C00000"/>
                </a:solidFill>
                <a:ea typeface="宋体" pitchFamily="2" charset="-122"/>
              </a:rPr>
              <a:t>public Person(T info){</a:t>
            </a:r>
          </a:p>
          <a:p>
            <a:r>
              <a:rPr lang="en-US" altLang="zh-CN" sz="2400" b="1" dirty="0">
                <a:solidFill>
                  <a:srgbClr val="C00000"/>
                </a:solidFill>
                <a:ea typeface="宋体" pitchFamily="2" charset="-122"/>
              </a:rPr>
              <a:t>	this.info = info;</a:t>
            </a:r>
          </a:p>
          <a:p>
            <a:r>
              <a:rPr lang="en-US" altLang="zh-CN" sz="2400" b="1" dirty="0">
                <a:solidFill>
                  <a:srgbClr val="C00000"/>
                </a:solidFill>
                <a:ea typeface="宋体" pitchFamily="2" charset="-122"/>
              </a:rPr>
              <a:t>}</a:t>
            </a:r>
          </a:p>
          <a:p>
            <a:r>
              <a:rPr lang="en-US" altLang="zh-CN" sz="2400" b="1" dirty="0">
                <a:solidFill>
                  <a:srgbClr val="0000FF"/>
                </a:solidFill>
                <a:ea typeface="宋体" pitchFamily="2" charset="-122"/>
              </a:rPr>
              <a:t>//static</a:t>
            </a:r>
            <a:r>
              <a:rPr lang="zh-CN" altLang="en-US" sz="2400" b="1" dirty="0">
                <a:solidFill>
                  <a:srgbClr val="0000FF"/>
                </a:solidFill>
                <a:ea typeface="宋体" pitchFamily="2" charset="-122"/>
              </a:rPr>
              <a:t>的方法中不能声明泛型</a:t>
            </a:r>
          </a:p>
          <a:p>
            <a:r>
              <a:rPr lang="en-US" altLang="zh-CN" sz="2400" b="1" dirty="0">
                <a:solidFill>
                  <a:srgbClr val="C00000"/>
                </a:solidFill>
                <a:ea typeface="宋体" pitchFamily="2" charset="-122"/>
              </a:rPr>
              <a:t>//public static void show(T t){</a:t>
            </a:r>
          </a:p>
          <a:p>
            <a:r>
              <a:rPr lang="en-US" altLang="zh-CN" sz="2400" b="1" dirty="0">
                <a:solidFill>
                  <a:srgbClr val="C00000"/>
                </a:solidFill>
                <a:ea typeface="宋体" pitchFamily="2" charset="-122"/>
              </a:rPr>
              <a:t>//}</a:t>
            </a:r>
          </a:p>
          <a:p>
            <a:r>
              <a:rPr lang="en-US" altLang="zh-CN" sz="2400" b="1" dirty="0">
                <a:solidFill>
                  <a:srgbClr val="0000FF"/>
                </a:solidFill>
                <a:ea typeface="宋体" pitchFamily="2" charset="-122"/>
              </a:rPr>
              <a:t>//</a:t>
            </a:r>
            <a:r>
              <a:rPr lang="zh-CN" altLang="en-US" sz="2400" b="1" dirty="0">
                <a:solidFill>
                  <a:srgbClr val="0000FF"/>
                </a:solidFill>
                <a:ea typeface="宋体" pitchFamily="2" charset="-122"/>
              </a:rPr>
              <a:t>不能在</a:t>
            </a:r>
            <a:r>
              <a:rPr lang="en-US" altLang="zh-CN" sz="2400" b="1" dirty="0">
                <a:solidFill>
                  <a:srgbClr val="0000FF"/>
                </a:solidFill>
                <a:ea typeface="宋体" pitchFamily="2" charset="-122"/>
              </a:rPr>
              <a:t>try-catch</a:t>
            </a:r>
            <a:r>
              <a:rPr lang="zh-CN" altLang="en-US" sz="2400" b="1" dirty="0">
                <a:solidFill>
                  <a:srgbClr val="0000FF"/>
                </a:solidFill>
                <a:ea typeface="宋体" pitchFamily="2" charset="-122"/>
              </a:rPr>
              <a:t>中使用泛型定义</a:t>
            </a:r>
          </a:p>
          <a:p>
            <a:r>
              <a:rPr lang="en-US" altLang="zh-CN" sz="2400" b="1" dirty="0">
                <a:solidFill>
                  <a:srgbClr val="C00000"/>
                </a:solidFill>
                <a:ea typeface="宋体" pitchFamily="2" charset="-122"/>
              </a:rPr>
              <a:t>//try{}</a:t>
            </a:r>
          </a:p>
          <a:p>
            <a:r>
              <a:rPr lang="en-US" altLang="zh-CN" sz="2400" b="1">
                <a:solidFill>
                  <a:srgbClr val="C00000"/>
                </a:solidFill>
                <a:ea typeface="宋体" pitchFamily="2" charset="-122"/>
              </a:rPr>
              <a:t>//catch(MyException&lt;T&gt;  ex){}</a:t>
            </a:r>
            <a:r>
              <a:rPr lang="en-US" altLang="zh-CN" sz="2400" b="1" dirty="0">
                <a:solidFill>
                  <a:srgbClr val="C00000"/>
                </a:solidFill>
                <a:ea typeface="宋体" pitchFamily="2" charset="-122"/>
              </a:rPr>
              <a:t>		</a:t>
            </a:r>
          </a:p>
          <a:p>
            <a:r>
              <a:rPr lang="en-US" altLang="zh-CN" sz="2400" b="1" dirty="0">
                <a:solidFill>
                  <a:srgbClr val="C00000"/>
                </a:solidFill>
                <a:ea typeface="宋体" pitchFamily="2" charset="-122"/>
              </a:rPr>
              <a:t>}</a:t>
            </a:r>
            <a:endParaRPr lang="zh-CN" altLang="en-US" sz="2400" b="1" dirty="0">
              <a:solidFill>
                <a:srgbClr val="C00000"/>
              </a:solidFill>
              <a:ea typeface="宋体" pitchFamily="2" charset="-122"/>
            </a:endParaRPr>
          </a:p>
          <a:p>
            <a:endParaRPr lang="zh-CN" altLang="en-US" sz="2400" dirty="0">
              <a:ea typeface="宋体" pitchFamily="2" charset="-122"/>
            </a:endParaRPr>
          </a:p>
        </p:txBody>
      </p:sp>
      <p:sp>
        <p:nvSpPr>
          <p:cNvPr id="5" name="TextBox 4"/>
          <p:cNvSpPr txBox="1"/>
          <p:nvPr/>
        </p:nvSpPr>
        <p:spPr>
          <a:xfrm>
            <a:off x="2728344" y="575916"/>
            <a:ext cx="4219920" cy="646331"/>
          </a:xfrm>
          <a:prstGeom prst="rect">
            <a:avLst/>
          </a:prstGeom>
          <a:noFill/>
        </p:spPr>
        <p:txBody>
          <a:bodyPr wrap="square" rtlCol="0">
            <a:spAutoFit/>
          </a:bodyPr>
          <a:lstStyle/>
          <a:p>
            <a:r>
              <a:rPr lang="en-US" altLang="zh-CN" sz="3600" b="1">
                <a:ea typeface="宋体" pitchFamily="2" charset="-122"/>
              </a:rPr>
              <a:t>10.3.2 </a:t>
            </a:r>
            <a:r>
              <a:rPr lang="zh-CN" altLang="en-US" sz="3600" b="1" dirty="0">
                <a:ea typeface="宋体" pitchFamily="2" charset="-122"/>
              </a:rPr>
              <a:t>自定义泛型类</a:t>
            </a:r>
            <a:endParaRPr lang="en-US" altLang="zh-CN" sz="3600" b="1" dirty="0">
              <a:ea typeface="宋体" pitchFamily="2" charset="-122"/>
            </a:endParaRPr>
          </a:p>
        </p:txBody>
      </p:sp>
    </p:spTree>
    <p:extLst>
      <p:ext uri="{BB962C8B-B14F-4D97-AF65-F5344CB8AC3E}">
        <p14:creationId xmlns:p14="http://schemas.microsoft.com/office/powerpoint/2010/main" val="3167694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87824" y="719763"/>
            <a:ext cx="4248472" cy="646331"/>
          </a:xfrm>
          <a:prstGeom prst="rect">
            <a:avLst/>
          </a:prstGeom>
          <a:noFill/>
        </p:spPr>
        <p:txBody>
          <a:bodyPr wrap="square" rtlCol="0">
            <a:spAutoFit/>
          </a:bodyPr>
          <a:lstStyle/>
          <a:p>
            <a:r>
              <a:rPr lang="en-US" altLang="zh-CN" sz="3600" b="1">
                <a:ea typeface="宋体" pitchFamily="2" charset="-122"/>
              </a:rPr>
              <a:t>10.3.3 </a:t>
            </a:r>
            <a:r>
              <a:rPr lang="zh-CN" altLang="en-US" sz="3600" b="1" dirty="0">
                <a:ea typeface="宋体" pitchFamily="2" charset="-122"/>
              </a:rPr>
              <a:t>对于泛</a:t>
            </a:r>
            <a:r>
              <a:rPr lang="zh-CN" altLang="en-US" sz="3600" b="1">
                <a:ea typeface="宋体" pitchFamily="2" charset="-122"/>
              </a:rPr>
              <a:t>型方法</a:t>
            </a:r>
            <a:endParaRPr lang="en-US" altLang="zh-CN" sz="3600" b="1" dirty="0">
              <a:ea typeface="宋体" pitchFamily="2" charset="-122"/>
            </a:endParaRPr>
          </a:p>
        </p:txBody>
      </p:sp>
      <p:sp>
        <p:nvSpPr>
          <p:cNvPr id="3" name="TextBox 2"/>
          <p:cNvSpPr txBox="1"/>
          <p:nvPr/>
        </p:nvSpPr>
        <p:spPr>
          <a:xfrm>
            <a:off x="258251" y="1366094"/>
            <a:ext cx="8712968" cy="5468164"/>
          </a:xfrm>
          <a:prstGeom prst="rect">
            <a:avLst/>
          </a:prstGeom>
          <a:noFill/>
        </p:spPr>
        <p:txBody>
          <a:bodyPr wrap="square" rtlCol="0">
            <a:spAutoFit/>
          </a:bodyPr>
          <a:lstStyle/>
          <a:p>
            <a:r>
              <a:rPr lang="zh-CN" altLang="en-US" sz="2400" b="1" dirty="0">
                <a:ea typeface="宋体" pitchFamily="2" charset="-122"/>
              </a:rPr>
              <a:t>方法，也可以被泛型化，不管此时定义在其中的类是不是</a:t>
            </a:r>
            <a:r>
              <a:rPr lang="zh-CN" altLang="en-US" sz="2400" b="1">
                <a:ea typeface="宋体" pitchFamily="2" charset="-122"/>
              </a:rPr>
              <a:t>泛型类。</a:t>
            </a:r>
            <a:r>
              <a:rPr lang="zh-CN" altLang="en-US" sz="2400" b="1" dirty="0">
                <a:ea typeface="宋体" pitchFamily="2" charset="-122"/>
              </a:rPr>
              <a:t>在泛型方法中可以定义泛型参数，此时，参数的类型就是传入数据的类型。</a:t>
            </a:r>
            <a:endParaRPr lang="en-US" altLang="zh-CN" sz="2400" b="1" dirty="0">
              <a:ea typeface="宋体" pitchFamily="2" charset="-122"/>
            </a:endParaRPr>
          </a:p>
          <a:p>
            <a:endParaRPr lang="en-US" altLang="zh-CN" sz="2400" b="1" dirty="0">
              <a:ea typeface="宋体" pitchFamily="2" charset="-122"/>
            </a:endParaRPr>
          </a:p>
          <a:p>
            <a:r>
              <a:rPr lang="zh-CN" altLang="en-US" sz="2400" b="1" dirty="0">
                <a:ea typeface="宋体" pitchFamily="2" charset="-122"/>
              </a:rPr>
              <a:t>泛型方法的格式：</a:t>
            </a:r>
            <a:endParaRPr lang="en-US" altLang="zh-CN" sz="2400" b="1" dirty="0">
              <a:ea typeface="宋体" pitchFamily="2" charset="-122"/>
            </a:endParaRPr>
          </a:p>
          <a:p>
            <a:r>
              <a:rPr lang="en-US" altLang="zh-CN" sz="2400" b="1" dirty="0">
                <a:solidFill>
                  <a:srgbClr val="0000FF"/>
                </a:solidFill>
                <a:ea typeface="宋体" pitchFamily="2" charset="-122"/>
              </a:rPr>
              <a:t>[</a:t>
            </a:r>
            <a:r>
              <a:rPr lang="zh-CN" altLang="en-US" sz="2400" b="1" dirty="0">
                <a:solidFill>
                  <a:srgbClr val="0000FF"/>
                </a:solidFill>
                <a:ea typeface="宋体" pitchFamily="2" charset="-122"/>
              </a:rPr>
              <a:t>访问权限</a:t>
            </a:r>
            <a:r>
              <a:rPr lang="en-US" altLang="zh-CN" sz="2400" b="1" dirty="0">
                <a:solidFill>
                  <a:srgbClr val="0000FF"/>
                </a:solidFill>
                <a:ea typeface="宋体" pitchFamily="2" charset="-122"/>
              </a:rPr>
              <a:t>]</a:t>
            </a:r>
            <a:r>
              <a:rPr lang="zh-CN" altLang="en-US" sz="2400" b="1" dirty="0">
                <a:solidFill>
                  <a:srgbClr val="0000FF"/>
                </a:solidFill>
                <a:ea typeface="宋体" pitchFamily="2" charset="-122"/>
              </a:rPr>
              <a:t>  </a:t>
            </a:r>
            <a:r>
              <a:rPr lang="en-US" altLang="zh-CN" sz="2400" b="1" dirty="0">
                <a:solidFill>
                  <a:srgbClr val="FF0000"/>
                </a:solidFill>
                <a:ea typeface="宋体" pitchFamily="2" charset="-122"/>
              </a:rPr>
              <a:t>&lt;</a:t>
            </a:r>
            <a:r>
              <a:rPr lang="zh-CN" altLang="en-US" sz="2400" b="1" dirty="0">
                <a:solidFill>
                  <a:srgbClr val="FF0000"/>
                </a:solidFill>
                <a:ea typeface="宋体" pitchFamily="2" charset="-122"/>
              </a:rPr>
              <a:t>泛型</a:t>
            </a:r>
            <a:r>
              <a:rPr lang="en-US" altLang="zh-CN" sz="2400" b="1" dirty="0">
                <a:solidFill>
                  <a:srgbClr val="FF0000"/>
                </a:solidFill>
                <a:ea typeface="宋体" pitchFamily="2" charset="-122"/>
              </a:rPr>
              <a:t>&gt;</a:t>
            </a:r>
            <a:r>
              <a:rPr lang="zh-CN" altLang="en-US" sz="2400" b="1" dirty="0">
                <a:solidFill>
                  <a:srgbClr val="FF0000"/>
                </a:solidFill>
                <a:ea typeface="宋体" pitchFamily="2" charset="-122"/>
              </a:rPr>
              <a:t>  </a:t>
            </a:r>
            <a:r>
              <a:rPr lang="zh-CN" altLang="en-US" sz="2400" b="1" dirty="0">
                <a:solidFill>
                  <a:srgbClr val="0000FF"/>
                </a:solidFill>
                <a:ea typeface="宋体" pitchFamily="2" charset="-122"/>
              </a:rPr>
              <a:t>返回类型  方法名</a:t>
            </a:r>
            <a:r>
              <a:rPr lang="en-US" altLang="zh-CN" sz="2400" b="1" dirty="0">
                <a:solidFill>
                  <a:srgbClr val="0000FF"/>
                </a:solidFill>
                <a:ea typeface="宋体" pitchFamily="2" charset="-122"/>
              </a:rPr>
              <a:t>([</a:t>
            </a:r>
            <a:r>
              <a:rPr lang="zh-CN" altLang="en-US" sz="2400" b="1" dirty="0">
                <a:solidFill>
                  <a:srgbClr val="0000FF"/>
                </a:solidFill>
                <a:ea typeface="宋体" pitchFamily="2" charset="-122"/>
              </a:rPr>
              <a:t>泛型标识 参数名称</a:t>
            </a:r>
            <a:r>
              <a:rPr lang="en-US" altLang="zh-CN" sz="2400" b="1" dirty="0">
                <a:solidFill>
                  <a:srgbClr val="0000FF"/>
                </a:solidFill>
                <a:ea typeface="宋体" pitchFamily="2" charset="-122"/>
              </a:rPr>
              <a:t>])</a:t>
            </a:r>
            <a:r>
              <a:rPr lang="zh-CN" altLang="en-US" sz="2400" b="1" dirty="0">
                <a:solidFill>
                  <a:srgbClr val="0000FF"/>
                </a:solidFill>
                <a:ea typeface="宋体" pitchFamily="2" charset="-122"/>
              </a:rPr>
              <a:t>  抛出的异常</a:t>
            </a:r>
            <a:endParaRPr lang="en-US" altLang="zh-CN" sz="2400" b="1" dirty="0">
              <a:solidFill>
                <a:srgbClr val="0000FF"/>
              </a:solidFill>
              <a:ea typeface="宋体" pitchFamily="2" charset="-122"/>
            </a:endParaRPr>
          </a:p>
          <a:p>
            <a:endParaRPr lang="en-US" altLang="zh-CN" sz="2800" dirty="0">
              <a:ea typeface="宋体" pitchFamily="2" charset="-122"/>
              <a:cs typeface="Times New Roman" pitchFamily="18" charset="0"/>
            </a:endParaRPr>
          </a:p>
          <a:p>
            <a:pPr>
              <a:lnSpc>
                <a:spcPts val="2300"/>
              </a:lnSpc>
            </a:pPr>
            <a:r>
              <a:rPr lang="en-US" altLang="zh-CN" sz="2800" b="1" dirty="0">
                <a:solidFill>
                  <a:srgbClr val="C00000"/>
                </a:solidFill>
                <a:ea typeface="宋体" pitchFamily="2" charset="-122"/>
                <a:cs typeface="Times New Roman" pitchFamily="18" charset="0"/>
              </a:rPr>
              <a:t>public class DAO {</a:t>
            </a:r>
          </a:p>
          <a:p>
            <a:pPr>
              <a:lnSpc>
                <a:spcPts val="2300"/>
              </a:lnSpc>
            </a:pPr>
            <a:r>
              <a:rPr lang="en-US" altLang="zh-CN" sz="2800" b="1" dirty="0">
                <a:solidFill>
                  <a:srgbClr val="C00000"/>
                </a:solidFill>
                <a:ea typeface="宋体" pitchFamily="2" charset="-122"/>
                <a:cs typeface="Times New Roman" pitchFamily="18" charset="0"/>
              </a:rPr>
              <a:t>	</a:t>
            </a:r>
          </a:p>
          <a:p>
            <a:pPr>
              <a:lnSpc>
                <a:spcPts val="2300"/>
              </a:lnSpc>
            </a:pPr>
            <a:r>
              <a:rPr lang="en-US" altLang="zh-CN" sz="2800" b="1" dirty="0">
                <a:solidFill>
                  <a:srgbClr val="C00000"/>
                </a:solidFill>
                <a:ea typeface="宋体" pitchFamily="2" charset="-122"/>
                <a:cs typeface="Times New Roman" pitchFamily="18" charset="0"/>
              </a:rPr>
              <a:t>	public &lt;E&gt;  E get(</a:t>
            </a:r>
            <a:r>
              <a:rPr lang="en-US" altLang="zh-CN" sz="2800" b="1" dirty="0" err="1">
                <a:solidFill>
                  <a:srgbClr val="C00000"/>
                </a:solidFill>
                <a:ea typeface="宋体" pitchFamily="2" charset="-122"/>
                <a:cs typeface="Times New Roman" pitchFamily="18" charset="0"/>
              </a:rPr>
              <a:t>int</a:t>
            </a:r>
            <a:r>
              <a:rPr lang="en-US" altLang="zh-CN" sz="2800" b="1" dirty="0">
                <a:solidFill>
                  <a:srgbClr val="C00000"/>
                </a:solidFill>
                <a:ea typeface="宋体" pitchFamily="2" charset="-122"/>
                <a:cs typeface="Times New Roman" pitchFamily="18" charset="0"/>
              </a:rPr>
              <a:t> id, E e){</a:t>
            </a:r>
          </a:p>
          <a:p>
            <a:pPr>
              <a:lnSpc>
                <a:spcPts val="2300"/>
              </a:lnSpc>
            </a:pPr>
            <a:r>
              <a:rPr lang="en-US" altLang="zh-CN" sz="2800" b="1" dirty="0">
                <a:solidFill>
                  <a:srgbClr val="C00000"/>
                </a:solidFill>
                <a:ea typeface="宋体" pitchFamily="2" charset="-122"/>
                <a:cs typeface="Times New Roman" pitchFamily="18" charset="0"/>
              </a:rPr>
              <a:t>		</a:t>
            </a:r>
          </a:p>
          <a:p>
            <a:pPr>
              <a:lnSpc>
                <a:spcPts val="2300"/>
              </a:lnSpc>
            </a:pPr>
            <a:r>
              <a:rPr lang="en-US" altLang="zh-CN" sz="2800" b="1" dirty="0">
                <a:solidFill>
                  <a:srgbClr val="C00000"/>
                </a:solidFill>
                <a:ea typeface="宋体" pitchFamily="2" charset="-122"/>
                <a:cs typeface="Times New Roman" pitchFamily="18" charset="0"/>
              </a:rPr>
              <a:t>		E result = null;</a:t>
            </a:r>
          </a:p>
          <a:p>
            <a:pPr>
              <a:lnSpc>
                <a:spcPts val="2300"/>
              </a:lnSpc>
            </a:pPr>
            <a:r>
              <a:rPr lang="en-US" altLang="zh-CN" sz="2800" b="1" dirty="0">
                <a:solidFill>
                  <a:srgbClr val="C00000"/>
                </a:solidFill>
                <a:ea typeface="宋体" pitchFamily="2" charset="-122"/>
                <a:cs typeface="Times New Roman" pitchFamily="18" charset="0"/>
              </a:rPr>
              <a:t>		</a:t>
            </a:r>
          </a:p>
          <a:p>
            <a:pPr>
              <a:lnSpc>
                <a:spcPts val="2300"/>
              </a:lnSpc>
            </a:pPr>
            <a:r>
              <a:rPr lang="en-US" altLang="zh-CN" sz="2800" b="1" dirty="0">
                <a:solidFill>
                  <a:srgbClr val="C00000"/>
                </a:solidFill>
                <a:ea typeface="宋体" pitchFamily="2" charset="-122"/>
                <a:cs typeface="Times New Roman" pitchFamily="18" charset="0"/>
              </a:rPr>
              <a:t>		return result;</a:t>
            </a:r>
          </a:p>
          <a:p>
            <a:pPr>
              <a:lnSpc>
                <a:spcPts val="2300"/>
              </a:lnSpc>
            </a:pPr>
            <a:r>
              <a:rPr lang="en-US" altLang="zh-CN" sz="2800" b="1" dirty="0">
                <a:solidFill>
                  <a:srgbClr val="C00000"/>
                </a:solidFill>
                <a:ea typeface="宋体" pitchFamily="2" charset="-122"/>
                <a:cs typeface="Times New Roman" pitchFamily="18" charset="0"/>
              </a:rPr>
              <a:t>	}}</a:t>
            </a:r>
            <a:endParaRPr lang="zh-CN" altLang="en-US" sz="2800" b="1" dirty="0">
              <a:solidFill>
                <a:srgbClr val="C00000"/>
              </a:solidFill>
              <a:ea typeface="宋体" pitchFamily="2" charset="-122"/>
              <a:cs typeface="Times New Roman" pitchFamily="18" charset="0"/>
            </a:endParaRPr>
          </a:p>
        </p:txBody>
      </p:sp>
    </p:spTree>
    <p:extLst>
      <p:ext uri="{BB962C8B-B14F-4D97-AF65-F5344CB8AC3E}">
        <p14:creationId xmlns:p14="http://schemas.microsoft.com/office/powerpoint/2010/main" val="1651788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836712"/>
            <a:ext cx="8496944" cy="5632311"/>
          </a:xfrm>
          <a:prstGeom prst="rect">
            <a:avLst/>
          </a:prstGeom>
          <a:noFill/>
        </p:spPr>
        <p:txBody>
          <a:bodyPr wrap="square" rtlCol="0">
            <a:spAutoFit/>
          </a:bodyPr>
          <a:lstStyle/>
          <a:p>
            <a:r>
              <a:rPr lang="en-US" altLang="zh-CN" sz="2000" b="1" dirty="0">
                <a:solidFill>
                  <a:srgbClr val="C00000"/>
                </a:solidFill>
                <a:ea typeface="宋体" pitchFamily="2" charset="-122"/>
              </a:rPr>
              <a:t>static &lt;T&gt; void </a:t>
            </a:r>
            <a:r>
              <a:rPr lang="en-US" altLang="zh-CN" sz="2000" b="1" dirty="0" err="1">
                <a:solidFill>
                  <a:srgbClr val="C00000"/>
                </a:solidFill>
                <a:ea typeface="宋体" pitchFamily="2" charset="-122"/>
              </a:rPr>
              <a:t>fromArrayToCollection</a:t>
            </a:r>
            <a:r>
              <a:rPr lang="en-US" altLang="zh-CN" sz="2000" b="1" dirty="0">
                <a:solidFill>
                  <a:srgbClr val="C00000"/>
                </a:solidFill>
                <a:ea typeface="宋体" pitchFamily="2" charset="-122"/>
              </a:rPr>
              <a:t>(T[] a, Collection&lt;T&gt; c) {</a:t>
            </a:r>
          </a:p>
          <a:p>
            <a:r>
              <a:rPr lang="en-US" altLang="zh-CN" sz="2000" b="1" dirty="0">
                <a:solidFill>
                  <a:srgbClr val="C00000"/>
                </a:solidFill>
                <a:ea typeface="宋体" pitchFamily="2" charset="-122"/>
              </a:rPr>
              <a:t>	for (T o : a) {</a:t>
            </a:r>
          </a:p>
          <a:p>
            <a:r>
              <a:rPr lang="en-US" altLang="zh-CN" sz="2000" b="1" dirty="0">
                <a:solidFill>
                  <a:srgbClr val="C00000"/>
                </a:solidFill>
                <a:ea typeface="宋体" pitchFamily="2" charset="-122"/>
              </a:rPr>
              <a:t>		</a:t>
            </a:r>
            <a:r>
              <a:rPr lang="en-US" altLang="zh-CN" sz="2000" b="1" dirty="0" err="1">
                <a:solidFill>
                  <a:srgbClr val="C00000"/>
                </a:solidFill>
                <a:ea typeface="宋体" pitchFamily="2" charset="-122"/>
              </a:rPr>
              <a:t>c.add</a:t>
            </a:r>
            <a:r>
              <a:rPr lang="en-US" altLang="zh-CN" sz="2000" b="1" dirty="0">
                <a:solidFill>
                  <a:srgbClr val="C00000"/>
                </a:solidFill>
                <a:ea typeface="宋体" pitchFamily="2" charset="-122"/>
              </a:rPr>
              <a:t>(o);</a:t>
            </a:r>
          </a:p>
          <a:p>
            <a:r>
              <a:rPr lang="en-US" altLang="zh-CN" sz="2000" b="1" dirty="0">
                <a:solidFill>
                  <a:srgbClr val="C00000"/>
                </a:solidFill>
                <a:ea typeface="宋体" pitchFamily="2" charset="-122"/>
              </a:rPr>
              <a:t>	}	}</a:t>
            </a:r>
          </a:p>
          <a:p>
            <a:r>
              <a:rPr lang="en-US" altLang="zh-CN" sz="2000" b="1" dirty="0">
                <a:solidFill>
                  <a:srgbClr val="C00000"/>
                </a:solidFill>
                <a:ea typeface="宋体" pitchFamily="2" charset="-122"/>
              </a:rPr>
              <a:t>public static void main(String[] </a:t>
            </a:r>
            <a:r>
              <a:rPr lang="en-US" altLang="zh-CN" sz="2000" b="1" dirty="0" err="1">
                <a:solidFill>
                  <a:srgbClr val="C00000"/>
                </a:solidFill>
                <a:ea typeface="宋体" pitchFamily="2" charset="-122"/>
              </a:rPr>
              <a:t>args</a:t>
            </a:r>
            <a:r>
              <a:rPr lang="en-US" altLang="zh-CN" sz="2000" b="1" dirty="0">
                <a:solidFill>
                  <a:srgbClr val="C00000"/>
                </a:solidFill>
                <a:ea typeface="宋体" pitchFamily="2" charset="-122"/>
              </a:rPr>
              <a:t>) {</a:t>
            </a:r>
          </a:p>
          <a:p>
            <a:r>
              <a:rPr lang="en-US" altLang="zh-CN" sz="2000" b="1" dirty="0">
                <a:solidFill>
                  <a:srgbClr val="C00000"/>
                </a:solidFill>
                <a:ea typeface="宋体" pitchFamily="2" charset="-122"/>
              </a:rPr>
              <a:t>	Object[] </a:t>
            </a:r>
            <a:r>
              <a:rPr lang="en-US" altLang="zh-CN" sz="2000" b="1" dirty="0" err="1">
                <a:solidFill>
                  <a:srgbClr val="C00000"/>
                </a:solidFill>
                <a:ea typeface="宋体" pitchFamily="2" charset="-122"/>
              </a:rPr>
              <a:t>ao</a:t>
            </a:r>
            <a:r>
              <a:rPr lang="en-US" altLang="zh-CN" sz="2000" b="1" dirty="0">
                <a:solidFill>
                  <a:srgbClr val="C00000"/>
                </a:solidFill>
                <a:ea typeface="宋体" pitchFamily="2" charset="-122"/>
              </a:rPr>
              <a:t> = new Object[100];</a:t>
            </a:r>
          </a:p>
          <a:p>
            <a:r>
              <a:rPr lang="en-US" altLang="zh-CN" sz="2000" b="1" dirty="0">
                <a:solidFill>
                  <a:srgbClr val="C00000"/>
                </a:solidFill>
                <a:ea typeface="宋体" pitchFamily="2" charset="-122"/>
              </a:rPr>
              <a:t>	Collection&lt;Object&gt; co = new </a:t>
            </a:r>
            <a:r>
              <a:rPr lang="en-US" altLang="zh-CN" sz="2000" b="1" dirty="0" err="1">
                <a:solidFill>
                  <a:srgbClr val="C00000"/>
                </a:solidFill>
                <a:ea typeface="宋体" pitchFamily="2" charset="-122"/>
              </a:rPr>
              <a:t>ArrayList</a:t>
            </a:r>
            <a:r>
              <a:rPr lang="en-US" altLang="zh-CN" sz="2000" b="1" dirty="0">
                <a:solidFill>
                  <a:srgbClr val="C00000"/>
                </a:solidFill>
                <a:ea typeface="宋体" pitchFamily="2" charset="-122"/>
              </a:rPr>
              <a:t>&lt;Object&gt;();</a:t>
            </a:r>
          </a:p>
          <a:p>
            <a:r>
              <a:rPr lang="en-US" altLang="zh-CN" sz="2000" b="1" dirty="0">
                <a:solidFill>
                  <a:srgbClr val="C00000"/>
                </a:solidFill>
                <a:ea typeface="宋体" pitchFamily="2" charset="-122"/>
              </a:rPr>
              <a:t>	</a:t>
            </a:r>
            <a:r>
              <a:rPr lang="en-US" altLang="zh-CN" sz="2000" b="1" dirty="0" err="1">
                <a:solidFill>
                  <a:srgbClr val="C00000"/>
                </a:solidFill>
                <a:ea typeface="宋体" pitchFamily="2" charset="-122"/>
              </a:rPr>
              <a:t>fromArrayToCollection</a:t>
            </a:r>
            <a:r>
              <a:rPr lang="en-US" altLang="zh-CN" sz="2000" b="1" dirty="0">
                <a:solidFill>
                  <a:srgbClr val="C00000"/>
                </a:solidFill>
                <a:ea typeface="宋体" pitchFamily="2" charset="-122"/>
              </a:rPr>
              <a:t>(</a:t>
            </a:r>
            <a:r>
              <a:rPr lang="en-US" altLang="zh-CN" sz="2000" b="1" dirty="0" err="1">
                <a:solidFill>
                  <a:srgbClr val="C00000"/>
                </a:solidFill>
                <a:ea typeface="宋体" pitchFamily="2" charset="-122"/>
              </a:rPr>
              <a:t>ao</a:t>
            </a:r>
            <a:r>
              <a:rPr lang="en-US" altLang="zh-CN" sz="2000" b="1" dirty="0">
                <a:solidFill>
                  <a:srgbClr val="C00000"/>
                </a:solidFill>
                <a:ea typeface="宋体" pitchFamily="2" charset="-122"/>
              </a:rPr>
              <a:t>, co);</a:t>
            </a:r>
          </a:p>
          <a:p>
            <a:endParaRPr lang="en-US" altLang="zh-CN" sz="2000" b="1" dirty="0">
              <a:solidFill>
                <a:srgbClr val="C00000"/>
              </a:solidFill>
              <a:ea typeface="宋体" pitchFamily="2" charset="-122"/>
            </a:endParaRPr>
          </a:p>
          <a:p>
            <a:r>
              <a:rPr lang="en-US" altLang="zh-CN" sz="2000" b="1" dirty="0">
                <a:solidFill>
                  <a:srgbClr val="C00000"/>
                </a:solidFill>
                <a:ea typeface="宋体" pitchFamily="2" charset="-122"/>
              </a:rPr>
              <a:t>	String[] </a:t>
            </a:r>
            <a:r>
              <a:rPr lang="en-US" altLang="zh-CN" sz="2000" b="1" dirty="0" err="1">
                <a:solidFill>
                  <a:srgbClr val="C00000"/>
                </a:solidFill>
                <a:ea typeface="宋体" pitchFamily="2" charset="-122"/>
              </a:rPr>
              <a:t>sa</a:t>
            </a:r>
            <a:r>
              <a:rPr lang="en-US" altLang="zh-CN" sz="2000" b="1" dirty="0">
                <a:solidFill>
                  <a:srgbClr val="C00000"/>
                </a:solidFill>
                <a:ea typeface="宋体" pitchFamily="2" charset="-122"/>
              </a:rPr>
              <a:t> = new String[20];</a:t>
            </a:r>
          </a:p>
          <a:p>
            <a:r>
              <a:rPr lang="en-US" altLang="zh-CN" sz="2000" b="1" dirty="0">
                <a:solidFill>
                  <a:srgbClr val="C00000"/>
                </a:solidFill>
                <a:ea typeface="宋体" pitchFamily="2" charset="-122"/>
              </a:rPr>
              <a:t>	Collection&lt;String&gt; </a:t>
            </a:r>
            <a:r>
              <a:rPr lang="en-US" altLang="zh-CN" sz="2000" b="1" dirty="0" err="1">
                <a:solidFill>
                  <a:srgbClr val="C00000"/>
                </a:solidFill>
                <a:ea typeface="宋体" pitchFamily="2" charset="-122"/>
              </a:rPr>
              <a:t>cs</a:t>
            </a:r>
            <a:r>
              <a:rPr lang="en-US" altLang="zh-CN" sz="2000" b="1" dirty="0">
                <a:solidFill>
                  <a:srgbClr val="C00000"/>
                </a:solidFill>
                <a:ea typeface="宋体" pitchFamily="2" charset="-122"/>
              </a:rPr>
              <a:t> = new </a:t>
            </a:r>
            <a:r>
              <a:rPr lang="en-US" altLang="zh-CN" sz="2000" b="1" dirty="0" err="1">
                <a:solidFill>
                  <a:srgbClr val="C00000"/>
                </a:solidFill>
                <a:ea typeface="宋体" pitchFamily="2" charset="-122"/>
              </a:rPr>
              <a:t>ArrayList</a:t>
            </a:r>
            <a:r>
              <a:rPr lang="en-US" altLang="zh-CN" sz="2000" b="1" dirty="0">
                <a:solidFill>
                  <a:srgbClr val="C00000"/>
                </a:solidFill>
                <a:ea typeface="宋体" pitchFamily="2" charset="-122"/>
              </a:rPr>
              <a:t>&lt;&gt;();</a:t>
            </a:r>
          </a:p>
          <a:p>
            <a:r>
              <a:rPr lang="en-US" altLang="zh-CN" sz="2000" b="1" dirty="0">
                <a:solidFill>
                  <a:srgbClr val="C00000"/>
                </a:solidFill>
                <a:ea typeface="宋体" pitchFamily="2" charset="-122"/>
              </a:rPr>
              <a:t>	</a:t>
            </a:r>
            <a:r>
              <a:rPr lang="en-US" altLang="zh-CN" sz="2000" b="1" dirty="0" err="1">
                <a:solidFill>
                  <a:srgbClr val="C00000"/>
                </a:solidFill>
                <a:ea typeface="宋体" pitchFamily="2" charset="-122"/>
              </a:rPr>
              <a:t>fromArrayToCollection</a:t>
            </a:r>
            <a:r>
              <a:rPr lang="en-US" altLang="zh-CN" sz="2000" b="1" dirty="0">
                <a:solidFill>
                  <a:srgbClr val="C00000"/>
                </a:solidFill>
                <a:ea typeface="宋体" pitchFamily="2" charset="-122"/>
              </a:rPr>
              <a:t>(</a:t>
            </a:r>
            <a:r>
              <a:rPr lang="en-US" altLang="zh-CN" sz="2000" b="1" dirty="0" err="1">
                <a:solidFill>
                  <a:srgbClr val="C00000"/>
                </a:solidFill>
                <a:ea typeface="宋体" pitchFamily="2" charset="-122"/>
              </a:rPr>
              <a:t>sa</a:t>
            </a:r>
            <a:r>
              <a:rPr lang="en-US" altLang="zh-CN" sz="2000" b="1" dirty="0">
                <a:solidFill>
                  <a:srgbClr val="C00000"/>
                </a:solidFill>
                <a:ea typeface="宋体" pitchFamily="2" charset="-122"/>
              </a:rPr>
              <a:t>, </a:t>
            </a:r>
            <a:r>
              <a:rPr lang="en-US" altLang="zh-CN" sz="2000" b="1" dirty="0" err="1">
                <a:solidFill>
                  <a:srgbClr val="C00000"/>
                </a:solidFill>
                <a:ea typeface="宋体" pitchFamily="2" charset="-122"/>
              </a:rPr>
              <a:t>cs</a:t>
            </a:r>
            <a:r>
              <a:rPr lang="en-US" altLang="zh-CN" sz="2000" b="1" dirty="0">
                <a:solidFill>
                  <a:srgbClr val="C00000"/>
                </a:solidFill>
                <a:ea typeface="宋体" pitchFamily="2" charset="-122"/>
              </a:rPr>
              <a:t>);</a:t>
            </a:r>
          </a:p>
          <a:p>
            <a:endParaRPr lang="en-US" altLang="zh-CN" sz="2000" b="1" dirty="0">
              <a:solidFill>
                <a:srgbClr val="C00000"/>
              </a:solidFill>
              <a:ea typeface="宋体" pitchFamily="2" charset="-122"/>
            </a:endParaRPr>
          </a:p>
          <a:p>
            <a:r>
              <a:rPr lang="en-US" altLang="zh-CN" sz="2000" b="1" dirty="0">
                <a:solidFill>
                  <a:srgbClr val="C00000"/>
                </a:solidFill>
                <a:ea typeface="宋体" pitchFamily="2" charset="-122"/>
              </a:rPr>
              <a:t>	Collection&lt;Double&gt; cd = new </a:t>
            </a:r>
            <a:r>
              <a:rPr lang="en-US" altLang="zh-CN" sz="2000" b="1" dirty="0" err="1">
                <a:solidFill>
                  <a:srgbClr val="C00000"/>
                </a:solidFill>
                <a:ea typeface="宋体" pitchFamily="2" charset="-122"/>
              </a:rPr>
              <a:t>ArrayList</a:t>
            </a:r>
            <a:r>
              <a:rPr lang="en-US" altLang="zh-CN" sz="2000" b="1" dirty="0">
                <a:solidFill>
                  <a:srgbClr val="C00000"/>
                </a:solidFill>
                <a:ea typeface="宋体" pitchFamily="2" charset="-122"/>
              </a:rPr>
              <a:t>&lt;&gt;();</a:t>
            </a:r>
          </a:p>
          <a:p>
            <a:r>
              <a:rPr lang="en-US" altLang="zh-CN" sz="2000" b="1" dirty="0">
                <a:solidFill>
                  <a:srgbClr val="C00000"/>
                </a:solidFill>
                <a:ea typeface="宋体" pitchFamily="2" charset="-122"/>
              </a:rPr>
              <a:t>	</a:t>
            </a:r>
            <a:r>
              <a:rPr lang="en-US" altLang="zh-CN" sz="2000" b="1" dirty="0">
                <a:ea typeface="宋体" pitchFamily="2" charset="-122"/>
              </a:rPr>
              <a:t>// </a:t>
            </a:r>
            <a:r>
              <a:rPr lang="zh-CN" altLang="en-US" sz="2000" b="1" dirty="0">
                <a:ea typeface="宋体" pitchFamily="2" charset="-122"/>
              </a:rPr>
              <a:t>下面代码中</a:t>
            </a:r>
            <a:r>
              <a:rPr lang="en-US" altLang="zh-CN" sz="2000" b="1" dirty="0">
                <a:ea typeface="宋体" pitchFamily="2" charset="-122"/>
              </a:rPr>
              <a:t>T</a:t>
            </a:r>
            <a:r>
              <a:rPr lang="zh-CN" altLang="en-US" sz="2000" b="1" dirty="0">
                <a:ea typeface="宋体" pitchFamily="2" charset="-122"/>
              </a:rPr>
              <a:t>是</a:t>
            </a:r>
            <a:r>
              <a:rPr lang="en-US" altLang="zh-CN" sz="2000" b="1" dirty="0">
                <a:ea typeface="宋体" pitchFamily="2" charset="-122"/>
              </a:rPr>
              <a:t>Double</a:t>
            </a:r>
            <a:r>
              <a:rPr lang="zh-CN" altLang="en-US" sz="2000" b="1" dirty="0">
                <a:ea typeface="宋体" pitchFamily="2" charset="-122"/>
              </a:rPr>
              <a:t>类，但</a:t>
            </a:r>
            <a:r>
              <a:rPr lang="en-US" altLang="zh-CN" sz="2000" b="1" dirty="0" err="1">
                <a:ea typeface="宋体" pitchFamily="2" charset="-122"/>
              </a:rPr>
              <a:t>sa</a:t>
            </a:r>
            <a:r>
              <a:rPr lang="zh-CN" altLang="en-US" sz="2000" b="1" dirty="0">
                <a:ea typeface="宋体" pitchFamily="2" charset="-122"/>
              </a:rPr>
              <a:t>是</a:t>
            </a:r>
            <a:r>
              <a:rPr lang="en-US" altLang="zh-CN" sz="2000" b="1" dirty="0">
                <a:ea typeface="宋体" pitchFamily="2" charset="-122"/>
              </a:rPr>
              <a:t>String</a:t>
            </a:r>
            <a:r>
              <a:rPr lang="zh-CN" altLang="en-US" sz="2000" b="1" dirty="0">
                <a:ea typeface="宋体" pitchFamily="2" charset="-122"/>
              </a:rPr>
              <a:t>类型，编译错误。</a:t>
            </a:r>
          </a:p>
          <a:p>
            <a:r>
              <a:rPr lang="zh-CN" altLang="en-US" sz="2000" b="1" dirty="0">
                <a:solidFill>
                  <a:srgbClr val="C00000"/>
                </a:solidFill>
                <a:ea typeface="宋体" pitchFamily="2" charset="-122"/>
              </a:rPr>
              <a:t>	</a:t>
            </a:r>
            <a:r>
              <a:rPr lang="en-US" altLang="zh-CN" sz="2000" b="1" dirty="0">
                <a:solidFill>
                  <a:srgbClr val="C00000"/>
                </a:solidFill>
                <a:ea typeface="宋体" pitchFamily="2" charset="-122"/>
              </a:rPr>
              <a:t>// </a:t>
            </a:r>
            <a:r>
              <a:rPr lang="en-US" altLang="zh-CN" sz="2000" b="1" dirty="0" err="1">
                <a:solidFill>
                  <a:srgbClr val="C00000"/>
                </a:solidFill>
                <a:ea typeface="宋体" pitchFamily="2" charset="-122"/>
              </a:rPr>
              <a:t>fromArrayToCollection</a:t>
            </a:r>
            <a:r>
              <a:rPr lang="en-US" altLang="zh-CN" sz="2000" b="1" dirty="0">
                <a:solidFill>
                  <a:srgbClr val="C00000"/>
                </a:solidFill>
                <a:ea typeface="宋体" pitchFamily="2" charset="-122"/>
              </a:rPr>
              <a:t>(</a:t>
            </a:r>
            <a:r>
              <a:rPr lang="en-US" altLang="zh-CN" sz="2000" b="1" dirty="0" err="1">
                <a:solidFill>
                  <a:srgbClr val="C00000"/>
                </a:solidFill>
                <a:ea typeface="宋体" pitchFamily="2" charset="-122"/>
              </a:rPr>
              <a:t>sa</a:t>
            </a:r>
            <a:r>
              <a:rPr lang="en-US" altLang="zh-CN" sz="2000" b="1" dirty="0">
                <a:solidFill>
                  <a:srgbClr val="C00000"/>
                </a:solidFill>
                <a:ea typeface="宋体" pitchFamily="2" charset="-122"/>
              </a:rPr>
              <a:t>, cd);</a:t>
            </a:r>
          </a:p>
          <a:p>
            <a:r>
              <a:rPr lang="en-US" altLang="zh-CN" sz="2000" b="1" dirty="0">
                <a:solidFill>
                  <a:srgbClr val="C00000"/>
                </a:solidFill>
                <a:ea typeface="宋体" pitchFamily="2" charset="-122"/>
              </a:rPr>
              <a:t>	</a:t>
            </a:r>
            <a:r>
              <a:rPr lang="en-US" altLang="zh-CN" sz="2000" b="1" dirty="0">
                <a:ea typeface="宋体" pitchFamily="2" charset="-122"/>
              </a:rPr>
              <a:t>// </a:t>
            </a:r>
            <a:r>
              <a:rPr lang="zh-CN" altLang="en-US" sz="2000" b="1" dirty="0">
                <a:ea typeface="宋体" pitchFamily="2" charset="-122"/>
              </a:rPr>
              <a:t>下面代码中</a:t>
            </a:r>
            <a:r>
              <a:rPr lang="en-US" altLang="zh-CN" sz="2000" b="1" dirty="0">
                <a:ea typeface="宋体" pitchFamily="2" charset="-122"/>
              </a:rPr>
              <a:t>T</a:t>
            </a:r>
            <a:r>
              <a:rPr lang="zh-CN" altLang="en-US" sz="2000" b="1" dirty="0">
                <a:ea typeface="宋体" pitchFamily="2" charset="-122"/>
              </a:rPr>
              <a:t>是</a:t>
            </a:r>
            <a:r>
              <a:rPr lang="en-US" altLang="zh-CN" sz="2000" b="1" dirty="0">
                <a:ea typeface="宋体" pitchFamily="2" charset="-122"/>
              </a:rPr>
              <a:t>Object</a:t>
            </a:r>
            <a:r>
              <a:rPr lang="zh-CN" altLang="en-US" sz="2000" b="1" dirty="0">
                <a:ea typeface="宋体" pitchFamily="2" charset="-122"/>
              </a:rPr>
              <a:t>类型，</a:t>
            </a:r>
            <a:r>
              <a:rPr lang="en-US" altLang="zh-CN" sz="2000" b="1" dirty="0" err="1">
                <a:ea typeface="宋体" pitchFamily="2" charset="-122"/>
              </a:rPr>
              <a:t>sa</a:t>
            </a:r>
            <a:r>
              <a:rPr lang="zh-CN" altLang="en-US" sz="2000" b="1" dirty="0">
                <a:ea typeface="宋体" pitchFamily="2" charset="-122"/>
              </a:rPr>
              <a:t>是</a:t>
            </a:r>
            <a:r>
              <a:rPr lang="en-US" altLang="zh-CN" sz="2000" b="1" dirty="0">
                <a:ea typeface="宋体" pitchFamily="2" charset="-122"/>
              </a:rPr>
              <a:t>String</a:t>
            </a:r>
            <a:r>
              <a:rPr lang="zh-CN" altLang="en-US" sz="2000" b="1" dirty="0">
                <a:ea typeface="宋体" pitchFamily="2" charset="-122"/>
              </a:rPr>
              <a:t>类型，可以赋值成功。</a:t>
            </a:r>
          </a:p>
          <a:p>
            <a:r>
              <a:rPr lang="zh-CN" altLang="en-US" sz="2000" b="1" dirty="0">
                <a:solidFill>
                  <a:srgbClr val="C00000"/>
                </a:solidFill>
                <a:ea typeface="宋体" pitchFamily="2" charset="-122"/>
              </a:rPr>
              <a:t>	</a:t>
            </a:r>
            <a:r>
              <a:rPr lang="en-US" altLang="zh-CN" sz="2000" b="1" dirty="0" err="1">
                <a:solidFill>
                  <a:srgbClr val="C00000"/>
                </a:solidFill>
                <a:ea typeface="宋体" pitchFamily="2" charset="-122"/>
              </a:rPr>
              <a:t>fromArrayToCollection</a:t>
            </a:r>
            <a:r>
              <a:rPr lang="en-US" altLang="zh-CN" sz="2000" b="1" dirty="0">
                <a:solidFill>
                  <a:srgbClr val="C00000"/>
                </a:solidFill>
                <a:ea typeface="宋体" pitchFamily="2" charset="-122"/>
              </a:rPr>
              <a:t>(</a:t>
            </a:r>
            <a:r>
              <a:rPr lang="en-US" altLang="zh-CN" sz="2000" b="1" dirty="0" err="1">
                <a:solidFill>
                  <a:srgbClr val="C00000"/>
                </a:solidFill>
                <a:ea typeface="宋体" pitchFamily="2" charset="-122"/>
              </a:rPr>
              <a:t>sa</a:t>
            </a:r>
            <a:r>
              <a:rPr lang="en-US" altLang="zh-CN" sz="2000" b="1" dirty="0">
                <a:solidFill>
                  <a:srgbClr val="C00000"/>
                </a:solidFill>
                <a:ea typeface="宋体" pitchFamily="2" charset="-122"/>
              </a:rPr>
              <a:t>, co);  }</a:t>
            </a:r>
            <a:endParaRPr lang="zh-CN" altLang="en-US" sz="2000" b="1" dirty="0">
              <a:solidFill>
                <a:srgbClr val="C00000"/>
              </a:solidFill>
              <a:ea typeface="宋体" pitchFamily="2" charset="-122"/>
            </a:endParaRPr>
          </a:p>
        </p:txBody>
      </p:sp>
    </p:spTree>
    <p:extLst>
      <p:ext uri="{BB962C8B-B14F-4D97-AF65-F5344CB8AC3E}">
        <p14:creationId xmlns:p14="http://schemas.microsoft.com/office/powerpoint/2010/main" val="881855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a:stretch>
            <a:fillRect/>
          </a:stretch>
        </p:blipFill>
        <p:spPr>
          <a:xfrm>
            <a:off x="395536" y="1844824"/>
            <a:ext cx="8429684" cy="1928826"/>
          </a:xfrm>
        </p:spPr>
      </p:pic>
      <p:sp>
        <p:nvSpPr>
          <p:cNvPr id="5" name="TextBox 4"/>
          <p:cNvSpPr txBox="1"/>
          <p:nvPr/>
        </p:nvSpPr>
        <p:spPr>
          <a:xfrm>
            <a:off x="395536" y="2420888"/>
            <a:ext cx="8424936" cy="830997"/>
          </a:xfrm>
          <a:prstGeom prst="rect">
            <a:avLst/>
          </a:prstGeom>
          <a:noFill/>
        </p:spPr>
        <p:txBody>
          <a:bodyPr wrap="square" rtlCol="0">
            <a:spAutoFit/>
          </a:bodyPr>
          <a:lstStyle/>
          <a:p>
            <a:pPr algn="ctr"/>
            <a:r>
              <a:rPr lang="en-US" altLang="zh-CN" sz="4800">
                <a:solidFill>
                  <a:schemeClr val="bg1"/>
                </a:solidFill>
                <a:ea typeface="隶书" panose="02010509060101010101" pitchFamily="49" charset="-122"/>
              </a:rPr>
              <a:t>10-4 </a:t>
            </a:r>
            <a:r>
              <a:rPr lang="zh-CN" altLang="en-US" sz="4800">
                <a:solidFill>
                  <a:schemeClr val="bg1"/>
                </a:solidFill>
                <a:ea typeface="隶书" panose="02010509060101010101" pitchFamily="49" charset="-122"/>
              </a:rPr>
              <a:t>泛型在继承上的体现</a:t>
            </a:r>
            <a:endParaRPr lang="zh-CN" altLang="en-US" sz="4800" dirty="0">
              <a:solidFill>
                <a:schemeClr val="bg1"/>
              </a:solidFill>
              <a:ea typeface="隶书" panose="02010509060101010101" pitchFamily="49" charset="-122"/>
            </a:endParaRPr>
          </a:p>
        </p:txBody>
      </p:sp>
    </p:spTree>
    <p:extLst>
      <p:ext uri="{BB962C8B-B14F-4D97-AF65-F5344CB8AC3E}">
        <p14:creationId xmlns:p14="http://schemas.microsoft.com/office/powerpoint/2010/main" val="2776843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51720" y="980728"/>
            <a:ext cx="4752528" cy="504056"/>
          </a:xfrm>
        </p:spPr>
        <p:txBody>
          <a:bodyPr>
            <a:normAutofit/>
          </a:bodyPr>
          <a:lstStyle/>
          <a:p>
            <a:r>
              <a:rPr lang="zh-CN" altLang="en-US" sz="2400" b="1" dirty="0">
                <a:latin typeface="宋体" pitchFamily="2" charset="-122"/>
                <a:ea typeface="宋体" pitchFamily="2" charset="-122"/>
              </a:rPr>
              <a:t>请输出如下来两段代码有何不同</a:t>
            </a:r>
          </a:p>
        </p:txBody>
      </p:sp>
      <p:sp>
        <p:nvSpPr>
          <p:cNvPr id="3" name="内容占位符 2"/>
          <p:cNvSpPr>
            <a:spLocks noGrp="1"/>
          </p:cNvSpPr>
          <p:nvPr>
            <p:ph idx="1"/>
          </p:nvPr>
        </p:nvSpPr>
        <p:spPr>
          <a:xfrm>
            <a:off x="1115616" y="1700808"/>
            <a:ext cx="6048672" cy="2304255"/>
          </a:xfrm>
        </p:spPr>
        <p:txBody>
          <a:bodyPr>
            <a:normAutofit/>
          </a:bodyPr>
          <a:lstStyle/>
          <a:p>
            <a:pPr marL="0" indent="0">
              <a:buNone/>
            </a:pPr>
            <a:r>
              <a:rPr lang="en-US" altLang="zh-CN" sz="2400" dirty="0"/>
              <a:t>void </a:t>
            </a:r>
            <a:r>
              <a:rPr lang="en-US" altLang="zh-CN" sz="2400" dirty="0" err="1"/>
              <a:t>printCollection</a:t>
            </a:r>
            <a:r>
              <a:rPr lang="en-US" altLang="zh-CN" sz="2400" dirty="0"/>
              <a:t>(Collection c) {</a:t>
            </a:r>
          </a:p>
          <a:p>
            <a:pPr marL="0" indent="0">
              <a:buNone/>
            </a:pPr>
            <a:r>
              <a:rPr lang="en-US" altLang="zh-CN" sz="2400" dirty="0"/>
              <a:t>                 Iterator </a:t>
            </a:r>
            <a:r>
              <a:rPr lang="en-US" altLang="zh-CN" sz="2400" dirty="0" err="1"/>
              <a:t>i</a:t>
            </a:r>
            <a:r>
              <a:rPr lang="en-US" altLang="zh-CN" sz="2400" dirty="0"/>
              <a:t> = </a:t>
            </a:r>
            <a:r>
              <a:rPr lang="en-US" altLang="zh-CN" sz="2400" dirty="0" err="1"/>
              <a:t>c.iterator</a:t>
            </a:r>
            <a:r>
              <a:rPr lang="en-US" altLang="zh-CN" sz="2400" dirty="0"/>
              <a:t>();</a:t>
            </a:r>
          </a:p>
          <a:p>
            <a:pPr marL="0" indent="0">
              <a:buNone/>
            </a:pPr>
            <a:r>
              <a:rPr lang="en-US" altLang="zh-CN" sz="2400" dirty="0"/>
              <a:t>                 for (</a:t>
            </a:r>
            <a:r>
              <a:rPr lang="en-US" altLang="zh-CN" sz="2400" dirty="0" err="1"/>
              <a:t>int</a:t>
            </a:r>
            <a:r>
              <a:rPr lang="en-US" altLang="zh-CN" sz="2400" dirty="0"/>
              <a:t> k = 0; k &lt; </a:t>
            </a:r>
            <a:r>
              <a:rPr lang="en-US" altLang="zh-CN" sz="2400" dirty="0" err="1"/>
              <a:t>c.size</a:t>
            </a:r>
            <a:r>
              <a:rPr lang="en-US" altLang="zh-CN" sz="2400" dirty="0"/>
              <a:t>(); k++) {</a:t>
            </a:r>
          </a:p>
          <a:p>
            <a:pPr marL="0" indent="0">
              <a:buNone/>
            </a:pPr>
            <a:r>
              <a:rPr lang="en-US" altLang="zh-CN" sz="2400" dirty="0"/>
              <a:t>                       </a:t>
            </a:r>
            <a:r>
              <a:rPr lang="en-US" altLang="zh-CN" sz="2400" dirty="0" err="1"/>
              <a:t>System.out.println</a:t>
            </a:r>
            <a:r>
              <a:rPr lang="en-US" altLang="zh-CN" sz="2400" dirty="0"/>
              <a:t>(</a:t>
            </a:r>
            <a:r>
              <a:rPr lang="en-US" altLang="zh-CN" sz="2400" dirty="0" err="1"/>
              <a:t>i.next</a:t>
            </a:r>
            <a:r>
              <a:rPr lang="en-US" altLang="zh-CN" sz="2400" dirty="0"/>
              <a:t>());</a:t>
            </a:r>
          </a:p>
          <a:p>
            <a:pPr marL="0" indent="0">
              <a:buNone/>
            </a:pPr>
            <a:r>
              <a:rPr lang="en-US" altLang="zh-CN" sz="2400" dirty="0"/>
              <a:t>}   }</a:t>
            </a:r>
            <a:endParaRPr lang="zh-CN" altLang="en-US" sz="2400" dirty="0"/>
          </a:p>
        </p:txBody>
      </p:sp>
      <p:sp>
        <p:nvSpPr>
          <p:cNvPr id="4" name="内容占位符 2"/>
          <p:cNvSpPr txBox="1">
            <a:spLocks/>
          </p:cNvSpPr>
          <p:nvPr/>
        </p:nvSpPr>
        <p:spPr>
          <a:xfrm>
            <a:off x="1115616" y="4293096"/>
            <a:ext cx="6120680" cy="187220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400" dirty="0"/>
              <a:t>void </a:t>
            </a:r>
            <a:r>
              <a:rPr lang="en-US" altLang="zh-CN" sz="2400" dirty="0" err="1"/>
              <a:t>printCollection</a:t>
            </a:r>
            <a:r>
              <a:rPr lang="en-US" altLang="zh-CN" sz="2400" dirty="0"/>
              <a:t>(Collection&lt;Object&gt; c) {</a:t>
            </a:r>
          </a:p>
          <a:p>
            <a:pPr marL="0" indent="0">
              <a:buNone/>
            </a:pPr>
            <a:r>
              <a:rPr lang="en-US" altLang="zh-CN" sz="2400" dirty="0"/>
              <a:t>           for (Object e : c) {</a:t>
            </a:r>
          </a:p>
          <a:p>
            <a:pPr marL="0" indent="0">
              <a:buNone/>
            </a:pPr>
            <a:r>
              <a:rPr lang="en-US" altLang="zh-CN" sz="2400" dirty="0"/>
              <a:t>                 </a:t>
            </a:r>
            <a:r>
              <a:rPr lang="en-US" altLang="zh-CN" sz="2400" dirty="0" err="1"/>
              <a:t>System.out.println</a:t>
            </a:r>
            <a:r>
              <a:rPr lang="en-US" altLang="zh-CN" sz="2400" dirty="0"/>
              <a:t>(e);</a:t>
            </a:r>
          </a:p>
          <a:p>
            <a:pPr marL="0" indent="0">
              <a:buNone/>
            </a:pPr>
            <a:r>
              <a:rPr lang="en-US" altLang="zh-CN" sz="2400" dirty="0"/>
              <a:t>} }</a:t>
            </a:r>
            <a:endParaRPr lang="zh-CN" altLang="en-US" sz="2400" dirty="0"/>
          </a:p>
        </p:txBody>
      </p:sp>
      <p:sp>
        <p:nvSpPr>
          <p:cNvPr id="5" name="矩形 4"/>
          <p:cNvSpPr/>
          <p:nvPr/>
        </p:nvSpPr>
        <p:spPr>
          <a:xfrm>
            <a:off x="755576" y="1700808"/>
            <a:ext cx="6768752" cy="23762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755576" y="4077072"/>
            <a:ext cx="6768752" cy="23762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3035586" y="46365"/>
            <a:ext cx="5496854" cy="646331"/>
          </a:xfrm>
          <a:prstGeom prst="rect">
            <a:avLst/>
          </a:prstGeom>
          <a:noFill/>
        </p:spPr>
        <p:txBody>
          <a:bodyPr wrap="square" rtlCol="0">
            <a:spAutoFit/>
          </a:bodyPr>
          <a:lstStyle/>
          <a:p>
            <a:r>
              <a:rPr lang="en-US" altLang="zh-CN" sz="3600" b="1">
                <a:solidFill>
                  <a:srgbClr val="FFFF00"/>
                </a:solidFill>
                <a:ea typeface="宋体" pitchFamily="2" charset="-122"/>
              </a:rPr>
              <a:t>10.4 </a:t>
            </a:r>
            <a:r>
              <a:rPr lang="zh-CN" altLang="en-US" sz="3600" b="1">
                <a:solidFill>
                  <a:srgbClr val="FFFF00"/>
                </a:solidFill>
                <a:ea typeface="宋体" pitchFamily="2" charset="-122"/>
              </a:rPr>
              <a:t>泛型在继承上的体现</a:t>
            </a:r>
            <a:endParaRPr lang="en-US" altLang="zh-CN" sz="3600" b="1" dirty="0">
              <a:solidFill>
                <a:srgbClr val="FFFF00"/>
              </a:solidFill>
              <a:ea typeface="宋体" pitchFamily="2" charset="-122"/>
            </a:endParaRPr>
          </a:p>
        </p:txBody>
      </p:sp>
    </p:spTree>
    <p:extLst>
      <p:ext uri="{BB962C8B-B14F-4D97-AF65-F5344CB8AC3E}">
        <p14:creationId xmlns:p14="http://schemas.microsoft.com/office/powerpoint/2010/main" val="2830712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03748" y="936773"/>
            <a:ext cx="5292588" cy="646331"/>
          </a:xfrm>
          <a:prstGeom prst="rect">
            <a:avLst/>
          </a:prstGeom>
          <a:noFill/>
        </p:spPr>
        <p:txBody>
          <a:bodyPr wrap="square" rtlCol="0">
            <a:spAutoFit/>
          </a:bodyPr>
          <a:lstStyle/>
          <a:p>
            <a:r>
              <a:rPr lang="en-US" altLang="zh-CN" sz="3600" b="1">
                <a:ea typeface="宋体" pitchFamily="2" charset="-122"/>
              </a:rPr>
              <a:t>10.4 </a:t>
            </a:r>
            <a:r>
              <a:rPr lang="zh-CN" altLang="en-US" sz="3600" b="1">
                <a:ea typeface="宋体" pitchFamily="2" charset="-122"/>
              </a:rPr>
              <a:t>泛型在继承上的体现</a:t>
            </a:r>
            <a:endParaRPr lang="en-US" altLang="zh-CN" sz="3600" b="1" dirty="0">
              <a:ea typeface="宋体" pitchFamily="2" charset="-122"/>
            </a:endParaRPr>
          </a:p>
        </p:txBody>
      </p:sp>
      <p:sp>
        <p:nvSpPr>
          <p:cNvPr id="3" name="TextBox 2"/>
          <p:cNvSpPr txBox="1"/>
          <p:nvPr/>
        </p:nvSpPr>
        <p:spPr>
          <a:xfrm>
            <a:off x="395536" y="1772816"/>
            <a:ext cx="8352928" cy="2092881"/>
          </a:xfrm>
          <a:prstGeom prst="rect">
            <a:avLst/>
          </a:prstGeom>
          <a:noFill/>
        </p:spPr>
        <p:txBody>
          <a:bodyPr wrap="square" rtlCol="0">
            <a:spAutoFit/>
          </a:bodyPr>
          <a:lstStyle/>
          <a:p>
            <a:r>
              <a:rPr lang="zh-CN" altLang="en-US" sz="2600" dirty="0">
                <a:ea typeface="宋体" pitchFamily="2" charset="-122"/>
                <a:cs typeface="Times New Roman" pitchFamily="18" charset="0"/>
              </a:rPr>
              <a:t>如果</a:t>
            </a:r>
            <a:r>
              <a:rPr lang="en-US" altLang="zh-CN" sz="2600" dirty="0">
                <a:ea typeface="宋体" pitchFamily="2" charset="-122"/>
                <a:cs typeface="Times New Roman" pitchFamily="18" charset="0"/>
              </a:rPr>
              <a:t>B</a:t>
            </a:r>
            <a:r>
              <a:rPr lang="zh-CN" altLang="en-US" sz="2600" dirty="0">
                <a:ea typeface="宋体" pitchFamily="2" charset="-122"/>
                <a:cs typeface="Times New Roman" pitchFamily="18" charset="0"/>
              </a:rPr>
              <a:t>是</a:t>
            </a:r>
            <a:r>
              <a:rPr lang="en-US" altLang="zh-CN" sz="2600" dirty="0">
                <a:ea typeface="宋体" pitchFamily="2" charset="-122"/>
                <a:cs typeface="Times New Roman" pitchFamily="18" charset="0"/>
              </a:rPr>
              <a:t>A</a:t>
            </a:r>
            <a:r>
              <a:rPr lang="zh-CN" altLang="en-US" sz="2600" dirty="0">
                <a:ea typeface="宋体" pitchFamily="2" charset="-122"/>
                <a:cs typeface="Times New Roman" pitchFamily="18" charset="0"/>
              </a:rPr>
              <a:t>的一个子类型（子类或者子接口），而</a:t>
            </a:r>
            <a:r>
              <a:rPr lang="en-US" altLang="zh-CN" sz="2600" dirty="0">
                <a:ea typeface="宋体" pitchFamily="2" charset="-122"/>
                <a:cs typeface="Times New Roman" pitchFamily="18" charset="0"/>
              </a:rPr>
              <a:t>G</a:t>
            </a:r>
            <a:r>
              <a:rPr lang="zh-CN" altLang="en-US" sz="2600" dirty="0">
                <a:ea typeface="宋体" pitchFamily="2" charset="-122"/>
                <a:cs typeface="Times New Roman" pitchFamily="18" charset="0"/>
              </a:rPr>
              <a:t>是具有泛型声明的类或接口，</a:t>
            </a:r>
            <a:r>
              <a:rPr lang="en-US" altLang="zh-CN" sz="2600" dirty="0">
                <a:ea typeface="宋体" pitchFamily="2" charset="-122"/>
                <a:cs typeface="Times New Roman" pitchFamily="18" charset="0"/>
              </a:rPr>
              <a:t>G&lt;B&gt;</a:t>
            </a:r>
            <a:r>
              <a:rPr lang="zh-CN" altLang="en-US" sz="2600" dirty="0">
                <a:ea typeface="宋体" pitchFamily="2" charset="-122"/>
                <a:cs typeface="Times New Roman" pitchFamily="18" charset="0"/>
              </a:rPr>
              <a:t>并不是</a:t>
            </a:r>
            <a:r>
              <a:rPr lang="en-US" altLang="zh-CN" sz="2600" dirty="0">
                <a:ea typeface="宋体" pitchFamily="2" charset="-122"/>
                <a:cs typeface="Times New Roman" pitchFamily="18" charset="0"/>
              </a:rPr>
              <a:t>G&lt;A&gt;</a:t>
            </a:r>
            <a:r>
              <a:rPr lang="zh-CN" altLang="en-US" sz="2600" dirty="0">
                <a:ea typeface="宋体" pitchFamily="2" charset="-122"/>
                <a:cs typeface="Times New Roman" pitchFamily="18" charset="0"/>
              </a:rPr>
              <a:t>的子类型！</a:t>
            </a:r>
            <a:endParaRPr lang="en-US" altLang="zh-CN" sz="2600" dirty="0">
              <a:ea typeface="宋体" pitchFamily="2" charset="-122"/>
              <a:cs typeface="Times New Roman" pitchFamily="18" charset="0"/>
            </a:endParaRPr>
          </a:p>
          <a:p>
            <a:endParaRPr lang="en-US" altLang="zh-CN" sz="2600" dirty="0">
              <a:ea typeface="宋体" pitchFamily="2" charset="-122"/>
              <a:cs typeface="Times New Roman" pitchFamily="18" charset="0"/>
            </a:endParaRPr>
          </a:p>
          <a:p>
            <a:r>
              <a:rPr lang="zh-CN" altLang="en-US" sz="2600" dirty="0">
                <a:ea typeface="宋体" pitchFamily="2" charset="-122"/>
                <a:cs typeface="Times New Roman" pitchFamily="18" charset="0"/>
              </a:rPr>
              <a:t>比如：</a:t>
            </a:r>
            <a:r>
              <a:rPr lang="en-US" altLang="zh-CN" sz="2600" dirty="0">
                <a:ea typeface="宋体" pitchFamily="2" charset="-122"/>
                <a:cs typeface="Times New Roman" pitchFamily="18" charset="0"/>
              </a:rPr>
              <a:t>String</a:t>
            </a:r>
            <a:r>
              <a:rPr lang="zh-CN" altLang="en-US" sz="2600" dirty="0">
                <a:ea typeface="宋体" pitchFamily="2" charset="-122"/>
                <a:cs typeface="Times New Roman" pitchFamily="18" charset="0"/>
              </a:rPr>
              <a:t>是</a:t>
            </a:r>
            <a:r>
              <a:rPr lang="en-US" altLang="zh-CN" sz="2600" dirty="0">
                <a:ea typeface="宋体" pitchFamily="2" charset="-122"/>
                <a:cs typeface="Times New Roman" pitchFamily="18" charset="0"/>
              </a:rPr>
              <a:t>Object</a:t>
            </a:r>
            <a:r>
              <a:rPr lang="zh-CN" altLang="en-US" sz="2600" dirty="0">
                <a:ea typeface="宋体" pitchFamily="2" charset="-122"/>
                <a:cs typeface="Times New Roman" pitchFamily="18" charset="0"/>
              </a:rPr>
              <a:t>的子类，但是</a:t>
            </a:r>
            <a:r>
              <a:rPr lang="en-US" altLang="zh-CN" sz="2600" dirty="0">
                <a:ea typeface="宋体" pitchFamily="2" charset="-122"/>
                <a:cs typeface="Times New Roman" pitchFamily="18" charset="0"/>
              </a:rPr>
              <a:t>List&lt;String &gt;</a:t>
            </a:r>
            <a:r>
              <a:rPr lang="zh-CN" altLang="en-US" sz="2600" dirty="0">
                <a:ea typeface="宋体" pitchFamily="2" charset="-122"/>
                <a:cs typeface="Times New Roman" pitchFamily="18" charset="0"/>
              </a:rPr>
              <a:t>并不是</a:t>
            </a:r>
            <a:r>
              <a:rPr lang="en-US" altLang="zh-CN" sz="2600" dirty="0">
                <a:ea typeface="宋体" pitchFamily="2" charset="-122"/>
                <a:cs typeface="Times New Roman" pitchFamily="18" charset="0"/>
              </a:rPr>
              <a:t>List&lt;Object&gt;</a:t>
            </a:r>
            <a:r>
              <a:rPr lang="zh-CN" altLang="en-US" sz="2600" dirty="0">
                <a:ea typeface="宋体" pitchFamily="2" charset="-122"/>
                <a:cs typeface="Times New Roman" pitchFamily="18" charset="0"/>
              </a:rPr>
              <a:t>的子类。</a:t>
            </a:r>
          </a:p>
        </p:txBody>
      </p:sp>
      <p:sp>
        <p:nvSpPr>
          <p:cNvPr id="5" name="矩形 4"/>
          <p:cNvSpPr/>
          <p:nvPr/>
        </p:nvSpPr>
        <p:spPr>
          <a:xfrm>
            <a:off x="1043608" y="4198487"/>
            <a:ext cx="1656184" cy="454649"/>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43608" y="5625290"/>
            <a:ext cx="1656184" cy="454649"/>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436096" y="4198487"/>
            <a:ext cx="1656184" cy="454649"/>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436096" y="5618217"/>
            <a:ext cx="1656184" cy="454649"/>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p:cNvCxnSpPr>
            <a:stCxn id="6" idx="0"/>
            <a:endCxn id="5" idx="2"/>
          </p:cNvCxnSpPr>
          <p:nvPr/>
        </p:nvCxnSpPr>
        <p:spPr>
          <a:xfrm flipV="1">
            <a:off x="1871700" y="4653136"/>
            <a:ext cx="0" cy="97215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6264188" y="4653136"/>
            <a:ext cx="0" cy="97215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691680" y="4133423"/>
            <a:ext cx="612068" cy="584775"/>
          </a:xfrm>
          <a:prstGeom prst="rect">
            <a:avLst/>
          </a:prstGeom>
          <a:noFill/>
        </p:spPr>
        <p:txBody>
          <a:bodyPr wrap="square" rtlCol="0">
            <a:spAutoFit/>
          </a:bodyPr>
          <a:lstStyle/>
          <a:p>
            <a:r>
              <a:rPr lang="en-US" altLang="zh-CN" sz="3200" dirty="0"/>
              <a:t>A</a:t>
            </a:r>
            <a:endParaRPr lang="zh-CN" altLang="en-US" sz="3200" dirty="0"/>
          </a:p>
        </p:txBody>
      </p:sp>
      <p:sp>
        <p:nvSpPr>
          <p:cNvPr id="13" name="TextBox 12"/>
          <p:cNvSpPr txBox="1"/>
          <p:nvPr/>
        </p:nvSpPr>
        <p:spPr>
          <a:xfrm>
            <a:off x="1727684" y="5553152"/>
            <a:ext cx="612068" cy="584775"/>
          </a:xfrm>
          <a:prstGeom prst="rect">
            <a:avLst/>
          </a:prstGeom>
          <a:noFill/>
        </p:spPr>
        <p:txBody>
          <a:bodyPr wrap="square" rtlCol="0">
            <a:spAutoFit/>
          </a:bodyPr>
          <a:lstStyle/>
          <a:p>
            <a:r>
              <a:rPr lang="en-US" altLang="zh-CN" sz="3200" dirty="0"/>
              <a:t>B</a:t>
            </a:r>
            <a:endParaRPr lang="zh-CN" altLang="en-US" sz="3200" dirty="0"/>
          </a:p>
        </p:txBody>
      </p:sp>
      <p:sp>
        <p:nvSpPr>
          <p:cNvPr id="14" name="TextBox 13"/>
          <p:cNvSpPr txBox="1"/>
          <p:nvPr/>
        </p:nvSpPr>
        <p:spPr>
          <a:xfrm>
            <a:off x="5724128" y="4133423"/>
            <a:ext cx="1224136" cy="584775"/>
          </a:xfrm>
          <a:prstGeom prst="rect">
            <a:avLst/>
          </a:prstGeom>
          <a:noFill/>
        </p:spPr>
        <p:txBody>
          <a:bodyPr wrap="square" rtlCol="0">
            <a:spAutoFit/>
          </a:bodyPr>
          <a:lstStyle/>
          <a:p>
            <a:r>
              <a:rPr lang="en-US" altLang="zh-CN" sz="3200" dirty="0"/>
              <a:t>G&lt;A&gt;</a:t>
            </a:r>
            <a:endParaRPr lang="zh-CN" altLang="en-US" sz="3200" dirty="0"/>
          </a:p>
        </p:txBody>
      </p:sp>
      <p:sp>
        <p:nvSpPr>
          <p:cNvPr id="15" name="TextBox 14"/>
          <p:cNvSpPr txBox="1"/>
          <p:nvPr/>
        </p:nvSpPr>
        <p:spPr>
          <a:xfrm>
            <a:off x="5724128" y="5589240"/>
            <a:ext cx="1224136" cy="584775"/>
          </a:xfrm>
          <a:prstGeom prst="rect">
            <a:avLst/>
          </a:prstGeom>
          <a:noFill/>
        </p:spPr>
        <p:txBody>
          <a:bodyPr wrap="square" rtlCol="0">
            <a:spAutoFit/>
          </a:bodyPr>
          <a:lstStyle/>
          <a:p>
            <a:r>
              <a:rPr lang="en-US" altLang="zh-CN" sz="3200" dirty="0"/>
              <a:t>G&lt;B&gt;</a:t>
            </a:r>
            <a:endParaRPr lang="zh-CN" altLang="en-US" sz="3200" dirty="0"/>
          </a:p>
        </p:txBody>
      </p:sp>
      <p:sp>
        <p:nvSpPr>
          <p:cNvPr id="16" name="乘号 15"/>
          <p:cNvSpPr/>
          <p:nvPr/>
        </p:nvSpPr>
        <p:spPr>
          <a:xfrm>
            <a:off x="5832140" y="4882914"/>
            <a:ext cx="864096" cy="70632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85809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圆角矩形 150"/>
          <p:cNvSpPr/>
          <p:nvPr/>
        </p:nvSpPr>
        <p:spPr>
          <a:xfrm>
            <a:off x="2098124" y="4149661"/>
            <a:ext cx="772424" cy="712385"/>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5" name="TextBox 4"/>
          <p:cNvSpPr txBox="1"/>
          <p:nvPr/>
        </p:nvSpPr>
        <p:spPr>
          <a:xfrm>
            <a:off x="4635718" y="44624"/>
            <a:ext cx="4316336" cy="646331"/>
          </a:xfrm>
          <a:prstGeom prst="rect">
            <a:avLst/>
          </a:prstGeom>
          <a:noFill/>
        </p:spPr>
        <p:txBody>
          <a:bodyPr wrap="square" rtlCol="0">
            <a:spAutoFit/>
          </a:bodyPr>
          <a:lstStyle/>
          <a:p>
            <a:r>
              <a:rPr lang="en-US" altLang="zh-CN" sz="3600" b="1" dirty="0">
                <a:solidFill>
                  <a:srgbClr val="FFFF00"/>
                </a:solidFill>
                <a:latin typeface="Courier New" panose="02070309020205020404" pitchFamily="49" charset="0"/>
                <a:ea typeface="宋体" pitchFamily="2" charset="-122"/>
                <a:cs typeface="Courier New" panose="02070309020205020404" pitchFamily="49" charset="0"/>
              </a:rPr>
              <a:t>Java</a:t>
            </a:r>
            <a:r>
              <a:rPr lang="zh-CN" altLang="en-US" sz="3600" b="1" dirty="0">
                <a:solidFill>
                  <a:srgbClr val="FFFF00"/>
                </a:solidFill>
                <a:latin typeface="Courier New" panose="02070309020205020404" pitchFamily="49" charset="0"/>
                <a:ea typeface="宋体" pitchFamily="2" charset="-122"/>
                <a:cs typeface="Courier New" panose="02070309020205020404" pitchFamily="49" charset="0"/>
              </a:rPr>
              <a:t>基础知识图解</a:t>
            </a:r>
          </a:p>
        </p:txBody>
      </p:sp>
      <p:sp>
        <p:nvSpPr>
          <p:cNvPr id="101" name="圆角矩形 100"/>
          <p:cNvSpPr/>
          <p:nvPr/>
        </p:nvSpPr>
        <p:spPr>
          <a:xfrm>
            <a:off x="183802" y="908720"/>
            <a:ext cx="1440160"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2" name="圆角矩形 101"/>
          <p:cNvSpPr/>
          <p:nvPr/>
        </p:nvSpPr>
        <p:spPr>
          <a:xfrm>
            <a:off x="2056010" y="920552"/>
            <a:ext cx="145536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3" name="圆角矩形 102"/>
          <p:cNvSpPr/>
          <p:nvPr/>
        </p:nvSpPr>
        <p:spPr>
          <a:xfrm>
            <a:off x="5584402" y="908720"/>
            <a:ext cx="1440160"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4" name="圆角矩形 103"/>
          <p:cNvSpPr/>
          <p:nvPr/>
        </p:nvSpPr>
        <p:spPr>
          <a:xfrm>
            <a:off x="4899776" y="2420888"/>
            <a:ext cx="968368"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5" name="圆角矩形 104"/>
          <p:cNvSpPr/>
          <p:nvPr/>
        </p:nvSpPr>
        <p:spPr>
          <a:xfrm>
            <a:off x="6948264" y="2420888"/>
            <a:ext cx="93610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6" name="圆角矩形 105"/>
          <p:cNvSpPr/>
          <p:nvPr/>
        </p:nvSpPr>
        <p:spPr>
          <a:xfrm>
            <a:off x="5951345" y="2420888"/>
            <a:ext cx="852903"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7" name="圆角矩形 106"/>
          <p:cNvSpPr/>
          <p:nvPr/>
        </p:nvSpPr>
        <p:spPr>
          <a:xfrm>
            <a:off x="8013450" y="2420888"/>
            <a:ext cx="73501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8" name="圆角矩形 107"/>
          <p:cNvSpPr/>
          <p:nvPr/>
        </p:nvSpPr>
        <p:spPr>
          <a:xfrm>
            <a:off x="5548670" y="3429000"/>
            <a:ext cx="1800562" cy="43204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9" name="圆角矩形 108"/>
          <p:cNvSpPr/>
          <p:nvPr/>
        </p:nvSpPr>
        <p:spPr>
          <a:xfrm>
            <a:off x="7890449" y="4243927"/>
            <a:ext cx="982318" cy="455956"/>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0" name="圆角矩形 109"/>
          <p:cNvSpPr/>
          <p:nvPr/>
        </p:nvSpPr>
        <p:spPr>
          <a:xfrm>
            <a:off x="4009150" y="4222587"/>
            <a:ext cx="929716" cy="4140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1" name="圆角矩形 110"/>
          <p:cNvSpPr/>
          <p:nvPr/>
        </p:nvSpPr>
        <p:spPr>
          <a:xfrm>
            <a:off x="7143489" y="4228965"/>
            <a:ext cx="596863" cy="40762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2" name="圆角矩形 111"/>
          <p:cNvSpPr/>
          <p:nvPr/>
        </p:nvSpPr>
        <p:spPr>
          <a:xfrm>
            <a:off x="6278876" y="4206563"/>
            <a:ext cx="669388" cy="55221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3" name="圆角矩形 112"/>
          <p:cNvSpPr/>
          <p:nvPr/>
        </p:nvSpPr>
        <p:spPr>
          <a:xfrm>
            <a:off x="5080346" y="4246349"/>
            <a:ext cx="973610" cy="39023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5" name="圆角矩形 114"/>
          <p:cNvSpPr/>
          <p:nvPr/>
        </p:nvSpPr>
        <p:spPr>
          <a:xfrm>
            <a:off x="5240809" y="4862046"/>
            <a:ext cx="1440160"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6" name="圆角矩形 115"/>
          <p:cNvSpPr/>
          <p:nvPr/>
        </p:nvSpPr>
        <p:spPr>
          <a:xfrm>
            <a:off x="8173668" y="5877272"/>
            <a:ext cx="64680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7" name="圆角矩形 116"/>
          <p:cNvSpPr/>
          <p:nvPr/>
        </p:nvSpPr>
        <p:spPr>
          <a:xfrm>
            <a:off x="7449589" y="5877272"/>
            <a:ext cx="64680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8" name="圆角矩形 117"/>
          <p:cNvSpPr/>
          <p:nvPr/>
        </p:nvSpPr>
        <p:spPr>
          <a:xfrm>
            <a:off x="6699146" y="5877271"/>
            <a:ext cx="642973" cy="656783"/>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9" name="圆角矩形 118"/>
          <p:cNvSpPr/>
          <p:nvPr/>
        </p:nvSpPr>
        <p:spPr>
          <a:xfrm>
            <a:off x="5771249" y="5877272"/>
            <a:ext cx="81054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0" name="圆角矩形 119"/>
          <p:cNvSpPr/>
          <p:nvPr/>
        </p:nvSpPr>
        <p:spPr>
          <a:xfrm>
            <a:off x="5051169" y="5877272"/>
            <a:ext cx="64680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2" name="圆角矩形 121"/>
          <p:cNvSpPr/>
          <p:nvPr/>
        </p:nvSpPr>
        <p:spPr>
          <a:xfrm>
            <a:off x="4101491" y="5863217"/>
            <a:ext cx="79390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3" name="圆角矩形 122"/>
          <p:cNvSpPr/>
          <p:nvPr/>
        </p:nvSpPr>
        <p:spPr>
          <a:xfrm>
            <a:off x="3301875" y="5877272"/>
            <a:ext cx="64680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4" name="圆角矩形 123"/>
          <p:cNvSpPr/>
          <p:nvPr/>
        </p:nvSpPr>
        <p:spPr>
          <a:xfrm>
            <a:off x="2464439" y="5877272"/>
            <a:ext cx="646804" cy="43204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ea typeface="宋体" pitchFamily="2" charset="-122"/>
              <a:cs typeface="Times New Roman" pitchFamily="18" charset="0"/>
            </a:endParaRPr>
          </a:p>
        </p:txBody>
      </p:sp>
      <p:sp>
        <p:nvSpPr>
          <p:cNvPr id="125" name="圆角矩形 124"/>
          <p:cNvSpPr/>
          <p:nvPr/>
        </p:nvSpPr>
        <p:spPr>
          <a:xfrm>
            <a:off x="226633" y="5877272"/>
            <a:ext cx="1354123" cy="43204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ea typeface="宋体" pitchFamily="2" charset="-122"/>
              <a:cs typeface="Times New Roman" pitchFamily="18" charset="0"/>
            </a:endParaRPr>
          </a:p>
        </p:txBody>
      </p:sp>
      <p:sp>
        <p:nvSpPr>
          <p:cNvPr id="126" name="圆角矩形 125"/>
          <p:cNvSpPr/>
          <p:nvPr/>
        </p:nvSpPr>
        <p:spPr>
          <a:xfrm>
            <a:off x="2098124" y="2222160"/>
            <a:ext cx="1190599"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33" name="TextBox 132"/>
          <p:cNvSpPr txBox="1"/>
          <p:nvPr/>
        </p:nvSpPr>
        <p:spPr>
          <a:xfrm>
            <a:off x="183802" y="955467"/>
            <a:ext cx="1584176" cy="338554"/>
          </a:xfrm>
          <a:prstGeom prst="rect">
            <a:avLst/>
          </a:prstGeom>
          <a:noFill/>
        </p:spPr>
        <p:txBody>
          <a:bodyPr wrap="square" rtlCol="0">
            <a:spAutoFit/>
          </a:bodyPr>
          <a:lstStyle/>
          <a:p>
            <a:r>
              <a:rPr lang="en-US" altLang="zh-CN" sz="1600">
                <a:ea typeface="宋体" pitchFamily="2" charset="-122"/>
                <a:cs typeface="Times New Roman" pitchFamily="18" charset="0"/>
              </a:rPr>
              <a:t>Java</a:t>
            </a:r>
            <a:r>
              <a:rPr lang="zh-CN" altLang="en-US" sz="1600">
                <a:ea typeface="宋体" pitchFamily="2" charset="-122"/>
                <a:cs typeface="Times New Roman" pitchFamily="18" charset="0"/>
              </a:rPr>
              <a:t>发展</a:t>
            </a:r>
            <a:r>
              <a:rPr lang="zh-CN" altLang="en-US" sz="1600" dirty="0">
                <a:ea typeface="宋体" pitchFamily="2" charset="-122"/>
                <a:cs typeface="Times New Roman" pitchFamily="18" charset="0"/>
              </a:rPr>
              <a:t>历程</a:t>
            </a:r>
          </a:p>
        </p:txBody>
      </p:sp>
      <p:sp>
        <p:nvSpPr>
          <p:cNvPr id="134" name="TextBox 133"/>
          <p:cNvSpPr txBox="1"/>
          <p:nvPr/>
        </p:nvSpPr>
        <p:spPr>
          <a:xfrm>
            <a:off x="2072520" y="972944"/>
            <a:ext cx="1491368" cy="338554"/>
          </a:xfrm>
          <a:prstGeom prst="rect">
            <a:avLst/>
          </a:prstGeom>
          <a:noFill/>
        </p:spPr>
        <p:txBody>
          <a:bodyPr wrap="square" rtlCol="0">
            <a:spAutoFit/>
          </a:bodyPr>
          <a:lstStyle/>
          <a:p>
            <a:r>
              <a:rPr lang="en-US" altLang="zh-CN" sz="1600" dirty="0">
                <a:ea typeface="宋体" pitchFamily="2" charset="-122"/>
                <a:cs typeface="Times New Roman" pitchFamily="18" charset="0"/>
              </a:rPr>
              <a:t>JAVA</a:t>
            </a:r>
            <a:r>
              <a:rPr lang="zh-CN" altLang="en-US" sz="1600" dirty="0">
                <a:ea typeface="宋体" pitchFamily="2" charset="-122"/>
                <a:cs typeface="Times New Roman" pitchFamily="18" charset="0"/>
              </a:rPr>
              <a:t>环境搭建</a:t>
            </a:r>
          </a:p>
        </p:txBody>
      </p:sp>
      <p:sp>
        <p:nvSpPr>
          <p:cNvPr id="135" name="TextBox 134"/>
          <p:cNvSpPr txBox="1"/>
          <p:nvPr/>
        </p:nvSpPr>
        <p:spPr>
          <a:xfrm>
            <a:off x="5638543" y="941365"/>
            <a:ext cx="1440160" cy="338554"/>
          </a:xfrm>
          <a:prstGeom prst="rect">
            <a:avLst/>
          </a:prstGeom>
          <a:noFill/>
        </p:spPr>
        <p:txBody>
          <a:bodyPr wrap="square" rtlCol="0">
            <a:spAutoFit/>
          </a:bodyPr>
          <a:lstStyle/>
          <a:p>
            <a:r>
              <a:rPr lang="zh-CN" altLang="en-US" sz="1600" dirty="0">
                <a:ea typeface="宋体" pitchFamily="2" charset="-122"/>
                <a:cs typeface="Times New Roman" pitchFamily="18" charset="0"/>
              </a:rPr>
              <a:t>基础程序设计</a:t>
            </a:r>
          </a:p>
        </p:txBody>
      </p:sp>
      <p:sp>
        <p:nvSpPr>
          <p:cNvPr id="136" name="TextBox 135"/>
          <p:cNvSpPr txBox="1"/>
          <p:nvPr/>
        </p:nvSpPr>
        <p:spPr>
          <a:xfrm>
            <a:off x="4913261" y="2492896"/>
            <a:ext cx="1098899" cy="338554"/>
          </a:xfrm>
          <a:prstGeom prst="rect">
            <a:avLst/>
          </a:prstGeom>
          <a:noFill/>
        </p:spPr>
        <p:txBody>
          <a:bodyPr wrap="square" rtlCol="0">
            <a:spAutoFit/>
          </a:bodyPr>
          <a:lstStyle/>
          <a:p>
            <a:r>
              <a:rPr lang="zh-CN" altLang="en-US" sz="1600" dirty="0">
                <a:ea typeface="宋体" pitchFamily="2" charset="-122"/>
                <a:cs typeface="Times New Roman" pitchFamily="18" charset="0"/>
              </a:rPr>
              <a:t>数据类型</a:t>
            </a:r>
          </a:p>
        </p:txBody>
      </p:sp>
      <p:sp>
        <p:nvSpPr>
          <p:cNvPr id="137" name="TextBox 136"/>
          <p:cNvSpPr txBox="1"/>
          <p:nvPr/>
        </p:nvSpPr>
        <p:spPr>
          <a:xfrm>
            <a:off x="6928225" y="2460555"/>
            <a:ext cx="1109769" cy="338554"/>
          </a:xfrm>
          <a:prstGeom prst="rect">
            <a:avLst/>
          </a:prstGeom>
          <a:noFill/>
        </p:spPr>
        <p:txBody>
          <a:bodyPr wrap="square" rtlCol="0">
            <a:spAutoFit/>
          </a:bodyPr>
          <a:lstStyle/>
          <a:p>
            <a:r>
              <a:rPr lang="zh-CN" altLang="en-US" sz="1600" dirty="0">
                <a:ea typeface="宋体" pitchFamily="2" charset="-122"/>
                <a:cs typeface="Times New Roman" pitchFamily="18" charset="0"/>
              </a:rPr>
              <a:t>流程控制</a:t>
            </a:r>
          </a:p>
        </p:txBody>
      </p:sp>
      <p:sp>
        <p:nvSpPr>
          <p:cNvPr id="138" name="TextBox 137"/>
          <p:cNvSpPr txBox="1"/>
          <p:nvPr/>
        </p:nvSpPr>
        <p:spPr>
          <a:xfrm>
            <a:off x="5968098" y="2460555"/>
            <a:ext cx="913069" cy="338554"/>
          </a:xfrm>
          <a:prstGeom prst="rect">
            <a:avLst/>
          </a:prstGeom>
          <a:noFill/>
        </p:spPr>
        <p:txBody>
          <a:bodyPr wrap="square" rtlCol="0">
            <a:spAutoFit/>
          </a:bodyPr>
          <a:lstStyle/>
          <a:p>
            <a:r>
              <a:rPr lang="zh-CN" altLang="en-US" sz="1600" dirty="0">
                <a:ea typeface="宋体" pitchFamily="2" charset="-122"/>
                <a:cs typeface="Times New Roman" pitchFamily="18" charset="0"/>
              </a:rPr>
              <a:t>运算符</a:t>
            </a:r>
          </a:p>
        </p:txBody>
      </p:sp>
      <p:sp>
        <p:nvSpPr>
          <p:cNvPr id="139" name="TextBox 138"/>
          <p:cNvSpPr txBox="1"/>
          <p:nvPr/>
        </p:nvSpPr>
        <p:spPr>
          <a:xfrm>
            <a:off x="8049725" y="2442374"/>
            <a:ext cx="698739" cy="338554"/>
          </a:xfrm>
          <a:prstGeom prst="rect">
            <a:avLst/>
          </a:prstGeom>
          <a:noFill/>
        </p:spPr>
        <p:txBody>
          <a:bodyPr wrap="square" rtlCol="0">
            <a:spAutoFit/>
          </a:bodyPr>
          <a:lstStyle/>
          <a:p>
            <a:r>
              <a:rPr lang="zh-CN" altLang="en-US" sz="1600" dirty="0">
                <a:ea typeface="宋体" pitchFamily="2" charset="-122"/>
                <a:cs typeface="Times New Roman" pitchFamily="18" charset="0"/>
              </a:rPr>
              <a:t>数组</a:t>
            </a:r>
          </a:p>
        </p:txBody>
      </p:sp>
      <p:sp>
        <p:nvSpPr>
          <p:cNvPr id="140" name="TextBox 139"/>
          <p:cNvSpPr txBox="1"/>
          <p:nvPr/>
        </p:nvSpPr>
        <p:spPr>
          <a:xfrm>
            <a:off x="5652120" y="3504467"/>
            <a:ext cx="1711778" cy="369332"/>
          </a:xfrm>
          <a:prstGeom prst="rect">
            <a:avLst/>
          </a:prstGeom>
          <a:noFill/>
        </p:spPr>
        <p:txBody>
          <a:bodyPr wrap="square" rtlCol="0">
            <a:spAutoFit/>
          </a:bodyPr>
          <a:lstStyle/>
          <a:p>
            <a:r>
              <a:rPr lang="zh-CN" altLang="en-US" dirty="0">
                <a:ea typeface="宋体" pitchFamily="2" charset="-122"/>
                <a:cs typeface="Times New Roman" pitchFamily="18" charset="0"/>
              </a:rPr>
              <a:t>面向对象编程</a:t>
            </a:r>
          </a:p>
        </p:txBody>
      </p:sp>
      <p:sp>
        <p:nvSpPr>
          <p:cNvPr id="141" name="TextBox 140"/>
          <p:cNvSpPr txBox="1"/>
          <p:nvPr/>
        </p:nvSpPr>
        <p:spPr>
          <a:xfrm>
            <a:off x="4041415" y="4286197"/>
            <a:ext cx="932483" cy="338554"/>
          </a:xfrm>
          <a:prstGeom prst="rect">
            <a:avLst/>
          </a:prstGeom>
          <a:noFill/>
        </p:spPr>
        <p:txBody>
          <a:bodyPr wrap="square" rtlCol="0">
            <a:spAutoFit/>
          </a:bodyPr>
          <a:lstStyle/>
          <a:p>
            <a:r>
              <a:rPr lang="zh-CN" altLang="en-US" sz="1600">
                <a:ea typeface="宋体" pitchFamily="2" charset="-122"/>
                <a:cs typeface="Times New Roman" pitchFamily="18" charset="0"/>
              </a:rPr>
              <a:t>类</a:t>
            </a:r>
            <a:r>
              <a:rPr lang="en-US" altLang="zh-CN" sz="1600">
                <a:ea typeface="宋体" pitchFamily="2" charset="-122"/>
                <a:cs typeface="Times New Roman" pitchFamily="18" charset="0"/>
              </a:rPr>
              <a:t>/</a:t>
            </a:r>
            <a:r>
              <a:rPr lang="zh-CN" altLang="en-US" sz="1600">
                <a:ea typeface="宋体" pitchFamily="2" charset="-122"/>
                <a:cs typeface="Times New Roman" pitchFamily="18" charset="0"/>
              </a:rPr>
              <a:t>对象</a:t>
            </a:r>
            <a:endParaRPr lang="zh-CN" altLang="en-US" sz="1600" dirty="0">
              <a:ea typeface="宋体" pitchFamily="2" charset="-122"/>
              <a:cs typeface="Times New Roman" pitchFamily="18" charset="0"/>
            </a:endParaRPr>
          </a:p>
        </p:txBody>
      </p:sp>
      <p:sp>
        <p:nvSpPr>
          <p:cNvPr id="142" name="TextBox 141"/>
          <p:cNvSpPr txBox="1"/>
          <p:nvPr/>
        </p:nvSpPr>
        <p:spPr>
          <a:xfrm>
            <a:off x="5045353" y="4290674"/>
            <a:ext cx="1043596" cy="338554"/>
          </a:xfrm>
          <a:prstGeom prst="rect">
            <a:avLst/>
          </a:prstGeom>
          <a:noFill/>
        </p:spPr>
        <p:txBody>
          <a:bodyPr wrap="square" rtlCol="0">
            <a:spAutoFit/>
          </a:bodyPr>
          <a:lstStyle/>
          <a:p>
            <a:r>
              <a:rPr lang="zh-CN" altLang="en-US" sz="1600">
                <a:ea typeface="宋体" pitchFamily="2" charset="-122"/>
                <a:cs typeface="Times New Roman" pitchFamily="18" charset="0"/>
              </a:rPr>
              <a:t>类的结构</a:t>
            </a:r>
            <a:endParaRPr lang="zh-CN" altLang="en-US" sz="1600" dirty="0">
              <a:ea typeface="宋体" pitchFamily="2" charset="-122"/>
              <a:cs typeface="Times New Roman" pitchFamily="18" charset="0"/>
            </a:endParaRPr>
          </a:p>
        </p:txBody>
      </p:sp>
      <p:sp>
        <p:nvSpPr>
          <p:cNvPr id="144" name="TextBox 143"/>
          <p:cNvSpPr txBox="1"/>
          <p:nvPr/>
        </p:nvSpPr>
        <p:spPr>
          <a:xfrm>
            <a:off x="7884368" y="4293096"/>
            <a:ext cx="1008745" cy="338554"/>
          </a:xfrm>
          <a:prstGeom prst="rect">
            <a:avLst/>
          </a:prstGeom>
          <a:noFill/>
        </p:spPr>
        <p:txBody>
          <a:bodyPr wrap="square" rtlCol="0">
            <a:spAutoFit/>
          </a:bodyPr>
          <a:lstStyle/>
          <a:p>
            <a:r>
              <a:rPr lang="zh-CN" altLang="en-US" sz="1600" dirty="0">
                <a:ea typeface="宋体" pitchFamily="2" charset="-122"/>
                <a:cs typeface="Times New Roman" pitchFamily="18" charset="0"/>
              </a:rPr>
              <a:t>设计模式</a:t>
            </a:r>
          </a:p>
        </p:txBody>
      </p:sp>
      <p:sp>
        <p:nvSpPr>
          <p:cNvPr id="145" name="TextBox 144"/>
          <p:cNvSpPr txBox="1"/>
          <p:nvPr/>
        </p:nvSpPr>
        <p:spPr>
          <a:xfrm>
            <a:off x="7155329" y="4272191"/>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接口</a:t>
            </a:r>
          </a:p>
        </p:txBody>
      </p:sp>
      <p:sp>
        <p:nvSpPr>
          <p:cNvPr id="146" name="TextBox 145"/>
          <p:cNvSpPr txBox="1"/>
          <p:nvPr/>
        </p:nvSpPr>
        <p:spPr>
          <a:xfrm>
            <a:off x="6324788" y="4212377"/>
            <a:ext cx="653395" cy="584775"/>
          </a:xfrm>
          <a:prstGeom prst="rect">
            <a:avLst/>
          </a:prstGeom>
          <a:noFill/>
        </p:spPr>
        <p:txBody>
          <a:bodyPr wrap="square" rtlCol="0">
            <a:spAutoFit/>
          </a:bodyPr>
          <a:lstStyle/>
          <a:p>
            <a:r>
              <a:rPr lang="zh-CN" altLang="en-US" sz="1600" dirty="0">
                <a:ea typeface="宋体" pitchFamily="2" charset="-122"/>
                <a:cs typeface="Times New Roman" pitchFamily="18" charset="0"/>
              </a:rPr>
              <a:t>三大特性</a:t>
            </a:r>
          </a:p>
        </p:txBody>
      </p:sp>
      <p:sp>
        <p:nvSpPr>
          <p:cNvPr id="147" name="TextBox 146"/>
          <p:cNvSpPr txBox="1"/>
          <p:nvPr/>
        </p:nvSpPr>
        <p:spPr>
          <a:xfrm>
            <a:off x="5267263" y="4908793"/>
            <a:ext cx="1413706" cy="338554"/>
          </a:xfrm>
          <a:prstGeom prst="rect">
            <a:avLst/>
          </a:prstGeom>
          <a:noFill/>
        </p:spPr>
        <p:txBody>
          <a:bodyPr wrap="square" rtlCol="0">
            <a:spAutoFit/>
          </a:bodyPr>
          <a:lstStyle/>
          <a:p>
            <a:r>
              <a:rPr lang="zh-CN" altLang="en-US" sz="1600" dirty="0">
                <a:ea typeface="宋体" pitchFamily="2" charset="-122"/>
                <a:cs typeface="Times New Roman" pitchFamily="18" charset="0"/>
              </a:rPr>
              <a:t>应用程序开发</a:t>
            </a:r>
          </a:p>
        </p:txBody>
      </p:sp>
      <p:sp>
        <p:nvSpPr>
          <p:cNvPr id="148" name="TextBox 147"/>
          <p:cNvSpPr txBox="1"/>
          <p:nvPr/>
        </p:nvSpPr>
        <p:spPr>
          <a:xfrm>
            <a:off x="2464439" y="5926560"/>
            <a:ext cx="812219" cy="338554"/>
          </a:xfrm>
          <a:prstGeom prst="rect">
            <a:avLst/>
          </a:prstGeom>
          <a:noFill/>
        </p:spPr>
        <p:txBody>
          <a:bodyPr wrap="square" rtlCol="0">
            <a:spAutoFit/>
          </a:bodyPr>
          <a:lstStyle/>
          <a:p>
            <a:r>
              <a:rPr lang="en-US" altLang="zh-CN" sz="1600" dirty="0">
                <a:ea typeface="宋体" pitchFamily="2" charset="-122"/>
                <a:cs typeface="Times New Roman" pitchFamily="18" charset="0"/>
              </a:rPr>
              <a:t>JDBC</a:t>
            </a:r>
            <a:endParaRPr lang="zh-CN" altLang="en-US" sz="1600" dirty="0">
              <a:ea typeface="宋体" pitchFamily="2" charset="-122"/>
              <a:cs typeface="Times New Roman" pitchFamily="18" charset="0"/>
            </a:endParaRPr>
          </a:p>
        </p:txBody>
      </p:sp>
      <p:sp>
        <p:nvSpPr>
          <p:cNvPr id="149" name="TextBox 148"/>
          <p:cNvSpPr txBox="1"/>
          <p:nvPr/>
        </p:nvSpPr>
        <p:spPr>
          <a:xfrm>
            <a:off x="3322977" y="5924019"/>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集合</a:t>
            </a:r>
          </a:p>
        </p:txBody>
      </p:sp>
      <p:sp>
        <p:nvSpPr>
          <p:cNvPr id="150" name="TextBox 149"/>
          <p:cNvSpPr txBox="1"/>
          <p:nvPr/>
        </p:nvSpPr>
        <p:spPr>
          <a:xfrm>
            <a:off x="4115065" y="5901292"/>
            <a:ext cx="956506" cy="338554"/>
          </a:xfrm>
          <a:prstGeom prst="rect">
            <a:avLst/>
          </a:prstGeom>
          <a:noFill/>
        </p:spPr>
        <p:txBody>
          <a:bodyPr wrap="square" rtlCol="0">
            <a:spAutoFit/>
          </a:bodyPr>
          <a:lstStyle/>
          <a:p>
            <a:r>
              <a:rPr lang="en-US" altLang="zh-CN" sz="1600">
                <a:ea typeface="宋体" pitchFamily="2" charset="-122"/>
                <a:cs typeface="Times New Roman" pitchFamily="18" charset="0"/>
              </a:rPr>
              <a:t>IO/NIO</a:t>
            </a:r>
            <a:endParaRPr lang="zh-CN" altLang="en-US" sz="1600" dirty="0">
              <a:ea typeface="宋体" pitchFamily="2" charset="-122"/>
              <a:cs typeface="Times New Roman" pitchFamily="18" charset="0"/>
            </a:endParaRPr>
          </a:p>
        </p:txBody>
      </p:sp>
      <p:sp>
        <p:nvSpPr>
          <p:cNvPr id="152" name="TextBox 151"/>
          <p:cNvSpPr txBox="1"/>
          <p:nvPr/>
        </p:nvSpPr>
        <p:spPr>
          <a:xfrm>
            <a:off x="5081579" y="5949280"/>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类库</a:t>
            </a:r>
          </a:p>
        </p:txBody>
      </p:sp>
      <p:sp>
        <p:nvSpPr>
          <p:cNvPr id="153" name="TextBox 152"/>
          <p:cNvSpPr txBox="1"/>
          <p:nvPr/>
        </p:nvSpPr>
        <p:spPr>
          <a:xfrm>
            <a:off x="5771249" y="5949280"/>
            <a:ext cx="810226" cy="338554"/>
          </a:xfrm>
          <a:prstGeom prst="rect">
            <a:avLst/>
          </a:prstGeom>
          <a:noFill/>
        </p:spPr>
        <p:txBody>
          <a:bodyPr wrap="square" rtlCol="0">
            <a:spAutoFit/>
          </a:bodyPr>
          <a:lstStyle/>
          <a:p>
            <a:r>
              <a:rPr lang="zh-CN" altLang="en-US" sz="1600" dirty="0">
                <a:ea typeface="宋体" pitchFamily="2" charset="-122"/>
                <a:cs typeface="Times New Roman" pitchFamily="18" charset="0"/>
              </a:rPr>
              <a:t>多线程</a:t>
            </a:r>
          </a:p>
        </p:txBody>
      </p:sp>
      <p:sp>
        <p:nvSpPr>
          <p:cNvPr id="154" name="TextBox 153"/>
          <p:cNvSpPr txBox="1"/>
          <p:nvPr/>
        </p:nvSpPr>
        <p:spPr>
          <a:xfrm>
            <a:off x="6707353" y="5949280"/>
            <a:ext cx="740879" cy="584775"/>
          </a:xfrm>
          <a:prstGeom prst="rect">
            <a:avLst/>
          </a:prstGeom>
          <a:noFill/>
        </p:spPr>
        <p:txBody>
          <a:bodyPr wrap="square" rtlCol="0">
            <a:spAutoFit/>
          </a:bodyPr>
          <a:lstStyle/>
          <a:p>
            <a:r>
              <a:rPr lang="zh-CN" altLang="en-US" sz="1600">
                <a:ea typeface="宋体" pitchFamily="2" charset="-122"/>
                <a:cs typeface="Times New Roman" pitchFamily="18" charset="0"/>
              </a:rPr>
              <a:t>异常处理</a:t>
            </a:r>
            <a:endParaRPr lang="zh-CN" altLang="en-US" sz="1600" dirty="0">
              <a:ea typeface="宋体" pitchFamily="2" charset="-122"/>
              <a:cs typeface="Times New Roman" pitchFamily="18" charset="0"/>
            </a:endParaRPr>
          </a:p>
        </p:txBody>
      </p:sp>
      <p:sp>
        <p:nvSpPr>
          <p:cNvPr id="155" name="TextBox 154"/>
          <p:cNvSpPr txBox="1"/>
          <p:nvPr/>
        </p:nvSpPr>
        <p:spPr>
          <a:xfrm>
            <a:off x="7462133" y="5918181"/>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反射</a:t>
            </a:r>
          </a:p>
        </p:txBody>
      </p:sp>
      <p:sp>
        <p:nvSpPr>
          <p:cNvPr id="156" name="TextBox 155"/>
          <p:cNvSpPr txBox="1"/>
          <p:nvPr/>
        </p:nvSpPr>
        <p:spPr>
          <a:xfrm>
            <a:off x="8177923" y="5924019"/>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网络</a:t>
            </a:r>
          </a:p>
        </p:txBody>
      </p:sp>
      <p:sp>
        <p:nvSpPr>
          <p:cNvPr id="157" name="TextBox 156"/>
          <p:cNvSpPr txBox="1"/>
          <p:nvPr/>
        </p:nvSpPr>
        <p:spPr>
          <a:xfrm>
            <a:off x="154625" y="5949280"/>
            <a:ext cx="1395437" cy="338554"/>
          </a:xfrm>
          <a:prstGeom prst="rect">
            <a:avLst/>
          </a:prstGeom>
          <a:noFill/>
        </p:spPr>
        <p:txBody>
          <a:bodyPr wrap="square" rtlCol="0">
            <a:spAutoFit/>
          </a:bodyPr>
          <a:lstStyle/>
          <a:p>
            <a:r>
              <a:rPr lang="en-US" altLang="zh-CN" sz="1600" dirty="0">
                <a:ea typeface="宋体" pitchFamily="2" charset="-122"/>
                <a:cs typeface="Times New Roman" pitchFamily="18" charset="0"/>
              </a:rPr>
              <a:t>Oracle/MySQL</a:t>
            </a:r>
            <a:endParaRPr lang="zh-CN" altLang="en-US" sz="1600" dirty="0">
              <a:ea typeface="宋体" pitchFamily="2" charset="-122"/>
              <a:cs typeface="Times New Roman" pitchFamily="18" charset="0"/>
            </a:endParaRPr>
          </a:p>
        </p:txBody>
      </p:sp>
      <p:sp>
        <p:nvSpPr>
          <p:cNvPr id="159" name="TextBox 158"/>
          <p:cNvSpPr txBox="1"/>
          <p:nvPr/>
        </p:nvSpPr>
        <p:spPr>
          <a:xfrm>
            <a:off x="2123729" y="4221088"/>
            <a:ext cx="864095" cy="584775"/>
          </a:xfrm>
          <a:prstGeom prst="rect">
            <a:avLst/>
          </a:prstGeom>
          <a:noFill/>
        </p:spPr>
        <p:txBody>
          <a:bodyPr wrap="square" rtlCol="0">
            <a:spAutoFit/>
          </a:bodyPr>
          <a:lstStyle/>
          <a:p>
            <a:r>
              <a:rPr lang="en-US" altLang="zh-CN" sz="1600">
                <a:ea typeface="宋体" pitchFamily="2" charset="-122"/>
                <a:cs typeface="Times New Roman" pitchFamily="18" charset="0"/>
              </a:rPr>
              <a:t>Java</a:t>
            </a:r>
            <a:r>
              <a:rPr lang="zh-CN" altLang="en-US" sz="1600">
                <a:ea typeface="宋体" pitchFamily="2" charset="-122"/>
                <a:cs typeface="Times New Roman" pitchFamily="18" charset="0"/>
              </a:rPr>
              <a:t>新</a:t>
            </a:r>
            <a:r>
              <a:rPr lang="zh-CN" altLang="en-US" sz="1600" dirty="0">
                <a:ea typeface="宋体" pitchFamily="2" charset="-122"/>
                <a:cs typeface="Times New Roman" pitchFamily="18" charset="0"/>
              </a:rPr>
              <a:t>特性</a:t>
            </a:r>
          </a:p>
        </p:txBody>
      </p:sp>
      <p:cxnSp>
        <p:nvCxnSpPr>
          <p:cNvPr id="165" name="直接箭头连接符 164"/>
          <p:cNvCxnSpPr>
            <a:stCxn id="101" idx="3"/>
            <a:endCxn id="102" idx="1"/>
          </p:cNvCxnSpPr>
          <p:nvPr/>
        </p:nvCxnSpPr>
        <p:spPr>
          <a:xfrm>
            <a:off x="1623962" y="1124744"/>
            <a:ext cx="432048" cy="11832"/>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a:stCxn id="134" idx="3"/>
            <a:endCxn id="103" idx="1"/>
          </p:cNvCxnSpPr>
          <p:nvPr/>
        </p:nvCxnSpPr>
        <p:spPr>
          <a:xfrm flipV="1">
            <a:off x="3563888" y="1124744"/>
            <a:ext cx="2020514" cy="17477"/>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7" name="直接箭头连接符 166"/>
          <p:cNvCxnSpPr/>
          <p:nvPr/>
        </p:nvCxnSpPr>
        <p:spPr>
          <a:xfrm>
            <a:off x="6278876" y="1368407"/>
            <a:ext cx="0" cy="1052481"/>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8" name="肘形连接符 167"/>
          <p:cNvCxnSpPr>
            <a:endCxn id="104" idx="0"/>
          </p:cNvCxnSpPr>
          <p:nvPr/>
        </p:nvCxnSpPr>
        <p:spPr>
          <a:xfrm rot="10800000" flipV="1">
            <a:off x="5383960" y="1882928"/>
            <a:ext cx="1456572" cy="537959"/>
          </a:xfrm>
          <a:prstGeom prst="bentConnector2">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0" name="肘形连接符 169"/>
          <p:cNvCxnSpPr>
            <a:endCxn id="107" idx="0"/>
          </p:cNvCxnSpPr>
          <p:nvPr/>
        </p:nvCxnSpPr>
        <p:spPr>
          <a:xfrm>
            <a:off x="6529953" y="1882929"/>
            <a:ext cx="1851004" cy="537959"/>
          </a:xfrm>
          <a:prstGeom prst="bentConnector2">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1" name="肘形连接符 170"/>
          <p:cNvCxnSpPr/>
          <p:nvPr/>
        </p:nvCxnSpPr>
        <p:spPr>
          <a:xfrm rot="16200000" flipH="1">
            <a:off x="2578947" y="2437978"/>
            <a:ext cx="3957616" cy="1366106"/>
          </a:xfrm>
          <a:prstGeom prst="bentConnector3">
            <a:avLst>
              <a:gd name="adj1" fmla="val 99658"/>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2" name="直接箭头连接符 171"/>
          <p:cNvCxnSpPr/>
          <p:nvPr/>
        </p:nvCxnSpPr>
        <p:spPr>
          <a:xfrm>
            <a:off x="3876037" y="3629784"/>
            <a:ext cx="1677830"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4" name="肘形连接符 173"/>
          <p:cNvCxnSpPr>
            <a:stCxn id="108" idx="2"/>
            <a:endCxn id="109" idx="0"/>
          </p:cNvCxnSpPr>
          <p:nvPr/>
        </p:nvCxnSpPr>
        <p:spPr>
          <a:xfrm rot="16200000" flipH="1">
            <a:off x="7223840" y="3086158"/>
            <a:ext cx="382879" cy="1932657"/>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5" name="肘形连接符 174"/>
          <p:cNvCxnSpPr>
            <a:stCxn id="108" idx="2"/>
            <a:endCxn id="113" idx="0"/>
          </p:cNvCxnSpPr>
          <p:nvPr/>
        </p:nvCxnSpPr>
        <p:spPr>
          <a:xfrm rot="5400000">
            <a:off x="5815401" y="3612798"/>
            <a:ext cx="385301" cy="881800"/>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6" name="肘形连接符 175"/>
          <p:cNvCxnSpPr>
            <a:stCxn id="108" idx="2"/>
            <a:endCxn id="110" idx="0"/>
          </p:cNvCxnSpPr>
          <p:nvPr/>
        </p:nvCxnSpPr>
        <p:spPr>
          <a:xfrm rot="5400000">
            <a:off x="5280711" y="3054346"/>
            <a:ext cx="361539" cy="1974943"/>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7" name="肘形连接符 176"/>
          <p:cNvCxnSpPr>
            <a:stCxn id="108" idx="2"/>
            <a:endCxn id="111" idx="0"/>
          </p:cNvCxnSpPr>
          <p:nvPr/>
        </p:nvCxnSpPr>
        <p:spPr>
          <a:xfrm rot="16200000" flipH="1">
            <a:off x="6761478" y="3548521"/>
            <a:ext cx="367917" cy="992970"/>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8" name="肘形连接符 177"/>
          <p:cNvCxnSpPr>
            <a:stCxn id="108" idx="2"/>
            <a:endCxn id="112" idx="0"/>
          </p:cNvCxnSpPr>
          <p:nvPr/>
        </p:nvCxnSpPr>
        <p:spPr>
          <a:xfrm rot="16200000" flipH="1">
            <a:off x="6358503" y="3951495"/>
            <a:ext cx="345515" cy="164619"/>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9" name="肘形连接符 178"/>
          <p:cNvCxnSpPr>
            <a:stCxn id="115" idx="2"/>
            <a:endCxn id="124" idx="0"/>
          </p:cNvCxnSpPr>
          <p:nvPr/>
        </p:nvCxnSpPr>
        <p:spPr>
          <a:xfrm rot="5400000">
            <a:off x="4082776" y="3999159"/>
            <a:ext cx="583178" cy="3173048"/>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0" name="肘形连接符 179"/>
          <p:cNvCxnSpPr>
            <a:stCxn id="115" idx="2"/>
            <a:endCxn id="123" idx="0"/>
          </p:cNvCxnSpPr>
          <p:nvPr/>
        </p:nvCxnSpPr>
        <p:spPr>
          <a:xfrm rot="5400000">
            <a:off x="4501494" y="4417877"/>
            <a:ext cx="583178" cy="2335612"/>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1" name="肘形连接符 180"/>
          <p:cNvCxnSpPr>
            <a:stCxn id="115" idx="2"/>
            <a:endCxn id="122" idx="0"/>
          </p:cNvCxnSpPr>
          <p:nvPr/>
        </p:nvCxnSpPr>
        <p:spPr>
          <a:xfrm rot="5400000">
            <a:off x="4945105" y="4847432"/>
            <a:ext cx="569123" cy="1462446"/>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3" name="肘形连接符 182"/>
          <p:cNvCxnSpPr>
            <a:stCxn id="115" idx="2"/>
            <a:endCxn id="120" idx="0"/>
          </p:cNvCxnSpPr>
          <p:nvPr/>
        </p:nvCxnSpPr>
        <p:spPr>
          <a:xfrm rot="5400000">
            <a:off x="5376141" y="5292524"/>
            <a:ext cx="583178" cy="586318"/>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4" name="肘形连接符 183"/>
          <p:cNvCxnSpPr>
            <a:stCxn id="115" idx="2"/>
            <a:endCxn id="119" idx="0"/>
          </p:cNvCxnSpPr>
          <p:nvPr/>
        </p:nvCxnSpPr>
        <p:spPr>
          <a:xfrm rot="16200000" flipH="1">
            <a:off x="5777116" y="5477867"/>
            <a:ext cx="583178" cy="215632"/>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5" name="肘形连接符 184"/>
          <p:cNvCxnSpPr>
            <a:stCxn id="115" idx="2"/>
            <a:endCxn id="118" idx="0"/>
          </p:cNvCxnSpPr>
          <p:nvPr/>
        </p:nvCxnSpPr>
        <p:spPr>
          <a:xfrm rot="16200000" flipH="1">
            <a:off x="6199173" y="5055810"/>
            <a:ext cx="583177" cy="1059744"/>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6" name="肘形连接符 185"/>
          <p:cNvCxnSpPr>
            <a:stCxn id="115" idx="2"/>
            <a:endCxn id="155" idx="0"/>
          </p:cNvCxnSpPr>
          <p:nvPr/>
        </p:nvCxnSpPr>
        <p:spPr>
          <a:xfrm rot="16200000" flipH="1">
            <a:off x="6553883" y="4701099"/>
            <a:ext cx="624087" cy="1810075"/>
          </a:xfrm>
          <a:prstGeom prst="bentConnector3">
            <a:avLst>
              <a:gd name="adj1" fmla="val 45626"/>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7" name="肘形连接符 186"/>
          <p:cNvCxnSpPr>
            <a:stCxn id="115" idx="2"/>
            <a:endCxn id="116" idx="0"/>
          </p:cNvCxnSpPr>
          <p:nvPr/>
        </p:nvCxnSpPr>
        <p:spPr>
          <a:xfrm rot="16200000" flipH="1">
            <a:off x="6937390" y="4317592"/>
            <a:ext cx="583178" cy="2536181"/>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p:nvPr/>
        </p:nvCxnSpPr>
        <p:spPr>
          <a:xfrm flipH="1">
            <a:off x="1580756" y="6068035"/>
            <a:ext cx="883684"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 name="直接箭头连接符 2"/>
          <p:cNvCxnSpPr/>
          <p:nvPr/>
        </p:nvCxnSpPr>
        <p:spPr>
          <a:xfrm flipH="1">
            <a:off x="2870549" y="4564216"/>
            <a:ext cx="100548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endCxn id="105" idx="0"/>
          </p:cNvCxnSpPr>
          <p:nvPr/>
        </p:nvCxnSpPr>
        <p:spPr>
          <a:xfrm>
            <a:off x="7416316" y="1894647"/>
            <a:ext cx="0" cy="526241"/>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2123728" y="2268907"/>
            <a:ext cx="1192390" cy="338554"/>
          </a:xfrm>
          <a:prstGeom prst="rect">
            <a:avLst/>
          </a:prstGeom>
          <a:noFill/>
        </p:spPr>
        <p:txBody>
          <a:bodyPr wrap="square" rtlCol="0">
            <a:spAutoFit/>
          </a:bodyPr>
          <a:lstStyle/>
          <a:p>
            <a:r>
              <a:rPr lang="en-US" altLang="zh-CN" sz="1600" dirty="0">
                <a:ea typeface="宋体" pitchFamily="2" charset="-122"/>
                <a:cs typeface="Times New Roman" pitchFamily="18" charset="0"/>
              </a:rPr>
              <a:t>Eclipse</a:t>
            </a:r>
            <a:r>
              <a:rPr lang="zh-CN" altLang="en-US" sz="1600" dirty="0">
                <a:ea typeface="宋体" pitchFamily="2" charset="-122"/>
                <a:cs typeface="Times New Roman" pitchFamily="18" charset="0"/>
              </a:rPr>
              <a:t>使用</a:t>
            </a:r>
          </a:p>
        </p:txBody>
      </p:sp>
      <p:cxnSp>
        <p:nvCxnSpPr>
          <p:cNvPr id="98" name="直接箭头连接符 97"/>
          <p:cNvCxnSpPr>
            <a:endCxn id="169" idx="3"/>
          </p:cNvCxnSpPr>
          <p:nvPr/>
        </p:nvCxnSpPr>
        <p:spPr>
          <a:xfrm flipH="1">
            <a:off x="3316118" y="2420888"/>
            <a:ext cx="558584" cy="1729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2" name="圆角矩形 181"/>
          <p:cNvSpPr/>
          <p:nvPr/>
        </p:nvSpPr>
        <p:spPr>
          <a:xfrm>
            <a:off x="683568" y="1421514"/>
            <a:ext cx="646804" cy="35856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6" name="圆角矩形 195"/>
          <p:cNvSpPr/>
          <p:nvPr/>
        </p:nvSpPr>
        <p:spPr>
          <a:xfrm>
            <a:off x="665483" y="2924944"/>
            <a:ext cx="646804" cy="381781"/>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7" name="圆角矩形 196"/>
          <p:cNvSpPr/>
          <p:nvPr/>
        </p:nvSpPr>
        <p:spPr>
          <a:xfrm>
            <a:off x="305068" y="2420126"/>
            <a:ext cx="1134583" cy="378983"/>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8" name="圆角矩形 197"/>
          <p:cNvSpPr/>
          <p:nvPr/>
        </p:nvSpPr>
        <p:spPr>
          <a:xfrm>
            <a:off x="269066" y="3429000"/>
            <a:ext cx="1061306" cy="409804"/>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9" name="圆角矩形 198"/>
          <p:cNvSpPr/>
          <p:nvPr/>
        </p:nvSpPr>
        <p:spPr>
          <a:xfrm>
            <a:off x="333608" y="4009421"/>
            <a:ext cx="1009380" cy="532484"/>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200" name="TextBox 199"/>
          <p:cNvSpPr txBox="1"/>
          <p:nvPr/>
        </p:nvSpPr>
        <p:spPr>
          <a:xfrm>
            <a:off x="683568" y="1441528"/>
            <a:ext cx="656931" cy="338554"/>
          </a:xfrm>
          <a:prstGeom prst="rect">
            <a:avLst/>
          </a:prstGeom>
          <a:noFill/>
        </p:spPr>
        <p:txBody>
          <a:bodyPr wrap="square" rtlCol="0">
            <a:spAutoFit/>
          </a:bodyPr>
          <a:lstStyle/>
          <a:p>
            <a:r>
              <a:rPr lang="zh-CN" altLang="en-US" sz="1600" dirty="0">
                <a:ea typeface="宋体" pitchFamily="2" charset="-122"/>
                <a:cs typeface="Times New Roman" pitchFamily="18" charset="0"/>
              </a:rPr>
              <a:t>泛型</a:t>
            </a:r>
          </a:p>
        </p:txBody>
      </p:sp>
      <p:sp>
        <p:nvSpPr>
          <p:cNvPr id="201" name="TextBox 200"/>
          <p:cNvSpPr txBox="1"/>
          <p:nvPr/>
        </p:nvSpPr>
        <p:spPr>
          <a:xfrm>
            <a:off x="683568" y="2946430"/>
            <a:ext cx="656931" cy="338554"/>
          </a:xfrm>
          <a:prstGeom prst="rect">
            <a:avLst/>
          </a:prstGeom>
          <a:noFill/>
        </p:spPr>
        <p:txBody>
          <a:bodyPr wrap="square" rtlCol="0">
            <a:spAutoFit/>
          </a:bodyPr>
          <a:lstStyle/>
          <a:p>
            <a:r>
              <a:rPr lang="zh-CN" altLang="en-US" sz="1600" dirty="0">
                <a:ea typeface="宋体" pitchFamily="2" charset="-122"/>
                <a:cs typeface="Times New Roman" pitchFamily="18" charset="0"/>
              </a:rPr>
              <a:t>枚举</a:t>
            </a:r>
          </a:p>
        </p:txBody>
      </p:sp>
      <p:sp>
        <p:nvSpPr>
          <p:cNvPr id="202" name="TextBox 201"/>
          <p:cNvSpPr txBox="1"/>
          <p:nvPr/>
        </p:nvSpPr>
        <p:spPr>
          <a:xfrm>
            <a:off x="323528" y="2442374"/>
            <a:ext cx="1098578" cy="338554"/>
          </a:xfrm>
          <a:prstGeom prst="rect">
            <a:avLst/>
          </a:prstGeom>
          <a:noFill/>
        </p:spPr>
        <p:txBody>
          <a:bodyPr wrap="square" rtlCol="0">
            <a:spAutoFit/>
          </a:bodyPr>
          <a:lstStyle/>
          <a:p>
            <a:r>
              <a:rPr lang="zh-CN" altLang="en-US" sz="1600" dirty="0">
                <a:ea typeface="宋体" pitchFamily="2" charset="-122"/>
                <a:cs typeface="Times New Roman" pitchFamily="18" charset="0"/>
              </a:rPr>
              <a:t>装箱</a:t>
            </a:r>
            <a:r>
              <a:rPr lang="en-US" altLang="zh-CN" sz="1600" dirty="0">
                <a:ea typeface="宋体" pitchFamily="2" charset="-122"/>
                <a:cs typeface="Times New Roman" pitchFamily="18" charset="0"/>
              </a:rPr>
              <a:t>/</a:t>
            </a:r>
            <a:r>
              <a:rPr lang="zh-CN" altLang="en-US" sz="1600" dirty="0">
                <a:ea typeface="宋体" pitchFamily="2" charset="-122"/>
                <a:cs typeface="Times New Roman" pitchFamily="18" charset="0"/>
              </a:rPr>
              <a:t>拆箱</a:t>
            </a:r>
          </a:p>
        </p:txBody>
      </p:sp>
      <p:sp>
        <p:nvSpPr>
          <p:cNvPr id="203" name="TextBox 202"/>
          <p:cNvSpPr txBox="1"/>
          <p:nvPr/>
        </p:nvSpPr>
        <p:spPr>
          <a:xfrm>
            <a:off x="323528" y="3501008"/>
            <a:ext cx="1008112" cy="338554"/>
          </a:xfrm>
          <a:prstGeom prst="rect">
            <a:avLst/>
          </a:prstGeom>
          <a:noFill/>
        </p:spPr>
        <p:txBody>
          <a:bodyPr wrap="square" rtlCol="0">
            <a:spAutoFit/>
          </a:bodyPr>
          <a:lstStyle/>
          <a:p>
            <a:r>
              <a:rPr lang="zh-CN" altLang="en-US" sz="1600" dirty="0">
                <a:ea typeface="宋体" pitchFamily="2" charset="-122"/>
                <a:cs typeface="Times New Roman" pitchFamily="18" charset="0"/>
              </a:rPr>
              <a:t>可变参数</a:t>
            </a:r>
          </a:p>
        </p:txBody>
      </p:sp>
      <p:sp>
        <p:nvSpPr>
          <p:cNvPr id="204" name="TextBox 203"/>
          <p:cNvSpPr txBox="1"/>
          <p:nvPr/>
        </p:nvSpPr>
        <p:spPr>
          <a:xfrm>
            <a:off x="431538" y="3996353"/>
            <a:ext cx="972110" cy="584775"/>
          </a:xfrm>
          <a:prstGeom prst="rect">
            <a:avLst/>
          </a:prstGeom>
          <a:noFill/>
        </p:spPr>
        <p:txBody>
          <a:bodyPr wrap="square" rtlCol="0">
            <a:spAutoFit/>
          </a:bodyPr>
          <a:lstStyle/>
          <a:p>
            <a:r>
              <a:rPr lang="en-US" altLang="zh-CN" sz="1600">
                <a:ea typeface="宋体" pitchFamily="2" charset="-122"/>
                <a:cs typeface="Times New Roman" pitchFamily="18" charset="0"/>
              </a:rPr>
              <a:t>Lambda</a:t>
            </a:r>
          </a:p>
          <a:p>
            <a:r>
              <a:rPr lang="zh-CN" altLang="en-US" sz="1600">
                <a:ea typeface="宋体" pitchFamily="2" charset="-122"/>
                <a:cs typeface="Times New Roman" pitchFamily="18" charset="0"/>
              </a:rPr>
              <a:t>表达式</a:t>
            </a:r>
            <a:endParaRPr lang="zh-CN" altLang="en-US" sz="1600" dirty="0">
              <a:ea typeface="宋体" pitchFamily="2" charset="-122"/>
              <a:cs typeface="Times New Roman" pitchFamily="18" charset="0"/>
            </a:endParaRPr>
          </a:p>
        </p:txBody>
      </p:sp>
      <p:cxnSp>
        <p:nvCxnSpPr>
          <p:cNvPr id="205" name="肘形连接符 204"/>
          <p:cNvCxnSpPr>
            <a:stCxn id="159" idx="1"/>
            <a:endCxn id="200" idx="3"/>
          </p:cNvCxnSpPr>
          <p:nvPr/>
        </p:nvCxnSpPr>
        <p:spPr>
          <a:xfrm rot="10800000">
            <a:off x="1340499" y="1610806"/>
            <a:ext cx="783230" cy="2902671"/>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7" name="肘形连接符 206"/>
          <p:cNvCxnSpPr>
            <a:stCxn id="159" idx="1"/>
            <a:endCxn id="201" idx="3"/>
          </p:cNvCxnSpPr>
          <p:nvPr/>
        </p:nvCxnSpPr>
        <p:spPr>
          <a:xfrm rot="10800000">
            <a:off x="1340499" y="3115708"/>
            <a:ext cx="783230" cy="1397769"/>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9" name="肘形连接符 208"/>
          <p:cNvCxnSpPr>
            <a:stCxn id="151" idx="1"/>
            <a:endCxn id="202" idx="3"/>
          </p:cNvCxnSpPr>
          <p:nvPr/>
        </p:nvCxnSpPr>
        <p:spPr>
          <a:xfrm rot="10800000">
            <a:off x="1422106" y="2611652"/>
            <a:ext cx="676018" cy="1894203"/>
          </a:xfrm>
          <a:prstGeom prst="bentConnector3">
            <a:avLst>
              <a:gd name="adj1" fmla="val 54038"/>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1" name="肘形连接符 210"/>
          <p:cNvCxnSpPr>
            <a:stCxn id="159" idx="1"/>
            <a:endCxn id="198" idx="3"/>
          </p:cNvCxnSpPr>
          <p:nvPr/>
        </p:nvCxnSpPr>
        <p:spPr>
          <a:xfrm rot="10800000">
            <a:off x="1330373" y="3633902"/>
            <a:ext cx="793357" cy="879574"/>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3" name="肘形连接符 212"/>
          <p:cNvCxnSpPr>
            <a:stCxn id="151" idx="1"/>
            <a:endCxn id="204" idx="3"/>
          </p:cNvCxnSpPr>
          <p:nvPr/>
        </p:nvCxnSpPr>
        <p:spPr>
          <a:xfrm rot="10800000">
            <a:off x="1403648" y="4288742"/>
            <a:ext cx="694476" cy="217113"/>
          </a:xfrm>
          <a:prstGeom prst="bentConnector3">
            <a:avLst>
              <a:gd name="adj1" fmla="val 53930"/>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7" name="圆角矩形 96"/>
          <p:cNvSpPr/>
          <p:nvPr/>
        </p:nvSpPr>
        <p:spPr>
          <a:xfrm>
            <a:off x="2098124" y="2831450"/>
            <a:ext cx="1190599"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cxnSp>
        <p:nvCxnSpPr>
          <p:cNvPr id="99" name="直接箭头连接符 98"/>
          <p:cNvCxnSpPr/>
          <p:nvPr/>
        </p:nvCxnSpPr>
        <p:spPr>
          <a:xfrm flipH="1">
            <a:off x="3316118" y="3030178"/>
            <a:ext cx="558584" cy="1729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2155474" y="2878197"/>
            <a:ext cx="1192390" cy="338554"/>
          </a:xfrm>
          <a:prstGeom prst="rect">
            <a:avLst/>
          </a:prstGeom>
          <a:noFill/>
        </p:spPr>
        <p:txBody>
          <a:bodyPr wrap="square" rtlCol="0">
            <a:spAutoFit/>
          </a:bodyPr>
          <a:lstStyle/>
          <a:p>
            <a:r>
              <a:rPr lang="en-US" altLang="zh-CN" sz="1600">
                <a:ea typeface="宋体" pitchFamily="2" charset="-122"/>
                <a:cs typeface="Times New Roman" pitchFamily="18" charset="0"/>
              </a:rPr>
              <a:t>IDEA </a:t>
            </a:r>
            <a:r>
              <a:rPr lang="zh-CN" altLang="en-US" sz="1600">
                <a:ea typeface="宋体" pitchFamily="2" charset="-122"/>
                <a:cs typeface="Times New Roman" pitchFamily="18" charset="0"/>
              </a:rPr>
              <a:t>使用</a:t>
            </a:r>
            <a:endParaRPr lang="zh-CN" altLang="en-US" sz="1600" dirty="0">
              <a:ea typeface="宋体" pitchFamily="2" charset="-122"/>
              <a:cs typeface="Times New Roman" pitchFamily="18" charset="0"/>
            </a:endParaRPr>
          </a:p>
        </p:txBody>
      </p:sp>
      <p:sp>
        <p:nvSpPr>
          <p:cNvPr id="121" name="圆角矩形 120"/>
          <p:cNvSpPr/>
          <p:nvPr/>
        </p:nvSpPr>
        <p:spPr>
          <a:xfrm>
            <a:off x="8397654" y="3219269"/>
            <a:ext cx="566834" cy="610359"/>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7" name="TextBox 126"/>
          <p:cNvSpPr txBox="1"/>
          <p:nvPr/>
        </p:nvSpPr>
        <p:spPr>
          <a:xfrm>
            <a:off x="8409765" y="3212976"/>
            <a:ext cx="698739" cy="584775"/>
          </a:xfrm>
          <a:prstGeom prst="rect">
            <a:avLst/>
          </a:prstGeom>
          <a:noFill/>
        </p:spPr>
        <p:txBody>
          <a:bodyPr wrap="square" rtlCol="0">
            <a:spAutoFit/>
          </a:bodyPr>
          <a:lstStyle/>
          <a:p>
            <a:r>
              <a:rPr lang="zh-CN" altLang="en-US" sz="1600">
                <a:ea typeface="宋体" pitchFamily="2" charset="-122"/>
                <a:cs typeface="Times New Roman" pitchFamily="18" charset="0"/>
              </a:rPr>
              <a:t>数据结构</a:t>
            </a:r>
            <a:endParaRPr lang="zh-CN" altLang="en-US" sz="1600" dirty="0">
              <a:ea typeface="宋体" pitchFamily="2" charset="-122"/>
              <a:cs typeface="Times New Roman" pitchFamily="18" charset="0"/>
            </a:endParaRPr>
          </a:p>
        </p:txBody>
      </p:sp>
      <p:sp>
        <p:nvSpPr>
          <p:cNvPr id="128" name="圆角矩形 127"/>
          <p:cNvSpPr/>
          <p:nvPr/>
        </p:nvSpPr>
        <p:spPr>
          <a:xfrm>
            <a:off x="7605566" y="3228445"/>
            <a:ext cx="566834" cy="610359"/>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9" name="TextBox 128"/>
          <p:cNvSpPr txBox="1"/>
          <p:nvPr/>
        </p:nvSpPr>
        <p:spPr>
          <a:xfrm>
            <a:off x="7617677" y="3228445"/>
            <a:ext cx="698739" cy="584775"/>
          </a:xfrm>
          <a:prstGeom prst="rect">
            <a:avLst/>
          </a:prstGeom>
          <a:noFill/>
        </p:spPr>
        <p:txBody>
          <a:bodyPr wrap="square" rtlCol="0">
            <a:spAutoFit/>
          </a:bodyPr>
          <a:lstStyle/>
          <a:p>
            <a:r>
              <a:rPr lang="zh-CN" altLang="en-US" sz="1600">
                <a:ea typeface="宋体" pitchFamily="2" charset="-122"/>
                <a:cs typeface="Times New Roman" pitchFamily="18" charset="0"/>
              </a:rPr>
              <a:t>排序算法</a:t>
            </a:r>
            <a:endParaRPr lang="zh-CN" altLang="en-US" sz="1600" dirty="0">
              <a:ea typeface="宋体" pitchFamily="2" charset="-122"/>
              <a:cs typeface="Times New Roman" pitchFamily="18" charset="0"/>
            </a:endParaRPr>
          </a:p>
        </p:txBody>
      </p:sp>
      <p:cxnSp>
        <p:nvCxnSpPr>
          <p:cNvPr id="18" name="肘形连接符 17"/>
          <p:cNvCxnSpPr>
            <a:stCxn id="107" idx="2"/>
            <a:endCxn id="121" idx="0"/>
          </p:cNvCxnSpPr>
          <p:nvPr/>
        </p:nvCxnSpPr>
        <p:spPr>
          <a:xfrm rot="16200000" flipH="1">
            <a:off x="8347848" y="2886045"/>
            <a:ext cx="366333" cy="300114"/>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4" name="圆角矩形 113"/>
          <p:cNvSpPr/>
          <p:nvPr/>
        </p:nvSpPr>
        <p:spPr>
          <a:xfrm>
            <a:off x="4097976" y="2425090"/>
            <a:ext cx="690048"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30" name="TextBox 129"/>
          <p:cNvSpPr txBox="1"/>
          <p:nvPr/>
        </p:nvSpPr>
        <p:spPr>
          <a:xfrm>
            <a:off x="4041415" y="2484657"/>
            <a:ext cx="818617" cy="338554"/>
          </a:xfrm>
          <a:prstGeom prst="rect">
            <a:avLst/>
          </a:prstGeom>
          <a:noFill/>
        </p:spPr>
        <p:txBody>
          <a:bodyPr wrap="square" rtlCol="0">
            <a:spAutoFit/>
          </a:bodyPr>
          <a:lstStyle/>
          <a:p>
            <a:r>
              <a:rPr lang="zh-CN" altLang="en-US" sz="1600">
                <a:ea typeface="宋体" pitchFamily="2" charset="-122"/>
                <a:cs typeface="Times New Roman" pitchFamily="18" charset="0"/>
              </a:rPr>
              <a:t>关键字</a:t>
            </a:r>
            <a:endParaRPr lang="zh-CN" altLang="en-US" sz="1600" dirty="0">
              <a:ea typeface="宋体" pitchFamily="2" charset="-122"/>
              <a:cs typeface="Times New Roman" pitchFamily="18" charset="0"/>
            </a:endParaRPr>
          </a:p>
        </p:txBody>
      </p:sp>
      <p:cxnSp>
        <p:nvCxnSpPr>
          <p:cNvPr id="11" name="肘形连接符 10"/>
          <p:cNvCxnSpPr/>
          <p:nvPr/>
        </p:nvCxnSpPr>
        <p:spPr>
          <a:xfrm rot="5400000">
            <a:off x="4816564" y="952188"/>
            <a:ext cx="1084322" cy="1861482"/>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08" name="圆角矩形 207"/>
          <p:cNvSpPr/>
          <p:nvPr/>
        </p:nvSpPr>
        <p:spPr>
          <a:xfrm>
            <a:off x="565723" y="1882049"/>
            <a:ext cx="793467" cy="38685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210" name="TextBox 209"/>
          <p:cNvSpPr txBox="1"/>
          <p:nvPr/>
        </p:nvSpPr>
        <p:spPr>
          <a:xfrm>
            <a:off x="540931" y="1938318"/>
            <a:ext cx="849054" cy="338554"/>
          </a:xfrm>
          <a:prstGeom prst="rect">
            <a:avLst/>
          </a:prstGeom>
          <a:noFill/>
        </p:spPr>
        <p:txBody>
          <a:bodyPr wrap="square" rtlCol="0">
            <a:spAutoFit/>
          </a:bodyPr>
          <a:lstStyle/>
          <a:p>
            <a:r>
              <a:rPr lang="zh-CN" altLang="en-US" sz="1600">
                <a:ea typeface="宋体" pitchFamily="2" charset="-122"/>
                <a:cs typeface="Times New Roman" pitchFamily="18" charset="0"/>
              </a:rPr>
              <a:t>元注解</a:t>
            </a:r>
            <a:endParaRPr lang="zh-CN" altLang="en-US" sz="1600" dirty="0">
              <a:ea typeface="宋体" pitchFamily="2" charset="-122"/>
              <a:cs typeface="Times New Roman" pitchFamily="18" charset="0"/>
            </a:endParaRPr>
          </a:p>
        </p:txBody>
      </p:sp>
      <p:cxnSp>
        <p:nvCxnSpPr>
          <p:cNvPr id="214" name="肘形连接符 213"/>
          <p:cNvCxnSpPr>
            <a:stCxn id="151" idx="1"/>
            <a:endCxn id="210" idx="3"/>
          </p:cNvCxnSpPr>
          <p:nvPr/>
        </p:nvCxnSpPr>
        <p:spPr>
          <a:xfrm rot="10800000">
            <a:off x="1389986" y="2107596"/>
            <a:ext cx="708139" cy="2398259"/>
          </a:xfrm>
          <a:prstGeom prst="bentConnector3">
            <a:avLst>
              <a:gd name="adj1" fmla="val 51927"/>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44" name="肘形连接符 243"/>
          <p:cNvCxnSpPr>
            <a:stCxn id="107" idx="2"/>
            <a:endCxn id="128" idx="0"/>
          </p:cNvCxnSpPr>
          <p:nvPr/>
        </p:nvCxnSpPr>
        <p:spPr>
          <a:xfrm rot="5400000">
            <a:off x="7947216" y="2794703"/>
            <a:ext cx="375509" cy="491974"/>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65" name="圆角矩形 264"/>
          <p:cNvSpPr/>
          <p:nvPr/>
        </p:nvSpPr>
        <p:spPr>
          <a:xfrm>
            <a:off x="261245" y="4657144"/>
            <a:ext cx="1061306" cy="409804"/>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260" name="TextBox 259"/>
          <p:cNvSpPr txBox="1"/>
          <p:nvPr/>
        </p:nvSpPr>
        <p:spPr>
          <a:xfrm>
            <a:off x="224606" y="4692769"/>
            <a:ext cx="1134584" cy="338554"/>
          </a:xfrm>
          <a:prstGeom prst="rect">
            <a:avLst/>
          </a:prstGeom>
          <a:noFill/>
        </p:spPr>
        <p:txBody>
          <a:bodyPr wrap="square" rtlCol="0">
            <a:spAutoFit/>
          </a:bodyPr>
          <a:lstStyle/>
          <a:p>
            <a:r>
              <a:rPr lang="en-US" altLang="zh-CN" sz="1600">
                <a:ea typeface="宋体" pitchFamily="2" charset="-122"/>
                <a:cs typeface="Times New Roman" pitchFamily="18" charset="0"/>
              </a:rPr>
              <a:t>Stream API</a:t>
            </a:r>
            <a:endParaRPr lang="zh-CN" altLang="en-US" sz="1600" dirty="0">
              <a:ea typeface="宋体" pitchFamily="2" charset="-122"/>
              <a:cs typeface="Times New Roman" pitchFamily="18" charset="0"/>
            </a:endParaRPr>
          </a:p>
        </p:txBody>
      </p:sp>
      <p:sp>
        <p:nvSpPr>
          <p:cNvPr id="269" name="圆角矩形 268"/>
          <p:cNvSpPr/>
          <p:nvPr/>
        </p:nvSpPr>
        <p:spPr>
          <a:xfrm>
            <a:off x="224606" y="5157600"/>
            <a:ext cx="1061306" cy="566536"/>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270" name="TextBox 269"/>
          <p:cNvSpPr txBox="1"/>
          <p:nvPr/>
        </p:nvSpPr>
        <p:spPr>
          <a:xfrm>
            <a:off x="253843" y="5148481"/>
            <a:ext cx="1134584" cy="584775"/>
          </a:xfrm>
          <a:prstGeom prst="rect">
            <a:avLst/>
          </a:prstGeom>
          <a:noFill/>
        </p:spPr>
        <p:txBody>
          <a:bodyPr wrap="square" rtlCol="0">
            <a:spAutoFit/>
          </a:bodyPr>
          <a:lstStyle/>
          <a:p>
            <a:r>
              <a:rPr lang="en-US" altLang="zh-CN" sz="1600">
                <a:ea typeface="宋体" pitchFamily="2" charset="-122"/>
                <a:cs typeface="Times New Roman" pitchFamily="18" charset="0"/>
              </a:rPr>
              <a:t>Date/Time API</a:t>
            </a:r>
            <a:endParaRPr lang="zh-CN" altLang="en-US" sz="1600" dirty="0">
              <a:ea typeface="宋体" pitchFamily="2" charset="-122"/>
              <a:cs typeface="Times New Roman" pitchFamily="18" charset="0"/>
            </a:endParaRPr>
          </a:p>
        </p:txBody>
      </p:sp>
      <p:cxnSp>
        <p:nvCxnSpPr>
          <p:cNvPr id="272" name="肘形连接符 271"/>
          <p:cNvCxnSpPr>
            <a:stCxn id="151" idx="1"/>
            <a:endCxn id="260" idx="3"/>
          </p:cNvCxnSpPr>
          <p:nvPr/>
        </p:nvCxnSpPr>
        <p:spPr>
          <a:xfrm rot="10800000" flipV="1">
            <a:off x="1359190" y="4505854"/>
            <a:ext cx="738934" cy="356192"/>
          </a:xfrm>
          <a:prstGeom prst="bentConnector3">
            <a:avLst>
              <a:gd name="adj1" fmla="val 51847"/>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74" name="肘形连接符 273"/>
          <p:cNvCxnSpPr>
            <a:stCxn id="151" idx="1"/>
            <a:endCxn id="270" idx="3"/>
          </p:cNvCxnSpPr>
          <p:nvPr/>
        </p:nvCxnSpPr>
        <p:spPr>
          <a:xfrm rot="10800000" flipV="1">
            <a:off x="1388428" y="4505853"/>
            <a:ext cx="709697" cy="935015"/>
          </a:xfrm>
          <a:prstGeom prst="bentConnector3">
            <a:avLst>
              <a:gd name="adj1" fmla="val 5192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7495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1124744"/>
            <a:ext cx="8280920" cy="5293757"/>
          </a:xfrm>
          <a:prstGeom prst="rect">
            <a:avLst/>
          </a:prstGeom>
          <a:noFill/>
        </p:spPr>
        <p:txBody>
          <a:bodyPr wrap="square" rtlCol="0">
            <a:spAutoFit/>
          </a:bodyPr>
          <a:lstStyle/>
          <a:p>
            <a:r>
              <a:rPr lang="en-US" altLang="zh-CN" sz="2600" dirty="0">
                <a:ea typeface="宋体" pitchFamily="2" charset="-122"/>
                <a:cs typeface="Times New Roman" pitchFamily="18" charset="0"/>
              </a:rPr>
              <a:t>public void </a:t>
            </a:r>
            <a:r>
              <a:rPr lang="en-US" altLang="zh-CN" sz="2600" dirty="0" err="1">
                <a:ea typeface="宋体" pitchFamily="2" charset="-122"/>
                <a:cs typeface="Times New Roman" pitchFamily="18" charset="0"/>
              </a:rPr>
              <a:t>testGenericAndSubClass</a:t>
            </a:r>
            <a:r>
              <a:rPr lang="en-US" altLang="zh-CN" sz="2600" dirty="0">
                <a:ea typeface="宋体" pitchFamily="2" charset="-122"/>
                <a:cs typeface="Times New Roman" pitchFamily="18" charset="0"/>
              </a:rPr>
              <a:t>() {</a:t>
            </a:r>
          </a:p>
          <a:p>
            <a:r>
              <a:rPr lang="en-US" altLang="zh-CN" sz="2600" dirty="0">
                <a:ea typeface="宋体" pitchFamily="2" charset="-122"/>
                <a:cs typeface="Times New Roman" pitchFamily="18" charset="0"/>
              </a:rPr>
              <a:t>	Person[] persons = null;</a:t>
            </a:r>
          </a:p>
          <a:p>
            <a:r>
              <a:rPr lang="en-US" altLang="zh-CN" sz="2600" dirty="0">
                <a:ea typeface="宋体" pitchFamily="2" charset="-122"/>
                <a:cs typeface="Times New Roman" pitchFamily="18" charset="0"/>
              </a:rPr>
              <a:t>	Man[] mans = null;</a:t>
            </a:r>
          </a:p>
          <a:p>
            <a:r>
              <a:rPr lang="en-US" altLang="zh-CN" sz="2600" dirty="0">
                <a:ea typeface="宋体" pitchFamily="2" charset="-122"/>
                <a:cs typeface="Times New Roman" pitchFamily="18" charset="0"/>
              </a:rPr>
              <a:t>	// </a:t>
            </a:r>
            <a:r>
              <a:rPr lang="zh-CN" altLang="en-US" sz="2600" dirty="0">
                <a:ea typeface="宋体" pitchFamily="2" charset="-122"/>
                <a:cs typeface="Times New Roman" pitchFamily="18" charset="0"/>
              </a:rPr>
              <a:t>而 </a:t>
            </a:r>
            <a:r>
              <a:rPr lang="en-US" altLang="zh-CN" sz="2600" dirty="0">
                <a:ea typeface="宋体" pitchFamily="2" charset="-122"/>
                <a:cs typeface="Times New Roman" pitchFamily="18" charset="0"/>
              </a:rPr>
              <a:t>Person[] </a:t>
            </a:r>
            <a:r>
              <a:rPr lang="zh-CN" altLang="en-US" sz="2600" dirty="0">
                <a:ea typeface="宋体" pitchFamily="2" charset="-122"/>
                <a:cs typeface="Times New Roman" pitchFamily="18" charset="0"/>
              </a:rPr>
              <a:t>是 </a:t>
            </a:r>
            <a:r>
              <a:rPr lang="en-US" altLang="zh-CN" sz="2600" dirty="0">
                <a:ea typeface="宋体" pitchFamily="2" charset="-122"/>
                <a:cs typeface="Times New Roman" pitchFamily="18" charset="0"/>
              </a:rPr>
              <a:t>Man[] </a:t>
            </a:r>
            <a:r>
              <a:rPr lang="zh-CN" altLang="en-US" sz="2600" dirty="0">
                <a:ea typeface="宋体" pitchFamily="2" charset="-122"/>
                <a:cs typeface="Times New Roman" pitchFamily="18" charset="0"/>
              </a:rPr>
              <a:t>的父类</a:t>
            </a:r>
            <a:r>
              <a:rPr lang="en-US" altLang="zh-CN" sz="2600" dirty="0">
                <a:ea typeface="宋体" pitchFamily="2" charset="-122"/>
                <a:cs typeface="Times New Roman" pitchFamily="18" charset="0"/>
              </a:rPr>
              <a:t>.</a:t>
            </a:r>
          </a:p>
          <a:p>
            <a:r>
              <a:rPr lang="en-US" altLang="zh-CN" sz="2600" dirty="0">
                <a:ea typeface="宋体" pitchFamily="2" charset="-122"/>
                <a:cs typeface="Times New Roman" pitchFamily="18" charset="0"/>
              </a:rPr>
              <a:t>	</a:t>
            </a:r>
            <a:r>
              <a:rPr lang="en-US" altLang="zh-CN" sz="2600" dirty="0">
                <a:solidFill>
                  <a:srgbClr val="FF0000"/>
                </a:solidFill>
                <a:ea typeface="宋体" pitchFamily="2" charset="-122"/>
                <a:cs typeface="Times New Roman" pitchFamily="18" charset="0"/>
              </a:rPr>
              <a:t>persons = mans;</a:t>
            </a:r>
          </a:p>
          <a:p>
            <a:endParaRPr lang="en-US" altLang="zh-CN" sz="2600" dirty="0">
              <a:ea typeface="宋体" pitchFamily="2" charset="-122"/>
              <a:cs typeface="Times New Roman" pitchFamily="18" charset="0"/>
            </a:endParaRPr>
          </a:p>
          <a:p>
            <a:r>
              <a:rPr lang="en-US" altLang="zh-CN" sz="2600" dirty="0">
                <a:ea typeface="宋体" pitchFamily="2" charset="-122"/>
                <a:cs typeface="Times New Roman" pitchFamily="18" charset="0"/>
              </a:rPr>
              <a:t>	Person p = mans[0];</a:t>
            </a:r>
          </a:p>
          <a:p>
            <a:endParaRPr lang="en-US" altLang="zh-CN" sz="2600" dirty="0">
              <a:ea typeface="宋体" pitchFamily="2" charset="-122"/>
              <a:cs typeface="Times New Roman" pitchFamily="18" charset="0"/>
            </a:endParaRPr>
          </a:p>
          <a:p>
            <a:r>
              <a:rPr lang="en-US" altLang="zh-CN" sz="2600" dirty="0">
                <a:ea typeface="宋体" pitchFamily="2" charset="-122"/>
                <a:cs typeface="Times New Roman" pitchFamily="18" charset="0"/>
              </a:rPr>
              <a:t>	// </a:t>
            </a:r>
            <a:r>
              <a:rPr lang="zh-CN" altLang="en-US" sz="2600" dirty="0">
                <a:ea typeface="宋体" pitchFamily="2" charset="-122"/>
                <a:cs typeface="Times New Roman" pitchFamily="18" charset="0"/>
              </a:rPr>
              <a:t>在泛型的集合上</a:t>
            </a:r>
          </a:p>
          <a:p>
            <a:r>
              <a:rPr lang="zh-CN" altLang="en-US" sz="2600" dirty="0">
                <a:ea typeface="宋体" pitchFamily="2" charset="-122"/>
                <a:cs typeface="Times New Roman" pitchFamily="18" charset="0"/>
              </a:rPr>
              <a:t>	</a:t>
            </a:r>
            <a:r>
              <a:rPr lang="en-US" altLang="zh-CN" sz="2600" dirty="0">
                <a:ea typeface="宋体" pitchFamily="2" charset="-122"/>
                <a:cs typeface="Times New Roman" pitchFamily="18" charset="0"/>
              </a:rPr>
              <a:t>List&lt;Person&gt; </a:t>
            </a:r>
            <a:r>
              <a:rPr lang="en-US" altLang="zh-CN" sz="2600" dirty="0" err="1">
                <a:ea typeface="宋体" pitchFamily="2" charset="-122"/>
                <a:cs typeface="Times New Roman" pitchFamily="18" charset="0"/>
              </a:rPr>
              <a:t>personList</a:t>
            </a:r>
            <a:r>
              <a:rPr lang="en-US" altLang="zh-CN" sz="2600" dirty="0">
                <a:ea typeface="宋体" pitchFamily="2" charset="-122"/>
                <a:cs typeface="Times New Roman" pitchFamily="18" charset="0"/>
              </a:rPr>
              <a:t> = null;</a:t>
            </a:r>
          </a:p>
          <a:p>
            <a:r>
              <a:rPr lang="en-US" altLang="zh-CN" sz="2600" dirty="0">
                <a:ea typeface="宋体" pitchFamily="2" charset="-122"/>
                <a:cs typeface="Times New Roman" pitchFamily="18" charset="0"/>
              </a:rPr>
              <a:t>	List&lt;Man&gt; </a:t>
            </a:r>
            <a:r>
              <a:rPr lang="en-US" altLang="zh-CN" sz="2600" dirty="0" err="1">
                <a:ea typeface="宋体" pitchFamily="2" charset="-122"/>
                <a:cs typeface="Times New Roman" pitchFamily="18" charset="0"/>
              </a:rPr>
              <a:t>manList</a:t>
            </a:r>
            <a:r>
              <a:rPr lang="en-US" altLang="zh-CN" sz="2600" dirty="0">
                <a:ea typeface="宋体" pitchFamily="2" charset="-122"/>
                <a:cs typeface="Times New Roman" pitchFamily="18" charset="0"/>
              </a:rPr>
              <a:t> = null;</a:t>
            </a:r>
          </a:p>
          <a:p>
            <a:r>
              <a:rPr lang="en-US" altLang="zh-CN" sz="2600" dirty="0">
                <a:ea typeface="宋体" pitchFamily="2" charset="-122"/>
                <a:cs typeface="Times New Roman" pitchFamily="18" charset="0"/>
              </a:rPr>
              <a:t>	</a:t>
            </a:r>
            <a:r>
              <a:rPr lang="en-US" altLang="zh-CN" sz="2600" dirty="0">
                <a:solidFill>
                  <a:srgbClr val="FF0000"/>
                </a:solidFill>
                <a:ea typeface="宋体" pitchFamily="2" charset="-122"/>
                <a:cs typeface="Times New Roman" pitchFamily="18" charset="0"/>
              </a:rPr>
              <a:t>// </a:t>
            </a:r>
            <a:r>
              <a:rPr lang="en-US" altLang="zh-CN" sz="2600" dirty="0" err="1">
                <a:solidFill>
                  <a:srgbClr val="FF0000"/>
                </a:solidFill>
                <a:ea typeface="宋体" pitchFamily="2" charset="-122"/>
                <a:cs typeface="Times New Roman" pitchFamily="18" charset="0"/>
              </a:rPr>
              <a:t>personList</a:t>
            </a:r>
            <a:r>
              <a:rPr lang="en-US" altLang="zh-CN" sz="2600" dirty="0">
                <a:solidFill>
                  <a:srgbClr val="FF0000"/>
                </a:solidFill>
                <a:ea typeface="宋体" pitchFamily="2" charset="-122"/>
                <a:cs typeface="Times New Roman" pitchFamily="18" charset="0"/>
              </a:rPr>
              <a:t> = </a:t>
            </a:r>
            <a:r>
              <a:rPr lang="en-US" altLang="zh-CN" sz="2600" dirty="0" err="1">
                <a:solidFill>
                  <a:srgbClr val="FF0000"/>
                </a:solidFill>
                <a:ea typeface="宋体" pitchFamily="2" charset="-122"/>
                <a:cs typeface="Times New Roman" pitchFamily="18" charset="0"/>
              </a:rPr>
              <a:t>manList</a:t>
            </a:r>
            <a:r>
              <a:rPr lang="en-US" altLang="zh-CN" sz="2600" dirty="0">
                <a:solidFill>
                  <a:srgbClr val="FF0000"/>
                </a:solidFill>
                <a:ea typeface="宋体" pitchFamily="2" charset="-122"/>
                <a:cs typeface="Times New Roman" pitchFamily="18" charset="0"/>
              </a:rPr>
              <a:t>;(</a:t>
            </a:r>
            <a:r>
              <a:rPr lang="zh-CN" altLang="en-US" sz="2600" dirty="0">
                <a:solidFill>
                  <a:srgbClr val="FF0000"/>
                </a:solidFill>
                <a:ea typeface="宋体" pitchFamily="2" charset="-122"/>
                <a:cs typeface="Times New Roman" pitchFamily="18" charset="0"/>
              </a:rPr>
              <a:t>报错</a:t>
            </a:r>
            <a:r>
              <a:rPr lang="en-US" altLang="zh-CN" sz="2600" dirty="0">
                <a:solidFill>
                  <a:srgbClr val="FF0000"/>
                </a:solidFill>
                <a:ea typeface="宋体" pitchFamily="2" charset="-122"/>
                <a:cs typeface="Times New Roman" pitchFamily="18" charset="0"/>
              </a:rPr>
              <a:t>)</a:t>
            </a:r>
          </a:p>
          <a:p>
            <a:r>
              <a:rPr lang="en-US" altLang="zh-CN" sz="2600" dirty="0">
                <a:ea typeface="宋体" pitchFamily="2" charset="-122"/>
                <a:cs typeface="Times New Roman" pitchFamily="18" charset="0"/>
              </a:rPr>
              <a:t>}</a:t>
            </a:r>
            <a:endParaRPr lang="zh-CN" altLang="en-US" sz="2600" dirty="0">
              <a:ea typeface="宋体" pitchFamily="2" charset="-122"/>
              <a:cs typeface="Times New Roman" pitchFamily="18" charset="0"/>
            </a:endParaRPr>
          </a:p>
        </p:txBody>
      </p:sp>
    </p:spTree>
    <p:extLst>
      <p:ext uri="{BB962C8B-B14F-4D97-AF65-F5344CB8AC3E}">
        <p14:creationId xmlns:p14="http://schemas.microsoft.com/office/powerpoint/2010/main" val="159840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a:stretch>
            <a:fillRect/>
          </a:stretch>
        </p:blipFill>
        <p:spPr>
          <a:xfrm>
            <a:off x="395536" y="1844824"/>
            <a:ext cx="8429684" cy="1928826"/>
          </a:xfrm>
        </p:spPr>
      </p:pic>
      <p:sp>
        <p:nvSpPr>
          <p:cNvPr id="5" name="TextBox 4"/>
          <p:cNvSpPr txBox="1"/>
          <p:nvPr/>
        </p:nvSpPr>
        <p:spPr>
          <a:xfrm>
            <a:off x="395536" y="2420888"/>
            <a:ext cx="8424936" cy="830997"/>
          </a:xfrm>
          <a:prstGeom prst="rect">
            <a:avLst/>
          </a:prstGeom>
          <a:noFill/>
        </p:spPr>
        <p:txBody>
          <a:bodyPr wrap="square" rtlCol="0">
            <a:spAutoFit/>
          </a:bodyPr>
          <a:lstStyle/>
          <a:p>
            <a:pPr algn="ctr"/>
            <a:r>
              <a:rPr lang="en-US" altLang="zh-CN" sz="4800">
                <a:solidFill>
                  <a:schemeClr val="bg1"/>
                </a:solidFill>
                <a:ea typeface="隶书" panose="02010509060101010101" pitchFamily="49" charset="-122"/>
              </a:rPr>
              <a:t>10-5 </a:t>
            </a:r>
            <a:r>
              <a:rPr lang="zh-CN" altLang="en-US" sz="4800">
                <a:solidFill>
                  <a:schemeClr val="bg1"/>
                </a:solidFill>
                <a:ea typeface="隶书" panose="02010509060101010101" pitchFamily="49" charset="-122"/>
              </a:rPr>
              <a:t>通配符的使用</a:t>
            </a:r>
            <a:endParaRPr lang="zh-CN" altLang="en-US" sz="4800" dirty="0">
              <a:solidFill>
                <a:schemeClr val="bg1"/>
              </a:solidFill>
              <a:ea typeface="隶书" panose="02010509060101010101" pitchFamily="49" charset="-122"/>
            </a:endParaRPr>
          </a:p>
        </p:txBody>
      </p:sp>
    </p:spTree>
    <p:extLst>
      <p:ext uri="{BB962C8B-B14F-4D97-AF65-F5344CB8AC3E}">
        <p14:creationId xmlns:p14="http://schemas.microsoft.com/office/powerpoint/2010/main" val="2776843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75856" y="836712"/>
            <a:ext cx="3960440" cy="646331"/>
          </a:xfrm>
          <a:prstGeom prst="rect">
            <a:avLst/>
          </a:prstGeom>
          <a:noFill/>
        </p:spPr>
        <p:txBody>
          <a:bodyPr wrap="square" rtlCol="0">
            <a:spAutoFit/>
          </a:bodyPr>
          <a:lstStyle/>
          <a:p>
            <a:r>
              <a:rPr lang="en-US" altLang="zh-CN" sz="3600" b="1">
                <a:ea typeface="宋体" pitchFamily="2" charset="-122"/>
              </a:rPr>
              <a:t>10.5 </a:t>
            </a:r>
            <a:r>
              <a:rPr lang="zh-CN" altLang="en-US" sz="3600" b="1">
                <a:ea typeface="宋体" pitchFamily="2" charset="-122"/>
              </a:rPr>
              <a:t>通配符的使用</a:t>
            </a:r>
            <a:endParaRPr lang="en-US" altLang="zh-CN" sz="3600" b="1" dirty="0">
              <a:ea typeface="宋体" pitchFamily="2" charset="-122"/>
            </a:endParaRPr>
          </a:p>
        </p:txBody>
      </p:sp>
      <p:sp>
        <p:nvSpPr>
          <p:cNvPr id="3" name="TextBox 2"/>
          <p:cNvSpPr txBox="1"/>
          <p:nvPr/>
        </p:nvSpPr>
        <p:spPr>
          <a:xfrm>
            <a:off x="395536" y="1700808"/>
            <a:ext cx="8280920" cy="3785652"/>
          </a:xfrm>
          <a:prstGeom prst="rect">
            <a:avLst/>
          </a:prstGeom>
          <a:noFill/>
        </p:spPr>
        <p:txBody>
          <a:bodyPr wrap="square" rtlCol="0">
            <a:spAutoFit/>
          </a:bodyPr>
          <a:lstStyle/>
          <a:p>
            <a:r>
              <a:rPr lang="en-US" altLang="zh-CN" sz="2400" dirty="0">
                <a:ea typeface="宋体" pitchFamily="2" charset="-122"/>
                <a:cs typeface="Times New Roman" pitchFamily="18" charset="0"/>
              </a:rPr>
              <a:t>1.</a:t>
            </a:r>
            <a:r>
              <a:rPr lang="zh-CN" altLang="en-US" sz="2400" dirty="0">
                <a:ea typeface="宋体" pitchFamily="2" charset="-122"/>
                <a:cs typeface="Times New Roman" pitchFamily="18" charset="0"/>
              </a:rPr>
              <a:t>使用类型</a:t>
            </a:r>
            <a:r>
              <a:rPr lang="zh-CN" altLang="en-US" sz="2400" b="1" dirty="0">
                <a:solidFill>
                  <a:srgbClr val="FF0000"/>
                </a:solidFill>
                <a:ea typeface="宋体" pitchFamily="2" charset="-122"/>
                <a:cs typeface="Times New Roman" pitchFamily="18" charset="0"/>
              </a:rPr>
              <a:t>通配符：？</a:t>
            </a:r>
            <a:r>
              <a:rPr lang="en-US" altLang="zh-CN" sz="2400" dirty="0">
                <a:ea typeface="宋体" pitchFamily="2" charset="-122"/>
                <a:cs typeface="Times New Roman" pitchFamily="18" charset="0"/>
              </a:rPr>
              <a:t> </a:t>
            </a:r>
          </a:p>
          <a:p>
            <a:r>
              <a:rPr lang="zh-CN" altLang="en-US" sz="2400" dirty="0">
                <a:ea typeface="宋体" pitchFamily="2" charset="-122"/>
                <a:cs typeface="Times New Roman" pitchFamily="18" charset="0"/>
              </a:rPr>
              <a:t>比如：</a:t>
            </a:r>
            <a:r>
              <a:rPr lang="en-US" altLang="zh-CN" sz="2400" dirty="0">
                <a:ea typeface="宋体" pitchFamily="2" charset="-122"/>
                <a:cs typeface="Times New Roman" pitchFamily="18" charset="0"/>
              </a:rPr>
              <a:t>List&lt;?&gt;   </a:t>
            </a:r>
            <a:r>
              <a:rPr lang="zh-CN" altLang="en-US" sz="2400" dirty="0">
                <a:ea typeface="宋体" pitchFamily="2" charset="-122"/>
                <a:cs typeface="Times New Roman" pitchFamily="18" charset="0"/>
              </a:rPr>
              <a:t>，</a:t>
            </a:r>
            <a:r>
              <a:rPr lang="en-US" altLang="zh-CN" sz="2400" dirty="0">
                <a:ea typeface="宋体" pitchFamily="2" charset="-122"/>
                <a:cs typeface="Times New Roman" pitchFamily="18" charset="0"/>
              </a:rPr>
              <a:t>Map&lt;?,?&gt;</a:t>
            </a:r>
          </a:p>
          <a:p>
            <a:r>
              <a:rPr lang="en-US" altLang="zh-CN" sz="2400" dirty="0">
                <a:ea typeface="宋体" pitchFamily="2" charset="-122"/>
                <a:cs typeface="Times New Roman" pitchFamily="18" charset="0"/>
              </a:rPr>
              <a:t>List&lt;?&gt;</a:t>
            </a:r>
            <a:r>
              <a:rPr lang="zh-CN" altLang="en-US" sz="2400" dirty="0">
                <a:ea typeface="宋体" pitchFamily="2" charset="-122"/>
                <a:cs typeface="Times New Roman" pitchFamily="18" charset="0"/>
              </a:rPr>
              <a:t>是</a:t>
            </a:r>
            <a:r>
              <a:rPr lang="en-US" altLang="zh-CN" sz="2400" dirty="0">
                <a:ea typeface="宋体" pitchFamily="2" charset="-122"/>
                <a:cs typeface="Times New Roman" pitchFamily="18" charset="0"/>
              </a:rPr>
              <a:t>List&lt;String&gt;</a:t>
            </a:r>
            <a:r>
              <a:rPr lang="zh-CN" altLang="en-US" sz="2400" dirty="0">
                <a:ea typeface="宋体" pitchFamily="2" charset="-122"/>
                <a:cs typeface="Times New Roman" pitchFamily="18" charset="0"/>
              </a:rPr>
              <a:t>、</a:t>
            </a:r>
            <a:r>
              <a:rPr lang="en-US" altLang="zh-CN" sz="2400" dirty="0">
                <a:ea typeface="宋体" pitchFamily="2" charset="-122"/>
                <a:cs typeface="Times New Roman" pitchFamily="18" charset="0"/>
              </a:rPr>
              <a:t>List&lt;Object&gt;</a:t>
            </a:r>
            <a:r>
              <a:rPr lang="zh-CN" altLang="en-US" sz="2400" dirty="0">
                <a:ea typeface="宋体" pitchFamily="2" charset="-122"/>
                <a:cs typeface="Times New Roman" pitchFamily="18" charset="0"/>
              </a:rPr>
              <a:t>等各种泛型</a:t>
            </a:r>
            <a:r>
              <a:rPr lang="en-US" altLang="zh-CN" sz="2400" dirty="0">
                <a:ea typeface="宋体" pitchFamily="2" charset="-122"/>
                <a:cs typeface="Times New Roman" pitchFamily="18" charset="0"/>
              </a:rPr>
              <a:t>List</a:t>
            </a:r>
            <a:r>
              <a:rPr lang="zh-CN" altLang="en-US" sz="2400" dirty="0">
                <a:ea typeface="宋体" pitchFamily="2" charset="-122"/>
                <a:cs typeface="Times New Roman" pitchFamily="18" charset="0"/>
              </a:rPr>
              <a:t>的父类。</a:t>
            </a:r>
            <a:endParaRPr lang="en-US" altLang="zh-CN" sz="2400" dirty="0">
              <a:ea typeface="宋体" pitchFamily="2" charset="-122"/>
              <a:cs typeface="Times New Roman" pitchFamily="18" charset="0"/>
            </a:endParaRPr>
          </a:p>
          <a:p>
            <a:endParaRPr lang="en-US" altLang="zh-CN" sz="2400" dirty="0">
              <a:ea typeface="宋体" pitchFamily="2" charset="-122"/>
              <a:cs typeface="Times New Roman" pitchFamily="18" charset="0"/>
            </a:endParaRPr>
          </a:p>
          <a:p>
            <a:r>
              <a:rPr lang="en-US" altLang="zh-CN" sz="2400" dirty="0">
                <a:ea typeface="宋体" pitchFamily="2" charset="-122"/>
                <a:cs typeface="Times New Roman" pitchFamily="18" charset="0"/>
              </a:rPr>
              <a:t>2.</a:t>
            </a:r>
            <a:r>
              <a:rPr lang="zh-CN" altLang="zh-CN" sz="2400" b="1" dirty="0">
                <a:solidFill>
                  <a:srgbClr val="FF0000"/>
                </a:solidFill>
                <a:ea typeface="宋体" pitchFamily="2" charset="-122"/>
                <a:cs typeface="Times New Roman" pitchFamily="18" charset="0"/>
              </a:rPr>
              <a:t>读</a:t>
            </a:r>
            <a:r>
              <a:rPr lang="zh-CN" altLang="en-US" sz="2400" b="1" dirty="0">
                <a:solidFill>
                  <a:srgbClr val="FF0000"/>
                </a:solidFill>
                <a:ea typeface="宋体" pitchFamily="2" charset="-122"/>
                <a:cs typeface="Times New Roman" pitchFamily="18" charset="0"/>
              </a:rPr>
              <a:t>取</a:t>
            </a:r>
            <a:r>
              <a:rPr lang="en-US" altLang="zh-CN" sz="2400" dirty="0">
                <a:ea typeface="宋体" pitchFamily="2" charset="-122"/>
                <a:cs typeface="Times New Roman" pitchFamily="18" charset="0"/>
              </a:rPr>
              <a:t>List&lt;?&gt;</a:t>
            </a:r>
            <a:r>
              <a:rPr lang="zh-CN" altLang="en-US" sz="2400" dirty="0">
                <a:ea typeface="宋体" pitchFamily="2" charset="-122"/>
                <a:cs typeface="Times New Roman" pitchFamily="18" charset="0"/>
              </a:rPr>
              <a:t>的对象</a:t>
            </a:r>
            <a:r>
              <a:rPr lang="en-US" altLang="zh-CN" sz="2400" dirty="0">
                <a:ea typeface="宋体" pitchFamily="2" charset="-122"/>
                <a:cs typeface="Times New Roman" pitchFamily="18" charset="0"/>
              </a:rPr>
              <a:t>list</a:t>
            </a:r>
            <a:r>
              <a:rPr lang="zh-CN" altLang="zh-CN" sz="2400" dirty="0">
                <a:ea typeface="宋体" pitchFamily="2" charset="-122"/>
                <a:cs typeface="Times New Roman" pitchFamily="18" charset="0"/>
              </a:rPr>
              <a:t>中的元素时，永远是安全的，因为不管</a:t>
            </a:r>
            <a:r>
              <a:rPr lang="en-US" altLang="zh-CN" sz="2400" dirty="0">
                <a:ea typeface="宋体" pitchFamily="2" charset="-122"/>
                <a:cs typeface="Times New Roman" pitchFamily="18" charset="0"/>
              </a:rPr>
              <a:t>list</a:t>
            </a:r>
            <a:r>
              <a:rPr lang="zh-CN" altLang="zh-CN" sz="2400" dirty="0">
                <a:ea typeface="宋体" pitchFamily="2" charset="-122"/>
                <a:cs typeface="Times New Roman" pitchFamily="18" charset="0"/>
              </a:rPr>
              <a:t>的真实类型是什么，它包含的都是</a:t>
            </a:r>
            <a:r>
              <a:rPr lang="en-US" altLang="zh-CN" sz="2400" dirty="0">
                <a:ea typeface="宋体" pitchFamily="2" charset="-122"/>
                <a:cs typeface="Times New Roman" pitchFamily="18" charset="0"/>
              </a:rPr>
              <a:t>Object</a:t>
            </a:r>
            <a:r>
              <a:rPr lang="zh-CN" altLang="zh-CN" sz="2400" dirty="0">
                <a:ea typeface="宋体" pitchFamily="2" charset="-122"/>
                <a:cs typeface="Times New Roman" pitchFamily="18" charset="0"/>
              </a:rPr>
              <a:t>。</a:t>
            </a:r>
            <a:endParaRPr lang="en-US" altLang="zh-CN" sz="2400" dirty="0">
              <a:ea typeface="宋体" pitchFamily="2" charset="-122"/>
              <a:cs typeface="Times New Roman" pitchFamily="18" charset="0"/>
            </a:endParaRPr>
          </a:p>
          <a:p>
            <a:endParaRPr lang="en-US" altLang="zh-CN" sz="2400" dirty="0">
              <a:ea typeface="宋体" pitchFamily="2" charset="-122"/>
              <a:cs typeface="Times New Roman" pitchFamily="18" charset="0"/>
            </a:endParaRPr>
          </a:p>
          <a:p>
            <a:r>
              <a:rPr lang="en-US" altLang="zh-CN" sz="2400" dirty="0">
                <a:ea typeface="宋体" pitchFamily="2" charset="-122"/>
                <a:cs typeface="Times New Roman" pitchFamily="18" charset="0"/>
              </a:rPr>
              <a:t>3.</a:t>
            </a:r>
            <a:r>
              <a:rPr lang="zh-CN" altLang="zh-CN" sz="2400" b="1" dirty="0">
                <a:solidFill>
                  <a:srgbClr val="FF0000"/>
                </a:solidFill>
                <a:ea typeface="宋体" pitchFamily="2" charset="-122"/>
                <a:cs typeface="Times New Roman" pitchFamily="18" charset="0"/>
              </a:rPr>
              <a:t>写入</a:t>
            </a:r>
            <a:r>
              <a:rPr lang="en-US" altLang="zh-CN" sz="2400" dirty="0">
                <a:ea typeface="宋体" pitchFamily="2" charset="-122"/>
                <a:cs typeface="Times New Roman" pitchFamily="18" charset="0"/>
              </a:rPr>
              <a:t>list</a:t>
            </a:r>
            <a:r>
              <a:rPr lang="zh-CN" altLang="zh-CN" sz="2400" dirty="0">
                <a:ea typeface="宋体" pitchFamily="2" charset="-122"/>
                <a:cs typeface="Times New Roman" pitchFamily="18" charset="0"/>
              </a:rPr>
              <a:t>中的元素时，不行。因为我们不知道</a:t>
            </a:r>
            <a:r>
              <a:rPr lang="en-US" altLang="zh-CN" sz="2400" dirty="0">
                <a:ea typeface="宋体" pitchFamily="2" charset="-122"/>
                <a:cs typeface="Times New Roman" pitchFamily="18" charset="0"/>
              </a:rPr>
              <a:t>c</a:t>
            </a:r>
            <a:r>
              <a:rPr lang="zh-CN" altLang="zh-CN" sz="2400" dirty="0">
                <a:ea typeface="宋体" pitchFamily="2" charset="-122"/>
                <a:cs typeface="Times New Roman" pitchFamily="18" charset="0"/>
              </a:rPr>
              <a:t>的元素类型，我们不能向其中添加对象。</a:t>
            </a:r>
            <a:endParaRPr lang="en-US" altLang="zh-CN" sz="2400" dirty="0">
              <a:ea typeface="宋体" pitchFamily="2" charset="-122"/>
              <a:cs typeface="Times New Roman" pitchFamily="18" charset="0"/>
            </a:endParaRPr>
          </a:p>
          <a:p>
            <a:pPr marL="800100" lvl="1" indent="-342900">
              <a:buFont typeface="Wingdings" pitchFamily="2" charset="2"/>
              <a:buChar char="Ø"/>
            </a:pPr>
            <a:r>
              <a:rPr lang="zh-CN" altLang="zh-CN" sz="2400" dirty="0">
                <a:ea typeface="宋体" pitchFamily="2" charset="-122"/>
                <a:cs typeface="Times New Roman" pitchFamily="18" charset="0"/>
              </a:rPr>
              <a:t>唯一的例外是</a:t>
            </a:r>
            <a:r>
              <a:rPr lang="en-US" altLang="zh-CN" sz="2400" dirty="0">
                <a:ea typeface="宋体" pitchFamily="2" charset="-122"/>
                <a:cs typeface="Times New Roman" pitchFamily="18" charset="0"/>
              </a:rPr>
              <a:t>null</a:t>
            </a:r>
            <a:r>
              <a:rPr lang="zh-CN" altLang="zh-CN" sz="2400" dirty="0">
                <a:ea typeface="宋体" pitchFamily="2" charset="-122"/>
                <a:cs typeface="Times New Roman" pitchFamily="18" charset="0"/>
              </a:rPr>
              <a:t>，它是所有类型的成员。</a:t>
            </a:r>
            <a:endParaRPr lang="zh-CN" altLang="en-US" sz="2400" dirty="0">
              <a:ea typeface="宋体" pitchFamily="2" charset="-122"/>
              <a:cs typeface="Times New Roman" pitchFamily="18" charset="0"/>
            </a:endParaRPr>
          </a:p>
        </p:txBody>
      </p:sp>
    </p:spTree>
    <p:extLst>
      <p:ext uri="{BB962C8B-B14F-4D97-AF65-F5344CB8AC3E}">
        <p14:creationId xmlns:p14="http://schemas.microsoft.com/office/powerpoint/2010/main" val="5749020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1340768"/>
            <a:ext cx="8208912" cy="4062651"/>
          </a:xfrm>
          <a:prstGeom prst="rect">
            <a:avLst/>
          </a:prstGeom>
        </p:spPr>
        <p:txBody>
          <a:bodyPr wrap="square">
            <a:spAutoFit/>
          </a:bodyPr>
          <a:lstStyle/>
          <a:p>
            <a:pPr latinLnBrk="1"/>
            <a:r>
              <a:rPr lang="zh-CN" altLang="zh-CN" sz="2400" b="1" dirty="0">
                <a:solidFill>
                  <a:srgbClr val="FF0000"/>
                </a:solidFill>
                <a:ea typeface="宋体" pitchFamily="2" charset="-122"/>
              </a:rPr>
              <a:t>将任意元素加入到其中不是类型安全的</a:t>
            </a:r>
            <a:r>
              <a:rPr lang="zh-CN" altLang="zh-CN" sz="2400" dirty="0">
                <a:solidFill>
                  <a:srgbClr val="FF0000"/>
                </a:solidFill>
                <a:ea typeface="宋体" pitchFamily="2" charset="-122"/>
              </a:rPr>
              <a:t>：</a:t>
            </a:r>
          </a:p>
          <a:p>
            <a:pPr latinLnBrk="1"/>
            <a:r>
              <a:rPr lang="en-US" altLang="zh-CN" sz="2400" dirty="0">
                <a:ea typeface="宋体" pitchFamily="2" charset="-122"/>
              </a:rPr>
              <a:t>Collection&lt;?&gt; c = </a:t>
            </a:r>
            <a:r>
              <a:rPr lang="en-US" altLang="zh-CN" sz="2400" b="1" dirty="0">
                <a:ea typeface="宋体" pitchFamily="2" charset="-122"/>
              </a:rPr>
              <a:t>new</a:t>
            </a:r>
            <a:r>
              <a:rPr lang="en-US" altLang="zh-CN" sz="2400" dirty="0">
                <a:ea typeface="宋体" pitchFamily="2" charset="-122"/>
              </a:rPr>
              <a:t> </a:t>
            </a:r>
            <a:r>
              <a:rPr lang="en-US" altLang="zh-CN" sz="2400" dirty="0" err="1">
                <a:ea typeface="宋体" pitchFamily="2" charset="-122"/>
              </a:rPr>
              <a:t>ArrayList</a:t>
            </a:r>
            <a:r>
              <a:rPr lang="en-US" altLang="zh-CN" sz="2400" dirty="0">
                <a:ea typeface="宋体" pitchFamily="2" charset="-122"/>
              </a:rPr>
              <a:t>&lt;String&gt;();</a:t>
            </a:r>
            <a:endParaRPr lang="zh-CN" altLang="zh-CN" sz="2400" dirty="0">
              <a:ea typeface="宋体" pitchFamily="2" charset="-122"/>
            </a:endParaRPr>
          </a:p>
          <a:p>
            <a:pPr latinLnBrk="1"/>
            <a:r>
              <a:rPr lang="en-US" altLang="zh-CN" sz="2400" dirty="0" err="1">
                <a:ea typeface="宋体" pitchFamily="2" charset="-122"/>
              </a:rPr>
              <a:t>c.add</a:t>
            </a:r>
            <a:r>
              <a:rPr lang="en-US" altLang="zh-CN" sz="2400" dirty="0">
                <a:ea typeface="宋体" pitchFamily="2" charset="-122"/>
              </a:rPr>
              <a:t>(</a:t>
            </a:r>
            <a:r>
              <a:rPr lang="en-US" altLang="zh-CN" sz="2400" b="1" dirty="0">
                <a:ea typeface="宋体" pitchFamily="2" charset="-122"/>
              </a:rPr>
              <a:t>new</a:t>
            </a:r>
            <a:r>
              <a:rPr lang="en-US" altLang="zh-CN" sz="2400" dirty="0">
                <a:ea typeface="宋体" pitchFamily="2" charset="-122"/>
              </a:rPr>
              <a:t> Object()); // </a:t>
            </a:r>
            <a:r>
              <a:rPr lang="zh-CN" altLang="zh-CN" sz="2400" dirty="0">
                <a:ea typeface="宋体" pitchFamily="2" charset="-122"/>
              </a:rPr>
              <a:t>编译时错误</a:t>
            </a:r>
          </a:p>
          <a:p>
            <a:pPr latinLnBrk="1"/>
            <a:r>
              <a:rPr lang="zh-CN" altLang="zh-CN" sz="2400" b="1" dirty="0">
                <a:solidFill>
                  <a:srgbClr val="FF0000"/>
                </a:solidFill>
                <a:ea typeface="宋体" pitchFamily="2" charset="-122"/>
              </a:rPr>
              <a:t>因为我们不知道</a:t>
            </a:r>
            <a:r>
              <a:rPr lang="en-US" altLang="zh-CN" sz="2400" b="1" dirty="0">
                <a:solidFill>
                  <a:srgbClr val="FF0000"/>
                </a:solidFill>
                <a:ea typeface="宋体" pitchFamily="2" charset="-122"/>
              </a:rPr>
              <a:t>c</a:t>
            </a:r>
            <a:r>
              <a:rPr lang="zh-CN" altLang="zh-CN" sz="2400" b="1" dirty="0">
                <a:solidFill>
                  <a:srgbClr val="FF0000"/>
                </a:solidFill>
                <a:ea typeface="宋体" pitchFamily="2" charset="-122"/>
              </a:rPr>
              <a:t>的元素类型，我们不能向其中添加对象。</a:t>
            </a:r>
            <a:endParaRPr lang="zh-CN" altLang="zh-CN" sz="2400" dirty="0">
              <a:solidFill>
                <a:srgbClr val="FF0000"/>
              </a:solidFill>
              <a:ea typeface="宋体" pitchFamily="2" charset="-122"/>
            </a:endParaRPr>
          </a:p>
          <a:p>
            <a:pPr latinLnBrk="1"/>
            <a:r>
              <a:rPr lang="en-US" altLang="zh-CN" sz="2200" dirty="0">
                <a:ea typeface="宋体" pitchFamily="2" charset="-122"/>
              </a:rPr>
              <a:t>        add</a:t>
            </a:r>
            <a:r>
              <a:rPr lang="zh-CN" altLang="zh-CN" sz="2200" dirty="0">
                <a:ea typeface="宋体" pitchFamily="2" charset="-122"/>
              </a:rPr>
              <a:t>方法有类型参数</a:t>
            </a:r>
            <a:r>
              <a:rPr lang="en-US" altLang="zh-CN" sz="2200" dirty="0">
                <a:ea typeface="宋体" pitchFamily="2" charset="-122"/>
              </a:rPr>
              <a:t>E</a:t>
            </a:r>
            <a:r>
              <a:rPr lang="zh-CN" altLang="zh-CN" sz="2200" dirty="0">
                <a:ea typeface="宋体" pitchFamily="2" charset="-122"/>
              </a:rPr>
              <a:t>作为集合的元素类型。我们传给</a:t>
            </a:r>
            <a:r>
              <a:rPr lang="en-US" altLang="zh-CN" sz="2200" dirty="0">
                <a:ea typeface="宋体" pitchFamily="2" charset="-122"/>
              </a:rPr>
              <a:t>add</a:t>
            </a:r>
            <a:r>
              <a:rPr lang="zh-CN" altLang="zh-CN" sz="2200" dirty="0">
                <a:ea typeface="宋体" pitchFamily="2" charset="-122"/>
              </a:rPr>
              <a:t>的任何参数都必须是一个未知类型的子类。因为我们不知道那是什么类型，所以我们无法传任何东西进去。</a:t>
            </a:r>
            <a:endParaRPr lang="en-US" altLang="zh-CN" sz="2200" dirty="0">
              <a:ea typeface="宋体" pitchFamily="2" charset="-122"/>
            </a:endParaRPr>
          </a:p>
          <a:p>
            <a:pPr latinLnBrk="1"/>
            <a:r>
              <a:rPr lang="zh-CN" altLang="zh-CN" sz="2400" b="1" dirty="0">
                <a:solidFill>
                  <a:srgbClr val="FF0000"/>
                </a:solidFill>
                <a:ea typeface="宋体" pitchFamily="2" charset="-122"/>
              </a:rPr>
              <a:t>唯一的例外</a:t>
            </a:r>
            <a:r>
              <a:rPr lang="zh-CN" altLang="en-US" sz="2400" b="1" dirty="0">
                <a:solidFill>
                  <a:srgbClr val="FF0000"/>
                </a:solidFill>
                <a:ea typeface="宋体" pitchFamily="2" charset="-122"/>
              </a:rPr>
              <a:t>的</a:t>
            </a:r>
            <a:r>
              <a:rPr lang="zh-CN" altLang="zh-CN" sz="2400" b="1" dirty="0">
                <a:solidFill>
                  <a:srgbClr val="FF0000"/>
                </a:solidFill>
                <a:ea typeface="宋体" pitchFamily="2" charset="-122"/>
              </a:rPr>
              <a:t>是</a:t>
            </a:r>
            <a:r>
              <a:rPr lang="en-US" altLang="zh-CN" sz="2400" b="1" dirty="0">
                <a:solidFill>
                  <a:srgbClr val="FF0000"/>
                </a:solidFill>
                <a:ea typeface="宋体" pitchFamily="2" charset="-122"/>
              </a:rPr>
              <a:t>null</a:t>
            </a:r>
            <a:r>
              <a:rPr lang="zh-CN" altLang="zh-CN" sz="2400" b="1" dirty="0">
                <a:solidFill>
                  <a:srgbClr val="FF0000"/>
                </a:solidFill>
                <a:ea typeface="宋体" pitchFamily="2" charset="-122"/>
              </a:rPr>
              <a:t>，它是所有类型的成员。</a:t>
            </a:r>
            <a:endParaRPr lang="en-US" altLang="zh-CN" sz="2400" b="1" dirty="0">
              <a:solidFill>
                <a:srgbClr val="FF0000"/>
              </a:solidFill>
              <a:ea typeface="宋体" pitchFamily="2" charset="-122"/>
            </a:endParaRPr>
          </a:p>
          <a:p>
            <a:pPr latinLnBrk="1"/>
            <a:endParaRPr lang="en-US" altLang="zh-CN" sz="2400" b="1" dirty="0">
              <a:solidFill>
                <a:srgbClr val="FF0000"/>
              </a:solidFill>
              <a:ea typeface="宋体" pitchFamily="2" charset="-122"/>
            </a:endParaRPr>
          </a:p>
          <a:p>
            <a:pPr latinLnBrk="1"/>
            <a:r>
              <a:rPr lang="zh-CN" altLang="zh-CN" sz="2400" b="1" dirty="0">
                <a:solidFill>
                  <a:srgbClr val="FF0000"/>
                </a:solidFill>
                <a:ea typeface="宋体" pitchFamily="2" charset="-122"/>
              </a:rPr>
              <a:t>另一方面，我们可以调用</a:t>
            </a:r>
            <a:r>
              <a:rPr lang="en-US" altLang="zh-CN" sz="2400" b="1" dirty="0">
                <a:solidFill>
                  <a:srgbClr val="FF0000"/>
                </a:solidFill>
                <a:ea typeface="宋体" pitchFamily="2" charset="-122"/>
              </a:rPr>
              <a:t>get()</a:t>
            </a:r>
            <a:r>
              <a:rPr lang="zh-CN" altLang="zh-CN" sz="2400" b="1" dirty="0">
                <a:solidFill>
                  <a:srgbClr val="FF0000"/>
                </a:solidFill>
                <a:ea typeface="宋体" pitchFamily="2" charset="-122"/>
              </a:rPr>
              <a:t>方法并使用其返回值。返回值是一个未知的类型，但是我们知道，它总是一个</a:t>
            </a:r>
            <a:r>
              <a:rPr lang="en-US" altLang="zh-CN" sz="2400" b="1" dirty="0">
                <a:solidFill>
                  <a:srgbClr val="FF0000"/>
                </a:solidFill>
                <a:ea typeface="宋体" pitchFamily="2" charset="-122"/>
              </a:rPr>
              <a:t>Object</a:t>
            </a:r>
            <a:endParaRPr lang="zh-CN" altLang="zh-CN" sz="2400" dirty="0">
              <a:solidFill>
                <a:srgbClr val="FF0000"/>
              </a:solidFill>
              <a:ea typeface="宋体" pitchFamily="2" charset="-122"/>
            </a:endParaRPr>
          </a:p>
        </p:txBody>
      </p:sp>
    </p:spTree>
    <p:extLst>
      <p:ext uri="{BB962C8B-B14F-4D97-AF65-F5344CB8AC3E}">
        <p14:creationId xmlns:p14="http://schemas.microsoft.com/office/powerpoint/2010/main" val="15466248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908720"/>
            <a:ext cx="8784976" cy="5847755"/>
          </a:xfrm>
          <a:prstGeom prst="rect">
            <a:avLst/>
          </a:prstGeom>
          <a:noFill/>
        </p:spPr>
        <p:txBody>
          <a:bodyPr wrap="square" rtlCol="0">
            <a:spAutoFit/>
          </a:bodyPr>
          <a:lstStyle/>
          <a:p>
            <a:r>
              <a:rPr lang="en-US" altLang="zh-CN" sz="2200" b="1" dirty="0">
                <a:solidFill>
                  <a:srgbClr val="C00000"/>
                </a:solidFill>
                <a:ea typeface="宋体" pitchFamily="2" charset="-122"/>
              </a:rPr>
              <a:t>public static void main(String[] </a:t>
            </a:r>
            <a:r>
              <a:rPr lang="en-US" altLang="zh-CN" sz="2200" b="1" dirty="0" err="1">
                <a:solidFill>
                  <a:srgbClr val="C00000"/>
                </a:solidFill>
                <a:ea typeface="宋体" pitchFamily="2" charset="-122"/>
              </a:rPr>
              <a:t>args</a:t>
            </a:r>
            <a:r>
              <a:rPr lang="en-US" altLang="zh-CN" sz="2200" b="1" dirty="0">
                <a:solidFill>
                  <a:srgbClr val="C00000"/>
                </a:solidFill>
                <a:ea typeface="宋体" pitchFamily="2" charset="-122"/>
              </a:rPr>
              <a:t>) {</a:t>
            </a:r>
          </a:p>
          <a:p>
            <a:r>
              <a:rPr lang="en-US" altLang="zh-CN" sz="2200" b="1" dirty="0">
                <a:solidFill>
                  <a:srgbClr val="C00000"/>
                </a:solidFill>
                <a:ea typeface="宋体" pitchFamily="2" charset="-122"/>
              </a:rPr>
              <a:t>	List&lt;?&gt; list = null;</a:t>
            </a:r>
          </a:p>
          <a:p>
            <a:r>
              <a:rPr lang="en-US" altLang="zh-CN" sz="2200" b="1" dirty="0">
                <a:solidFill>
                  <a:srgbClr val="C00000"/>
                </a:solidFill>
                <a:ea typeface="宋体" pitchFamily="2" charset="-122"/>
              </a:rPr>
              <a:t>	list = new </a:t>
            </a:r>
            <a:r>
              <a:rPr lang="en-US" altLang="zh-CN" sz="2200" b="1" dirty="0" err="1">
                <a:solidFill>
                  <a:srgbClr val="C00000"/>
                </a:solidFill>
                <a:ea typeface="宋体" pitchFamily="2" charset="-122"/>
              </a:rPr>
              <a:t>ArrayList</a:t>
            </a:r>
            <a:r>
              <a:rPr lang="en-US" altLang="zh-CN" sz="2200" b="1" dirty="0">
                <a:solidFill>
                  <a:srgbClr val="C00000"/>
                </a:solidFill>
                <a:ea typeface="宋体" pitchFamily="2" charset="-122"/>
              </a:rPr>
              <a:t>&lt;String&gt;();</a:t>
            </a:r>
          </a:p>
          <a:p>
            <a:r>
              <a:rPr lang="en-US" altLang="zh-CN" sz="2200" b="1" dirty="0">
                <a:solidFill>
                  <a:srgbClr val="C00000"/>
                </a:solidFill>
                <a:ea typeface="宋体" pitchFamily="2" charset="-122"/>
              </a:rPr>
              <a:t>	list = new </a:t>
            </a:r>
            <a:r>
              <a:rPr lang="en-US" altLang="zh-CN" sz="2200" b="1" dirty="0" err="1">
                <a:solidFill>
                  <a:srgbClr val="C00000"/>
                </a:solidFill>
                <a:ea typeface="宋体" pitchFamily="2" charset="-122"/>
              </a:rPr>
              <a:t>ArrayList</a:t>
            </a:r>
            <a:r>
              <a:rPr lang="en-US" altLang="zh-CN" sz="2200" b="1" dirty="0">
                <a:solidFill>
                  <a:srgbClr val="C00000"/>
                </a:solidFill>
                <a:ea typeface="宋体" pitchFamily="2" charset="-122"/>
              </a:rPr>
              <a:t>&lt;Double&gt;();</a:t>
            </a:r>
          </a:p>
          <a:p>
            <a:r>
              <a:rPr lang="en-US" altLang="zh-CN" sz="2200" b="1" dirty="0">
                <a:solidFill>
                  <a:srgbClr val="C00000"/>
                </a:solidFill>
                <a:ea typeface="宋体" pitchFamily="2" charset="-122"/>
              </a:rPr>
              <a:t>	//</a:t>
            </a:r>
            <a:r>
              <a:rPr lang="en-US" altLang="zh-CN" sz="2200" b="1" dirty="0" err="1">
                <a:solidFill>
                  <a:srgbClr val="C00000"/>
                </a:solidFill>
                <a:ea typeface="宋体" pitchFamily="2" charset="-122"/>
              </a:rPr>
              <a:t>list.add</a:t>
            </a:r>
            <a:r>
              <a:rPr lang="en-US" altLang="zh-CN" sz="2200" b="1" dirty="0">
                <a:solidFill>
                  <a:srgbClr val="C00000"/>
                </a:solidFill>
                <a:ea typeface="宋体" pitchFamily="2" charset="-122"/>
              </a:rPr>
              <a:t>(3);</a:t>
            </a:r>
          </a:p>
          <a:p>
            <a:r>
              <a:rPr lang="en-US" altLang="zh-CN" sz="2200" b="1" dirty="0">
                <a:solidFill>
                  <a:srgbClr val="C00000"/>
                </a:solidFill>
                <a:ea typeface="宋体" pitchFamily="2" charset="-122"/>
              </a:rPr>
              <a:t>	</a:t>
            </a:r>
            <a:r>
              <a:rPr lang="en-US" altLang="zh-CN" sz="2200" b="1" dirty="0" err="1">
                <a:solidFill>
                  <a:srgbClr val="C00000"/>
                </a:solidFill>
                <a:ea typeface="宋体" pitchFamily="2" charset="-122"/>
              </a:rPr>
              <a:t>list.add</a:t>
            </a:r>
            <a:r>
              <a:rPr lang="en-US" altLang="zh-CN" sz="2200" b="1" dirty="0">
                <a:solidFill>
                  <a:srgbClr val="C00000"/>
                </a:solidFill>
                <a:ea typeface="宋体" pitchFamily="2" charset="-122"/>
              </a:rPr>
              <a:t>(null);</a:t>
            </a:r>
          </a:p>
          <a:p>
            <a:r>
              <a:rPr lang="en-US" altLang="zh-CN" sz="2200" b="1" dirty="0">
                <a:solidFill>
                  <a:srgbClr val="C00000"/>
                </a:solidFill>
                <a:ea typeface="宋体" pitchFamily="2" charset="-122"/>
              </a:rPr>
              <a:t>		</a:t>
            </a:r>
          </a:p>
          <a:p>
            <a:r>
              <a:rPr lang="en-US" altLang="zh-CN" sz="2200" b="1" dirty="0">
                <a:solidFill>
                  <a:srgbClr val="C00000"/>
                </a:solidFill>
                <a:ea typeface="宋体" pitchFamily="2" charset="-122"/>
              </a:rPr>
              <a:t>	List&lt;String&gt; l1 = new </a:t>
            </a:r>
            <a:r>
              <a:rPr lang="en-US" altLang="zh-CN" sz="2200" b="1" dirty="0" err="1">
                <a:solidFill>
                  <a:srgbClr val="C00000"/>
                </a:solidFill>
                <a:ea typeface="宋体" pitchFamily="2" charset="-122"/>
              </a:rPr>
              <a:t>ArrayList</a:t>
            </a:r>
            <a:r>
              <a:rPr lang="en-US" altLang="zh-CN" sz="2200" b="1" dirty="0">
                <a:solidFill>
                  <a:srgbClr val="C00000"/>
                </a:solidFill>
                <a:ea typeface="宋体" pitchFamily="2" charset="-122"/>
              </a:rPr>
              <a:t>&lt;String&gt;();</a:t>
            </a:r>
          </a:p>
          <a:p>
            <a:r>
              <a:rPr lang="en-US" altLang="zh-CN" sz="2200" b="1" dirty="0">
                <a:solidFill>
                  <a:srgbClr val="C00000"/>
                </a:solidFill>
                <a:ea typeface="宋体" pitchFamily="2" charset="-122"/>
              </a:rPr>
              <a:t>	List&lt;Integer&gt; l2 = new </a:t>
            </a:r>
            <a:r>
              <a:rPr lang="en-US" altLang="zh-CN" sz="2200" b="1" dirty="0" err="1">
                <a:solidFill>
                  <a:srgbClr val="C00000"/>
                </a:solidFill>
                <a:ea typeface="宋体" pitchFamily="2" charset="-122"/>
              </a:rPr>
              <a:t>ArrayList</a:t>
            </a:r>
            <a:r>
              <a:rPr lang="en-US" altLang="zh-CN" sz="2200" b="1" dirty="0">
                <a:solidFill>
                  <a:srgbClr val="C00000"/>
                </a:solidFill>
                <a:ea typeface="宋体" pitchFamily="2" charset="-122"/>
              </a:rPr>
              <a:t>&lt;Integer&gt;();</a:t>
            </a:r>
          </a:p>
          <a:p>
            <a:r>
              <a:rPr lang="en-US" altLang="zh-CN" sz="2200" b="1" dirty="0">
                <a:solidFill>
                  <a:srgbClr val="C00000"/>
                </a:solidFill>
                <a:ea typeface="宋体" pitchFamily="2" charset="-122"/>
              </a:rPr>
              <a:t>	l1.add(“</a:t>
            </a:r>
            <a:r>
              <a:rPr lang="zh-CN" altLang="en-US" sz="2200" b="1" dirty="0">
                <a:solidFill>
                  <a:srgbClr val="C00000"/>
                </a:solidFill>
                <a:ea typeface="宋体" pitchFamily="2" charset="-122"/>
              </a:rPr>
              <a:t>尚硅谷</a:t>
            </a:r>
            <a:r>
              <a:rPr lang="en-US" altLang="zh-CN" sz="2200" b="1" dirty="0">
                <a:solidFill>
                  <a:srgbClr val="C00000"/>
                </a:solidFill>
                <a:ea typeface="宋体" pitchFamily="2" charset="-122"/>
              </a:rPr>
              <a:t>");</a:t>
            </a:r>
          </a:p>
          <a:p>
            <a:r>
              <a:rPr lang="en-US" altLang="zh-CN" sz="2200" b="1" dirty="0">
                <a:solidFill>
                  <a:srgbClr val="C00000"/>
                </a:solidFill>
                <a:ea typeface="宋体" pitchFamily="2" charset="-122"/>
              </a:rPr>
              <a:t>	l2.add(15);</a:t>
            </a:r>
          </a:p>
          <a:p>
            <a:r>
              <a:rPr lang="en-US" altLang="zh-CN" sz="2200" b="1" dirty="0">
                <a:solidFill>
                  <a:srgbClr val="C00000"/>
                </a:solidFill>
                <a:ea typeface="宋体" pitchFamily="2" charset="-122"/>
              </a:rPr>
              <a:t>	read(l1);</a:t>
            </a:r>
          </a:p>
          <a:p>
            <a:r>
              <a:rPr lang="en-US" altLang="zh-CN" sz="2200" b="1" dirty="0">
                <a:solidFill>
                  <a:srgbClr val="C00000"/>
                </a:solidFill>
                <a:ea typeface="宋体" pitchFamily="2" charset="-122"/>
              </a:rPr>
              <a:t>	read(l2);  }</a:t>
            </a:r>
          </a:p>
          <a:p>
            <a:r>
              <a:rPr lang="en-US" altLang="zh-CN" sz="2200" b="1" dirty="0">
                <a:solidFill>
                  <a:srgbClr val="C00000"/>
                </a:solidFill>
                <a:ea typeface="宋体" pitchFamily="2" charset="-122"/>
              </a:rPr>
              <a:t>	static void read(List&lt;?&gt; list){</a:t>
            </a:r>
          </a:p>
          <a:p>
            <a:r>
              <a:rPr lang="en-US" altLang="zh-CN" sz="2200" b="1" dirty="0">
                <a:solidFill>
                  <a:srgbClr val="C00000"/>
                </a:solidFill>
                <a:ea typeface="宋体" pitchFamily="2" charset="-122"/>
              </a:rPr>
              <a:t>		for(Object o : list){</a:t>
            </a:r>
          </a:p>
          <a:p>
            <a:r>
              <a:rPr lang="en-US" altLang="zh-CN" sz="2200" b="1" dirty="0">
                <a:solidFill>
                  <a:srgbClr val="C00000"/>
                </a:solidFill>
                <a:ea typeface="宋体" pitchFamily="2" charset="-122"/>
              </a:rPr>
              <a:t>			</a:t>
            </a:r>
            <a:r>
              <a:rPr lang="en-US" altLang="zh-CN" sz="2200" b="1" dirty="0" err="1">
                <a:solidFill>
                  <a:srgbClr val="C00000"/>
                </a:solidFill>
                <a:ea typeface="宋体" pitchFamily="2" charset="-122"/>
              </a:rPr>
              <a:t>System.out.println</a:t>
            </a:r>
            <a:r>
              <a:rPr lang="en-US" altLang="zh-CN" sz="2200" b="1" dirty="0">
                <a:solidFill>
                  <a:srgbClr val="C00000"/>
                </a:solidFill>
                <a:ea typeface="宋体" pitchFamily="2" charset="-122"/>
              </a:rPr>
              <a:t>(o);</a:t>
            </a:r>
          </a:p>
          <a:p>
            <a:r>
              <a:rPr lang="en-US" altLang="zh-CN" sz="2200" b="1" dirty="0">
                <a:solidFill>
                  <a:srgbClr val="C00000"/>
                </a:solidFill>
                <a:ea typeface="宋体" pitchFamily="2" charset="-122"/>
              </a:rPr>
              <a:t>	}  }</a:t>
            </a:r>
            <a:endParaRPr lang="zh-CN" altLang="en-US" sz="2200" b="1" dirty="0">
              <a:solidFill>
                <a:srgbClr val="C00000"/>
              </a:solidFill>
              <a:ea typeface="宋体" pitchFamily="2" charset="-122"/>
            </a:endParaRPr>
          </a:p>
        </p:txBody>
      </p:sp>
    </p:spTree>
    <p:extLst>
      <p:ext uri="{BB962C8B-B14F-4D97-AF65-F5344CB8AC3E}">
        <p14:creationId xmlns:p14="http://schemas.microsoft.com/office/powerpoint/2010/main" val="39965024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981367"/>
            <a:ext cx="5616624" cy="523220"/>
          </a:xfrm>
          <a:prstGeom prst="rect">
            <a:avLst/>
          </a:prstGeom>
          <a:noFill/>
        </p:spPr>
        <p:txBody>
          <a:bodyPr wrap="square" rtlCol="0">
            <a:spAutoFit/>
          </a:bodyPr>
          <a:lstStyle/>
          <a:p>
            <a:r>
              <a:rPr lang="en-US" altLang="zh-CN" sz="2800" b="1">
                <a:ea typeface="宋体" pitchFamily="2" charset="-122"/>
              </a:rPr>
              <a:t>10.5.1 </a:t>
            </a:r>
            <a:r>
              <a:rPr lang="zh-CN" altLang="en-US" sz="2800" b="1" dirty="0">
                <a:ea typeface="宋体" pitchFamily="2" charset="-122"/>
              </a:rPr>
              <a:t>有限制的通配符</a:t>
            </a:r>
            <a:endParaRPr lang="en-US" altLang="zh-CN" sz="2800" b="1" dirty="0">
              <a:ea typeface="宋体" pitchFamily="2" charset="-122"/>
            </a:endParaRPr>
          </a:p>
        </p:txBody>
      </p:sp>
      <p:sp>
        <p:nvSpPr>
          <p:cNvPr id="3" name="TextBox 2"/>
          <p:cNvSpPr txBox="1"/>
          <p:nvPr/>
        </p:nvSpPr>
        <p:spPr>
          <a:xfrm>
            <a:off x="467544" y="1700808"/>
            <a:ext cx="8064896" cy="4154984"/>
          </a:xfrm>
          <a:prstGeom prst="rect">
            <a:avLst/>
          </a:prstGeom>
          <a:noFill/>
        </p:spPr>
        <p:txBody>
          <a:bodyPr wrap="square" rtlCol="0">
            <a:spAutoFit/>
          </a:bodyPr>
          <a:lstStyle/>
          <a:p>
            <a:r>
              <a:rPr lang="en-US" altLang="zh-CN" sz="2400" b="1" dirty="0">
                <a:solidFill>
                  <a:schemeClr val="bg1">
                    <a:lumMod val="65000"/>
                  </a:schemeClr>
                </a:solidFill>
                <a:ea typeface="宋体" pitchFamily="2" charset="-122"/>
                <a:cs typeface="Times New Roman" pitchFamily="18" charset="0"/>
              </a:rPr>
              <a:t>&lt;?&gt;</a:t>
            </a:r>
          </a:p>
          <a:p>
            <a:r>
              <a:rPr lang="zh-CN" altLang="en-US" sz="2400" dirty="0">
                <a:solidFill>
                  <a:schemeClr val="bg1">
                    <a:lumMod val="65000"/>
                  </a:schemeClr>
                </a:solidFill>
                <a:ea typeface="宋体" pitchFamily="2" charset="-122"/>
                <a:cs typeface="Times New Roman" pitchFamily="18" charset="0"/>
              </a:rPr>
              <a:t>允许所有泛型的引用调用</a:t>
            </a:r>
            <a:endParaRPr lang="en-US" altLang="zh-CN" sz="2400" dirty="0">
              <a:solidFill>
                <a:schemeClr val="bg1">
                  <a:lumMod val="65000"/>
                </a:schemeClr>
              </a:solidFill>
              <a:ea typeface="宋体" pitchFamily="2" charset="-122"/>
              <a:cs typeface="Times New Roman" pitchFamily="18" charset="0"/>
            </a:endParaRPr>
          </a:p>
          <a:p>
            <a:r>
              <a:rPr lang="zh-CN" altLang="en-US" sz="2400" dirty="0">
                <a:ea typeface="宋体" pitchFamily="2" charset="-122"/>
                <a:cs typeface="Times New Roman" pitchFamily="18" charset="0"/>
              </a:rPr>
              <a:t>举例：</a:t>
            </a:r>
            <a:endParaRPr lang="en-US" altLang="zh-CN" sz="2400" dirty="0">
              <a:ea typeface="宋体" pitchFamily="2" charset="-122"/>
              <a:cs typeface="Times New Roman" pitchFamily="18" charset="0"/>
            </a:endParaRPr>
          </a:p>
          <a:p>
            <a:r>
              <a:rPr lang="en-US" altLang="zh-CN" sz="2400" b="1" dirty="0">
                <a:solidFill>
                  <a:srgbClr val="C00000"/>
                </a:solidFill>
                <a:ea typeface="宋体" pitchFamily="2" charset="-122"/>
                <a:cs typeface="Times New Roman" pitchFamily="18" charset="0"/>
              </a:rPr>
              <a:t>&lt;?</a:t>
            </a:r>
            <a:r>
              <a:rPr lang="zh-CN" altLang="en-US" sz="2400" b="1" dirty="0">
                <a:solidFill>
                  <a:srgbClr val="C00000"/>
                </a:solidFill>
                <a:ea typeface="宋体" pitchFamily="2" charset="-122"/>
                <a:cs typeface="Times New Roman" pitchFamily="18" charset="0"/>
              </a:rPr>
              <a:t> </a:t>
            </a:r>
            <a:r>
              <a:rPr lang="en-US" altLang="zh-CN" sz="2400" b="1" dirty="0">
                <a:solidFill>
                  <a:srgbClr val="C00000"/>
                </a:solidFill>
                <a:ea typeface="宋体" pitchFamily="2" charset="-122"/>
                <a:cs typeface="Times New Roman" pitchFamily="18" charset="0"/>
              </a:rPr>
              <a:t>extends Number&gt;     (</a:t>
            </a:r>
            <a:r>
              <a:rPr lang="zh-CN" altLang="en-US" sz="2400" b="1" dirty="0">
                <a:solidFill>
                  <a:srgbClr val="C00000"/>
                </a:solidFill>
                <a:ea typeface="宋体" pitchFamily="2" charset="-122"/>
                <a:cs typeface="Times New Roman" pitchFamily="18" charset="0"/>
              </a:rPr>
              <a:t>无穷小 </a:t>
            </a:r>
            <a:r>
              <a:rPr lang="en-US" altLang="zh-CN" sz="2400" b="1" dirty="0">
                <a:solidFill>
                  <a:srgbClr val="C00000"/>
                </a:solidFill>
                <a:ea typeface="宋体" pitchFamily="2" charset="-122"/>
                <a:cs typeface="Times New Roman" pitchFamily="18" charset="0"/>
              </a:rPr>
              <a:t>, Number]</a:t>
            </a:r>
          </a:p>
          <a:p>
            <a:r>
              <a:rPr lang="zh-CN" altLang="en-US" sz="2400" dirty="0">
                <a:ea typeface="宋体" pitchFamily="2" charset="-122"/>
                <a:cs typeface="Times New Roman" pitchFamily="18" charset="0"/>
              </a:rPr>
              <a:t>只允许泛型为</a:t>
            </a:r>
            <a:r>
              <a:rPr lang="en-US" altLang="zh-CN" sz="2400" dirty="0">
                <a:ea typeface="宋体" pitchFamily="2" charset="-122"/>
                <a:cs typeface="Times New Roman" pitchFamily="18" charset="0"/>
              </a:rPr>
              <a:t>Number</a:t>
            </a:r>
            <a:r>
              <a:rPr lang="zh-CN" altLang="en-US" sz="2400" dirty="0">
                <a:ea typeface="宋体" pitchFamily="2" charset="-122"/>
                <a:cs typeface="Times New Roman" pitchFamily="18" charset="0"/>
              </a:rPr>
              <a:t>及</a:t>
            </a:r>
            <a:r>
              <a:rPr lang="en-US" altLang="zh-CN" sz="2400" dirty="0">
                <a:ea typeface="宋体" pitchFamily="2" charset="-122"/>
                <a:cs typeface="Times New Roman" pitchFamily="18" charset="0"/>
              </a:rPr>
              <a:t>Number</a:t>
            </a:r>
            <a:r>
              <a:rPr lang="zh-CN" altLang="en-US" sz="2400" dirty="0">
                <a:ea typeface="宋体" pitchFamily="2" charset="-122"/>
                <a:cs typeface="Times New Roman" pitchFamily="18" charset="0"/>
              </a:rPr>
              <a:t>子类的引用调用</a:t>
            </a:r>
            <a:endParaRPr lang="en-US" altLang="zh-CN" sz="2400" dirty="0">
              <a:ea typeface="宋体" pitchFamily="2" charset="-122"/>
              <a:cs typeface="Times New Roman" pitchFamily="18" charset="0"/>
            </a:endParaRPr>
          </a:p>
          <a:p>
            <a:endParaRPr lang="en-US" altLang="zh-CN" sz="2400" dirty="0">
              <a:ea typeface="宋体" pitchFamily="2" charset="-122"/>
              <a:cs typeface="Times New Roman" pitchFamily="18" charset="0"/>
            </a:endParaRPr>
          </a:p>
          <a:p>
            <a:r>
              <a:rPr lang="en-US" altLang="zh-CN" sz="2400" b="1" dirty="0">
                <a:solidFill>
                  <a:srgbClr val="C00000"/>
                </a:solidFill>
                <a:ea typeface="宋体" pitchFamily="2" charset="-122"/>
                <a:cs typeface="Times New Roman" pitchFamily="18" charset="0"/>
              </a:rPr>
              <a:t>&lt;? super Number&gt;      [Number , </a:t>
            </a:r>
            <a:r>
              <a:rPr lang="zh-CN" altLang="en-US" sz="2400" b="1" dirty="0">
                <a:solidFill>
                  <a:srgbClr val="C00000"/>
                </a:solidFill>
                <a:ea typeface="宋体" pitchFamily="2" charset="-122"/>
                <a:cs typeface="Times New Roman" pitchFamily="18" charset="0"/>
              </a:rPr>
              <a:t>无穷大</a:t>
            </a:r>
            <a:r>
              <a:rPr lang="en-US" altLang="zh-CN" sz="2400" b="1">
                <a:solidFill>
                  <a:srgbClr val="C00000"/>
                </a:solidFill>
                <a:ea typeface="宋体" pitchFamily="2" charset="-122"/>
                <a:cs typeface="Times New Roman" pitchFamily="18" charset="0"/>
              </a:rPr>
              <a:t>)</a:t>
            </a:r>
            <a:endParaRPr lang="en-US" altLang="zh-CN" sz="2400" b="1" dirty="0">
              <a:solidFill>
                <a:srgbClr val="C00000"/>
              </a:solidFill>
              <a:ea typeface="宋体" pitchFamily="2" charset="-122"/>
              <a:cs typeface="Times New Roman" pitchFamily="18" charset="0"/>
            </a:endParaRPr>
          </a:p>
          <a:p>
            <a:r>
              <a:rPr lang="zh-CN" altLang="en-US" sz="2400" dirty="0">
                <a:ea typeface="宋体" pitchFamily="2" charset="-122"/>
                <a:cs typeface="Times New Roman" pitchFamily="18" charset="0"/>
              </a:rPr>
              <a:t>只允许泛型为</a:t>
            </a:r>
            <a:r>
              <a:rPr lang="en-US" altLang="zh-CN" sz="2400" dirty="0">
                <a:ea typeface="宋体" pitchFamily="2" charset="-122"/>
                <a:cs typeface="Times New Roman" pitchFamily="18" charset="0"/>
              </a:rPr>
              <a:t>Number</a:t>
            </a:r>
            <a:r>
              <a:rPr lang="zh-CN" altLang="en-US" sz="2400" dirty="0">
                <a:ea typeface="宋体" pitchFamily="2" charset="-122"/>
                <a:cs typeface="Times New Roman" pitchFamily="18" charset="0"/>
              </a:rPr>
              <a:t>及</a:t>
            </a:r>
            <a:r>
              <a:rPr lang="en-US" altLang="zh-CN" sz="2400" dirty="0">
                <a:ea typeface="宋体" pitchFamily="2" charset="-122"/>
                <a:cs typeface="Times New Roman" pitchFamily="18" charset="0"/>
              </a:rPr>
              <a:t>Number</a:t>
            </a:r>
            <a:r>
              <a:rPr lang="zh-CN" altLang="en-US" sz="2400" dirty="0">
                <a:ea typeface="宋体" pitchFamily="2" charset="-122"/>
                <a:cs typeface="Times New Roman" pitchFamily="18" charset="0"/>
              </a:rPr>
              <a:t>父类的引用调用</a:t>
            </a:r>
            <a:endParaRPr lang="en-US" altLang="zh-CN" sz="2400" dirty="0">
              <a:ea typeface="宋体" pitchFamily="2" charset="-122"/>
              <a:cs typeface="Times New Roman" pitchFamily="18" charset="0"/>
            </a:endParaRPr>
          </a:p>
          <a:p>
            <a:endParaRPr lang="en-US" altLang="zh-CN" sz="2400" dirty="0">
              <a:ea typeface="宋体" pitchFamily="2" charset="-122"/>
              <a:cs typeface="Times New Roman" pitchFamily="18" charset="0"/>
            </a:endParaRPr>
          </a:p>
          <a:p>
            <a:r>
              <a:rPr lang="en-US" altLang="zh-CN" sz="2400" b="1" dirty="0">
                <a:solidFill>
                  <a:srgbClr val="C00000"/>
                </a:solidFill>
                <a:ea typeface="宋体" pitchFamily="2" charset="-122"/>
                <a:cs typeface="Times New Roman" pitchFamily="18" charset="0"/>
              </a:rPr>
              <a:t>&lt;? extends Comparable&gt;</a:t>
            </a:r>
          </a:p>
          <a:p>
            <a:r>
              <a:rPr lang="zh-CN" altLang="en-US" sz="2400" dirty="0">
                <a:ea typeface="宋体" pitchFamily="2" charset="-122"/>
                <a:cs typeface="Times New Roman" pitchFamily="18" charset="0"/>
              </a:rPr>
              <a:t>只允许泛型为实现</a:t>
            </a:r>
            <a:r>
              <a:rPr lang="en-US" altLang="zh-CN" sz="2400" dirty="0">
                <a:ea typeface="宋体" pitchFamily="2" charset="-122"/>
                <a:cs typeface="Times New Roman" pitchFamily="18" charset="0"/>
              </a:rPr>
              <a:t>Comparable</a:t>
            </a:r>
            <a:r>
              <a:rPr lang="zh-CN" altLang="en-US" sz="2400" dirty="0">
                <a:ea typeface="宋体" pitchFamily="2" charset="-122"/>
                <a:cs typeface="Times New Roman" pitchFamily="18" charset="0"/>
              </a:rPr>
              <a:t>接口的实现类的引用调用</a:t>
            </a:r>
          </a:p>
        </p:txBody>
      </p:sp>
    </p:spTree>
    <p:extLst>
      <p:ext uri="{BB962C8B-B14F-4D97-AF65-F5344CB8AC3E}">
        <p14:creationId xmlns:p14="http://schemas.microsoft.com/office/powerpoint/2010/main" val="33231904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981367"/>
            <a:ext cx="5616624" cy="523220"/>
          </a:xfrm>
          <a:prstGeom prst="rect">
            <a:avLst/>
          </a:prstGeom>
          <a:noFill/>
        </p:spPr>
        <p:txBody>
          <a:bodyPr wrap="square" rtlCol="0">
            <a:spAutoFit/>
          </a:bodyPr>
          <a:lstStyle/>
          <a:p>
            <a:r>
              <a:rPr lang="en-US" altLang="zh-CN" sz="2800" b="1">
                <a:ea typeface="宋体" pitchFamily="2" charset="-122"/>
              </a:rPr>
              <a:t>10.5.1 </a:t>
            </a:r>
            <a:r>
              <a:rPr lang="zh-CN" altLang="en-US" sz="2800" b="1" dirty="0">
                <a:ea typeface="宋体" pitchFamily="2" charset="-122"/>
              </a:rPr>
              <a:t>有限制的通配符</a:t>
            </a:r>
            <a:endParaRPr lang="en-US" altLang="zh-CN" sz="2800" b="1" dirty="0">
              <a:ea typeface="宋体" pitchFamily="2" charset="-122"/>
            </a:endParaRPr>
          </a:p>
        </p:txBody>
      </p:sp>
      <p:sp>
        <p:nvSpPr>
          <p:cNvPr id="4" name="矩形 3"/>
          <p:cNvSpPr/>
          <p:nvPr/>
        </p:nvSpPr>
        <p:spPr>
          <a:xfrm>
            <a:off x="467544" y="1772816"/>
            <a:ext cx="8424936" cy="3816429"/>
          </a:xfrm>
          <a:prstGeom prst="rect">
            <a:avLst/>
          </a:prstGeom>
        </p:spPr>
        <p:txBody>
          <a:bodyPr wrap="square">
            <a:spAutoFit/>
          </a:bodyPr>
          <a:lstStyle/>
          <a:p>
            <a:r>
              <a:rPr lang="en-US" altLang="zh-CN" sz="2200" dirty="0">
                <a:solidFill>
                  <a:srgbClr val="C00000"/>
                </a:solidFill>
                <a:ea typeface="宋体" pitchFamily="2" charset="-122"/>
              </a:rPr>
              <a:t>public static void printCollection3(Collection&lt;? extends Person&gt; </a:t>
            </a:r>
            <a:r>
              <a:rPr lang="en-US" altLang="zh-CN" sz="2200" dirty="0" err="1">
                <a:solidFill>
                  <a:srgbClr val="C00000"/>
                </a:solidFill>
                <a:ea typeface="宋体" pitchFamily="2" charset="-122"/>
              </a:rPr>
              <a:t>coll</a:t>
            </a:r>
            <a:r>
              <a:rPr lang="en-US" altLang="zh-CN" sz="2200" dirty="0">
                <a:solidFill>
                  <a:srgbClr val="C00000"/>
                </a:solidFill>
                <a:ea typeface="宋体" pitchFamily="2" charset="-122"/>
              </a:rPr>
              <a:t>){</a:t>
            </a:r>
          </a:p>
          <a:p>
            <a:r>
              <a:rPr lang="en-US" altLang="zh-CN" sz="2200" dirty="0">
                <a:solidFill>
                  <a:srgbClr val="C00000"/>
                </a:solidFill>
                <a:ea typeface="宋体" pitchFamily="2" charset="-122"/>
              </a:rPr>
              <a:t>	</a:t>
            </a:r>
            <a:r>
              <a:rPr lang="en-US" altLang="zh-CN" sz="2200" dirty="0">
                <a:solidFill>
                  <a:srgbClr val="0000FF"/>
                </a:solidFill>
                <a:ea typeface="宋体" pitchFamily="2" charset="-122"/>
              </a:rPr>
              <a:t>//Iterator</a:t>
            </a:r>
            <a:r>
              <a:rPr lang="zh-CN" altLang="en-US" sz="2200" dirty="0">
                <a:solidFill>
                  <a:srgbClr val="0000FF"/>
                </a:solidFill>
                <a:ea typeface="宋体" pitchFamily="2" charset="-122"/>
              </a:rPr>
              <a:t>只能用</a:t>
            </a:r>
            <a:r>
              <a:rPr lang="en-US" altLang="zh-CN" sz="2200" dirty="0">
                <a:solidFill>
                  <a:srgbClr val="0000FF"/>
                </a:solidFill>
                <a:ea typeface="宋体" pitchFamily="2" charset="-122"/>
              </a:rPr>
              <a:t>Iterator&lt;?&gt;</a:t>
            </a:r>
            <a:r>
              <a:rPr lang="zh-CN" altLang="en-US" sz="2200" dirty="0">
                <a:solidFill>
                  <a:srgbClr val="0000FF"/>
                </a:solidFill>
                <a:ea typeface="宋体" pitchFamily="2" charset="-122"/>
              </a:rPr>
              <a:t>或</a:t>
            </a:r>
            <a:r>
              <a:rPr lang="en-US" altLang="zh-CN" sz="2200" dirty="0">
                <a:solidFill>
                  <a:srgbClr val="0000FF"/>
                </a:solidFill>
                <a:ea typeface="宋体" pitchFamily="2" charset="-122"/>
              </a:rPr>
              <a:t>Iterator&lt;? extends Person&gt;.why?</a:t>
            </a:r>
          </a:p>
          <a:p>
            <a:r>
              <a:rPr lang="en-US" altLang="zh-CN" sz="2200" dirty="0">
                <a:solidFill>
                  <a:srgbClr val="C00000"/>
                </a:solidFill>
                <a:ea typeface="宋体" pitchFamily="2" charset="-122"/>
              </a:rPr>
              <a:t>	Iterator&lt;?&gt; iterator  = </a:t>
            </a:r>
            <a:r>
              <a:rPr lang="en-US" altLang="zh-CN" sz="2200" dirty="0" err="1">
                <a:solidFill>
                  <a:srgbClr val="C00000"/>
                </a:solidFill>
                <a:ea typeface="宋体" pitchFamily="2" charset="-122"/>
              </a:rPr>
              <a:t>coll.iterator</a:t>
            </a:r>
            <a:r>
              <a:rPr lang="en-US" altLang="zh-CN" sz="2200" dirty="0">
                <a:solidFill>
                  <a:srgbClr val="C00000"/>
                </a:solidFill>
                <a:ea typeface="宋体" pitchFamily="2" charset="-122"/>
              </a:rPr>
              <a:t>();</a:t>
            </a:r>
          </a:p>
          <a:p>
            <a:r>
              <a:rPr lang="en-US" altLang="zh-CN" sz="2200" dirty="0">
                <a:solidFill>
                  <a:srgbClr val="C00000"/>
                </a:solidFill>
                <a:ea typeface="宋体" pitchFamily="2" charset="-122"/>
              </a:rPr>
              <a:t>	while(</a:t>
            </a:r>
            <a:r>
              <a:rPr lang="en-US" altLang="zh-CN" sz="2200" dirty="0" err="1">
                <a:solidFill>
                  <a:srgbClr val="C00000"/>
                </a:solidFill>
                <a:ea typeface="宋体" pitchFamily="2" charset="-122"/>
              </a:rPr>
              <a:t>iterator.hasNext</a:t>
            </a:r>
            <a:r>
              <a:rPr lang="en-US" altLang="zh-CN" sz="2200" dirty="0">
                <a:solidFill>
                  <a:srgbClr val="C00000"/>
                </a:solidFill>
                <a:ea typeface="宋体" pitchFamily="2" charset="-122"/>
              </a:rPr>
              <a:t>()){</a:t>
            </a:r>
          </a:p>
          <a:p>
            <a:r>
              <a:rPr lang="en-US" altLang="zh-CN" sz="2200" dirty="0">
                <a:solidFill>
                  <a:srgbClr val="C00000"/>
                </a:solidFill>
                <a:ea typeface="宋体" pitchFamily="2" charset="-122"/>
              </a:rPr>
              <a:t>		</a:t>
            </a:r>
            <a:r>
              <a:rPr lang="en-US" altLang="zh-CN" sz="2200" dirty="0" err="1">
                <a:solidFill>
                  <a:srgbClr val="C00000"/>
                </a:solidFill>
                <a:ea typeface="宋体" pitchFamily="2" charset="-122"/>
              </a:rPr>
              <a:t>System.out.println</a:t>
            </a:r>
            <a:r>
              <a:rPr lang="en-US" altLang="zh-CN" sz="2200" dirty="0">
                <a:solidFill>
                  <a:srgbClr val="C00000"/>
                </a:solidFill>
                <a:ea typeface="宋体" pitchFamily="2" charset="-122"/>
              </a:rPr>
              <a:t>(</a:t>
            </a:r>
            <a:r>
              <a:rPr lang="en-US" altLang="zh-CN" sz="2200" dirty="0" err="1">
                <a:solidFill>
                  <a:srgbClr val="C00000"/>
                </a:solidFill>
                <a:ea typeface="宋体" pitchFamily="2" charset="-122"/>
              </a:rPr>
              <a:t>iterator.next</a:t>
            </a:r>
            <a:r>
              <a:rPr lang="en-US" altLang="zh-CN" sz="2200" dirty="0">
                <a:solidFill>
                  <a:srgbClr val="C00000"/>
                </a:solidFill>
                <a:ea typeface="宋体" pitchFamily="2" charset="-122"/>
              </a:rPr>
              <a:t>());</a:t>
            </a:r>
          </a:p>
          <a:p>
            <a:r>
              <a:rPr lang="en-US" altLang="zh-CN" sz="2200" dirty="0">
                <a:solidFill>
                  <a:srgbClr val="C00000"/>
                </a:solidFill>
                <a:ea typeface="宋体" pitchFamily="2" charset="-122"/>
              </a:rPr>
              <a:t>}   }</a:t>
            </a:r>
          </a:p>
          <a:p>
            <a:r>
              <a:rPr lang="en-US" altLang="zh-CN" sz="2200" dirty="0">
                <a:solidFill>
                  <a:srgbClr val="C00000"/>
                </a:solidFill>
                <a:ea typeface="宋体" pitchFamily="2" charset="-122"/>
              </a:rPr>
              <a:t>public static void printCollection4(Collection&lt;? super Person&gt; </a:t>
            </a:r>
            <a:r>
              <a:rPr lang="en-US" altLang="zh-CN" sz="2200" dirty="0" err="1">
                <a:solidFill>
                  <a:srgbClr val="C00000"/>
                </a:solidFill>
                <a:ea typeface="宋体" pitchFamily="2" charset="-122"/>
              </a:rPr>
              <a:t>coll</a:t>
            </a:r>
            <a:r>
              <a:rPr lang="en-US" altLang="zh-CN" sz="2200" dirty="0">
                <a:solidFill>
                  <a:srgbClr val="C00000"/>
                </a:solidFill>
                <a:ea typeface="宋体" pitchFamily="2" charset="-122"/>
              </a:rPr>
              <a:t>){</a:t>
            </a:r>
          </a:p>
          <a:p>
            <a:r>
              <a:rPr lang="en-US" altLang="zh-CN" sz="2200" dirty="0">
                <a:solidFill>
                  <a:srgbClr val="C00000"/>
                </a:solidFill>
                <a:ea typeface="宋体" pitchFamily="2" charset="-122"/>
              </a:rPr>
              <a:t>	Iterator&lt;?&gt; iterator  = </a:t>
            </a:r>
            <a:r>
              <a:rPr lang="en-US" altLang="zh-CN" sz="2200" dirty="0" err="1">
                <a:solidFill>
                  <a:srgbClr val="C00000"/>
                </a:solidFill>
                <a:ea typeface="宋体" pitchFamily="2" charset="-122"/>
              </a:rPr>
              <a:t>coll.iterator</a:t>
            </a:r>
            <a:r>
              <a:rPr lang="en-US" altLang="zh-CN" sz="2200" dirty="0">
                <a:solidFill>
                  <a:srgbClr val="C00000"/>
                </a:solidFill>
                <a:ea typeface="宋体" pitchFamily="2" charset="-122"/>
              </a:rPr>
              <a:t>();</a:t>
            </a:r>
          </a:p>
          <a:p>
            <a:r>
              <a:rPr lang="en-US" altLang="zh-CN" sz="2200" dirty="0">
                <a:solidFill>
                  <a:srgbClr val="C00000"/>
                </a:solidFill>
                <a:ea typeface="宋体" pitchFamily="2" charset="-122"/>
              </a:rPr>
              <a:t>	while(</a:t>
            </a:r>
            <a:r>
              <a:rPr lang="en-US" altLang="zh-CN" sz="2200" dirty="0" err="1">
                <a:solidFill>
                  <a:srgbClr val="C00000"/>
                </a:solidFill>
                <a:ea typeface="宋体" pitchFamily="2" charset="-122"/>
              </a:rPr>
              <a:t>iterator.hasNext</a:t>
            </a:r>
            <a:r>
              <a:rPr lang="en-US" altLang="zh-CN" sz="2200" dirty="0">
                <a:solidFill>
                  <a:srgbClr val="C00000"/>
                </a:solidFill>
                <a:ea typeface="宋体" pitchFamily="2" charset="-122"/>
              </a:rPr>
              <a:t>()){</a:t>
            </a:r>
          </a:p>
          <a:p>
            <a:r>
              <a:rPr lang="en-US" altLang="zh-CN" sz="2200" dirty="0">
                <a:solidFill>
                  <a:srgbClr val="C00000"/>
                </a:solidFill>
                <a:ea typeface="宋体" pitchFamily="2" charset="-122"/>
              </a:rPr>
              <a:t>		</a:t>
            </a:r>
            <a:r>
              <a:rPr lang="en-US" altLang="zh-CN" sz="2200" dirty="0" err="1">
                <a:solidFill>
                  <a:srgbClr val="C00000"/>
                </a:solidFill>
                <a:ea typeface="宋体" pitchFamily="2" charset="-122"/>
              </a:rPr>
              <a:t>System.out.println</a:t>
            </a:r>
            <a:r>
              <a:rPr lang="en-US" altLang="zh-CN" sz="2200" dirty="0">
                <a:solidFill>
                  <a:srgbClr val="C00000"/>
                </a:solidFill>
                <a:ea typeface="宋体" pitchFamily="2" charset="-122"/>
              </a:rPr>
              <a:t>(</a:t>
            </a:r>
            <a:r>
              <a:rPr lang="en-US" altLang="zh-CN" sz="2200" dirty="0" err="1">
                <a:solidFill>
                  <a:srgbClr val="C00000"/>
                </a:solidFill>
                <a:ea typeface="宋体" pitchFamily="2" charset="-122"/>
              </a:rPr>
              <a:t>iterator.next</a:t>
            </a:r>
            <a:r>
              <a:rPr lang="en-US" altLang="zh-CN" sz="2200" dirty="0">
                <a:solidFill>
                  <a:srgbClr val="C00000"/>
                </a:solidFill>
                <a:ea typeface="宋体" pitchFamily="2" charset="-122"/>
              </a:rPr>
              <a:t>());</a:t>
            </a:r>
          </a:p>
          <a:p>
            <a:r>
              <a:rPr lang="en-US" altLang="zh-CN" sz="2200" dirty="0">
                <a:solidFill>
                  <a:srgbClr val="C00000"/>
                </a:solidFill>
                <a:ea typeface="宋体" pitchFamily="2" charset="-122"/>
              </a:rPr>
              <a:t>}   }</a:t>
            </a:r>
            <a:endParaRPr lang="zh-CN" altLang="en-US" sz="2200" dirty="0">
              <a:solidFill>
                <a:srgbClr val="C00000"/>
              </a:solidFill>
              <a:ea typeface="宋体" pitchFamily="2" charset="-122"/>
            </a:endParaRPr>
          </a:p>
        </p:txBody>
      </p:sp>
    </p:spTree>
    <p:extLst>
      <p:ext uri="{BB962C8B-B14F-4D97-AF65-F5344CB8AC3E}">
        <p14:creationId xmlns:p14="http://schemas.microsoft.com/office/powerpoint/2010/main" val="33629060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1196752"/>
            <a:ext cx="7704856" cy="523220"/>
          </a:xfrm>
          <a:prstGeom prst="rect">
            <a:avLst/>
          </a:prstGeom>
          <a:noFill/>
        </p:spPr>
        <p:txBody>
          <a:bodyPr wrap="square" rtlCol="0">
            <a:spAutoFit/>
          </a:bodyPr>
          <a:lstStyle/>
          <a:p>
            <a:r>
              <a:rPr lang="zh-CN" altLang="en-US" sz="2800" b="1" dirty="0">
                <a:solidFill>
                  <a:srgbClr val="FF0000"/>
                </a:solidFill>
                <a:ea typeface="宋体" pitchFamily="2" charset="-122"/>
              </a:rPr>
              <a:t>范例：泛型应用</a:t>
            </a:r>
          </a:p>
        </p:txBody>
      </p:sp>
      <p:sp>
        <p:nvSpPr>
          <p:cNvPr id="3" name="TextBox 2"/>
          <p:cNvSpPr txBox="1"/>
          <p:nvPr/>
        </p:nvSpPr>
        <p:spPr>
          <a:xfrm>
            <a:off x="543165" y="1988840"/>
            <a:ext cx="8136904" cy="1938992"/>
          </a:xfrm>
          <a:prstGeom prst="rect">
            <a:avLst/>
          </a:prstGeom>
          <a:noFill/>
        </p:spPr>
        <p:txBody>
          <a:bodyPr wrap="square" rtlCol="0">
            <a:spAutoFit/>
          </a:bodyPr>
          <a:lstStyle/>
          <a:p>
            <a:r>
              <a:rPr lang="zh-CN" altLang="en-US" sz="2400" dirty="0">
                <a:ea typeface="宋体" pitchFamily="2" charset="-122"/>
              </a:rPr>
              <a:t>    用户在设计类的时候往往会使用类的关联关系，例如，一个人中可以定义一个信息的属性，但是一个人可能有各种各样的信息（如联系方式、基本信息等），所以此信息属性的类型就可以通过泛型进行声明，然后只要设计相应的信息类即可。</a:t>
            </a:r>
          </a:p>
        </p:txBody>
      </p:sp>
      <p:pic>
        <p:nvPicPr>
          <p:cNvPr id="4" name="图片 3"/>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2329383" y="3717031"/>
            <a:ext cx="5915025" cy="2409825"/>
          </a:xfrm>
          <a:prstGeom prst="rect">
            <a:avLst/>
          </a:prstGeom>
        </p:spPr>
      </p:pic>
      <p:sp>
        <p:nvSpPr>
          <p:cNvPr id="5" name="TextBox 4"/>
          <p:cNvSpPr txBox="1"/>
          <p:nvPr/>
        </p:nvSpPr>
        <p:spPr>
          <a:xfrm>
            <a:off x="567072" y="5805264"/>
            <a:ext cx="2880320" cy="461665"/>
          </a:xfrm>
          <a:prstGeom prst="rect">
            <a:avLst/>
          </a:prstGeom>
          <a:noFill/>
        </p:spPr>
        <p:txBody>
          <a:bodyPr wrap="square" rtlCol="0">
            <a:spAutoFit/>
          </a:bodyPr>
          <a:lstStyle/>
          <a:p>
            <a:r>
              <a:rPr lang="en-US" altLang="zh-CN" sz="2400" b="1" dirty="0">
                <a:ea typeface="宋体" pitchFamily="2" charset="-122"/>
              </a:rPr>
              <a:t>GenericPerson.java</a:t>
            </a:r>
            <a:endParaRPr lang="zh-CN" altLang="en-US" sz="2400" b="1" dirty="0">
              <a:ea typeface="宋体" pitchFamily="2" charset="-122"/>
            </a:endParaRPr>
          </a:p>
        </p:txBody>
      </p:sp>
    </p:spTree>
    <p:extLst>
      <p:ext uri="{BB962C8B-B14F-4D97-AF65-F5344CB8AC3E}">
        <p14:creationId xmlns:p14="http://schemas.microsoft.com/office/powerpoint/2010/main" val="39240575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07904" y="749275"/>
            <a:ext cx="2304256" cy="646331"/>
          </a:xfrm>
          <a:prstGeom prst="rect">
            <a:avLst/>
          </a:prstGeom>
          <a:noFill/>
        </p:spPr>
        <p:txBody>
          <a:bodyPr wrap="square" rtlCol="0">
            <a:spAutoFit/>
          </a:bodyPr>
          <a:lstStyle/>
          <a:p>
            <a:r>
              <a:rPr lang="zh-CN" altLang="en-US" sz="3600" b="1" dirty="0">
                <a:latin typeface="宋体" pitchFamily="2" charset="-122"/>
                <a:ea typeface="宋体" pitchFamily="2" charset="-122"/>
              </a:rPr>
              <a:t>本章内容</a:t>
            </a:r>
          </a:p>
        </p:txBody>
      </p:sp>
      <p:sp>
        <p:nvSpPr>
          <p:cNvPr id="5" name="TextBox 4"/>
          <p:cNvSpPr txBox="1"/>
          <p:nvPr/>
        </p:nvSpPr>
        <p:spPr>
          <a:xfrm>
            <a:off x="755576" y="1556792"/>
            <a:ext cx="8064896" cy="4478149"/>
          </a:xfrm>
          <a:prstGeom prst="rect">
            <a:avLst/>
          </a:prstGeom>
          <a:noFill/>
        </p:spPr>
        <p:txBody>
          <a:bodyPr wrap="square" rtlCol="0">
            <a:spAutoFit/>
          </a:bodyPr>
          <a:lstStyle/>
          <a:p>
            <a:pPr>
              <a:lnSpc>
                <a:spcPts val="3800"/>
              </a:lnSpc>
            </a:pPr>
            <a:r>
              <a:rPr lang="en-US" altLang="zh-CN" sz="2800">
                <a:ea typeface="宋体" pitchFamily="2" charset="-122"/>
                <a:cs typeface="Times New Roman" pitchFamily="18" charset="0"/>
              </a:rPr>
              <a:t>10.1 </a:t>
            </a:r>
            <a:r>
              <a:rPr lang="zh-CN" altLang="en-US" sz="2800">
                <a:ea typeface="宋体" pitchFamily="2" charset="-122"/>
                <a:cs typeface="Times New Roman" pitchFamily="18" charset="0"/>
              </a:rPr>
              <a:t>为什么要有泛型</a:t>
            </a:r>
            <a:endParaRPr lang="en-US" altLang="zh-CN" sz="2800">
              <a:ea typeface="宋体" pitchFamily="2" charset="-122"/>
              <a:cs typeface="Times New Roman" pitchFamily="18" charset="0"/>
            </a:endParaRPr>
          </a:p>
          <a:p>
            <a:pPr>
              <a:lnSpc>
                <a:spcPts val="3800"/>
              </a:lnSpc>
            </a:pPr>
            <a:r>
              <a:rPr lang="en-US" altLang="zh-CN" sz="2800">
                <a:ea typeface="宋体" pitchFamily="2" charset="-122"/>
                <a:cs typeface="Times New Roman" pitchFamily="18" charset="0"/>
              </a:rPr>
              <a:t>10.2 </a:t>
            </a:r>
            <a:r>
              <a:rPr lang="zh-CN" altLang="en-US" sz="2800">
                <a:ea typeface="宋体" pitchFamily="2" charset="-122"/>
                <a:cs typeface="Times New Roman" pitchFamily="18" charset="0"/>
              </a:rPr>
              <a:t>使用泛型</a:t>
            </a:r>
            <a:endParaRPr lang="en-US" altLang="zh-CN" sz="2800">
              <a:ea typeface="宋体" pitchFamily="2" charset="-122"/>
              <a:cs typeface="Times New Roman" pitchFamily="18" charset="0"/>
            </a:endParaRPr>
          </a:p>
          <a:p>
            <a:pPr>
              <a:lnSpc>
                <a:spcPts val="3800"/>
              </a:lnSpc>
            </a:pPr>
            <a:r>
              <a:rPr lang="en-US" altLang="zh-CN" sz="2800">
                <a:ea typeface="宋体" pitchFamily="2" charset="-122"/>
                <a:cs typeface="Times New Roman" pitchFamily="18" charset="0"/>
              </a:rPr>
              <a:t>10.3 </a:t>
            </a:r>
            <a:r>
              <a:rPr lang="zh-CN" altLang="en-US" sz="2800">
                <a:ea typeface="宋体" pitchFamily="2" charset="-122"/>
                <a:cs typeface="Times New Roman" pitchFamily="18" charset="0"/>
              </a:rPr>
              <a:t>泛型的几个重要应用</a:t>
            </a:r>
            <a:endParaRPr lang="en-US" altLang="zh-CN" sz="2800">
              <a:ea typeface="宋体" pitchFamily="2" charset="-122"/>
              <a:cs typeface="Times New Roman" pitchFamily="18" charset="0"/>
            </a:endParaRPr>
          </a:p>
          <a:p>
            <a:pPr marL="914400" lvl="1" indent="-457200">
              <a:lnSpc>
                <a:spcPts val="3800"/>
              </a:lnSpc>
              <a:buFont typeface="Wingdings" panose="05000000000000000000" pitchFamily="2" charset="2"/>
              <a:buChar char="Ø"/>
            </a:pPr>
            <a:r>
              <a:rPr lang="zh-CN" altLang="en-US" sz="2400">
                <a:ea typeface="宋体" pitchFamily="2" charset="-122"/>
                <a:cs typeface="Times New Roman" pitchFamily="18" charset="0"/>
              </a:rPr>
              <a:t>在集合中使用泛型</a:t>
            </a:r>
            <a:endParaRPr lang="en-US" altLang="zh-CN" sz="2400">
              <a:ea typeface="宋体" pitchFamily="2" charset="-122"/>
              <a:cs typeface="Times New Roman" pitchFamily="18" charset="0"/>
            </a:endParaRPr>
          </a:p>
          <a:p>
            <a:pPr marL="914400" lvl="1" indent="-457200">
              <a:lnSpc>
                <a:spcPts val="3800"/>
              </a:lnSpc>
              <a:buFont typeface="Wingdings" panose="05000000000000000000" pitchFamily="2" charset="2"/>
              <a:buChar char="Ø"/>
            </a:pPr>
            <a:r>
              <a:rPr lang="zh-CN" altLang="en-US" sz="2400">
                <a:ea typeface="宋体" pitchFamily="2" charset="-122"/>
                <a:cs typeface="Times New Roman" pitchFamily="18" charset="0"/>
              </a:rPr>
              <a:t>自定义泛型类</a:t>
            </a:r>
            <a:endParaRPr lang="en-US" altLang="zh-CN" sz="2400">
              <a:ea typeface="宋体" pitchFamily="2" charset="-122"/>
              <a:cs typeface="Times New Roman" pitchFamily="18" charset="0"/>
            </a:endParaRPr>
          </a:p>
          <a:p>
            <a:pPr marL="914400" lvl="1" indent="-457200">
              <a:lnSpc>
                <a:spcPts val="3800"/>
              </a:lnSpc>
              <a:buFont typeface="Wingdings" panose="05000000000000000000" pitchFamily="2" charset="2"/>
              <a:buChar char="Ø"/>
            </a:pPr>
            <a:r>
              <a:rPr lang="zh-CN" altLang="en-US" sz="2400">
                <a:ea typeface="宋体" pitchFamily="2" charset="-122"/>
                <a:cs typeface="Times New Roman" pitchFamily="18" charset="0"/>
              </a:rPr>
              <a:t>自定义泛型接口</a:t>
            </a:r>
            <a:endParaRPr lang="en-US" altLang="zh-CN" sz="2400">
              <a:ea typeface="宋体" pitchFamily="2" charset="-122"/>
              <a:cs typeface="Times New Roman" pitchFamily="18" charset="0"/>
            </a:endParaRPr>
          </a:p>
          <a:p>
            <a:pPr marL="914400" lvl="1" indent="-457200">
              <a:lnSpc>
                <a:spcPts val="3800"/>
              </a:lnSpc>
              <a:buFont typeface="Wingdings" panose="05000000000000000000" pitchFamily="2" charset="2"/>
              <a:buChar char="Ø"/>
            </a:pPr>
            <a:r>
              <a:rPr lang="zh-CN" altLang="en-US" sz="2400">
                <a:ea typeface="宋体" pitchFamily="2" charset="-122"/>
                <a:cs typeface="Times New Roman" pitchFamily="18" charset="0"/>
              </a:rPr>
              <a:t>自定义泛型方法</a:t>
            </a:r>
            <a:endParaRPr lang="en-US" altLang="zh-CN" sz="2400">
              <a:ea typeface="宋体" pitchFamily="2" charset="-122"/>
              <a:cs typeface="Times New Roman" pitchFamily="18" charset="0"/>
            </a:endParaRPr>
          </a:p>
          <a:p>
            <a:pPr>
              <a:lnSpc>
                <a:spcPts val="3800"/>
              </a:lnSpc>
            </a:pPr>
            <a:r>
              <a:rPr lang="en-US" altLang="zh-CN" sz="2800">
                <a:ea typeface="宋体" pitchFamily="2" charset="-122"/>
                <a:cs typeface="Times New Roman" pitchFamily="18" charset="0"/>
              </a:rPr>
              <a:t>10.4 </a:t>
            </a:r>
            <a:r>
              <a:rPr lang="zh-CN" altLang="en-US" sz="2800">
                <a:ea typeface="宋体" pitchFamily="2" charset="-122"/>
                <a:cs typeface="Times New Roman" pitchFamily="18" charset="0"/>
              </a:rPr>
              <a:t>泛型在继承上的体现</a:t>
            </a:r>
            <a:endParaRPr lang="en-US" altLang="zh-CN" sz="2800">
              <a:ea typeface="宋体" pitchFamily="2" charset="-122"/>
              <a:cs typeface="Times New Roman" pitchFamily="18" charset="0"/>
            </a:endParaRPr>
          </a:p>
          <a:p>
            <a:pPr>
              <a:lnSpc>
                <a:spcPts val="3800"/>
              </a:lnSpc>
            </a:pPr>
            <a:r>
              <a:rPr lang="en-US" altLang="zh-CN" sz="2800">
                <a:ea typeface="宋体" pitchFamily="2" charset="-122"/>
                <a:cs typeface="Times New Roman" pitchFamily="18" charset="0"/>
              </a:rPr>
              <a:t>10.5 </a:t>
            </a:r>
            <a:r>
              <a:rPr lang="zh-CN" altLang="en-US" sz="2800">
                <a:ea typeface="宋体" pitchFamily="2" charset="-122"/>
                <a:cs typeface="Times New Roman" pitchFamily="18" charset="0"/>
              </a:rPr>
              <a:t>通配符的使用</a:t>
            </a:r>
            <a:endParaRPr lang="zh-CN" altLang="en-US" sz="2800" dirty="0">
              <a:ea typeface="宋体" pitchFamily="2" charset="-122"/>
              <a:cs typeface="Times New Roman" pitchFamily="18" charset="0"/>
            </a:endParaRPr>
          </a:p>
        </p:txBody>
      </p:sp>
    </p:spTree>
    <p:extLst>
      <p:ext uri="{BB962C8B-B14F-4D97-AF65-F5344CB8AC3E}">
        <p14:creationId xmlns:p14="http://schemas.microsoft.com/office/powerpoint/2010/main" val="1762850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a:stretch>
            <a:fillRect/>
          </a:stretch>
        </p:blipFill>
        <p:spPr>
          <a:xfrm>
            <a:off x="395536" y="1844824"/>
            <a:ext cx="8429684" cy="1928826"/>
          </a:xfrm>
        </p:spPr>
      </p:pic>
      <p:sp>
        <p:nvSpPr>
          <p:cNvPr id="5" name="TextBox 4"/>
          <p:cNvSpPr txBox="1"/>
          <p:nvPr/>
        </p:nvSpPr>
        <p:spPr>
          <a:xfrm>
            <a:off x="395536" y="2420888"/>
            <a:ext cx="8424936" cy="830997"/>
          </a:xfrm>
          <a:prstGeom prst="rect">
            <a:avLst/>
          </a:prstGeom>
          <a:noFill/>
        </p:spPr>
        <p:txBody>
          <a:bodyPr wrap="square" rtlCol="0">
            <a:spAutoFit/>
          </a:bodyPr>
          <a:lstStyle/>
          <a:p>
            <a:pPr algn="ctr"/>
            <a:r>
              <a:rPr lang="en-US" altLang="zh-CN" sz="4800">
                <a:solidFill>
                  <a:schemeClr val="bg1"/>
                </a:solidFill>
                <a:ea typeface="隶书" panose="02010509060101010101" pitchFamily="49" charset="-122"/>
              </a:rPr>
              <a:t>10-1 </a:t>
            </a:r>
            <a:r>
              <a:rPr lang="zh-CN" altLang="en-US" sz="4800">
                <a:solidFill>
                  <a:schemeClr val="bg1"/>
                </a:solidFill>
                <a:ea typeface="隶书" panose="02010509060101010101" pitchFamily="49" charset="-122"/>
              </a:rPr>
              <a:t>为什么要有泛型？</a:t>
            </a:r>
            <a:endParaRPr lang="zh-CN" altLang="en-US" sz="4800" dirty="0">
              <a:solidFill>
                <a:schemeClr val="bg1"/>
              </a:solidFill>
              <a:ea typeface="隶书" panose="02010509060101010101" pitchFamily="49" charset="-122"/>
            </a:endParaRPr>
          </a:p>
        </p:txBody>
      </p:sp>
    </p:spTree>
    <p:extLst>
      <p:ext uri="{BB962C8B-B14F-4D97-AF65-F5344CB8AC3E}">
        <p14:creationId xmlns:p14="http://schemas.microsoft.com/office/powerpoint/2010/main" val="1470539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8056" y="817548"/>
            <a:ext cx="6226224" cy="646331"/>
          </a:xfrm>
          <a:prstGeom prst="rect">
            <a:avLst/>
          </a:prstGeom>
          <a:noFill/>
        </p:spPr>
        <p:txBody>
          <a:bodyPr wrap="square" rtlCol="0">
            <a:spAutoFit/>
          </a:bodyPr>
          <a:lstStyle/>
          <a:p>
            <a:r>
              <a:rPr lang="en-US" altLang="zh-CN" sz="3600" b="1">
                <a:ea typeface="宋体" pitchFamily="2" charset="-122"/>
                <a:cs typeface="Times New Roman" pitchFamily="18" charset="0"/>
              </a:rPr>
              <a:t>10.1 </a:t>
            </a:r>
            <a:r>
              <a:rPr lang="zh-CN" altLang="en-US" sz="3600" b="1">
                <a:ea typeface="宋体" pitchFamily="2" charset="-122"/>
                <a:cs typeface="Times New Roman" pitchFamily="18" charset="0"/>
              </a:rPr>
              <a:t>为什么</a:t>
            </a:r>
            <a:r>
              <a:rPr lang="zh-CN" altLang="en-US" sz="3600" b="1" dirty="0">
                <a:ea typeface="宋体" pitchFamily="2" charset="-122"/>
                <a:cs typeface="Times New Roman" pitchFamily="18" charset="0"/>
              </a:rPr>
              <a:t>要有泛型</a:t>
            </a:r>
            <a:r>
              <a:rPr lang="en-US" altLang="zh-CN" sz="3600" b="1" dirty="0">
                <a:ea typeface="宋体" pitchFamily="2" charset="-122"/>
                <a:cs typeface="Times New Roman" pitchFamily="18" charset="0"/>
              </a:rPr>
              <a:t>(Generic)?</a:t>
            </a:r>
            <a:endParaRPr lang="zh-CN" altLang="en-US" sz="3600" b="1" dirty="0">
              <a:ea typeface="宋体" pitchFamily="2" charset="-122"/>
              <a:cs typeface="Times New Roman" pitchFamily="18" charset="0"/>
            </a:endParaRPr>
          </a:p>
        </p:txBody>
      </p:sp>
      <p:sp>
        <p:nvSpPr>
          <p:cNvPr id="3" name="TextBox 2"/>
          <p:cNvSpPr txBox="1"/>
          <p:nvPr/>
        </p:nvSpPr>
        <p:spPr>
          <a:xfrm>
            <a:off x="509333" y="1844824"/>
            <a:ext cx="7914356" cy="1107996"/>
          </a:xfrm>
          <a:prstGeom prst="rect">
            <a:avLst/>
          </a:prstGeom>
          <a:noFill/>
        </p:spPr>
        <p:txBody>
          <a:bodyPr wrap="square" rtlCol="0">
            <a:spAutoFit/>
          </a:bodyPr>
          <a:lstStyle/>
          <a:p>
            <a:r>
              <a:rPr lang="en-US" altLang="zh-CN" sz="2800" dirty="0">
                <a:ea typeface="宋体" pitchFamily="2" charset="-122"/>
              </a:rPr>
              <a:t>1. </a:t>
            </a:r>
            <a:r>
              <a:rPr lang="zh-CN" altLang="en-US" sz="2800" dirty="0">
                <a:ea typeface="宋体" pitchFamily="2" charset="-122"/>
              </a:rPr>
              <a:t>解决元素存储的安全性问题</a:t>
            </a:r>
            <a:endParaRPr lang="en-US" altLang="zh-CN" sz="2800" dirty="0">
              <a:ea typeface="宋体" pitchFamily="2" charset="-122"/>
            </a:endParaRPr>
          </a:p>
          <a:p>
            <a:pPr>
              <a:spcBef>
                <a:spcPts val="1200"/>
              </a:spcBef>
            </a:pPr>
            <a:r>
              <a:rPr lang="en-US" altLang="zh-CN" sz="2800" dirty="0">
                <a:ea typeface="宋体" pitchFamily="2" charset="-122"/>
              </a:rPr>
              <a:t>2. </a:t>
            </a:r>
            <a:r>
              <a:rPr lang="zh-CN" altLang="en-US" sz="2800" dirty="0">
                <a:ea typeface="宋体" pitchFamily="2" charset="-122"/>
              </a:rPr>
              <a:t>解决获取数据元素时，需要类型强转的问题</a:t>
            </a:r>
          </a:p>
        </p:txBody>
      </p:sp>
      <p:sp>
        <p:nvSpPr>
          <p:cNvPr id="7" name="TextBox 6"/>
          <p:cNvSpPr txBox="1"/>
          <p:nvPr/>
        </p:nvSpPr>
        <p:spPr>
          <a:xfrm>
            <a:off x="714348" y="3788868"/>
            <a:ext cx="1214446" cy="646331"/>
          </a:xfrm>
          <a:prstGeom prst="rect">
            <a:avLst/>
          </a:prstGeom>
          <a:solidFill>
            <a:srgbClr val="92D050"/>
          </a:solidFill>
          <a:ln>
            <a:solidFill>
              <a:schemeClr val="tx1"/>
            </a:solidFill>
          </a:ln>
        </p:spPr>
        <p:txBody>
          <a:bodyPr wrap="square" rtlCol="0">
            <a:spAutoFit/>
          </a:bodyPr>
          <a:lstStyle/>
          <a:p>
            <a:r>
              <a:rPr lang="en-US" altLang="zh-CN" dirty="0">
                <a:ea typeface="宋体" pitchFamily="2" charset="-122"/>
              </a:rPr>
              <a:t>String</a:t>
            </a:r>
          </a:p>
          <a:p>
            <a:r>
              <a:rPr lang="zh-CN" altLang="en-US" dirty="0">
                <a:ea typeface="宋体" pitchFamily="2" charset="-122"/>
              </a:rPr>
              <a:t>类型对象</a:t>
            </a:r>
          </a:p>
        </p:txBody>
      </p:sp>
      <p:grpSp>
        <p:nvGrpSpPr>
          <p:cNvPr id="8" name="组合 7"/>
          <p:cNvGrpSpPr/>
          <p:nvPr/>
        </p:nvGrpSpPr>
        <p:grpSpPr>
          <a:xfrm>
            <a:off x="2054824" y="3503116"/>
            <a:ext cx="714380" cy="1214446"/>
            <a:chOff x="2054824" y="1857364"/>
            <a:chExt cx="714380" cy="1214446"/>
          </a:xfrm>
        </p:grpSpPr>
        <p:sp>
          <p:nvSpPr>
            <p:cNvPr id="9" name="右箭头 8"/>
            <p:cNvSpPr/>
            <p:nvPr/>
          </p:nvSpPr>
          <p:spPr>
            <a:xfrm>
              <a:off x="2071670" y="1857364"/>
              <a:ext cx="642942" cy="1214446"/>
            </a:xfrm>
            <a:prstGeom prst="righ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itchFamily="2" charset="-122"/>
              </a:endParaRPr>
            </a:p>
          </p:txBody>
        </p:sp>
        <p:sp>
          <p:nvSpPr>
            <p:cNvPr id="10" name="TextBox 9"/>
            <p:cNvSpPr txBox="1"/>
            <p:nvPr/>
          </p:nvSpPr>
          <p:spPr>
            <a:xfrm>
              <a:off x="2054824" y="2272344"/>
              <a:ext cx="714380" cy="369332"/>
            </a:xfrm>
            <a:prstGeom prst="rect">
              <a:avLst/>
            </a:prstGeom>
            <a:noFill/>
          </p:spPr>
          <p:txBody>
            <a:bodyPr wrap="square" rtlCol="0">
              <a:spAutoFit/>
            </a:bodyPr>
            <a:lstStyle/>
            <a:p>
              <a:r>
                <a:rPr lang="zh-CN" altLang="en-US" dirty="0">
                  <a:ea typeface="宋体" pitchFamily="2" charset="-122"/>
                </a:rPr>
                <a:t>添加</a:t>
              </a:r>
            </a:p>
          </p:txBody>
        </p:sp>
      </p:grpSp>
      <p:sp>
        <p:nvSpPr>
          <p:cNvPr id="11" name="TextBox 10"/>
          <p:cNvSpPr txBox="1"/>
          <p:nvPr/>
        </p:nvSpPr>
        <p:spPr>
          <a:xfrm>
            <a:off x="2786050" y="3785479"/>
            <a:ext cx="1785950" cy="646331"/>
          </a:xfrm>
          <a:prstGeom prst="rect">
            <a:avLst/>
          </a:prstGeom>
          <a:solidFill>
            <a:srgbClr val="92D050"/>
          </a:solidFill>
          <a:ln>
            <a:solidFill>
              <a:schemeClr val="tx1"/>
            </a:solidFill>
          </a:ln>
        </p:spPr>
        <p:txBody>
          <a:bodyPr wrap="square" rtlCol="0">
            <a:spAutoFit/>
          </a:bodyPr>
          <a:lstStyle/>
          <a:p>
            <a:r>
              <a:rPr lang="zh-CN" altLang="en-US" dirty="0">
                <a:ea typeface="宋体" pitchFamily="2" charset="-122"/>
              </a:rPr>
              <a:t>集合</a:t>
            </a:r>
            <a:endParaRPr lang="en-US" altLang="zh-CN" dirty="0">
              <a:ea typeface="宋体" pitchFamily="2" charset="-122"/>
            </a:endParaRPr>
          </a:p>
          <a:p>
            <a:r>
              <a:rPr lang="en-US" altLang="zh-CN" dirty="0">
                <a:ea typeface="宋体" pitchFamily="2" charset="-122"/>
              </a:rPr>
              <a:t>Object</a:t>
            </a:r>
            <a:r>
              <a:rPr lang="zh-CN" altLang="en-US" dirty="0">
                <a:ea typeface="宋体" pitchFamily="2" charset="-122"/>
              </a:rPr>
              <a:t>类型对象</a:t>
            </a:r>
          </a:p>
        </p:txBody>
      </p:sp>
      <p:grpSp>
        <p:nvGrpSpPr>
          <p:cNvPr id="12" name="组合 11"/>
          <p:cNvGrpSpPr/>
          <p:nvPr/>
        </p:nvGrpSpPr>
        <p:grpSpPr>
          <a:xfrm>
            <a:off x="4698030" y="3503116"/>
            <a:ext cx="714380" cy="1214446"/>
            <a:chOff x="4698030" y="1857364"/>
            <a:chExt cx="714380" cy="1214446"/>
          </a:xfrm>
        </p:grpSpPr>
        <p:sp>
          <p:nvSpPr>
            <p:cNvPr id="13" name="右箭头 12"/>
            <p:cNvSpPr/>
            <p:nvPr/>
          </p:nvSpPr>
          <p:spPr>
            <a:xfrm>
              <a:off x="4714876" y="1857364"/>
              <a:ext cx="642942" cy="1214446"/>
            </a:xfrm>
            <a:prstGeom prst="righ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itchFamily="2" charset="-122"/>
              </a:endParaRPr>
            </a:p>
          </p:txBody>
        </p:sp>
        <p:sp>
          <p:nvSpPr>
            <p:cNvPr id="14" name="TextBox 13"/>
            <p:cNvSpPr txBox="1"/>
            <p:nvPr/>
          </p:nvSpPr>
          <p:spPr>
            <a:xfrm>
              <a:off x="4698030" y="2272344"/>
              <a:ext cx="714380" cy="369332"/>
            </a:xfrm>
            <a:prstGeom prst="rect">
              <a:avLst/>
            </a:prstGeom>
            <a:noFill/>
          </p:spPr>
          <p:txBody>
            <a:bodyPr wrap="square" rtlCol="0">
              <a:spAutoFit/>
            </a:bodyPr>
            <a:lstStyle/>
            <a:p>
              <a:r>
                <a:rPr lang="zh-CN" altLang="en-US" dirty="0">
                  <a:ea typeface="宋体" pitchFamily="2" charset="-122"/>
                </a:rPr>
                <a:t>读取</a:t>
              </a:r>
            </a:p>
          </p:txBody>
        </p:sp>
      </p:grpSp>
      <p:sp>
        <p:nvSpPr>
          <p:cNvPr id="15" name="TextBox 14"/>
          <p:cNvSpPr txBox="1"/>
          <p:nvPr/>
        </p:nvSpPr>
        <p:spPr>
          <a:xfrm>
            <a:off x="5429256" y="3788868"/>
            <a:ext cx="1214446" cy="646331"/>
          </a:xfrm>
          <a:prstGeom prst="rect">
            <a:avLst/>
          </a:prstGeom>
          <a:solidFill>
            <a:srgbClr val="92D050"/>
          </a:solidFill>
          <a:ln>
            <a:solidFill>
              <a:schemeClr val="tx1"/>
            </a:solidFill>
          </a:ln>
        </p:spPr>
        <p:txBody>
          <a:bodyPr wrap="square" rtlCol="0">
            <a:spAutoFit/>
          </a:bodyPr>
          <a:lstStyle/>
          <a:p>
            <a:r>
              <a:rPr lang="en-US" altLang="zh-CN" dirty="0">
                <a:ea typeface="宋体" pitchFamily="2" charset="-122"/>
              </a:rPr>
              <a:t>Object</a:t>
            </a:r>
          </a:p>
          <a:p>
            <a:r>
              <a:rPr lang="zh-CN" altLang="en-US" dirty="0">
                <a:ea typeface="宋体" pitchFamily="2" charset="-122"/>
              </a:rPr>
              <a:t>类型对象</a:t>
            </a:r>
          </a:p>
        </p:txBody>
      </p:sp>
      <p:grpSp>
        <p:nvGrpSpPr>
          <p:cNvPr id="26" name="组合 25"/>
          <p:cNvGrpSpPr/>
          <p:nvPr/>
        </p:nvGrpSpPr>
        <p:grpSpPr>
          <a:xfrm>
            <a:off x="214281" y="4574685"/>
            <a:ext cx="4822065" cy="870539"/>
            <a:chOff x="214281" y="2928934"/>
            <a:chExt cx="4822065" cy="726522"/>
          </a:xfrm>
        </p:grpSpPr>
        <p:sp>
          <p:nvSpPr>
            <p:cNvPr id="27" name="TextBox 26"/>
            <p:cNvSpPr txBox="1"/>
            <p:nvPr/>
          </p:nvSpPr>
          <p:spPr>
            <a:xfrm>
              <a:off x="214281" y="3286124"/>
              <a:ext cx="4822065" cy="369332"/>
            </a:xfrm>
            <a:prstGeom prst="rect">
              <a:avLst/>
            </a:prstGeom>
            <a:noFill/>
          </p:spPr>
          <p:txBody>
            <a:bodyPr wrap="square" rtlCol="0">
              <a:spAutoFit/>
            </a:bodyPr>
            <a:lstStyle/>
            <a:p>
              <a:r>
                <a:rPr lang="zh-CN" altLang="en-US" dirty="0">
                  <a:ea typeface="宋体" pitchFamily="2" charset="-122"/>
                </a:rPr>
                <a:t>任何类型都可以添加到集合中：</a:t>
              </a:r>
              <a:r>
                <a:rPr lang="zh-CN" altLang="en-US" b="1" dirty="0">
                  <a:solidFill>
                    <a:srgbClr val="FF0000"/>
                  </a:solidFill>
                  <a:ea typeface="宋体" pitchFamily="2" charset="-122"/>
                </a:rPr>
                <a:t>类型不安全</a:t>
              </a:r>
            </a:p>
          </p:txBody>
        </p:sp>
        <p:sp>
          <p:nvSpPr>
            <p:cNvPr id="29" name="TextBox 28"/>
            <p:cNvSpPr txBox="1"/>
            <p:nvPr/>
          </p:nvSpPr>
          <p:spPr>
            <a:xfrm>
              <a:off x="3571868" y="3286124"/>
              <a:ext cx="1357322" cy="369332"/>
            </a:xfrm>
            <a:prstGeom prst="rect">
              <a:avLst/>
            </a:prstGeom>
            <a:noFill/>
          </p:spPr>
          <p:txBody>
            <a:bodyPr wrap="square" rtlCol="0">
              <a:spAutoFit/>
            </a:bodyPr>
            <a:lstStyle/>
            <a:p>
              <a:endParaRPr lang="zh-CN" altLang="en-US" b="1" dirty="0">
                <a:solidFill>
                  <a:srgbClr val="C00000"/>
                </a:solidFill>
                <a:ea typeface="宋体" pitchFamily="2" charset="-122"/>
              </a:endParaRPr>
            </a:p>
          </p:txBody>
        </p:sp>
        <p:sp>
          <p:nvSpPr>
            <p:cNvPr id="30" name="上箭头 29"/>
            <p:cNvSpPr/>
            <p:nvPr/>
          </p:nvSpPr>
          <p:spPr>
            <a:xfrm>
              <a:off x="1428728" y="2928934"/>
              <a:ext cx="642942" cy="285752"/>
            </a:xfrm>
            <a:prstGeom prst="up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itchFamily="2" charset="-122"/>
              </a:endParaRPr>
            </a:p>
          </p:txBody>
        </p:sp>
      </p:grpSp>
      <p:grpSp>
        <p:nvGrpSpPr>
          <p:cNvPr id="31" name="组合 30"/>
          <p:cNvGrpSpPr/>
          <p:nvPr/>
        </p:nvGrpSpPr>
        <p:grpSpPr>
          <a:xfrm>
            <a:off x="6769732" y="3503116"/>
            <a:ext cx="714380" cy="1214446"/>
            <a:chOff x="6769732" y="1857364"/>
            <a:chExt cx="714380" cy="1214446"/>
          </a:xfrm>
        </p:grpSpPr>
        <p:sp>
          <p:nvSpPr>
            <p:cNvPr id="32" name="右箭头 31"/>
            <p:cNvSpPr/>
            <p:nvPr/>
          </p:nvSpPr>
          <p:spPr>
            <a:xfrm>
              <a:off x="6786578" y="1857364"/>
              <a:ext cx="642942" cy="1214446"/>
            </a:xfrm>
            <a:prstGeom prst="righ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itchFamily="2" charset="-122"/>
              </a:endParaRPr>
            </a:p>
          </p:txBody>
        </p:sp>
        <p:sp>
          <p:nvSpPr>
            <p:cNvPr id="33" name="TextBox 32"/>
            <p:cNvSpPr txBox="1"/>
            <p:nvPr/>
          </p:nvSpPr>
          <p:spPr>
            <a:xfrm>
              <a:off x="6769732" y="2272344"/>
              <a:ext cx="714380" cy="369332"/>
            </a:xfrm>
            <a:prstGeom prst="rect">
              <a:avLst/>
            </a:prstGeom>
            <a:noFill/>
          </p:spPr>
          <p:txBody>
            <a:bodyPr wrap="square" rtlCol="0">
              <a:spAutoFit/>
            </a:bodyPr>
            <a:lstStyle/>
            <a:p>
              <a:r>
                <a:rPr lang="zh-CN" altLang="en-US" dirty="0">
                  <a:ea typeface="宋体" pitchFamily="2" charset="-122"/>
                </a:rPr>
                <a:t>强转</a:t>
              </a:r>
            </a:p>
          </p:txBody>
        </p:sp>
      </p:grpSp>
      <p:sp>
        <p:nvSpPr>
          <p:cNvPr id="34" name="TextBox 33"/>
          <p:cNvSpPr txBox="1"/>
          <p:nvPr/>
        </p:nvSpPr>
        <p:spPr>
          <a:xfrm>
            <a:off x="7500958" y="3788868"/>
            <a:ext cx="1214446" cy="646331"/>
          </a:xfrm>
          <a:prstGeom prst="rect">
            <a:avLst/>
          </a:prstGeom>
          <a:solidFill>
            <a:srgbClr val="92D050"/>
          </a:solidFill>
          <a:ln>
            <a:solidFill>
              <a:schemeClr val="tx1"/>
            </a:solidFill>
          </a:ln>
        </p:spPr>
        <p:txBody>
          <a:bodyPr wrap="square" rtlCol="0">
            <a:spAutoFit/>
          </a:bodyPr>
          <a:lstStyle/>
          <a:p>
            <a:r>
              <a:rPr lang="en-US" altLang="zh-CN" dirty="0">
                <a:ea typeface="宋体" pitchFamily="2" charset="-122"/>
              </a:rPr>
              <a:t>String</a:t>
            </a:r>
          </a:p>
          <a:p>
            <a:r>
              <a:rPr lang="zh-CN" altLang="en-US" dirty="0">
                <a:ea typeface="宋体" pitchFamily="2" charset="-122"/>
              </a:rPr>
              <a:t>类型对象</a:t>
            </a:r>
          </a:p>
        </p:txBody>
      </p:sp>
      <p:grpSp>
        <p:nvGrpSpPr>
          <p:cNvPr id="35" name="组合 34"/>
          <p:cNvGrpSpPr/>
          <p:nvPr/>
        </p:nvGrpSpPr>
        <p:grpSpPr>
          <a:xfrm>
            <a:off x="5500693" y="4574686"/>
            <a:ext cx="3463796" cy="1003521"/>
            <a:chOff x="5500693" y="2928934"/>
            <a:chExt cx="3457266" cy="1003521"/>
          </a:xfrm>
        </p:grpSpPr>
        <p:sp>
          <p:nvSpPr>
            <p:cNvPr id="36" name="下箭头 35"/>
            <p:cNvSpPr/>
            <p:nvPr/>
          </p:nvSpPr>
          <p:spPr>
            <a:xfrm>
              <a:off x="7786710" y="2928934"/>
              <a:ext cx="571504" cy="285752"/>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itchFamily="2" charset="-122"/>
              </a:endParaRPr>
            </a:p>
          </p:txBody>
        </p:sp>
        <p:sp>
          <p:nvSpPr>
            <p:cNvPr id="37" name="TextBox 36"/>
            <p:cNvSpPr txBox="1"/>
            <p:nvPr/>
          </p:nvSpPr>
          <p:spPr>
            <a:xfrm>
              <a:off x="5500693" y="3286124"/>
              <a:ext cx="3457266" cy="646331"/>
            </a:xfrm>
            <a:prstGeom prst="rect">
              <a:avLst/>
            </a:prstGeom>
            <a:noFill/>
          </p:spPr>
          <p:txBody>
            <a:bodyPr wrap="square" rtlCol="0">
              <a:spAutoFit/>
            </a:bodyPr>
            <a:lstStyle/>
            <a:p>
              <a:r>
                <a:rPr lang="zh-CN" altLang="en-US" dirty="0">
                  <a:ea typeface="宋体" pitchFamily="2" charset="-122"/>
                </a:rPr>
                <a:t>读取出来的对象需要强转：</a:t>
              </a:r>
              <a:r>
                <a:rPr lang="zh-CN" altLang="en-US" b="1" dirty="0">
                  <a:solidFill>
                    <a:srgbClr val="FF0000"/>
                  </a:solidFill>
                  <a:ea typeface="宋体" pitchFamily="2" charset="-122"/>
                </a:rPr>
                <a:t>繁琐</a:t>
              </a:r>
              <a:endParaRPr lang="en-US" altLang="zh-CN" b="1" dirty="0">
                <a:solidFill>
                  <a:srgbClr val="FF0000"/>
                </a:solidFill>
                <a:ea typeface="宋体" pitchFamily="2" charset="-122"/>
              </a:endParaRPr>
            </a:p>
            <a:p>
              <a:r>
                <a:rPr lang="zh-CN" altLang="en-US" dirty="0">
                  <a:ea typeface="宋体" pitchFamily="2" charset="-122"/>
                </a:rPr>
                <a:t>可能有</a:t>
              </a:r>
              <a:r>
                <a:rPr lang="en-US" altLang="zh-CN" dirty="0" err="1">
                  <a:ea typeface="宋体" pitchFamily="2" charset="-122"/>
                </a:rPr>
                <a:t>ClassCastException</a:t>
              </a:r>
              <a:endParaRPr lang="zh-CN" altLang="en-US" dirty="0">
                <a:ea typeface="宋体" pitchFamily="2" charset="-122"/>
              </a:endParaRPr>
            </a:p>
          </p:txBody>
        </p:sp>
      </p:grpSp>
      <p:sp>
        <p:nvSpPr>
          <p:cNvPr id="4" name="TextBox 3"/>
          <p:cNvSpPr txBox="1"/>
          <p:nvPr/>
        </p:nvSpPr>
        <p:spPr>
          <a:xfrm>
            <a:off x="205117" y="3142537"/>
            <a:ext cx="1535918" cy="646331"/>
          </a:xfrm>
          <a:prstGeom prst="rect">
            <a:avLst/>
          </a:prstGeom>
          <a:noFill/>
        </p:spPr>
        <p:txBody>
          <a:bodyPr wrap="square" rtlCol="0">
            <a:spAutoFit/>
          </a:bodyPr>
          <a:lstStyle/>
          <a:p>
            <a:r>
              <a:rPr lang="zh-CN" altLang="en-US" b="1">
                <a:ea typeface="宋体" pitchFamily="2" charset="-122"/>
              </a:rPr>
              <a:t>在集合中没有泛型时</a:t>
            </a:r>
          </a:p>
        </p:txBody>
      </p:sp>
    </p:spTree>
    <p:extLst>
      <p:ext uri="{BB962C8B-B14F-4D97-AF65-F5344CB8AC3E}">
        <p14:creationId xmlns:p14="http://schemas.microsoft.com/office/powerpoint/2010/main" val="597796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500"/>
                                        <p:tgtEl>
                                          <p:spTgt spid="3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500"/>
                                        <p:tgtEl>
                                          <p:spTgt spid="3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fade">
                                      <p:cBhvr>
                                        <p:cTn id="4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5" grpId="0" animBg="1"/>
      <p:bldP spid="3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8056" y="817548"/>
            <a:ext cx="6226224" cy="646331"/>
          </a:xfrm>
          <a:prstGeom prst="rect">
            <a:avLst/>
          </a:prstGeom>
          <a:noFill/>
        </p:spPr>
        <p:txBody>
          <a:bodyPr wrap="square" rtlCol="0">
            <a:spAutoFit/>
          </a:bodyPr>
          <a:lstStyle/>
          <a:p>
            <a:r>
              <a:rPr lang="en-US" altLang="zh-CN" sz="3600" b="1">
                <a:ea typeface="宋体" pitchFamily="2" charset="-122"/>
                <a:cs typeface="Times New Roman" pitchFamily="18" charset="0"/>
              </a:rPr>
              <a:t>10.1  </a:t>
            </a:r>
            <a:r>
              <a:rPr lang="zh-CN" altLang="en-US" sz="3600" b="1">
                <a:ea typeface="宋体" pitchFamily="2" charset="-122"/>
                <a:cs typeface="Times New Roman" pitchFamily="18" charset="0"/>
              </a:rPr>
              <a:t>为什么</a:t>
            </a:r>
            <a:r>
              <a:rPr lang="zh-CN" altLang="en-US" sz="3600" b="1" dirty="0">
                <a:ea typeface="宋体" pitchFamily="2" charset="-122"/>
                <a:cs typeface="Times New Roman" pitchFamily="18" charset="0"/>
              </a:rPr>
              <a:t>要有泛型</a:t>
            </a:r>
            <a:r>
              <a:rPr lang="en-US" altLang="zh-CN" sz="3600" b="1" dirty="0">
                <a:ea typeface="宋体" pitchFamily="2" charset="-122"/>
                <a:cs typeface="Times New Roman" pitchFamily="18" charset="0"/>
              </a:rPr>
              <a:t>Generic?</a:t>
            </a:r>
            <a:endParaRPr lang="zh-CN" altLang="en-US" sz="3600" b="1" dirty="0">
              <a:ea typeface="宋体" pitchFamily="2" charset="-122"/>
              <a:cs typeface="Times New Roman" pitchFamily="18" charset="0"/>
            </a:endParaRPr>
          </a:p>
        </p:txBody>
      </p:sp>
      <p:sp>
        <p:nvSpPr>
          <p:cNvPr id="5" name="TextBox 4"/>
          <p:cNvSpPr txBox="1"/>
          <p:nvPr/>
        </p:nvSpPr>
        <p:spPr>
          <a:xfrm>
            <a:off x="503250" y="3501008"/>
            <a:ext cx="8280920" cy="2825453"/>
          </a:xfrm>
          <a:prstGeom prst="rect">
            <a:avLst/>
          </a:prstGeom>
          <a:noFill/>
        </p:spPr>
        <p:txBody>
          <a:bodyPr wrap="square" rtlCol="0">
            <a:spAutoFit/>
          </a:bodyPr>
          <a:lstStyle/>
          <a:p>
            <a:pPr>
              <a:lnSpc>
                <a:spcPts val="3400"/>
              </a:lnSpc>
            </a:pPr>
            <a:r>
              <a:rPr lang="zh-CN" altLang="en-US" sz="2300" dirty="0">
                <a:ea typeface="宋体" pitchFamily="2" charset="-122"/>
                <a:cs typeface="Times New Roman" pitchFamily="18" charset="0"/>
              </a:rPr>
              <a:t>        泛型，</a:t>
            </a:r>
            <a:r>
              <a:rPr lang="en-US" altLang="zh-CN" sz="2300" dirty="0">
                <a:ea typeface="宋体" pitchFamily="2" charset="-122"/>
                <a:cs typeface="Times New Roman" pitchFamily="18" charset="0"/>
              </a:rPr>
              <a:t>JDK1.5</a:t>
            </a:r>
            <a:r>
              <a:rPr lang="zh-CN" altLang="en-US" sz="2300" dirty="0">
                <a:ea typeface="宋体" pitchFamily="2" charset="-122"/>
                <a:cs typeface="Times New Roman" pitchFamily="18" charset="0"/>
              </a:rPr>
              <a:t>新加入的，解决数据类型的安全性问题，其主要原理是在类声明时通过一个标识表示类中某个属性的类型或者是某个方法的返回值及参数类型。这样在类声明或实例化时只要指定好需要的具体的类型即可。</a:t>
            </a:r>
            <a:endParaRPr lang="en-US" altLang="zh-CN" sz="2300" dirty="0">
              <a:ea typeface="宋体" pitchFamily="2" charset="-122"/>
              <a:cs typeface="Times New Roman" pitchFamily="18" charset="0"/>
            </a:endParaRPr>
          </a:p>
          <a:p>
            <a:pPr>
              <a:lnSpc>
                <a:spcPts val="3400"/>
              </a:lnSpc>
              <a:spcBef>
                <a:spcPts val="1200"/>
              </a:spcBef>
            </a:pPr>
            <a:r>
              <a:rPr lang="en-US" altLang="zh-CN" sz="2300" dirty="0">
                <a:ea typeface="宋体" pitchFamily="2" charset="-122"/>
                <a:cs typeface="Times New Roman" pitchFamily="18" charset="0"/>
              </a:rPr>
              <a:t>        Java</a:t>
            </a:r>
            <a:r>
              <a:rPr lang="zh-CN" altLang="en-US" sz="2300" dirty="0">
                <a:ea typeface="宋体" pitchFamily="2" charset="-122"/>
                <a:cs typeface="Times New Roman" pitchFamily="18" charset="0"/>
              </a:rPr>
              <a:t>泛型可以保证如果程序在编译时没有发出警告，运行时就不会产生</a:t>
            </a:r>
            <a:r>
              <a:rPr lang="en-US" altLang="zh-CN" sz="2300" dirty="0" err="1">
                <a:ea typeface="宋体" pitchFamily="2" charset="-122"/>
                <a:cs typeface="Times New Roman" pitchFamily="18" charset="0"/>
              </a:rPr>
              <a:t>ClassCastException</a:t>
            </a:r>
            <a:r>
              <a:rPr lang="zh-CN" altLang="en-US" sz="2300" dirty="0">
                <a:ea typeface="宋体" pitchFamily="2" charset="-122"/>
                <a:cs typeface="Times New Roman" pitchFamily="18" charset="0"/>
              </a:rPr>
              <a:t>异常。同时，代码更加简洁、健壮。</a:t>
            </a:r>
          </a:p>
        </p:txBody>
      </p:sp>
      <p:sp>
        <p:nvSpPr>
          <p:cNvPr id="6" name="TextBox 5"/>
          <p:cNvSpPr txBox="1"/>
          <p:nvPr/>
        </p:nvSpPr>
        <p:spPr>
          <a:xfrm>
            <a:off x="1214414" y="1927123"/>
            <a:ext cx="1267360" cy="646331"/>
          </a:xfrm>
          <a:prstGeom prst="rect">
            <a:avLst/>
          </a:prstGeom>
          <a:solidFill>
            <a:srgbClr val="92D050"/>
          </a:solidFill>
          <a:ln>
            <a:solidFill>
              <a:schemeClr val="tx1"/>
            </a:solidFill>
          </a:ln>
        </p:spPr>
        <p:txBody>
          <a:bodyPr wrap="square" rtlCol="0">
            <a:spAutoFit/>
          </a:bodyPr>
          <a:lstStyle/>
          <a:p>
            <a:r>
              <a:rPr lang="en-US" altLang="zh-CN" dirty="0">
                <a:ea typeface="宋体" pitchFamily="2" charset="-122"/>
              </a:rPr>
              <a:t>String</a:t>
            </a:r>
          </a:p>
          <a:p>
            <a:r>
              <a:rPr lang="zh-CN" altLang="en-US" dirty="0">
                <a:ea typeface="宋体" pitchFamily="2" charset="-122"/>
              </a:rPr>
              <a:t>类型对象</a:t>
            </a:r>
          </a:p>
        </p:txBody>
      </p:sp>
      <p:grpSp>
        <p:nvGrpSpPr>
          <p:cNvPr id="7" name="组合 6"/>
          <p:cNvGrpSpPr/>
          <p:nvPr/>
        </p:nvGrpSpPr>
        <p:grpSpPr>
          <a:xfrm>
            <a:off x="2554890" y="1641371"/>
            <a:ext cx="745506" cy="1214446"/>
            <a:chOff x="2554890" y="3786190"/>
            <a:chExt cx="714380" cy="1214446"/>
          </a:xfrm>
        </p:grpSpPr>
        <p:sp>
          <p:nvSpPr>
            <p:cNvPr id="8" name="右箭头 7"/>
            <p:cNvSpPr/>
            <p:nvPr/>
          </p:nvSpPr>
          <p:spPr>
            <a:xfrm>
              <a:off x="2571736" y="3786190"/>
              <a:ext cx="642942" cy="1214446"/>
            </a:xfrm>
            <a:prstGeom prst="righ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itchFamily="2" charset="-122"/>
              </a:endParaRPr>
            </a:p>
          </p:txBody>
        </p:sp>
        <p:sp>
          <p:nvSpPr>
            <p:cNvPr id="9" name="TextBox 8"/>
            <p:cNvSpPr txBox="1"/>
            <p:nvPr/>
          </p:nvSpPr>
          <p:spPr>
            <a:xfrm>
              <a:off x="2554890" y="4201170"/>
              <a:ext cx="714380" cy="369332"/>
            </a:xfrm>
            <a:prstGeom prst="rect">
              <a:avLst/>
            </a:prstGeom>
            <a:noFill/>
          </p:spPr>
          <p:txBody>
            <a:bodyPr wrap="square" rtlCol="0">
              <a:spAutoFit/>
            </a:bodyPr>
            <a:lstStyle/>
            <a:p>
              <a:r>
                <a:rPr lang="zh-CN" altLang="en-US" dirty="0">
                  <a:ea typeface="宋体" pitchFamily="2" charset="-122"/>
                </a:rPr>
                <a:t>添加</a:t>
              </a:r>
            </a:p>
          </p:txBody>
        </p:sp>
      </p:grpSp>
      <p:sp>
        <p:nvSpPr>
          <p:cNvPr id="10" name="TextBox 9"/>
          <p:cNvSpPr txBox="1"/>
          <p:nvPr/>
        </p:nvSpPr>
        <p:spPr>
          <a:xfrm>
            <a:off x="3286116" y="1923734"/>
            <a:ext cx="1863764" cy="646331"/>
          </a:xfrm>
          <a:prstGeom prst="rect">
            <a:avLst/>
          </a:prstGeom>
          <a:solidFill>
            <a:srgbClr val="92D050"/>
          </a:solidFill>
          <a:ln>
            <a:solidFill>
              <a:schemeClr val="tx1"/>
            </a:solidFill>
          </a:ln>
        </p:spPr>
        <p:txBody>
          <a:bodyPr wrap="square" rtlCol="0">
            <a:spAutoFit/>
          </a:bodyPr>
          <a:lstStyle/>
          <a:p>
            <a:r>
              <a:rPr lang="zh-CN" altLang="en-US" dirty="0">
                <a:ea typeface="宋体" pitchFamily="2" charset="-122"/>
              </a:rPr>
              <a:t>集合</a:t>
            </a:r>
            <a:endParaRPr lang="en-US" altLang="zh-CN" dirty="0">
              <a:ea typeface="宋体" pitchFamily="2" charset="-122"/>
            </a:endParaRPr>
          </a:p>
          <a:p>
            <a:r>
              <a:rPr lang="en-US" altLang="zh-CN" dirty="0">
                <a:ea typeface="宋体" pitchFamily="2" charset="-122"/>
              </a:rPr>
              <a:t>String</a:t>
            </a:r>
            <a:r>
              <a:rPr lang="zh-CN" altLang="en-US" dirty="0">
                <a:ea typeface="宋体" pitchFamily="2" charset="-122"/>
              </a:rPr>
              <a:t>类型对象</a:t>
            </a:r>
          </a:p>
        </p:txBody>
      </p:sp>
      <p:grpSp>
        <p:nvGrpSpPr>
          <p:cNvPr id="11" name="组合 10"/>
          <p:cNvGrpSpPr/>
          <p:nvPr/>
        </p:nvGrpSpPr>
        <p:grpSpPr>
          <a:xfrm>
            <a:off x="5198096" y="1641371"/>
            <a:ext cx="745506" cy="1214446"/>
            <a:chOff x="5198096" y="3786190"/>
            <a:chExt cx="714380" cy="1214446"/>
          </a:xfrm>
        </p:grpSpPr>
        <p:sp>
          <p:nvSpPr>
            <p:cNvPr id="12" name="右箭头 11"/>
            <p:cNvSpPr/>
            <p:nvPr/>
          </p:nvSpPr>
          <p:spPr>
            <a:xfrm>
              <a:off x="5214942" y="3786190"/>
              <a:ext cx="642942" cy="1214446"/>
            </a:xfrm>
            <a:prstGeom prst="righ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itchFamily="2" charset="-122"/>
              </a:endParaRPr>
            </a:p>
          </p:txBody>
        </p:sp>
        <p:sp>
          <p:nvSpPr>
            <p:cNvPr id="13" name="TextBox 12"/>
            <p:cNvSpPr txBox="1"/>
            <p:nvPr/>
          </p:nvSpPr>
          <p:spPr>
            <a:xfrm>
              <a:off x="5198096" y="4201170"/>
              <a:ext cx="714380" cy="369332"/>
            </a:xfrm>
            <a:prstGeom prst="rect">
              <a:avLst/>
            </a:prstGeom>
            <a:noFill/>
          </p:spPr>
          <p:txBody>
            <a:bodyPr wrap="square" rtlCol="0">
              <a:spAutoFit/>
            </a:bodyPr>
            <a:lstStyle/>
            <a:p>
              <a:r>
                <a:rPr lang="zh-CN" altLang="en-US" dirty="0">
                  <a:ea typeface="宋体" pitchFamily="2" charset="-122"/>
                </a:rPr>
                <a:t>读取</a:t>
              </a:r>
            </a:p>
          </p:txBody>
        </p:sp>
      </p:grpSp>
      <p:sp>
        <p:nvSpPr>
          <p:cNvPr id="14" name="TextBox 13"/>
          <p:cNvSpPr txBox="1"/>
          <p:nvPr/>
        </p:nvSpPr>
        <p:spPr>
          <a:xfrm>
            <a:off x="5929322" y="1927123"/>
            <a:ext cx="2832922" cy="646331"/>
          </a:xfrm>
          <a:prstGeom prst="rect">
            <a:avLst/>
          </a:prstGeom>
          <a:solidFill>
            <a:srgbClr val="92D050"/>
          </a:solidFill>
          <a:ln>
            <a:solidFill>
              <a:schemeClr val="tx1"/>
            </a:solidFill>
          </a:ln>
        </p:spPr>
        <p:txBody>
          <a:bodyPr wrap="square" rtlCol="0">
            <a:spAutoFit/>
          </a:bodyPr>
          <a:lstStyle/>
          <a:p>
            <a:r>
              <a:rPr lang="en-US" altLang="zh-CN" dirty="0">
                <a:ea typeface="宋体" pitchFamily="2" charset="-122"/>
              </a:rPr>
              <a:t>String</a:t>
            </a:r>
          </a:p>
          <a:p>
            <a:r>
              <a:rPr lang="zh-CN" altLang="en-US" dirty="0">
                <a:ea typeface="宋体" pitchFamily="2" charset="-122"/>
              </a:rPr>
              <a:t>类型对象，不需要强转</a:t>
            </a:r>
          </a:p>
        </p:txBody>
      </p:sp>
      <p:grpSp>
        <p:nvGrpSpPr>
          <p:cNvPr id="15" name="组合 14"/>
          <p:cNvGrpSpPr/>
          <p:nvPr/>
        </p:nvGrpSpPr>
        <p:grpSpPr>
          <a:xfrm>
            <a:off x="112349" y="2641503"/>
            <a:ext cx="5026711" cy="1003521"/>
            <a:chOff x="112350" y="4786322"/>
            <a:chExt cx="4816840" cy="1003521"/>
          </a:xfrm>
        </p:grpSpPr>
        <p:sp>
          <p:nvSpPr>
            <p:cNvPr id="16" name="TextBox 15"/>
            <p:cNvSpPr txBox="1"/>
            <p:nvPr/>
          </p:nvSpPr>
          <p:spPr>
            <a:xfrm>
              <a:off x="112350" y="5143512"/>
              <a:ext cx="4816840" cy="646331"/>
            </a:xfrm>
            <a:prstGeom prst="rect">
              <a:avLst/>
            </a:prstGeom>
            <a:noFill/>
          </p:spPr>
          <p:txBody>
            <a:bodyPr wrap="square" rtlCol="0">
              <a:spAutoFit/>
            </a:bodyPr>
            <a:lstStyle/>
            <a:p>
              <a:r>
                <a:rPr lang="zh-CN" altLang="en-US" dirty="0">
                  <a:ea typeface="宋体" pitchFamily="2" charset="-122"/>
                </a:rPr>
                <a:t>只有指定类型才可以添加到集合中：</a:t>
              </a:r>
              <a:r>
                <a:rPr lang="zh-CN" altLang="en-US" b="1" dirty="0">
                  <a:solidFill>
                    <a:srgbClr val="0000FF"/>
                  </a:solidFill>
                  <a:ea typeface="宋体" pitchFamily="2" charset="-122"/>
                </a:rPr>
                <a:t>类型安全</a:t>
              </a:r>
            </a:p>
            <a:p>
              <a:endParaRPr lang="zh-CN" altLang="en-US" dirty="0">
                <a:ea typeface="宋体" pitchFamily="2" charset="-122"/>
              </a:endParaRPr>
            </a:p>
          </p:txBody>
        </p:sp>
        <p:sp>
          <p:nvSpPr>
            <p:cNvPr id="17" name="上箭头 16"/>
            <p:cNvSpPr/>
            <p:nvPr/>
          </p:nvSpPr>
          <p:spPr>
            <a:xfrm>
              <a:off x="1571604" y="4786322"/>
              <a:ext cx="642942" cy="285752"/>
            </a:xfrm>
            <a:prstGeom prst="up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itchFamily="2" charset="-122"/>
              </a:endParaRPr>
            </a:p>
          </p:txBody>
        </p:sp>
      </p:grpSp>
      <p:grpSp>
        <p:nvGrpSpPr>
          <p:cNvPr id="18" name="组合 17"/>
          <p:cNvGrpSpPr/>
          <p:nvPr/>
        </p:nvGrpSpPr>
        <p:grpSpPr>
          <a:xfrm>
            <a:off x="5000628" y="2641503"/>
            <a:ext cx="4323900" cy="714380"/>
            <a:chOff x="5000628" y="4786322"/>
            <a:chExt cx="4143372" cy="714380"/>
          </a:xfrm>
        </p:grpSpPr>
        <p:sp>
          <p:nvSpPr>
            <p:cNvPr id="19" name="TextBox 18"/>
            <p:cNvSpPr txBox="1"/>
            <p:nvPr/>
          </p:nvSpPr>
          <p:spPr>
            <a:xfrm>
              <a:off x="5000628" y="5131370"/>
              <a:ext cx="4143372" cy="369332"/>
            </a:xfrm>
            <a:prstGeom prst="rect">
              <a:avLst/>
            </a:prstGeom>
            <a:noFill/>
          </p:spPr>
          <p:txBody>
            <a:bodyPr wrap="square" rtlCol="0">
              <a:spAutoFit/>
            </a:bodyPr>
            <a:lstStyle/>
            <a:p>
              <a:r>
                <a:rPr lang="zh-CN" altLang="en-US" dirty="0">
                  <a:ea typeface="宋体" pitchFamily="2" charset="-122"/>
                </a:rPr>
                <a:t>读取出来的对象不需要强转：</a:t>
              </a:r>
              <a:r>
                <a:rPr lang="zh-CN" altLang="en-US" b="1" dirty="0">
                  <a:solidFill>
                    <a:srgbClr val="0000FF"/>
                  </a:solidFill>
                  <a:ea typeface="宋体" pitchFamily="2" charset="-122"/>
                </a:rPr>
                <a:t>便捷</a:t>
              </a:r>
            </a:p>
          </p:txBody>
        </p:sp>
        <p:sp>
          <p:nvSpPr>
            <p:cNvPr id="20" name="下箭头 19"/>
            <p:cNvSpPr/>
            <p:nvPr/>
          </p:nvSpPr>
          <p:spPr>
            <a:xfrm>
              <a:off x="6143636" y="4786322"/>
              <a:ext cx="571504" cy="285752"/>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itchFamily="2" charset="-122"/>
              </a:endParaRPr>
            </a:p>
          </p:txBody>
        </p:sp>
      </p:grpSp>
      <p:sp>
        <p:nvSpPr>
          <p:cNvPr id="21" name="TextBox 20"/>
          <p:cNvSpPr txBox="1"/>
          <p:nvPr/>
        </p:nvSpPr>
        <p:spPr>
          <a:xfrm>
            <a:off x="145315" y="1463879"/>
            <a:ext cx="1535918" cy="646331"/>
          </a:xfrm>
          <a:prstGeom prst="rect">
            <a:avLst/>
          </a:prstGeom>
          <a:noFill/>
        </p:spPr>
        <p:txBody>
          <a:bodyPr wrap="square" rtlCol="0">
            <a:spAutoFit/>
          </a:bodyPr>
          <a:lstStyle/>
          <a:p>
            <a:r>
              <a:rPr lang="zh-CN" altLang="en-US" b="1">
                <a:ea typeface="宋体" pitchFamily="2" charset="-122"/>
              </a:rPr>
              <a:t>在集合中有泛型时</a:t>
            </a:r>
          </a:p>
        </p:txBody>
      </p:sp>
    </p:spTree>
    <p:extLst>
      <p:ext uri="{BB962C8B-B14F-4D97-AF65-F5344CB8AC3E}">
        <p14:creationId xmlns:p14="http://schemas.microsoft.com/office/powerpoint/2010/main" val="1398449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59632" y="1268760"/>
            <a:ext cx="6336704" cy="954107"/>
          </a:xfrm>
          <a:prstGeom prst="rect">
            <a:avLst/>
          </a:prstGeom>
        </p:spPr>
        <p:txBody>
          <a:bodyPr wrap="square">
            <a:spAutoFit/>
          </a:bodyPr>
          <a:lstStyle/>
          <a:p>
            <a:r>
              <a:rPr lang="en-US" altLang="zh-CN" sz="2800"/>
              <a:t>Comparable c = </a:t>
            </a:r>
            <a:r>
              <a:rPr lang="en-US" altLang="zh-CN" sz="2800" b="1"/>
              <a:t>new Date();</a:t>
            </a:r>
          </a:p>
          <a:p>
            <a:r>
              <a:rPr lang="en-US" altLang="zh-CN" sz="2800"/>
              <a:t>System.</a:t>
            </a:r>
            <a:r>
              <a:rPr lang="en-US" altLang="zh-CN" sz="2800" b="1"/>
              <a:t>out.println(c.compareTo("red"));</a:t>
            </a:r>
            <a:endParaRPr lang="zh-CN" altLang="en-US" sz="2800"/>
          </a:p>
        </p:txBody>
      </p:sp>
      <p:sp>
        <p:nvSpPr>
          <p:cNvPr id="5" name="矩形 4"/>
          <p:cNvSpPr/>
          <p:nvPr/>
        </p:nvSpPr>
        <p:spPr>
          <a:xfrm>
            <a:off x="1115616" y="3375863"/>
            <a:ext cx="6336704" cy="954107"/>
          </a:xfrm>
          <a:prstGeom prst="rect">
            <a:avLst/>
          </a:prstGeom>
        </p:spPr>
        <p:txBody>
          <a:bodyPr wrap="square">
            <a:spAutoFit/>
          </a:bodyPr>
          <a:lstStyle/>
          <a:p>
            <a:r>
              <a:rPr lang="en-US" altLang="zh-CN" sz="2800"/>
              <a:t>Comparable&lt;Date&gt; c = </a:t>
            </a:r>
            <a:r>
              <a:rPr lang="en-US" altLang="zh-CN" sz="2800" b="1"/>
              <a:t>new Date();</a:t>
            </a:r>
          </a:p>
          <a:p>
            <a:r>
              <a:rPr lang="en-US" altLang="zh-CN" sz="2800"/>
              <a:t>System.</a:t>
            </a:r>
            <a:r>
              <a:rPr lang="en-US" altLang="zh-CN" sz="2800" b="1"/>
              <a:t>out.println(c.compareTo("red"));</a:t>
            </a:r>
            <a:endParaRPr lang="zh-CN" altLang="en-US" sz="2800"/>
          </a:p>
        </p:txBody>
      </p:sp>
      <p:sp>
        <p:nvSpPr>
          <p:cNvPr id="6" name="矩形 5"/>
          <p:cNvSpPr/>
          <p:nvPr/>
        </p:nvSpPr>
        <p:spPr>
          <a:xfrm>
            <a:off x="971600" y="1124744"/>
            <a:ext cx="6624736" cy="12241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71600" y="3240849"/>
            <a:ext cx="6624736" cy="12241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3131840" y="2450559"/>
            <a:ext cx="1440160" cy="369332"/>
          </a:xfrm>
          <a:prstGeom prst="rect">
            <a:avLst/>
          </a:prstGeom>
          <a:noFill/>
        </p:spPr>
        <p:txBody>
          <a:bodyPr wrap="square" rtlCol="0">
            <a:spAutoFit/>
          </a:bodyPr>
          <a:lstStyle/>
          <a:p>
            <a:r>
              <a:rPr lang="en-US" altLang="zh-CN">
                <a:ea typeface="宋体" panose="02010600030101010101" pitchFamily="2" charset="-122"/>
              </a:rPr>
              <a:t>JDK 1.5 </a:t>
            </a:r>
            <a:r>
              <a:rPr lang="zh-CN" altLang="en-US">
                <a:ea typeface="宋体" panose="02010600030101010101" pitchFamily="2" charset="-122"/>
              </a:rPr>
              <a:t>之前</a:t>
            </a:r>
          </a:p>
        </p:txBody>
      </p:sp>
      <p:sp>
        <p:nvSpPr>
          <p:cNvPr id="9" name="TextBox 8"/>
          <p:cNvSpPr txBox="1"/>
          <p:nvPr/>
        </p:nvSpPr>
        <p:spPr>
          <a:xfrm>
            <a:off x="3275856" y="4608130"/>
            <a:ext cx="1440160" cy="369332"/>
          </a:xfrm>
          <a:prstGeom prst="rect">
            <a:avLst/>
          </a:prstGeom>
          <a:noFill/>
        </p:spPr>
        <p:txBody>
          <a:bodyPr wrap="square" rtlCol="0">
            <a:spAutoFit/>
          </a:bodyPr>
          <a:lstStyle/>
          <a:p>
            <a:r>
              <a:rPr lang="en-US" altLang="zh-CN">
                <a:ea typeface="宋体" panose="02010600030101010101" pitchFamily="2" charset="-122"/>
              </a:rPr>
              <a:t>JDK 1.5 </a:t>
            </a:r>
            <a:endParaRPr lang="zh-CN" altLang="en-US">
              <a:ea typeface="宋体" panose="02010600030101010101" pitchFamily="2" charset="-122"/>
            </a:endParaRPr>
          </a:p>
        </p:txBody>
      </p:sp>
      <p:sp>
        <p:nvSpPr>
          <p:cNvPr id="10" name="TextBox 9"/>
          <p:cNvSpPr txBox="1"/>
          <p:nvPr/>
        </p:nvSpPr>
        <p:spPr>
          <a:xfrm>
            <a:off x="791580" y="5301208"/>
            <a:ext cx="7560840" cy="830997"/>
          </a:xfrm>
          <a:prstGeom prst="rect">
            <a:avLst/>
          </a:prstGeom>
          <a:noFill/>
        </p:spPr>
        <p:txBody>
          <a:bodyPr wrap="square" rtlCol="0">
            <a:spAutoFit/>
          </a:bodyPr>
          <a:lstStyle/>
          <a:p>
            <a:r>
              <a:rPr lang="zh-CN" altLang="en-US" sz="2400">
                <a:latin typeface="宋体" panose="02010600030101010101" pitchFamily="2" charset="-122"/>
                <a:ea typeface="宋体" panose="02010600030101010101" pitchFamily="2" charset="-122"/>
              </a:rPr>
              <a:t>体会：使用泛型的主要优点是能够在编译时而不是在运行时检测错误。</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995" y="3852917"/>
            <a:ext cx="450528" cy="4268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7631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a:stretch>
            <a:fillRect/>
          </a:stretch>
        </p:blipFill>
        <p:spPr>
          <a:xfrm>
            <a:off x="395536" y="1844824"/>
            <a:ext cx="8429684" cy="1928826"/>
          </a:xfrm>
        </p:spPr>
      </p:pic>
      <p:sp>
        <p:nvSpPr>
          <p:cNvPr id="5" name="TextBox 4"/>
          <p:cNvSpPr txBox="1"/>
          <p:nvPr/>
        </p:nvSpPr>
        <p:spPr>
          <a:xfrm>
            <a:off x="395536" y="2420888"/>
            <a:ext cx="8424936" cy="830997"/>
          </a:xfrm>
          <a:prstGeom prst="rect">
            <a:avLst/>
          </a:prstGeom>
          <a:noFill/>
        </p:spPr>
        <p:txBody>
          <a:bodyPr wrap="square" rtlCol="0">
            <a:spAutoFit/>
          </a:bodyPr>
          <a:lstStyle/>
          <a:p>
            <a:pPr algn="ctr"/>
            <a:r>
              <a:rPr lang="en-US" altLang="zh-CN" sz="4800">
                <a:solidFill>
                  <a:schemeClr val="bg1"/>
                </a:solidFill>
                <a:ea typeface="隶书" panose="02010509060101010101" pitchFamily="49" charset="-122"/>
              </a:rPr>
              <a:t>10-2 </a:t>
            </a:r>
            <a:r>
              <a:rPr lang="zh-CN" altLang="en-US" sz="4800">
                <a:solidFill>
                  <a:schemeClr val="bg1"/>
                </a:solidFill>
                <a:ea typeface="隶书" panose="02010509060101010101" pitchFamily="49" charset="-122"/>
              </a:rPr>
              <a:t>使用泛型</a:t>
            </a:r>
            <a:endParaRPr lang="zh-CN" altLang="en-US" sz="4800" dirty="0">
              <a:solidFill>
                <a:schemeClr val="bg1"/>
              </a:solidFill>
              <a:ea typeface="隶书" panose="02010509060101010101" pitchFamily="49" charset="-122"/>
            </a:endParaRPr>
          </a:p>
        </p:txBody>
      </p:sp>
    </p:spTree>
    <p:extLst>
      <p:ext uri="{BB962C8B-B14F-4D97-AF65-F5344CB8AC3E}">
        <p14:creationId xmlns:p14="http://schemas.microsoft.com/office/powerpoint/2010/main" val="1470539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2428" y="687708"/>
            <a:ext cx="3528392" cy="646331"/>
          </a:xfrm>
          <a:prstGeom prst="rect">
            <a:avLst/>
          </a:prstGeom>
          <a:noFill/>
        </p:spPr>
        <p:txBody>
          <a:bodyPr wrap="square" rtlCol="0">
            <a:spAutoFit/>
          </a:bodyPr>
          <a:lstStyle/>
          <a:p>
            <a:pPr algn="ctr"/>
            <a:r>
              <a:rPr lang="en-US" altLang="zh-CN" sz="3600" b="1">
                <a:ea typeface="宋体" pitchFamily="2" charset="-122"/>
              </a:rPr>
              <a:t>10.2 </a:t>
            </a:r>
            <a:r>
              <a:rPr lang="zh-CN" altLang="en-US" sz="3600" b="1">
                <a:ea typeface="宋体" pitchFamily="2" charset="-122"/>
              </a:rPr>
              <a:t>使用</a:t>
            </a:r>
            <a:r>
              <a:rPr lang="zh-CN" altLang="en-US" sz="3600" b="1" dirty="0">
                <a:ea typeface="宋体" pitchFamily="2" charset="-122"/>
              </a:rPr>
              <a:t>泛型</a:t>
            </a:r>
          </a:p>
        </p:txBody>
      </p:sp>
      <p:sp>
        <p:nvSpPr>
          <p:cNvPr id="3" name="TextBox 2"/>
          <p:cNvSpPr txBox="1"/>
          <p:nvPr/>
        </p:nvSpPr>
        <p:spPr>
          <a:xfrm>
            <a:off x="234440" y="1196752"/>
            <a:ext cx="8510737" cy="5632311"/>
          </a:xfrm>
          <a:prstGeom prst="rect">
            <a:avLst/>
          </a:prstGeom>
          <a:noFill/>
        </p:spPr>
        <p:txBody>
          <a:bodyPr wrap="square" rtlCol="0">
            <a:spAutoFit/>
          </a:bodyPr>
          <a:lstStyle/>
          <a:p>
            <a:r>
              <a:rPr lang="en-US" altLang="zh-CN" sz="2400" b="1" dirty="0">
                <a:solidFill>
                  <a:srgbClr val="FF0000"/>
                </a:solidFill>
                <a:ea typeface="宋体" pitchFamily="2" charset="-122"/>
                <a:cs typeface="Times New Roman" pitchFamily="18" charset="0"/>
              </a:rPr>
              <a:t>1.</a:t>
            </a:r>
            <a:r>
              <a:rPr lang="zh-CN" altLang="en-US" sz="2400" b="1" dirty="0">
                <a:solidFill>
                  <a:srgbClr val="FF0000"/>
                </a:solidFill>
                <a:ea typeface="宋体" pitchFamily="2" charset="-122"/>
                <a:cs typeface="Times New Roman" pitchFamily="18" charset="0"/>
              </a:rPr>
              <a:t>泛型的声明</a:t>
            </a:r>
            <a:endParaRPr lang="en-US" altLang="zh-CN" sz="2400" b="1" dirty="0">
              <a:solidFill>
                <a:srgbClr val="FF0000"/>
              </a:solidFill>
              <a:ea typeface="宋体" pitchFamily="2" charset="-122"/>
              <a:cs typeface="Times New Roman" pitchFamily="18" charset="0"/>
            </a:endParaRPr>
          </a:p>
          <a:p>
            <a:r>
              <a:rPr lang="en-US" altLang="zh-CN" sz="2400" dirty="0">
                <a:ea typeface="宋体" pitchFamily="2" charset="-122"/>
                <a:cs typeface="Times New Roman" pitchFamily="18" charset="0"/>
              </a:rPr>
              <a:t>	</a:t>
            </a:r>
            <a:r>
              <a:rPr lang="en-US" altLang="zh-CN" sz="2800" dirty="0">
                <a:ea typeface="宋体" pitchFamily="2" charset="-122"/>
                <a:cs typeface="Times New Roman" pitchFamily="18" charset="0"/>
              </a:rPr>
              <a:t>interface List&lt;T&gt; </a:t>
            </a:r>
            <a:r>
              <a:rPr lang="zh-CN" altLang="en-US" sz="2800" dirty="0">
                <a:ea typeface="宋体" pitchFamily="2" charset="-122"/>
                <a:cs typeface="Times New Roman" pitchFamily="18" charset="0"/>
              </a:rPr>
              <a:t>和 </a:t>
            </a:r>
            <a:r>
              <a:rPr lang="en-US" altLang="zh-CN" sz="2800">
                <a:ea typeface="宋体" pitchFamily="2" charset="-122"/>
                <a:cs typeface="Times New Roman" pitchFamily="18" charset="0"/>
              </a:rPr>
              <a:t>class GenTest&lt;K,V</a:t>
            </a:r>
            <a:r>
              <a:rPr lang="en-US" altLang="zh-CN" sz="2800" dirty="0">
                <a:ea typeface="宋体" pitchFamily="2" charset="-122"/>
                <a:cs typeface="Times New Roman" pitchFamily="18" charset="0"/>
              </a:rPr>
              <a:t>&gt; </a:t>
            </a:r>
          </a:p>
          <a:p>
            <a:r>
              <a:rPr lang="en-US" altLang="zh-CN" sz="2800" dirty="0">
                <a:ea typeface="宋体" pitchFamily="2" charset="-122"/>
                <a:cs typeface="Times New Roman" pitchFamily="18" charset="0"/>
              </a:rPr>
              <a:t>	</a:t>
            </a:r>
            <a:r>
              <a:rPr lang="zh-CN" altLang="en-US" sz="2800" dirty="0">
                <a:ea typeface="宋体" pitchFamily="2" charset="-122"/>
                <a:cs typeface="Times New Roman" pitchFamily="18" charset="0"/>
              </a:rPr>
              <a:t>其中，</a:t>
            </a:r>
            <a:r>
              <a:rPr lang="en-US" altLang="zh-CN" sz="2800" dirty="0">
                <a:ea typeface="宋体" pitchFamily="2" charset="-122"/>
                <a:cs typeface="Times New Roman" pitchFamily="18" charset="0"/>
              </a:rPr>
              <a:t>T,K,V</a:t>
            </a:r>
            <a:r>
              <a:rPr lang="zh-CN" altLang="en-US" sz="2800" dirty="0">
                <a:ea typeface="宋体" pitchFamily="2" charset="-122"/>
                <a:cs typeface="Times New Roman" pitchFamily="18" charset="0"/>
              </a:rPr>
              <a:t>不代表值，而是表示类型。这里使</a:t>
            </a:r>
            <a:endParaRPr lang="en-US" altLang="zh-CN" sz="2800" dirty="0">
              <a:ea typeface="宋体" pitchFamily="2" charset="-122"/>
              <a:cs typeface="Times New Roman" pitchFamily="18" charset="0"/>
            </a:endParaRPr>
          </a:p>
          <a:p>
            <a:r>
              <a:rPr lang="en-US" altLang="zh-CN" sz="2800" dirty="0">
                <a:ea typeface="宋体" pitchFamily="2" charset="-122"/>
                <a:cs typeface="Times New Roman" pitchFamily="18" charset="0"/>
              </a:rPr>
              <a:t>           </a:t>
            </a:r>
            <a:r>
              <a:rPr lang="zh-CN" altLang="en-US" sz="2800" dirty="0">
                <a:ea typeface="宋体" pitchFamily="2" charset="-122"/>
                <a:cs typeface="Times New Roman" pitchFamily="18" charset="0"/>
              </a:rPr>
              <a:t>用任意字母都可以。常用</a:t>
            </a:r>
            <a:r>
              <a:rPr lang="en-US" altLang="zh-CN" sz="2800" dirty="0">
                <a:ea typeface="宋体" pitchFamily="2" charset="-122"/>
                <a:cs typeface="Times New Roman" pitchFamily="18" charset="0"/>
              </a:rPr>
              <a:t>T</a:t>
            </a:r>
            <a:r>
              <a:rPr lang="zh-CN" altLang="en-US" sz="2800" dirty="0">
                <a:ea typeface="宋体" pitchFamily="2" charset="-122"/>
                <a:cs typeface="Times New Roman" pitchFamily="18" charset="0"/>
              </a:rPr>
              <a:t>表示，是</a:t>
            </a:r>
            <a:r>
              <a:rPr lang="en-US" altLang="zh-CN" sz="2800" dirty="0">
                <a:ea typeface="宋体" pitchFamily="2" charset="-122"/>
                <a:cs typeface="Times New Roman" pitchFamily="18" charset="0"/>
              </a:rPr>
              <a:t>Type</a:t>
            </a:r>
            <a:r>
              <a:rPr lang="zh-CN" altLang="en-US" sz="2800" dirty="0">
                <a:ea typeface="宋体" pitchFamily="2" charset="-122"/>
                <a:cs typeface="Times New Roman" pitchFamily="18" charset="0"/>
              </a:rPr>
              <a:t>的缩写。</a:t>
            </a:r>
            <a:endParaRPr lang="en-US" altLang="zh-CN" sz="2800" dirty="0">
              <a:ea typeface="宋体" pitchFamily="2" charset="-122"/>
              <a:cs typeface="Times New Roman" pitchFamily="18" charset="0"/>
            </a:endParaRPr>
          </a:p>
          <a:p>
            <a:r>
              <a:rPr lang="en-US" altLang="zh-CN" sz="2400">
                <a:ea typeface="宋体" pitchFamily="2" charset="-122"/>
                <a:cs typeface="Times New Roman" pitchFamily="18" charset="0"/>
              </a:rPr>
              <a:t>	</a:t>
            </a:r>
            <a:endParaRPr lang="en-US" altLang="zh-CN" sz="2400" b="1" dirty="0">
              <a:solidFill>
                <a:srgbClr val="FF0000"/>
              </a:solidFill>
              <a:ea typeface="宋体" pitchFamily="2" charset="-122"/>
              <a:cs typeface="Times New Roman" pitchFamily="18" charset="0"/>
            </a:endParaRPr>
          </a:p>
          <a:p>
            <a:r>
              <a:rPr lang="en-US" altLang="zh-CN" sz="2400" b="1" dirty="0">
                <a:solidFill>
                  <a:srgbClr val="FF0000"/>
                </a:solidFill>
                <a:ea typeface="宋体" pitchFamily="2" charset="-122"/>
                <a:cs typeface="Times New Roman" pitchFamily="18" charset="0"/>
              </a:rPr>
              <a:t>2.</a:t>
            </a:r>
            <a:r>
              <a:rPr lang="zh-CN" altLang="en-US" sz="2400" b="1" dirty="0">
                <a:solidFill>
                  <a:srgbClr val="FF0000"/>
                </a:solidFill>
                <a:ea typeface="宋体" pitchFamily="2" charset="-122"/>
                <a:cs typeface="Times New Roman" pitchFamily="18" charset="0"/>
              </a:rPr>
              <a:t>泛型的实例化：</a:t>
            </a:r>
            <a:endParaRPr lang="en-US" altLang="zh-CN" sz="2400" b="1" dirty="0">
              <a:solidFill>
                <a:srgbClr val="FF0000"/>
              </a:solidFill>
              <a:ea typeface="宋体" pitchFamily="2" charset="-122"/>
              <a:cs typeface="Times New Roman" pitchFamily="18" charset="0"/>
            </a:endParaRPr>
          </a:p>
          <a:p>
            <a:r>
              <a:rPr lang="en-US" altLang="zh-CN" sz="2400" dirty="0">
                <a:ea typeface="宋体" pitchFamily="2" charset="-122"/>
                <a:cs typeface="Times New Roman" pitchFamily="18" charset="0"/>
              </a:rPr>
              <a:t>     </a:t>
            </a:r>
            <a:r>
              <a:rPr lang="zh-CN" altLang="en-US" sz="2800" dirty="0">
                <a:ea typeface="宋体" pitchFamily="2" charset="-122"/>
                <a:cs typeface="Times New Roman" pitchFamily="18" charset="0"/>
              </a:rPr>
              <a:t>一定要在类名后面指定类型参数的值（类型）。如：</a:t>
            </a:r>
            <a:endParaRPr lang="en-US" altLang="zh-CN" sz="2400" dirty="0">
              <a:ea typeface="宋体" pitchFamily="2" charset="-122"/>
              <a:cs typeface="Times New Roman" pitchFamily="18" charset="0"/>
            </a:endParaRPr>
          </a:p>
          <a:p>
            <a:r>
              <a:rPr lang="en-US" altLang="zh-CN" sz="2400" dirty="0">
                <a:ea typeface="宋体" pitchFamily="2" charset="-122"/>
                <a:cs typeface="Times New Roman" pitchFamily="18" charset="0"/>
              </a:rPr>
              <a:t>          </a:t>
            </a:r>
            <a:r>
              <a:rPr lang="en-US" altLang="zh-CN" sz="2800" b="1" dirty="0">
                <a:solidFill>
                  <a:srgbClr val="C00000"/>
                </a:solidFill>
                <a:ea typeface="宋体" pitchFamily="2" charset="-122"/>
                <a:cs typeface="Times New Roman" pitchFamily="18" charset="0"/>
              </a:rPr>
              <a:t>List&lt;String&gt; </a:t>
            </a:r>
            <a:r>
              <a:rPr lang="en-US" altLang="zh-CN" sz="2800" b="1" dirty="0" err="1">
                <a:solidFill>
                  <a:srgbClr val="C00000"/>
                </a:solidFill>
                <a:ea typeface="宋体" pitchFamily="2" charset="-122"/>
                <a:cs typeface="Times New Roman" pitchFamily="18" charset="0"/>
              </a:rPr>
              <a:t>strList</a:t>
            </a:r>
            <a:r>
              <a:rPr lang="en-US" altLang="zh-CN" sz="2800" b="1" dirty="0">
                <a:solidFill>
                  <a:srgbClr val="C00000"/>
                </a:solidFill>
                <a:ea typeface="宋体" pitchFamily="2" charset="-122"/>
                <a:cs typeface="Times New Roman" pitchFamily="18" charset="0"/>
              </a:rPr>
              <a:t> = new </a:t>
            </a:r>
            <a:r>
              <a:rPr lang="en-US" altLang="zh-CN" sz="2800" b="1" dirty="0" err="1">
                <a:solidFill>
                  <a:srgbClr val="C00000"/>
                </a:solidFill>
                <a:ea typeface="宋体" pitchFamily="2" charset="-122"/>
                <a:cs typeface="Times New Roman" pitchFamily="18" charset="0"/>
              </a:rPr>
              <a:t>ArrayList</a:t>
            </a:r>
            <a:r>
              <a:rPr lang="en-US" altLang="zh-CN" sz="2800" b="1" dirty="0">
                <a:solidFill>
                  <a:srgbClr val="C00000"/>
                </a:solidFill>
                <a:ea typeface="宋体" pitchFamily="2" charset="-122"/>
                <a:cs typeface="Times New Roman" pitchFamily="18" charset="0"/>
              </a:rPr>
              <a:t>&lt;String&gt;();</a:t>
            </a:r>
          </a:p>
          <a:p>
            <a:r>
              <a:rPr lang="en-US" altLang="zh-CN" sz="2800" b="1" dirty="0">
                <a:solidFill>
                  <a:srgbClr val="C00000"/>
                </a:solidFill>
                <a:ea typeface="宋体" pitchFamily="2" charset="-122"/>
                <a:cs typeface="Times New Roman" pitchFamily="18" charset="0"/>
              </a:rPr>
              <a:t>        Iterator&lt;Customer&gt; iterator = </a:t>
            </a:r>
            <a:r>
              <a:rPr lang="en-US" altLang="zh-CN" sz="2800" b="1" dirty="0" err="1">
                <a:solidFill>
                  <a:srgbClr val="C00000"/>
                </a:solidFill>
                <a:ea typeface="宋体" pitchFamily="2" charset="-122"/>
                <a:cs typeface="Times New Roman" pitchFamily="18" charset="0"/>
              </a:rPr>
              <a:t>customers.iterator</a:t>
            </a:r>
            <a:r>
              <a:rPr lang="en-US" altLang="zh-CN" sz="2800" b="1" dirty="0">
                <a:solidFill>
                  <a:srgbClr val="C00000"/>
                </a:solidFill>
                <a:ea typeface="宋体" pitchFamily="2" charset="-122"/>
                <a:cs typeface="Times New Roman" pitchFamily="18" charset="0"/>
              </a:rPr>
              <a:t>();</a:t>
            </a:r>
          </a:p>
          <a:p>
            <a:pPr marL="914400" lvl="1" indent="-457200">
              <a:buFont typeface="Wingdings" pitchFamily="2" charset="2"/>
              <a:buChar char="Ø"/>
            </a:pPr>
            <a:r>
              <a:rPr lang="en-US" altLang="zh-CN" sz="2400" dirty="0">
                <a:solidFill>
                  <a:srgbClr val="0000FF"/>
                </a:solidFill>
                <a:ea typeface="宋体" pitchFamily="2" charset="-122"/>
                <a:cs typeface="Times New Roman" pitchFamily="18" charset="0"/>
              </a:rPr>
              <a:t>T</a:t>
            </a:r>
            <a:r>
              <a:rPr lang="zh-CN" altLang="en-US" sz="2400" dirty="0">
                <a:solidFill>
                  <a:srgbClr val="0000FF"/>
                </a:solidFill>
                <a:ea typeface="宋体" pitchFamily="2" charset="-122"/>
                <a:cs typeface="Times New Roman" pitchFamily="18" charset="0"/>
              </a:rPr>
              <a:t>只能是类，不能用基本数据类型</a:t>
            </a:r>
            <a:r>
              <a:rPr lang="zh-CN" altLang="en-US" sz="2400">
                <a:solidFill>
                  <a:srgbClr val="0000FF"/>
                </a:solidFill>
                <a:ea typeface="宋体" pitchFamily="2" charset="-122"/>
                <a:cs typeface="Times New Roman" pitchFamily="18" charset="0"/>
              </a:rPr>
              <a:t>填充。但可以使用包装类填充</a:t>
            </a:r>
            <a:endParaRPr lang="en-US" altLang="zh-CN" sz="2400">
              <a:solidFill>
                <a:srgbClr val="0000FF"/>
              </a:solidFill>
              <a:ea typeface="宋体" pitchFamily="2" charset="-122"/>
              <a:cs typeface="Times New Roman" pitchFamily="18" charset="0"/>
            </a:endParaRPr>
          </a:p>
          <a:p>
            <a:pPr marL="914400" lvl="1" indent="-457200">
              <a:buFont typeface="Wingdings" pitchFamily="2" charset="2"/>
              <a:buChar char="Ø"/>
            </a:pPr>
            <a:r>
              <a:rPr lang="zh-CN" altLang="en-US" sz="2400" b="1">
                <a:ea typeface="宋体" pitchFamily="2" charset="-122"/>
              </a:rPr>
              <a:t>把一个集合中的内容限制为一个特定的数据类型，这就是</a:t>
            </a:r>
            <a:r>
              <a:rPr lang="en-US" altLang="zh-CN" sz="2400" b="1">
                <a:ea typeface="宋体" pitchFamily="2" charset="-122"/>
              </a:rPr>
              <a:t>generics</a:t>
            </a:r>
            <a:r>
              <a:rPr lang="zh-CN" altLang="en-US" sz="2400" b="1">
                <a:ea typeface="宋体" pitchFamily="2" charset="-122"/>
              </a:rPr>
              <a:t>背后的核心思想</a:t>
            </a:r>
          </a:p>
          <a:p>
            <a:pPr marL="914400" lvl="1" indent="-457200">
              <a:buFont typeface="Wingdings" pitchFamily="2" charset="2"/>
              <a:buChar char="Ø"/>
            </a:pPr>
            <a:endParaRPr lang="en-US" altLang="zh-CN" sz="2400" dirty="0">
              <a:solidFill>
                <a:srgbClr val="0000FF"/>
              </a:solidFill>
              <a:ea typeface="宋体" pitchFamily="2" charset="-122"/>
              <a:cs typeface="Times New Roman" pitchFamily="18" charset="0"/>
            </a:endParaRPr>
          </a:p>
        </p:txBody>
      </p:sp>
      <p:cxnSp>
        <p:nvCxnSpPr>
          <p:cNvPr id="7" name="直接箭头连接符 6"/>
          <p:cNvCxnSpPr/>
          <p:nvPr/>
        </p:nvCxnSpPr>
        <p:spPr>
          <a:xfrm>
            <a:off x="827584" y="1916832"/>
            <a:ext cx="0" cy="1152128"/>
          </a:xfrm>
          <a:prstGeom prst="straightConnector1">
            <a:avLst/>
          </a:prstGeom>
          <a:ln w="508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7944126"/>
      </p:ext>
    </p:extLst>
  </p:cSld>
  <p:clrMapOvr>
    <a:masterClrMapping/>
  </p:clrMapOvr>
</p:sld>
</file>

<file path=ppt/theme/theme1.xml><?xml version="1.0" encoding="utf-8"?>
<a:theme xmlns:a="http://schemas.openxmlformats.org/drawingml/2006/main" name="PPT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3">
      <a:majorFont>
        <a:latin typeface="Calibri"/>
        <a:ea typeface="Arial Unicode MS"/>
        <a:cs typeface=""/>
      </a:majorFont>
      <a:minorFont>
        <a:latin typeface="Calibri"/>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PPT模板</Template>
  <TotalTime>4087</TotalTime>
  <Words>1477</Words>
  <Application>Microsoft Office PowerPoint</Application>
  <PresentationFormat>全屏显示(4:3)</PresentationFormat>
  <Paragraphs>276</Paragraphs>
  <Slides>28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28</vt:i4>
      </vt:variant>
    </vt:vector>
  </HeadingPairs>
  <TitlesOfParts>
    <vt:vector size="35" baseType="lpstr">
      <vt:lpstr>楷体</vt:lpstr>
      <vt:lpstr>宋体</vt:lpstr>
      <vt:lpstr>Arial</vt:lpstr>
      <vt:lpstr>Calibri</vt:lpstr>
      <vt:lpstr>Courier New</vt:lpstr>
      <vt:lpstr>Wingdings</vt:lpstr>
      <vt:lpstr>PPT模板</vt:lpstr>
      <vt:lpstr>第10章 泛型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请输出如下来两段代码有何不同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WwW.YlmF.CoM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petrelsky5</dc:creator>
  <cp:lastModifiedBy>斌 乐</cp:lastModifiedBy>
  <cp:revision>469</cp:revision>
  <dcterms:created xsi:type="dcterms:W3CDTF">2012-08-05T14:09:30Z</dcterms:created>
  <dcterms:modified xsi:type="dcterms:W3CDTF">2019-05-03T16:06:16Z</dcterms:modified>
</cp:coreProperties>
</file>