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623" r:id="rId4"/>
    <p:sldId id="540" r:id="rId6"/>
    <p:sldId id="613" r:id="rId7"/>
    <p:sldId id="593" r:id="rId8"/>
    <p:sldId id="541" r:id="rId9"/>
    <p:sldId id="594" r:id="rId10"/>
    <p:sldId id="583" r:id="rId11"/>
    <p:sldId id="584" r:id="rId12"/>
    <p:sldId id="614" r:id="rId13"/>
    <p:sldId id="539" r:id="rId14"/>
    <p:sldId id="543" r:id="rId15"/>
    <p:sldId id="528" r:id="rId16"/>
    <p:sldId id="612" r:id="rId17"/>
    <p:sldId id="625" r:id="rId18"/>
    <p:sldId id="604" r:id="rId19"/>
    <p:sldId id="544" r:id="rId20"/>
    <p:sldId id="532" r:id="rId21"/>
    <p:sldId id="533" r:id="rId22"/>
    <p:sldId id="615" r:id="rId23"/>
    <p:sldId id="555" r:id="rId24"/>
    <p:sldId id="556" r:id="rId25"/>
    <p:sldId id="553" r:id="rId26"/>
    <p:sldId id="554" r:id="rId27"/>
    <p:sldId id="557" r:id="rId28"/>
    <p:sldId id="616" r:id="rId29"/>
    <p:sldId id="571" r:id="rId30"/>
    <p:sldId id="572" r:id="rId31"/>
    <p:sldId id="595" r:id="rId32"/>
    <p:sldId id="635" r:id="rId33"/>
    <p:sldId id="642" r:id="rId34"/>
    <p:sldId id="643" r:id="rId35"/>
    <p:sldId id="644" r:id="rId36"/>
    <p:sldId id="645" r:id="rId37"/>
    <p:sldId id="646" r:id="rId38"/>
    <p:sldId id="647" r:id="rId39"/>
    <p:sldId id="637" r:id="rId40"/>
    <p:sldId id="638" r:id="rId41"/>
    <p:sldId id="639" r:id="rId42"/>
    <p:sldId id="640" r:id="rId43"/>
    <p:sldId id="641" r:id="rId44"/>
    <p:sldId id="566" r:id="rId45"/>
    <p:sldId id="568" r:id="rId46"/>
    <p:sldId id="619" r:id="rId47"/>
    <p:sldId id="609" r:id="rId48"/>
    <p:sldId id="610" r:id="rId49"/>
    <p:sldId id="582" r:id="rId50"/>
    <p:sldId id="537" r:id="rId51"/>
    <p:sldId id="592" r:id="rId52"/>
    <p:sldId id="538" r:id="rId53"/>
    <p:sldId id="598" r:id="rId54"/>
    <p:sldId id="636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>
      <p:cViewPr varScale="1">
        <p:scale>
          <a:sx n="86" d="100"/>
          <a:sy n="86" d="100"/>
        </p:scale>
        <p:origin x="64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将“你好”两个字符查指定的utf-8的码表，获取对应的数字，并写入到text.txt文件中。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OutputStreamWriter osw = new OutputStreamWriter(new FileOutputStream(“text.txt”),”utf-8);</a:t>
            </a:r>
            <a:endParaRPr lang="zh-CN" altLang="en-US"/>
          </a:p>
          <a:p>
            <a:pPr eaLnBrk="1" hangingPunct="1"/>
            <a:r>
              <a:rPr lang="zh-CN" altLang="en-US"/>
              <a:t>osw.write(“你好”);</a:t>
            </a:r>
            <a:endParaRPr lang="zh-CN" altLang="en-US"/>
          </a:p>
          <a:p>
            <a:pPr eaLnBrk="1" hangingPunct="1"/>
            <a:r>
              <a:rPr lang="zh-CN" altLang="en-US"/>
              <a:t>osw.close();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读取硬盘上的文件数据，将获取到的数据查指定utf-8的码表来解析该数据。</a:t>
            </a:r>
            <a:endParaRPr lang="zh-CN" altLang="en-US"/>
          </a:p>
          <a:p>
            <a:pPr eaLnBrk="1" hangingPunct="1"/>
            <a:r>
              <a:rPr lang="zh-CN" altLang="en-US"/>
              <a:t>InputStreamReader isr = new InputStreamReader(new FileInputStream(“text.txt”),”utf-8);</a:t>
            </a:r>
            <a:endParaRPr lang="zh-CN" altLang="en-US"/>
          </a:p>
          <a:p>
            <a:pPr eaLnBrk="1" hangingPunct="1"/>
            <a:r>
              <a:rPr lang="zh-CN" altLang="en-US"/>
              <a:t>char[] buf = new char[10];</a:t>
            </a:r>
            <a:endParaRPr lang="zh-CN" altLang="en-US"/>
          </a:p>
          <a:p>
            <a:pPr eaLnBrk="1" hangingPunct="1"/>
            <a:r>
              <a:rPr lang="zh-CN" altLang="en-US"/>
              <a:t>int num = isr.read(buf);</a:t>
            </a:r>
            <a:endParaRPr lang="zh-CN" altLang="en-US"/>
          </a:p>
          <a:p>
            <a:pPr eaLnBrk="1" hangingPunct="1"/>
            <a:r>
              <a:rPr lang="zh-CN" altLang="en-US"/>
              <a:t>String s = new String(buf,0,num);</a:t>
            </a:r>
            <a:endParaRPr lang="zh-CN" altLang="en-US"/>
          </a:p>
          <a:p>
            <a:pPr eaLnBrk="1" hangingPunct="1"/>
            <a:r>
              <a:rPr lang="zh-CN" altLang="en-US"/>
              <a:t>System.out.println(s);</a:t>
            </a:r>
            <a:endParaRPr lang="zh-CN" altLang="en-US"/>
          </a:p>
          <a:p>
            <a:pPr eaLnBrk="1" hangingPunct="1"/>
            <a:r>
              <a:rPr lang="zh-CN" altLang="en-US"/>
              <a:t>传入编码表的方法都会抛出不支持编码异常(UnsupportedEncodingException);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mk:@MSITStore:D:\API\JDK_API_1.6_zh_&#20013;&#25991;.CHM::/java/io/PrintStream.html" TargetMode="External"/><Relationship Id="rId1" Type="http://schemas.openxmlformats.org/officeDocument/2006/relationships/hyperlink" Target="mk:@MSITStore:D:\API\JDK_API_1.6_zh_&#20013;&#25991;.CHM::/java/io/InputStream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11560" y="1844824"/>
            <a:ext cx="7079134" cy="1993331"/>
          </a:xfrm>
        </p:spPr>
        <p:txBody>
          <a:bodyPr>
            <a:normAutofit/>
          </a:bodyPr>
          <a:lstStyle/>
          <a:p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cs typeface="Times New Roman" panose="02020503050405090304" pitchFamily="18" charset="0"/>
              </a:rPr>
              <a:t>第</a:t>
            </a:r>
            <a: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cs typeface="Times New Roman" panose="02020503050405090304" pitchFamily="18" charset="0"/>
              </a:rPr>
              <a:t>11</a:t>
            </a:r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cs typeface="Times New Roman" panose="02020503050405090304" pitchFamily="18" charset="0"/>
              </a:rPr>
              <a:t>章</a:t>
            </a:r>
            <a: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cs typeface="Times New Roman" panose="02020503050405090304" pitchFamily="18" charset="0"/>
              </a:rPr>
              <a:t>  </a:t>
            </a:r>
            <a: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cs typeface="Times New Roman" panose="02020503050405090304" pitchFamily="18" charset="0"/>
              </a:rPr>
              <a:t>IO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cs typeface="Times New Roman" panose="02020503050405090304" pitchFamily="18" charset="0"/>
              </a:rPr>
              <a:t>流</a:t>
            </a:r>
            <a:endParaRPr lang="zh-CN" altLang="zh-CN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itchFamily="49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11-2 IO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流原理及流的分类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20017"/>
            <a:ext cx="5106194" cy="207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652120" y="4831029"/>
            <a:ext cx="32423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ea typeface="宋体" pitchFamily="2" charset="-122"/>
              </a:rPr>
              <a:t>Google I/O </a:t>
            </a:r>
            <a:r>
              <a:rPr lang="zh-CN" altLang="en-US">
                <a:ea typeface="宋体" pitchFamily="2" charset="-122"/>
              </a:rPr>
              <a:t>寓为“开放中创新”</a:t>
            </a:r>
            <a:r>
              <a:rPr lang="en-US" altLang="zh-CN">
                <a:ea typeface="宋体" pitchFamily="2" charset="-122"/>
              </a:rPr>
              <a:t>(Innovation in the Open)</a:t>
            </a:r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Input/Output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二进制</a:t>
            </a:r>
            <a:r>
              <a:rPr lang="en-US" altLang="zh-CN">
                <a:ea typeface="宋体" pitchFamily="2" charset="-122"/>
              </a:rPr>
              <a:t>1,0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915816" y="836712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+mn-lt"/>
                <a:cs typeface="Times New Roman" panose="02020503050405090304" pitchFamily="18" charset="0"/>
              </a:rPr>
              <a:t>Java </a:t>
            </a:r>
            <a:r>
              <a:rPr lang="en-US" altLang="zh-CN" sz="3600" b="1">
                <a:latin typeface="+mn-lt"/>
                <a:cs typeface="Times New Roman" panose="02020503050405090304" pitchFamily="18" charset="0"/>
              </a:rPr>
              <a:t>IO</a:t>
            </a:r>
            <a:r>
              <a:rPr lang="zh-CN" altLang="en-US" sz="3600" b="1">
                <a:latin typeface="+mn-lt"/>
                <a:cs typeface="Times New Roman" panose="02020503050405090304" pitchFamily="18" charset="0"/>
              </a:rPr>
              <a:t>流原理</a:t>
            </a:r>
            <a:endParaRPr lang="zh-CN" altLang="en-US" sz="3600" b="1" dirty="0">
              <a:latin typeface="+mn-lt"/>
              <a:cs typeface="Times New Roman" panose="02020503050405090304" pitchFamily="18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51520" y="1916832"/>
            <a:ext cx="871296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457200" lvl="0" indent="-457200" eaLnBrk="1" hangingPunct="1">
              <a:buFont typeface="Wingdings" panose="05000000000000000000" pitchFamily="2" charset="2"/>
              <a:buChar char="l"/>
            </a:pPr>
            <a:r>
              <a:rPr kumimoji="1" lang="en-US" altLang="zh-CN"/>
              <a:t>I/O</a:t>
            </a:r>
            <a:r>
              <a:rPr kumimoji="1" lang="zh-CN" altLang="en-US"/>
              <a:t>是</a:t>
            </a:r>
            <a:r>
              <a:rPr kumimoji="1" lang="en-US" altLang="zh-CN"/>
              <a:t>Input/Output</a:t>
            </a:r>
            <a:r>
              <a:rPr kumimoji="1" lang="zh-CN" altLang="en-US"/>
              <a:t>的缩写， </a:t>
            </a:r>
            <a:r>
              <a:rPr kumimoji="1" lang="en-US" altLang="zh-CN"/>
              <a:t>I/O</a:t>
            </a:r>
            <a:r>
              <a:rPr kumimoji="1" lang="zh-CN" altLang="en-US"/>
              <a:t>技术是非常实用的技术，用于</a:t>
            </a:r>
            <a:r>
              <a:rPr lang="zh-CN" altLang="en-US"/>
              <a:t>处理设备之间的数据传输。</a:t>
            </a:r>
            <a:r>
              <a:rPr kumimoji="1" lang="zh-CN" altLang="en-US"/>
              <a:t>如读</a:t>
            </a:r>
            <a:r>
              <a:rPr kumimoji="1" lang="en-US" altLang="zh-CN"/>
              <a:t>/</a:t>
            </a:r>
            <a:r>
              <a:rPr kumimoji="1" lang="zh-CN" altLang="en-US"/>
              <a:t>写文件，网络通讯等。</a:t>
            </a:r>
            <a:endParaRPr kumimoji="1" lang="zh-CN" altLang="en-US"/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Java程序中，对于数据的输入/输出操作以</a:t>
            </a:r>
            <a:r>
              <a:rPr lang="en-US" altLang="zh-CN" dirty="0">
                <a:latin typeface="+mn-lt"/>
              </a:rPr>
              <a:t>”</a:t>
            </a:r>
            <a:r>
              <a:rPr lang="zh-CN" altLang="en-US" dirty="0">
                <a:latin typeface="+mn-lt"/>
              </a:rPr>
              <a:t>流</a:t>
            </a:r>
            <a:r>
              <a:rPr lang="en-US" altLang="zh-CN" dirty="0"/>
              <a:t>(</a:t>
            </a:r>
            <a:r>
              <a:rPr lang="zh-CN" altLang="en-US" dirty="0"/>
              <a:t>stream</a:t>
            </a:r>
            <a:r>
              <a:rPr lang="en-US" altLang="zh-CN" dirty="0"/>
              <a:t>)</a:t>
            </a:r>
            <a:r>
              <a:rPr lang="en-US" altLang="zh-CN" dirty="0">
                <a:latin typeface="+mn-lt"/>
              </a:rPr>
              <a:t>” </a:t>
            </a:r>
            <a:r>
              <a:rPr lang="zh-CN" altLang="en-US" dirty="0">
                <a:latin typeface="+mn-lt"/>
              </a:rPr>
              <a:t>的方式进行。</a:t>
            </a:r>
            <a:endParaRPr lang="en-US" altLang="zh-CN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java.io包下提供了各种“流”类和接口，用以获取不同种类的数据，并通过标准的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方法</a:t>
            </a:r>
            <a:r>
              <a:rPr lang="zh-CN" altLang="en-US" dirty="0">
                <a:latin typeface="+mn-lt"/>
              </a:rPr>
              <a:t>输入或输出数据。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915816" y="838453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cs typeface="Times New Roman" panose="02020503050405090304" pitchFamily="18" charset="0"/>
              </a:rPr>
              <a:t>Java </a:t>
            </a:r>
            <a:r>
              <a:rPr lang="en-US" altLang="zh-CN" sz="3600" b="1" dirty="0">
                <a:latin typeface="+mn-lt"/>
                <a:cs typeface="Times New Roman" panose="02020503050405090304" pitchFamily="18" charset="0"/>
              </a:rPr>
              <a:t>IO</a:t>
            </a:r>
            <a:r>
              <a:rPr lang="zh-CN" altLang="en-US" sz="3600" b="1" dirty="0">
                <a:latin typeface="+mn-lt"/>
                <a:cs typeface="Times New Roman" panose="02020503050405090304" pitchFamily="18" charset="0"/>
              </a:rPr>
              <a:t>原理</a:t>
            </a:r>
            <a:endParaRPr lang="zh-CN" altLang="en-US" sz="3600" b="1" dirty="0">
              <a:latin typeface="+mn-lt"/>
              <a:cs typeface="Times New Roman" panose="02020503050405090304" pitchFamily="18" charset="0"/>
            </a:endParaRPr>
          </a:p>
        </p:txBody>
      </p:sp>
      <p:pic>
        <p:nvPicPr>
          <p:cNvPr id="6150" name="Picture 6" descr="捕d获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700213"/>
            <a:ext cx="4441825" cy="4610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132856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输入</a:t>
            </a:r>
            <a:r>
              <a:rPr lang="en-US" altLang="zh-CN" sz="2400" b="1" dirty="0">
                <a:ea typeface="宋体" pitchFamily="2" charset="-122"/>
                <a:cs typeface="Times New Roman" panose="02020503050405090304" pitchFamily="18" charset="0"/>
              </a:rPr>
              <a:t>input</a:t>
            </a: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读取外部数据（磁盘、光盘等存储设备的数据）到程序（内存）中。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输出</a:t>
            </a:r>
            <a:r>
              <a:rPr lang="en-US" altLang="zh-CN" sz="2400" b="1" dirty="0">
                <a:ea typeface="宋体" pitchFamily="2" charset="-122"/>
                <a:cs typeface="Times New Roman" panose="02020503050405090304" pitchFamily="18" charset="0"/>
              </a:rPr>
              <a:t>output</a:t>
            </a: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将程序（内存）数据输出到磁盘、光盘等存储设备中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630962"/>
            <a:ext cx="3556510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流的分类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3384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anose="02020503050405090304" pitchFamily="18" charset="0"/>
              </a:rPr>
              <a:t>按操作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数据单位</a:t>
            </a:r>
            <a:r>
              <a:rPr lang="zh-CN" altLang="en-US" sz="2600" dirty="0">
                <a:ea typeface="宋体" pitchFamily="2" charset="-122"/>
                <a:cs typeface="Times New Roman" panose="02020503050405090304" pitchFamily="18" charset="0"/>
              </a:rPr>
              <a:t>不同分为：</a:t>
            </a:r>
            <a:r>
              <a:rPr lang="zh-CN" altLang="en-US" sz="2600" b="1" dirty="0">
                <a:ea typeface="宋体" pitchFamily="2" charset="-122"/>
                <a:cs typeface="Times New Roman" panose="02020503050405090304" pitchFamily="18" charset="0"/>
              </a:rPr>
              <a:t>字节流</a:t>
            </a:r>
            <a:r>
              <a:rPr lang="en-US" altLang="zh-CN" sz="2600" b="1" dirty="0">
                <a:ea typeface="宋体" pitchFamily="2" charset="-122"/>
                <a:cs typeface="Times New Roman" panose="02020503050405090304" pitchFamily="18" charset="0"/>
              </a:rPr>
              <a:t>(8 bit)</a:t>
            </a:r>
            <a:r>
              <a:rPr lang="zh-CN" altLang="en-US" sz="2600" b="1" dirty="0">
                <a:ea typeface="宋体" pitchFamily="2" charset="-122"/>
                <a:cs typeface="Times New Roman" panose="02020503050405090304" pitchFamily="18" charset="0"/>
              </a:rPr>
              <a:t>，字符流</a:t>
            </a:r>
            <a:r>
              <a:rPr lang="en-US" altLang="zh-CN" sz="2600" b="1" dirty="0">
                <a:ea typeface="宋体" pitchFamily="2" charset="-122"/>
                <a:cs typeface="Times New Roman" panose="02020503050405090304" pitchFamily="18" charset="0"/>
              </a:rPr>
              <a:t>(16 bit)</a:t>
            </a:r>
            <a:r>
              <a:rPr lang="zh-CN" altLang="en-US" sz="2600" b="1" dirty="0">
                <a:ea typeface="宋体" pitchFamily="2" charset="-122"/>
                <a:cs typeface="Times New Roman" panose="02020503050405090304" pitchFamily="18" charset="0"/>
              </a:rPr>
              <a:t>  </a:t>
            </a:r>
            <a:endParaRPr lang="zh-CN" altLang="en-US" sz="2600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anose="02020503050405090304" pitchFamily="18" charset="0"/>
              </a:rPr>
              <a:t>按数据流的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流向</a:t>
            </a:r>
            <a:r>
              <a:rPr lang="zh-CN" altLang="en-US" sz="2600" dirty="0">
                <a:ea typeface="宋体" pitchFamily="2" charset="-122"/>
                <a:cs typeface="Times New Roman" panose="02020503050405090304" pitchFamily="18" charset="0"/>
              </a:rPr>
              <a:t>不同分为：</a:t>
            </a:r>
            <a:r>
              <a:rPr lang="zh-CN" altLang="en-US" sz="2600" b="1" dirty="0">
                <a:ea typeface="宋体" pitchFamily="2" charset="-122"/>
                <a:cs typeface="Times New Roman" panose="02020503050405090304" pitchFamily="18" charset="0"/>
              </a:rPr>
              <a:t>输入流，输出流</a:t>
            </a:r>
            <a:endParaRPr lang="zh-CN" altLang="en-US" sz="2600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anose="02020503050405090304" pitchFamily="18" charset="0"/>
              </a:rPr>
              <a:t>按流的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角色</a:t>
            </a:r>
            <a:r>
              <a:rPr lang="zh-CN" altLang="en-US" sz="2600" dirty="0">
                <a:ea typeface="宋体" pitchFamily="2" charset="-122"/>
                <a:cs typeface="Times New Roman" panose="02020503050405090304" pitchFamily="18" charset="0"/>
              </a:rPr>
              <a:t>的不同分为：</a:t>
            </a:r>
            <a:r>
              <a:rPr lang="zh-CN" altLang="en-US" sz="2600" b="1" dirty="0">
                <a:ea typeface="宋体" pitchFamily="2" charset="-122"/>
                <a:cs typeface="Times New Roman" panose="02020503050405090304" pitchFamily="18" charset="0"/>
              </a:rPr>
              <a:t>节点流，处理流</a:t>
            </a:r>
            <a:endParaRPr lang="en-US" altLang="zh-CN" sz="2600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graphicFrame>
        <p:nvGraphicFramePr>
          <p:cNvPr id="5" name="Group 8"/>
          <p:cNvGraphicFramePr>
            <a:graphicFrameLocks noGrp="1"/>
          </p:cNvGraphicFramePr>
          <p:nvPr/>
        </p:nvGraphicFramePr>
        <p:xfrm>
          <a:off x="834187" y="3140968"/>
          <a:ext cx="7474585" cy="1584325"/>
        </p:xfrm>
        <a:graphic>
          <a:graphicData uri="http://schemas.openxmlformats.org/drawingml/2006/table">
            <a:tbl>
              <a:tblPr/>
              <a:tblGrid>
                <a:gridCol w="2327131"/>
                <a:gridCol w="2924175"/>
                <a:gridCol w="2223413"/>
              </a:tblGrid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anose="020B0604020202020204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anose="020B0604020202020204" pitchFamily="34" charset="-122"/>
                          <a:sym typeface="Calibri" pitchFamily="34" charset="0"/>
                        </a:rPr>
                        <a:t>抽象基类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anose="020B0604020202020204" pitchFamily="34" charset="-122"/>
                          <a:sym typeface="Calibri" pitchFamily="34" charset="0"/>
                        </a:rPr>
                        <a:t>)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 Unicode MS" panose="020B0604020202020204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anose="020B0604020202020204" pitchFamily="34" charset="-122"/>
                          <a:sym typeface="Calibri" pitchFamily="34" charset="0"/>
                        </a:rPr>
                        <a:t>字节流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 Unicode MS" panose="020B0604020202020204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anose="020B0604020202020204" pitchFamily="34" charset="-122"/>
                          <a:sym typeface="Calibri" pitchFamily="34" charset="0"/>
                        </a:rPr>
                        <a:t>字符流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 Unicode MS" panose="020B0604020202020204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anose="020B0604020202020204" pitchFamily="34" charset="-122"/>
                          <a:sym typeface="Calibri" pitchFamily="34" charset="0"/>
                        </a:rPr>
                        <a:t>输入流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  <a:cs typeface="Arial Unicode MS" panose="020B0604020202020204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anose="020B0604020202020204" pitchFamily="34" charset="-122"/>
                          <a:sym typeface="Calibri" pitchFamily="34" charset="0"/>
                        </a:rPr>
                        <a:t>InputStream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  <a:cs typeface="Arial Unicode MS" panose="020B0604020202020204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anose="020B0604020202020204" pitchFamily="34" charset="-122"/>
                          <a:sym typeface="Calibri" pitchFamily="34" charset="0"/>
                        </a:rPr>
                        <a:t>Reader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  <a:cs typeface="Arial Unicode MS" panose="020B0604020202020204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292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anose="020B0604020202020204" pitchFamily="34" charset="-122"/>
                          <a:sym typeface="Calibri" pitchFamily="34" charset="0"/>
                        </a:rPr>
                        <a:t>输出流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  <a:cs typeface="Arial Unicode MS" panose="020B0604020202020204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anose="020B0604020202020204" pitchFamily="34" charset="-122"/>
                          <a:sym typeface="Calibri" pitchFamily="34" charset="0"/>
                        </a:rPr>
                        <a:t>OutputStream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  <a:cs typeface="Arial Unicode MS" panose="020B0604020202020204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9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anose="020B0604020202020204" pitchFamily="34" charset="-122"/>
                          <a:sym typeface="Calibri" pitchFamily="34" charset="0"/>
                        </a:rPr>
                        <a:t>Writer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  <a:cs typeface="Arial Unicode MS" panose="020B0604020202020204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4869160"/>
            <a:ext cx="849694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Java的IO流共涉及40多个类，实际上非常规则，都是从如下4个抽象基类派生的。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由这四个类派生出来的子类名称都是以其父类名作为子类名后缀。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051720" y="2276872"/>
            <a:ext cx="4637321" cy="1368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51720" y="2564904"/>
            <a:ext cx="4637321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89041" y="2060848"/>
            <a:ext cx="15121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itchFamily="2" charset="-122"/>
              </a:rPr>
              <a:t>程序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899592" y="1988840"/>
            <a:ext cx="1152128" cy="19442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itchFamily="2" charset="-122"/>
              </a:rPr>
              <a:t>数据</a:t>
            </a:r>
            <a:endParaRPr lang="zh-CN" altLang="en-US"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339752" y="2060848"/>
            <a:ext cx="396044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14127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宋体" pitchFamily="2" charset="-122"/>
              </a:rPr>
              <a:t>输入流</a:t>
            </a:r>
            <a:endParaRPr lang="zh-CN" altLang="en-US">
              <a:ea typeface="宋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339752" y="3933056"/>
            <a:ext cx="417646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52120" y="42210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宋体" pitchFamily="2" charset="-122"/>
              </a:rPr>
              <a:t>输出流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51720" y="2852936"/>
            <a:ext cx="463732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195736" y="2996952"/>
            <a:ext cx="936104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4797152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宋体" pitchFamily="2" charset="-122"/>
              </a:rPr>
              <a:t>按照数据单位：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字节流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字符流</a:t>
            </a:r>
            <a:endParaRPr lang="zh-CN" altLang="en-US">
              <a:ea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499992" y="2996952"/>
            <a:ext cx="216024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0380" y="4797152"/>
            <a:ext cx="4234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宋体" pitchFamily="2" charset="-122"/>
              </a:rPr>
              <a:t>节点流：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FileInputStream/FileOutputSteam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FileReader/FileWriter</a:t>
            </a:r>
            <a:endParaRPr lang="zh-CN" altLang="en-US">
              <a:ea typeface="宋体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563888" y="3284985"/>
            <a:ext cx="144016" cy="188149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779912" y="3501008"/>
            <a:ext cx="144016" cy="148081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1840" y="5166484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宋体" pitchFamily="2" charset="-122"/>
              </a:rPr>
              <a:t>处理流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7824" y="88955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ea typeface="宋体" pitchFamily="2" charset="-122"/>
              </a:rPr>
              <a:t>流的分类</a:t>
            </a:r>
            <a:endParaRPr lang="zh-CN" altLang="en-US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907704" y="3068960"/>
            <a:ext cx="5400106" cy="12241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07704" y="3325634"/>
            <a:ext cx="5400106" cy="7514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5576" y="2780928"/>
            <a:ext cx="115212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33256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7307810" y="2636912"/>
            <a:ext cx="1152128" cy="19442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88936" y="35103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07704" y="3510300"/>
            <a:ext cx="54001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491880" y="2636912"/>
            <a:ext cx="252028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79912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输出流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707904" y="4869160"/>
            <a:ext cx="237626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5013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输入流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300192" y="3694966"/>
            <a:ext cx="648072" cy="182226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92280" y="538250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92D050"/>
                </a:solidFill>
              </a:rPr>
              <a:t>字节流</a:t>
            </a:r>
            <a:endParaRPr lang="en-US" altLang="zh-CN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rgbClr val="92D050"/>
                </a:solidFill>
              </a:rPr>
              <a:t>字符流</a:t>
            </a:r>
            <a:endParaRPr lang="zh-CN" altLang="en-US">
              <a:solidFill>
                <a:srgbClr val="92D05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39752" y="3694966"/>
            <a:ext cx="648072" cy="201070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5696" y="570567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</a:rPr>
              <a:t>节点流</a:t>
            </a:r>
            <a:endParaRPr lang="zh-CN" altLang="en-US">
              <a:solidFill>
                <a:srgbClr val="00B0F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3347864" y="3933056"/>
            <a:ext cx="144016" cy="177261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3131840" y="4149080"/>
            <a:ext cx="216024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1840" y="570567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</a:rPr>
              <a:t>处理流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7824" y="1052736"/>
            <a:ext cx="363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宋体" pitchFamily="2" charset="-122"/>
                <a:ea typeface="宋体" pitchFamily="2" charset="-122"/>
              </a:rPr>
              <a:t>流的分类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896" y="54898"/>
            <a:ext cx="2808312" cy="637798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anose="02020503050405090304" pitchFamily="18" charset="0"/>
              </a:rPr>
              <a:t>IO 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anose="02020503050405090304" pitchFamily="18" charset="0"/>
              </a:rPr>
              <a:t>流体系</a:t>
            </a:r>
            <a:endParaRPr lang="zh-CN" altLang="en-US" b="1" dirty="0">
              <a:solidFill>
                <a:srgbClr val="FFFF00"/>
              </a:solidFill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pic>
        <p:nvPicPr>
          <p:cNvPr id="3" name="Picture 2" descr="C:\Users\shkstart\Desktop\图片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2" y="980728"/>
            <a:ext cx="87305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205162" y="730250"/>
            <a:ext cx="39591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节点流和处理流</a:t>
            </a:r>
            <a:endParaRPr lang="zh-CN" altLang="en-US" sz="3600" b="1" dirty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87982" y="1467675"/>
            <a:ext cx="8576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节点流可以从一个特定的数据源读写数据</a:t>
            </a:r>
            <a:endParaRPr lang="zh-CN" altLang="en-US" dirty="0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1520" y="3573016"/>
            <a:ext cx="87129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处理流是“连接”在已存在的流（节点流或处理流）之上，通过对数据的处理为程序提供更为强大的读写功能。</a:t>
            </a:r>
            <a:endParaRPr lang="zh-CN" altLang="en-US" dirty="0"/>
          </a:p>
        </p:txBody>
      </p:sp>
      <p:pic>
        <p:nvPicPr>
          <p:cNvPr id="9224" name="Picture 8" descr="捕获a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394350"/>
            <a:ext cx="49625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 descr="捕b获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958011"/>
            <a:ext cx="5691188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5428718" cy="781814"/>
          </a:xfrm>
        </p:spPr>
        <p:txBody>
          <a:bodyPr/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Times New Roman" panose="02020503050405090304" pitchFamily="18" charset="0"/>
              </a:rPr>
              <a:t>InputStream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 &amp; Reader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00174"/>
            <a:ext cx="8640960" cy="4953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InputStream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和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Reader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是所有</a:t>
            </a: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输入流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的基类。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InputStream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（典型实现：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FileInputStream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）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read()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read(byte[] b)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read(byte[] b,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off,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len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Reader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（典型实现：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FileReader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）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read()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read(char [] c)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read(char [] c,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off,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len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程序中打开的文件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IO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资源不属于内存里的资源，垃圾回收机制无法回收该资源，所以应该</a:t>
            </a: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显式关闭文件 </a:t>
            </a:r>
            <a:r>
              <a:rPr lang="en-US" altLang="zh-CN" sz="2400" b="1" dirty="0">
                <a:ea typeface="宋体" pitchFamily="2" charset="-122"/>
                <a:cs typeface="Times New Roman" panose="02020503050405090304" pitchFamily="18" charset="0"/>
              </a:rPr>
              <a:t>IO </a:t>
            </a: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资源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5500726" cy="853822"/>
          </a:xfrm>
        </p:spPr>
        <p:txBody>
          <a:bodyPr/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Times New Roman" panose="02020503050405090304" pitchFamily="18" charset="0"/>
              </a:rPr>
              <a:t>OutputStream</a:t>
            </a:r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 &amp; Writer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OutputStream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和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Writer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也非常相似：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void write(</a:t>
            </a:r>
            <a:r>
              <a:rPr lang="en-US" altLang="zh-CN" b="1" dirty="0" err="1">
                <a:solidFill>
                  <a:srgbClr val="00B05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b="1" dirty="0">
                <a:solidFill>
                  <a:srgbClr val="00B050"/>
                </a:solidFill>
                <a:ea typeface="宋体" pitchFamily="2" charset="-122"/>
                <a:cs typeface="Times New Roman" panose="02020503050405090304" pitchFamily="18" charset="0"/>
              </a:rPr>
              <a:t> b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/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c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void write(</a:t>
            </a:r>
            <a:r>
              <a:rPr lang="en-US" altLang="zh-CN" b="1" dirty="0">
                <a:solidFill>
                  <a:srgbClr val="00B050"/>
                </a:solidFill>
                <a:ea typeface="宋体" pitchFamily="2" charset="-122"/>
                <a:cs typeface="Times New Roman" panose="02020503050405090304" pitchFamily="18" charset="0"/>
              </a:rPr>
              <a:t>byte[] b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/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char[]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cbuf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void write(</a:t>
            </a:r>
            <a:r>
              <a:rPr lang="en-US" altLang="zh-CN" b="1" dirty="0">
                <a:solidFill>
                  <a:srgbClr val="00B050"/>
                </a:solidFill>
                <a:ea typeface="宋体" pitchFamily="2" charset="-122"/>
                <a:cs typeface="Times New Roman" panose="02020503050405090304" pitchFamily="18" charset="0"/>
              </a:rPr>
              <a:t>byte[] b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/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char[] buff,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off,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len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void flush();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void close();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需要先刷新，再关闭此流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因为字符流直接以字符作为操作单位，所以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Writer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可以用字符串来替换字符数组，即以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String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对象作为参数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void write(String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);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void write(String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str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off,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len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);</a:t>
            </a:r>
            <a:endParaRPr lang="zh-CN" altLang="en-US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FF00"/>
                </a:solidFill>
                <a:latin typeface="Courier New" panose="02070409020205090404" pitchFamily="49" charset="0"/>
                <a:ea typeface="宋体" pitchFamily="2" charset="-122"/>
                <a:cs typeface="Courier New" panose="02070409020205090404" pitchFamily="49" charset="0"/>
              </a:rPr>
              <a:t>Java</a:t>
            </a:r>
            <a:r>
              <a:rPr lang="zh-CN" altLang="en-US" sz="3600" b="1" dirty="0">
                <a:solidFill>
                  <a:srgbClr val="FFFF00"/>
                </a:solidFill>
                <a:latin typeface="Courier New" panose="02070409020205090404" pitchFamily="49" charset="0"/>
                <a:ea typeface="宋体" pitchFamily="2" charset="-122"/>
                <a:cs typeface="Courier New" panose="0207040902020509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409020205090404" pitchFamily="49" charset="0"/>
              <a:ea typeface="宋体" pitchFamily="2" charset="-122"/>
              <a:cs typeface="Courier New" panose="0207040902020509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发展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历程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流程控制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运算符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数组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面向对象编程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/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接口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三大特性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类库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多线程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反射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网络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新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特性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979295" y="2268855"/>
            <a:ext cx="1336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Eclipse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253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泛型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枚举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装箱</a:t>
            </a:r>
            <a:r>
              <a:rPr lang="en-US" altLang="zh-CN" sz="1600" dirty="0">
                <a:ea typeface="宋体" pitchFamily="2" charset="-122"/>
                <a:cs typeface="Times New Roman" panose="02020503050405090304" pitchFamily="18" charset="0"/>
              </a:rPr>
              <a:t>/</a:t>
            </a:r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anose="02020503050405090304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Lambda</a:t>
            </a:r>
            <a:endParaRPr lang="en-US" altLang="zh-CN" sz="160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IDEA </a:t>
            </a:r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anose="02020503050405090304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anose="02020503050405090304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11-3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节点流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(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文件流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)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761402" y="1387475"/>
            <a:ext cx="20103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  <a:cs typeface="Times New Roman" panose="02020503050405090304" pitchFamily="18" charset="0"/>
              </a:rPr>
              <a:t>读取文件</a:t>
            </a:r>
            <a:endParaRPr lang="zh-CN" altLang="en-US" b="1" dirty="0">
              <a:latin typeface="+mn-lt"/>
              <a:cs typeface="Times New Roman" panose="02020503050405090304" pitchFamily="18" charset="0"/>
            </a:endParaRP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761402" y="2204864"/>
            <a:ext cx="792321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  <a:cs typeface="Times New Roman" panose="02020503050405090304" pitchFamily="18" charset="0"/>
              </a:rPr>
              <a:t>1.</a:t>
            </a:r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建立一个流对象，将已存在的一个文件加载进流。</a:t>
            </a:r>
            <a:endParaRPr lang="en-US" altLang="zh-CN" sz="2400" dirty="0">
              <a:latin typeface="+mn-lt"/>
              <a:cs typeface="Times New Roman" panose="0202050305040509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503050405090304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503050405090304" pitchFamily="18" charset="0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503050405090304" pitchFamily="18" charset="0"/>
              </a:rPr>
              <a:t>fr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503050405090304" pitchFamily="18" charset="0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503050405090304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503050405090304" pitchFamily="18" charset="0"/>
              </a:rPr>
              <a:t>(“Test.txt”);</a:t>
            </a:r>
            <a:endParaRPr lang="en-US" altLang="zh-CN" sz="2400" b="1" dirty="0">
              <a:solidFill>
                <a:schemeClr val="hlink"/>
              </a:solidFill>
              <a:latin typeface="+mn-lt"/>
              <a:cs typeface="Times New Roman" panose="0202050305040509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endParaRPr lang="en-US" altLang="zh-CN" sz="24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503050405090304" pitchFamily="18" charset="0"/>
              </a:rPr>
              <a:t>2.</a:t>
            </a:r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创建一个临时存放数据的数组。</a:t>
            </a:r>
            <a:endParaRPr lang="zh-CN" altLang="en-US" sz="2400" dirty="0">
              <a:latin typeface="+mn-lt"/>
              <a:cs typeface="Times New Roman" panose="0202050305040509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503050405090304" pitchFamily="18" charset="0"/>
              </a:rPr>
              <a:t>char[]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503050405090304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503050405090304" pitchFamily="18" charset="0"/>
              </a:rPr>
              <a:t> = new char[1024];</a:t>
            </a:r>
            <a:endParaRPr lang="en-US" altLang="zh-CN" sz="2400" b="1" dirty="0">
              <a:solidFill>
                <a:schemeClr val="hlink"/>
              </a:solidFill>
              <a:latin typeface="+mn-lt"/>
              <a:cs typeface="Times New Roman" panose="02020503050405090304" pitchFamily="18" charset="0"/>
            </a:endParaRPr>
          </a:p>
          <a:p>
            <a:pPr eaLnBrk="1" hangingPunct="1"/>
            <a:endParaRPr lang="zh-CN" altLang="en-US" sz="24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503050405090304" pitchFamily="18" charset="0"/>
              </a:rPr>
              <a:t>3.</a:t>
            </a:r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调用流对象的读取方法将流中的数据读入到数组中。</a:t>
            </a:r>
            <a:endParaRPr lang="zh-CN" altLang="en-US" sz="2400" dirty="0">
              <a:latin typeface="+mn-lt"/>
              <a:cs typeface="Times New Roman" panose="0202050305040509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503050405090304" pitchFamily="18" charset="0"/>
              </a:rPr>
              <a:t>fr.read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503050405090304" pitchFamily="18" charset="0"/>
              </a:rPr>
              <a:t>(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503050405090304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503050405090304" pitchFamily="18" charset="0"/>
              </a:rPr>
              <a:t>);</a:t>
            </a:r>
            <a:endParaRPr lang="en-US" altLang="zh-CN" sz="2400" b="1" dirty="0">
              <a:solidFill>
                <a:schemeClr val="hlink"/>
              </a:solidFill>
              <a:latin typeface="+mn-lt"/>
              <a:cs typeface="Times New Roman" panose="02020503050405090304" pitchFamily="18" charset="0"/>
            </a:endParaRPr>
          </a:p>
          <a:p>
            <a:pPr eaLnBrk="1" hangingPunct="1"/>
            <a:endParaRPr lang="zh-CN" altLang="en-US" sz="2400" dirty="0">
              <a:latin typeface="+mn-lt"/>
              <a:cs typeface="Times New Roman" panose="0202050305040509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1920" y="741143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  <a:cs typeface="Times New Roman" panose="02020503050405090304" pitchFamily="18" charset="0"/>
              </a:rPr>
              <a:t>文件流</a:t>
            </a:r>
            <a:r>
              <a:rPr lang="en-US" altLang="zh-CN" sz="3600" b="1" dirty="0">
                <a:ea typeface="宋体" pitchFamily="2" charset="-122"/>
                <a:cs typeface="Times New Roman" panose="02020503050405090304" pitchFamily="18" charset="0"/>
              </a:rPr>
              <a:t>(1)</a:t>
            </a:r>
            <a:endParaRPr lang="zh-CN" altLang="en-US" sz="3600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154752" y="764704"/>
            <a:ext cx="8809736" cy="50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FileReader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 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fr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 = null;</a:t>
            </a:r>
            <a:endParaRPr lang="en-US" altLang="zh-CN" sz="20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	try{</a:t>
            </a:r>
            <a:endParaRPr lang="en-US" altLang="zh-CN" sz="20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		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fr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 = new 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FileReader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("c:\\test.txt");</a:t>
            </a:r>
            <a:endParaRPr lang="en-US" altLang="zh-CN" sz="20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		char[] 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buf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 = new char[1024];</a:t>
            </a:r>
            <a:endParaRPr lang="en-US" altLang="zh-CN" sz="20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		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int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 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len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= 0;</a:t>
            </a:r>
            <a:endParaRPr lang="en-US" altLang="zh-CN" sz="20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		while((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len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=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fr.read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(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buf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))!=-1){</a:t>
            </a:r>
            <a:endParaRPr lang="en-US" altLang="zh-CN" sz="20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			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System.out.println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(new String(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buf</a:t>
            </a:r>
            <a:r>
              <a:rPr lang="zh-CN" altLang="en-US" sz="2000" dirty="0">
                <a:latin typeface="+mn-lt"/>
                <a:cs typeface="Times New Roman" panose="02020503050405090304" pitchFamily="18" charset="0"/>
              </a:rPr>
              <a:t> 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,0,len));}</a:t>
            </a:r>
            <a:endParaRPr lang="en-US" altLang="zh-CN" sz="20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	}catch (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IOException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 e){</a:t>
            </a:r>
            <a:endParaRPr lang="en-US" altLang="zh-CN" sz="20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		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System.out.println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("read-Exception :"+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e.toString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());}</a:t>
            </a:r>
            <a:endParaRPr lang="en-US" altLang="zh-CN" sz="20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	finally{</a:t>
            </a:r>
            <a:endParaRPr lang="en-US" altLang="zh-CN" sz="20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		if(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fr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!=null){</a:t>
            </a:r>
            <a:endParaRPr lang="en-US" altLang="zh-CN" sz="20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			try{</a:t>
            </a:r>
            <a:endParaRPr lang="en-US" altLang="zh-CN" sz="20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				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fr.close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();</a:t>
            </a:r>
            <a:endParaRPr lang="en-US" altLang="zh-CN" sz="20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			}catch (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IOException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 e){</a:t>
            </a:r>
            <a:endParaRPr lang="en-US" altLang="zh-CN" sz="20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		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System.out.println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("close-Exception :"+</a:t>
            </a:r>
            <a:r>
              <a:rPr lang="en-US" altLang="zh-CN" sz="2000" dirty="0" err="1">
                <a:latin typeface="+mn-lt"/>
                <a:cs typeface="Times New Roman" panose="02020503050405090304" pitchFamily="18" charset="0"/>
              </a:rPr>
              <a:t>e.toString</a:t>
            </a:r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());</a:t>
            </a:r>
            <a:endParaRPr lang="en-US" altLang="zh-CN" sz="20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cs typeface="Times New Roman" panose="02020503050405090304" pitchFamily="18" charset="0"/>
              </a:rPr>
              <a:t>			} } }</a:t>
            </a:r>
            <a:endParaRPr lang="en-US" altLang="zh-CN" sz="2000" dirty="0">
              <a:latin typeface="+mn-lt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770079" y="1460130"/>
            <a:ext cx="2145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</a:rPr>
              <a:t>写入文件</a:t>
            </a:r>
            <a:endParaRPr lang="zh-CN" altLang="en-US" b="1" dirty="0">
              <a:latin typeface="+mn-lt"/>
            </a:endParaRP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539553" y="2205038"/>
            <a:ext cx="741858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</a:rPr>
              <a:t>1.</a:t>
            </a:r>
            <a:r>
              <a:rPr lang="zh-CN" altLang="en-US" sz="2400" dirty="0">
                <a:latin typeface="+mn-lt"/>
              </a:rPr>
              <a:t>创建流对象，建立数据存放文件</a:t>
            </a:r>
            <a:endParaRPr lang="zh-CN" altLang="en-US" sz="2400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(“Test.txt”);</a:t>
            </a:r>
            <a:endParaRPr lang="en-US" altLang="zh-CN" sz="2400" b="1" dirty="0">
              <a:solidFill>
                <a:schemeClr val="hlink"/>
              </a:solidFill>
              <a:latin typeface="+mn-lt"/>
            </a:endParaRPr>
          </a:p>
          <a:p>
            <a:pPr eaLnBrk="1" hangingPunct="1"/>
            <a:endParaRPr lang="zh-CN" altLang="en-US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2.</a:t>
            </a:r>
            <a:r>
              <a:rPr lang="zh-CN" altLang="en-US" sz="2400" dirty="0">
                <a:latin typeface="+mn-lt"/>
              </a:rPr>
              <a:t>调用流对象的写入方法，将数据写入流</a:t>
            </a:r>
            <a:endParaRPr lang="zh-CN" altLang="en-US" sz="2400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fw.write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(“text”);</a:t>
            </a:r>
            <a:endParaRPr lang="en-US" altLang="zh-CN" sz="2400" b="1" dirty="0">
              <a:solidFill>
                <a:schemeClr val="hlink"/>
              </a:solidFill>
              <a:latin typeface="+mn-lt"/>
            </a:endParaRPr>
          </a:p>
          <a:p>
            <a:pPr eaLnBrk="1" hangingPunct="1"/>
            <a:endParaRPr lang="zh-CN" altLang="en-US" sz="2400" dirty="0">
              <a:solidFill>
                <a:schemeClr val="hlink"/>
              </a:solidFill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3.</a:t>
            </a:r>
            <a:r>
              <a:rPr lang="zh-CN" altLang="en-US" sz="2400" dirty="0">
                <a:latin typeface="+mn-lt"/>
              </a:rPr>
              <a:t>关闭流资源，并将流中的数据清空到文件中。</a:t>
            </a:r>
            <a:endParaRPr lang="zh-CN" altLang="en-US" sz="2400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fw.close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();</a:t>
            </a:r>
            <a:endParaRPr lang="en-US" altLang="zh-CN" sz="2400" b="1" dirty="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813799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  <a:cs typeface="Times New Roman" panose="02020503050405090304" pitchFamily="18" charset="0"/>
              </a:rPr>
              <a:t>文件流</a:t>
            </a:r>
            <a:r>
              <a:rPr lang="en-US" altLang="zh-CN" sz="3600" b="1" dirty="0">
                <a:ea typeface="宋体" pitchFamily="2" charset="-122"/>
                <a:cs typeface="Times New Roman" panose="02020503050405090304" pitchFamily="18" charset="0"/>
              </a:rPr>
              <a:t>(2)</a:t>
            </a:r>
            <a:endParaRPr lang="zh-CN" altLang="en-US" sz="3600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494968" y="884848"/>
            <a:ext cx="784887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null;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try{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new </a:t>
            </a:r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("Test.txt");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fw.write</a:t>
            </a:r>
            <a:r>
              <a:rPr lang="en-US" altLang="zh-CN" sz="2400" dirty="0">
                <a:latin typeface="+mn-lt"/>
              </a:rPr>
              <a:t>("text");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>
                <a:latin typeface="+mn-lt"/>
              </a:rPr>
              <a:t>());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finally{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If(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!=null)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try{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 </a:t>
            </a:r>
            <a:r>
              <a:rPr lang="en-US" altLang="zh-CN" sz="2400" dirty="0" err="1">
                <a:latin typeface="+mn-lt"/>
              </a:rPr>
              <a:t>fw.close</a:t>
            </a:r>
            <a:r>
              <a:rPr lang="en-US" altLang="zh-CN" sz="2400" dirty="0">
                <a:latin typeface="+mn-lt"/>
              </a:rPr>
              <a:t>();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}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>
                <a:latin typeface="+mn-lt"/>
              </a:rPr>
              <a:t>());}	}</a:t>
            </a:r>
            <a:endParaRPr lang="en-US" altLang="zh-CN" sz="2400" dirty="0"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825500" y="1229074"/>
            <a:ext cx="16568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注  意</a:t>
            </a:r>
            <a:endParaRPr lang="zh-CN" altLang="en-US" b="1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500" y="2060575"/>
            <a:ext cx="77089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/>
              <a:t>定义文件路径时，注意：可以用“</a:t>
            </a:r>
            <a:r>
              <a:rPr lang="en-US" altLang="zh-CN" sz="2400" dirty="0"/>
              <a:t>/”</a:t>
            </a:r>
            <a:r>
              <a:rPr lang="zh-CN" altLang="en-US" sz="2400" dirty="0"/>
              <a:t>或者“</a:t>
            </a:r>
            <a:r>
              <a:rPr lang="en-US" altLang="zh-CN" sz="2400" dirty="0"/>
              <a:t>\\”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写入</a:t>
            </a:r>
            <a:r>
              <a:rPr lang="zh-CN" altLang="en-US" sz="2400" dirty="0"/>
              <a:t>一个文件时</a:t>
            </a:r>
            <a:r>
              <a:rPr lang="zh-CN" altLang="en-US" sz="2400"/>
              <a:t>，如果使用构造器</a:t>
            </a:r>
            <a:r>
              <a:rPr lang="en-US" altLang="zh-CN" sz="2400"/>
              <a:t>FileOutputStream(file)</a:t>
            </a:r>
            <a:r>
              <a:rPr lang="zh-CN" altLang="en-US" sz="2400"/>
              <a:t>，则目录</a:t>
            </a:r>
            <a:r>
              <a:rPr lang="zh-CN" altLang="en-US" sz="2400" dirty="0"/>
              <a:t>下有同名文件将被</a:t>
            </a:r>
            <a:r>
              <a:rPr lang="zh-CN" altLang="en-US" sz="2400"/>
              <a:t>覆盖。</a:t>
            </a:r>
            <a:endParaRPr lang="en-US" altLang="zh-CN" sz="240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/>
              <a:t>如果使用构造器</a:t>
            </a:r>
            <a:r>
              <a:rPr lang="en-US" altLang="zh-CN" sz="2400"/>
              <a:t>FileOutputStream(file,true)</a:t>
            </a:r>
            <a:r>
              <a:rPr lang="zh-CN" altLang="en-US" sz="2400"/>
              <a:t>，则目录下的同名文件不会被覆盖，在文件内容末尾追加内容。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读取</a:t>
            </a:r>
            <a:r>
              <a:rPr lang="zh-CN" altLang="en-US" sz="2400" dirty="0"/>
              <a:t>文件时，必须保证该文件已存在</a:t>
            </a:r>
            <a:r>
              <a:rPr lang="zh-CN" altLang="en-US" sz="2400"/>
              <a:t>，否则报异常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11-4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缓冲流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464496" cy="93610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处理流之一：缓冲流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为了提高数据读写的速度，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Java API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提供了带缓冲功能的流类，在使用这些流类时，会创建一个内部缓冲区数组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根据数据操作单位可以把缓冲流分为：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BufferedInputStream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和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BufferedOutputStream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BufferedReader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和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BufferedWriter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缓冲流要“套接”在相应的节点流之上，对读写的数据提供了缓冲的功能，提高了读写的效率，同时增加了一些新的方法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对于输出的缓冲流，写出的数据会先在内存中缓存，使用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flush()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将会使内存中的数据立刻写出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80728"/>
            <a:ext cx="43204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null;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BufferedWriter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null;		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try {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//step1: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创建缓冲流对象：它是过滤流，是对节点流的包装</a:t>
            </a:r>
            <a:endParaRPr lang="zh-CN" altLang="en-US" sz="20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new 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FileReader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\\source.txt"));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BufferedWriter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FileWriter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\\destBF.txt"));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String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null;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while ((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br.readLine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 != null) {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一次读取字符文本文件的一行字符</a:t>
            </a:r>
            <a:endParaRPr lang="zh-CN" altLang="en-US" sz="20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bw.write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);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一次写入一行字符串</a:t>
            </a:r>
            <a:endParaRPr lang="en-US" altLang="zh-CN" sz="20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bw.newLine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写入行分隔符</a:t>
            </a:r>
            <a:endParaRPr lang="zh-CN" altLang="en-US" sz="20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}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bw.flush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//step2: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刷新缓冲区</a:t>
            </a:r>
            <a:endParaRPr lang="zh-CN" altLang="en-US" sz="20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} 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e) {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} 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4496" y="980728"/>
            <a:ext cx="457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finally {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// step3: 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关闭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IO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流对象</a:t>
            </a:r>
            <a:endParaRPr lang="zh-CN" altLang="en-US" sz="20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try {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if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!= null) {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bw.close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关闭过滤流时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会自动关闭它所包装的底层节点流</a:t>
            </a:r>
            <a:endParaRPr lang="zh-CN" altLang="en-US" sz="20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} 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e) {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try {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if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!= null) {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br.close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}  } 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e) {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}  }</a:t>
            </a:r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908720"/>
            <a:ext cx="2944898" cy="768148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147248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500" dirty="0">
                <a:ea typeface="宋体" pitchFamily="2" charset="-122"/>
              </a:rPr>
              <a:t>分别使用节点流：</a:t>
            </a:r>
            <a:r>
              <a:rPr lang="en-US" altLang="zh-CN" sz="2500" dirty="0" err="1">
                <a:ea typeface="宋体" pitchFamily="2" charset="-122"/>
              </a:rPr>
              <a:t>FileInputStream</a:t>
            </a:r>
            <a:r>
              <a:rPr lang="zh-CN" altLang="en-US" sz="2500" dirty="0">
                <a:ea typeface="宋体" pitchFamily="2" charset="-122"/>
              </a:rPr>
              <a:t>、</a:t>
            </a:r>
            <a:r>
              <a:rPr lang="en-US" altLang="zh-CN" sz="2500" dirty="0" err="1">
                <a:ea typeface="宋体" pitchFamily="2" charset="-122"/>
              </a:rPr>
              <a:t>FileOutputStream</a:t>
            </a:r>
            <a:r>
              <a:rPr lang="zh-CN" altLang="en-US" sz="2500" dirty="0">
                <a:ea typeface="宋体" pitchFamily="2" charset="-122"/>
              </a:rPr>
              <a:t>和缓冲流：</a:t>
            </a:r>
            <a:r>
              <a:rPr lang="en-US" altLang="zh-CN" sz="2500" dirty="0" err="1">
                <a:ea typeface="宋体" pitchFamily="2" charset="-122"/>
              </a:rPr>
              <a:t>BufferedInputStream</a:t>
            </a:r>
            <a:r>
              <a:rPr lang="zh-CN" altLang="en-US" sz="2500" dirty="0">
                <a:ea typeface="宋体" pitchFamily="2" charset="-122"/>
              </a:rPr>
              <a:t>、</a:t>
            </a:r>
            <a:r>
              <a:rPr lang="en-US" altLang="zh-CN" sz="2500" dirty="0" err="1">
                <a:ea typeface="宋体" pitchFamily="2" charset="-122"/>
              </a:rPr>
              <a:t>BufferedOutputStream</a:t>
            </a:r>
            <a:r>
              <a:rPr lang="zh-CN" altLang="en-US" sz="2500" dirty="0">
                <a:ea typeface="宋体" pitchFamily="2" charset="-122"/>
              </a:rPr>
              <a:t>实现文本文件</a:t>
            </a:r>
            <a:r>
              <a:rPr lang="en-US" altLang="zh-CN" sz="2500" dirty="0">
                <a:ea typeface="宋体" pitchFamily="2" charset="-122"/>
              </a:rPr>
              <a:t>/</a:t>
            </a:r>
            <a:r>
              <a:rPr lang="zh-CN" altLang="en-US" sz="2500" dirty="0">
                <a:ea typeface="宋体" pitchFamily="2" charset="-122"/>
              </a:rPr>
              <a:t>图片</a:t>
            </a:r>
            <a:r>
              <a:rPr lang="en-US" altLang="zh-CN" sz="2500" dirty="0">
                <a:ea typeface="宋体" pitchFamily="2" charset="-122"/>
              </a:rPr>
              <a:t>/</a:t>
            </a:r>
            <a:r>
              <a:rPr lang="zh-CN" altLang="en-US" sz="2500" dirty="0">
                <a:ea typeface="宋体" pitchFamily="2" charset="-122"/>
              </a:rPr>
              <a:t>视频文件的复制。并比较二者在数据复制方面的效率</a:t>
            </a:r>
            <a:endParaRPr lang="zh-CN" altLang="en-US" sz="25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9912" y="0"/>
            <a:ext cx="3672408" cy="764704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主要内容</a:t>
            </a:r>
            <a:endParaRPr lang="zh-CN" altLang="en-US" b="1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8136904" cy="57606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34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11.1 java.io.File</a:t>
            </a:r>
            <a:r>
              <a:rPr lang="zh-CN" altLang="en-US" sz="3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类</a:t>
            </a:r>
            <a:r>
              <a:rPr lang="zh-CN" altLang="en-US" sz="34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的使用</a:t>
            </a:r>
            <a:endParaRPr lang="en-US" altLang="zh-CN" sz="34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34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11.2 IO</a:t>
            </a:r>
            <a:r>
              <a:rPr lang="zh-CN" altLang="en-US" sz="3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原理及流的分类</a:t>
            </a:r>
            <a:endParaRPr lang="en-US" altLang="zh-CN" sz="34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34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11.3 </a:t>
            </a:r>
            <a:r>
              <a:rPr lang="zh-CN" altLang="en-US" sz="34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节点流</a:t>
            </a:r>
            <a:r>
              <a:rPr lang="en-US" altLang="zh-CN" sz="34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zh-CN" altLang="en-US" sz="34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或文件流</a:t>
            </a:r>
            <a:r>
              <a:rPr lang="en-US" altLang="zh-CN" sz="34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sz="34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9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FileInputStream</a:t>
            </a:r>
            <a:r>
              <a:rPr lang="en-US" altLang="zh-CN" sz="29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 /  </a:t>
            </a:r>
            <a:r>
              <a:rPr lang="en-US" altLang="zh-CN" sz="29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FileOutputStream</a:t>
            </a:r>
            <a:r>
              <a:rPr lang="en-US" altLang="zh-CN" sz="29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 /  </a:t>
            </a:r>
            <a:r>
              <a:rPr lang="en-US" altLang="zh-CN" sz="29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FileReader</a:t>
            </a:r>
            <a:r>
              <a:rPr lang="en-US" altLang="zh-CN" sz="29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 /  </a:t>
            </a:r>
            <a:r>
              <a:rPr lang="en-US" altLang="zh-CN" sz="29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FileWriter</a:t>
            </a:r>
            <a:endParaRPr lang="en-US" altLang="zh-CN" sz="29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34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11.4 </a:t>
            </a:r>
            <a:r>
              <a:rPr lang="zh-CN" altLang="en-US" sz="34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缓冲</a:t>
            </a:r>
            <a:r>
              <a:rPr lang="zh-CN" altLang="en-US" sz="34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流</a:t>
            </a:r>
            <a:endParaRPr lang="en-US" altLang="zh-CN" sz="34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altLang="zh-CN" sz="29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BufferedInputStream</a:t>
            </a:r>
            <a:r>
              <a:rPr lang="en-US" altLang="zh-CN" sz="29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/ </a:t>
            </a:r>
            <a:r>
              <a:rPr lang="en-US" altLang="zh-CN" sz="2900" b="1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BufferedOutputStream</a:t>
            </a:r>
            <a:r>
              <a:rPr lang="en-US" altLang="zh-CN" sz="29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endParaRPr lang="en-US" altLang="zh-CN" sz="29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altLang="zh-CN" sz="29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BufferedReader</a:t>
            </a:r>
            <a:r>
              <a:rPr lang="en-US" altLang="zh-CN" sz="2900" b="1" dirty="0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 / </a:t>
            </a:r>
            <a:r>
              <a:rPr lang="en-US" altLang="zh-CN" sz="2900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BufferedWriter</a:t>
            </a:r>
            <a:endParaRPr lang="en-US" altLang="zh-CN" sz="29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3400" b="1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11.5 </a:t>
            </a:r>
            <a:r>
              <a:rPr lang="zh-CN" altLang="en-US" sz="3400" b="1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转换</a:t>
            </a:r>
            <a:r>
              <a:rPr lang="zh-CN" altLang="en-US" sz="3400" b="1" dirty="0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流</a:t>
            </a:r>
            <a:endParaRPr lang="en-US" altLang="zh-CN" sz="3400" b="1" dirty="0">
              <a:solidFill>
                <a:srgbClr val="FFC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900" b="1" dirty="0" err="1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InputStreamReader</a:t>
            </a:r>
            <a:r>
              <a:rPr lang="en-US" altLang="zh-CN" sz="2900" b="1" dirty="0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  /  </a:t>
            </a:r>
            <a:r>
              <a:rPr lang="en-US" altLang="zh-CN" sz="2900" b="1" dirty="0" err="1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OutputStreamWriter</a:t>
            </a:r>
            <a:endParaRPr lang="en-US" altLang="zh-CN" sz="2900" b="1" dirty="0">
              <a:solidFill>
                <a:srgbClr val="FFC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3400" b="1">
                <a:solidFill>
                  <a:srgbClr val="92D050"/>
                </a:solidFill>
                <a:ea typeface="宋体" pitchFamily="2" charset="-122"/>
                <a:cs typeface="Times New Roman" panose="02020503050405090304" pitchFamily="18" charset="0"/>
              </a:rPr>
              <a:t>11.6 </a:t>
            </a:r>
            <a:r>
              <a:rPr lang="zh-CN" altLang="en-US" sz="3400" b="1">
                <a:solidFill>
                  <a:srgbClr val="92D050"/>
                </a:solidFill>
                <a:ea typeface="宋体" pitchFamily="2" charset="-122"/>
                <a:cs typeface="Times New Roman" panose="02020503050405090304" pitchFamily="18" charset="0"/>
              </a:rPr>
              <a:t>标准</a:t>
            </a:r>
            <a:r>
              <a:rPr lang="zh-CN" altLang="en-US" sz="3400" b="1" dirty="0">
                <a:solidFill>
                  <a:srgbClr val="92D050"/>
                </a:solidFill>
                <a:ea typeface="宋体" pitchFamily="2" charset="-122"/>
                <a:cs typeface="Times New Roman" panose="02020503050405090304" pitchFamily="18" charset="0"/>
              </a:rPr>
              <a:t>输入</a:t>
            </a:r>
            <a:r>
              <a:rPr lang="en-US" altLang="zh-CN" sz="3400" b="1" dirty="0">
                <a:solidFill>
                  <a:srgbClr val="92D050"/>
                </a:solidFill>
                <a:ea typeface="宋体" pitchFamily="2" charset="-122"/>
                <a:cs typeface="Times New Roman" panose="02020503050405090304" pitchFamily="18" charset="0"/>
              </a:rPr>
              <a:t>/</a:t>
            </a:r>
            <a:r>
              <a:rPr lang="zh-CN" altLang="en-US" sz="3400" b="1">
                <a:solidFill>
                  <a:srgbClr val="92D050"/>
                </a:solidFill>
                <a:ea typeface="宋体" pitchFamily="2" charset="-122"/>
                <a:cs typeface="Times New Roman" panose="02020503050405090304" pitchFamily="18" charset="0"/>
              </a:rPr>
              <a:t>输出流（了解）</a:t>
            </a:r>
            <a:endParaRPr lang="en-US" altLang="zh-CN" sz="3400" b="1" dirty="0">
              <a:solidFill>
                <a:srgbClr val="92D05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3400" b="1">
                <a:solidFill>
                  <a:srgbClr val="92D050"/>
                </a:solidFill>
                <a:ea typeface="宋体" pitchFamily="2" charset="-122"/>
                <a:cs typeface="Times New Roman" panose="02020503050405090304" pitchFamily="18" charset="0"/>
              </a:rPr>
              <a:t>11.7 </a:t>
            </a:r>
            <a:r>
              <a:rPr lang="zh-CN" altLang="en-US" sz="3400" b="1">
                <a:solidFill>
                  <a:srgbClr val="92D050"/>
                </a:solidFill>
                <a:ea typeface="宋体" pitchFamily="2" charset="-122"/>
                <a:cs typeface="Times New Roman" panose="02020503050405090304" pitchFamily="18" charset="0"/>
              </a:rPr>
              <a:t>打印</a:t>
            </a:r>
            <a:r>
              <a:rPr lang="zh-CN" altLang="en-US" sz="3400" b="1" dirty="0">
                <a:solidFill>
                  <a:srgbClr val="92D050"/>
                </a:solidFill>
                <a:ea typeface="宋体" pitchFamily="2" charset="-122"/>
                <a:cs typeface="Times New Roman" panose="02020503050405090304" pitchFamily="18" charset="0"/>
              </a:rPr>
              <a:t>流（了解）</a:t>
            </a:r>
            <a:endParaRPr lang="en-US" altLang="zh-CN" sz="3400" b="1" dirty="0">
              <a:solidFill>
                <a:srgbClr val="92D05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900" b="1" dirty="0" err="1">
                <a:solidFill>
                  <a:srgbClr val="92D050"/>
                </a:solidFill>
                <a:ea typeface="宋体" pitchFamily="2" charset="-122"/>
                <a:cs typeface="Times New Roman" panose="02020503050405090304" pitchFamily="18" charset="0"/>
              </a:rPr>
              <a:t>PrintStream</a:t>
            </a:r>
            <a:r>
              <a:rPr lang="en-US" altLang="zh-CN" sz="2900" b="1" dirty="0">
                <a:solidFill>
                  <a:srgbClr val="92D050"/>
                </a:solidFill>
                <a:ea typeface="宋体" pitchFamily="2" charset="-122"/>
                <a:cs typeface="Times New Roman" panose="02020503050405090304" pitchFamily="18" charset="0"/>
              </a:rPr>
              <a:t>  /  </a:t>
            </a:r>
            <a:r>
              <a:rPr lang="en-US" altLang="zh-CN" sz="2900" b="1" dirty="0" err="1">
                <a:solidFill>
                  <a:srgbClr val="92D050"/>
                </a:solidFill>
                <a:ea typeface="宋体" pitchFamily="2" charset="-122"/>
                <a:cs typeface="Times New Roman" panose="02020503050405090304" pitchFamily="18" charset="0"/>
              </a:rPr>
              <a:t>PrintWriter</a:t>
            </a:r>
            <a:endParaRPr lang="en-US" altLang="zh-CN" sz="2900" b="1" dirty="0">
              <a:solidFill>
                <a:srgbClr val="92D05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3400" b="1">
                <a:solidFill>
                  <a:srgbClr val="92D050"/>
                </a:solidFill>
                <a:ea typeface="宋体" pitchFamily="2" charset="-122"/>
                <a:cs typeface="Times New Roman" panose="02020503050405090304" pitchFamily="18" charset="0"/>
              </a:rPr>
              <a:t>11.8 </a:t>
            </a:r>
            <a:r>
              <a:rPr lang="zh-CN" altLang="en-US" sz="3400" b="1">
                <a:solidFill>
                  <a:srgbClr val="92D050"/>
                </a:solidFill>
                <a:ea typeface="宋体" pitchFamily="2" charset="-122"/>
                <a:cs typeface="Times New Roman" panose="02020503050405090304" pitchFamily="18" charset="0"/>
              </a:rPr>
              <a:t>数据流</a:t>
            </a:r>
            <a:r>
              <a:rPr lang="zh-CN" altLang="en-US" sz="3400" b="1" dirty="0">
                <a:solidFill>
                  <a:srgbClr val="92D050"/>
                </a:solidFill>
                <a:ea typeface="宋体" pitchFamily="2" charset="-122"/>
                <a:cs typeface="Times New Roman" panose="02020503050405090304" pitchFamily="18" charset="0"/>
              </a:rPr>
              <a:t>（了解）</a:t>
            </a:r>
            <a:endParaRPr lang="en-US" altLang="zh-CN" sz="3400" b="1" dirty="0">
              <a:solidFill>
                <a:srgbClr val="92D05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900" b="1" dirty="0" err="1">
                <a:solidFill>
                  <a:srgbClr val="92D050"/>
                </a:solidFill>
                <a:ea typeface="宋体" pitchFamily="2" charset="-122"/>
                <a:cs typeface="Times New Roman" panose="02020503050405090304" pitchFamily="18" charset="0"/>
              </a:rPr>
              <a:t>DataInputStream</a:t>
            </a:r>
            <a:r>
              <a:rPr lang="en-US" altLang="zh-CN" sz="2900" b="1" dirty="0">
                <a:solidFill>
                  <a:srgbClr val="92D050"/>
                </a:solidFill>
                <a:ea typeface="宋体" pitchFamily="2" charset="-122"/>
                <a:cs typeface="Times New Roman" panose="02020503050405090304" pitchFamily="18" charset="0"/>
              </a:rPr>
              <a:t>  /  </a:t>
            </a:r>
            <a:r>
              <a:rPr lang="en-US" altLang="zh-CN" sz="2900" b="1" dirty="0" err="1">
                <a:solidFill>
                  <a:srgbClr val="92D050"/>
                </a:solidFill>
                <a:ea typeface="宋体" pitchFamily="2" charset="-122"/>
                <a:cs typeface="Times New Roman" panose="02020503050405090304" pitchFamily="18" charset="0"/>
              </a:rPr>
              <a:t>DataOutputStream</a:t>
            </a:r>
            <a:endParaRPr lang="en-US" altLang="zh-CN" sz="2900" b="1" dirty="0">
              <a:solidFill>
                <a:srgbClr val="92D05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3400" b="1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11.9 </a:t>
            </a:r>
            <a:r>
              <a:rPr lang="zh-CN" altLang="en-US" sz="3400" b="1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对象</a:t>
            </a:r>
            <a:r>
              <a:rPr lang="zh-CN" altLang="en-US" sz="3400" b="1" dirty="0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流</a:t>
            </a:r>
            <a:r>
              <a:rPr lang="en-US" altLang="zh-CN" sz="3400" b="1" dirty="0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    ----</a:t>
            </a:r>
            <a:r>
              <a:rPr lang="zh-CN" altLang="en-US" sz="3400" b="1" dirty="0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涉及序列化、反序列化</a:t>
            </a:r>
            <a:endParaRPr lang="en-US" altLang="zh-CN" sz="3400" b="1" dirty="0">
              <a:solidFill>
                <a:srgbClr val="FFC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900" b="1" dirty="0" err="1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ObjectInputStream</a:t>
            </a:r>
            <a:r>
              <a:rPr lang="en-US" altLang="zh-CN" sz="2900" b="1" dirty="0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  /  </a:t>
            </a:r>
            <a:r>
              <a:rPr lang="en-US" altLang="zh-CN" sz="2900" b="1" dirty="0" err="1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ObjectOutputStream</a:t>
            </a:r>
            <a:endParaRPr lang="en-US" altLang="zh-CN" sz="2900" b="1" dirty="0">
              <a:solidFill>
                <a:srgbClr val="FFC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sz="3400" b="1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11.10 </a:t>
            </a:r>
            <a:r>
              <a:rPr lang="zh-CN" altLang="en-US" sz="3400" b="1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随机存取</a:t>
            </a:r>
            <a:r>
              <a:rPr lang="zh-CN" altLang="en-US" sz="3400" b="1" dirty="0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文件流</a:t>
            </a:r>
            <a:endParaRPr lang="en-US" altLang="zh-CN" sz="3400" b="1" dirty="0">
              <a:solidFill>
                <a:srgbClr val="FFC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900" b="1">
                <a:solidFill>
                  <a:srgbClr val="FFC000"/>
                </a:solidFill>
                <a:ea typeface="宋体" pitchFamily="2" charset="-122"/>
                <a:cs typeface="Times New Roman" panose="02020503050405090304" pitchFamily="18" charset="0"/>
              </a:rPr>
              <a:t>RandomAccessFile</a:t>
            </a:r>
            <a:endParaRPr lang="en-US" altLang="zh-CN" sz="2900" b="1">
              <a:solidFill>
                <a:srgbClr val="FFC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0" lvl="1" indent="0">
              <a:buNone/>
            </a:pPr>
            <a:r>
              <a:rPr lang="en-US" altLang="zh-CN" sz="35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11.11 NIO.2</a:t>
            </a:r>
            <a:r>
              <a:rPr lang="zh-CN" altLang="en-US" sz="35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中</a:t>
            </a:r>
            <a:r>
              <a:rPr lang="en-US" altLang="zh-CN" sz="35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Path</a:t>
            </a:r>
            <a:r>
              <a:rPr lang="zh-CN" altLang="en-US" sz="35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35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Paths</a:t>
            </a:r>
            <a:r>
              <a:rPr lang="zh-CN" altLang="en-US" sz="35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35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Files</a:t>
            </a:r>
            <a:r>
              <a:rPr lang="zh-CN" altLang="en-US" sz="3500" b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类的使用</a:t>
            </a:r>
            <a:endParaRPr lang="en-US" altLang="zh-CN" sz="3500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908720"/>
            <a:ext cx="2944898" cy="768148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147248" cy="422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1. </a:t>
            </a:r>
            <a:r>
              <a:rPr lang="zh-CN" altLang="en-US" sz="2400" dirty="0">
                <a:ea typeface="宋体" pitchFamily="2" charset="-122"/>
              </a:rPr>
              <a:t>改写程序</a:t>
            </a:r>
            <a:r>
              <a:rPr lang="en-US" altLang="zh-CN" sz="2400" dirty="0">
                <a:ea typeface="宋体" pitchFamily="2" charset="-122"/>
              </a:rPr>
              <a:t>TextFile.java</a:t>
            </a:r>
            <a:r>
              <a:rPr lang="zh-CN" altLang="en-US" sz="2400" dirty="0">
                <a:ea typeface="宋体" pitchFamily="2" charset="-122"/>
              </a:rPr>
              <a:t>，使用</a:t>
            </a:r>
            <a:r>
              <a:rPr lang="en-US" altLang="zh-CN" sz="2400" dirty="0">
                <a:ea typeface="宋体" pitchFamily="2" charset="-122"/>
              </a:rPr>
              <a:t>Buffered</a:t>
            </a:r>
            <a:r>
              <a:rPr lang="zh-CN" altLang="en-US" sz="2400" dirty="0">
                <a:ea typeface="宋体" pitchFamily="2" charset="-122"/>
              </a:rPr>
              <a:t>包装形式读取</a:t>
            </a:r>
            <a:r>
              <a:rPr lang="en-US" altLang="zh-CN" sz="2400" dirty="0">
                <a:ea typeface="宋体" pitchFamily="2" charset="-122"/>
              </a:rPr>
              <a:t>TextFile.java</a:t>
            </a:r>
            <a:r>
              <a:rPr lang="zh-CN" altLang="en-US" sz="2400" dirty="0">
                <a:ea typeface="宋体" pitchFamily="2" charset="-122"/>
              </a:rPr>
              <a:t>文本文件，为每行加上行号，再连同内容一并输出到屏幕上。</a:t>
            </a:r>
            <a:endParaRPr lang="en-US" altLang="zh-CN" sz="24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5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11-5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转换流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处理流之二：转换流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700808"/>
            <a:ext cx="87129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转换流提供了在字节流和字符流之间的转换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Java API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提供了两个转换流：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InputStreamReader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OutputStreamWriter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字节流中的数据都是字符时，转成字符流操作更高效。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484784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a typeface="宋体" pitchFamily="2" charset="-122"/>
                <a:cs typeface="Times New Roman" panose="02020503050405090304" pitchFamily="18" charset="0"/>
              </a:rPr>
              <a:t>InputStreamReader</a:t>
            </a:r>
            <a:endParaRPr lang="en-US" altLang="zh-CN" sz="2800" b="1" dirty="0">
              <a:ea typeface="宋体" pitchFamily="2" charset="-122"/>
              <a:cs typeface="Times New Roman" panose="02020503050405090304" pitchFamily="18" charset="0"/>
            </a:endParaRPr>
          </a:p>
          <a:p>
            <a:endParaRPr lang="en-US" altLang="zh-CN" sz="2800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用于将字节流中读取到的字节按指定字符集解码成字符。需要和</a:t>
            </a: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InputStream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“套接”。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构造器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InputStreamReader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in)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InputSreamReader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in,String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charsetName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如：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Reader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isr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= new 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                   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InputStreamReader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System.in,”gbk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”);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8104" y="5147902"/>
            <a:ext cx="704160" cy="44219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anose="0202050305040509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6156176" y="5652141"/>
            <a:ext cx="432048" cy="2971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0064" y="5783969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指定字符集</a:t>
            </a:r>
            <a:endParaRPr lang="zh-CN" altLang="en-US" sz="20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处理流之二：转换流</a:t>
            </a:r>
            <a:endParaRPr lang="zh-CN" altLang="en-US" sz="3600" b="1" dirty="0">
              <a:latin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63983"/>
            <a:ext cx="871296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a typeface="宋体" pitchFamily="2" charset="-122"/>
                <a:cs typeface="Times New Roman" panose="02020503050405090304" pitchFamily="18" charset="0"/>
              </a:rPr>
              <a:t>OutputStreamWriter</a:t>
            </a:r>
            <a:endParaRPr lang="en-US" altLang="zh-CN" sz="2800" b="1" dirty="0">
              <a:ea typeface="宋体" pitchFamily="2" charset="-122"/>
              <a:cs typeface="Times New Roman" panose="02020503050405090304" pitchFamily="18" charset="0"/>
            </a:endParaRPr>
          </a:p>
          <a:p>
            <a:endParaRPr lang="en-US" altLang="zh-CN" b="1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用于将要写入到字节流中的字符按指定字符集编码成字节。需要和</a:t>
            </a: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OutputStream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“套接”。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构造方法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OutputStreamWriter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OutputStream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out)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OutputSreamWriter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OutputStream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out,String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                                                                                            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charsetName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处理流之二：转换流</a:t>
            </a:r>
            <a:endParaRPr lang="zh-CN" altLang="en-US" sz="3600" b="1" dirty="0">
              <a:latin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539552" y="4437112"/>
            <a:ext cx="1008112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35696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InputStreamReader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259632" y="2996952"/>
            <a:ext cx="1008112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字节流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771800" y="1412776"/>
            <a:ext cx="1152128" cy="10081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67944" y="105400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17321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92080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OutputStreamWriter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1378042"/>
            <a:ext cx="1656184" cy="118686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987353" y="2924944"/>
            <a:ext cx="79208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/>
          <p:cNvSpPr/>
          <p:nvPr/>
        </p:nvSpPr>
        <p:spPr>
          <a:xfrm>
            <a:off x="7308304" y="4437112"/>
            <a:ext cx="1296144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12160" y="160214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字符流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03377" y="36291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字节流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7880" y="855295"/>
            <a:ext cx="864096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public void </a:t>
            </a:r>
            <a:r>
              <a:rPr lang="en-US" altLang="zh-CN" b="1" dirty="0" err="1"/>
              <a:t>testMyInput</a:t>
            </a:r>
            <a:r>
              <a:rPr lang="en-US" altLang="zh-CN" b="1" dirty="0"/>
              <a:t>() throws Exception{</a:t>
            </a:r>
            <a:endParaRPr lang="en-US" altLang="zh-CN" b="1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FileInputStream</a:t>
            </a:r>
            <a:r>
              <a:rPr lang="en-US" altLang="zh-CN" dirty="0"/>
              <a:t> </a:t>
            </a:r>
            <a:r>
              <a:rPr lang="en-US" altLang="zh-CN" dirty="0" err="1"/>
              <a:t>fis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FileInputStream</a:t>
            </a:r>
            <a:r>
              <a:rPr lang="en-US" altLang="zh-CN" b="1" dirty="0"/>
              <a:t>("dbcp.txt");</a:t>
            </a:r>
            <a:endParaRPr lang="en-US" altLang="zh-CN" b="1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FileOutputStream</a:t>
            </a:r>
            <a:r>
              <a:rPr lang="en-US" altLang="zh-CN" dirty="0"/>
              <a:t> </a:t>
            </a:r>
            <a:r>
              <a:rPr lang="en-US" altLang="zh-CN" dirty="0" err="1"/>
              <a:t>fos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FileOutputStream</a:t>
            </a:r>
            <a:r>
              <a:rPr lang="en-US" altLang="zh-CN" b="1" dirty="0"/>
              <a:t>("dbcp5.txt");</a:t>
            </a:r>
            <a:endParaRPr lang="en-US" altLang="zh-CN" b="1" dirty="0"/>
          </a:p>
          <a:p>
            <a:endParaRPr lang="zh-CN" altLang="en-US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InputStreamReader</a:t>
            </a:r>
            <a:r>
              <a:rPr lang="en-US" altLang="zh-CN" dirty="0"/>
              <a:t> </a:t>
            </a:r>
            <a:r>
              <a:rPr lang="en-US" altLang="zh-CN" dirty="0" err="1"/>
              <a:t>isr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InputStreamReader</a:t>
            </a:r>
            <a:r>
              <a:rPr lang="en-US" altLang="zh-CN" b="1" dirty="0"/>
              <a:t>(</a:t>
            </a:r>
            <a:r>
              <a:rPr lang="en-US" altLang="zh-CN" b="1" dirty="0" err="1"/>
              <a:t>fis</a:t>
            </a:r>
            <a:r>
              <a:rPr lang="en-US" altLang="zh-CN" b="1" dirty="0"/>
              <a:t>,"GBK");</a:t>
            </a:r>
            <a:endParaRPr lang="en-US" altLang="zh-CN" b="1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OutputStreamWriter</a:t>
            </a:r>
            <a:r>
              <a:rPr lang="en-US" altLang="zh-CN" dirty="0"/>
              <a:t> </a:t>
            </a:r>
            <a:r>
              <a:rPr lang="en-US" altLang="zh-CN" dirty="0" err="1"/>
              <a:t>osw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OutputStreamWriter</a:t>
            </a:r>
            <a:r>
              <a:rPr lang="en-US" altLang="zh-CN" b="1" dirty="0"/>
              <a:t>(</a:t>
            </a:r>
            <a:r>
              <a:rPr lang="en-US" altLang="zh-CN" b="1" dirty="0" err="1"/>
              <a:t>fos</a:t>
            </a:r>
            <a:r>
              <a:rPr lang="en-US" altLang="zh-CN" b="1" dirty="0"/>
              <a:t>,"GBK");</a:t>
            </a:r>
            <a:endParaRPr lang="en-US" altLang="zh-CN" b="1" dirty="0"/>
          </a:p>
          <a:p>
            <a:endParaRPr lang="zh-CN" altLang="en-US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BufferedReader</a:t>
            </a:r>
            <a:r>
              <a:rPr lang="en-US" altLang="zh-CN" dirty="0"/>
              <a:t> </a:t>
            </a:r>
            <a:r>
              <a:rPr lang="en-US" altLang="zh-CN" u="sng" dirty="0" err="1"/>
              <a:t>br</a:t>
            </a:r>
            <a:r>
              <a:rPr lang="en-US" altLang="zh-CN" u="sng" dirty="0"/>
              <a:t> = </a:t>
            </a:r>
            <a:r>
              <a:rPr lang="en-US" altLang="zh-CN" b="1" u="sng" dirty="0"/>
              <a:t>new </a:t>
            </a:r>
            <a:r>
              <a:rPr lang="en-US" altLang="zh-CN" b="1" u="sng" dirty="0" err="1"/>
              <a:t>BufferedReader</a:t>
            </a:r>
            <a:r>
              <a:rPr lang="en-US" altLang="zh-CN" b="1" u="sng" dirty="0"/>
              <a:t>(</a:t>
            </a:r>
            <a:r>
              <a:rPr lang="en-US" altLang="zh-CN" b="1" u="sng" dirty="0" err="1"/>
              <a:t>isr</a:t>
            </a:r>
            <a:r>
              <a:rPr lang="en-US" altLang="zh-CN" b="1" u="sng" dirty="0"/>
              <a:t>);</a:t>
            </a:r>
            <a:endParaRPr lang="en-US" altLang="zh-CN" b="1" u="sng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BufferedWriter</a:t>
            </a:r>
            <a:r>
              <a:rPr lang="en-US" altLang="zh-CN" dirty="0"/>
              <a:t> </a:t>
            </a:r>
            <a:r>
              <a:rPr lang="en-US" altLang="zh-CN" u="sng" dirty="0" err="1"/>
              <a:t>bw</a:t>
            </a:r>
            <a:r>
              <a:rPr lang="en-US" altLang="zh-CN" u="sng" dirty="0"/>
              <a:t> = </a:t>
            </a:r>
            <a:r>
              <a:rPr lang="en-US" altLang="zh-CN" b="1" u="sng" dirty="0"/>
              <a:t>new </a:t>
            </a:r>
            <a:r>
              <a:rPr lang="en-US" altLang="zh-CN" b="1" u="sng" dirty="0" err="1"/>
              <a:t>BufferedWriter</a:t>
            </a:r>
            <a:r>
              <a:rPr lang="en-US" altLang="zh-CN" b="1" u="sng" dirty="0"/>
              <a:t>(</a:t>
            </a:r>
            <a:r>
              <a:rPr lang="en-US" altLang="zh-CN" b="1" u="sng" dirty="0" err="1"/>
              <a:t>osw</a:t>
            </a:r>
            <a:r>
              <a:rPr lang="en-US" altLang="zh-CN" b="1" u="sng" dirty="0"/>
              <a:t>);</a:t>
            </a:r>
            <a:endParaRPr lang="en-US" altLang="zh-CN" b="1" u="sng" dirty="0"/>
          </a:p>
          <a:p>
            <a:endParaRPr lang="zh-CN" altLang="en-US" dirty="0"/>
          </a:p>
          <a:p>
            <a:r>
              <a:rPr lang="en-US" altLang="zh-CN" dirty="0"/>
              <a:t>    String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b="1" dirty="0"/>
              <a:t>null;</a:t>
            </a:r>
            <a:endParaRPr lang="en-US" altLang="zh-CN" b="1" dirty="0"/>
          </a:p>
          <a:p>
            <a:r>
              <a:rPr lang="en-US" altLang="zh-CN" b="1" dirty="0"/>
              <a:t>    while((</a:t>
            </a:r>
            <a:r>
              <a:rPr lang="en-US" altLang="zh-CN" b="1" dirty="0" err="1"/>
              <a:t>str</a:t>
            </a:r>
            <a:r>
              <a:rPr lang="en-US" altLang="zh-CN" b="1" dirty="0"/>
              <a:t> = </a:t>
            </a:r>
            <a:r>
              <a:rPr lang="en-US" altLang="zh-CN" b="1" dirty="0" err="1"/>
              <a:t>br.readLine</a:t>
            </a:r>
            <a:r>
              <a:rPr lang="en-US" altLang="zh-CN" b="1" dirty="0"/>
              <a:t>()) != null){</a:t>
            </a:r>
            <a:endParaRPr lang="en-US" altLang="zh-CN" b="1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bw.write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bw.newLine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bw.flush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}    </a:t>
            </a:r>
            <a:r>
              <a:rPr lang="en-US" altLang="zh-CN" dirty="0" err="1"/>
              <a:t>bw.close</a:t>
            </a:r>
            <a:r>
              <a:rPr lang="en-US" altLang="zh-CN" dirty="0"/>
              <a:t>();  </a:t>
            </a:r>
            <a:r>
              <a:rPr lang="en-US" altLang="zh-CN" dirty="0" err="1"/>
              <a:t>br.close</a:t>
            </a:r>
            <a:r>
              <a:rPr lang="en-US" altLang="zh-CN" dirty="0"/>
              <a:t>();}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11-6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标准输入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/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输出流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043608" y="838453"/>
            <a:ext cx="74168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处理流之三：标准输入输出流</a:t>
            </a:r>
            <a:r>
              <a:rPr lang="en-US" altLang="zh-CN" sz="3600" b="1" dirty="0">
                <a:latin typeface="+mn-lt"/>
              </a:rPr>
              <a:t>(</a:t>
            </a:r>
            <a:r>
              <a:rPr lang="zh-CN" altLang="en-US" sz="3600" b="1" dirty="0">
                <a:latin typeface="+mn-lt"/>
              </a:rPr>
              <a:t>了解</a:t>
            </a:r>
            <a:r>
              <a:rPr lang="en-US" altLang="zh-CN" sz="3600" b="1" dirty="0">
                <a:latin typeface="+mn-lt"/>
              </a:rPr>
              <a:t>)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256" y="162880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System.in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System.out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分别代表了系统标准的输入和输出设备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默认输入设备是键盘，输出设备是显示器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System.in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的类型是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InputStream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System.out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的类型是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PrintStream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，其是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OutputStream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的子类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FilterOutputStream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的子类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通过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System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类的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setIn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，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setOut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方法对默认设备进行改变。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setIn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1" tooltip="java.io 中的类" action="ppaction://hlinkfile"/>
              </a:rPr>
              <a:t>InputStream</a:t>
            </a:r>
            <a:r>
              <a:rPr lang="en-US" altLang="zh-CN" sz="2400" dirty="0"/>
              <a:t> in)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setOut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2" tooltip="java.io 中的类" action="ppaction://hlinkfile"/>
              </a:rPr>
              <a:t>PrintStream</a:t>
            </a:r>
            <a:r>
              <a:rPr lang="en-US" altLang="zh-CN" sz="2400" dirty="0"/>
              <a:t> out)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3923928" y="980728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例   题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364" y="2060848"/>
            <a:ext cx="7560760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从键盘输入字符串，要求将读取到的整行字符串转成大写输出。然后继续进行输入操作，直至当输入“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e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”或者“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exit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”时，退出程序。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11-1 File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类的使用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86491"/>
            <a:ext cx="4680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请输入信息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退出输入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e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或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exit):");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把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"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标准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"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输入流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键盘输入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)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这个字节流包装成字符流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再包装成缓冲流</a:t>
            </a:r>
            <a:endParaRPr lang="zh-CN" altLang="en-US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BufferedReader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br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 = new </a:t>
            </a:r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BufferedReader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(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	new </a:t>
            </a:r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InputStreamReader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(System.in));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String s = null;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try {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while ((s = </a:t>
            </a:r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br.readLine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()) != null) {  //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读取用户输入的一行数据 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--&gt; 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阻塞程序</a:t>
            </a:r>
            <a:endParaRPr lang="zh-CN" altLang="en-US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>
                <a:ea typeface="宋体" pitchFamily="2" charset="-122"/>
                <a:cs typeface="Times New Roman" panose="02020503050405090304" pitchFamily="18" charset="0"/>
              </a:rPr>
              <a:t>if (“e”.equalsIgnoreCase(s) || “exit”.equalsIgnoreCase(s)) 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{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	 </a:t>
            </a:r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安全退出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!!");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		break;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}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		</a:t>
            </a:r>
            <a:endParaRPr lang="zh-CN" altLang="en-US" sz="20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1220554"/>
            <a:ext cx="4355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将读取到的整行字符串转成大写输出</a:t>
            </a:r>
            <a:endParaRPr lang="zh-CN" altLang="en-US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("--&gt;:"+</a:t>
            </a:r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s.toUpperCase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());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继续输入信息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}	} catch (</a:t>
            </a:r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 e) {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	</a:t>
            </a:r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	} finally { 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	try {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	if (</a:t>
            </a:r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br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 != null) {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	</a:t>
            </a:r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br.close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();  //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关闭过滤流时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anose="02020503050405090304" pitchFamily="18" charset="0"/>
              </a:rPr>
              <a:t>会自动关闭它包装的底层节点流</a:t>
            </a:r>
            <a:endParaRPr lang="zh-CN" altLang="en-US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}	} catch (</a:t>
            </a:r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 e) {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	</a:t>
            </a:r>
            <a:r>
              <a:rPr lang="en-US" altLang="zh-CN" sz="2000" dirty="0" err="1">
                <a:ea typeface="宋体" pitchFamily="2" charset="-122"/>
                <a:cs typeface="Times New Roman" panose="02020503050405090304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();</a:t>
            </a:r>
            <a:endParaRPr lang="en-US" altLang="zh-CN" sz="2000" dirty="0"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anose="02020503050405090304" pitchFamily="18" charset="0"/>
              </a:rPr>
              <a:t>}	}</a:t>
            </a:r>
            <a:endParaRPr lang="zh-CN" altLang="en-US" sz="2000" dirty="0">
              <a:ea typeface="宋体" pitchFamily="2" charset="-122"/>
              <a:cs typeface="Times New Roman" panose="02020503050405090304" pitchFamily="18" charset="0"/>
            </a:endParaRPr>
          </a:p>
          <a:p>
            <a:endParaRPr lang="zh-CN" altLang="en-US" sz="20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067944" y="1052736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练 习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060848"/>
            <a:ext cx="7898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Create a program named MyInput.java: Contain the methods for reading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, double, float,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boolean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, short, byte and String values from the keyboard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3667" y="3356270"/>
            <a:ext cx="396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251520" y="1271072"/>
            <a:ext cx="8712968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/>
              <a:t>编码表的由来</a:t>
            </a:r>
            <a:endParaRPr lang="zh-CN" altLang="en-US" sz="2400" b="1" dirty="0"/>
          </a:p>
          <a:p>
            <a:pPr eaLnBrk="1" hangingPunct="1"/>
            <a:r>
              <a:rPr lang="zh-CN" altLang="en-US" sz="2400" dirty="0"/>
              <a:t>计算机只能识别二进制数据，早期由来是电信号。为了方便应用计算机，让它可以识别各个国家的文字。就将各个国家的文字用数字来表示，并一一对应，形成一张表。这就是编码表。</a:t>
            </a:r>
            <a:endParaRPr lang="en-US" altLang="zh-CN" sz="24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/>
              <a:t>常见的编码表</a:t>
            </a:r>
            <a:endParaRPr lang="en-US" altLang="zh-CN" sz="2400" b="1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ASCII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美国标准信息交换码。</a:t>
            </a:r>
            <a:endParaRPr lang="zh-CN" altLang="en-US" sz="2400" dirty="0"/>
          </a:p>
          <a:p>
            <a:pPr marL="1085850" lvl="1" indent="-342900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/>
              <a:t>用一个字节的</a:t>
            </a:r>
            <a:r>
              <a:rPr lang="en-US" altLang="zh-CN" sz="2100" dirty="0"/>
              <a:t>7</a:t>
            </a:r>
            <a:r>
              <a:rPr lang="zh-CN" altLang="en-US" sz="2100" dirty="0"/>
              <a:t>位可以表示。</a:t>
            </a:r>
            <a:endParaRPr lang="zh-CN" altLang="en-US" sz="21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ISO8859-1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拉丁码表。欧洲码表</a:t>
            </a:r>
            <a:endParaRPr lang="zh-CN" altLang="en-US" sz="2400" dirty="0"/>
          </a:p>
          <a:p>
            <a:pPr marL="1085850" lvl="1" indent="-342900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/>
              <a:t>用一个字节的</a:t>
            </a:r>
            <a:r>
              <a:rPr lang="en-US" altLang="zh-CN" sz="2100" dirty="0"/>
              <a:t>8</a:t>
            </a:r>
            <a:r>
              <a:rPr lang="zh-CN" altLang="en-US" sz="2100" dirty="0"/>
              <a:t>位表示。</a:t>
            </a:r>
            <a:endParaRPr lang="zh-CN" altLang="en-US" sz="21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GB2312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中国的中文编码表。</a:t>
            </a:r>
            <a:endParaRPr lang="zh-CN" alt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GBK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中国的中文编码表升级，融合了更多的中文文字符号。</a:t>
            </a:r>
            <a:endParaRPr lang="zh-CN" alt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Unicode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国际标准码，融合了多种文字。</a:t>
            </a:r>
            <a:endParaRPr lang="zh-CN" altLang="en-US" sz="2400" dirty="0"/>
          </a:p>
          <a:p>
            <a:pPr marL="1085850" lvl="1" indent="-342900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/>
              <a:t>所有文字都用两个字节来表示</a:t>
            </a:r>
            <a:r>
              <a:rPr lang="en-US" altLang="zh-CN" sz="2100" dirty="0"/>
              <a:t>,Java</a:t>
            </a:r>
            <a:r>
              <a:rPr lang="zh-CN" altLang="en-US" sz="2100" dirty="0"/>
              <a:t>语言使用的就是</a:t>
            </a:r>
            <a:r>
              <a:rPr lang="en-US" altLang="zh-CN" sz="2100" dirty="0" err="1"/>
              <a:t>unicode</a:t>
            </a:r>
            <a:endParaRPr lang="en-US" altLang="zh-CN" sz="21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UTF-8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最多用三个字节来表示一个字符。</a:t>
            </a:r>
            <a:endParaRPr lang="zh-CN" altLang="en-US" sz="2400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59832" y="694437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宋体" pitchFamily="2" charset="-122"/>
              </a:rPr>
              <a:t>补充：字符编码</a:t>
            </a:r>
            <a:endParaRPr lang="zh-CN" altLang="en-US" sz="3600" b="1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879625" y="1772816"/>
            <a:ext cx="7275513" cy="323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编码：</a:t>
            </a:r>
            <a:r>
              <a:rPr lang="zh-CN" altLang="en-US" dirty="0">
                <a:solidFill>
                  <a:srgbClr val="C00000"/>
                </a:solidFill>
              </a:rPr>
              <a:t>字符串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</a:rPr>
              <a:t>字节数组</a:t>
            </a:r>
            <a:endParaRPr lang="zh-CN" altLang="en-US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解码：</a:t>
            </a:r>
            <a:r>
              <a:rPr lang="zh-CN" altLang="en-US" dirty="0">
                <a:solidFill>
                  <a:srgbClr val="C00000"/>
                </a:solidFill>
              </a:rPr>
              <a:t>字节数组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</a:rPr>
              <a:t>字符串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/>
              <a:t>转换流的编码应用</a:t>
            </a:r>
            <a:endParaRPr lang="en-US" altLang="zh-CN" dirty="0"/>
          </a:p>
          <a:p>
            <a:pPr marL="457200" indent="-457200" eaLnBrk="1" hangingPunct="1">
              <a:lnSpc>
                <a:spcPts val="37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可以将字符按指定编码格式存储。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可以对文本数据按指定编码格式来解读。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指定编码表的动作由构造器完成。</a:t>
            </a:r>
            <a:endParaRPr lang="en-US" altLang="zh-CN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44768" y="748541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宋体" pitchFamily="2" charset="-122"/>
              </a:rPr>
              <a:t>补充：字符编码</a:t>
            </a:r>
            <a:endParaRPr lang="zh-CN" altLang="en-US" sz="3600" b="1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11-7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打印流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2944" y="862896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处理流之四：</a:t>
            </a:r>
            <a:r>
              <a:rPr lang="zh-CN" altLang="en-US" sz="3600" b="1">
                <a:ea typeface="宋体" pitchFamily="2" charset="-122"/>
              </a:rPr>
              <a:t>打印流</a:t>
            </a:r>
            <a:r>
              <a:rPr lang="en-US" altLang="zh-CN" sz="3600" b="1">
                <a:ea typeface="宋体" pitchFamily="2" charset="-122"/>
              </a:rPr>
              <a:t>(</a:t>
            </a:r>
            <a:r>
              <a:rPr lang="zh-CN" altLang="en-US" sz="3600" b="1">
                <a:ea typeface="宋体" pitchFamily="2" charset="-122"/>
              </a:rPr>
              <a:t>了解</a:t>
            </a:r>
            <a:r>
              <a:rPr lang="en-US" altLang="zh-CN" sz="3600" b="1" dirty="0">
                <a:ea typeface="宋体" pitchFamily="2" charset="-122"/>
              </a:rPr>
              <a:t>)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实现将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基本数据类型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的数据格式转化为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字符串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输出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打印流：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PrintStream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PrintWriter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提供了一系列重载的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print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println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方法，用于多种数据类型的输出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PrintStream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PrintWriter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的输出不会抛出异常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PrintStream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PrintWriter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有自动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flush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功能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System.out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返回的是</a:t>
            </a:r>
            <a:r>
              <a:rPr lang="en-US" altLang="zh-CN" sz="2800" dirty="0" err="1">
                <a:ea typeface="宋体" pitchFamily="2" charset="-122"/>
                <a:cs typeface="Times New Roman" panose="02020503050405090304" pitchFamily="18" charset="0"/>
              </a:rPr>
              <a:t>PrintStream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的实例</a:t>
            </a:r>
            <a:endParaRPr lang="zh-CN" altLang="en-US" sz="28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PrintStream ps = null;</a:t>
            </a:r>
            <a:endParaRPr lang="en-US" altLang="zh-CN" sz="2000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try {</a:t>
            </a:r>
            <a:endParaRPr lang="en-US" altLang="zh-CN" sz="2000">
              <a:ea typeface="宋体" pitchFamily="2" charset="-122"/>
            </a:endParaRPr>
          </a:p>
          <a:p>
            <a:pPr lvl="1"/>
            <a:r>
              <a:rPr lang="en-US" altLang="zh-CN" sz="2000">
                <a:ea typeface="宋体" pitchFamily="2" charset="-122"/>
              </a:rPr>
              <a:t>FileOutputStream fos = new FileOutputStream(new File("D:\\IO\\text.txt"));</a:t>
            </a:r>
            <a:endParaRPr lang="zh-CN" altLang="en-US" sz="2000">
              <a:ea typeface="宋体" pitchFamily="2" charset="-122"/>
            </a:endParaRPr>
          </a:p>
          <a:p>
            <a:pPr lvl="1"/>
            <a:r>
              <a:rPr lang="en-US" altLang="zh-CN" sz="2000">
                <a:ea typeface="宋体" pitchFamily="2" charset="-122"/>
              </a:rPr>
              <a:t>//</a:t>
            </a:r>
            <a:r>
              <a:rPr lang="zh-CN" altLang="en-US" sz="2000">
                <a:ea typeface="宋体" pitchFamily="2" charset="-122"/>
              </a:rPr>
              <a:t>创建打印输出流</a:t>
            </a:r>
            <a:r>
              <a:rPr lang="en-US" altLang="zh-CN" sz="2000">
                <a:ea typeface="宋体" pitchFamily="2" charset="-122"/>
              </a:rPr>
              <a:t>,</a:t>
            </a:r>
            <a:r>
              <a:rPr lang="zh-CN" altLang="en-US" sz="2000">
                <a:ea typeface="宋体" pitchFamily="2" charset="-122"/>
              </a:rPr>
              <a:t>设置为自动刷新模式</a:t>
            </a:r>
            <a:r>
              <a:rPr lang="en-US" altLang="zh-CN" sz="2000">
                <a:ea typeface="宋体" pitchFamily="2" charset="-122"/>
              </a:rPr>
              <a:t>(</a:t>
            </a:r>
            <a:r>
              <a:rPr lang="zh-CN" altLang="en-US" sz="2000">
                <a:ea typeface="宋体" pitchFamily="2" charset="-122"/>
              </a:rPr>
              <a:t>写入换行符或字节 </a:t>
            </a:r>
            <a:r>
              <a:rPr lang="en-US" altLang="zh-CN" sz="2000">
                <a:ea typeface="宋体" pitchFamily="2" charset="-122"/>
              </a:rPr>
              <a:t>'\n' </a:t>
            </a:r>
            <a:r>
              <a:rPr lang="zh-CN" altLang="en-US" sz="2000">
                <a:ea typeface="宋体" pitchFamily="2" charset="-122"/>
              </a:rPr>
              <a:t>时都会刷新输出缓冲区</a:t>
            </a:r>
            <a:r>
              <a:rPr lang="en-US" altLang="zh-CN" sz="2000">
                <a:ea typeface="宋体" pitchFamily="2" charset="-122"/>
              </a:rPr>
              <a:t>)</a:t>
            </a:r>
            <a:endParaRPr lang="en-US" altLang="zh-CN" sz="2000">
              <a:ea typeface="宋体" pitchFamily="2" charset="-122"/>
            </a:endParaRPr>
          </a:p>
          <a:p>
            <a:pPr lvl="1"/>
            <a:r>
              <a:rPr lang="en-US" altLang="zh-CN" sz="2000">
                <a:ea typeface="宋体" pitchFamily="2" charset="-122"/>
              </a:rPr>
              <a:t>ps = new PrintStream(fos,true);</a:t>
            </a:r>
            <a:endParaRPr lang="en-US" altLang="zh-CN" sz="2000">
              <a:ea typeface="宋体" pitchFamily="2" charset="-122"/>
            </a:endParaRPr>
          </a:p>
          <a:p>
            <a:pPr lvl="1"/>
            <a:r>
              <a:rPr lang="en-US" altLang="zh-CN" sz="2000">
                <a:ea typeface="宋体" pitchFamily="2" charset="-122"/>
              </a:rPr>
              <a:t>if (ps != null) {// </a:t>
            </a:r>
            <a:r>
              <a:rPr lang="zh-CN" altLang="en-US" sz="2000">
                <a:ea typeface="宋体" pitchFamily="2" charset="-122"/>
              </a:rPr>
              <a:t>把标准输出流</a:t>
            </a:r>
            <a:r>
              <a:rPr lang="en-US" altLang="zh-CN" sz="2000">
                <a:ea typeface="宋体" pitchFamily="2" charset="-122"/>
              </a:rPr>
              <a:t>(</a:t>
            </a:r>
            <a:r>
              <a:rPr lang="zh-CN" altLang="en-US" sz="2000">
                <a:ea typeface="宋体" pitchFamily="2" charset="-122"/>
              </a:rPr>
              <a:t>控制台输出</a:t>
            </a:r>
            <a:r>
              <a:rPr lang="en-US" altLang="zh-CN" sz="2000">
                <a:ea typeface="宋体" pitchFamily="2" charset="-122"/>
              </a:rPr>
              <a:t>)</a:t>
            </a:r>
            <a:r>
              <a:rPr lang="zh-CN" altLang="en-US" sz="2000">
                <a:ea typeface="宋体" pitchFamily="2" charset="-122"/>
              </a:rPr>
              <a:t>改成文件</a:t>
            </a:r>
            <a:endParaRPr lang="zh-CN" altLang="en-US" sz="2000">
              <a:ea typeface="宋体" pitchFamily="2" charset="-122"/>
            </a:endParaRPr>
          </a:p>
          <a:p>
            <a:pPr lvl="1"/>
            <a:r>
              <a:rPr lang="en-US" altLang="zh-CN" sz="2000">
                <a:ea typeface="宋体" pitchFamily="2" charset="-122"/>
              </a:rPr>
              <a:t>System.</a:t>
            </a:r>
            <a:r>
              <a:rPr lang="en-US" altLang="zh-CN" sz="2000" i="1">
                <a:ea typeface="宋体" pitchFamily="2" charset="-122"/>
              </a:rPr>
              <a:t>setOut(ps);</a:t>
            </a:r>
            <a:r>
              <a:rPr lang="en-US" altLang="zh-CN" sz="2000">
                <a:ea typeface="宋体" pitchFamily="2" charset="-122"/>
              </a:rPr>
              <a:t>}</a:t>
            </a:r>
            <a:endParaRPr lang="zh-CN" altLang="en-US" sz="2000">
              <a:ea typeface="宋体" pitchFamily="2" charset="-122"/>
            </a:endParaRPr>
          </a:p>
          <a:p>
            <a:pPr lvl="1"/>
            <a:r>
              <a:rPr lang="en-US" altLang="zh-CN" sz="2000">
                <a:ea typeface="宋体" pitchFamily="2" charset="-122"/>
              </a:rPr>
              <a:t>for (int i = 0; i &lt;= 255; i++) {  //</a:t>
            </a:r>
            <a:r>
              <a:rPr lang="zh-CN" altLang="en-US" sz="2000">
                <a:ea typeface="宋体" pitchFamily="2" charset="-122"/>
              </a:rPr>
              <a:t>输出</a:t>
            </a:r>
            <a:r>
              <a:rPr lang="en-US" altLang="zh-CN" sz="2000">
                <a:ea typeface="宋体" pitchFamily="2" charset="-122"/>
              </a:rPr>
              <a:t>ASCII</a:t>
            </a:r>
            <a:r>
              <a:rPr lang="zh-CN" altLang="en-US" sz="2000">
                <a:ea typeface="宋体" pitchFamily="2" charset="-122"/>
              </a:rPr>
              <a:t>字符</a:t>
            </a:r>
            <a:endParaRPr lang="zh-CN" altLang="en-US" sz="2000">
              <a:ea typeface="宋体" pitchFamily="2" charset="-122"/>
            </a:endParaRPr>
          </a:p>
          <a:p>
            <a:pPr lvl="1"/>
            <a:r>
              <a:rPr lang="en-US" altLang="zh-CN" sz="2000">
                <a:ea typeface="宋体" pitchFamily="2" charset="-122"/>
              </a:rPr>
              <a:t>System.</a:t>
            </a:r>
            <a:r>
              <a:rPr lang="en-US" altLang="zh-CN" sz="2000" i="1">
                <a:ea typeface="宋体" pitchFamily="2" charset="-122"/>
              </a:rPr>
              <a:t>out.print((char)i);</a:t>
            </a:r>
            <a:endParaRPr lang="en-US" altLang="zh-CN" sz="2000" i="1">
              <a:ea typeface="宋体" pitchFamily="2" charset="-122"/>
            </a:endParaRPr>
          </a:p>
          <a:p>
            <a:pPr lvl="1"/>
            <a:r>
              <a:rPr lang="en-US" altLang="zh-CN" sz="2000">
                <a:ea typeface="宋体" pitchFamily="2" charset="-122"/>
              </a:rPr>
              <a:t>if (i % 50 == 0) {   //</a:t>
            </a:r>
            <a:r>
              <a:rPr lang="zh-CN" altLang="en-US" sz="2000">
                <a:ea typeface="宋体" pitchFamily="2" charset="-122"/>
              </a:rPr>
              <a:t>每</a:t>
            </a:r>
            <a:r>
              <a:rPr lang="en-US" altLang="zh-CN" sz="2000">
                <a:ea typeface="宋体" pitchFamily="2" charset="-122"/>
              </a:rPr>
              <a:t>50</a:t>
            </a:r>
            <a:r>
              <a:rPr lang="zh-CN" altLang="en-US" sz="2000">
                <a:ea typeface="宋体" pitchFamily="2" charset="-122"/>
              </a:rPr>
              <a:t>个数据一行</a:t>
            </a:r>
            <a:endParaRPr lang="zh-CN" altLang="en-US" sz="2000">
              <a:ea typeface="宋体" pitchFamily="2" charset="-122"/>
            </a:endParaRPr>
          </a:p>
          <a:p>
            <a:pPr lvl="1"/>
            <a:r>
              <a:rPr lang="en-US" altLang="zh-CN" sz="2000">
                <a:ea typeface="宋体" pitchFamily="2" charset="-122"/>
              </a:rPr>
              <a:t>System.</a:t>
            </a:r>
            <a:r>
              <a:rPr lang="en-US" altLang="zh-CN" sz="2000" i="1">
                <a:ea typeface="宋体" pitchFamily="2" charset="-122"/>
              </a:rPr>
              <a:t>out.println(); // </a:t>
            </a:r>
            <a:r>
              <a:rPr lang="zh-CN" altLang="en-US" sz="2000" i="1">
                <a:ea typeface="宋体" pitchFamily="2" charset="-122"/>
              </a:rPr>
              <a:t>换行</a:t>
            </a:r>
            <a:r>
              <a:rPr lang="en-US" altLang="zh-CN" sz="2000">
                <a:ea typeface="宋体" pitchFamily="2" charset="-122"/>
              </a:rPr>
              <a:t>}  }  </a:t>
            </a:r>
            <a:endParaRPr lang="en-US" altLang="zh-CN" sz="2000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} catch (FileNotFoundException e) {</a:t>
            </a:r>
            <a:endParaRPr lang="en-US" altLang="zh-CN" sz="2000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	e.printStackTrace();</a:t>
            </a:r>
            <a:endParaRPr lang="en-US" altLang="zh-CN" sz="2000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}finally{</a:t>
            </a:r>
            <a:endParaRPr lang="en-US" altLang="zh-CN" sz="2000">
              <a:ea typeface="宋体" pitchFamily="2" charset="-122"/>
            </a:endParaRPr>
          </a:p>
          <a:p>
            <a:pPr lvl="1"/>
            <a:r>
              <a:rPr lang="en-US" altLang="zh-CN" sz="2000">
                <a:ea typeface="宋体" pitchFamily="2" charset="-122"/>
              </a:rPr>
              <a:t>if(ps != null){</a:t>
            </a:r>
            <a:endParaRPr lang="en-US" altLang="zh-CN" sz="2000">
              <a:ea typeface="宋体" pitchFamily="2" charset="-122"/>
            </a:endParaRPr>
          </a:p>
          <a:p>
            <a:pPr lvl="1"/>
            <a:r>
              <a:rPr lang="en-US" altLang="zh-CN" sz="2000">
                <a:ea typeface="宋体" pitchFamily="2" charset="-122"/>
              </a:rPr>
              <a:t>ps.close();</a:t>
            </a:r>
            <a:endParaRPr lang="en-US" altLang="zh-CN" sz="2000">
              <a:ea typeface="宋体" pitchFamily="2" charset="-122"/>
            </a:endParaRPr>
          </a:p>
          <a:p>
            <a:pPr lvl="1"/>
            <a:r>
              <a:rPr lang="en-US" altLang="zh-CN" sz="2000">
                <a:ea typeface="宋体" pitchFamily="2" charset="-122"/>
              </a:rPr>
              <a:t>} }</a:t>
            </a:r>
            <a:endParaRPr lang="zh-CN" altLang="en-US" sz="20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76728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处理流之：对象流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496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ObjectInputStream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OjbectOutputSteam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用于存储和读取</a:t>
            </a: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基本数据类型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数据或</a:t>
            </a: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对象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的处理流。它的强大之处就是可以把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中的对象写入到数据源中，也能把对象从数据源中还原回来。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序列化：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用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ObjectOutputStream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保存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基本类型数据或对象的机制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反序列化：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用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ObjectInputStream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读取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基本类型数据或对象的机制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924662" cy="781814"/>
          </a:xfrm>
        </p:spPr>
        <p:txBody>
          <a:bodyPr/>
          <a:lstStyle/>
          <a:p>
            <a:r>
              <a:rPr lang="zh-CN" altLang="en-US" b="1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对象的序列化</a:t>
            </a:r>
            <a:endParaRPr lang="zh-CN" altLang="en-US" b="1" dirty="0"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5257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对象序列化机制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允许把内存中的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对象转换成平台无关的二进制流，从而允许把这种二进制流持久地保存在磁盘上，或通过网络将这种二进制流传输到另一个网络节点。当其它程序获取了这种二进制流，就可以恢复成原来的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序列化的好处在于可将任何实现了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Serializable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接口的对象转化为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字节数据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，使其在保存和传输时可被还原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序列化是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RMI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Remote Method Invoke –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远程方法调用）过程的参数和返回值都必须实现的机制，而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RMI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是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JavaEE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的基础。因此序列化机制是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JavaEE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平台的基础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如果需要让某个对象支持序列化机制，则必须让其类是可序列化的，为了让某个类是可序列化的，该类必须实现如下两个接口之一：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  <a:cs typeface="Times New Roman" panose="02020503050405090304" pitchFamily="18" charset="0"/>
              </a:rPr>
              <a:t>Serializable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Externalizable</a:t>
            </a:r>
            <a:endParaRPr lang="zh-CN" altLang="en-US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4924662" cy="781814"/>
          </a:xfrm>
        </p:spPr>
        <p:txBody>
          <a:bodyPr/>
          <a:lstStyle/>
          <a:p>
            <a:r>
              <a:rPr lang="zh-CN" altLang="en-US" b="1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对象的序列化</a:t>
            </a:r>
            <a:endParaRPr lang="zh-CN" altLang="en-US" b="1" dirty="0"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499715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凡是实现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Serializable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接口的类都有一个表示序列化版本标识符的静态变量：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private static final long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serialVersionUID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serialVersionUID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用来表明类的不同版本间的兼容性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如果类没有显示定义这个静态变量，它的值是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运行时环境根据类的内部细节自动生成的。若类的源代码作了修改，</a:t>
            </a:r>
            <a:r>
              <a:rPr lang="en-US" altLang="zh-CN" dirty="0" err="1">
                <a:ea typeface="宋体" pitchFamily="2" charset="-122"/>
                <a:cs typeface="Times New Roman" panose="02020503050405090304" pitchFamily="18" charset="0"/>
              </a:rPr>
              <a:t>serialVersionUID</a:t>
            </a:r>
            <a:r>
              <a:rPr lang="en-US" altLang="zh-CN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anose="02020503050405090304" pitchFamily="18" charset="0"/>
              </a:rPr>
              <a:t>可能发生变化。故建议，</a:t>
            </a:r>
            <a:r>
              <a:rPr lang="zh-CN" altLang="en-US">
                <a:ea typeface="宋体" pitchFamily="2" charset="-122"/>
                <a:cs typeface="Times New Roman" panose="02020503050405090304" pitchFamily="18" charset="0"/>
              </a:rPr>
              <a:t>显示声明</a:t>
            </a:r>
            <a:endParaRPr lang="en-US" altLang="zh-CN">
              <a:ea typeface="宋体" pitchFamily="2" charset="-122"/>
              <a:cs typeface="Times New Roman" panose="02020503050405090304" pitchFamily="18" charset="0"/>
            </a:endParaRPr>
          </a:p>
          <a:p>
            <a:pPr marL="0" lvl="1" indent="0">
              <a:buNone/>
            </a:pPr>
            <a:endParaRPr lang="en-US" altLang="zh-CN" sz="1900">
              <a:ea typeface="宋体" pitchFamily="2" charset="-122"/>
            </a:endParaRPr>
          </a:p>
          <a:p>
            <a:pPr marL="342900" lvl="1" indent="-3429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ea typeface="宋体" pitchFamily="2" charset="-122"/>
              </a:rPr>
              <a:t>简单来说，</a:t>
            </a:r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的序列化机制是通过在运行时判断类的</a:t>
            </a:r>
            <a:r>
              <a:rPr lang="en-US" altLang="zh-CN">
                <a:ea typeface="宋体" pitchFamily="2" charset="-122"/>
              </a:rPr>
              <a:t>serialVersionUID</a:t>
            </a:r>
            <a:r>
              <a:rPr lang="zh-CN" altLang="en-US">
                <a:ea typeface="宋体" pitchFamily="2" charset="-122"/>
              </a:rPr>
              <a:t>来验证版本一致性的。在进行反序列化时，</a:t>
            </a:r>
            <a:r>
              <a:rPr lang="en-US" altLang="zh-CN">
                <a:ea typeface="宋体" pitchFamily="2" charset="-122"/>
              </a:rPr>
              <a:t>JVM</a:t>
            </a:r>
            <a:r>
              <a:rPr lang="zh-CN" altLang="en-US">
                <a:ea typeface="宋体" pitchFamily="2" charset="-122"/>
              </a:rPr>
              <a:t>会把传来的字节流中的</a:t>
            </a:r>
            <a:r>
              <a:rPr lang="en-US" altLang="zh-CN">
                <a:ea typeface="宋体" pitchFamily="2" charset="-122"/>
              </a:rPr>
              <a:t>serialVersionUID</a:t>
            </a:r>
            <a:r>
              <a:rPr lang="zh-CN" altLang="en-US">
                <a:ea typeface="宋体" pitchFamily="2" charset="-122"/>
              </a:rPr>
              <a:t>与本地相应实体类的</a:t>
            </a:r>
            <a:r>
              <a:rPr lang="en-US" altLang="zh-CN">
                <a:ea typeface="宋体" pitchFamily="2" charset="-122"/>
              </a:rPr>
              <a:t>serialVersionUID</a:t>
            </a:r>
            <a:r>
              <a:rPr lang="zh-CN" altLang="en-US">
                <a:ea typeface="宋体" pitchFamily="2" charset="-122"/>
              </a:rPr>
              <a:t>进行比较，如果相同就认为是一致的，可以进行反序列化，否则就会出现序列化版本不一致的异常。</a:t>
            </a:r>
            <a:r>
              <a:rPr lang="en-US" altLang="zh-CN">
                <a:ea typeface="宋体" pitchFamily="2" charset="-122"/>
              </a:rPr>
              <a:t>(InvalidCastException)</a:t>
            </a:r>
            <a:endParaRPr lang="en-US" altLang="zh-CN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4704"/>
            <a:ext cx="4340618" cy="792088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File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7704856" cy="30243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java.io.File类：</a:t>
            </a:r>
            <a:r>
              <a:rPr lang="zh-CN" altLang="en-US" sz="2400" b="1" dirty="0">
                <a:ea typeface="宋体" pitchFamily="2" charset="-122"/>
              </a:rPr>
              <a:t>文件和目录路径名的抽象表示形式</a:t>
            </a: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，与平台无关</a:t>
            </a:r>
            <a:endParaRPr lang="en-US" altLang="zh-CN" sz="2400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anose="02020503050405090304" pitchFamily="18" charset="0"/>
              </a:rPr>
              <a:t>File </a:t>
            </a: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能新建、删除、重命名文件和目录，但 </a:t>
            </a:r>
            <a:r>
              <a:rPr lang="en-US" altLang="zh-CN" sz="2400" b="1" dirty="0">
                <a:ea typeface="宋体" pitchFamily="2" charset="-122"/>
                <a:cs typeface="Times New Roman" panose="02020503050405090304" pitchFamily="18" charset="0"/>
              </a:rPr>
              <a:t>File </a:t>
            </a: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不能访问文件内容本身。如果需要访问文件内容本身，则需要使用输入</a:t>
            </a:r>
            <a:r>
              <a:rPr lang="en-US" altLang="zh-CN" sz="2400" b="1" dirty="0">
                <a:ea typeface="宋体" pitchFamily="2" charset="-122"/>
                <a:cs typeface="Times New Roman" panose="02020503050405090304" pitchFamily="18" charset="0"/>
              </a:rPr>
              <a:t>/</a:t>
            </a: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输出流。</a:t>
            </a:r>
            <a:endParaRPr lang="en-US" altLang="zh-CN" sz="2400" b="1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anose="02020503050405090304" pitchFamily="18" charset="0"/>
              </a:rPr>
              <a:t>File</a:t>
            </a: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对象可以作为参数传递给流</a:t>
            </a:r>
            <a:r>
              <a:rPr lang="zh-CN" altLang="en-US" sz="2400" b="1">
                <a:ea typeface="宋体" pitchFamily="2" charset="-122"/>
                <a:cs typeface="Times New Roman" panose="02020503050405090304" pitchFamily="18" charset="0"/>
              </a:rPr>
              <a:t>的构造器</a:t>
            </a:r>
            <a:endParaRPr lang="zh-CN" altLang="en-US" sz="2400" b="1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92696"/>
            <a:ext cx="5716750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使用对象流序列化对象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若某个类实现了 </a:t>
            </a:r>
            <a:r>
              <a:rPr lang="en-US" altLang="zh-CN" sz="2400" dirty="0" err="1">
                <a:ea typeface="宋体" pitchFamily="2" charset="-122"/>
                <a:cs typeface="Times New Roman" panose="02020503050405090304" pitchFamily="18" charset="0"/>
              </a:rPr>
              <a:t>Serializable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接口，该类的对象就是可序列化的：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创建一个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ObjectOutputStream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调用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ObjectOutputStream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对象的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writeObject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对象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方法输出可序列化</a:t>
            </a:r>
            <a:r>
              <a:rPr lang="zh-CN" altLang="en-US" b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对象。注意写出一次，操作</a:t>
            </a:r>
            <a:r>
              <a:rPr lang="en-US" altLang="zh-CN" b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flush()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反序列化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创建一个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ObjectInputStream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调用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readObject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方法读取流中的对象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anose="02020503050405090304" pitchFamily="18" charset="0"/>
              </a:rPr>
              <a:t>强调：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如果某个类的字段不是基本数据类型或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String 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类型，而是另一个引用类型，那么这个引用类型必须是可序列化的，否则拥有该类型的 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Field 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的类也不能序列化</a:t>
            </a:r>
            <a:endParaRPr lang="zh-CN" altLang="en-US" sz="24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24744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序列化</a:t>
            </a:r>
            <a:r>
              <a:rPr lang="en-US" altLang="zh-CN" sz="2400" dirty="0">
                <a:ea typeface="宋体" pitchFamily="2" charset="-122"/>
              </a:rPr>
              <a:t>:</a:t>
            </a:r>
            <a:r>
              <a:rPr lang="zh-CN" altLang="en-US" sz="2400" dirty="0">
                <a:ea typeface="宋体" pitchFamily="2" charset="-122"/>
              </a:rPr>
              <a:t>将对象写入到磁盘或者进行网络传输。</a:t>
            </a:r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要求对象必须实现序列化</a:t>
            </a:r>
            <a:endParaRPr lang="zh-CN" altLang="en-US" sz="2400" dirty="0">
              <a:ea typeface="宋体" pitchFamily="2" charset="-122"/>
            </a:endParaRPr>
          </a:p>
          <a:p>
            <a:r>
              <a:rPr lang="en-US" altLang="zh-CN" sz="2400" dirty="0" err="1">
                <a:ea typeface="宋体" pitchFamily="2" charset="-122"/>
              </a:rPr>
              <a:t>ObjectOutputStream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oos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ObjectOutputStream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FileOutputStream</a:t>
            </a:r>
            <a:r>
              <a:rPr lang="en-US" altLang="zh-CN" sz="2400" dirty="0">
                <a:ea typeface="宋体" pitchFamily="2" charset="-122"/>
              </a:rPr>
              <a:t>("test3.txt"));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Person p = new Person("</a:t>
            </a:r>
            <a:r>
              <a:rPr lang="zh-CN" altLang="en-US" sz="2400" dirty="0">
                <a:ea typeface="宋体" pitchFamily="2" charset="-122"/>
              </a:rPr>
              <a:t>韩梅梅</a:t>
            </a:r>
            <a:r>
              <a:rPr lang="en-US" altLang="zh-CN" sz="2400" dirty="0">
                <a:ea typeface="宋体" pitchFamily="2" charset="-122"/>
              </a:rPr>
              <a:t>",18,"</a:t>
            </a:r>
            <a:r>
              <a:rPr lang="zh-CN" altLang="en-US" sz="2400" dirty="0">
                <a:ea typeface="宋体" pitchFamily="2" charset="-122"/>
              </a:rPr>
              <a:t>中华大街</a:t>
            </a:r>
            <a:r>
              <a:rPr lang="en-US" altLang="zh-CN" sz="2400" dirty="0">
                <a:ea typeface="宋体" pitchFamily="2" charset="-122"/>
              </a:rPr>
              <a:t>",new Pet());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err="1">
                <a:ea typeface="宋体" pitchFamily="2" charset="-122"/>
              </a:rPr>
              <a:t>oos.writeObject</a:t>
            </a:r>
            <a:r>
              <a:rPr lang="en-US" altLang="zh-CN" sz="2400" dirty="0">
                <a:ea typeface="宋体" pitchFamily="2" charset="-122"/>
              </a:rPr>
              <a:t>(p);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err="1">
                <a:ea typeface="宋体" pitchFamily="2" charset="-122"/>
              </a:rPr>
              <a:t>oos.flush</a:t>
            </a:r>
            <a:r>
              <a:rPr lang="en-US" altLang="zh-CN" sz="2400" dirty="0">
                <a:ea typeface="宋体" pitchFamily="2" charset="-122"/>
              </a:rPr>
              <a:t>();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err="1">
                <a:ea typeface="宋体" pitchFamily="2" charset="-122"/>
              </a:rPr>
              <a:t>oos.close</a:t>
            </a:r>
            <a:r>
              <a:rPr lang="en-US" altLang="zh-CN" sz="2400" dirty="0">
                <a:ea typeface="宋体" pitchFamily="2" charset="-122"/>
              </a:rPr>
              <a:t>();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//</a:t>
            </a:r>
            <a:r>
              <a:rPr lang="zh-CN" altLang="en-US" sz="2400" dirty="0">
                <a:ea typeface="宋体" pitchFamily="2" charset="-122"/>
              </a:rPr>
              <a:t>反序列化：将磁盘中的对象数据源读出。</a:t>
            </a:r>
            <a:endParaRPr lang="zh-CN" altLang="en-US" sz="2400" dirty="0">
              <a:ea typeface="宋体" pitchFamily="2" charset="-122"/>
            </a:endParaRPr>
          </a:p>
          <a:p>
            <a:r>
              <a:rPr lang="en-US" altLang="zh-CN" sz="2400" dirty="0" err="1">
                <a:ea typeface="宋体" pitchFamily="2" charset="-122"/>
              </a:rPr>
              <a:t>ObjectInputStream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ois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ObjectInputStream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FileInputStream</a:t>
            </a:r>
            <a:r>
              <a:rPr lang="en-US" altLang="zh-CN" sz="2400" dirty="0">
                <a:ea typeface="宋体" pitchFamily="2" charset="-122"/>
              </a:rPr>
              <a:t>("test3.txt"));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Person p1 = (Person)</a:t>
            </a:r>
            <a:r>
              <a:rPr lang="en-US" altLang="zh-CN" sz="2400" dirty="0" err="1">
                <a:ea typeface="宋体" pitchFamily="2" charset="-122"/>
              </a:rPr>
              <a:t>ois.readObject</a:t>
            </a:r>
            <a:r>
              <a:rPr lang="en-US" altLang="zh-CN" sz="2400" dirty="0">
                <a:ea typeface="宋体" pitchFamily="2" charset="-122"/>
              </a:rPr>
              <a:t>();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err="1">
                <a:ea typeface="宋体" pitchFamily="2" charset="-122"/>
              </a:rPr>
              <a:t>System.out.println</a:t>
            </a:r>
            <a:r>
              <a:rPr lang="en-US" altLang="zh-CN" sz="2400" dirty="0">
                <a:ea typeface="宋体" pitchFamily="2" charset="-122"/>
              </a:rPr>
              <a:t>(p1.toString());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err="1">
                <a:ea typeface="宋体" pitchFamily="2" charset="-122"/>
              </a:rPr>
              <a:t>ois.close</a:t>
            </a:r>
            <a:r>
              <a:rPr lang="en-US" altLang="zh-CN" sz="2400" dirty="0">
                <a:ea typeface="宋体" pitchFamily="2" charset="-122"/>
              </a:rPr>
              <a:t>();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3857620" y="928670"/>
            <a:ext cx="16568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练  习</a:t>
            </a:r>
            <a:endParaRPr lang="zh-CN" altLang="en-US" sz="3600" b="1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500" y="1751476"/>
            <a:ext cx="77089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/>
              <a:t>编写</a:t>
            </a:r>
            <a:r>
              <a:rPr lang="en-US" altLang="zh-CN" sz="2000" dirty="0"/>
              <a:t>Person</a:t>
            </a:r>
            <a:r>
              <a:rPr lang="zh-CN" altLang="en-US" sz="2000" dirty="0"/>
              <a:t>类，包含姓名、年龄、体重等属性，提供对应的访问方法；</a:t>
            </a:r>
            <a:endParaRPr lang="zh-CN" altLang="en-US" sz="20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/>
              <a:t>编写测试类</a:t>
            </a:r>
            <a:r>
              <a:rPr lang="en-US" altLang="zh-CN" sz="2000" dirty="0"/>
              <a:t>1</a:t>
            </a:r>
            <a:r>
              <a:rPr lang="zh-CN" altLang="en-US" sz="2000" dirty="0"/>
              <a:t>，在</a:t>
            </a:r>
            <a:r>
              <a:rPr lang="en-US" altLang="zh-CN" sz="2000" dirty="0"/>
              <a:t>main</a:t>
            </a:r>
            <a:r>
              <a:rPr lang="zh-CN" altLang="en-US" sz="2000" dirty="0"/>
              <a:t>方法中创建三个不同的</a:t>
            </a:r>
            <a:r>
              <a:rPr lang="en-US" altLang="zh-CN" sz="2000" dirty="0"/>
              <a:t>Person</a:t>
            </a:r>
            <a:r>
              <a:rPr lang="zh-CN" altLang="en-US" sz="2000" dirty="0"/>
              <a:t>对象，将这三个对象序列化到文件中；</a:t>
            </a:r>
            <a:endParaRPr lang="zh-CN" altLang="en-US" sz="20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/>
              <a:t>编写测试类</a:t>
            </a:r>
            <a:r>
              <a:rPr lang="en-US" altLang="zh-CN" sz="2000" dirty="0"/>
              <a:t>2</a:t>
            </a:r>
            <a:r>
              <a:rPr lang="zh-CN" altLang="en-US" sz="2000" dirty="0"/>
              <a:t>，在</a:t>
            </a:r>
            <a:r>
              <a:rPr lang="en-US" altLang="zh-CN" sz="2000" dirty="0"/>
              <a:t>main</a:t>
            </a:r>
            <a:r>
              <a:rPr lang="zh-CN" altLang="en-US" sz="2000" dirty="0"/>
              <a:t>方法中从文件中反序列化三个</a:t>
            </a:r>
            <a:r>
              <a:rPr lang="en-US" altLang="zh-CN" sz="2000" dirty="0"/>
              <a:t>Person</a:t>
            </a:r>
            <a:r>
              <a:rPr lang="zh-CN" altLang="en-US" sz="2000" dirty="0"/>
              <a:t>对象，打印输出。验证序列化的正确；</a:t>
            </a:r>
            <a:endParaRPr lang="zh-CN" altLang="en-US" sz="20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/>
              <a:t>在测试类</a:t>
            </a:r>
            <a:r>
              <a:rPr lang="en-US" altLang="zh-CN" sz="2000" dirty="0"/>
              <a:t>1</a:t>
            </a:r>
            <a:r>
              <a:rPr lang="zh-CN" altLang="en-US" sz="2000" dirty="0"/>
              <a:t>中，将三个</a:t>
            </a:r>
            <a:r>
              <a:rPr lang="en-US" altLang="zh-CN" sz="2000" dirty="0"/>
              <a:t>Person</a:t>
            </a:r>
            <a:r>
              <a:rPr lang="zh-CN" altLang="en-US" sz="2000" dirty="0"/>
              <a:t>对象放到数组中，序列化该数组到一个独立的文件中。再将三个</a:t>
            </a:r>
            <a:r>
              <a:rPr lang="en-US" altLang="zh-CN" sz="2000" dirty="0"/>
              <a:t>Person</a:t>
            </a:r>
            <a:r>
              <a:rPr lang="zh-CN" altLang="en-US" sz="2000" dirty="0"/>
              <a:t>对象放到</a:t>
            </a:r>
            <a:r>
              <a:rPr lang="en-US" altLang="zh-CN" sz="2000" dirty="0"/>
              <a:t>List</a:t>
            </a:r>
            <a:r>
              <a:rPr lang="zh-CN" altLang="en-US" sz="2000" dirty="0"/>
              <a:t>集合中，序列化该集合到另一个独立的文件中；</a:t>
            </a:r>
            <a:endParaRPr lang="zh-CN" altLang="en-US" sz="20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/>
              <a:t>在测试类</a:t>
            </a:r>
            <a:r>
              <a:rPr lang="en-US" altLang="zh-CN" sz="2000" dirty="0"/>
              <a:t>2</a:t>
            </a:r>
            <a:r>
              <a:rPr lang="zh-CN" altLang="en-US" sz="2000" dirty="0"/>
              <a:t>中，将三个</a:t>
            </a:r>
            <a:r>
              <a:rPr lang="en-US" altLang="zh-CN" sz="2000" dirty="0"/>
              <a:t>Person</a:t>
            </a:r>
            <a:r>
              <a:rPr lang="zh-CN" altLang="en-US" sz="2000" dirty="0"/>
              <a:t>对象从数组文件中反序列化，并打印；</a:t>
            </a:r>
            <a:endParaRPr lang="zh-CN" altLang="en-US" sz="20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/>
              <a:t>将三个</a:t>
            </a:r>
            <a:r>
              <a:rPr lang="en-US" altLang="zh-CN" sz="2000" dirty="0"/>
              <a:t>Person</a:t>
            </a:r>
            <a:r>
              <a:rPr lang="zh-CN" altLang="en-US" sz="2000" dirty="0"/>
              <a:t>对象从</a:t>
            </a:r>
            <a:r>
              <a:rPr lang="en-US" altLang="zh-CN" sz="2000" dirty="0"/>
              <a:t>List</a:t>
            </a:r>
            <a:r>
              <a:rPr lang="zh-CN" altLang="en-US" sz="2000" dirty="0"/>
              <a:t>集合文件中反序列，并打印。验证数组对象和集合对象的序列化。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067944" y="802639"/>
            <a:ext cx="18870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cs typeface="Times New Roman" panose="02020503050405090304" pitchFamily="18" charset="0"/>
              </a:rPr>
              <a:t>File类</a:t>
            </a:r>
            <a:endParaRPr lang="zh-CN" altLang="en-US" sz="3600" b="1" dirty="0">
              <a:latin typeface="+mn-lt"/>
              <a:cs typeface="Times New Roman" panose="02020503050405090304" pitchFamily="18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29865" y="1448970"/>
            <a:ext cx="853462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+mn-lt"/>
                <a:cs typeface="Times New Roman" panose="02020503050405090304" pitchFamily="18" charset="0"/>
              </a:rPr>
              <a:t>File类的</a:t>
            </a:r>
            <a:r>
              <a:rPr lang="zh-CN" altLang="en-US" sz="2800" b="1">
                <a:latin typeface="+mn-lt"/>
                <a:cs typeface="Times New Roman" panose="02020503050405090304" pitchFamily="18" charset="0"/>
              </a:rPr>
              <a:t>常见构造器：</a:t>
            </a:r>
            <a:endParaRPr lang="zh-CN" altLang="en-US" sz="2800" b="1" dirty="0">
              <a:latin typeface="+mn-lt"/>
              <a:cs typeface="Times New Roman" panose="02020503050405090304" pitchFamily="18" charset="0"/>
            </a:endParaRPr>
          </a:p>
          <a:p>
            <a:pPr marL="72009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503050405090304" pitchFamily="18" charset="0"/>
              </a:rPr>
              <a:t>public File(String pathname)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         以pathname为路径创建File对象，可以是绝对路径或者相对路径，如果pathname是相对路径，则默认的当前路径在系统属性user.dir中存储。</a:t>
            </a:r>
            <a:endParaRPr lang="zh-CN" altLang="en-US" sz="2400" dirty="0">
              <a:latin typeface="+mn-lt"/>
              <a:cs typeface="Times New Roman" panose="02020503050405090304" pitchFamily="18" charset="0"/>
            </a:endParaRPr>
          </a:p>
          <a:p>
            <a:pPr marL="72009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anose="02020503050405090304" pitchFamily="18" charset="0"/>
              </a:rPr>
              <a:t>public File(String parent,String child)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anose="02020503050405090304" pitchFamily="18" charset="0"/>
            </a:endParaRPr>
          </a:p>
          <a:p>
            <a:pPr eaLnBrk="1" hangingPunct="1"/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          以parent为父路径，child为子路径创建File对象。</a:t>
            </a:r>
            <a:endParaRPr lang="zh-CN" altLang="en-US" sz="2400" dirty="0">
              <a:latin typeface="+mn-lt"/>
              <a:cs typeface="Times New Roman" panose="02020503050405090304" pitchFamily="18" charset="0"/>
            </a:endParaRPr>
          </a:p>
          <a:p>
            <a:pPr eaLnBrk="1" hangingPunct="1"/>
            <a:endParaRPr lang="zh-CN" altLang="en-US" sz="2400" dirty="0">
              <a:latin typeface="+mn-lt"/>
              <a:cs typeface="Times New Roman" panose="0202050305040509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File的静态属性String separator存储了当前系统的路径分隔符。</a:t>
            </a:r>
            <a:endParaRPr lang="en-US" altLang="zh-CN" sz="2400" dirty="0">
              <a:latin typeface="+mn-lt"/>
              <a:cs typeface="Times New Roman" panose="0202050305040509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在</a:t>
            </a:r>
            <a:r>
              <a:rPr lang="en-US" altLang="zh-CN" sz="2400" dirty="0">
                <a:latin typeface="+mn-lt"/>
                <a:cs typeface="Times New Roman" panose="02020503050405090304" pitchFamily="18" charset="0"/>
              </a:rPr>
              <a:t>UNIX</a:t>
            </a:r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中，此字段为‘</a:t>
            </a:r>
            <a:r>
              <a:rPr lang="en-US" altLang="zh-CN" sz="2400" dirty="0">
                <a:latin typeface="+mn-lt"/>
                <a:cs typeface="Times New Roman" panose="02020503050405090304" pitchFamily="18" charset="0"/>
              </a:rPr>
              <a:t>/</a:t>
            </a:r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’，在</a:t>
            </a:r>
            <a:r>
              <a:rPr lang="en-US" altLang="zh-CN" sz="2400" dirty="0">
                <a:latin typeface="+mn-lt"/>
                <a:cs typeface="Times New Roman" panose="02020503050405090304" pitchFamily="18" charset="0"/>
              </a:rPr>
              <a:t>Windows</a:t>
            </a:r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中，为‘</a:t>
            </a:r>
            <a:r>
              <a:rPr lang="en-US" altLang="zh-CN" sz="2400" dirty="0">
                <a:latin typeface="+mn-lt"/>
                <a:cs typeface="Times New Roman" panose="02020503050405090304" pitchFamily="18" charset="0"/>
              </a:rPr>
              <a:t>\\</a:t>
            </a:r>
            <a:r>
              <a:rPr lang="zh-CN" altLang="en-US" sz="2400" dirty="0">
                <a:latin typeface="+mn-lt"/>
                <a:cs typeface="Times New Roman" panose="02020503050405090304" pitchFamily="18" charset="0"/>
              </a:rPr>
              <a:t>’</a:t>
            </a:r>
            <a:endParaRPr lang="zh-CN" altLang="en-US" sz="2400" dirty="0">
              <a:latin typeface="+mn-lt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20688"/>
            <a:ext cx="4340618" cy="792088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File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anose="02020503050405090304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412776"/>
            <a:ext cx="3240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访问文件名：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getName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getPath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getAbsoluteFile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getAbsolutePath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getParent</a:t>
            </a:r>
            <a:r>
              <a:rPr lang="en-US" altLang="zh-CN" sz="2400" b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b="1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toPath()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renameTo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(File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newName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8618" y="1500350"/>
            <a:ext cx="2602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文件检测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exists()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canWrite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canRead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isFile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isDirectory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97403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文件操作相关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createNewFile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delete()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0754" y="1500350"/>
            <a:ext cx="2570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获取常规文件信息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lastModified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length()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4264966"/>
            <a:ext cx="2520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目录操作相关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mkdir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mkdirs()</a:t>
            </a:r>
            <a:endParaRPr lang="en-US" altLang="zh-CN" sz="2400" b="1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delete()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list()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listFiles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08720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File dir1 = new File("D:/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IOTest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/dir1");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if (!dir1.exists()) {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D:/IOTest/dir1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不存在，就创建为目录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dir1.mkdir();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"dir2"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File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对象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File dir2 = new File(dir1, "dir2"); 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if (!dir2.exists())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如果还不存在，就创建为目录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dir2.mkdirs();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File dir4 = new File(dir1, "dir3/dir4");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if (!dir4.exists()) 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	dir4.mkdirs();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dir2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"test.txt"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File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对象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File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file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 = new File(dir2, "test.txt");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	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if (!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file.exists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anose="02020503050405090304" pitchFamily="18" charset="0"/>
              </a:rPr>
              <a:t>如果还不存在，就创建为文件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  <a:cs typeface="Times New Roman" panose="02020503050405090304" pitchFamily="18" charset="0"/>
            </a:endParaRP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file.createNewFile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anose="02020503050405090304" pitchFamily="18" charset="0"/>
              </a:rPr>
              <a:t>();}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9087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练 习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192" y="2060848"/>
            <a:ext cx="77768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ea typeface="宋体" pitchFamily="2" charset="-122"/>
                <a:cs typeface="Times New Roman" panose="02020503050405090304" pitchFamily="18" charset="0"/>
              </a:rPr>
              <a:t>1. </a:t>
            </a:r>
            <a:r>
              <a:rPr lang="zh-CN" altLang="en-US" sz="2800">
                <a:ea typeface="宋体" pitchFamily="2" charset="-122"/>
                <a:cs typeface="Times New Roman" panose="02020503050405090304" pitchFamily="18" charset="0"/>
              </a:rPr>
              <a:t>利用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File</a:t>
            </a:r>
            <a:r>
              <a:rPr lang="zh-CN" altLang="en-US" sz="2800" dirty="0">
                <a:ea typeface="宋体" pitchFamily="2" charset="-122"/>
                <a:cs typeface="Times New Roman" panose="02020503050405090304" pitchFamily="18" charset="0"/>
              </a:rPr>
              <a:t>构造器，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new </a:t>
            </a:r>
            <a:r>
              <a:rPr lang="zh-CN" altLang="en-US" sz="2800">
                <a:ea typeface="宋体" pitchFamily="2" charset="-122"/>
                <a:cs typeface="Times New Roman" panose="02020503050405090304" pitchFamily="18" charset="0"/>
              </a:rPr>
              <a:t>一个文件目录</a:t>
            </a:r>
            <a:r>
              <a:rPr lang="en-US" altLang="zh-CN" sz="2800" dirty="0">
                <a:ea typeface="宋体" pitchFamily="2" charset="-122"/>
                <a:cs typeface="Times New Roman" panose="02020503050405090304" pitchFamily="18" charset="0"/>
              </a:rPr>
              <a:t>file</a:t>
            </a:r>
            <a:endParaRPr lang="en-US" altLang="zh-CN" sz="28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ea typeface="宋体" pitchFamily="2" charset="-122"/>
                <a:cs typeface="Times New Roman" panose="02020503050405090304" pitchFamily="18" charset="0"/>
              </a:rPr>
              <a:t>     1)</a:t>
            </a:r>
            <a:r>
              <a:rPr lang="zh-CN" altLang="en-US" sz="2400">
                <a:ea typeface="宋体" pitchFamily="2" charset="-122"/>
                <a:cs typeface="Times New Roman" panose="02020503050405090304" pitchFamily="18" charset="0"/>
              </a:rPr>
              <a:t>在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其中创建多个文件和目录</a:t>
            </a:r>
            <a:endParaRPr lang="en-US" altLang="zh-CN" sz="2400" dirty="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ea typeface="宋体" pitchFamily="2" charset="-122"/>
                <a:cs typeface="Times New Roman" panose="02020503050405090304" pitchFamily="18" charset="0"/>
              </a:rPr>
              <a:t>     2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)</a:t>
            </a:r>
            <a:r>
              <a:rPr lang="zh-CN" altLang="en-US" sz="2400">
                <a:ea typeface="宋体" pitchFamily="2" charset="-122"/>
                <a:cs typeface="Times New Roman" panose="02020503050405090304" pitchFamily="18" charset="0"/>
              </a:rPr>
              <a:t>编写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方法，实现删除</a:t>
            </a:r>
            <a:r>
              <a:rPr lang="en-US" altLang="zh-CN" sz="2400" dirty="0">
                <a:ea typeface="宋体" pitchFamily="2" charset="-122"/>
                <a:cs typeface="Times New Roman" panose="02020503050405090304" pitchFamily="18" charset="0"/>
              </a:rPr>
              <a:t>file</a:t>
            </a:r>
            <a:r>
              <a:rPr lang="zh-CN" altLang="en-US" sz="2400" dirty="0">
                <a:ea typeface="宋体" pitchFamily="2" charset="-122"/>
                <a:cs typeface="Times New Roman" panose="02020503050405090304" pitchFamily="18" charset="0"/>
              </a:rPr>
              <a:t>中文件</a:t>
            </a:r>
            <a:r>
              <a:rPr lang="zh-CN" altLang="en-US" sz="2400">
                <a:ea typeface="宋体" pitchFamily="2" charset="-122"/>
                <a:cs typeface="Times New Roman" panose="02020503050405090304" pitchFamily="18" charset="0"/>
              </a:rPr>
              <a:t>的操作</a:t>
            </a:r>
            <a:endParaRPr lang="en-US" altLang="zh-CN" sz="2800">
              <a:ea typeface="宋体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ea typeface="宋体" pitchFamily="2" charset="-122"/>
                <a:cs typeface="Times New Roman" panose="02020503050405090304" pitchFamily="18" charset="0"/>
              </a:rPr>
              <a:t>2. </a:t>
            </a:r>
            <a:r>
              <a:rPr lang="zh-CN" altLang="en-US" sz="2800">
                <a:ea typeface="宋体" pitchFamily="2" charset="-122"/>
                <a:cs typeface="Times New Roman" panose="02020503050405090304" pitchFamily="18" charset="0"/>
              </a:rPr>
              <a:t>列出指定目录下的全部文件名称</a:t>
            </a:r>
            <a:endParaRPr lang="zh-CN" altLang="en-US" sz="2800" dirty="0">
              <a:ea typeface="宋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10661</Words>
  <Application>WPS 演示</Application>
  <PresentationFormat>全屏显示(4:3)</PresentationFormat>
  <Paragraphs>651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70" baseType="lpstr">
      <vt:lpstr>Arial</vt:lpstr>
      <vt:lpstr>方正书宋_GBK</vt:lpstr>
      <vt:lpstr>Wingdings</vt:lpstr>
      <vt:lpstr>楷体</vt:lpstr>
      <vt:lpstr>汉仪楷体KW</vt:lpstr>
      <vt:lpstr>Times New Roman</vt:lpstr>
      <vt:lpstr>宋体</vt:lpstr>
      <vt:lpstr>Courier New</vt:lpstr>
      <vt:lpstr>汉仪书宋二KW</vt:lpstr>
      <vt:lpstr>隶书</vt:lpstr>
      <vt:lpstr>报隶-简</vt:lpstr>
      <vt:lpstr>Calibri</vt:lpstr>
      <vt:lpstr>Arial Unicode MS</vt:lpstr>
      <vt:lpstr>Helvetica Neue</vt:lpstr>
      <vt:lpstr>微软雅黑</vt:lpstr>
      <vt:lpstr>汉仪旗黑KW</vt:lpstr>
      <vt:lpstr>宋体</vt:lpstr>
      <vt:lpstr>PPT模板</vt:lpstr>
      <vt:lpstr>第11章  IO流</vt:lpstr>
      <vt:lpstr>PowerPoint 演示文稿</vt:lpstr>
      <vt:lpstr>主要内容</vt:lpstr>
      <vt:lpstr>PowerPoint 演示文稿</vt:lpstr>
      <vt:lpstr>File 类</vt:lpstr>
      <vt:lpstr>PowerPoint 演示文稿</vt:lpstr>
      <vt:lpstr>File 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流的分类</vt:lpstr>
      <vt:lpstr>PowerPoint 演示文稿</vt:lpstr>
      <vt:lpstr>PowerPoint 演示文稿</vt:lpstr>
      <vt:lpstr>IO 流体系</vt:lpstr>
      <vt:lpstr>PowerPoint 演示文稿</vt:lpstr>
      <vt:lpstr>InputStream &amp; Reader</vt:lpstr>
      <vt:lpstr>OutputStream &amp; Writer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处理流之一：缓冲流</vt:lpstr>
      <vt:lpstr>PowerPoint 演示文稿</vt:lpstr>
      <vt:lpstr>练 习</vt:lpstr>
      <vt:lpstr>练 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对象的序列化</vt:lpstr>
      <vt:lpstr>对象的序列化</vt:lpstr>
      <vt:lpstr>使用对象流序列化对象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liulebin</cp:lastModifiedBy>
  <cp:revision>769</cp:revision>
  <dcterms:created xsi:type="dcterms:W3CDTF">2020-04-11T05:22:54Z</dcterms:created>
  <dcterms:modified xsi:type="dcterms:W3CDTF">2020-04-11T05:22:54Z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