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8" r:id="rId3"/>
    <p:sldId id="599" r:id="rId4"/>
    <p:sldId id="528" r:id="rId5"/>
    <p:sldId id="614" r:id="rId6"/>
    <p:sldId id="615" r:id="rId7"/>
    <p:sldId id="616" r:id="rId8"/>
    <p:sldId id="617" r:id="rId9"/>
    <p:sldId id="618" r:id="rId10"/>
    <p:sldId id="619" r:id="rId11"/>
    <p:sldId id="622" r:id="rId12"/>
    <p:sldId id="620" r:id="rId13"/>
    <p:sldId id="621" r:id="rId14"/>
    <p:sldId id="575" r:id="rId15"/>
    <p:sldId id="529" r:id="rId16"/>
    <p:sldId id="623" r:id="rId17"/>
    <p:sldId id="624" r:id="rId19"/>
    <p:sldId id="625" r:id="rId20"/>
    <p:sldId id="629" r:id="rId21"/>
    <p:sldId id="631" r:id="rId22"/>
    <p:sldId id="628" r:id="rId23"/>
    <p:sldId id="626" r:id="rId24"/>
    <p:sldId id="627" r:id="rId25"/>
    <p:sldId id="630" r:id="rId26"/>
    <p:sldId id="600" r:id="rId27"/>
    <p:sldId id="551" r:id="rId28"/>
    <p:sldId id="552" r:id="rId29"/>
    <p:sldId id="553" r:id="rId30"/>
    <p:sldId id="532" r:id="rId31"/>
    <p:sldId id="533" r:id="rId32"/>
    <p:sldId id="534" r:id="rId33"/>
    <p:sldId id="632" r:id="rId34"/>
    <p:sldId id="541" r:id="rId35"/>
    <p:sldId id="542" r:id="rId36"/>
    <p:sldId id="535" r:id="rId37"/>
    <p:sldId id="536" r:id="rId38"/>
    <p:sldId id="543" r:id="rId39"/>
    <p:sldId id="537" r:id="rId40"/>
    <p:sldId id="633" r:id="rId41"/>
    <p:sldId id="538" r:id="rId42"/>
    <p:sldId id="486" r:id="rId43"/>
    <p:sldId id="579" r:id="rId44"/>
    <p:sldId id="576" r:id="rId45"/>
    <p:sldId id="489" r:id="rId46"/>
    <p:sldId id="547" r:id="rId47"/>
    <p:sldId id="554" r:id="rId48"/>
    <p:sldId id="490" r:id="rId49"/>
    <p:sldId id="548" r:id="rId50"/>
    <p:sldId id="549" r:id="rId51"/>
    <p:sldId id="555" r:id="rId52"/>
    <p:sldId id="595" r:id="rId53"/>
    <p:sldId id="586" r:id="rId54"/>
    <p:sldId id="603" r:id="rId55"/>
    <p:sldId id="607" r:id="rId56"/>
    <p:sldId id="587" r:id="rId57"/>
    <p:sldId id="588" r:id="rId58"/>
    <p:sldId id="589" r:id="rId59"/>
    <p:sldId id="612" r:id="rId60"/>
    <p:sldId id="604" r:id="rId61"/>
    <p:sldId id="611" r:id="rId62"/>
    <p:sldId id="590" r:id="rId63"/>
    <p:sldId id="606" r:id="rId64"/>
    <p:sldId id="591" r:id="rId65"/>
    <p:sldId id="592" r:id="rId66"/>
    <p:sldId id="596" r:id="rId67"/>
    <p:sldId id="597" r:id="rId68"/>
    <p:sldId id="598" r:id="rId69"/>
    <p:sldId id="577" r:id="rId70"/>
    <p:sldId id="544" r:id="rId71"/>
    <p:sldId id="580" r:id="rId72"/>
    <p:sldId id="578" r:id="rId73"/>
    <p:sldId id="545" r:id="rId74"/>
    <p:sldId id="546" r:id="rId75"/>
    <p:sldId id="550" r:id="rId76"/>
    <p:sldId id="257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56" autoAdjust="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整个地球分为二十四时区，每个时区都有自己的本地时间。在国际无线电通信场合，为了统一起见，使用一个统一的时间，称为通用协调时</a:t>
            </a:r>
            <a:r>
              <a:rPr lang="en-US" altLang="zh-CN"/>
              <a:t>(UTC, Universal Time Coordinated)</a:t>
            </a:r>
            <a:r>
              <a:rPr lang="zh-CN" altLang="en-US"/>
              <a:t>。</a:t>
            </a:r>
            <a:r>
              <a:rPr lang="en-US" altLang="zh-CN"/>
              <a:t>UTC</a:t>
            </a:r>
            <a:r>
              <a:rPr lang="zh-CN" altLang="en-US"/>
              <a:t>与</a:t>
            </a:r>
            <a:r>
              <a:rPr lang="zh-CN" alt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格林尼治</a:t>
            </a:r>
            <a:r>
              <a:rPr lang="zh-CN" altLang="en-US"/>
              <a:t>平均时</a:t>
            </a:r>
            <a:r>
              <a:rPr lang="en-US" altLang="zh-CN"/>
              <a:t>(GMT, Greenwich Mean Time)</a:t>
            </a:r>
            <a:r>
              <a:rPr lang="zh-CN" altLang="en-US"/>
              <a:t>一样，都与英国伦敦的本地时相同。这里，</a:t>
            </a:r>
            <a:r>
              <a:rPr lang="en-US" altLang="zh-CN"/>
              <a:t>UTC</a:t>
            </a:r>
            <a:r>
              <a:rPr lang="zh-CN" altLang="en-US"/>
              <a:t>与</a:t>
            </a:r>
            <a:r>
              <a:rPr lang="en-US" altLang="zh-CN"/>
              <a:t>GMT</a:t>
            </a:r>
            <a:r>
              <a:rPr lang="zh-CN" altLang="en-US"/>
              <a:t>含义完全相同。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北京时区是东八区，领先</a:t>
            </a:r>
            <a:r>
              <a:rPr lang="en-US" altLang="zh-CN"/>
              <a:t>UTC</a:t>
            </a:r>
            <a:r>
              <a:rPr lang="zh-CN" altLang="en-US"/>
              <a:t>八个小时，在电子邮件信头的</a:t>
            </a:r>
            <a:r>
              <a:rPr lang="en-US" altLang="zh-CN"/>
              <a:t>Date</a:t>
            </a:r>
            <a:r>
              <a:rPr lang="zh-CN" altLang="en-US"/>
              <a:t>域记为</a:t>
            </a:r>
            <a:r>
              <a:rPr lang="en-US" altLang="zh-CN"/>
              <a:t>+0800</a:t>
            </a:r>
            <a:r>
              <a:rPr lang="zh-CN" altLang="en-US"/>
              <a:t>。如果在电子邮件的信头中有这么一行： 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Date: Fri, 08 Nov 2002 09:42:22 +0800 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说明信件的发送地的地方时间是二○○二年十一月八号，星期五，早上九点四十二分（二十二秒），这个地方的本地时领先</a:t>
            </a:r>
            <a:r>
              <a:rPr lang="en-US" altLang="zh-CN"/>
              <a:t>UTC</a:t>
            </a:r>
            <a:r>
              <a:rPr lang="zh-CN" altLang="en-US"/>
              <a:t>八个小时</a:t>
            </a:r>
            <a:r>
              <a:rPr lang="en-US" altLang="zh-CN"/>
              <a:t>(+0800</a:t>
            </a:r>
            <a:r>
              <a:rPr lang="zh-CN" altLang="en-US"/>
              <a:t>， 就是东八区时间</a:t>
            </a:r>
            <a:r>
              <a:rPr lang="en-US" altLang="zh-CN"/>
              <a:t>)</a:t>
            </a:r>
            <a:r>
              <a:rPr lang="zh-CN" altLang="en-US"/>
              <a:t>。电子邮件信头的</a:t>
            </a:r>
            <a:r>
              <a:rPr lang="en-US" altLang="zh-CN"/>
              <a:t>Date</a:t>
            </a:r>
            <a:r>
              <a:rPr lang="zh-CN" altLang="en-US"/>
              <a:t>域使用二十四小时的时钟，而不使用</a:t>
            </a:r>
            <a:r>
              <a:rPr lang="en-US" altLang="zh-CN"/>
              <a:t>AM</a:t>
            </a:r>
            <a:r>
              <a:rPr lang="zh-CN" altLang="en-US"/>
              <a:t>和</a:t>
            </a:r>
            <a:r>
              <a:rPr lang="en-US" altLang="zh-CN"/>
              <a:t>PM</a:t>
            </a:r>
            <a:r>
              <a:rPr lang="zh-CN" altLang="en-US"/>
              <a:t>来标记上下午。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以这个电子邮件的发送时间为例，如果要把这个时间转化为</a:t>
            </a:r>
            <a:r>
              <a:rPr lang="en-US" altLang="zh-CN"/>
              <a:t>UTC</a:t>
            </a:r>
            <a:r>
              <a:rPr lang="zh-CN" altLang="en-US"/>
              <a:t>，可以使用一下公式： 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UTC + </a:t>
            </a:r>
            <a:r>
              <a:rPr lang="zh-CN" altLang="en-US"/>
              <a:t>时区差 ＝ 本地时间 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时区差东为正，西为负。在此，把东八区时区差记为 </a:t>
            </a:r>
            <a:r>
              <a:rPr lang="en-US" altLang="zh-CN"/>
              <a:t>+0800</a:t>
            </a:r>
            <a:r>
              <a:rPr lang="zh-CN" altLang="en-US"/>
              <a:t>， 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UTC + (</a:t>
            </a:r>
            <a:r>
              <a:rPr lang="zh-CN" altLang="en-US"/>
              <a:t>＋</a:t>
            </a:r>
            <a:r>
              <a:rPr lang="en-US" altLang="zh-CN"/>
              <a:t>0800) = </a:t>
            </a:r>
            <a:r>
              <a:rPr lang="zh-CN" altLang="en-US"/>
              <a:t>本地（北京）时间 </a:t>
            </a:r>
            <a:r>
              <a:rPr lang="en-US" altLang="zh-CN"/>
              <a:t>(1) 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那么，</a:t>
            </a:r>
            <a:r>
              <a:rPr lang="en-US" altLang="zh-CN"/>
              <a:t>UTC = </a:t>
            </a:r>
            <a:r>
              <a:rPr lang="zh-CN" altLang="en-US"/>
              <a:t>本地时间（</a:t>
            </a:r>
            <a:r>
              <a:rPr lang="zh-CN" altLang="en-US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北京时间</a:t>
            </a:r>
            <a:r>
              <a:rPr lang="zh-CN" altLang="en-US"/>
              <a:t>）</a:t>
            </a:r>
            <a:r>
              <a:rPr lang="en-US" altLang="zh-CN"/>
              <a:t>- 0800 (2)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0942 - 0800 = 0142 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即</a:t>
            </a:r>
            <a:r>
              <a:rPr lang="en-US" altLang="zh-CN"/>
              <a:t>UTC</a:t>
            </a:r>
            <a:r>
              <a:rPr lang="zh-CN" altLang="en-US"/>
              <a:t>是当天凌晨一点四十二分二十二秒。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中国大陆、中国香港、中国澳门、中国台湾、蒙古国、新加坡、马来西亚、菲律宾、西澳大利亚州的时间与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时差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+8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UTC+8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Optional&lt;Employee&gt; op =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Optional.of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Employee(101, "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18, 9999.99));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op2 = op.map(Employee::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(op2.get());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op3 =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op.flatMap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((e) -&gt;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Optional.of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e.getName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()));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(op3.get());</a:t>
            </a:r>
            <a:endParaRPr lang="zh-CN" altLang="en-US" b="0" i="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闰秒，是指为保持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协调世界时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接近于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世界时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时刻，由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国际计量局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统一规定在年底或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年中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（也可能在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季末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）对协调世界时增加或减少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的调整。由于地球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自转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的不均匀性和长期变慢性（主要由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潮汐摩擦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引起的），会使世界时（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民用时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原子时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之间相差超过到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±0.9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秒时，就把协调世界时向前拨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秒（负闰秒，最后一分钟为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秒）或向后拨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秒（正闰秒，最后一分钟为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秒）； 闰秒一般加在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公历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年末或公历六月末。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目前，全球已经进行了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次闰秒，均为正闰秒。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类包用于处理包括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ISO8601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标准在内的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。可以利用它把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类完全替换掉，而且仍然能够提供很好的集成。目前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已经纳入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8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的官方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官方地址：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http://www.joda.org/joda-time/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仓库：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-time&lt;/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-time&lt;/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&lt;version&gt;2.3&lt;/version&gt;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916832"/>
            <a:ext cx="7992888" cy="2448272"/>
          </a:xfrm>
        </p:spPr>
        <p:txBody>
          <a:bodyPr>
            <a:no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13</a:t>
            </a: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常用类</a:t>
            </a:r>
            <a:endParaRPr lang="zh-CN" altLang="zh-CN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练 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编写程序，</a:t>
            </a:r>
            <a:r>
              <a:rPr lang="en-US" altLang="zh-CN" sz="2400" dirty="0">
                <a:ea typeface="宋体" pitchFamily="2" charset="-122"/>
              </a:rPr>
              <a:t>main</a:t>
            </a:r>
            <a:r>
              <a:rPr lang="zh-CN" altLang="en-US" sz="2400" dirty="0">
                <a:ea typeface="宋体" pitchFamily="2" charset="-122"/>
              </a:rPr>
              <a:t>方法中接收两个数字字符串参数；</a:t>
            </a:r>
            <a:endParaRPr lang="zh-CN" altLang="en-US" sz="24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将第一个字符串直接转为</a:t>
            </a:r>
            <a:r>
              <a:rPr lang="en-US" altLang="zh-CN" sz="2400" dirty="0">
                <a:ea typeface="宋体" pitchFamily="2" charset="-122"/>
              </a:rPr>
              <a:t>Integer</a:t>
            </a:r>
            <a:r>
              <a:rPr lang="zh-CN" altLang="en-US" sz="2400" dirty="0">
                <a:ea typeface="宋体" pitchFamily="2" charset="-122"/>
              </a:rPr>
              <a:t>对象；</a:t>
            </a:r>
            <a:endParaRPr lang="zh-CN" altLang="en-US" sz="24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将第二个字符串解析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zh-CN" altLang="en-US" sz="2400" dirty="0">
                <a:ea typeface="宋体" pitchFamily="2" charset="-122"/>
              </a:rPr>
              <a:t>整数，然后用此整数构建</a:t>
            </a:r>
            <a:r>
              <a:rPr lang="en-US" altLang="zh-CN" sz="2400" dirty="0">
                <a:ea typeface="宋体" pitchFamily="2" charset="-122"/>
              </a:rPr>
              <a:t>Integer</a:t>
            </a:r>
            <a:r>
              <a:rPr lang="zh-CN" altLang="en-US" sz="2400" dirty="0">
                <a:ea typeface="宋体" pitchFamily="2" charset="-122"/>
              </a:rPr>
              <a:t>对象；</a:t>
            </a:r>
            <a:endParaRPr lang="zh-CN" altLang="en-US" sz="24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使用人工拆箱，获得上述两个对象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zh-CN" altLang="en-US" sz="2400" dirty="0">
                <a:ea typeface="宋体" pitchFamily="2" charset="-122"/>
              </a:rPr>
              <a:t>整数值，求和打印出来；</a:t>
            </a:r>
            <a:endParaRPr lang="zh-CN" altLang="en-US" sz="24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使用自动拆箱，计算两数之积并打印出来。</a:t>
            </a:r>
            <a:endParaRPr lang="zh-CN" altLang="en-US" sz="2400" dirty="0">
              <a:ea typeface="宋体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55679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如下两个题目输出结果相同吗？各是什么：</a:t>
            </a:r>
            <a:endParaRPr lang="en-US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5412" y="2348880"/>
            <a:ext cx="63367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Object o1 = true? new Integer(1) : new Double(2.0);</a:t>
            </a:r>
            <a:endParaRPr lang="en-US" altLang="zh-CN" sz="2200" dirty="0"/>
          </a:p>
          <a:p>
            <a:r>
              <a:rPr lang="en-US" altLang="zh-CN" sz="2200" dirty="0" err="1"/>
              <a:t>System.out.println</a:t>
            </a:r>
            <a:r>
              <a:rPr lang="en-US" altLang="zh-CN" sz="2200" dirty="0"/>
              <a:t>(o1);//</a:t>
            </a:r>
            <a:endParaRPr lang="zh-CN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827584" y="2276872"/>
            <a:ext cx="6480720" cy="868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3569" y="3789040"/>
            <a:ext cx="72619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Object o2;</a:t>
            </a:r>
            <a:endParaRPr lang="en-US" altLang="zh-CN" sz="2200" dirty="0"/>
          </a:p>
          <a:p>
            <a:r>
              <a:rPr lang="en-US" altLang="zh-CN" sz="2200" dirty="0"/>
              <a:t>if(true)</a:t>
            </a:r>
            <a:endParaRPr lang="en-US" altLang="zh-CN" sz="2200" dirty="0"/>
          </a:p>
          <a:p>
            <a:r>
              <a:rPr lang="en-US" altLang="zh-CN" sz="2200" dirty="0"/>
              <a:t>	o2 = new Integer(1);</a:t>
            </a:r>
            <a:endParaRPr lang="en-US" altLang="zh-CN" sz="2200" dirty="0"/>
          </a:p>
          <a:p>
            <a:r>
              <a:rPr lang="en-US" altLang="zh-CN" sz="2200" dirty="0"/>
              <a:t>else</a:t>
            </a:r>
            <a:endParaRPr lang="en-US" altLang="zh-CN" sz="2200" dirty="0"/>
          </a:p>
          <a:p>
            <a:r>
              <a:rPr lang="en-US" altLang="zh-CN" sz="2200" dirty="0"/>
              <a:t>	o2 = new Double(2.0);</a:t>
            </a:r>
            <a:endParaRPr lang="en-US" altLang="zh-CN" sz="2200" dirty="0"/>
          </a:p>
          <a:p>
            <a:r>
              <a:rPr lang="en-US" altLang="zh-CN" sz="2200" dirty="0" err="1"/>
              <a:t>System.out.println</a:t>
            </a:r>
            <a:r>
              <a:rPr lang="en-US" altLang="zh-CN" sz="2200" dirty="0"/>
              <a:t>(o2);// </a:t>
            </a:r>
            <a:endParaRPr lang="en-US" altLang="zh-CN" sz="2200" dirty="0"/>
          </a:p>
        </p:txBody>
      </p:sp>
      <p:sp>
        <p:nvSpPr>
          <p:cNvPr id="8" name="矩形 7"/>
          <p:cNvSpPr/>
          <p:nvPr/>
        </p:nvSpPr>
        <p:spPr>
          <a:xfrm>
            <a:off x="827584" y="3717032"/>
            <a:ext cx="7272808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307" y="87584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面试题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】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84784"/>
            <a:ext cx="7416824" cy="486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456550"/>
            <a:ext cx="69127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method1() {</a:t>
            </a:r>
            <a:endParaRPr lang="en-US" altLang="zh-CN" sz="2400" b="1" dirty="0"/>
          </a:p>
          <a:p>
            <a:pPr lvl="1"/>
            <a:r>
              <a:rPr lang="en-US" altLang="zh-CN" sz="2400" dirty="0"/>
              <a:t>Integer i = </a:t>
            </a:r>
            <a:r>
              <a:rPr lang="en-US" altLang="zh-CN" sz="2400" b="1" dirty="0"/>
              <a:t>new Integer(1);</a:t>
            </a:r>
            <a:endParaRPr lang="en-US" altLang="zh-CN" sz="2400" b="1" dirty="0"/>
          </a:p>
          <a:p>
            <a:pPr lvl="1"/>
            <a:r>
              <a:rPr lang="en-US" altLang="zh-CN" sz="2400" dirty="0"/>
              <a:t>Integer j = </a:t>
            </a:r>
            <a:r>
              <a:rPr lang="en-US" altLang="zh-CN" sz="2400" b="1" dirty="0"/>
              <a:t>new Integer(1);</a:t>
            </a:r>
            <a:endParaRPr lang="en-US" altLang="zh-CN" sz="2400" b="1" dirty="0"/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(i == j);</a:t>
            </a:r>
            <a:endParaRPr lang="en-US" altLang="zh-CN" sz="2400" b="1" i="1" dirty="0"/>
          </a:p>
          <a:p>
            <a:pPr lvl="1"/>
            <a:endParaRPr lang="zh-CN" altLang="en-US" sz="2400" dirty="0"/>
          </a:p>
          <a:p>
            <a:pPr lvl="1"/>
            <a:r>
              <a:rPr lang="en-US" altLang="zh-CN" sz="2400" dirty="0"/>
              <a:t>Integer m = 1;</a:t>
            </a:r>
            <a:endParaRPr lang="en-US" altLang="zh-CN" sz="2400" dirty="0"/>
          </a:p>
          <a:p>
            <a:pPr lvl="1"/>
            <a:r>
              <a:rPr lang="en-US" altLang="zh-CN" sz="2400" dirty="0"/>
              <a:t>Integer n = 1;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(m == n);</a:t>
            </a:r>
            <a:endParaRPr lang="en-US" altLang="zh-CN" sz="2400" b="1" i="1" dirty="0"/>
          </a:p>
          <a:p>
            <a:pPr lvl="1"/>
            <a:endParaRPr lang="zh-CN" altLang="en-US" sz="2400" dirty="0"/>
          </a:p>
          <a:p>
            <a:pPr lvl="1"/>
            <a:r>
              <a:rPr lang="en-US" altLang="zh-CN" sz="2400" dirty="0"/>
              <a:t>Integer x = 128;</a:t>
            </a:r>
            <a:endParaRPr lang="en-US" altLang="zh-CN" sz="2400" dirty="0"/>
          </a:p>
          <a:p>
            <a:pPr lvl="1"/>
            <a:r>
              <a:rPr lang="en-US" altLang="zh-CN" sz="2400" dirty="0"/>
              <a:t>Integer y = 128;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(x == y);</a:t>
            </a:r>
            <a:endParaRPr lang="en-US" altLang="zh-CN" sz="2400" b="1" i="1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6307" y="87584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面试题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】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字符串相关的类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20688"/>
            <a:ext cx="4680520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字符串相关的类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73941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3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类：构造字符串对象 </a:t>
            </a:r>
            <a:endParaRPr kumimoji="1" lang="en-US" altLang="zh-CN" sz="33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ea typeface="宋体" pitchFamily="2" charset="-122"/>
                <a:cs typeface="Times New Roman" panose="02020503050405090304" pitchFamily="18" charset="0"/>
              </a:rPr>
              <a:t>常量对象：字符串常量对象是用双引号括起的字符序列。        例如：</a:t>
            </a:r>
            <a:r>
              <a:rPr kumimoji="1" lang="en-US" altLang="zh-CN" b="1" dirty="0">
                <a:ea typeface="宋体" pitchFamily="2" charset="-122"/>
                <a:cs typeface="Times New Roman" panose="02020503050405090304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anose="02020503050405090304" pitchFamily="18" charset="0"/>
              </a:rPr>
              <a:t>你好</a:t>
            </a:r>
            <a:r>
              <a:rPr kumimoji="1" lang="en-US" altLang="zh-CN" b="1" dirty="0">
                <a:ea typeface="宋体" pitchFamily="2" charset="-122"/>
                <a:cs typeface="Times New Roman" panose="02020503050405090304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anose="02020503050405090304" pitchFamily="18" charset="0"/>
              </a:rPr>
              <a:t>"12.97"</a:t>
            </a:r>
            <a:r>
              <a:rPr kumimoji="1" lang="zh-CN" altLang="en-US" b="1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anose="02020503050405090304" pitchFamily="18" charset="0"/>
              </a:rPr>
              <a:t>"boy"</a:t>
            </a:r>
            <a:r>
              <a:rPr kumimoji="1" lang="zh-CN" altLang="en-US" b="1" dirty="0">
                <a:ea typeface="宋体" pitchFamily="2" charset="-122"/>
                <a:cs typeface="Times New Roman" panose="02020503050405090304" pitchFamily="18" charset="0"/>
              </a:rPr>
              <a:t>等。</a:t>
            </a:r>
            <a:endParaRPr kumimoji="1"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字符串的字符使用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Unicode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字符编码，一个字符占两个字节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kumimoji="1" lang="zh-CN" altLang="en-US" b="1" dirty="0">
                <a:ea typeface="宋体" pitchFamily="2" charset="-122"/>
                <a:cs typeface="Times New Roman" panose="02020503050405090304" pitchFamily="18" charset="0"/>
              </a:rPr>
              <a:t>类较常用构造方法</a:t>
            </a:r>
            <a:r>
              <a:rPr kumimoji="1" lang="en-US" altLang="zh-CN" b="1" dirty="0">
                <a:ea typeface="宋体" pitchFamily="2" charset="-122"/>
                <a:cs typeface="Times New Roman" panose="02020503050405090304" pitchFamily="18" charset="0"/>
              </a:rPr>
              <a:t>:</a:t>
            </a:r>
            <a:endParaRPr kumimoji="1"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  s1 = new String();</a:t>
            </a:r>
            <a:endParaRPr kumimoji="1" lang="en-US" altLang="zh-CN" sz="26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  s2 = new String(String original);</a:t>
            </a:r>
            <a:endParaRPr kumimoji="1" lang="en-US" altLang="zh-CN" sz="26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  s3 = new String(char[] a);</a:t>
            </a:r>
            <a:endParaRPr kumimoji="1" lang="en-US" altLang="zh-CN" sz="26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  s4 =  new String(char[] </a:t>
            </a:r>
            <a:r>
              <a:rPr kumimoji="1"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a,int</a:t>
            </a: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startIndex,int</a:t>
            </a: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count)</a:t>
            </a:r>
            <a:endParaRPr kumimoji="1" lang="en-US" altLang="zh-CN" sz="26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String 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str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 = 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abc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”;</a:t>
            </a:r>
            <a:r>
              <a:rPr kumimoji="1" lang="zh-CN" altLang="en-US" sz="26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与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String str1 = new String(“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abc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”);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的区别？</a:t>
            </a:r>
            <a:endParaRPr lang="en-US" altLang="zh-CN" sz="2600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83272"/>
            <a:ext cx="4929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a = 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”;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b =“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”;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a.equals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(b));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(a==b);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83272"/>
            <a:ext cx="4929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a = new String(“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”);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b =new String(“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”);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a.equals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(b));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(a==b);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182" y="214290"/>
            <a:ext cx="4929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a = 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”;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b =new String(“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”);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a.equals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(b));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(a==b);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" name="图片 4" descr="timg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1000108"/>
            <a:ext cx="2271137" cy="392906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2" y="0"/>
            <a:ext cx="8229600" cy="1000108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>
                <a:ea typeface="宋体" pitchFamily="2" charset="-122"/>
              </a:rPr>
              <a:t>判断：</a:t>
            </a:r>
            <a:endParaRPr lang="en-US" altLang="zh-CN" sz="2400" b="1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s1 = "</a:t>
            </a:r>
            <a:r>
              <a:rPr lang="en-US" altLang="zh-CN" sz="2400" dirty="0" err="1">
                <a:ea typeface="宋体" pitchFamily="2" charset="-122"/>
              </a:rPr>
              <a:t>atguigu</a:t>
            </a:r>
            <a:r>
              <a:rPr lang="en-US" altLang="zh-CN" sz="2400" dirty="0">
                <a:ea typeface="宋体" pitchFamily="2" charset="-122"/>
              </a:rPr>
              <a:t>"; </a:t>
            </a:r>
            <a:r>
              <a:rPr lang="zh-CN" altLang="en-US" sz="2400" dirty="0">
                <a:ea typeface="宋体" pitchFamily="2" charset="-122"/>
              </a:rPr>
              <a:t>	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s2 = "java";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s4 = "java";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s3 = new String("java");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(s2 == s3);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(s2 == s4);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(s2.equals(s3));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2910" y="928670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Person p1 = new Person();</a:t>
            </a:r>
            <a:endParaRPr lang="en-US" altLang="zh-CN" sz="2400" dirty="0"/>
          </a:p>
          <a:p>
            <a:r>
              <a:rPr lang="en-US" altLang="zh-CN" sz="2400" dirty="0"/>
              <a:t>p1.name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Person p2 = new Person();</a:t>
            </a:r>
            <a:endParaRPr lang="en-US" altLang="zh-CN" sz="2400" dirty="0"/>
          </a:p>
          <a:p>
            <a:r>
              <a:rPr lang="en-US" altLang="zh-CN" sz="2400" dirty="0"/>
              <a:t>p2.name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.equals( p2.name));//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400" dirty="0">
                <a:solidFill>
                  <a:srgbClr val="FF0000"/>
                </a:solidFill>
              </a:rPr>
              <a:t>(p1.name == p2.name);//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==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");//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String s1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String s2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(s1==s2);//</a:t>
            </a:r>
            <a:endParaRPr lang="zh-CN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429256" y="0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练 习</a:t>
            </a:r>
            <a:r>
              <a:rPr lang="en-US" altLang="zh-CN" sz="3600" b="1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2</a:t>
            </a:r>
            <a:endParaRPr lang="zh-CN" altLang="en-US" sz="3600" b="1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Courier New" panose="02070409020205090404" pitchFamily="49" charset="0"/>
                <a:ea typeface="宋体" pitchFamily="2" charset="-122"/>
                <a:cs typeface="Courier New" panose="02070409020205090404" pitchFamily="49" charset="0"/>
              </a:rPr>
              <a:t>Java</a:t>
            </a:r>
            <a:r>
              <a:rPr lang="zh-CN" altLang="en-US" sz="3600" b="1" dirty="0">
                <a:solidFill>
                  <a:srgbClr val="FFFF00"/>
                </a:solidFill>
                <a:latin typeface="Courier New" panose="02070409020205090404" pitchFamily="49" charset="0"/>
                <a:ea typeface="宋体" pitchFamily="2" charset="-122"/>
                <a:cs typeface="Courier New" panose="0207040902020509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409020205090404" pitchFamily="49" charset="0"/>
              <a:ea typeface="宋体" pitchFamily="2" charset="-122"/>
              <a:cs typeface="Courier New" panose="0207040902020509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发展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流程控制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运算符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面向对象编程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三大特性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类库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多线程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反射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网络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新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Eclipse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泛型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枚举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装箱</a:t>
            </a:r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Lambda</a:t>
            </a:r>
            <a:endParaRPr lang="en-US" altLang="zh-CN" sz="160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IDEA 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44628"/>
            <a:ext cx="4852654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字符串的特性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是一个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final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类，代表不可变的字符序列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字符串是不可变的。一个字符串对象一旦被配置，其内容是不可变的。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3571876"/>
            <a:ext cx="66437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以下语句创建了几个对象？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String  s1 = “hello”;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s1=“</a:t>
            </a:r>
            <a:r>
              <a:rPr lang="en-US" altLang="zh-CN" sz="2000" b="1" dirty="0" err="1">
                <a:solidFill>
                  <a:srgbClr val="FF0000"/>
                </a:solidFill>
              </a:rPr>
              <a:t>haha</a:t>
            </a:r>
            <a:r>
              <a:rPr lang="en-US" altLang="zh-CN" sz="2000" b="1" dirty="0">
                <a:solidFill>
                  <a:srgbClr val="FF0000"/>
                </a:solidFill>
              </a:rPr>
              <a:t>”;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0000FF"/>
                </a:solidFill>
              </a:rPr>
              <a:t>2.</a:t>
            </a:r>
            <a:r>
              <a:rPr lang="zh-CN" altLang="en-US" sz="2000" b="1" dirty="0">
                <a:solidFill>
                  <a:srgbClr val="0000FF"/>
                </a:solidFill>
              </a:rPr>
              <a:t>以下打印结果是什么？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b="1" dirty="0">
                <a:solidFill>
                  <a:srgbClr val="0000FF"/>
                </a:solidFill>
              </a:rPr>
              <a:t>String s1 = “hello”;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b="1" dirty="0">
                <a:solidFill>
                  <a:srgbClr val="0000FF"/>
                </a:solidFill>
              </a:rPr>
              <a:t>s1.concat(“world”);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b="1" dirty="0" err="1">
                <a:solidFill>
                  <a:srgbClr val="0000FF"/>
                </a:solidFill>
              </a:rPr>
              <a:t>System.out.pirntln</a:t>
            </a:r>
            <a:r>
              <a:rPr lang="en-US" altLang="zh-CN" sz="2000" b="1" dirty="0">
                <a:solidFill>
                  <a:srgbClr val="0000FF"/>
                </a:solidFill>
              </a:rPr>
              <a:t>(s1);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500042"/>
            <a:ext cx="4929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a = 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hello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创建了几个对象？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83272"/>
            <a:ext cx="492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a = 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hello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b=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abc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;</a:t>
            </a:r>
            <a:endParaRPr lang="en-US" altLang="zh-CN" sz="2000" b="1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String c=</a:t>
            </a:r>
            <a:r>
              <a:rPr lang="en-US" altLang="zh-CN" sz="2000" b="1" dirty="0" err="1">
                <a:latin typeface="仿宋" pitchFamily="49" charset="-122"/>
                <a:ea typeface="仿宋" pitchFamily="49" charset="-122"/>
              </a:rPr>
              <a:t>a+b</a:t>
            </a:r>
            <a:r>
              <a:rPr lang="en-US" altLang="zh-CN" sz="2000" b="1">
                <a:latin typeface="仿宋" pitchFamily="49" charset="-122"/>
                <a:ea typeface="仿宋" pitchFamily="49" charset="-122"/>
              </a:rPr>
              <a:t>; 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创建了几个对象？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0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643050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s1 = "</a:t>
            </a:r>
            <a:r>
              <a:rPr lang="en-US" altLang="zh-CN" sz="2400" dirty="0" err="1">
                <a:ea typeface="宋体" pitchFamily="2" charset="-122"/>
              </a:rPr>
              <a:t>atguigu</a:t>
            </a:r>
            <a:r>
              <a:rPr lang="en-US" altLang="zh-CN" sz="2400" dirty="0">
                <a:ea typeface="宋体" pitchFamily="2" charset="-122"/>
              </a:rPr>
              <a:t>"; </a:t>
            </a:r>
            <a:r>
              <a:rPr lang="zh-CN" altLang="en-US" sz="2400" dirty="0">
                <a:ea typeface="宋体" pitchFamily="2" charset="-122"/>
              </a:rPr>
              <a:t>	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s2 = "java";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String s5 = "</a:t>
            </a:r>
            <a:r>
              <a:rPr lang="en-US" altLang="zh-CN" sz="2400" dirty="0" err="1">
                <a:ea typeface="宋体" pitchFamily="2" charset="-122"/>
              </a:rPr>
              <a:t>atguigujava</a:t>
            </a:r>
            <a:r>
              <a:rPr lang="en-US" altLang="zh-CN" sz="2400" dirty="0">
                <a:ea typeface="宋体" pitchFamily="2" charset="-122"/>
              </a:rPr>
              <a:t>";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String s6 = (s1 + s2).intern();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(s5 == s6);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(s5.equals(s6));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84784"/>
            <a:ext cx="71287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下列程序运行的结果：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b="1" dirty="0"/>
              <a:t>public class Test1 {</a:t>
            </a:r>
            <a:endParaRPr lang="en-US" altLang="zh-CN" b="1" dirty="0"/>
          </a:p>
          <a:p>
            <a:r>
              <a:rPr lang="en-US" altLang="zh-CN" dirty="0"/>
              <a:t>    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b="1" dirty="0"/>
              <a:t>new String("good");</a:t>
            </a:r>
            <a:endParaRPr lang="en-US" altLang="zh-CN" b="1" dirty="0"/>
          </a:p>
          <a:p>
            <a:r>
              <a:rPr lang="fr-FR" altLang="zh-CN" b="1" dirty="0"/>
              <a:t>    char[] ch = { 't', 'e', 's', 't' };</a:t>
            </a:r>
            <a:endParaRPr lang="fr-FR" altLang="zh-CN" b="1" dirty="0"/>
          </a:p>
          <a:p>
            <a:endParaRPr lang="zh-CN" altLang="en-US" dirty="0"/>
          </a:p>
          <a:p>
            <a:r>
              <a:rPr lang="en-US" altLang="zh-CN" b="1" dirty="0"/>
              <a:t>    public void change(String </a:t>
            </a:r>
            <a:r>
              <a:rPr lang="en-US" altLang="zh-CN" b="1" dirty="0" err="1"/>
              <a:t>str</a:t>
            </a:r>
            <a:r>
              <a:rPr lang="en-US" altLang="zh-CN" b="1" dirty="0"/>
              <a:t>, char </a:t>
            </a:r>
            <a:r>
              <a:rPr lang="en-US" altLang="zh-CN" b="1" dirty="0" err="1"/>
              <a:t>ch</a:t>
            </a:r>
            <a:r>
              <a:rPr lang="en-US" altLang="zh-CN" b="1" dirty="0"/>
              <a:t>[]) {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/>
              <a:t>"test";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ch</a:t>
            </a:r>
            <a:r>
              <a:rPr lang="en-US" altLang="zh-CN" dirty="0"/>
              <a:t>[0] = 'g';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    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r>
              <a:rPr lang="en-US" altLang="zh-CN" dirty="0"/>
              <a:t>        Test1 ex = </a:t>
            </a:r>
            <a:r>
              <a:rPr lang="en-US" altLang="zh-CN" b="1" dirty="0"/>
              <a:t>new Test1();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ex.change</a:t>
            </a:r>
            <a:r>
              <a:rPr lang="en-US" altLang="zh-CN" dirty="0"/>
              <a:t>(</a:t>
            </a:r>
            <a:r>
              <a:rPr lang="en-US" altLang="zh-CN" dirty="0" err="1"/>
              <a:t>ex.str</a:t>
            </a:r>
            <a:r>
              <a:rPr lang="en-US" altLang="zh-CN" dirty="0"/>
              <a:t>, ex.ch);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</a:t>
            </a:r>
            <a:r>
              <a:rPr lang="en-US" altLang="zh-CN" b="1" i="1" dirty="0"/>
              <a:t>(</a:t>
            </a:r>
            <a:r>
              <a:rPr lang="en-US" altLang="zh-CN" b="1" i="1" dirty="0" err="1"/>
              <a:t>ex.str</a:t>
            </a:r>
            <a:r>
              <a:rPr lang="en-US" altLang="zh-CN" b="1" i="1" dirty="0"/>
              <a:t> + " and ");</a:t>
            </a:r>
            <a:endParaRPr lang="en-US" altLang="zh-CN" b="1" i="1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(ex.ch);</a:t>
            </a:r>
            <a:endParaRPr lang="en-US" altLang="zh-CN" b="1" i="1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/>
              <a:t>}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38161" y="4941168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A.good and test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B.good and gest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C.test and test</a:t>
            </a:r>
            <a:endParaRPr lang="en-US" altLang="zh-CN"/>
          </a:p>
          <a:p>
            <a:r>
              <a:rPr lang="en-US" altLang="zh-CN"/>
              <a:t>D.test and gest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412776"/>
            <a:ext cx="7920880" cy="487332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面试题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】</a:t>
            </a:r>
            <a:endParaRPr lang="zh-CN" altLang="en-US" sz="24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780646" cy="840156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字符串对象操作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47811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length()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char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charAt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index)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equals(Object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anObject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compareTo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anotherString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indexOf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s)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indexOf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s ,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startpoint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lastIndexOf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s)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lastIndexOf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s ,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startpoint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startsWith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prefix)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endsWith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suffix)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regionMatches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firstStart,String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other,int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otherStart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,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length)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20688"/>
            <a:ext cx="4780646" cy="840156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字符串对象修改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100392" cy="4637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String substring(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startpoint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String substring(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start,int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end)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pubic String replace(char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oldChar,char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newChar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replaceAll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old,String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new)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String trim()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concat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</a:t>
            </a:r>
            <a:r>
              <a:rPr lang="en-US" altLang="zh-CN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</a:t>
            </a:r>
            <a:r>
              <a:rPr lang="en-US" altLang="zh-CN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boolean contains(CharSequence s)</a:t>
            </a:r>
            <a:endParaRPr lang="en-US" altLang="zh-CN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String[] split(String regex)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根据给定正则表达式的匹配拆分此字符串。</a:t>
            </a:r>
            <a:endParaRPr lang="zh-CN" altLang="en-US" b="1" dirty="0">
              <a:solidFill>
                <a:srgbClr val="C00000"/>
              </a:solidFill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48464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static void main(String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args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[]) { 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String[]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{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justin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\t64/5/26\t0939002302\t5433343",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momor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\t68/7/23\t0939100391\t5432343" }; 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for(String data :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 {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    String[] tokens =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data.split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("\t");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     //\t</a:t>
            </a: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为字符串的分割符号。          </a:t>
            </a:r>
            <a:endParaRPr lang="zh-CN" altLang="en-US" sz="26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    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for(String token : tokens) {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System.out.print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(token + "\t| ");}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 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}} </a:t>
            </a:r>
            <a:endParaRPr lang="zh-CN" altLang="en-US" sz="26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148798" cy="71346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字符串与基本数据的相互转化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6864"/>
            <a:ext cx="8352928" cy="489848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600" b="1" dirty="0">
                <a:ea typeface="宋体" pitchFamily="2" charset="-122"/>
                <a:cs typeface="Times New Roman" panose="02020503050405090304" pitchFamily="18" charset="0"/>
              </a:rPr>
              <a:t>字符串转换为基本数据类型</a:t>
            </a:r>
            <a:endParaRPr kumimoji="1" lang="en-US" altLang="zh-CN" sz="26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Integer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包装类的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public static </a:t>
            </a:r>
            <a:r>
              <a:rPr kumimoji="1"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parseInt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s)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：可以将由“数字”字符组成的字符串转换为整型。</a:t>
            </a:r>
            <a:endParaRPr kumimoji="1"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类似地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使用</a:t>
            </a:r>
            <a:r>
              <a:rPr kumimoji="1"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java.lang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包中的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Byte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Short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Long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Float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Double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类调相应的类方法可以将由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“数字”字符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组成的字符串，转化为相应的基本数据类型。</a:t>
            </a:r>
            <a:endParaRPr kumimoji="1"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600" b="1" dirty="0">
                <a:ea typeface="宋体" pitchFamily="2" charset="-122"/>
                <a:cs typeface="Times New Roman" panose="02020503050405090304" pitchFamily="18" charset="0"/>
              </a:rPr>
              <a:t>基本数据类型转换为字符串</a:t>
            </a:r>
            <a:endParaRPr kumimoji="1" lang="en-US" altLang="zh-CN" sz="26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调用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类的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public String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valueOf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n)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可将</a:t>
            </a:r>
            <a:r>
              <a:rPr kumimoji="1"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型转换为字符串</a:t>
            </a:r>
            <a:endParaRPr kumimoji="1"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相应的</a:t>
            </a:r>
            <a:r>
              <a:rPr kumimoji="1"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valueOf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(byte b)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kumimoji="1"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valueOf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(long l)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kumimoji="1"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valueOf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(float f)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kumimoji="1"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valueOf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(double d)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kumimoji="1"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valueOf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kumimoji="1"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 b)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可由参数的相应类到字符串的转换</a:t>
            </a:r>
            <a:endParaRPr kumimoji="1"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02970"/>
            <a:ext cx="5932774" cy="92583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字符串与字符、字节数组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143932" cy="427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anose="02020503050405090304" pitchFamily="18" charset="0"/>
              </a:rPr>
              <a:t>字符串与字符数组</a:t>
            </a:r>
            <a:endParaRPr kumimoji="1" lang="zh-CN" altLang="en-US" b="1" dirty="0">
              <a:solidFill>
                <a:srgbClr val="FF33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String </a:t>
            </a: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类的构造方法：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String(char[]) 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String(char[]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length) </a:t>
            </a: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分别用字符数组中的全部字符和部分字符创建字符串对象 </a:t>
            </a:r>
            <a:endParaRPr kumimoji="1" lang="zh-CN" altLang="en-US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类提供了将字符串存放到数组中的方法：</a:t>
            </a:r>
            <a:endParaRPr kumimoji="1"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public void </a:t>
            </a:r>
            <a:r>
              <a:rPr kumimoji="1"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getChars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srcBegin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srcEnd</a:t>
            </a:r>
            <a:r>
              <a:rPr lang="en-US" altLang="zh-CN" b="1" dirty="0">
                <a:solidFill>
                  <a:srgbClr val="0000FF"/>
                </a:solidFill>
              </a:rPr>
              <a:t>, char[] </a:t>
            </a:r>
            <a:r>
              <a:rPr lang="en-US" altLang="zh-CN" b="1" dirty="0" err="1">
                <a:solidFill>
                  <a:srgbClr val="0000FF"/>
                </a:solidFill>
              </a:rPr>
              <a:t>dst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dstBegin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) </a:t>
            </a:r>
            <a:endParaRPr kumimoji="1" lang="en-US" altLang="zh-CN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将字符串中的全部字符存放在一个字符数组中的方法：</a:t>
            </a:r>
            <a:endParaRPr kumimoji="1"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public char[] </a:t>
            </a:r>
            <a:r>
              <a:rPr kumimoji="1"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toCharArray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()                        </a:t>
            </a:r>
            <a:endParaRPr kumimoji="1" lang="en-US" altLang="zh-CN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692696"/>
            <a:ext cx="3861052" cy="85382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主要内容</a:t>
            </a:r>
            <a:endParaRPr lang="zh-CN" altLang="en-US" sz="4000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62090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13.1 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字符串相关的类</a:t>
            </a:r>
            <a:endParaRPr kumimoji="1" lang="en-US" altLang="zh-CN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String 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StringBuffer 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StringBuilder</a:t>
            </a: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13.2 JDK 8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之前时间日期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API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System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kumimoji="1" lang="en-US" altLang="zh-CN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Date 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kumimoji="1" lang="en-US" altLang="zh-CN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SimpleDateFormat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kumimoji="1" lang="zh-CN" altLang="en-US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Calendar 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kumimoji="1" lang="zh-CN" altLang="en-US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>
                <a:solidFill>
                  <a:srgbClr val="7030A0"/>
                </a:solidFill>
                <a:ea typeface="宋体" pitchFamily="2" charset="-122"/>
                <a:cs typeface="Times New Roman" panose="02020503050405090304" pitchFamily="18" charset="0"/>
              </a:rPr>
              <a:t>13.3 JDK8</a:t>
            </a:r>
            <a:r>
              <a:rPr kumimoji="1" lang="zh-CN" altLang="en-US" b="1" dirty="0">
                <a:solidFill>
                  <a:srgbClr val="7030A0"/>
                </a:solidFill>
                <a:ea typeface="宋体" pitchFamily="2" charset="-122"/>
                <a:cs typeface="Times New Roman" panose="02020503050405090304" pitchFamily="18" charset="0"/>
              </a:rPr>
              <a:t>中新时间日期</a:t>
            </a:r>
            <a:r>
              <a:rPr kumimoji="1" lang="en-US" altLang="zh-CN" b="1" dirty="0">
                <a:solidFill>
                  <a:srgbClr val="7030A0"/>
                </a:solidFill>
                <a:ea typeface="宋体" pitchFamily="2" charset="-122"/>
                <a:cs typeface="Times New Roman" panose="02020503050405090304" pitchFamily="18" charset="0"/>
              </a:rPr>
              <a:t>API</a:t>
            </a:r>
            <a:endParaRPr kumimoji="1" lang="en-US" altLang="zh-CN" b="1" dirty="0">
              <a:solidFill>
                <a:srgbClr val="7030A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anose="02020503050405090304" pitchFamily="18" charset="0"/>
              </a:rPr>
              <a:t>13.4 JDK8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anose="02020503050405090304" pitchFamily="18" charset="0"/>
              </a:rPr>
              <a:t>中的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anose="02020503050405090304" pitchFamily="18" charset="0"/>
              </a:rPr>
              <a:t>Optional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kumimoji="1" lang="en-US" altLang="zh-CN" b="1" dirty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>
                <a:solidFill>
                  <a:srgbClr val="00B050"/>
                </a:solidFill>
                <a:ea typeface="宋体" pitchFamily="2" charset="-122"/>
                <a:cs typeface="Times New Roman" panose="02020503050405090304" pitchFamily="18" charset="0"/>
              </a:rPr>
              <a:t>13.5 Math</a:t>
            </a:r>
            <a:r>
              <a:rPr kumimoji="1" lang="zh-CN" altLang="en-US" b="1" dirty="0">
                <a:solidFill>
                  <a:srgbClr val="00B050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kumimoji="1" lang="en-US" altLang="zh-CN" b="1" dirty="0">
              <a:solidFill>
                <a:srgbClr val="00B05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>
                <a:solidFill>
                  <a:schemeClr val="accent2"/>
                </a:solidFill>
                <a:ea typeface="宋体" pitchFamily="2" charset="-122"/>
                <a:cs typeface="Times New Roman" panose="02020503050405090304" pitchFamily="18" charset="0"/>
              </a:rPr>
              <a:t>13.6 </a:t>
            </a:r>
            <a:r>
              <a:rPr kumimoji="1" lang="en-US" altLang="zh-CN" b="1" dirty="0" err="1">
                <a:solidFill>
                  <a:schemeClr val="accent2"/>
                </a:solidFill>
                <a:ea typeface="宋体" pitchFamily="2" charset="-122"/>
                <a:cs typeface="Times New Roman" panose="02020503050405090304" pitchFamily="18" charset="0"/>
              </a:rPr>
              <a:t>BigInteger</a:t>
            </a:r>
            <a:r>
              <a:rPr kumimoji="1" lang="en-US" altLang="zh-CN" b="1" dirty="0">
                <a:solidFill>
                  <a:schemeClr val="accent2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zh-CN" altLang="en-US" b="1" dirty="0">
                <a:solidFill>
                  <a:schemeClr val="accent2"/>
                </a:solidFill>
                <a:ea typeface="宋体" pitchFamily="2" charset="-122"/>
                <a:cs typeface="Times New Roman" panose="02020503050405090304" pitchFamily="18" charset="0"/>
              </a:rPr>
              <a:t>类与</a:t>
            </a:r>
            <a:r>
              <a:rPr kumimoji="1" lang="en-US" altLang="zh-CN" b="1" dirty="0">
                <a:solidFill>
                  <a:schemeClr val="accent2"/>
                </a:solidFill>
                <a:ea typeface="宋体" pitchFamily="2" charset="-122"/>
                <a:cs typeface="Times New Roman" panose="02020503050405090304" pitchFamily="18" charset="0"/>
              </a:rPr>
              <a:t>BigDecimal</a:t>
            </a:r>
            <a:r>
              <a:rPr kumimoji="1" lang="zh-CN" altLang="en-US" b="1" dirty="0">
                <a:solidFill>
                  <a:schemeClr val="accent2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kumimoji="1" lang="zh-CN" altLang="en-US" b="1" dirty="0">
              <a:solidFill>
                <a:schemeClr val="accent2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92696"/>
            <a:ext cx="5904656" cy="86409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字符串与字符、字节数组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(2)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30374"/>
            <a:ext cx="8072494" cy="456292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anose="02020503050405090304" pitchFamily="18" charset="0"/>
              </a:rPr>
              <a:t>字符串与字节数组</a:t>
            </a:r>
            <a:r>
              <a:rPr kumimoji="1" lang="zh-CN" altLang="en-US" b="1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endParaRPr kumimoji="1"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String(byte[])</a:t>
            </a: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用指定的字节数组构造一个字符串对象。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String(byte[]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length)</a:t>
            </a:r>
            <a:r>
              <a:rPr kumimoji="1" lang="en-US" altLang="zh-CN" sz="2400" b="1" dirty="0">
                <a:solidFill>
                  <a:srgbClr val="FF33CC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用指定的字节数组的一部分，即从数组起始位置</a:t>
            </a:r>
            <a:r>
              <a:rPr kumimoji="1"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offset</a:t>
            </a: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开始取</a:t>
            </a:r>
            <a:r>
              <a:rPr kumimoji="1"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length</a:t>
            </a: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个字节构造一个字符串对象。</a:t>
            </a:r>
            <a:endParaRPr kumimoji="1"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public 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方法使用平台默认的字符编码，将当前字符串转化为一个字节数组。</a:t>
            </a:r>
            <a:endParaRPr kumimoji="1"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public 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(String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charsetName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使用参数指定字符编码，将当前字符串转化为一个字节数组。                          </a:t>
            </a:r>
            <a:endParaRPr kumimoji="1" lang="zh-CN" altLang="en-US" sz="24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03209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输入一个姓名 ，形式为</a:t>
            </a:r>
            <a:r>
              <a:rPr lang="en-US" altLang="zh-CN" dirty="0" err="1"/>
              <a:t>zhang_san_feng</a:t>
            </a:r>
            <a:r>
              <a:rPr lang="zh-CN" altLang="en-US" dirty="0"/>
              <a:t>，最终转换成 </a:t>
            </a:r>
            <a:r>
              <a:rPr lang="en-US" altLang="zh-CN" dirty="0" err="1"/>
              <a:t>zhangSanFeng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20688"/>
            <a:ext cx="4492614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模拟一个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trim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方法，去除字符串两端的空格。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将一个字符串进行反转。将字符串中指定部分进行反转。比如将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“</a:t>
            </a:r>
            <a:r>
              <a:rPr lang="en-US" altLang="zh-CN" b="1" dirty="0" err="1">
                <a:ea typeface="宋体" pitchFamily="2" charset="-122"/>
                <a:cs typeface="Times New Roman" panose="02020503050405090304" pitchFamily="18" charset="0"/>
              </a:rPr>
              <a:t>ab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cdef</a:t>
            </a:r>
            <a:r>
              <a:rPr lang="en-US" altLang="zh-CN" b="1" dirty="0" err="1">
                <a:ea typeface="宋体" pitchFamily="2" charset="-122"/>
                <a:cs typeface="Times New Roman" panose="02020503050405090304" pitchFamily="18" charset="0"/>
              </a:rPr>
              <a:t>g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”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反转为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”</a:t>
            </a:r>
            <a:r>
              <a:rPr lang="en-US" altLang="zh-CN" b="1" err="1">
                <a:ea typeface="宋体" pitchFamily="2" charset="-122"/>
                <a:cs typeface="Times New Roman" panose="02020503050405090304" pitchFamily="18" charset="0"/>
              </a:rPr>
              <a:t>ab</a:t>
            </a:r>
            <a:r>
              <a:rPr lang="en-US" altLang="zh-CN" b="1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fedc</a:t>
            </a:r>
            <a:r>
              <a:rPr lang="en-US" altLang="zh-CN" b="1" err="1">
                <a:ea typeface="宋体" pitchFamily="2" charset="-122"/>
                <a:cs typeface="Times New Roman" panose="02020503050405090304" pitchFamily="18" charset="0"/>
              </a:rPr>
              <a:t>g</a:t>
            </a:r>
            <a:r>
              <a:rPr lang="en-US" altLang="zh-CN" b="1">
                <a:ea typeface="宋体" pitchFamily="2" charset="-122"/>
                <a:cs typeface="Times New Roman" panose="02020503050405090304" pitchFamily="18" charset="0"/>
              </a:rPr>
              <a:t>”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获取一个字符串在另一个字符串中出现的次数。</a:t>
            </a:r>
            <a:endParaRPr lang="zh-CN" altLang="en-US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      比如：获取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“ </a:t>
            </a:r>
            <a:r>
              <a:rPr lang="en-US" altLang="zh-CN" b="1" dirty="0" err="1">
                <a:ea typeface="宋体" pitchFamily="2" charset="-122"/>
                <a:cs typeface="Times New Roman" panose="02020503050405090304" pitchFamily="18" charset="0"/>
              </a:rPr>
              <a:t>ab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”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在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 “</a:t>
            </a:r>
            <a:r>
              <a:rPr lang="en-US" altLang="zh-CN" b="1" dirty="0" err="1">
                <a:ea typeface="宋体" pitchFamily="2" charset="-122"/>
                <a:cs typeface="Times New Roman" panose="02020503050405090304" pitchFamily="18" charset="0"/>
              </a:rPr>
              <a:t>abkkcadkabkebfkabkskab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”    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      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中出现的次数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20688"/>
            <a:ext cx="3844542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4.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获取两个字符串中最大相同子串。比如：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   str1 = "abcwerthelloyuiodef“;str2 = "</a:t>
            </a:r>
            <a:r>
              <a:rPr lang="en-US" altLang="zh-CN" b="1" dirty="0" err="1">
                <a:ea typeface="宋体" pitchFamily="2" charset="-122"/>
                <a:cs typeface="Times New Roman" panose="02020503050405090304" pitchFamily="18" charset="0"/>
              </a:rPr>
              <a:t>cvhellobnm</a:t>
            </a: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"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   </a:t>
            </a: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提示：将短的那个串进行长度依次递减的子串与较长  </a:t>
            </a:r>
            <a:endParaRPr lang="en-US" altLang="zh-CN" sz="26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ea typeface="宋体" pitchFamily="2" charset="-122"/>
                <a:cs typeface="Times New Roman" panose="02020503050405090304" pitchFamily="18" charset="0"/>
              </a:rPr>
              <a:t>   </a:t>
            </a: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的串比较。</a:t>
            </a:r>
            <a:endParaRPr lang="en-US" altLang="zh-CN" sz="26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anose="02020503050405090304" pitchFamily="18" charset="0"/>
              </a:rPr>
              <a:t>5.</a:t>
            </a:r>
            <a:r>
              <a:rPr lang="zh-CN" altLang="en-US" b="1" dirty="0">
                <a:ea typeface="宋体" pitchFamily="2" charset="-122"/>
                <a:cs typeface="Times New Roman" panose="02020503050405090304" pitchFamily="18" charset="0"/>
              </a:rPr>
              <a:t>对字符串中字符进行自然顺序排序。</a:t>
            </a:r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提示：</a:t>
            </a:r>
            <a:endParaRPr lang="en-US" altLang="zh-CN" sz="26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ea typeface="宋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）字符串变成字符数组。</a:t>
            </a:r>
            <a:endParaRPr lang="zh-CN" altLang="en-US" sz="26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ea typeface="宋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）对数组排序，选择，冒泡，</a:t>
            </a:r>
            <a:r>
              <a:rPr lang="en-US" altLang="zh-CN" sz="2600" dirty="0" err="1">
                <a:ea typeface="宋体" pitchFamily="2" charset="-122"/>
                <a:cs typeface="Times New Roman" panose="02020503050405090304" pitchFamily="18" charset="0"/>
              </a:rPr>
              <a:t>Arrays.sort</a:t>
            </a:r>
            <a:r>
              <a:rPr lang="en-US" altLang="zh-CN" sz="2600" dirty="0"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6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ea typeface="宋体" pitchFamily="2" charset="-122"/>
                <a:cs typeface="Times New Roman" panose="02020503050405090304" pitchFamily="18" charset="0"/>
              </a:rPr>
              <a:t>3</a:t>
            </a: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）将排序后的数组变成字符串。</a:t>
            </a:r>
            <a:endParaRPr lang="zh-CN" altLang="en-US" sz="26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764704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zh-CN" altLang="en-US" sz="3600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496944" cy="288032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java.lang.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代表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可变的字符序列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，可以对字符串内容进行增删。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很多方法与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相同，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但</a:t>
            </a:r>
            <a:r>
              <a:rPr lang="en-US" altLang="zh-CN">
                <a:ea typeface="宋体" pitchFamily="2" charset="-122"/>
                <a:cs typeface="Times New Roman" panose="02020503050405090304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是可变长度的。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是一个容器。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464496" cy="86409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StringBuffer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04" y="1689119"/>
            <a:ext cx="8229600" cy="281145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anose="02020503050405090304" pitchFamily="18" charset="0"/>
              </a:rPr>
              <a:t>StringBuffer</a:t>
            </a:r>
            <a:r>
              <a:rPr kumimoji="1" lang="zh-CN" altLang="en-US" b="1" dirty="0">
                <a:ea typeface="宋体" pitchFamily="2" charset="-122"/>
                <a:cs typeface="Times New Roman" panose="02020503050405090304" pitchFamily="18" charset="0"/>
              </a:rPr>
              <a:t>类有三</a:t>
            </a:r>
            <a:r>
              <a:rPr kumimoji="1" lang="zh-CN" altLang="en-US" b="1">
                <a:ea typeface="宋体" pitchFamily="2" charset="-122"/>
                <a:cs typeface="Times New Roman" panose="02020503050405090304" pitchFamily="18" charset="0"/>
              </a:rPr>
              <a:t>个构造器：</a:t>
            </a:r>
            <a:endParaRPr kumimoji="1" lang="zh-CN" altLang="en-US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1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StringBuffer()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初始容量为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16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2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StringBuffer(</a:t>
            </a:r>
            <a:r>
              <a:rPr kumimoji="1" lang="en-US" altLang="zh-CN" sz="25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size)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构造指定容量的字符串缓冲区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3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StringBuffer(String </a:t>
            </a:r>
            <a:r>
              <a:rPr kumimoji="1" lang="en-US" altLang="zh-CN" sz="25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将内容初始化为指定字符串内容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   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441" y="764704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zh-CN" altLang="en-US" sz="3600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anose="02020503050405090304" pitchFamily="18" charset="0"/>
              </a:rPr>
              <a:t>String s = new String("</a:t>
            </a:r>
            <a:r>
              <a:rPr kumimoji="1" lang="zh-CN" altLang="en-US" b="1" dirty="0">
                <a:solidFill>
                  <a:srgbClr val="FF33CC"/>
                </a:solidFill>
                <a:ea typeface="宋体" pitchFamily="2" charset="-122"/>
                <a:cs typeface="Times New Roman" panose="02020503050405090304" pitchFamily="18" charset="0"/>
              </a:rPr>
              <a:t>我喜欢学习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anose="02020503050405090304" pitchFamily="18" charset="0"/>
              </a:rPr>
              <a:t>"); </a:t>
            </a:r>
            <a:endParaRPr kumimoji="1" lang="en-US" altLang="zh-CN" b="1" dirty="0">
              <a:solidFill>
                <a:srgbClr val="FF33CC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StringBuffer buffer = new StringBuffer(“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我喜欢学习”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);</a:t>
            </a:r>
            <a:r>
              <a:rPr kumimoji="1" lang="en-US" altLang="zh-CN" b="1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endParaRPr kumimoji="1"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buffer.append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("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数学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"); </a:t>
            </a:r>
            <a:endParaRPr kumimoji="1" lang="en-US" altLang="zh-CN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025" y="3837920"/>
            <a:ext cx="4078288" cy="1747837"/>
          </a:xfrm>
          <a:prstGeom prst="rect">
            <a:avLst/>
          </a:prstGeom>
          <a:noFill/>
        </p:spPr>
      </p:pic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5976" y="3837920"/>
            <a:ext cx="4648200" cy="16764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20688"/>
            <a:ext cx="6176694" cy="72233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StringBuffer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类的常用方法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388350" cy="53285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append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(String s),   StringBuffer 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n) ,  </a:t>
            </a:r>
            <a:endParaRPr kumimoji="1" lang="en-US" altLang="zh-CN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StringBuffer append(Object o) ,  StringBuffer append(char n),</a:t>
            </a:r>
            <a:endParaRPr kumimoji="1"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StringBuffer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append(long n), 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StringBuffer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n),</a:t>
            </a:r>
            <a:endParaRPr kumimoji="1" lang="en-US" altLang="zh-CN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insert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index,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) </a:t>
            </a:r>
            <a:endParaRPr kumimoji="1" lang="en-US" altLang="zh-CN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public 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reverse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() </a:t>
            </a:r>
            <a:endParaRPr kumimoji="1"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delete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) </a:t>
            </a:r>
            <a:endParaRPr kumimoji="1" lang="en-US" altLang="zh-CN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public char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n )</a:t>
            </a:r>
            <a:endParaRPr kumimoji="1" lang="en-US" altLang="zh-CN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public void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setCharAt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n ,char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ch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kumimoji="1"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replace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,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public in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indexOf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(String str)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public String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substring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(int start,int end)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public int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length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kumimoji="1"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2" y="0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输入商品名称和商品价格（</a:t>
            </a:r>
            <a:r>
              <a:rPr lang="en-US" altLang="zh-CN" dirty="0"/>
              <a:t>double</a:t>
            </a:r>
            <a:r>
              <a:rPr lang="zh-CN" altLang="en-US" dirty="0"/>
              <a:t>类型），要求打印效果示例：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商品名</a:t>
            </a:r>
            <a:r>
              <a:rPr lang="en-US" altLang="zh-CN" dirty="0"/>
              <a:t>	</a:t>
            </a:r>
            <a:r>
              <a:rPr lang="zh-CN" altLang="en-US" dirty="0"/>
              <a:t>商品价格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网球拍</a:t>
            </a:r>
            <a:r>
              <a:rPr lang="en-US" altLang="zh-CN" dirty="0"/>
              <a:t>	123,564.59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/>
              <a:t>要求：价格的小数点前面每三位用逗号隔开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8531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sz="2400" b="1" dirty="0" err="1">
                <a:ea typeface="宋体" pitchFamily="2" charset="-122"/>
                <a:cs typeface="Times New Roman" panose="02020503050405090304" pitchFamily="18" charset="0"/>
              </a:rPr>
              <a:t>StringBuilder</a:t>
            </a:r>
            <a:r>
              <a:rPr lang="en-US" sz="2400" b="1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sz="2400" b="1" dirty="0">
                <a:ea typeface="宋体" pitchFamily="2" charset="-122"/>
                <a:cs typeface="Times New Roman" panose="02020503050405090304" pitchFamily="18" charset="0"/>
              </a:rPr>
              <a:t>StringBu</a:t>
            </a:r>
            <a:r>
              <a:rPr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ffer 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非常类似，均代表可变的字符序列，而且方法也一样</a:t>
            </a:r>
            <a:endParaRPr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：不可变字符序列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StringBuffer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：可变字符序列、效率低、线程安全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StringBuilder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(JDK1.5)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：可变字符序列、效率高、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线程不安全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使用陷阱：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sz="2200" dirty="0">
                <a:ea typeface="宋体" pitchFamily="2" charset="-122"/>
                <a:cs typeface="Times New Roman" panose="02020503050405090304" pitchFamily="18" charset="0"/>
              </a:rPr>
              <a:t>string s="a"; //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创建了一个字符串</a:t>
            </a:r>
            <a:br>
              <a:rPr lang="en-US" sz="2200" dirty="0">
                <a:ea typeface="宋体" pitchFamily="2" charset="-122"/>
                <a:cs typeface="Times New Roman" panose="02020503050405090304" pitchFamily="18" charset="0"/>
              </a:rPr>
            </a:br>
            <a:r>
              <a:rPr lang="en-US" sz="2200" dirty="0">
                <a:ea typeface="宋体" pitchFamily="2" charset="-122"/>
                <a:cs typeface="Times New Roman" panose="02020503050405090304" pitchFamily="18" charset="0"/>
              </a:rPr>
              <a:t> s=s+"b"; //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实际上原来的</a:t>
            </a:r>
            <a:r>
              <a:rPr lang="en-US" sz="2200" dirty="0">
                <a:ea typeface="宋体" pitchFamily="2" charset="-122"/>
                <a:cs typeface="Times New Roman" panose="02020503050405090304" pitchFamily="18" charset="0"/>
              </a:rPr>
              <a:t>"a"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字符串对象已经丢弃了，现在又产生了一个字符串</a:t>
            </a:r>
            <a:r>
              <a:rPr lang="en-US" sz="2200" dirty="0">
                <a:ea typeface="宋体" pitchFamily="2" charset="-122"/>
                <a:cs typeface="Times New Roman" panose="02020503050405090304" pitchFamily="18" charset="0"/>
              </a:rPr>
              <a:t>s+"b"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（也就是</a:t>
            </a:r>
            <a:r>
              <a:rPr lang="en-US" sz="2200" dirty="0">
                <a:ea typeface="宋体" pitchFamily="2" charset="-122"/>
                <a:cs typeface="Times New Roman" panose="02020503050405090304" pitchFamily="18" charset="0"/>
              </a:rPr>
              <a:t>"</a:t>
            </a:r>
            <a:r>
              <a:rPr lang="en-US" sz="2200" dirty="0" err="1">
                <a:ea typeface="宋体" pitchFamily="2" charset="-122"/>
                <a:cs typeface="Times New Roman" panose="02020503050405090304" pitchFamily="18" charset="0"/>
              </a:rPr>
              <a:t>ab</a:t>
            </a:r>
            <a:r>
              <a:rPr lang="en-US" sz="2200" dirty="0">
                <a:ea typeface="宋体" pitchFamily="2" charset="-122"/>
                <a:cs typeface="Times New Roman" panose="02020503050405090304" pitchFamily="18" charset="0"/>
              </a:rPr>
              <a:t>")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。如果多次执行这些改变串内容的操作，会导致大量副本字符串对象存留在内存中，降低效率。如果这样的操作放到循环中，会极大影响程序的性能。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20688"/>
            <a:ext cx="5948144" cy="866348"/>
          </a:xfrm>
        </p:spPr>
        <p:txBody>
          <a:bodyPr/>
          <a:lstStyle/>
          <a:p>
            <a:r>
              <a:rPr lang="en-US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StringBuilder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包装类的使用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88" y="821025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 text = "";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0L;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0L;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StringBuffer buffer = new StringBuffer("");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builder = new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("");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0;i&lt;20000;i++){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buffer.append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));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("StringBuffer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));</a:t>
            </a:r>
            <a:endParaRPr lang="en-US" altLang="zh-CN" i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0;i&lt;20000;i++){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builder.append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));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("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StringBuilder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));</a:t>
            </a:r>
            <a:endParaRPr lang="en-US" altLang="zh-CN" i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0;i&lt;20000;i++){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text = text +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;}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("String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0072" y="8247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三者的效率测试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2029485"/>
            <a:ext cx="61926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  <a:endParaRPr lang="en-US" altLang="zh-CN" sz="2400" b="1" dirty="0"/>
          </a:p>
          <a:p>
            <a:r>
              <a:rPr lang="en-US" altLang="zh-CN" sz="2400" dirty="0" err="1"/>
              <a:t>StringBuffer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sb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StringBuffer</a:t>
            </a:r>
            <a:r>
              <a:rPr lang="en-US" altLang="zh-CN" sz="2400" b="1" dirty="0"/>
              <a:t>();</a:t>
            </a:r>
            <a:endParaRPr lang="en-US" altLang="zh-CN" sz="2400" b="1" dirty="0"/>
          </a:p>
          <a:p>
            <a:r>
              <a:rPr lang="en-US" altLang="zh-CN" sz="2400" dirty="0" err="1"/>
              <a:t>sb.append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sb.length</a:t>
            </a:r>
            <a:r>
              <a:rPr lang="en-US" altLang="zh-CN" sz="2400" i="1" dirty="0"/>
              <a:t>());//</a:t>
            </a:r>
            <a:endParaRPr lang="en-US" altLang="zh-CN" sz="2400" i="1" dirty="0"/>
          </a:p>
          <a:p>
            <a:endParaRPr lang="en-US" altLang="zh-CN" sz="2400" i="1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sb</a:t>
            </a:r>
            <a:r>
              <a:rPr lang="en-US" altLang="zh-CN" sz="2400" i="1" dirty="0"/>
              <a:t>);//</a:t>
            </a:r>
            <a:endParaRPr lang="en-US" altLang="zh-CN" sz="2400" i="1" dirty="0"/>
          </a:p>
          <a:p>
            <a:endParaRPr lang="en-US" altLang="zh-CN" sz="2400" i="1" dirty="0"/>
          </a:p>
          <a:p>
            <a:r>
              <a:rPr lang="en-US" altLang="zh-CN" sz="2400" dirty="0" err="1"/>
              <a:t>StringBuffer</a:t>
            </a:r>
            <a:r>
              <a:rPr lang="en-US" altLang="zh-CN" sz="2400" dirty="0"/>
              <a:t> sb1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StringBuffer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);</a:t>
            </a:r>
            <a:endParaRPr lang="en-US" altLang="zh-CN" sz="2400" b="1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(sb1);//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0424" y="1124744"/>
            <a:ext cx="325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【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面试题</a:t>
            </a:r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】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程序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输出：</a:t>
            </a:r>
            <a:endParaRPr lang="en-US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823335"/>
            <a:ext cx="7776864" cy="4197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13-2 JDK8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之前时间日期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74072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ea typeface="宋体" pitchFamily="2" charset="-122"/>
              </a:rPr>
              <a:t>13.2 </a:t>
            </a:r>
            <a:r>
              <a:rPr lang="zh-CN" altLang="en-US" sz="3600" b="1">
                <a:ea typeface="宋体" pitchFamily="2" charset="-122"/>
              </a:rPr>
              <a:t>日期相关的类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387059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1. java.lang.System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System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类提供的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public static long 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currentTimeMillis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用来返回当前时间与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1970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年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月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日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时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分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秒之间以毫秒为单位的时间差。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此方法适于计算时间差。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计算世界时间的主要标准有：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UTC(Coordinated Universal Time)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GMT(Greenwich Mean Time)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CST(Central Standard Time)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96752"/>
            <a:ext cx="83529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2.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java.util.Date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    表示特定的瞬间，精确到毫秒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endParaRPr lang="en-US" altLang="zh-CN" sz="1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anose="02020503050405090304" pitchFamily="18" charset="0"/>
              </a:rPr>
              <a:t>构造方法：</a:t>
            </a:r>
            <a:endParaRPr lang="en-US" altLang="zh-CN" sz="28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Date( )</a:t>
            </a: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使用</a:t>
            </a:r>
            <a:r>
              <a:rPr kumimoji="1"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Date</a:t>
            </a:r>
            <a:r>
              <a:rPr kumimoji="1"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类的无参数构造方法创建的对象可以获取本地当前时间。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Date(long date)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anose="02020503050405090304" pitchFamily="18" charset="0"/>
              </a:rPr>
              <a:t>常用方法</a:t>
            </a:r>
            <a:endParaRPr lang="en-US" altLang="zh-CN" sz="28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getTime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返回自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1970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年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月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日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00:00:00 GMT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以来此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对象表示的毫秒数。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toString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把此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对象转换为以下形式的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：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mon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dd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hh:mm:ss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zzz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yyyy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其中：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是一周中的某一天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(Sun, Mon, Tue, Wed, Thu, Fri, Sat)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zzz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是时间标准。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74072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ea typeface="宋体" pitchFamily="2" charset="-122"/>
              </a:rPr>
              <a:t>13.2 </a:t>
            </a:r>
            <a:r>
              <a:rPr lang="zh-CN" altLang="en-US" sz="3600" b="1">
                <a:ea typeface="宋体" pitchFamily="2" charset="-122"/>
              </a:rPr>
              <a:t>日期相关的类</a:t>
            </a:r>
            <a:endParaRPr lang="zh-CN" altLang="en-US" sz="36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24744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Times New Roman" panose="02020503050405090304" pitchFamily="18" charset="0"/>
              </a:rPr>
              <a:t>import </a:t>
            </a:r>
            <a:r>
              <a:rPr lang="en-US" altLang="zh-CN" sz="2800" dirty="0" err="1">
                <a:cs typeface="Times New Roman" panose="02020503050405090304" pitchFamily="18" charset="0"/>
              </a:rPr>
              <a:t>java.util.Date</a:t>
            </a:r>
            <a:r>
              <a:rPr lang="en-US" altLang="zh-CN" sz="2800" dirty="0">
                <a:cs typeface="Times New Roman" panose="02020503050405090304" pitchFamily="18" charset="0"/>
              </a:rPr>
              <a:t>;</a:t>
            </a:r>
            <a:endParaRPr lang="en-US" altLang="zh-CN" sz="2800" dirty="0">
              <a:cs typeface="Times New Roman" panose="02020503050405090304" pitchFamily="18" charset="0"/>
            </a:endParaRPr>
          </a:p>
          <a:p>
            <a:endParaRPr lang="en-US" altLang="zh-CN" sz="2400" dirty="0">
              <a:cs typeface="Times New Roman" panose="02020503050405090304" pitchFamily="18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public void 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503050405090304" pitchFamily="18" charset="0"/>
              </a:rPr>
              <a:t>testDate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(){</a:t>
            </a:r>
            <a:endParaRPr lang="en-US" altLang="zh-CN" sz="2800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	Date 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503050405090304" pitchFamily="18" charset="0"/>
              </a:rPr>
              <a:t>date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 = new Date();</a:t>
            </a:r>
            <a:endParaRPr lang="en-US" altLang="zh-CN" sz="2800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	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503050405090304" pitchFamily="18" charset="0"/>
              </a:rPr>
              <a:t>System.out.println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(date);</a:t>
            </a:r>
            <a:endParaRPr lang="en-US" altLang="zh-CN" sz="2800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	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503050405090304" pitchFamily="18" charset="0"/>
              </a:rPr>
              <a:t>System.out.println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503050405090304" pitchFamily="18" charset="0"/>
              </a:rPr>
              <a:t>System.currentTimeMillis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	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503050405090304" pitchFamily="18" charset="0"/>
              </a:rPr>
              <a:t>System.out.println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503050405090304" pitchFamily="18" charset="0"/>
              </a:rPr>
              <a:t>date.getTime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	Date date1 = new Date(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503050405090304" pitchFamily="18" charset="0"/>
              </a:rPr>
              <a:t>date.getTime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	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503050405090304" pitchFamily="18" charset="0"/>
              </a:rPr>
              <a:t>System.out.println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(date1.getTime());</a:t>
            </a:r>
            <a:endParaRPr lang="en-US" altLang="zh-CN" sz="2800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	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503050405090304" pitchFamily="18" charset="0"/>
              </a:rPr>
              <a:t>System.out.println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(date1.toString());</a:t>
            </a:r>
            <a:endParaRPr lang="en-US" altLang="zh-CN" sz="2800" dirty="0">
              <a:solidFill>
                <a:srgbClr val="C00000"/>
              </a:solidFill>
              <a:cs typeface="Times New Roman" panose="02020503050405090304" pitchFamily="18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anose="02020503050405090304" pitchFamily="18" charset="0"/>
              </a:rPr>
              <a:t>}</a:t>
            </a:r>
            <a:endParaRPr lang="zh-CN" altLang="en-US" sz="2800" dirty="0">
              <a:solidFill>
                <a:srgbClr val="C00000"/>
              </a:solidFill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556792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Date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类的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API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不易于国际化，大部分被废弃了，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java.text.Simp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leDateFormat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类是一个不与语言环境有关的方式来格式化和解析日期的具体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类。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它允许进行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格式化（日期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文本）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解析（文本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日期）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格式化：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</a:rPr>
              <a:t>SimpleDateFormat</a:t>
            </a:r>
            <a:r>
              <a:rPr lang="en-US" altLang="zh-CN" sz="2400" b="1" dirty="0">
                <a:solidFill>
                  <a:srgbClr val="C00000"/>
                </a:solidFill>
              </a:rPr>
              <a:t>()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：默认的模式和语言环境创建对象</a:t>
            </a:r>
            <a:endParaRPr kumimoji="1" lang="en-US" altLang="zh-CN" sz="2400" b="1" dirty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Times New Roman" panose="0202050305040509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SimpleDateFormat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(String pattern)</a:t>
            </a:r>
            <a:r>
              <a:rPr kumimoji="1"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该构造方法可以用</a:t>
            </a:r>
            <a:r>
              <a:rPr kumimoji="1" lang="zh-CN" altLang="en-US" sz="2400" dirty="0">
                <a:solidFill>
                  <a:srgbClr val="FF33CC"/>
                </a:solidFill>
                <a:ea typeface="宋体" pitchFamily="2" charset="-122"/>
                <a:cs typeface="Times New Roman" panose="02020503050405090304" pitchFamily="18" charset="0"/>
              </a:rPr>
              <a:t>参数</a:t>
            </a:r>
            <a:r>
              <a:rPr kumimoji="1" lang="en-US" altLang="zh-CN" sz="2400" dirty="0">
                <a:solidFill>
                  <a:srgbClr val="FF33CC"/>
                </a:solidFill>
                <a:ea typeface="宋体" pitchFamily="2" charset="-122"/>
                <a:cs typeface="Times New Roman" panose="02020503050405090304" pitchFamily="18" charset="0"/>
              </a:rPr>
              <a:t>pattern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指定的格式创建一个对象，该对象调用：</a:t>
            </a:r>
            <a:endParaRPr kumimoji="1" lang="zh-CN" altLang="en-US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String format(Date date)</a:t>
            </a:r>
            <a:r>
              <a:rPr kumimoji="1"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kumimoji="1"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方法格式化时间对象</a:t>
            </a:r>
            <a:r>
              <a:rPr kumimoji="1" lang="en-US" altLang="zh-CN" sz="2400" dirty="0">
                <a:ea typeface="宋体" pitchFamily="2" charset="-122"/>
                <a:cs typeface="Times New Roman" panose="02020503050405090304" pitchFamily="18" charset="0"/>
              </a:rPr>
              <a:t>date</a:t>
            </a:r>
            <a:endParaRPr kumimoji="1"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解析：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Date parse(String source)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从给定字符串的开始解析文本，以生成一个日期。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61130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3. java.text.SimpleDateFormat</a:t>
            </a:r>
            <a:r>
              <a:rPr lang="zh-CN" altLang="en-US" sz="2800" b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656" y="836712"/>
            <a:ext cx="842380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Date 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date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 = new Date();  //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产生一个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Date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实例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产生一个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formater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格式化的实例</a:t>
            </a:r>
            <a:endParaRPr lang="zh-CN" altLang="en-US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SimpleDateFormat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formater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 = new 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SimpleDateFormat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System.out.println(formater.format(date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));//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打印输出默认的格式</a:t>
            </a:r>
            <a:endParaRPr lang="zh-CN" altLang="en-US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SimpleDateFormat 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formater2 = new 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SimpleDateFormat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				"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yyyy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MM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月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dd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日 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EEE 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HH:mm:ss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");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System.out.println(formater2.format(date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)); 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实例化一个指定的格式对象</a:t>
            </a:r>
            <a:endParaRPr lang="zh-CN" altLang="en-US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按指定的格式输出</a:t>
            </a:r>
            <a:endParaRPr lang="zh-CN" altLang="en-US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try 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{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	Date 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date2 = formater2.parse(“2008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月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日 星期一     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                                                                                  08:08:08");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	 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anose="02020503050405090304" pitchFamily="18" charset="0"/>
              </a:rPr>
              <a:t>将指定的日期解析后格式化按指定的格式输出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	System.out.println(date2.toString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());</a:t>
            </a:r>
            <a:endParaRPr lang="zh-CN" altLang="en-US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} 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catch (</a:t>
            </a:r>
            <a:r>
              <a:rPr lang="en-US" altLang="zh-CN" sz="2200" dirty="0" err="1">
                <a:ea typeface="宋体" pitchFamily="2" charset="-122"/>
                <a:cs typeface="Times New Roman" panose="02020503050405090304" pitchFamily="18" charset="0"/>
              </a:rPr>
              <a:t>ParseException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 e) {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	e.printStackTrace</a:t>
            </a:r>
            <a:r>
              <a:rPr lang="en-US" altLang="zh-CN" sz="2200" dirty="0"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2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anose="02020503050405090304" pitchFamily="18" charset="0"/>
              </a:rPr>
              <a:t>}</a:t>
            </a:r>
            <a:endParaRPr lang="zh-CN" altLang="en-US" sz="22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272" y="1344825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4.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java.util.Calendar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日历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    Calendar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是一个抽象基类，主用用于完成日期字段之间相互操作的功能。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获取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Calendar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实例的方法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使用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Calendar.getInstance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调用它的子类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GregorianCalendar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的构造方法。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一个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Calendar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的实例是系统时间的抽象表示，通过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get(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field)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方法来取得想要的时间信息。比如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YEAR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MONTH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DAY_OF_WEEK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HOUR_OF_DAY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MINUTE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SECOND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void set(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field,int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value)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void add(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field,int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amount)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final 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final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(Date date)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74072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ea typeface="宋体" pitchFamily="2" charset="-122"/>
              </a:rPr>
              <a:t>13.2 </a:t>
            </a:r>
            <a:r>
              <a:rPr lang="zh-CN" altLang="en-US" sz="3600" b="1">
                <a:ea typeface="宋体" pitchFamily="2" charset="-122"/>
              </a:rPr>
              <a:t>日期相关的类</a:t>
            </a:r>
            <a:endParaRPr lang="zh-CN" altLang="en-US" sz="36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021755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Calendar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Calendar.getInstance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//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从一个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对象中获取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Date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对象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使用给定的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Date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设置此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的时间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calendar.setTime(date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calendar.set(Calendar.DAY_OF_MONTH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 8);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当前时间日设置为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8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后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:" +      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                         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calendar.add(Calendar.HOUR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 2);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当前时间加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小时后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:" +   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                        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calendar.add(Calendar.MONTH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 -2);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当前日期减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个月后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:" +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                        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485184" cy="101265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包装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anose="02020503050405090304" pitchFamily="18" charset="0"/>
              </a:rPr>
              <a:t>类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anose="02020503050405090304" pitchFamily="18" charset="0"/>
              </a:rPr>
              <a:t>(Wrapper)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820472" cy="10081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针对八种基本定义相应的引用类型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—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包装类（封装类）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有了类的特点，就可以调用类中的方法。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5" name="Group 84"/>
          <p:cNvGraphicFramePr>
            <a:graphicFrameLocks noGrp="1"/>
          </p:cNvGraphicFramePr>
          <p:nvPr/>
        </p:nvGraphicFramePr>
        <p:xfrm>
          <a:off x="1547664" y="2780928"/>
          <a:ext cx="5616624" cy="3535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8312"/>
                <a:gridCol w="2808312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包装类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char</a:t>
                      </a:r>
                      <a:endParaRPr kumimoji="1" lang="en-US" altLang="zh-CN" sz="2000" b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Character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Integer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230806" y="3930555"/>
            <a:ext cx="3149506" cy="266679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59375" y="59771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itchFamily="2" charset="-122"/>
              </a:rPr>
              <a:t>父类</a:t>
            </a:r>
            <a:r>
              <a:rPr lang="en-US" altLang="zh-CN">
                <a:ea typeface="宋体" pitchFamily="2" charset="-122"/>
              </a:rPr>
              <a:t>:Number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28" y="1933220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23528" y="250928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13-3 JDK8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中新时间日期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ea typeface="宋体" pitchFamily="2" charset="-122"/>
              </a:rPr>
              <a:t>新时间日期</a:t>
            </a:r>
            <a:r>
              <a:rPr lang="en-US" altLang="zh-CN" sz="3600" b="1">
                <a:ea typeface="宋体" pitchFamily="2" charset="-122"/>
              </a:rPr>
              <a:t>API</a:t>
            </a:r>
            <a:endParaRPr lang="zh-CN" altLang="en-US" sz="3600" b="1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28" y="1601168"/>
            <a:ext cx="8646460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200" dirty="0">
                <a:ea typeface="宋体" pitchFamily="2" charset="-122"/>
              </a:rPr>
              <a:t>如果我们可以跟别人说：“我们在</a:t>
            </a:r>
            <a:r>
              <a:rPr lang="en-US" altLang="zh-CN" sz="2200" dirty="0"/>
              <a:t>1502643933071</a:t>
            </a:r>
            <a:r>
              <a:rPr lang="zh-CN" altLang="en-US" sz="2200" dirty="0">
                <a:ea typeface="宋体" pitchFamily="2" charset="-122"/>
              </a:rPr>
              <a:t>见面，别晚了！”那么就再简单不过了。但是我们希望时间与昼夜和四季有关，于是事情就变复杂了。</a:t>
            </a:r>
            <a:r>
              <a:rPr lang="en-US" altLang="zh-CN" sz="2200" dirty="0">
                <a:ea typeface="宋体" pitchFamily="2" charset="-122"/>
              </a:rPr>
              <a:t>JDK 1.0</a:t>
            </a:r>
            <a:r>
              <a:rPr lang="zh-CN" altLang="en-US" sz="2200" dirty="0">
                <a:ea typeface="宋体" pitchFamily="2" charset="-122"/>
              </a:rPr>
              <a:t>中包含了一个</a:t>
            </a:r>
            <a:r>
              <a:rPr lang="en-US" altLang="zh-CN" sz="2200" dirty="0" err="1">
                <a:ea typeface="宋体" pitchFamily="2" charset="-122"/>
              </a:rPr>
              <a:t>java.util.Date</a:t>
            </a:r>
            <a:r>
              <a:rPr lang="zh-CN" altLang="en-US" sz="2200" dirty="0">
                <a:ea typeface="宋体" pitchFamily="2" charset="-122"/>
              </a:rPr>
              <a:t>类，但是它的大多数方法已经在</a:t>
            </a:r>
            <a:r>
              <a:rPr lang="en-US" altLang="zh-CN" sz="2200" dirty="0">
                <a:ea typeface="宋体" pitchFamily="2" charset="-122"/>
              </a:rPr>
              <a:t>JDK 1.1</a:t>
            </a:r>
            <a:r>
              <a:rPr lang="zh-CN" altLang="en-US" sz="2200" dirty="0">
                <a:ea typeface="宋体" pitchFamily="2" charset="-122"/>
              </a:rPr>
              <a:t>引入</a:t>
            </a:r>
            <a:r>
              <a:rPr lang="en-US" altLang="zh-CN" sz="2200" dirty="0">
                <a:ea typeface="宋体" pitchFamily="2" charset="-122"/>
              </a:rPr>
              <a:t>Calendar</a:t>
            </a:r>
            <a:r>
              <a:rPr lang="zh-CN" altLang="en-US" sz="2200" dirty="0">
                <a:ea typeface="宋体" pitchFamily="2" charset="-122"/>
              </a:rPr>
              <a:t>类之后被弃用了。而</a:t>
            </a:r>
            <a:r>
              <a:rPr lang="en-US" altLang="zh-CN" sz="2200" dirty="0">
                <a:ea typeface="宋体" pitchFamily="2" charset="-122"/>
              </a:rPr>
              <a:t>Calendar</a:t>
            </a:r>
            <a:r>
              <a:rPr lang="zh-CN" altLang="en-US" sz="2200" dirty="0">
                <a:ea typeface="宋体" pitchFamily="2" charset="-122"/>
              </a:rPr>
              <a:t>并不比</a:t>
            </a:r>
            <a:r>
              <a:rPr lang="en-US" altLang="zh-CN" sz="2200" dirty="0">
                <a:ea typeface="宋体" pitchFamily="2" charset="-122"/>
              </a:rPr>
              <a:t>Date</a:t>
            </a:r>
            <a:r>
              <a:rPr lang="zh-CN" altLang="en-US" sz="2200" dirty="0">
                <a:ea typeface="宋体" pitchFamily="2" charset="-122"/>
              </a:rPr>
              <a:t>好多少。它们面临的问题是：</a:t>
            </a:r>
            <a:endParaRPr lang="en-US" altLang="zh-CN" sz="2200" dirty="0">
              <a:ea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可变性：像日期和时间这样的类应该是不可变的。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偏移性：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Date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中的年份是从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1900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开始的，而月份都从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开始。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格式化：格式化只对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Date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有用，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Calendar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则不行。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此外，它们也不是线程安全的；不能处理闰秒等。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ts val="3500"/>
              </a:lnSpc>
            </a:pPr>
            <a:endParaRPr lang="en-US" altLang="zh-CN" sz="2200" dirty="0">
              <a:ea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>
                <a:ea typeface="宋体" pitchFamily="2" charset="-122"/>
              </a:rPr>
              <a:t>总结：对日期和时间的操作一直是</a:t>
            </a:r>
            <a:r>
              <a:rPr lang="en-US" altLang="zh-CN" sz="2200" dirty="0">
                <a:ea typeface="宋体" pitchFamily="2" charset="-122"/>
              </a:rPr>
              <a:t>Java</a:t>
            </a:r>
            <a:r>
              <a:rPr lang="zh-CN" altLang="en-US" sz="2200" dirty="0">
                <a:ea typeface="宋体" pitchFamily="2" charset="-122"/>
              </a:rPr>
              <a:t>程序员最痛苦的地方之一。</a:t>
            </a:r>
            <a:endParaRPr lang="zh-CN" altLang="en-US" sz="2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ea typeface="宋体" pitchFamily="2" charset="-122"/>
              </a:rPr>
              <a:t>新时间日期</a:t>
            </a:r>
            <a:r>
              <a:rPr lang="en-US" altLang="zh-CN" sz="3600" b="1">
                <a:ea typeface="宋体" pitchFamily="2" charset="-122"/>
              </a:rPr>
              <a:t>API</a:t>
            </a:r>
            <a:endParaRPr lang="zh-CN" altLang="en-US" sz="3600" b="1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810" y="1604250"/>
            <a:ext cx="8352928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第三次引入的</a:t>
            </a:r>
            <a:r>
              <a:rPr lang="en-US" altLang="zh-CN" sz="2400" dirty="0">
                <a:ea typeface="宋体" pitchFamily="2" charset="-122"/>
              </a:rPr>
              <a:t>API</a:t>
            </a:r>
            <a:r>
              <a:rPr lang="zh-CN" altLang="en-US" sz="2400" dirty="0">
                <a:ea typeface="宋体" pitchFamily="2" charset="-122"/>
              </a:rPr>
              <a:t>是成功的，并且</a:t>
            </a:r>
            <a:r>
              <a:rPr lang="en-US" altLang="zh-CN" sz="2400" dirty="0">
                <a:ea typeface="宋体" pitchFamily="2" charset="-122"/>
              </a:rPr>
              <a:t>java 8</a:t>
            </a:r>
            <a:r>
              <a:rPr lang="zh-CN" altLang="en-US" sz="2400" dirty="0">
                <a:ea typeface="宋体" pitchFamily="2" charset="-122"/>
              </a:rPr>
              <a:t>中引入的</a:t>
            </a:r>
            <a:r>
              <a:rPr lang="en-US" altLang="zh-CN" sz="2400" dirty="0" err="1">
                <a:ea typeface="宋体" pitchFamily="2" charset="-122"/>
              </a:rPr>
              <a:t>java.time</a:t>
            </a:r>
            <a:r>
              <a:rPr lang="en-US" altLang="zh-CN" sz="2400" dirty="0">
                <a:ea typeface="宋体" pitchFamily="2" charset="-122"/>
              </a:rPr>
              <a:t> API </a:t>
            </a:r>
            <a:r>
              <a:rPr lang="zh-CN" altLang="en-US" sz="2400" dirty="0">
                <a:ea typeface="宋体" pitchFamily="2" charset="-122"/>
              </a:rPr>
              <a:t>已经纠正了过去的缺陷，将来很长一段时间内它都会为我们服务。</a:t>
            </a:r>
            <a:endParaRPr lang="en-US" altLang="zh-CN" sz="2400" dirty="0">
              <a:ea typeface="宋体" pitchFamily="2" charset="-122"/>
            </a:endParaRPr>
          </a:p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Java 8 </a:t>
            </a:r>
            <a:r>
              <a:rPr lang="zh-CN" altLang="en-US" sz="2400" dirty="0">
                <a:ea typeface="宋体" pitchFamily="2" charset="-122"/>
              </a:rPr>
              <a:t>吸收了 </a:t>
            </a:r>
            <a:r>
              <a:rPr lang="en-US" altLang="zh-CN" sz="2400" dirty="0" err="1">
                <a:ea typeface="宋体" pitchFamily="2" charset="-122"/>
              </a:rPr>
              <a:t>Joda</a:t>
            </a:r>
            <a:r>
              <a:rPr lang="en-US" altLang="zh-CN" sz="2400" dirty="0">
                <a:ea typeface="宋体" pitchFamily="2" charset="-122"/>
              </a:rPr>
              <a:t>-Time </a:t>
            </a:r>
            <a:r>
              <a:rPr lang="zh-CN" altLang="en-US" sz="2400" dirty="0">
                <a:ea typeface="宋体" pitchFamily="2" charset="-122"/>
              </a:rPr>
              <a:t>的精华，以一个新的开始为 </a:t>
            </a:r>
            <a:r>
              <a:rPr lang="en-US" altLang="zh-CN" sz="2400" dirty="0">
                <a:ea typeface="宋体" pitchFamily="2" charset="-122"/>
              </a:rPr>
              <a:t>Java </a:t>
            </a:r>
            <a:r>
              <a:rPr lang="zh-CN" altLang="en-US" sz="2400" dirty="0">
                <a:ea typeface="宋体" pitchFamily="2" charset="-122"/>
              </a:rPr>
              <a:t>创建优秀的 </a:t>
            </a:r>
            <a:r>
              <a:rPr lang="en-US" altLang="zh-CN" sz="2400" dirty="0">
                <a:ea typeface="宋体" pitchFamily="2" charset="-122"/>
              </a:rPr>
              <a:t>API</a:t>
            </a:r>
            <a:r>
              <a:rPr lang="zh-CN" altLang="en-US" sz="2400" dirty="0">
                <a:ea typeface="宋体" pitchFamily="2" charset="-122"/>
              </a:rPr>
              <a:t>。新的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java.time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中包含了所有关于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本地日期（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LocalDate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）、本地时间（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LocalTime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）、本地日期时间（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LocalDateTime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）、时区（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ZonedDateTime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）和持续时间（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Duration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）的类</a:t>
            </a:r>
            <a:r>
              <a:rPr lang="zh-CN" altLang="en-US" sz="2400" dirty="0">
                <a:ea typeface="宋体" pitchFamily="2" charset="-122"/>
              </a:rPr>
              <a:t>。历史悠久的 </a:t>
            </a:r>
            <a:r>
              <a:rPr lang="en-US" altLang="zh-CN" sz="2400" dirty="0">
                <a:ea typeface="宋体" pitchFamily="2" charset="-122"/>
              </a:rPr>
              <a:t>Date </a:t>
            </a:r>
            <a:r>
              <a:rPr lang="zh-CN" altLang="en-US" sz="2400" dirty="0">
                <a:ea typeface="宋体" pitchFamily="2" charset="-122"/>
              </a:rPr>
              <a:t>类新增了 </a:t>
            </a:r>
            <a:r>
              <a:rPr lang="en-US" altLang="zh-CN" sz="2400" dirty="0" err="1">
                <a:ea typeface="宋体" pitchFamily="2" charset="-122"/>
              </a:rPr>
              <a:t>toInstant</a:t>
            </a:r>
            <a:r>
              <a:rPr lang="en-US" altLang="zh-CN" sz="2400" dirty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方法，用于把 </a:t>
            </a:r>
            <a:r>
              <a:rPr lang="en-US" altLang="zh-CN" sz="2400" dirty="0">
                <a:ea typeface="宋体" pitchFamily="2" charset="-122"/>
              </a:rPr>
              <a:t>Date </a:t>
            </a:r>
            <a:r>
              <a:rPr lang="zh-CN" altLang="en-US" sz="2400" dirty="0">
                <a:ea typeface="宋体" pitchFamily="2" charset="-122"/>
              </a:rPr>
              <a:t>转换成新的表示形式。这些新增的本地化时间日期 </a:t>
            </a:r>
            <a:r>
              <a:rPr lang="en-US" altLang="zh-CN" sz="2400" dirty="0">
                <a:ea typeface="宋体" pitchFamily="2" charset="-122"/>
              </a:rPr>
              <a:t>API </a:t>
            </a:r>
            <a:r>
              <a:rPr lang="zh-CN" altLang="en-US" sz="2400" dirty="0">
                <a:ea typeface="宋体" pitchFamily="2" charset="-122"/>
              </a:rPr>
              <a:t>大大简化了了日期时间和本地化的管理。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ea typeface="宋体" pitchFamily="2" charset="-122"/>
              </a:rPr>
              <a:t>新时间日期</a:t>
            </a:r>
            <a:r>
              <a:rPr lang="en-US" altLang="zh-CN" sz="3600" b="1">
                <a:ea typeface="宋体" pitchFamily="2" charset="-122"/>
              </a:rPr>
              <a:t>API</a:t>
            </a:r>
            <a:endParaRPr lang="zh-CN" altLang="en-US" sz="3600" b="1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916832"/>
            <a:ext cx="83529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itchFamily="2" charset="-122"/>
              </a:rPr>
              <a:t>java.time</a:t>
            </a:r>
            <a:r>
              <a:rPr lang="en-US" altLang="zh-CN" sz="2800" dirty="0">
                <a:solidFill>
                  <a:srgbClr val="0000FF"/>
                </a:solidFill>
                <a:ea typeface="宋体" pitchFamily="2" charset="-122"/>
              </a:rPr>
              <a:t> </a:t>
            </a:r>
            <a:r>
              <a:rPr lang="en-US" altLang="zh-CN" sz="2800" dirty="0">
                <a:ea typeface="宋体" pitchFamily="2" charset="-122"/>
              </a:rPr>
              <a:t>– </a:t>
            </a:r>
            <a:r>
              <a:rPr lang="zh-CN" altLang="en-US" sz="2800" dirty="0">
                <a:ea typeface="宋体" pitchFamily="2" charset="-122"/>
              </a:rPr>
              <a:t>包含值对象的基础包</a:t>
            </a:r>
            <a:endParaRPr lang="zh-CN" altLang="en-US" sz="28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itchFamily="2" charset="-122"/>
              </a:rPr>
              <a:t>java.time.chrono</a:t>
            </a:r>
            <a:r>
              <a:rPr lang="en-US" altLang="zh-CN" sz="2800" dirty="0">
                <a:ea typeface="宋体" pitchFamily="2" charset="-122"/>
              </a:rPr>
              <a:t> – </a:t>
            </a:r>
            <a:r>
              <a:rPr lang="zh-CN" altLang="en-US" sz="2800" dirty="0">
                <a:ea typeface="宋体" pitchFamily="2" charset="-122"/>
              </a:rPr>
              <a:t>提供对不同的日历系统的访问</a:t>
            </a:r>
            <a:endParaRPr lang="zh-CN" altLang="en-US" sz="28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itchFamily="2" charset="-122"/>
              </a:rPr>
              <a:t>java.time.format</a:t>
            </a:r>
            <a:r>
              <a:rPr lang="en-US" altLang="zh-CN" sz="2800" dirty="0">
                <a:ea typeface="宋体" pitchFamily="2" charset="-122"/>
              </a:rPr>
              <a:t> – </a:t>
            </a:r>
            <a:r>
              <a:rPr lang="zh-CN" altLang="en-US" sz="2800" dirty="0">
                <a:ea typeface="宋体" pitchFamily="2" charset="-122"/>
              </a:rPr>
              <a:t>格式化和解析时间和日期</a:t>
            </a:r>
            <a:endParaRPr lang="zh-CN" altLang="en-US" sz="28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itchFamily="2" charset="-122"/>
              </a:rPr>
              <a:t>java.time.temporal</a:t>
            </a:r>
            <a:r>
              <a:rPr lang="en-US" altLang="zh-CN" sz="2800" dirty="0">
                <a:ea typeface="宋体" pitchFamily="2" charset="-122"/>
              </a:rPr>
              <a:t> – </a:t>
            </a:r>
            <a:r>
              <a:rPr lang="zh-CN" altLang="en-US" sz="2800" dirty="0">
                <a:ea typeface="宋体" pitchFamily="2" charset="-122"/>
              </a:rPr>
              <a:t>包括底层框架和扩展特性</a:t>
            </a:r>
            <a:endParaRPr lang="zh-CN" altLang="en-US" sz="28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itchFamily="2" charset="-122"/>
              </a:rPr>
              <a:t>java.time.zone</a:t>
            </a:r>
            <a:r>
              <a:rPr lang="en-US" altLang="zh-CN" sz="2800" dirty="0">
                <a:ea typeface="宋体" pitchFamily="2" charset="-122"/>
              </a:rPr>
              <a:t> – </a:t>
            </a:r>
            <a:r>
              <a:rPr lang="zh-CN" altLang="en-US" sz="2800" dirty="0">
                <a:ea typeface="宋体" pitchFamily="2" charset="-122"/>
              </a:rPr>
              <a:t>包含时区支持的类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560346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说明：大多数开发者只会用到基础包和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format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包，也可能会用到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temporal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包。因此，尽管有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68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个新的公开类型，大多数开发者，大概将只会用到其中的三分之一。</a:t>
            </a:r>
            <a:endParaRPr lang="zh-CN" altLang="en-US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08720"/>
            <a:ext cx="8964488" cy="857256"/>
          </a:xfrm>
        </p:spPr>
        <p:txBody>
          <a:bodyPr>
            <a:normAutofit/>
          </a:bodyPr>
          <a:lstStyle/>
          <a:p>
            <a:r>
              <a:rPr lang="en-US" altLang="zh-CN" sz="3200" b="1">
                <a:latin typeface="+mn-lt"/>
                <a:ea typeface="宋体" pitchFamily="2" charset="-122"/>
              </a:rPr>
              <a:t>14.3.1 LocalDate</a:t>
            </a:r>
            <a:r>
              <a:rPr lang="zh-CN" altLang="en-US" sz="3200" b="1">
                <a:latin typeface="+mn-lt"/>
                <a:ea typeface="宋体" pitchFamily="2" charset="-122"/>
              </a:rPr>
              <a:t>、</a:t>
            </a:r>
            <a:r>
              <a:rPr lang="en-US" altLang="zh-CN" sz="3200" b="1">
                <a:latin typeface="+mn-lt"/>
                <a:ea typeface="宋体" pitchFamily="2" charset="-122"/>
              </a:rPr>
              <a:t>LocalTime</a:t>
            </a:r>
            <a:r>
              <a:rPr lang="zh-CN" altLang="en-US" sz="3200" b="1">
                <a:latin typeface="+mn-lt"/>
                <a:ea typeface="宋体" pitchFamily="2" charset="-122"/>
              </a:rPr>
              <a:t>、</a:t>
            </a:r>
            <a:r>
              <a:rPr lang="en-US" altLang="zh-CN" sz="3200" b="1">
                <a:latin typeface="+mn-lt"/>
                <a:ea typeface="宋体" pitchFamily="2" charset="-122"/>
              </a:rPr>
              <a:t>LocalDateTime</a:t>
            </a:r>
            <a:endParaRPr lang="zh-CN" altLang="en-US" sz="3200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8280920" cy="46805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ea typeface="宋体" pitchFamily="2" charset="-122"/>
              </a:rPr>
              <a:t>LocalDate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LocalTime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LocalDateTime </a:t>
            </a:r>
            <a:r>
              <a:rPr lang="zh-CN" altLang="en-US">
                <a:ea typeface="宋体" pitchFamily="2" charset="-122"/>
              </a:rPr>
              <a:t>类是其中较重要的几个类，它们的实例是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不可变的对象</a:t>
            </a:r>
            <a:r>
              <a:rPr lang="zh-CN" altLang="en-US">
                <a:ea typeface="宋体" pitchFamily="2" charset="-122"/>
              </a:rPr>
              <a:t>，分别表示使用 </a:t>
            </a:r>
            <a:r>
              <a:rPr lang="en-US" altLang="zh-CN">
                <a:ea typeface="宋体" pitchFamily="2" charset="-122"/>
              </a:rPr>
              <a:t>ISO-8601</a:t>
            </a:r>
            <a:r>
              <a:rPr lang="zh-CN" altLang="en-US">
                <a:ea typeface="宋体" pitchFamily="2" charset="-122"/>
              </a:rPr>
              <a:t>日历系统的日期、时间、日期和时间。它们提供了简单的本地日期或时间，并不包含当前的时间信息，也不包含与时区相关的信息。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注：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ISO-8601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日历系统是国际标准化组织制定的现代公民的日期和时间的表示法，也就是公历。</a:t>
            </a:r>
            <a:endParaRPr lang="zh-CN" altLang="en-US" sz="200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504" y="44624"/>
          <a:ext cx="8928992" cy="6753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424"/>
                <a:gridCol w="5112568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itchFamily="2" charset="-122"/>
                        </a:rPr>
                        <a:t>方法</a:t>
                      </a:r>
                      <a:endParaRPr lang="zh-CN" sz="18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itchFamily="2" charset="-122"/>
                        </a:rPr>
                        <a:t>描述</a:t>
                      </a:r>
                      <a:endParaRPr lang="zh-CN" sz="18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now() /</a:t>
                      </a:r>
                      <a:r>
                        <a:rPr lang="en-US" sz="1700" kern="100" baseline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*  now(ZoneId zone)</a:t>
                      </a:r>
                      <a:endParaRPr lang="zh-CN" sz="17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静态方法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</a:rPr>
                        <a:t>，</a:t>
                      </a: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根据当前时间创建对象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itchFamily="2" charset="-122"/>
                        </a:rPr>
                        <a:t>/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</a:rPr>
                        <a:t>指定时区的对象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of()</a:t>
                      </a:r>
                      <a:endParaRPr lang="zh-CN" sz="17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静态方法，根据指定日期</a:t>
                      </a: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/</a:t>
                      </a: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时间创建对象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7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getDayOfMonth()/</a:t>
                      </a:r>
                      <a:r>
                        <a:rPr lang="en-US" altLang="zh-CN" sz="17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getDayOfYear()</a:t>
                      </a:r>
                      <a:endParaRPr lang="zh-CN" alt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获得月份天数</a:t>
                      </a: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(1-31) /</a:t>
                      </a:r>
                      <a:r>
                        <a:rPr lang="zh-CN" altLang="zh-CN" sz="1700" kern="100">
                          <a:effectLst/>
                          <a:latin typeface="+mn-lt"/>
                          <a:ea typeface="宋体" pitchFamily="2" charset="-122"/>
                        </a:rPr>
                        <a:t>获得年份天数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itchFamily="2" charset="-122"/>
                        </a:rPr>
                        <a:t>(1-366)</a:t>
                      </a:r>
                      <a:endParaRPr lang="zh-CN" alt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getDayOfWeek()</a:t>
                      </a:r>
                      <a:endParaRPr 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获得星期几</a:t>
                      </a: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返回一个</a:t>
                      </a: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 DayOfWeek </a:t>
                      </a: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枚举值</a:t>
                      </a: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getMonth()</a:t>
                      </a:r>
                      <a:endParaRPr 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获得月份</a:t>
                      </a: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返回一个</a:t>
                      </a: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 Month </a:t>
                      </a: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枚举值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7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getMonthValue() / </a:t>
                      </a:r>
                      <a:r>
                        <a:rPr lang="en-US" altLang="zh-CN" sz="17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getYear()</a:t>
                      </a:r>
                      <a:endParaRPr lang="zh-CN" alt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获得月份</a:t>
                      </a: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(1-12) /</a:t>
                      </a:r>
                      <a:r>
                        <a:rPr lang="zh-CN" altLang="zh-CN" sz="1700" kern="100">
                          <a:effectLst/>
                          <a:latin typeface="+mn-lt"/>
                          <a:ea typeface="宋体" pitchFamily="2" charset="-122"/>
                        </a:rPr>
                        <a:t>获得年份</a:t>
                      </a:r>
                      <a:endParaRPr lang="zh-CN" alt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getHours()/getMinute()/getSecond()</a:t>
                      </a:r>
                      <a:endParaRPr lang="zh-CN" alt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获得当前对象对应的小时、分钟、秒</a:t>
                      </a:r>
                      <a:endParaRPr lang="zh-CN" alt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withDayOfMonth()/withDayOfYear()/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withMonth()/withYear()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将月份天数、年份天数、月份、年份修改为指定的值并返回新的对象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*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    with(TemporalAdjuster</a:t>
                      </a:r>
                      <a:r>
                        <a:rPr lang="en-US" altLang="zh-CN" sz="1700" kern="100" baseline="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  t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)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将当前日期时间设置为校对器指定的日期时间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7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plusDays(), plusWeeks(), 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plusMonths(), plusYears(),</a:t>
                      </a:r>
                      <a:r>
                        <a:rPr lang="en-US" altLang="zh-CN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plusHours()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向当前对象添加几天、几周、几个月、几年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</a:rPr>
                        <a:t>、几小时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7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minusMonths() </a:t>
                      </a: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/ minusWeeks()/</a:t>
                      </a:r>
                      <a:endParaRPr lang="en-US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minusDays()/</a:t>
                      </a: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minusYears()/minusHours()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从当前对象减去几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</a:rPr>
                        <a:t>月</a:t>
                      </a: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、几周、几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</a:rPr>
                        <a:t>天</a:t>
                      </a: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、几年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</a:rPr>
                        <a:t>、几小时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plus(TemporalAmount t)</a:t>
                      </a:r>
                      <a:endParaRPr lang="en-US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/minus(TemporalAmount</a:t>
                      </a:r>
                      <a:r>
                        <a:rPr lang="en-US" sz="1700" kern="100" baseline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t</a:t>
                      </a:r>
                      <a:r>
                        <a:rPr lang="en-US" sz="17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添加或减少一个</a:t>
                      </a: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 Duration </a:t>
                      </a: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或</a:t>
                      </a: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 Period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isBefore()/isAfter()</a:t>
                      </a:r>
                      <a:endParaRPr lang="zh-CN" sz="170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比较两个 </a:t>
                      </a:r>
                      <a:r>
                        <a:rPr lang="en-US" sz="1700" kern="100">
                          <a:effectLst/>
                          <a:latin typeface="+mn-lt"/>
                          <a:ea typeface="宋体" pitchFamily="2" charset="-122"/>
                        </a:rPr>
                        <a:t>LocalDate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0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isLeapYear()</a:t>
                      </a:r>
                      <a:endParaRPr lang="zh-CN" sz="170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itchFamily="2" charset="-122"/>
                        </a:rPr>
                        <a:t>判断是否是闰年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</a:rPr>
                        <a:t>（在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itchFamily="2" charset="-122"/>
                        </a:rPr>
                        <a:t>LocalDate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</a:rPr>
                        <a:t>类中声明）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*</a:t>
                      </a:r>
                      <a:r>
                        <a:rPr lang="en-US" altLang="zh-CN" sz="1700" kern="10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   format(DateTimeFormatter  t)</a:t>
                      </a:r>
                      <a:endParaRPr lang="zh-CN" sz="1700" kern="100">
                        <a:solidFill>
                          <a:srgbClr val="00206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格式化本地日期、时间，返回一个字符串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*</a:t>
                      </a:r>
                      <a:r>
                        <a:rPr lang="en-US" altLang="zh-CN" sz="1700" kern="10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     parse(Charsequence</a:t>
                      </a:r>
                      <a:r>
                        <a:rPr lang="en-US" altLang="zh-CN" sz="1700" kern="1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text,DateTimeFormatter t</a:t>
                      </a:r>
                      <a:r>
                        <a:rPr lang="en-US" altLang="zh-CN" sz="1700" kern="10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)</a:t>
                      </a:r>
                      <a:endParaRPr lang="zh-CN" sz="1700" kern="100">
                        <a:solidFill>
                          <a:srgbClr val="00206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将指定格式的字符串解析为日期、时间</a:t>
                      </a:r>
                      <a:endParaRPr lang="zh-CN" sz="17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</a:rPr>
              <a:t>13.3.2 Instant </a:t>
            </a:r>
            <a:r>
              <a:rPr lang="zh-CN" altLang="en-US" b="1">
                <a:latin typeface="+mn-lt"/>
                <a:ea typeface="宋体" pitchFamily="2" charset="-122"/>
              </a:rPr>
              <a:t>时间点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8568952" cy="46805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itchFamily="2" charset="-122"/>
              </a:rPr>
              <a:t>在处理时间和日期的时候，我们通常会想到年</a:t>
            </a:r>
            <a:r>
              <a:rPr lang="en-US" altLang="zh-CN" sz="2400">
                <a:ea typeface="宋体" pitchFamily="2" charset="-122"/>
              </a:rPr>
              <a:t>,</a:t>
            </a:r>
            <a:r>
              <a:rPr lang="zh-CN" altLang="en-US" sz="2400">
                <a:ea typeface="宋体" pitchFamily="2" charset="-122"/>
              </a:rPr>
              <a:t>月</a:t>
            </a:r>
            <a:r>
              <a:rPr lang="en-US" altLang="zh-CN" sz="2400">
                <a:ea typeface="宋体" pitchFamily="2" charset="-122"/>
              </a:rPr>
              <a:t>,</a:t>
            </a:r>
            <a:r>
              <a:rPr lang="zh-CN" altLang="en-US" sz="2400">
                <a:ea typeface="宋体" pitchFamily="2" charset="-122"/>
              </a:rPr>
              <a:t>日</a:t>
            </a:r>
            <a:r>
              <a:rPr lang="en-US" altLang="zh-CN" sz="2400">
                <a:ea typeface="宋体" pitchFamily="2" charset="-122"/>
              </a:rPr>
              <a:t>,</a:t>
            </a:r>
            <a:r>
              <a:rPr lang="zh-CN" altLang="en-US" sz="2400">
                <a:ea typeface="宋体" pitchFamily="2" charset="-122"/>
              </a:rPr>
              <a:t>时</a:t>
            </a:r>
            <a:r>
              <a:rPr lang="en-US" altLang="zh-CN" sz="2400">
                <a:ea typeface="宋体" pitchFamily="2" charset="-122"/>
              </a:rPr>
              <a:t>,</a:t>
            </a:r>
            <a:r>
              <a:rPr lang="zh-CN" altLang="en-US" sz="2400">
                <a:ea typeface="宋体" pitchFamily="2" charset="-122"/>
              </a:rPr>
              <a:t>分</a:t>
            </a:r>
            <a:r>
              <a:rPr lang="en-US" altLang="zh-CN" sz="2400">
                <a:ea typeface="宋体" pitchFamily="2" charset="-122"/>
              </a:rPr>
              <a:t>,</a:t>
            </a:r>
            <a:r>
              <a:rPr lang="zh-CN" altLang="en-US" sz="2400">
                <a:ea typeface="宋体" pitchFamily="2" charset="-122"/>
              </a:rPr>
              <a:t>秒。然而，这只是时间的一个模型，是面向人类的。第二种通用模型是面向机器的，或者说是连续的。在此模型中，时间线中的一个点表示为一个很大的数，这有利于计算机处理。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在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UNIX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中，这个数从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年开始，以秒为的单位；同样的，在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Java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中，也是从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年开始，但以毫秒为单位。</a:t>
            </a:r>
            <a:endParaRPr lang="zh-CN" altLang="en-US" sz="2400">
              <a:solidFill>
                <a:srgbClr val="0000FF"/>
              </a:solidFill>
              <a:ea typeface="宋体" pitchFamily="2" charset="-12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java.time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包通过值类型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Instant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提供机器视图，不提供处理人类意义上的时间单位。</a:t>
            </a:r>
            <a:r>
              <a:rPr lang="en-US" altLang="zh-CN" sz="2400">
                <a:ea typeface="宋体" pitchFamily="2" charset="-122"/>
              </a:rPr>
              <a:t>Instant</a:t>
            </a:r>
            <a:r>
              <a:rPr lang="zh-CN" altLang="en-US" sz="2400">
                <a:ea typeface="宋体" pitchFamily="2" charset="-122"/>
              </a:rPr>
              <a:t>表示时间线上的一点，而不需要任何上下文信息，例如，时区。概念上讲，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它只是简单的表示自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年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月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日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时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分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秒（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UTC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）开始的秒数。</a:t>
            </a:r>
            <a:r>
              <a:rPr lang="zh-CN" altLang="en-US" sz="2400">
                <a:ea typeface="宋体" pitchFamily="2" charset="-122"/>
              </a:rPr>
              <a:t>因为</a:t>
            </a:r>
            <a:r>
              <a:rPr lang="en-US" altLang="zh-CN" sz="2400">
                <a:ea typeface="宋体" pitchFamily="2" charset="-122"/>
              </a:rPr>
              <a:t>java.time</a:t>
            </a:r>
            <a:r>
              <a:rPr lang="zh-CN" altLang="en-US" sz="2400">
                <a:ea typeface="宋体" pitchFamily="2" charset="-122"/>
              </a:rPr>
              <a:t>包是基于纳秒计算的，所以</a:t>
            </a:r>
            <a:r>
              <a:rPr lang="en-US" altLang="zh-CN" sz="2400">
                <a:ea typeface="宋体" pitchFamily="2" charset="-122"/>
              </a:rPr>
              <a:t>Instant</a:t>
            </a:r>
            <a:r>
              <a:rPr lang="zh-CN" altLang="en-US" sz="2400">
                <a:ea typeface="宋体" pitchFamily="2" charset="-122"/>
              </a:rPr>
              <a:t>的精度可以达到纳秒级。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/>
              <a:t>1 ns = 10</a:t>
            </a:r>
            <a:r>
              <a:rPr lang="en-US" altLang="zh-CN" sz="2400" baseline="30000"/>
              <a:t>-9</a:t>
            </a:r>
            <a:r>
              <a:rPr lang="en-US" altLang="zh-CN" sz="2400"/>
              <a:t> s</a:t>
            </a:r>
            <a:r>
              <a:rPr lang="en-US" altLang="zh-CN" sz="2400">
                <a:ea typeface="宋体" pitchFamily="2" charset="-122"/>
              </a:rPr>
              <a:t>)   1</a:t>
            </a:r>
            <a:r>
              <a:rPr lang="zh-CN" altLang="en-US" sz="2400">
                <a:ea typeface="宋体" pitchFamily="2" charset="-122"/>
              </a:rPr>
              <a:t>秒 </a:t>
            </a:r>
            <a:r>
              <a:rPr lang="en-US" altLang="zh-CN" sz="2400">
                <a:ea typeface="宋体" pitchFamily="2" charset="-122"/>
              </a:rPr>
              <a:t>= 1000</a:t>
            </a:r>
            <a:r>
              <a:rPr lang="zh-CN" altLang="en-US" sz="2400">
                <a:ea typeface="宋体" pitchFamily="2" charset="-122"/>
              </a:rPr>
              <a:t>毫秒 </a:t>
            </a:r>
            <a:r>
              <a:rPr lang="en-US" altLang="zh-CN" sz="2400">
                <a:ea typeface="宋体" pitchFamily="2" charset="-122"/>
              </a:rPr>
              <a:t>=10^6</a:t>
            </a:r>
            <a:r>
              <a:rPr lang="zh-CN" altLang="en-US" sz="2400">
                <a:ea typeface="宋体" pitchFamily="2" charset="-122"/>
              </a:rPr>
              <a:t>微秒</a:t>
            </a:r>
            <a:r>
              <a:rPr lang="en-US" altLang="zh-CN" sz="2400">
                <a:ea typeface="宋体" pitchFamily="2" charset="-122"/>
              </a:rPr>
              <a:t>=10^9</a:t>
            </a:r>
            <a:r>
              <a:rPr lang="zh-CN" altLang="en-US" sz="2400">
                <a:ea typeface="宋体" pitchFamily="2" charset="-122"/>
              </a:rPr>
              <a:t>纳秒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tim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8992" cy="65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504" y="1340768"/>
          <a:ext cx="8928992" cy="3535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5608"/>
                <a:gridCol w="4813384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itchFamily="2" charset="-122"/>
                        </a:rPr>
                        <a:t>方法</a:t>
                      </a:r>
                      <a:endParaRPr lang="zh-CN" sz="20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2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now()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itchFamily="2" charset="-122"/>
                        </a:rPr>
                        <a:t>静态方法，</a:t>
                      </a:r>
                      <a:r>
                        <a:rPr lang="zh-CN" altLang="en-US" sz="1800" kern="100">
                          <a:effectLst/>
                          <a:latin typeface="+mn-lt"/>
                          <a:ea typeface="宋体" pitchFamily="2" charset="-122"/>
                        </a:rPr>
                        <a:t>返回默认</a:t>
                      </a:r>
                      <a:r>
                        <a:rPr lang="en-US" altLang="zh-CN" sz="1800" kern="100">
                          <a:effectLst/>
                          <a:latin typeface="+mn-lt"/>
                          <a:ea typeface="宋体" pitchFamily="2" charset="-122"/>
                        </a:rPr>
                        <a:t>UTC</a:t>
                      </a:r>
                      <a:r>
                        <a:rPr lang="zh-CN" altLang="en-US" sz="1800" kern="100">
                          <a:effectLst/>
                          <a:latin typeface="+mn-lt"/>
                          <a:ea typeface="宋体" pitchFamily="2" charset="-122"/>
                        </a:rPr>
                        <a:t>时区的</a:t>
                      </a:r>
                      <a:r>
                        <a:rPr lang="en-US" altLang="zh-CN" sz="1800" kern="100">
                          <a:effectLst/>
                          <a:latin typeface="+mn-lt"/>
                          <a:ea typeface="宋体" pitchFamily="2" charset="-122"/>
                        </a:rPr>
                        <a:t>Instant</a:t>
                      </a:r>
                      <a:r>
                        <a:rPr lang="zh-CN" altLang="en-US" sz="1800" kern="100">
                          <a:effectLst/>
                          <a:latin typeface="+mn-lt"/>
                          <a:ea typeface="宋体" pitchFamily="2" charset="-122"/>
                        </a:rPr>
                        <a:t>类的对象</a:t>
                      </a:r>
                      <a:endParaRPr lang="zh-CN" sz="18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2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of</a:t>
                      </a:r>
                      <a:r>
                        <a:rPr lang="en-US" altLang="zh-CN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EpochMilli</a:t>
                      </a:r>
                      <a:r>
                        <a:rPr lang="en-US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(long epochMilli)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itchFamily="2" charset="-122"/>
                        </a:rPr>
                        <a:t>静态方法，</a:t>
                      </a:r>
                      <a:r>
                        <a:rPr lang="zh-CN" altLang="en-US" sz="1800" kern="100">
                          <a:effectLst/>
                          <a:latin typeface="+mn-lt"/>
                          <a:ea typeface="宋体" pitchFamily="2" charset="-122"/>
                        </a:rPr>
                        <a:t>返回在</a:t>
                      </a:r>
                      <a:r>
                        <a:rPr lang="en-US" altLang="zh-CN" sz="18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1970-01-01</a:t>
                      </a:r>
                      <a:r>
                        <a:rPr lang="en-US" altLang="zh-CN" sz="1800" kern="100" baseline="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 00:00:00</a:t>
                      </a:r>
                      <a:r>
                        <a:rPr lang="zh-CN" altLang="en-US" sz="1800" kern="100" baseline="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基础上加上指定毫秒数之后的</a:t>
                      </a:r>
                      <a:r>
                        <a:rPr lang="en-US" altLang="zh-CN" sz="1800" kern="100" baseline="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Instant</a:t>
                      </a:r>
                      <a:r>
                        <a:rPr lang="zh-CN" altLang="en-US" sz="1800" kern="100" baseline="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类的对象</a:t>
                      </a:r>
                      <a:endParaRPr lang="zh-CN" sz="18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atOffset(ZoneOffset offset)</a:t>
                      </a:r>
                      <a:endParaRPr lang="zh-CN" sz="20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>
                          <a:latin typeface="+mn-lt"/>
                          <a:ea typeface="宋体" pitchFamily="2" charset="-122"/>
                        </a:rPr>
                        <a:t>结合即时的偏移来创建一个 </a:t>
                      </a:r>
                      <a:r>
                        <a:rPr lang="en-US" altLang="zh-CN" sz="1800">
                          <a:latin typeface="+mn-lt"/>
                          <a:ea typeface="宋体" pitchFamily="2" charset="-122"/>
                        </a:rPr>
                        <a:t>OffsetDateTime</a:t>
                      </a:r>
                      <a:endParaRPr lang="zh-CN" sz="18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44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toEpochMilli()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返回</a:t>
                      </a:r>
                      <a:r>
                        <a:rPr lang="en-US" altLang="zh-CN" sz="18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1970-01-01</a:t>
                      </a:r>
                      <a:r>
                        <a:rPr lang="en-US" altLang="zh-CN" sz="1800" kern="100" baseline="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 00:00:00</a:t>
                      </a:r>
                      <a:r>
                        <a:rPr lang="zh-CN" altLang="en-US" sz="1800" kern="100" baseline="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到当前时间的毫秒数，即为时间戳</a:t>
                      </a:r>
                      <a:endParaRPr lang="zh-CN" sz="18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558924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时间戳是指格林威治时间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1970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年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月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日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时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分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秒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北京时间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1970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年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月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日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08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时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分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秒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起至现在的总秒数。</a:t>
            </a:r>
            <a:endParaRPr lang="en-US" altLang="zh-CN" b="1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</a:rPr>
              <a:t>13.3.3 </a:t>
            </a:r>
            <a:r>
              <a:rPr lang="zh-CN" altLang="en-US" b="1">
                <a:latin typeface="+mn-lt"/>
                <a:ea typeface="宋体" pitchFamily="2" charset="-122"/>
              </a:rPr>
              <a:t>带时区的日期、时间的处理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628800"/>
            <a:ext cx="8352928" cy="439717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>
                <a:ea typeface="宋体" pitchFamily="2" charset="-122"/>
              </a:rPr>
              <a:t>作为一个开发者，如果不用去处理时区和它带来的复杂性，那是幸运的。</a:t>
            </a:r>
            <a:r>
              <a:rPr lang="en-US" altLang="zh-CN" sz="2000">
                <a:ea typeface="宋体" pitchFamily="2" charset="-122"/>
              </a:rPr>
              <a:t>java.time</a:t>
            </a:r>
            <a:r>
              <a:rPr lang="zh-CN" altLang="en-US" sz="2000">
                <a:ea typeface="宋体" pitchFamily="2" charset="-122"/>
              </a:rPr>
              <a:t>包下的</a:t>
            </a:r>
            <a:r>
              <a:rPr lang="en-US" altLang="zh-CN" sz="2000">
                <a:ea typeface="宋体" pitchFamily="2" charset="-122"/>
              </a:rPr>
              <a:t>LocalDate</a:t>
            </a:r>
            <a:r>
              <a:rPr lang="zh-CN" altLang="en-US" sz="2000">
                <a:ea typeface="宋体" pitchFamily="2" charset="-122"/>
              </a:rPr>
              <a:t>、</a:t>
            </a:r>
            <a:r>
              <a:rPr lang="en-US" altLang="zh-CN" sz="2000">
                <a:ea typeface="宋体" pitchFamily="2" charset="-122"/>
              </a:rPr>
              <a:t>LocalTime</a:t>
            </a:r>
            <a:r>
              <a:rPr lang="zh-CN" altLang="en-US" sz="2000">
                <a:ea typeface="宋体" pitchFamily="2" charset="-122"/>
              </a:rPr>
              <a:t>、</a:t>
            </a:r>
            <a:r>
              <a:rPr lang="en-US" altLang="zh-CN" sz="2000">
                <a:ea typeface="宋体" pitchFamily="2" charset="-122"/>
              </a:rPr>
              <a:t>LocalDateTime</a:t>
            </a:r>
            <a:r>
              <a:rPr lang="zh-CN" altLang="en-US" sz="2000">
                <a:ea typeface="宋体" pitchFamily="2" charset="-122"/>
              </a:rPr>
              <a:t>和</a:t>
            </a:r>
            <a:r>
              <a:rPr lang="en-US" altLang="zh-CN" sz="2000">
                <a:ea typeface="宋体" pitchFamily="2" charset="-122"/>
              </a:rPr>
              <a:t>Instant</a:t>
            </a:r>
            <a:r>
              <a:rPr lang="zh-CN" altLang="en-US" sz="2000">
                <a:ea typeface="宋体" pitchFamily="2" charset="-122"/>
              </a:rPr>
              <a:t>基本能满足需求。当你不可回避时区时，</a:t>
            </a:r>
            <a:r>
              <a:rPr lang="en-US" altLang="zh-CN" sz="2000" b="1">
                <a:solidFill>
                  <a:srgbClr val="0000FF"/>
                </a:solidFill>
                <a:ea typeface="宋体" pitchFamily="2" charset="-122"/>
              </a:rPr>
              <a:t>ZonedDateTime</a:t>
            </a:r>
            <a:r>
              <a:rPr lang="zh-CN" altLang="en-US" sz="2000" b="1">
                <a:solidFill>
                  <a:srgbClr val="0000FF"/>
                </a:solidFill>
                <a:ea typeface="宋体" pitchFamily="2" charset="-122"/>
              </a:rPr>
              <a:t>类</a:t>
            </a:r>
            <a:r>
              <a:rPr lang="zh-CN" altLang="en-US" sz="2000">
                <a:ea typeface="宋体" pitchFamily="2" charset="-122"/>
              </a:rPr>
              <a:t>可以满足我们的需求。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>
                <a:ea typeface="宋体" pitchFamily="2" charset="-122"/>
              </a:rPr>
              <a:t>其中每个时区都对应着 </a:t>
            </a:r>
            <a:r>
              <a:rPr lang="en-US" altLang="zh-CN" sz="2000">
                <a:ea typeface="宋体" pitchFamily="2" charset="-122"/>
              </a:rPr>
              <a:t>ID</a:t>
            </a:r>
            <a:r>
              <a:rPr lang="zh-CN" altLang="en-US" sz="2000">
                <a:ea typeface="宋体" pitchFamily="2" charset="-122"/>
              </a:rPr>
              <a:t>，地区</a:t>
            </a:r>
            <a:r>
              <a:rPr lang="en-US" altLang="zh-CN" sz="2000">
                <a:ea typeface="宋体" pitchFamily="2" charset="-122"/>
              </a:rPr>
              <a:t>ID</a:t>
            </a:r>
            <a:r>
              <a:rPr lang="zh-CN" altLang="en-US" sz="2000">
                <a:ea typeface="宋体" pitchFamily="2" charset="-122"/>
              </a:rPr>
              <a:t>都为 “</a:t>
            </a:r>
            <a:r>
              <a:rPr lang="en-US" altLang="zh-CN" sz="2000">
                <a:ea typeface="宋体" pitchFamily="2" charset="-122"/>
              </a:rPr>
              <a:t>{</a:t>
            </a:r>
            <a:r>
              <a:rPr lang="zh-CN" altLang="en-US" sz="2000">
                <a:ea typeface="宋体" pitchFamily="2" charset="-122"/>
              </a:rPr>
              <a:t>区域</a:t>
            </a:r>
            <a:r>
              <a:rPr lang="en-US" altLang="zh-CN" sz="2000">
                <a:ea typeface="宋体" pitchFamily="2" charset="-122"/>
              </a:rPr>
              <a:t>}/{</a:t>
            </a:r>
            <a:r>
              <a:rPr lang="zh-CN" altLang="en-US" sz="2000">
                <a:ea typeface="宋体" pitchFamily="2" charset="-122"/>
              </a:rPr>
              <a:t>城市</a:t>
            </a:r>
            <a:r>
              <a:rPr lang="en-US" altLang="zh-CN" sz="2000">
                <a:ea typeface="宋体" pitchFamily="2" charset="-122"/>
              </a:rPr>
              <a:t>}</a:t>
            </a:r>
            <a:r>
              <a:rPr lang="zh-CN" altLang="en-US" sz="2000">
                <a:ea typeface="宋体" pitchFamily="2" charset="-122"/>
              </a:rPr>
              <a:t>”的格式 </a:t>
            </a:r>
            <a:endParaRPr lang="en-US" altLang="zh-CN" sz="2000">
              <a:ea typeface="宋体" pitchFamily="2" charset="-122"/>
            </a:endParaRPr>
          </a:p>
          <a:p>
            <a:pPr marL="457200" lvl="1" indent="0">
              <a:buNone/>
            </a:pPr>
            <a:r>
              <a:rPr lang="zh-CN" altLang="en-US" sz="2000">
                <a:ea typeface="宋体" pitchFamily="2" charset="-122"/>
              </a:rPr>
              <a:t>     例如 ：</a:t>
            </a:r>
            <a:r>
              <a:rPr lang="en-US" altLang="zh-CN" sz="2000">
                <a:ea typeface="宋体" pitchFamily="2" charset="-122"/>
              </a:rPr>
              <a:t>Asia/Shanghai </a:t>
            </a:r>
            <a:r>
              <a:rPr lang="zh-CN" altLang="en-US" sz="2000">
                <a:ea typeface="宋体" pitchFamily="2" charset="-122"/>
              </a:rPr>
              <a:t>等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itchFamily="2" charset="-122"/>
              </a:rPr>
              <a:t>now()</a:t>
            </a:r>
            <a:r>
              <a:rPr lang="zh-CN" altLang="en-US" sz="2000">
                <a:ea typeface="宋体" pitchFamily="2" charset="-122"/>
              </a:rPr>
              <a:t>：使用系统时间获取当前的</a:t>
            </a:r>
            <a:r>
              <a:rPr lang="en-US" altLang="zh-CN" sz="2000">
                <a:ea typeface="宋体" pitchFamily="2" charset="-122"/>
              </a:rPr>
              <a:t>ZonedDateTime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itchFamily="2" charset="-122"/>
              </a:rPr>
              <a:t>now(ZoneId zone)</a:t>
            </a:r>
            <a:r>
              <a:rPr lang="zh-CN" altLang="en-US" sz="2000">
                <a:ea typeface="宋体" pitchFamily="2" charset="-122"/>
              </a:rPr>
              <a:t>：返回指定时区的</a:t>
            </a:r>
            <a:r>
              <a:rPr lang="en-US" altLang="zh-CN" sz="2000">
                <a:ea typeface="宋体" pitchFamily="2" charset="-122"/>
              </a:rPr>
              <a:t>ZonedDateTime</a:t>
            </a:r>
            <a:endParaRPr lang="en-US" altLang="zh-CN" sz="2000">
              <a:ea typeface="宋体" pitchFamily="2" charset="-12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ZoneId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：该类中包含了所有的时区信息</a:t>
            </a:r>
            <a:endParaRPr lang="en-US" altLang="zh-CN" sz="2400">
              <a:solidFill>
                <a:srgbClr val="0000FF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itchFamily="2" charset="-122"/>
              </a:rPr>
              <a:t>getAvailableZoneIds() : </a:t>
            </a:r>
            <a:r>
              <a:rPr lang="zh-CN" altLang="en-US" sz="2000">
                <a:ea typeface="宋体" pitchFamily="2" charset="-122"/>
              </a:rPr>
              <a:t>静态方法，可以获取所有时区时区信息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itchFamily="2" charset="-122"/>
              </a:rPr>
              <a:t>of(String id) :</a:t>
            </a:r>
            <a:r>
              <a:rPr lang="zh-CN" altLang="en-US" sz="2000">
                <a:ea typeface="宋体" pitchFamily="2" charset="-122"/>
              </a:rPr>
              <a:t>静态方法，</a:t>
            </a:r>
            <a:r>
              <a:rPr lang="en-US" altLang="zh-CN" sz="2000">
                <a:ea typeface="宋体" pitchFamily="2" charset="-122"/>
              </a:rPr>
              <a:t> </a:t>
            </a:r>
            <a:r>
              <a:rPr lang="zh-CN" altLang="en-US" sz="2000">
                <a:ea typeface="宋体" pitchFamily="2" charset="-122"/>
              </a:rPr>
              <a:t>用指定的时区信息获取 </a:t>
            </a:r>
            <a:r>
              <a:rPr lang="en-US" altLang="zh-CN" sz="2000">
                <a:ea typeface="宋体" pitchFamily="2" charset="-122"/>
              </a:rPr>
              <a:t>ZoneId </a:t>
            </a:r>
            <a:r>
              <a:rPr lang="zh-CN" altLang="en-US" sz="2000">
                <a:ea typeface="宋体" pitchFamily="2" charset="-122"/>
              </a:rPr>
              <a:t>对象</a:t>
            </a:r>
            <a:endParaRPr lang="en-US" altLang="zh-CN" sz="200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ea typeface="宋体" pitchFamily="2" charset="-122"/>
              </a:rPr>
              <a:t>例子：</a:t>
            </a:r>
            <a:endParaRPr lang="en-US" altLang="zh-CN" sz="2000"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7" y="5820984"/>
            <a:ext cx="7560840" cy="31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79468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anose="02020503050405090304" pitchFamily="18" charset="0"/>
              </a:rPr>
              <a:t>基本数据类型包装成包装类的实例   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---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装箱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通过包装类的构造器实现：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500;   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还可以通过字符串参数构造包装类对象：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	Float f = new Float(“4.56”);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	Long l = new Long(“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asdf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”);  //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NumberFormatException</a:t>
            </a:r>
            <a:endParaRPr lang="en-US" altLang="zh-CN" sz="28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anose="02020503050405090304" pitchFamily="18" charset="0"/>
              </a:rPr>
              <a:t>获得包装类对象中包装的基本类型变量    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---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拆箱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调用包装类的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.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xxxValue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bObj.booleanValue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JDK1.5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之后，支持自动装箱，自动拆箱。但类型必须匹配。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</a:rPr>
              <a:t>13.3.4 Duration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424936" cy="720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ea typeface="宋体" pitchFamily="2" charset="-122"/>
              </a:rPr>
              <a:t>Duration:</a:t>
            </a:r>
            <a:r>
              <a:rPr lang="zh-CN" altLang="en-US" sz="2400">
                <a:ea typeface="宋体" pitchFamily="2" charset="-122"/>
              </a:rPr>
              <a:t>用于计算两个“时间”间隔，以秒和纳秒为基准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504" y="3140968"/>
          <a:ext cx="8928992" cy="2691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0319"/>
                <a:gridCol w="4548673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itchFamily="2" charset="-122"/>
                        </a:rPr>
                        <a:t>方法</a:t>
                      </a:r>
                      <a:endParaRPr lang="zh-CN" sz="20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2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between(Temporal start,Temporal end)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itchFamily="2" charset="-122"/>
                        </a:rPr>
                        <a:t>静态方法，</a:t>
                      </a: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</a:rPr>
                        <a:t>返回</a:t>
                      </a:r>
                      <a:r>
                        <a:rPr lang="en-US" altLang="zh-CN" sz="1600" kern="100">
                          <a:effectLst/>
                          <a:latin typeface="+mn-lt"/>
                          <a:ea typeface="宋体" pitchFamily="2" charset="-122"/>
                        </a:rPr>
                        <a:t>Duration</a:t>
                      </a: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</a:rPr>
                        <a:t>对象，表示两个时间的间隔</a:t>
                      </a:r>
                      <a:endParaRPr lang="zh-CN" sz="16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2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getNano()/getSeconds()</a:t>
                      </a:r>
                      <a:endParaRPr lang="zh-CN" sz="20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返回时间间隔的纳秒数</a:t>
                      </a:r>
                      <a:r>
                        <a:rPr lang="en-US" altLang="zh-CN" sz="1600" kern="100"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返回时间间隔的秒数</a:t>
                      </a:r>
                      <a:endParaRPr lang="zh-CN" sz="16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toDays()/toHours()/toMinutes()/</a:t>
                      </a:r>
                      <a:endParaRPr lang="en-US" altLang="zh-CN" sz="20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toMillis()/toNanos()</a:t>
                      </a:r>
                      <a:endParaRPr lang="zh-CN" sz="20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返回时间间隔期间的天数、小时数、分钟数、毫秒数、纳秒数</a:t>
                      </a:r>
                      <a:endParaRPr lang="zh-CN" sz="16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52" y="78579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</a:rPr>
              <a:t>13.3.5 Period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848872" cy="7200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ea typeface="宋体" pitchFamily="2" charset="-122"/>
              </a:rPr>
              <a:t>Period:</a:t>
            </a:r>
            <a:r>
              <a:rPr lang="zh-CN" altLang="en-US">
                <a:ea typeface="宋体" pitchFamily="2" charset="-122"/>
              </a:rPr>
              <a:t>用于计算两个“日期”间隔，以年、月、日衡量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504" y="3114022"/>
          <a:ext cx="8928992" cy="2691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0319"/>
                <a:gridCol w="4548673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itchFamily="2" charset="-122"/>
                        </a:rPr>
                        <a:t>方法</a:t>
                      </a:r>
                      <a:endParaRPr lang="zh-CN" sz="20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2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between(LocalDate start,LocalDate end)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itchFamily="2" charset="-122"/>
                        </a:rPr>
                        <a:t>静态方法，</a:t>
                      </a: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</a:rPr>
                        <a:t>返回</a:t>
                      </a:r>
                      <a:r>
                        <a:rPr lang="en-US" altLang="zh-CN" sz="1600" kern="100">
                          <a:effectLst/>
                          <a:latin typeface="+mn-lt"/>
                          <a:ea typeface="宋体" pitchFamily="2" charset="-122"/>
                        </a:rPr>
                        <a:t>Period</a:t>
                      </a: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</a:rPr>
                        <a:t>对象，表示两个本地日期的间隔</a:t>
                      </a:r>
                      <a:endParaRPr lang="zh-CN" sz="16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2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getYears()/getMonths()/getDays()</a:t>
                      </a:r>
                      <a:endParaRPr lang="zh-CN" sz="20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返回此期间的年数、月数、天数</a:t>
                      </a:r>
                      <a:endParaRPr lang="zh-CN" sz="16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withYears(int years)/withMonths(int months)/withDays(int</a:t>
                      </a:r>
                      <a:r>
                        <a:rPr lang="en-US" altLang="zh-CN" sz="2000" kern="100" baseline="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 days)</a:t>
                      </a:r>
                      <a:endParaRPr lang="zh-CN" sz="20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返回设置间隔指定年、月、日数以后的</a:t>
                      </a:r>
                      <a:r>
                        <a:rPr lang="en-US" altLang="zh-CN" sz="16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Period</a:t>
                      </a: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对象</a:t>
                      </a:r>
                      <a:endParaRPr lang="zh-CN" sz="16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822" y="76470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>
                <a:ea typeface="宋体" pitchFamily="2" charset="-122"/>
              </a:rPr>
              <a:t>13.3.6 </a:t>
            </a:r>
            <a:r>
              <a:rPr lang="zh-CN" altLang="en-US" b="1">
                <a:ea typeface="宋体" pitchFamily="2" charset="-122"/>
              </a:rPr>
              <a:t>日期时间校正器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522" y="1700808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TemporalAdjuster : 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时间校正器。</a:t>
            </a:r>
            <a:r>
              <a:rPr lang="zh-CN" altLang="en-US" sz="2400">
                <a:ea typeface="宋体" pitchFamily="2" charset="-122"/>
              </a:rPr>
              <a:t>有时我们可能需要获取例如：将日期调整到“下一个工作日”等操作。</a:t>
            </a:r>
            <a:endParaRPr lang="en-US" altLang="zh-CN" sz="240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TemporalAdjuster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s </a:t>
            </a:r>
            <a:r>
              <a:rPr lang="en-US" altLang="zh-CN" sz="2400">
                <a:ea typeface="宋体" pitchFamily="2" charset="-122"/>
              </a:rPr>
              <a:t>: </a:t>
            </a:r>
            <a:r>
              <a:rPr lang="zh-CN" altLang="en-US" sz="2400">
                <a:ea typeface="宋体" pitchFamily="2" charset="-122"/>
              </a:rPr>
              <a:t>该类通过静态方法</a:t>
            </a:r>
            <a:r>
              <a:rPr lang="en-US" altLang="zh-CN" sz="2400">
                <a:ea typeface="宋体" pitchFamily="2" charset="-122"/>
              </a:rPr>
              <a:t>(firstDayOfXxx()/lastDayOfXxx()/nextXxx())</a:t>
            </a:r>
            <a:r>
              <a:rPr lang="zh-CN" altLang="en-US" sz="2400">
                <a:ea typeface="宋体" pitchFamily="2" charset="-122"/>
              </a:rPr>
              <a:t>提供了大量的常用 </a:t>
            </a:r>
            <a:r>
              <a:rPr lang="en-US" altLang="zh-CN" sz="2400">
                <a:ea typeface="宋体" pitchFamily="2" charset="-122"/>
              </a:rPr>
              <a:t>TemporalAdjuster </a:t>
            </a:r>
            <a:r>
              <a:rPr lang="zh-CN" altLang="en-US" sz="2400">
                <a:ea typeface="宋体" pitchFamily="2" charset="-122"/>
              </a:rPr>
              <a:t>的实现。</a:t>
            </a:r>
            <a:endParaRPr lang="en-US" altLang="zh-CN" sz="240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itchFamily="2" charset="-122"/>
              </a:rPr>
              <a:t>例如获取下个周日：</a:t>
            </a:r>
            <a:endParaRPr lang="en-US" altLang="zh-CN" sz="24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530" y="5455265"/>
            <a:ext cx="6854185" cy="864096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843552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</a:rPr>
              <a:t>13.3.7 </a:t>
            </a:r>
            <a:r>
              <a:rPr lang="zh-CN" altLang="en-US" b="1">
                <a:latin typeface="+mn-lt"/>
                <a:ea typeface="宋体" pitchFamily="2" charset="-122"/>
              </a:rPr>
              <a:t>格式化与解析日期或时间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624110"/>
            <a:ext cx="8640960" cy="439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buFont typeface="Arial" panose="020B0604020202090204" pitchFamily="34" charset="0"/>
              <a:buNone/>
            </a:pP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</a:rPr>
              <a:t>java.time.format.DateTimeFormatter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类：该类提供了三种格式化方法：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预定义的标准格式。如：</a:t>
            </a:r>
            <a:r>
              <a:rPr lang="en-US" altLang="zh-CN" sz="2200" dirty="0">
                <a:ea typeface="宋体" pitchFamily="2" charset="-122"/>
              </a:rPr>
              <a:t>ISO_LOCAL_DATE_TIME;ISO_LOCAL_DATE</a:t>
            </a:r>
            <a:endParaRPr lang="en-US" altLang="zh-CN" sz="2200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本地化相关的格式。如：</a:t>
            </a:r>
            <a:r>
              <a:rPr lang="en-US" altLang="zh-CN" sz="2400" dirty="0" err="1"/>
              <a:t>ofLocalizedDate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FormatStyle.FULL</a:t>
            </a:r>
            <a:r>
              <a:rPr lang="en-US" altLang="zh-CN" sz="2400" dirty="0"/>
              <a:t>)</a:t>
            </a:r>
            <a:endParaRPr lang="en-US" altLang="zh-CN" sz="2400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自定义的格式。如：</a:t>
            </a:r>
            <a:r>
              <a:rPr lang="en-US" altLang="zh-CN" sz="2400" dirty="0" err="1">
                <a:ea typeface="宋体" pitchFamily="2" charset="-122"/>
              </a:rPr>
              <a:t>ofPattern</a:t>
            </a:r>
            <a:r>
              <a:rPr lang="en-US" altLang="zh-CN" sz="2400" dirty="0">
                <a:ea typeface="宋体" pitchFamily="2" charset="-122"/>
              </a:rPr>
              <a:t>(“</a:t>
            </a:r>
            <a:r>
              <a:rPr lang="en-US" altLang="zh-CN" sz="2400" dirty="0" err="1">
                <a:ea typeface="宋体" pitchFamily="2" charset="-122"/>
              </a:rPr>
              <a:t>yyyy</a:t>
            </a:r>
            <a:r>
              <a:rPr lang="en-US" altLang="zh-CN" sz="2400" dirty="0">
                <a:ea typeface="宋体" pitchFamily="2" charset="-122"/>
              </a:rPr>
              <a:t>-MM-</a:t>
            </a:r>
            <a:r>
              <a:rPr lang="en-US" altLang="zh-CN" sz="2400" dirty="0" err="1">
                <a:ea typeface="宋体" pitchFamily="2" charset="-122"/>
              </a:rPr>
              <a:t>dd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hh:mm:ss</a:t>
            </a:r>
            <a:r>
              <a:rPr lang="en-US" altLang="zh-CN" sz="2400" dirty="0">
                <a:ea typeface="宋体" pitchFamily="2" charset="-122"/>
              </a:rPr>
              <a:t> E”)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504" y="4005064"/>
          <a:ext cx="8928992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0319"/>
                <a:gridCol w="4548673"/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lt"/>
                          <a:ea typeface="宋体" pitchFamily="2" charset="-122"/>
                        </a:rPr>
                        <a:t>方法</a:t>
                      </a:r>
                      <a:endParaRPr lang="zh-CN" sz="2000" kern="100" dirty="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ofPattern(String</a:t>
                      </a:r>
                      <a:r>
                        <a:rPr lang="en-US" altLang="zh-CN" sz="2000" kern="100" baseline="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 pattern)</a:t>
                      </a:r>
                      <a:endParaRPr lang="zh-CN" sz="20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静态方法，返回一个指定字符串格式的</a:t>
                      </a:r>
                      <a:r>
                        <a:rPr lang="en-US" altLang="zh-CN" sz="16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DateTimeFormatter</a:t>
                      </a:r>
                      <a:endParaRPr lang="zh-CN" sz="16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format(TemporalAccessor</a:t>
                      </a:r>
                      <a:r>
                        <a:rPr lang="en-US" altLang="zh-CN" sz="2000" kern="100" baseline="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 t)</a:t>
                      </a:r>
                      <a:endParaRPr lang="zh-CN" sz="20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格式化一个日期、时间，返回字符串</a:t>
                      </a:r>
                      <a:endParaRPr lang="zh-CN" sz="16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parse(CharSequence</a:t>
                      </a:r>
                      <a:r>
                        <a:rPr lang="en-US" altLang="zh-CN" sz="2000" kern="100" baseline="0">
                          <a:effectLst/>
                          <a:latin typeface="+mn-lt"/>
                          <a:ea typeface="宋体" pitchFamily="2" charset="-122"/>
                          <a:cs typeface="Times New Roman" panose="02020503050405090304" pitchFamily="18" charset="0"/>
                        </a:rPr>
                        <a:t> text)</a:t>
                      </a:r>
                      <a:endParaRPr lang="zh-CN" sz="20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将指定格式的字符序列解析为一个日期、时间</a:t>
                      </a:r>
                      <a:endParaRPr lang="zh-CN" sz="1600" kern="100">
                        <a:effectLst/>
                        <a:latin typeface="+mn-lt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982" y="1655949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04982" y="2232013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13-4 JDK8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中的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Optional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13.4 Optional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340768"/>
            <a:ext cx="8784976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>
                <a:ea typeface="宋体" pitchFamily="2" charset="-122"/>
              </a:rPr>
              <a:t>         到目前为止，臭名昭著的空指针异常是导致</a:t>
            </a:r>
            <a:r>
              <a:rPr lang="en-US" altLang="zh-CN" sz="2400" dirty="0">
                <a:ea typeface="宋体" pitchFamily="2" charset="-122"/>
              </a:rPr>
              <a:t>Java</a:t>
            </a:r>
            <a:r>
              <a:rPr lang="zh-CN" altLang="en-US" sz="2400" dirty="0">
                <a:ea typeface="宋体" pitchFamily="2" charset="-122"/>
              </a:rPr>
              <a:t>应用程序失败的最常见原因。以前，为了解决空指针异常，</a:t>
            </a:r>
            <a:r>
              <a:rPr lang="en-US" altLang="zh-CN" sz="2400" dirty="0">
                <a:ea typeface="宋体" pitchFamily="2" charset="-122"/>
              </a:rPr>
              <a:t>Google</a:t>
            </a:r>
            <a:r>
              <a:rPr lang="zh-CN" altLang="en-US" sz="2400" dirty="0">
                <a:ea typeface="宋体" pitchFamily="2" charset="-122"/>
              </a:rPr>
              <a:t>公司著名的</a:t>
            </a:r>
            <a:r>
              <a:rPr lang="en-US" altLang="zh-CN" sz="2400" dirty="0">
                <a:ea typeface="宋体" pitchFamily="2" charset="-122"/>
              </a:rPr>
              <a:t>Guava</a:t>
            </a:r>
            <a:r>
              <a:rPr lang="zh-CN" altLang="en-US" sz="2400" dirty="0">
                <a:ea typeface="宋体" pitchFamily="2" charset="-122"/>
              </a:rPr>
              <a:t>项目引入了</a:t>
            </a:r>
            <a:r>
              <a:rPr lang="en-US" altLang="zh-CN" sz="2400" dirty="0">
                <a:ea typeface="宋体" pitchFamily="2" charset="-122"/>
              </a:rPr>
              <a:t>Optional</a:t>
            </a:r>
            <a:r>
              <a:rPr lang="zh-CN" altLang="en-US" sz="2400" dirty="0">
                <a:ea typeface="宋体" pitchFamily="2" charset="-122"/>
              </a:rPr>
              <a:t>类，</a:t>
            </a:r>
            <a:r>
              <a:rPr lang="en-US" altLang="zh-CN" sz="2400" dirty="0">
                <a:ea typeface="宋体" pitchFamily="2" charset="-122"/>
              </a:rPr>
              <a:t>Guava</a:t>
            </a:r>
            <a:r>
              <a:rPr lang="zh-CN" altLang="en-US" sz="2400" dirty="0">
                <a:ea typeface="宋体" pitchFamily="2" charset="-122"/>
              </a:rPr>
              <a:t>通过使用检查空值的方式来防止代码污染，它鼓励程序员写更干净的代码。受到</a:t>
            </a:r>
            <a:r>
              <a:rPr lang="en-US" altLang="zh-CN" sz="2400" dirty="0">
                <a:ea typeface="宋体" pitchFamily="2" charset="-122"/>
              </a:rPr>
              <a:t>Google Guava</a:t>
            </a:r>
            <a:r>
              <a:rPr lang="zh-CN" altLang="en-US" sz="2400" dirty="0">
                <a:ea typeface="宋体" pitchFamily="2" charset="-122"/>
              </a:rPr>
              <a:t>的启发，</a:t>
            </a:r>
            <a:r>
              <a:rPr lang="en-US" altLang="zh-CN" sz="2400" dirty="0">
                <a:ea typeface="宋体" pitchFamily="2" charset="-122"/>
              </a:rPr>
              <a:t>Optional</a:t>
            </a:r>
            <a:r>
              <a:rPr lang="zh-CN" altLang="en-US" sz="2400" dirty="0">
                <a:ea typeface="宋体" pitchFamily="2" charset="-122"/>
              </a:rPr>
              <a:t>类已经成为</a:t>
            </a:r>
            <a:r>
              <a:rPr lang="en-US" altLang="zh-CN" sz="2400" dirty="0">
                <a:ea typeface="宋体" pitchFamily="2" charset="-122"/>
              </a:rPr>
              <a:t>Java 8</a:t>
            </a:r>
            <a:r>
              <a:rPr lang="zh-CN" altLang="en-US" sz="2400" dirty="0">
                <a:ea typeface="宋体" pitchFamily="2" charset="-122"/>
              </a:rPr>
              <a:t>类库的一部分。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>
                <a:ea typeface="宋体" pitchFamily="2" charset="-122"/>
              </a:rPr>
              <a:t>        Optional</a:t>
            </a:r>
            <a:r>
              <a:rPr lang="zh-CN" altLang="en-US" sz="2400" dirty="0">
                <a:ea typeface="宋体" pitchFamily="2" charset="-122"/>
              </a:rPr>
              <a:t>实际上是个容器：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它可以保存类型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T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的值，或者仅仅保存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null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。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Optional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提供很多有用的方法，这样我们就不用显式进行空值检测。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Optional</a:t>
            </a:r>
            <a:r>
              <a:rPr lang="zh-CN" altLang="en-US" sz="2400" dirty="0">
                <a:ea typeface="宋体" pitchFamily="2" charset="-122"/>
              </a:rPr>
              <a:t>类的</a:t>
            </a:r>
            <a:r>
              <a:rPr lang="en-US" altLang="zh-CN" sz="2400" dirty="0" err="1">
                <a:ea typeface="宋体" pitchFamily="2" charset="-122"/>
              </a:rPr>
              <a:t>Javadoc</a:t>
            </a:r>
            <a:r>
              <a:rPr lang="zh-CN" altLang="en-US" sz="2400" dirty="0">
                <a:ea typeface="宋体" pitchFamily="2" charset="-122"/>
              </a:rPr>
              <a:t>描述如下：这是一个可以为</a:t>
            </a:r>
            <a:r>
              <a:rPr lang="en-US" altLang="zh-CN" sz="2400" dirty="0">
                <a:ea typeface="宋体" pitchFamily="2" charset="-122"/>
              </a:rPr>
              <a:t>null</a:t>
            </a:r>
            <a:r>
              <a:rPr lang="zh-CN" altLang="en-US" sz="2400" dirty="0">
                <a:ea typeface="宋体" pitchFamily="2" charset="-122"/>
              </a:rPr>
              <a:t>的容器对象。如果值存在则</a:t>
            </a:r>
            <a:r>
              <a:rPr lang="en-US" altLang="zh-CN" sz="2400" dirty="0" err="1">
                <a:ea typeface="宋体" pitchFamily="2" charset="-122"/>
              </a:rPr>
              <a:t>isPresent</a:t>
            </a:r>
            <a:r>
              <a:rPr lang="en-US" altLang="zh-CN" sz="2400" dirty="0">
                <a:ea typeface="宋体" pitchFamily="2" charset="-122"/>
              </a:rPr>
              <a:t>()</a:t>
            </a:r>
            <a:r>
              <a:rPr lang="zh-CN" altLang="en-US" sz="2400" dirty="0">
                <a:ea typeface="宋体" pitchFamily="2" charset="-122"/>
              </a:rPr>
              <a:t>方法会返回</a:t>
            </a:r>
            <a:r>
              <a:rPr lang="en-US" altLang="zh-CN" sz="2400" dirty="0">
                <a:ea typeface="宋体" pitchFamily="2" charset="-122"/>
              </a:rPr>
              <a:t>true</a:t>
            </a:r>
            <a:r>
              <a:rPr lang="zh-CN" altLang="en-US" sz="2400" dirty="0">
                <a:ea typeface="宋体" pitchFamily="2" charset="-122"/>
              </a:rPr>
              <a:t>，调用</a:t>
            </a:r>
            <a:r>
              <a:rPr lang="en-US" altLang="zh-CN" sz="2400" dirty="0">
                <a:ea typeface="宋体" pitchFamily="2" charset="-122"/>
              </a:rPr>
              <a:t>get()</a:t>
            </a:r>
            <a:r>
              <a:rPr lang="zh-CN" altLang="en-US" sz="2400" dirty="0">
                <a:ea typeface="宋体" pitchFamily="2" charset="-122"/>
              </a:rPr>
              <a:t>方法会返回该对象。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48680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13.4 Optional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236330"/>
            <a:ext cx="8892480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Optional&lt;T&gt; </a:t>
            </a:r>
            <a:r>
              <a:rPr lang="zh-CN" altLang="zh-CN" sz="2000" dirty="0">
                <a:solidFill>
                  <a:srgbClr val="0000FF"/>
                </a:solidFill>
                <a:ea typeface="宋体" pitchFamily="2" charset="-122"/>
              </a:rPr>
              <a:t>类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java.util.Optional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) </a:t>
            </a:r>
            <a:r>
              <a:rPr lang="zh-CN" altLang="zh-CN" sz="2000" dirty="0">
                <a:solidFill>
                  <a:srgbClr val="0000FF"/>
                </a:solidFill>
                <a:ea typeface="宋体" pitchFamily="2" charset="-122"/>
              </a:rPr>
              <a:t>是一个容器类，代表一个值存在或不存在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</a:rPr>
              <a:t>，原来用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null 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</a:rPr>
              <a:t>表示一个值不存在，现在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Optional 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</a:rPr>
              <a:t>可以更好的表达这个概念。并且</a:t>
            </a:r>
            <a:r>
              <a:rPr lang="zh-CN" altLang="zh-CN" sz="2000" dirty="0">
                <a:solidFill>
                  <a:srgbClr val="0000FF"/>
                </a:solidFill>
                <a:ea typeface="宋体" pitchFamily="2" charset="-122"/>
              </a:rPr>
              <a:t>可以避免空指针异常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</a:rPr>
              <a:t>。</a:t>
            </a:r>
            <a:endParaRPr lang="en-US" altLang="zh-CN" sz="2000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b="1" dirty="0">
                <a:ea typeface="宋体" pitchFamily="2" charset="-122"/>
              </a:rPr>
              <a:t>常用方法：</a:t>
            </a:r>
            <a:endParaRPr lang="en-US" altLang="zh-CN" b="1" dirty="0">
              <a:ea typeface="宋体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</a:rPr>
              <a:t>Optional.empty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() : 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创建一个空的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Optional 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实例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itchFamily="2" charset="-122"/>
              </a:rPr>
              <a:t>Optional.of</a:t>
            </a:r>
            <a:r>
              <a:rPr lang="en-US" altLang="zh-CN" dirty="0">
                <a:ea typeface="宋体" pitchFamily="2" charset="-122"/>
              </a:rPr>
              <a:t>(T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) : </a:t>
            </a:r>
            <a:r>
              <a:rPr lang="zh-CN" altLang="en-US" dirty="0">
                <a:ea typeface="宋体" pitchFamily="2" charset="-122"/>
              </a:rPr>
              <a:t>创建一个 </a:t>
            </a:r>
            <a:r>
              <a:rPr lang="en-US" altLang="zh-CN" dirty="0">
                <a:ea typeface="宋体" pitchFamily="2" charset="-122"/>
              </a:rPr>
              <a:t>Optional </a:t>
            </a:r>
            <a:r>
              <a:rPr lang="zh-CN" altLang="en-US" dirty="0">
                <a:ea typeface="宋体" pitchFamily="2" charset="-122"/>
              </a:rPr>
              <a:t>实例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Optional.ofNullable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(T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):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</a:rPr>
              <a:t>若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t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</a:rPr>
              <a:t>不为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null,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</a:rPr>
              <a:t>创建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Optional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</a:rPr>
              <a:t>实例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</a:rPr>
              <a:t>否则创建空实例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itchFamily="2" charset="-122"/>
              </a:rPr>
              <a:t>isPresent</a:t>
            </a:r>
            <a:r>
              <a:rPr lang="en-US" altLang="zh-CN" dirty="0">
                <a:ea typeface="宋体" pitchFamily="2" charset="-122"/>
              </a:rPr>
              <a:t>() : </a:t>
            </a:r>
            <a:r>
              <a:rPr lang="zh-CN" altLang="en-US" dirty="0">
                <a:ea typeface="宋体" pitchFamily="2" charset="-122"/>
              </a:rPr>
              <a:t>判断是否包含值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>
                <a:ea typeface="宋体" pitchFamily="2" charset="-122"/>
              </a:rPr>
              <a:t>T get(): </a:t>
            </a:r>
            <a:r>
              <a:rPr lang="zh-CN" altLang="en-US" dirty="0">
                <a:ea typeface="宋体" pitchFamily="2" charset="-122"/>
              </a:rPr>
              <a:t>如果调用对象包含值，返回该值，否则抛异常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orElse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(T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 : 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</a:rPr>
              <a:t>如果调用对象包含值，返回该值，否则返回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t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itchFamily="2" charset="-122"/>
              </a:rPr>
              <a:t>orElseGet</a:t>
            </a:r>
            <a:r>
              <a:rPr lang="en-US" altLang="zh-CN" dirty="0">
                <a:ea typeface="宋体" pitchFamily="2" charset="-122"/>
              </a:rPr>
              <a:t>(Supplier s) :</a:t>
            </a:r>
            <a:r>
              <a:rPr lang="zh-CN" altLang="en-US" dirty="0">
                <a:ea typeface="宋体" pitchFamily="2" charset="-122"/>
              </a:rPr>
              <a:t>如果调用对象包含值，返回该值，否则返回 </a:t>
            </a:r>
            <a:r>
              <a:rPr lang="en-US" altLang="zh-CN" dirty="0">
                <a:ea typeface="宋体" pitchFamily="2" charset="-122"/>
              </a:rPr>
              <a:t>s </a:t>
            </a:r>
            <a:r>
              <a:rPr lang="zh-CN" altLang="en-US" dirty="0">
                <a:ea typeface="宋体" pitchFamily="2" charset="-122"/>
              </a:rPr>
              <a:t>获取的值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>
                <a:ea typeface="宋体" pitchFamily="2" charset="-122"/>
              </a:rPr>
              <a:t>map(Function f): </a:t>
            </a:r>
            <a:r>
              <a:rPr lang="zh-CN" altLang="en-US" sz="1700" dirty="0">
                <a:ea typeface="宋体" pitchFamily="2" charset="-122"/>
              </a:rPr>
              <a:t>如果有值对其处理，并返回处理后的</a:t>
            </a:r>
            <a:r>
              <a:rPr lang="en-US" altLang="zh-CN" sz="1700" dirty="0">
                <a:ea typeface="宋体" pitchFamily="2" charset="-122"/>
              </a:rPr>
              <a:t>Optional</a:t>
            </a:r>
            <a:r>
              <a:rPr lang="zh-CN" altLang="en-US" sz="1700" dirty="0">
                <a:ea typeface="宋体" pitchFamily="2" charset="-122"/>
              </a:rPr>
              <a:t>，否则返回 </a:t>
            </a:r>
            <a:r>
              <a:rPr lang="en-US" altLang="zh-CN" sz="1700" dirty="0" err="1">
                <a:ea typeface="宋体" pitchFamily="2" charset="-122"/>
              </a:rPr>
              <a:t>Optional.empty</a:t>
            </a:r>
            <a:r>
              <a:rPr lang="en-US" altLang="zh-CN" sz="1700" dirty="0">
                <a:ea typeface="宋体" pitchFamily="2" charset="-122"/>
              </a:rPr>
              <a:t>()</a:t>
            </a:r>
            <a:endParaRPr lang="en-US" altLang="zh-CN" sz="1700" dirty="0">
              <a:ea typeface="宋体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itchFamily="2" charset="-122"/>
              </a:rPr>
              <a:t>flatMap</a:t>
            </a:r>
            <a:r>
              <a:rPr lang="en-US" altLang="zh-CN" dirty="0">
                <a:ea typeface="宋体" pitchFamily="2" charset="-122"/>
              </a:rPr>
              <a:t>(Function </a:t>
            </a:r>
            <a:r>
              <a:rPr lang="en-US" altLang="zh-CN" dirty="0" err="1">
                <a:ea typeface="宋体" pitchFamily="2" charset="-122"/>
              </a:rPr>
              <a:t>mapper</a:t>
            </a:r>
            <a:r>
              <a:rPr lang="en-US" altLang="zh-CN" dirty="0">
                <a:ea typeface="宋体" pitchFamily="2" charset="-122"/>
              </a:rPr>
              <a:t>):</a:t>
            </a:r>
            <a:r>
              <a:rPr lang="zh-CN" altLang="en-US" dirty="0">
                <a:ea typeface="宋体" pitchFamily="2" charset="-122"/>
              </a:rPr>
              <a:t>与 </a:t>
            </a:r>
            <a:r>
              <a:rPr lang="en-US" altLang="zh-CN" dirty="0">
                <a:ea typeface="宋体" pitchFamily="2" charset="-122"/>
              </a:rPr>
              <a:t>map </a:t>
            </a:r>
            <a:r>
              <a:rPr lang="zh-CN" altLang="en-US" dirty="0">
                <a:ea typeface="宋体" pitchFamily="2" charset="-122"/>
              </a:rPr>
              <a:t>类似，要求返回值必须是</a:t>
            </a:r>
            <a:r>
              <a:rPr lang="en-US" altLang="zh-CN" dirty="0">
                <a:ea typeface="宋体" pitchFamily="2" charset="-122"/>
              </a:rPr>
              <a:t>Optional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13-5 Math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69443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ea typeface="宋体" pitchFamily="2" charset="-122"/>
                <a:cs typeface="Times New Roman" panose="02020503050405090304" pitchFamily="18" charset="0"/>
              </a:rPr>
              <a:t>13.5 Math</a:t>
            </a:r>
            <a:r>
              <a:rPr lang="zh-CN" altLang="en-US" sz="3600" b="1" dirty="0"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11736" y="1412776"/>
            <a:ext cx="864096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cs typeface="Times New Roman" panose="02020503050405090304" pitchFamily="18" charset="0"/>
              </a:rPr>
              <a:t>java.lang.Math提供了一系列静态方法用于科学计算；其方法的参数和返回值类型一般为double型。</a:t>
            </a:r>
            <a:endParaRPr lang="zh-CN" altLang="en-US" sz="2400" b="1" dirty="0"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abs     绝对值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acos,asin,atan,cos,sin,tan  三角函数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sqrt     平方根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pow(double a,doble b)     a的b次幂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log    自然对数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exp    e为底指数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max(double a,double b)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min(double a,double b)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random()      返回0.0到1.0的随机数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long round(double a)     double型数据a转换为long型（四舍五入）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toDegrees(double angrad)     弧度—&gt;角度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toRadians(double angdeg)     角度—&gt;弧度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7" y="1916832"/>
            <a:ext cx="767719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24744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anose="02020503050405090304" pitchFamily="18" charset="0"/>
              </a:rPr>
              <a:t>字符串转换成基本数据类型</a:t>
            </a:r>
            <a:endParaRPr lang="en-US" altLang="zh-CN" sz="28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通过包装类的构造器实现：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new Integer(“12”);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通过包装类的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parseXxx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(String s)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静态方法：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	Float f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Float.parseFloat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(“12.1”);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spcBef>
                <a:spcPct val="50000"/>
              </a:spcBef>
            </a:pPr>
            <a:endParaRPr lang="en-US" altLang="zh-CN" sz="28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anose="02020503050405090304" pitchFamily="18" charset="0"/>
              </a:rPr>
              <a:t>基本数据类型转换成字符串</a:t>
            </a:r>
            <a:endParaRPr lang="en-US" altLang="zh-CN" sz="28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调用字符串重载的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valueOf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	String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fstr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=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String.valueOf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(2.34f);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更直接的方式：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	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5 + “”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13-6 BigInteger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与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BigDecimal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62068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ea typeface="宋体" pitchFamily="2" charset="-122"/>
                <a:cs typeface="Times New Roman" panose="02020503050405090304" pitchFamily="18" charset="0"/>
              </a:rPr>
              <a:t>13.6 BigInteger</a:t>
            </a:r>
            <a:r>
              <a:rPr lang="zh-CN" altLang="en-US" sz="3600" b="1" dirty="0"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  <a:cs typeface="Times New Roman" panose="02020503050405090304" pitchFamily="18" charset="0"/>
                  </a:rPr>
                  <a:t>Integer</a:t>
                </a:r>
                <a:r>
                  <a:rPr lang="zh-CN" altLang="en-US" sz="2400" dirty="0">
                    <a:ea typeface="宋体" pitchFamily="2" charset="-122"/>
                    <a:cs typeface="Times New Roman" panose="02020503050405090304" pitchFamily="18" charset="0"/>
                  </a:rPr>
                  <a:t>类作为</a:t>
                </a:r>
                <a:r>
                  <a:rPr lang="en-US" altLang="zh-CN" sz="2400" dirty="0" err="1">
                    <a:ea typeface="宋体" pitchFamily="2" charset="-122"/>
                    <a:cs typeface="Times New Roman" panose="02020503050405090304" pitchFamily="18" charset="0"/>
                  </a:rPr>
                  <a:t>int</a:t>
                </a:r>
                <a:r>
                  <a:rPr lang="zh-CN" altLang="en-US" sz="2400" dirty="0">
                    <a:ea typeface="宋体" pitchFamily="2" charset="-122"/>
                    <a:cs typeface="Times New Roman" panose="02020503050405090304" pitchFamily="18" charset="0"/>
                  </a:rPr>
                  <a:t>的包装类，能存储的最大整型值为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zh-CN" altLang="en-US" sz="2400">
                            <a:latin typeface="Cambria Math"/>
                          </a:rPr>
                          <m:t>31</m:t>
                        </m:r>
                      </m:sup>
                    </m:sSup>
                    <m:r>
                      <a:rPr lang="zh-CN" altLang="en-US" sz="2400">
                        <a:latin typeface="Cambria Math"/>
                      </a:rPr>
                      <m:t>−</m:t>
                    </m:r>
                    <m:r>
                      <a:rPr lang="zh-CN" altLang="en-US" sz="240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sz="2400" dirty="0">
                    <a:ea typeface="宋体" pitchFamily="2" charset="-122"/>
                    <a:cs typeface="Times New Roman" panose="02020503050405090304" pitchFamily="18" charset="0"/>
                  </a:rPr>
                  <a:t>，</a:t>
                </a:r>
                <a:r>
                  <a:rPr lang="en-US" altLang="zh-CN" sz="2400" dirty="0">
                    <a:ea typeface="宋体" pitchFamily="2" charset="-122"/>
                    <a:cs typeface="Times New Roman" panose="02020503050405090304" pitchFamily="18" charset="0"/>
                  </a:rPr>
                  <a:t>BigInteger</a:t>
                </a:r>
                <a:r>
                  <a:rPr lang="zh-CN" altLang="en-US" sz="2400" dirty="0">
                    <a:ea typeface="宋体" pitchFamily="2" charset="-122"/>
                    <a:cs typeface="Times New Roman" panose="02020503050405090304" pitchFamily="18" charset="0"/>
                  </a:rPr>
                  <a:t>类</a:t>
                </a:r>
                <a:r>
                  <a:rPr lang="zh-CN" altLang="en-US" sz="2400">
                    <a:ea typeface="宋体" pitchFamily="2" charset="-122"/>
                    <a:cs typeface="Times New Roman" panose="02020503050405090304" pitchFamily="18" charset="0"/>
                  </a:rPr>
                  <a:t>的数值范围</a:t>
                </a:r>
                <a:r>
                  <a:rPr lang="zh-CN" altLang="en-US" sz="2400" dirty="0">
                    <a:ea typeface="宋体" pitchFamily="2" charset="-122"/>
                    <a:cs typeface="Times New Roman" panose="02020503050405090304" pitchFamily="18" charset="0"/>
                  </a:rPr>
                  <a:t>较</a:t>
                </a:r>
                <a:r>
                  <a:rPr lang="en-US" altLang="zh-CN" sz="2400">
                    <a:ea typeface="宋体" pitchFamily="2" charset="-122"/>
                    <a:cs typeface="Times New Roman" panose="02020503050405090304" pitchFamily="18" charset="0"/>
                  </a:rPr>
                  <a:t>Integer</a:t>
                </a:r>
                <a:r>
                  <a:rPr lang="zh-CN" altLang="en-US" sz="2400">
                    <a:ea typeface="宋体" pitchFamily="2" charset="-122"/>
                    <a:cs typeface="Times New Roman" panose="02020503050405090304" pitchFamily="18" charset="0"/>
                  </a:rPr>
                  <a:t>类、</a:t>
                </a:r>
                <a:r>
                  <a:rPr lang="en-US" altLang="zh-CN" sz="2400">
                    <a:ea typeface="宋体" pitchFamily="2" charset="-122"/>
                    <a:cs typeface="Times New Roman" panose="02020503050405090304" pitchFamily="18" charset="0"/>
                  </a:rPr>
                  <a:t>Long</a:t>
                </a:r>
                <a:r>
                  <a:rPr lang="zh-CN" altLang="en-US" sz="2400">
                    <a:ea typeface="宋体" pitchFamily="2" charset="-122"/>
                    <a:cs typeface="Times New Roman" panose="02020503050405090304" pitchFamily="18" charset="0"/>
                  </a:rPr>
                  <a:t>类的数值范围</a:t>
                </a:r>
                <a:r>
                  <a:rPr lang="zh-CN" altLang="en-US" sz="2400" dirty="0">
                    <a:ea typeface="宋体" pitchFamily="2" charset="-122"/>
                    <a:cs typeface="Times New Roman" panose="02020503050405090304" pitchFamily="18" charset="0"/>
                  </a:rPr>
                  <a:t>要大得多，可以支持任意精度的整数。</a:t>
                </a:r>
                <a:endParaRPr lang="en-US" altLang="zh-CN" sz="2400" dirty="0">
                  <a:ea typeface="宋体" pitchFamily="2" charset="-122"/>
                  <a:cs typeface="Times New Roman" panose="0202050305040509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ea typeface="宋体" pitchFamily="2" charset="-122"/>
                    <a:cs typeface="Times New Roman" panose="02020503050405090304" pitchFamily="18" charset="0"/>
                  </a:rPr>
                  <a:t>构造方法</a:t>
                </a:r>
                <a:endParaRPr lang="en-US" altLang="zh-CN" sz="2400" dirty="0">
                  <a:ea typeface="宋体" pitchFamily="2" charset="-122"/>
                  <a:cs typeface="Times New Roman" panose="02020503050405090304" pitchFamily="18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BigInteger</a:t>
                </a:r>
                <a:r>
                  <a:rPr lang="en-US" altLang="zh-CN" sz="2400" dirty="0"/>
                  <a:t>(String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en-US" altLang="zh-CN" sz="2400" dirty="0"/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ea typeface="宋体" pitchFamily="2" charset="-122"/>
                    <a:cs typeface="Times New Roman" panose="02020503050405090304" pitchFamily="18" charset="0"/>
                  </a:rPr>
                  <a:t>常用方法</a:t>
                </a:r>
                <a:endParaRPr lang="en-US" altLang="zh-CN" sz="2400" dirty="0">
                  <a:ea typeface="宋体" pitchFamily="2" charset="-122"/>
                  <a:cs typeface="Times New Roman" panose="0202050305040509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abs</a:t>
                </a:r>
                <a:r>
                  <a:rPr lang="en-US" altLang="zh-CN" sz="2400" dirty="0"/>
                  <a:t>()</a:t>
                </a:r>
                <a:endParaRPr lang="en-US" altLang="zh-CN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add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en-US" altLang="zh-CN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subtract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en-US" altLang="zh-CN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multiply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en-US" altLang="zh-CN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divide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en-US" altLang="zh-CN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remainder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en-US" altLang="zh-CN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 err="1"/>
                  <a:t>BigInteger</a:t>
                </a:r>
                <a:r>
                  <a:rPr lang="en-US" altLang="zh-CN" sz="2400" b="1" dirty="0" err="1"/>
                  <a:t>pow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int</a:t>
                </a:r>
                <a:r>
                  <a:rPr lang="en-US" altLang="zh-CN" sz="2400" dirty="0"/>
                  <a:t> exponent)</a:t>
                </a:r>
                <a:endParaRPr lang="en-US" altLang="zh-CN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public BigInteger[] </a:t>
                </a:r>
                <a:r>
                  <a:rPr lang="en-US" altLang="zh-CN" sz="2400" b="1" dirty="0" err="1"/>
                  <a:t>divideAndRemainder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zh-CN" altLang="en-US" sz="2400" dirty="0">
                  <a:ea typeface="宋体" pitchFamily="2" charset="-122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blipFill rotWithShape="1">
                <a:blip r:embed="rId1"/>
                <a:stretch>
                  <a:fillRect l="-4" t="-4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470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ea typeface="宋体" pitchFamily="2" charset="-122"/>
                <a:cs typeface="Times New Roman" panose="02020503050405090304" pitchFamily="18" charset="0"/>
              </a:rPr>
              <a:t>13.6 BigDecimal</a:t>
            </a:r>
            <a:r>
              <a:rPr lang="zh-CN" altLang="en-US" sz="3600" b="1" dirty="0"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112" y="1556792"/>
            <a:ext cx="849694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一般的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Float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类和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Double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类可以用来做科学计算或工程计算，但在商业计算中，要求数字精度比较高，故用到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java.math.BigDecimal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类。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BigDecimal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类支持任何精度的定点数。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构造方法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/>
              <a:t>BigDecimal</a:t>
            </a:r>
            <a:r>
              <a:rPr lang="en-US" altLang="zh-CN" sz="2400" dirty="0"/>
              <a:t>(double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 err="1"/>
              <a:t>BigDecimal</a:t>
            </a:r>
            <a:r>
              <a:rPr lang="en-US" altLang="zh-CN" sz="2400" dirty="0"/>
              <a:t>(String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常用方法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(BigDecimal augend)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subtract</a:t>
            </a:r>
            <a:r>
              <a:rPr lang="en-US" altLang="zh-CN" sz="2400" dirty="0"/>
              <a:t>(BigDecimal subtrahend)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multiply</a:t>
            </a:r>
            <a:r>
              <a:rPr lang="en-US" altLang="zh-CN" sz="2400" dirty="0"/>
              <a:t>(BigDecimal multiplicand)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divide</a:t>
            </a:r>
            <a:r>
              <a:rPr lang="en-US" altLang="zh-CN" sz="2400" dirty="0"/>
              <a:t>(BigDecimal divisor,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scale,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roundingMode</a:t>
            </a:r>
            <a:r>
              <a:rPr lang="en-US" altLang="zh-CN" sz="2400" dirty="0"/>
              <a:t>)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340768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void testBigInteger(){</a:t>
            </a:r>
            <a:endParaRPr lang="en-US" altLang="zh-CN" sz="2400" dirty="0"/>
          </a:p>
          <a:p>
            <a:r>
              <a:rPr lang="en-US" altLang="zh-CN" sz="2400" dirty="0"/>
              <a:t>BigInteger bi = new BigInteger("12433241123");</a:t>
            </a:r>
            <a:endParaRPr lang="en-US" altLang="zh-CN" sz="2400" dirty="0"/>
          </a:p>
          <a:p>
            <a:r>
              <a:rPr lang="en-US" altLang="zh-CN" sz="2400" dirty="0"/>
              <a:t>BigDecimal bd = new BigDecimal("12435.351");</a:t>
            </a:r>
            <a:endParaRPr lang="en-US" altLang="zh-CN" sz="2400" dirty="0"/>
          </a:p>
          <a:p>
            <a:r>
              <a:rPr lang="en-US" altLang="zh-CN" sz="2400" dirty="0"/>
              <a:t>BigDecimal bd2 = new BigDecimal("11");</a:t>
            </a:r>
            <a:endParaRPr lang="en-US" altLang="zh-CN" sz="2400" dirty="0"/>
          </a:p>
          <a:p>
            <a:r>
              <a:rPr lang="en-US" altLang="zh-CN" sz="2400" dirty="0"/>
              <a:t>System.out.println(bi);</a:t>
            </a:r>
            <a:endParaRPr lang="en-US" altLang="zh-CN" sz="2400" dirty="0"/>
          </a:p>
          <a:p>
            <a:r>
              <a:rPr lang="en-US" altLang="zh-CN" sz="2400" dirty="0"/>
              <a:t>//System.out.println(</a:t>
            </a:r>
            <a:r>
              <a:rPr lang="en-US" altLang="zh-CN" sz="2400" dirty="0" err="1"/>
              <a:t>bd.divide</a:t>
            </a:r>
            <a:r>
              <a:rPr lang="en-US" altLang="zh-CN" sz="2400" dirty="0"/>
              <a:t>(bd2));</a:t>
            </a:r>
            <a:endParaRPr lang="en-US" altLang="zh-CN" sz="2400" dirty="0"/>
          </a:p>
          <a:p>
            <a:r>
              <a:rPr lang="en-US" altLang="zh-CN" sz="2400" dirty="0"/>
              <a:t>System.out.println(</a:t>
            </a:r>
            <a:r>
              <a:rPr lang="en-US" altLang="zh-CN" sz="2400" dirty="0" err="1"/>
              <a:t>bd.divide</a:t>
            </a:r>
            <a:r>
              <a:rPr lang="en-US" altLang="zh-CN" sz="2400" dirty="0"/>
              <a:t>(bd2,BigDecimal.ROUND_HALF_UP));</a:t>
            </a:r>
            <a:endParaRPr lang="en-US" altLang="zh-CN" sz="2400" dirty="0"/>
          </a:p>
          <a:p>
            <a:r>
              <a:rPr lang="en-US" altLang="zh-CN" sz="2400" dirty="0"/>
              <a:t>System.out.println(</a:t>
            </a:r>
            <a:r>
              <a:rPr lang="en-US" altLang="zh-CN" sz="2400" dirty="0" err="1"/>
              <a:t>bd.divide</a:t>
            </a:r>
            <a:r>
              <a:rPr lang="en-US" altLang="zh-CN" sz="2400" dirty="0"/>
              <a:t>(bd2,15,BigDecimal.ROUND_HALF_UP));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548680"/>
            <a:ext cx="4788024" cy="925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包装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anose="02020503050405090304" pitchFamily="18" charset="0"/>
              </a:rPr>
              <a:t>类用法举例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51520" y="1412776"/>
            <a:ext cx="8715527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500;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装箱：包装类使得一个基本数据类型的数据变成了类。</a:t>
            </a:r>
            <a:endParaRPr lang="zh-CN" altLang="en-US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有了类的特点，可以调用类中的方法。</a:t>
            </a:r>
            <a:endParaRPr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 s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 s = “500“,t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是类，有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toString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方法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 s1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Integer.toString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(314);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 s1= “314“ 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将数字转换成字符串。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 s2=“4.56”;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double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=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Double.parseDouble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(s2);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将字符串转换成数字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520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包装类的用法举例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拆箱：将数字包装类中内容变为基本数据类型。</a:t>
            </a:r>
            <a:endParaRPr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j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t.intValue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anose="02020503050405090304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 j = 500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intValue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取出包装类中的数据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包装类在实际开发中用的最多的在于字符串变为基本数据类型。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String str1 = "30" ;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String str2 = "30.3" ;	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x =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Integer.parseInt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(str1) ;	//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型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float f =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Float.parseFloat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(str2) ; //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型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18117</Words>
  <Application>WPS 表格</Application>
  <PresentationFormat>全屏显示(4:3)</PresentationFormat>
  <Paragraphs>922</Paragraphs>
  <Slides>74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8" baseType="lpstr">
      <vt:lpstr>Arial</vt:lpstr>
      <vt:lpstr>方正书宋_GBK</vt:lpstr>
      <vt:lpstr>Wingdings</vt:lpstr>
      <vt:lpstr>楷体</vt:lpstr>
      <vt:lpstr>汉仪楷体KW</vt:lpstr>
      <vt:lpstr>宋体</vt:lpstr>
      <vt:lpstr>Times New Roman</vt:lpstr>
      <vt:lpstr>Courier New</vt:lpstr>
      <vt:lpstr>汉仪书宋二KW</vt:lpstr>
      <vt:lpstr>隶书</vt:lpstr>
      <vt:lpstr>宋体-简</vt:lpstr>
      <vt:lpstr>Arial Unicode MS</vt:lpstr>
      <vt:lpstr>新宋体</vt:lpstr>
      <vt:lpstr>仿宋</vt:lpstr>
      <vt:lpstr>方正仿宋_GBK</vt:lpstr>
      <vt:lpstr>Cambria Math</vt:lpstr>
      <vt:lpstr>Cambria Math</vt:lpstr>
      <vt:lpstr>微软雅黑</vt:lpstr>
      <vt:lpstr>汉仪旗黑</vt:lpstr>
      <vt:lpstr>宋体</vt:lpstr>
      <vt:lpstr>Calibri</vt:lpstr>
      <vt:lpstr>Helvetica Neue</vt:lpstr>
      <vt:lpstr>Kingsoft Math</vt:lpstr>
      <vt:lpstr>PPT模板</vt:lpstr>
      <vt:lpstr>第13章  Java常用类</vt:lpstr>
      <vt:lpstr>PowerPoint 演示文稿</vt:lpstr>
      <vt:lpstr>主要内容</vt:lpstr>
      <vt:lpstr>PowerPoint 演示文稿</vt:lpstr>
      <vt:lpstr>包装类(Wrapper)</vt:lpstr>
      <vt:lpstr>PowerPoint 演示文稿</vt:lpstr>
      <vt:lpstr>PowerPoint 演示文稿</vt:lpstr>
      <vt:lpstr>包装类用法举例</vt:lpstr>
      <vt:lpstr>PowerPoint 演示文稿</vt:lpstr>
      <vt:lpstr>练  习</vt:lpstr>
      <vt:lpstr>PowerPoint 演示文稿</vt:lpstr>
      <vt:lpstr>PowerPoint 演示文稿</vt:lpstr>
      <vt:lpstr>PowerPoint 演示文稿</vt:lpstr>
      <vt:lpstr>字符串相关的类</vt:lpstr>
      <vt:lpstr>PowerPoint 演示文稿</vt:lpstr>
      <vt:lpstr>PowerPoint 演示文稿</vt:lpstr>
      <vt:lpstr>PowerPoint 演示文稿</vt:lpstr>
      <vt:lpstr>练习1</vt:lpstr>
      <vt:lpstr>PowerPoint 演示文稿</vt:lpstr>
      <vt:lpstr>字符串的特性</vt:lpstr>
      <vt:lpstr>PowerPoint 演示文稿</vt:lpstr>
      <vt:lpstr>PowerPoint 演示文稿</vt:lpstr>
      <vt:lpstr>练习</vt:lpstr>
      <vt:lpstr>PowerPoint 演示文稿</vt:lpstr>
      <vt:lpstr>字符串对象操作</vt:lpstr>
      <vt:lpstr>字符串对象修改</vt:lpstr>
      <vt:lpstr>PowerPoint 演示文稿</vt:lpstr>
      <vt:lpstr>字符串与基本数据的相互转化</vt:lpstr>
      <vt:lpstr>字符串与字符、字节数组(1)</vt:lpstr>
      <vt:lpstr>字符串与字符、字节数组(2)</vt:lpstr>
      <vt:lpstr>练习</vt:lpstr>
      <vt:lpstr>练 习</vt:lpstr>
      <vt:lpstr>练 习</vt:lpstr>
      <vt:lpstr>StringBuffer类</vt:lpstr>
      <vt:lpstr>StringBuffer类</vt:lpstr>
      <vt:lpstr>StringBuffer类</vt:lpstr>
      <vt:lpstr>StringBuffer类的常用方法</vt:lpstr>
      <vt:lpstr>练习</vt:lpstr>
      <vt:lpstr>StringBuilder类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14.3.1 LocalDate、LocalTime、LocalDateTime</vt:lpstr>
      <vt:lpstr>PowerPoint 演示文稿</vt:lpstr>
      <vt:lpstr>13.3.2 Instant 时间点</vt:lpstr>
      <vt:lpstr>PowerPoint 演示文稿</vt:lpstr>
      <vt:lpstr>PowerPoint 演示文稿</vt:lpstr>
      <vt:lpstr>13.3.3 带时区的日期、时间的处理</vt:lpstr>
      <vt:lpstr>13.3.4 Duration</vt:lpstr>
      <vt:lpstr>13.3.5 Period</vt:lpstr>
      <vt:lpstr>13.3.6 日期时间校正器</vt:lpstr>
      <vt:lpstr>13.3.7 格式化与解析日期或时间</vt:lpstr>
      <vt:lpstr>PowerPoint 演示文稿</vt:lpstr>
      <vt:lpstr>13.4 Optional 类</vt:lpstr>
      <vt:lpstr>13.4 Optional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liulebin</cp:lastModifiedBy>
  <cp:revision>759</cp:revision>
  <dcterms:created xsi:type="dcterms:W3CDTF">2021-02-18T07:01:34Z</dcterms:created>
  <dcterms:modified xsi:type="dcterms:W3CDTF">2021-02-18T07:01:34Z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