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8" r:id="rId2"/>
    <p:sldId id="632" r:id="rId3"/>
    <p:sldId id="486" r:id="rId4"/>
    <p:sldId id="627" r:id="rId5"/>
    <p:sldId id="597" r:id="rId6"/>
    <p:sldId id="598" r:id="rId7"/>
    <p:sldId id="599" r:id="rId8"/>
    <p:sldId id="628" r:id="rId9"/>
    <p:sldId id="600" r:id="rId10"/>
    <p:sldId id="601" r:id="rId11"/>
    <p:sldId id="602" r:id="rId12"/>
    <p:sldId id="646" r:id="rId13"/>
    <p:sldId id="603" r:id="rId14"/>
    <p:sldId id="604" r:id="rId15"/>
    <p:sldId id="605" r:id="rId16"/>
    <p:sldId id="606" r:id="rId17"/>
    <p:sldId id="607" r:id="rId18"/>
    <p:sldId id="608" r:id="rId19"/>
    <p:sldId id="629" r:id="rId20"/>
    <p:sldId id="609" r:id="rId21"/>
    <p:sldId id="610" r:id="rId22"/>
    <p:sldId id="611" r:id="rId23"/>
    <p:sldId id="612" r:id="rId24"/>
    <p:sldId id="613" r:id="rId25"/>
    <p:sldId id="614" r:id="rId26"/>
    <p:sldId id="615" r:id="rId27"/>
    <p:sldId id="616" r:id="rId28"/>
    <p:sldId id="617" r:id="rId29"/>
    <p:sldId id="618" r:id="rId30"/>
    <p:sldId id="619" r:id="rId31"/>
    <p:sldId id="620" r:id="rId32"/>
    <p:sldId id="621" r:id="rId33"/>
    <p:sldId id="622" r:id="rId34"/>
    <p:sldId id="630" r:id="rId35"/>
    <p:sldId id="623" r:id="rId36"/>
    <p:sldId id="624" r:id="rId37"/>
    <p:sldId id="625" r:id="rId38"/>
    <p:sldId id="626" r:id="rId39"/>
    <p:sldId id="631" r:id="rId40"/>
    <p:sldId id="586" r:id="rId41"/>
    <p:sldId id="587" r:id="rId42"/>
    <p:sldId id="588" r:id="rId43"/>
    <p:sldId id="594" r:id="rId44"/>
    <p:sldId id="589" r:id="rId45"/>
    <p:sldId id="590" r:id="rId46"/>
    <p:sldId id="591" r:id="rId47"/>
    <p:sldId id="257"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97" autoAdjust="0"/>
    <p:restoredTop sz="94663" autoAdjust="0"/>
  </p:normalViewPr>
  <p:slideViewPr>
    <p:cSldViewPr>
      <p:cViewPr varScale="1">
        <p:scale>
          <a:sx n="82" d="100"/>
          <a:sy n="82" d="100"/>
        </p:scale>
        <p:origin x="878"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pPr/>
              <a:t>2018/11/18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pPr/>
              <a:t>‹#›</a:t>
            </a:fld>
            <a:endParaRPr lang="zh-CN" altLang="en-US"/>
          </a:p>
        </p:txBody>
      </p:sp>
    </p:spTree>
    <p:extLst>
      <p:ext uri="{BB962C8B-B14F-4D97-AF65-F5344CB8AC3E}">
        <p14:creationId xmlns:p14="http://schemas.microsoft.com/office/powerpoint/2010/main" val="389594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a:ea typeface="宋体" charset="-122"/>
              </a:rPr>
              <a:t>物理层和数据链路层涉及物理介质访问和二进制数据流传输。</a:t>
            </a:r>
            <a:endParaRPr lang="en-US" altLang="zh-CN" dirty="0">
              <a:ea typeface="宋体" charset="-122"/>
            </a:endParaRPr>
          </a:p>
          <a:p>
            <a:pPr eaLnBrk="1" hangingPunct="1"/>
            <a:r>
              <a:rPr lang="zh-CN" altLang="en-US" dirty="0">
                <a:ea typeface="宋体" charset="-122"/>
              </a:rPr>
              <a:t>网络层的主要协议有</a:t>
            </a:r>
            <a:r>
              <a:rPr lang="en-US" altLang="zh-CN" dirty="0">
                <a:ea typeface="宋体" charset="-122"/>
              </a:rPr>
              <a:t>IP</a:t>
            </a:r>
            <a:r>
              <a:rPr lang="zh-CN" altLang="en-US" dirty="0">
                <a:ea typeface="宋体" charset="-122"/>
              </a:rPr>
              <a:t>（</a:t>
            </a:r>
            <a:r>
              <a:rPr lang="en-US" altLang="zh-CN" dirty="0">
                <a:ea typeface="宋体" charset="-122"/>
              </a:rPr>
              <a:t>Internet protocol</a:t>
            </a:r>
            <a:r>
              <a:rPr lang="zh-CN" altLang="en-US" dirty="0">
                <a:ea typeface="宋体" charset="-122"/>
              </a:rPr>
              <a:t>）、</a:t>
            </a:r>
            <a:r>
              <a:rPr lang="en-US" altLang="zh-CN" dirty="0">
                <a:ea typeface="宋体" charset="-122"/>
              </a:rPr>
              <a:t>ICMP</a:t>
            </a:r>
            <a:r>
              <a:rPr lang="zh-CN" altLang="en-US" dirty="0">
                <a:ea typeface="宋体" charset="-122"/>
              </a:rPr>
              <a:t>（</a:t>
            </a:r>
            <a:r>
              <a:rPr lang="en-US" altLang="zh-CN" dirty="0">
                <a:ea typeface="宋体" charset="-122"/>
              </a:rPr>
              <a:t>Internet Control Message Protocol</a:t>
            </a:r>
            <a:r>
              <a:rPr lang="zh-CN" altLang="en-US" dirty="0">
                <a:ea typeface="宋体" charset="-122"/>
              </a:rPr>
              <a:t>，互联网控制报文协议）、</a:t>
            </a:r>
            <a:r>
              <a:rPr lang="en-US" altLang="zh-CN" dirty="0">
                <a:ea typeface="宋体" charset="-122"/>
              </a:rPr>
              <a:t>IGMP</a:t>
            </a:r>
            <a:r>
              <a:rPr lang="zh-CN" altLang="en-US" dirty="0">
                <a:ea typeface="宋体" charset="-122"/>
              </a:rPr>
              <a:t>（</a:t>
            </a:r>
            <a:r>
              <a:rPr lang="en-US" altLang="zh-CN" dirty="0">
                <a:ea typeface="宋体" charset="-122"/>
              </a:rPr>
              <a:t>Internet Group Management Protocol</a:t>
            </a:r>
            <a:r>
              <a:rPr lang="zh-CN" altLang="en-US" dirty="0">
                <a:ea typeface="宋体" charset="-122"/>
              </a:rPr>
              <a:t>，互联网组管理协议）、</a:t>
            </a:r>
            <a:r>
              <a:rPr lang="en-US" altLang="zh-CN" dirty="0">
                <a:ea typeface="宋体" charset="-122"/>
              </a:rPr>
              <a:t>ARP</a:t>
            </a:r>
            <a:r>
              <a:rPr lang="zh-CN" altLang="en-US" dirty="0">
                <a:ea typeface="宋体" charset="-122"/>
              </a:rPr>
              <a:t>（</a:t>
            </a:r>
            <a:r>
              <a:rPr lang="en-US" altLang="zh-CN" dirty="0">
                <a:ea typeface="宋体" charset="-122"/>
              </a:rPr>
              <a:t>Address Resolution Protocol</a:t>
            </a:r>
            <a:r>
              <a:rPr lang="zh-CN" altLang="en-US" dirty="0">
                <a:ea typeface="宋体" charset="-122"/>
              </a:rPr>
              <a:t>，地址解析协议）和</a:t>
            </a:r>
            <a:r>
              <a:rPr lang="en-US" altLang="zh-CN" dirty="0">
                <a:ea typeface="宋体" charset="-122"/>
              </a:rPr>
              <a:t>RARP</a:t>
            </a:r>
            <a:r>
              <a:rPr lang="zh-CN" altLang="en-US" dirty="0">
                <a:ea typeface="宋体" charset="-122"/>
              </a:rPr>
              <a:t>（</a:t>
            </a:r>
            <a:r>
              <a:rPr lang="en-US" altLang="zh-CN" dirty="0">
                <a:ea typeface="宋体" charset="-122"/>
              </a:rPr>
              <a:t>Reverse Address Resolution Protocol</a:t>
            </a:r>
            <a:r>
              <a:rPr lang="zh-CN" altLang="en-US" dirty="0">
                <a:ea typeface="宋体" charset="-122"/>
              </a:rPr>
              <a:t>，反向地址解析协议）等。涉及寻址和路由选择</a:t>
            </a:r>
            <a:endParaRPr lang="en-US" altLang="zh-CN" dirty="0">
              <a:ea typeface="宋体" charset="-122"/>
            </a:endParaRPr>
          </a:p>
          <a:p>
            <a:pPr eaLnBrk="1" hangingPunct="1"/>
            <a:r>
              <a:rPr lang="zh-CN" altLang="en-US" dirty="0">
                <a:ea typeface="宋体" charset="-122"/>
              </a:rPr>
              <a:t>传输层的基本功能是为两台主机间的应用程序提供端到端的通信。传输层从应用层接受数据，并且在必要的时候把它分成较小的单元，传递给网络层，并确保到达对方的各段信息正确无误。</a:t>
            </a:r>
            <a:endParaRPr lang="en-US" altLang="zh-CN" dirty="0">
              <a:ea typeface="宋体" charset="-122"/>
            </a:endParaRPr>
          </a:p>
          <a:p>
            <a:pPr eaLnBrk="1" hangingPunct="1"/>
            <a:r>
              <a:rPr lang="zh-CN" altLang="en-US">
                <a:ea typeface="宋体" charset="-122"/>
              </a:rPr>
              <a:t>应用层提供应用程序的网络接口。</a:t>
            </a:r>
            <a:endParaRPr lang="zh-CN" altLang="en-US" dirty="0">
              <a:ea typeface="宋体" charset="-122"/>
            </a:endParaRPr>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10</a:t>
            </a:fld>
            <a:endParaRPr lang="zh-CN" altLang="en-US"/>
          </a:p>
        </p:txBody>
      </p:sp>
    </p:spTree>
    <p:extLst>
      <p:ext uri="{BB962C8B-B14F-4D97-AF65-F5344CB8AC3E}">
        <p14:creationId xmlns:p14="http://schemas.microsoft.com/office/powerpoint/2010/main" val="2827608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43126" y="428604"/>
            <a:ext cx="8229600" cy="857256"/>
          </a:xfrm>
        </p:spPr>
        <p:txBody>
          <a:bodyPr>
            <a:normAutofit/>
          </a:bodyPr>
          <a:lstStyle>
            <a:lvl1pPr>
              <a:defRPr sz="3600"/>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71538"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192.168.1.100:8080/helloworld/index.jsp"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ctrTitle" idx="4294967295"/>
          </p:nvPr>
        </p:nvSpPr>
        <p:spPr>
          <a:xfrm>
            <a:off x="179512" y="1196752"/>
            <a:ext cx="8208912" cy="2088232"/>
          </a:xfrm>
        </p:spPr>
        <p:txBody>
          <a:bodyPr>
            <a:noAutofit/>
          </a:bodyPr>
          <a:lstStyle/>
          <a:p>
            <a:r>
              <a:rPr lang="zh-CN" altLang="en-US" sz="8000" b="1">
                <a:solidFill>
                  <a:srgbClr val="000066"/>
                </a:solidFill>
                <a:effectLst>
                  <a:outerShdw blurRad="38100" dist="38100" dir="2700000" algn="tl">
                    <a:srgbClr val="000000">
                      <a:alpha val="43137"/>
                    </a:srgbClr>
                  </a:outerShdw>
                </a:effectLst>
                <a:latin typeface="楷体" pitchFamily="49" charset="-122"/>
                <a:ea typeface="楷体" pitchFamily="49" charset="-122"/>
              </a:rPr>
              <a:t>第</a:t>
            </a:r>
            <a:r>
              <a:rPr lang="en-US" altLang="zh-CN" sz="8000" b="1">
                <a:solidFill>
                  <a:srgbClr val="000066"/>
                </a:solidFill>
                <a:effectLst>
                  <a:outerShdw blurRad="38100" dist="38100" dir="2700000" algn="tl">
                    <a:srgbClr val="000000">
                      <a:alpha val="43137"/>
                    </a:srgbClr>
                  </a:outerShdw>
                </a:effectLst>
                <a:latin typeface="楷体" pitchFamily="49" charset="-122"/>
                <a:ea typeface="楷体" pitchFamily="49" charset="-122"/>
              </a:rPr>
              <a:t>15</a:t>
            </a:r>
            <a:r>
              <a:rPr lang="zh-CN" altLang="en-US" sz="8000" b="1">
                <a:solidFill>
                  <a:srgbClr val="000066"/>
                </a:solidFill>
                <a:effectLst>
                  <a:outerShdw blurRad="38100" dist="38100" dir="2700000" algn="tl">
                    <a:srgbClr val="000000">
                      <a:alpha val="43137"/>
                    </a:srgbClr>
                  </a:outerShdw>
                </a:effectLst>
                <a:latin typeface="楷体" pitchFamily="49" charset="-122"/>
                <a:ea typeface="楷体" pitchFamily="49" charset="-122"/>
              </a:rPr>
              <a:t>章</a:t>
            </a:r>
            <a:r>
              <a:rPr lang="en-US" altLang="zh-CN" sz="8000" b="1">
                <a:solidFill>
                  <a:srgbClr val="000066"/>
                </a:solidFill>
                <a:effectLst>
                  <a:outerShdw blurRad="38100" dist="38100" dir="2700000" algn="tl">
                    <a:srgbClr val="000000">
                      <a:alpha val="43137"/>
                    </a:srgbClr>
                  </a:outerShdw>
                </a:effectLst>
                <a:latin typeface="楷体" pitchFamily="49" charset="-122"/>
                <a:ea typeface="楷体" pitchFamily="49" charset="-122"/>
              </a:rPr>
              <a:t> </a:t>
            </a:r>
            <a:r>
              <a:rPr lang="zh-CN" altLang="en-US" sz="8000" b="1" dirty="0">
                <a:solidFill>
                  <a:srgbClr val="000066"/>
                </a:solidFill>
                <a:effectLst>
                  <a:outerShdw blurRad="38100" dist="38100" dir="2700000" algn="tl">
                    <a:srgbClr val="000000">
                      <a:alpha val="43137"/>
                    </a:srgbClr>
                  </a:outerShdw>
                </a:effectLst>
                <a:latin typeface="楷体" pitchFamily="49" charset="-122"/>
                <a:ea typeface="楷体" pitchFamily="49" charset="-122"/>
              </a:rPr>
              <a:t>网络编程</a:t>
            </a:r>
            <a:endParaRPr lang="zh-CN" altLang="zh-CN" sz="8000" b="1" dirty="0">
              <a:solidFill>
                <a:srgbClr val="000066"/>
              </a:solidFill>
              <a:effectLst>
                <a:outerShdw blurRad="38100" dist="38100" dir="2700000" algn="tl">
                  <a:srgbClr val="000000">
                    <a:alpha val="43137"/>
                  </a:srgbClr>
                </a:outerShdw>
              </a:effectLst>
              <a:latin typeface="楷体" pitchFamily="49" charset="-122"/>
              <a:ea typeface="楷体" pitchFamily="49" charset="-122"/>
            </a:endParaRPr>
          </a:p>
        </p:txBody>
      </p:sp>
      <p:sp>
        <p:nvSpPr>
          <p:cNvPr id="4" name="TextBox 3"/>
          <p:cNvSpPr txBox="1"/>
          <p:nvPr/>
        </p:nvSpPr>
        <p:spPr>
          <a:xfrm>
            <a:off x="0" y="5613047"/>
            <a:ext cx="9144000" cy="1261884"/>
          </a:xfrm>
          <a:prstGeom prst="rect">
            <a:avLst/>
          </a:prstGeom>
          <a:noFill/>
        </p:spPr>
        <p:txBody>
          <a:bodyPr wrap="square" rtlCol="0">
            <a:spAutoFit/>
          </a:bodyPr>
          <a:lstStyle/>
          <a:p>
            <a:r>
              <a:rPr lang="zh-CN" altLang="en-US" sz="4000" b="1">
                <a:solidFill>
                  <a:srgbClr val="000066"/>
                </a:solidFill>
                <a:effectLst>
                  <a:outerShdw blurRad="38100" dist="38100" dir="2700000" algn="tl">
                    <a:srgbClr val="000000">
                      <a:alpha val="43137"/>
                    </a:srgbClr>
                  </a:outerShdw>
                </a:effectLst>
                <a:latin typeface="楷体" pitchFamily="49" charset="-122"/>
                <a:ea typeface="楷体" pitchFamily="49" charset="-122"/>
              </a:rPr>
              <a:t>讲师：李玉婷</a:t>
            </a:r>
            <a:endParaRPr lang="en-US" altLang="zh-CN" sz="4000" b="1" dirty="0">
              <a:solidFill>
                <a:srgbClr val="000066"/>
              </a:solidFill>
              <a:effectLst>
                <a:outerShdw blurRad="38100" dist="38100" dir="2700000" algn="tl">
                  <a:srgbClr val="000000">
                    <a:alpha val="43137"/>
                  </a:srgbClr>
                </a:outerShdw>
              </a:effectLst>
              <a:latin typeface="楷体" pitchFamily="49" charset="-122"/>
              <a:ea typeface="楷体" pitchFamily="49" charset="-122"/>
            </a:endParaRPr>
          </a:p>
          <a:p>
            <a:r>
              <a:rPr lang="zh-CN" altLang="en-US" sz="3600" b="1" dirty="0">
                <a:solidFill>
                  <a:srgbClr val="000066"/>
                </a:solidFill>
                <a:effectLst>
                  <a:outerShdw blurRad="38100" dist="38100" dir="2700000" algn="tl">
                    <a:srgbClr val="000000">
                      <a:alpha val="43137"/>
                    </a:srgbClr>
                  </a:outerShdw>
                </a:effectLst>
                <a:latin typeface="楷体" pitchFamily="49" charset="-122"/>
                <a:ea typeface="楷体" pitchFamily="49" charset="-122"/>
              </a:rPr>
              <a:t>新浪微博：尚硅谷</a:t>
            </a:r>
            <a:r>
              <a:rPr lang="en-US" altLang="zh-CN" sz="3600" b="1" dirty="0">
                <a:solidFill>
                  <a:srgbClr val="000066"/>
                </a:solidFill>
                <a:effectLst>
                  <a:outerShdw blurRad="38100" dist="38100" dir="2700000" algn="tl">
                    <a:srgbClr val="000000">
                      <a:alpha val="43137"/>
                    </a:srgbClr>
                  </a:outerShdw>
                </a:effectLst>
                <a:latin typeface="楷体" pitchFamily="49" charset="-122"/>
                <a:ea typeface="楷体" pitchFamily="49" charset="-122"/>
              </a:rPr>
              <a:t>-</a:t>
            </a:r>
            <a:r>
              <a:rPr lang="zh-CN" altLang="en-US" sz="3600" b="1" dirty="0">
                <a:solidFill>
                  <a:srgbClr val="000066"/>
                </a:solidFill>
                <a:effectLst>
                  <a:outerShdw blurRad="38100" dist="38100" dir="2700000" algn="tl">
                    <a:srgbClr val="000000">
                      <a:alpha val="43137"/>
                    </a:srgbClr>
                  </a:outerShdw>
                </a:effectLst>
                <a:latin typeface="楷体" pitchFamily="49" charset="-122"/>
                <a:ea typeface="楷体" pitchFamily="49" charset="-122"/>
              </a:rPr>
              <a:t>宋红康</a:t>
            </a:r>
          </a:p>
        </p:txBody>
      </p:sp>
      <p:pic>
        <p:nvPicPr>
          <p:cNvPr id="5" name="Picture 2" descr="C:\Users\shkstart\Desktop\10785352_112016256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b="4711"/>
          <a:stretch/>
        </p:blipFill>
        <p:spPr bwMode="auto">
          <a:xfrm>
            <a:off x="4716016" y="2996952"/>
            <a:ext cx="4427984" cy="31645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940152" y="2708920"/>
            <a:ext cx="2520280" cy="3168352"/>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矩形 5"/>
          <p:cNvSpPr/>
          <p:nvPr/>
        </p:nvSpPr>
        <p:spPr>
          <a:xfrm>
            <a:off x="3491880" y="2708920"/>
            <a:ext cx="2448272" cy="316835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矩形 3"/>
          <p:cNvSpPr/>
          <p:nvPr/>
        </p:nvSpPr>
        <p:spPr>
          <a:xfrm>
            <a:off x="971600" y="2708920"/>
            <a:ext cx="2520280" cy="3168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2"/>
          <p:cNvSpPr>
            <a:spLocks noGrp="1" noChangeArrowheads="1"/>
          </p:cNvSpPr>
          <p:nvPr>
            <p:ph type="title"/>
          </p:nvPr>
        </p:nvSpPr>
        <p:spPr>
          <a:xfrm>
            <a:off x="1979712" y="692696"/>
            <a:ext cx="5832648" cy="1008112"/>
          </a:xfrm>
        </p:spPr>
        <p:txBody>
          <a:bodyPr>
            <a:normAutofit/>
          </a:bodyPr>
          <a:lstStyle/>
          <a:p>
            <a:r>
              <a:rPr lang="zh-CN" altLang="en-US" b="1" dirty="0">
                <a:latin typeface="+mn-lt"/>
                <a:ea typeface="宋体" pitchFamily="2" charset="-122"/>
              </a:rPr>
              <a:t>网络通信协议</a:t>
            </a:r>
            <a:endParaRPr lang="en-US" altLang="zh-CN" b="1" dirty="0">
              <a:latin typeface="+mn-lt"/>
              <a:ea typeface="宋体"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4105438162"/>
              </p:ext>
            </p:extLst>
          </p:nvPr>
        </p:nvGraphicFramePr>
        <p:xfrm>
          <a:off x="971601" y="1853912"/>
          <a:ext cx="7488831" cy="4023360"/>
        </p:xfrm>
        <a:graphic>
          <a:graphicData uri="http://schemas.openxmlformats.org/drawingml/2006/table">
            <a:tbl>
              <a:tblPr firstRow="1" bandRow="1">
                <a:tableStyleId>{5940675A-B579-460E-94D1-54222C63F5DA}</a:tableStyleId>
              </a:tblPr>
              <a:tblGrid>
                <a:gridCol w="2496277">
                  <a:extLst>
                    <a:ext uri="{9D8B030D-6E8A-4147-A177-3AD203B41FA5}">
                      <a16:colId xmlns:a16="http://schemas.microsoft.com/office/drawing/2014/main" val="20000"/>
                    </a:ext>
                  </a:extLst>
                </a:gridCol>
                <a:gridCol w="2496277">
                  <a:extLst>
                    <a:ext uri="{9D8B030D-6E8A-4147-A177-3AD203B41FA5}">
                      <a16:colId xmlns:a16="http://schemas.microsoft.com/office/drawing/2014/main" val="20001"/>
                    </a:ext>
                  </a:extLst>
                </a:gridCol>
                <a:gridCol w="2496277">
                  <a:extLst>
                    <a:ext uri="{9D8B030D-6E8A-4147-A177-3AD203B41FA5}">
                      <a16:colId xmlns:a16="http://schemas.microsoft.com/office/drawing/2014/main" val="20002"/>
                    </a:ext>
                  </a:extLst>
                </a:gridCol>
              </a:tblGrid>
              <a:tr h="783384">
                <a:tc>
                  <a:txBody>
                    <a:bodyPr/>
                    <a:lstStyle/>
                    <a:p>
                      <a:pPr algn="ctr">
                        <a:spcBef>
                          <a:spcPts val="1200"/>
                        </a:spcBef>
                      </a:pPr>
                      <a:endParaRPr lang="en-US" altLang="zh-CN" sz="200" b="1" dirty="0">
                        <a:solidFill>
                          <a:srgbClr val="C00000"/>
                        </a:solidFill>
                        <a:latin typeface="+mn-lt"/>
                        <a:ea typeface="宋体" pitchFamily="2" charset="-122"/>
                      </a:endParaRPr>
                    </a:p>
                    <a:p>
                      <a:pPr algn="ctr">
                        <a:spcBef>
                          <a:spcPts val="1200"/>
                        </a:spcBef>
                      </a:pPr>
                      <a:r>
                        <a:rPr lang="en-US" altLang="zh-CN" sz="2400" b="1" dirty="0">
                          <a:solidFill>
                            <a:srgbClr val="C00000"/>
                          </a:solidFill>
                          <a:latin typeface="+mn-lt"/>
                          <a:ea typeface="宋体" pitchFamily="2" charset="-122"/>
                        </a:rPr>
                        <a:t>OSI</a:t>
                      </a:r>
                      <a:r>
                        <a:rPr lang="zh-CN" altLang="en-US" sz="2400" b="1" dirty="0">
                          <a:solidFill>
                            <a:srgbClr val="C00000"/>
                          </a:solidFill>
                          <a:latin typeface="+mn-lt"/>
                          <a:ea typeface="宋体" pitchFamily="2" charset="-122"/>
                        </a:rPr>
                        <a:t>参考模型</a:t>
                      </a:r>
                    </a:p>
                  </a:txBody>
                  <a:tcPr/>
                </a:tc>
                <a:tc>
                  <a:txBody>
                    <a:bodyPr/>
                    <a:lstStyle/>
                    <a:p>
                      <a:pPr algn="ctr">
                        <a:spcBef>
                          <a:spcPts val="2400"/>
                        </a:spcBef>
                      </a:pPr>
                      <a:endParaRPr lang="en-US" altLang="zh-CN" sz="200" b="1" dirty="0">
                        <a:solidFill>
                          <a:srgbClr val="C00000"/>
                        </a:solidFill>
                        <a:latin typeface="+mn-lt"/>
                        <a:ea typeface="宋体" pitchFamily="2" charset="-122"/>
                      </a:endParaRPr>
                    </a:p>
                    <a:p>
                      <a:pPr algn="ctr">
                        <a:spcBef>
                          <a:spcPts val="1200"/>
                        </a:spcBef>
                      </a:pPr>
                      <a:r>
                        <a:rPr lang="en-US" altLang="zh-CN" sz="2400" b="1" dirty="0">
                          <a:solidFill>
                            <a:srgbClr val="C00000"/>
                          </a:solidFill>
                          <a:latin typeface="+mn-lt"/>
                          <a:ea typeface="宋体" pitchFamily="2" charset="-122"/>
                        </a:rPr>
                        <a:t>TCP/IP</a:t>
                      </a:r>
                      <a:r>
                        <a:rPr lang="zh-CN" altLang="en-US" sz="2400" b="1" dirty="0">
                          <a:solidFill>
                            <a:srgbClr val="C00000"/>
                          </a:solidFill>
                          <a:latin typeface="+mn-lt"/>
                          <a:ea typeface="宋体" pitchFamily="2" charset="-122"/>
                        </a:rPr>
                        <a:t>参考模型</a:t>
                      </a:r>
                    </a:p>
                  </a:txBody>
                  <a:tcPr/>
                </a:tc>
                <a:tc>
                  <a:txBody>
                    <a:bodyPr/>
                    <a:lstStyle/>
                    <a:p>
                      <a:pPr algn="ctr"/>
                      <a:r>
                        <a:rPr lang="en-US" altLang="zh-CN" sz="2400" b="1" dirty="0">
                          <a:solidFill>
                            <a:srgbClr val="C00000"/>
                          </a:solidFill>
                          <a:latin typeface="+mn-lt"/>
                          <a:ea typeface="宋体" pitchFamily="2" charset="-122"/>
                        </a:rPr>
                        <a:t>TCP/IP</a:t>
                      </a:r>
                      <a:r>
                        <a:rPr lang="zh-CN" altLang="en-US" sz="2400" b="1" dirty="0">
                          <a:solidFill>
                            <a:srgbClr val="C00000"/>
                          </a:solidFill>
                          <a:latin typeface="+mn-lt"/>
                          <a:ea typeface="宋体" pitchFamily="2" charset="-122"/>
                        </a:rPr>
                        <a:t>参考模型各层对应协议</a:t>
                      </a:r>
                    </a:p>
                  </a:txBody>
                  <a:tcPr/>
                </a:tc>
                <a:extLst>
                  <a:ext uri="{0D108BD9-81ED-4DB2-BD59-A6C34878D82A}">
                    <a16:rowId xmlns:a16="http://schemas.microsoft.com/office/drawing/2014/main" val="10000"/>
                  </a:ext>
                </a:extLst>
              </a:tr>
              <a:tr h="453865">
                <a:tc>
                  <a:txBody>
                    <a:bodyPr/>
                    <a:lstStyle/>
                    <a:p>
                      <a:pPr algn="ctr"/>
                      <a:r>
                        <a:rPr lang="zh-CN" altLang="en-US" sz="2400" dirty="0">
                          <a:latin typeface="+mn-lt"/>
                          <a:ea typeface="宋体" pitchFamily="2" charset="-122"/>
                        </a:rPr>
                        <a:t>应用层</a:t>
                      </a:r>
                      <a:endParaRPr lang="zh-CN" altLang="en-US" sz="2400" b="1" dirty="0">
                        <a:latin typeface="+mn-lt"/>
                        <a:ea typeface="宋体" pitchFamily="2" charset="-122"/>
                      </a:endParaRPr>
                    </a:p>
                  </a:txBody>
                  <a:tcPr/>
                </a:tc>
                <a:tc rowSpan="3">
                  <a:txBody>
                    <a:bodyPr/>
                    <a:lstStyle/>
                    <a:p>
                      <a:pPr algn="ctr"/>
                      <a:endParaRPr lang="en-US" altLang="zh-CN" sz="2400" dirty="0">
                        <a:latin typeface="+mn-lt"/>
                        <a:ea typeface="宋体" pitchFamily="2" charset="-122"/>
                      </a:endParaRPr>
                    </a:p>
                    <a:p>
                      <a:pPr algn="ctr"/>
                      <a:r>
                        <a:rPr lang="zh-CN" altLang="en-US" sz="2400" dirty="0">
                          <a:latin typeface="+mn-lt"/>
                          <a:ea typeface="宋体" pitchFamily="2" charset="-122"/>
                        </a:rPr>
                        <a:t>应用层</a:t>
                      </a:r>
                      <a:endParaRPr lang="zh-CN" altLang="en-US" sz="2400" b="1" dirty="0">
                        <a:latin typeface="+mn-lt"/>
                        <a:ea typeface="宋体" pitchFamily="2" charset="-122"/>
                      </a:endParaRPr>
                    </a:p>
                  </a:txBody>
                  <a:tcPr/>
                </a:tc>
                <a:tc rowSpan="3">
                  <a:txBody>
                    <a:bodyPr/>
                    <a:lstStyle/>
                    <a:p>
                      <a:pPr algn="ctr"/>
                      <a:endParaRPr lang="en-US" altLang="zh-CN" sz="2400" dirty="0">
                        <a:latin typeface="+mn-lt"/>
                        <a:ea typeface="宋体" pitchFamily="2" charset="-122"/>
                      </a:endParaRPr>
                    </a:p>
                    <a:p>
                      <a:pPr algn="ctr"/>
                      <a:r>
                        <a:rPr lang="en-US" altLang="zh-CN" sz="2400" dirty="0">
                          <a:latin typeface="+mn-lt"/>
                          <a:ea typeface="宋体" pitchFamily="2" charset="-122"/>
                        </a:rPr>
                        <a:t>HTTP</a:t>
                      </a:r>
                      <a:r>
                        <a:rPr lang="zh-CN" altLang="en-US" sz="2400" dirty="0">
                          <a:latin typeface="+mn-lt"/>
                          <a:ea typeface="宋体" pitchFamily="2" charset="-122"/>
                        </a:rPr>
                        <a:t>、</a:t>
                      </a:r>
                      <a:r>
                        <a:rPr lang="en-US" altLang="zh-CN" sz="2400" dirty="0">
                          <a:latin typeface="+mn-lt"/>
                          <a:ea typeface="宋体" pitchFamily="2" charset="-122"/>
                        </a:rPr>
                        <a:t>ftp</a:t>
                      </a:r>
                      <a:r>
                        <a:rPr lang="zh-CN" altLang="en-US" sz="2400" dirty="0">
                          <a:latin typeface="+mn-lt"/>
                          <a:ea typeface="宋体" pitchFamily="2" charset="-122"/>
                        </a:rPr>
                        <a:t>、</a:t>
                      </a:r>
                      <a:r>
                        <a:rPr lang="en-US" altLang="zh-CN" sz="2400" dirty="0">
                          <a:latin typeface="+mn-lt"/>
                          <a:ea typeface="宋体" pitchFamily="2" charset="-122"/>
                        </a:rPr>
                        <a:t>telnet</a:t>
                      </a:r>
                      <a:r>
                        <a:rPr lang="zh-CN" altLang="en-US" sz="2400" dirty="0">
                          <a:latin typeface="+mn-lt"/>
                          <a:ea typeface="宋体" pitchFamily="2" charset="-122"/>
                        </a:rPr>
                        <a:t>、</a:t>
                      </a:r>
                      <a:r>
                        <a:rPr lang="en-US" altLang="zh-CN" sz="2400" dirty="0">
                          <a:latin typeface="+mn-lt"/>
                          <a:ea typeface="宋体" pitchFamily="2" charset="-122"/>
                        </a:rPr>
                        <a:t>DNS…</a:t>
                      </a:r>
                      <a:endParaRPr lang="zh-CN" altLang="en-US" sz="2400" dirty="0">
                        <a:latin typeface="+mn-lt"/>
                        <a:ea typeface="宋体" pitchFamily="2" charset="-122"/>
                      </a:endParaRPr>
                    </a:p>
                  </a:txBody>
                  <a:tcPr/>
                </a:tc>
                <a:extLst>
                  <a:ext uri="{0D108BD9-81ED-4DB2-BD59-A6C34878D82A}">
                    <a16:rowId xmlns:a16="http://schemas.microsoft.com/office/drawing/2014/main" val="10001"/>
                  </a:ext>
                </a:extLst>
              </a:tr>
              <a:tr h="453865">
                <a:tc>
                  <a:txBody>
                    <a:bodyPr/>
                    <a:lstStyle/>
                    <a:p>
                      <a:pPr algn="ctr"/>
                      <a:r>
                        <a:rPr lang="zh-CN" altLang="en-US" sz="2400" dirty="0">
                          <a:latin typeface="+mn-lt"/>
                          <a:ea typeface="宋体" pitchFamily="2" charset="-122"/>
                        </a:rPr>
                        <a:t>表示层</a:t>
                      </a:r>
                      <a:endParaRPr lang="zh-CN" altLang="en-US" sz="2400" b="1" dirty="0">
                        <a:latin typeface="+mn-lt"/>
                        <a:ea typeface="宋体" pitchFamily="2" charset="-122"/>
                      </a:endParaRPr>
                    </a:p>
                  </a:txBody>
                  <a:tcPr/>
                </a:tc>
                <a:tc vMerge="1">
                  <a:txBody>
                    <a:bodyPr/>
                    <a:lstStyle/>
                    <a:p>
                      <a:endParaRPr lang="zh-CN" altLang="en-US" dirty="0"/>
                    </a:p>
                  </a:txBody>
                  <a:tcPr/>
                </a:tc>
                <a:tc vMerge="1">
                  <a:txBody>
                    <a:bodyPr/>
                    <a:lstStyle/>
                    <a:p>
                      <a:endParaRPr lang="zh-CN" altLang="en-US" dirty="0"/>
                    </a:p>
                  </a:txBody>
                  <a:tcPr/>
                </a:tc>
                <a:extLst>
                  <a:ext uri="{0D108BD9-81ED-4DB2-BD59-A6C34878D82A}">
                    <a16:rowId xmlns:a16="http://schemas.microsoft.com/office/drawing/2014/main" val="10002"/>
                  </a:ext>
                </a:extLst>
              </a:tr>
              <a:tr h="453865">
                <a:tc>
                  <a:txBody>
                    <a:bodyPr/>
                    <a:lstStyle/>
                    <a:p>
                      <a:pPr algn="ctr"/>
                      <a:r>
                        <a:rPr lang="zh-CN" altLang="en-US" sz="2400" dirty="0">
                          <a:latin typeface="+mn-lt"/>
                          <a:ea typeface="宋体" pitchFamily="2" charset="-122"/>
                        </a:rPr>
                        <a:t>会话层</a:t>
                      </a:r>
                      <a:endParaRPr lang="zh-CN" altLang="en-US" sz="2400" b="1" dirty="0">
                        <a:latin typeface="+mn-lt"/>
                        <a:ea typeface="宋体" pitchFamily="2" charset="-122"/>
                      </a:endParaRPr>
                    </a:p>
                  </a:txBody>
                  <a:tcPr/>
                </a:tc>
                <a:tc vMerge="1">
                  <a:txBody>
                    <a:bodyPr/>
                    <a:lstStyle/>
                    <a:p>
                      <a:endParaRPr lang="zh-CN" altLang="en-US" dirty="0"/>
                    </a:p>
                  </a:txBody>
                  <a:tcPr/>
                </a:tc>
                <a:tc vMerge="1">
                  <a:txBody>
                    <a:bodyPr/>
                    <a:lstStyle/>
                    <a:p>
                      <a:endParaRPr lang="zh-CN" altLang="en-US" dirty="0"/>
                    </a:p>
                  </a:txBody>
                  <a:tcPr/>
                </a:tc>
                <a:extLst>
                  <a:ext uri="{0D108BD9-81ED-4DB2-BD59-A6C34878D82A}">
                    <a16:rowId xmlns:a16="http://schemas.microsoft.com/office/drawing/2014/main" val="10003"/>
                  </a:ext>
                </a:extLst>
              </a:tr>
              <a:tr h="453865">
                <a:tc>
                  <a:txBody>
                    <a:bodyPr/>
                    <a:lstStyle/>
                    <a:p>
                      <a:pPr algn="ctr"/>
                      <a:r>
                        <a:rPr lang="zh-CN" altLang="en-US" sz="2400" dirty="0">
                          <a:latin typeface="+mn-lt"/>
                          <a:ea typeface="宋体" pitchFamily="2" charset="-122"/>
                        </a:rPr>
                        <a:t>传输层</a:t>
                      </a:r>
                      <a:endParaRPr lang="zh-CN" altLang="en-US" sz="2400" b="1" dirty="0">
                        <a:latin typeface="+mn-lt"/>
                        <a:ea typeface="宋体" pitchFamily="2" charset="-122"/>
                      </a:endParaRPr>
                    </a:p>
                  </a:txBody>
                  <a:tcPr/>
                </a:tc>
                <a:tc>
                  <a:txBody>
                    <a:bodyPr/>
                    <a:lstStyle/>
                    <a:p>
                      <a:pPr algn="ctr"/>
                      <a:r>
                        <a:rPr lang="zh-CN" altLang="en-US" sz="2400" dirty="0">
                          <a:latin typeface="+mn-lt"/>
                          <a:ea typeface="宋体" pitchFamily="2" charset="-122"/>
                        </a:rPr>
                        <a:t>传输层</a:t>
                      </a:r>
                      <a:endParaRPr lang="zh-CN" altLang="en-US" sz="2400" b="1" dirty="0">
                        <a:latin typeface="+mn-lt"/>
                        <a:ea typeface="宋体" pitchFamily="2" charset="-122"/>
                      </a:endParaRPr>
                    </a:p>
                  </a:txBody>
                  <a:tcPr/>
                </a:tc>
                <a:tc>
                  <a:txBody>
                    <a:bodyPr/>
                    <a:lstStyle/>
                    <a:p>
                      <a:pPr algn="ctr"/>
                      <a:r>
                        <a:rPr lang="en-US" altLang="zh-CN" sz="2400" dirty="0">
                          <a:latin typeface="+mn-lt"/>
                          <a:ea typeface="宋体" pitchFamily="2" charset="-122"/>
                        </a:rPr>
                        <a:t>TCP</a:t>
                      </a:r>
                      <a:r>
                        <a:rPr lang="zh-CN" altLang="en-US" sz="2400" dirty="0">
                          <a:latin typeface="+mn-lt"/>
                          <a:ea typeface="宋体" pitchFamily="2" charset="-122"/>
                        </a:rPr>
                        <a:t>、</a:t>
                      </a:r>
                      <a:r>
                        <a:rPr lang="en-US" altLang="zh-CN" sz="2400" dirty="0">
                          <a:latin typeface="+mn-lt"/>
                          <a:ea typeface="宋体" pitchFamily="2" charset="-122"/>
                        </a:rPr>
                        <a:t>UDP</a:t>
                      </a:r>
                      <a:r>
                        <a:rPr lang="zh-CN" altLang="en-US" sz="2400" dirty="0">
                          <a:latin typeface="+mn-lt"/>
                          <a:ea typeface="宋体" pitchFamily="2" charset="-122"/>
                        </a:rPr>
                        <a:t>、</a:t>
                      </a:r>
                      <a:r>
                        <a:rPr lang="en-US" altLang="zh-CN" sz="2400" dirty="0">
                          <a:latin typeface="+mn-lt"/>
                          <a:ea typeface="宋体" pitchFamily="2" charset="-122"/>
                        </a:rPr>
                        <a:t>…</a:t>
                      </a:r>
                      <a:endParaRPr lang="zh-CN" altLang="en-US" sz="2400" dirty="0">
                        <a:latin typeface="+mn-lt"/>
                        <a:ea typeface="宋体" pitchFamily="2" charset="-122"/>
                      </a:endParaRPr>
                    </a:p>
                  </a:txBody>
                  <a:tcPr/>
                </a:tc>
                <a:extLst>
                  <a:ext uri="{0D108BD9-81ED-4DB2-BD59-A6C34878D82A}">
                    <a16:rowId xmlns:a16="http://schemas.microsoft.com/office/drawing/2014/main" val="10004"/>
                  </a:ext>
                </a:extLst>
              </a:tr>
              <a:tr h="453865">
                <a:tc>
                  <a:txBody>
                    <a:bodyPr/>
                    <a:lstStyle/>
                    <a:p>
                      <a:pPr algn="ctr"/>
                      <a:r>
                        <a:rPr lang="zh-CN" altLang="en-US" sz="2400" dirty="0">
                          <a:latin typeface="+mn-lt"/>
                          <a:ea typeface="宋体" pitchFamily="2" charset="-122"/>
                        </a:rPr>
                        <a:t>网络层</a:t>
                      </a:r>
                      <a:endParaRPr lang="zh-CN" altLang="en-US" sz="2400" b="1" dirty="0">
                        <a:latin typeface="+mn-lt"/>
                        <a:ea typeface="宋体" pitchFamily="2" charset="-122"/>
                      </a:endParaRPr>
                    </a:p>
                  </a:txBody>
                  <a:tcPr/>
                </a:tc>
                <a:tc>
                  <a:txBody>
                    <a:bodyPr/>
                    <a:lstStyle/>
                    <a:p>
                      <a:pPr algn="ctr"/>
                      <a:r>
                        <a:rPr lang="zh-CN" altLang="en-US" sz="2400" dirty="0">
                          <a:latin typeface="+mn-lt"/>
                          <a:ea typeface="宋体" pitchFamily="2" charset="-122"/>
                        </a:rPr>
                        <a:t>网络层</a:t>
                      </a:r>
                      <a:endParaRPr lang="zh-CN" altLang="en-US" sz="2400" b="1" dirty="0">
                        <a:latin typeface="+mn-lt"/>
                        <a:ea typeface="宋体" pitchFamily="2" charset="-122"/>
                      </a:endParaRPr>
                    </a:p>
                  </a:txBody>
                  <a:tcPr/>
                </a:tc>
                <a:tc>
                  <a:txBody>
                    <a:bodyPr/>
                    <a:lstStyle/>
                    <a:p>
                      <a:pPr algn="ctr"/>
                      <a:r>
                        <a:rPr lang="en-US" altLang="zh-CN" sz="2400" dirty="0">
                          <a:latin typeface="+mn-lt"/>
                          <a:ea typeface="宋体" pitchFamily="2" charset="-122"/>
                        </a:rPr>
                        <a:t>IP</a:t>
                      </a:r>
                      <a:r>
                        <a:rPr lang="zh-CN" altLang="en-US" sz="2400" dirty="0">
                          <a:latin typeface="+mn-lt"/>
                          <a:ea typeface="宋体" pitchFamily="2" charset="-122"/>
                        </a:rPr>
                        <a:t>、</a:t>
                      </a:r>
                      <a:r>
                        <a:rPr lang="en-US" altLang="zh-CN" sz="2400" dirty="0">
                          <a:latin typeface="+mn-lt"/>
                          <a:ea typeface="宋体" pitchFamily="2" charset="-122"/>
                        </a:rPr>
                        <a:t>ICMP</a:t>
                      </a:r>
                      <a:r>
                        <a:rPr lang="zh-CN" altLang="en-US" sz="2400" dirty="0">
                          <a:latin typeface="+mn-lt"/>
                          <a:ea typeface="宋体" pitchFamily="2" charset="-122"/>
                        </a:rPr>
                        <a:t>、</a:t>
                      </a:r>
                      <a:r>
                        <a:rPr lang="en-US" altLang="zh-CN" sz="2400" dirty="0">
                          <a:latin typeface="+mn-lt"/>
                          <a:ea typeface="宋体" pitchFamily="2" charset="-122"/>
                        </a:rPr>
                        <a:t>ARP…</a:t>
                      </a:r>
                      <a:endParaRPr lang="zh-CN" altLang="en-US" sz="2400" dirty="0">
                        <a:latin typeface="+mn-lt"/>
                        <a:ea typeface="宋体" pitchFamily="2" charset="-122"/>
                      </a:endParaRPr>
                    </a:p>
                  </a:txBody>
                  <a:tcPr/>
                </a:tc>
                <a:extLst>
                  <a:ext uri="{0D108BD9-81ED-4DB2-BD59-A6C34878D82A}">
                    <a16:rowId xmlns:a16="http://schemas.microsoft.com/office/drawing/2014/main" val="10005"/>
                  </a:ext>
                </a:extLst>
              </a:tr>
              <a:tr h="453865">
                <a:tc>
                  <a:txBody>
                    <a:bodyPr/>
                    <a:lstStyle/>
                    <a:p>
                      <a:pPr algn="ctr"/>
                      <a:r>
                        <a:rPr lang="zh-CN" altLang="en-US" sz="2400" dirty="0">
                          <a:latin typeface="+mn-lt"/>
                          <a:ea typeface="宋体" pitchFamily="2" charset="-122"/>
                        </a:rPr>
                        <a:t>数据链路层</a:t>
                      </a:r>
                      <a:endParaRPr lang="zh-CN" altLang="en-US" sz="2400" b="1" dirty="0">
                        <a:latin typeface="+mn-lt"/>
                        <a:ea typeface="宋体" pitchFamily="2" charset="-122"/>
                      </a:endParaRPr>
                    </a:p>
                  </a:txBody>
                  <a:tcPr/>
                </a:tc>
                <a:tc rowSpan="2">
                  <a:txBody>
                    <a:bodyPr/>
                    <a:lstStyle/>
                    <a:p>
                      <a:pPr algn="ctr"/>
                      <a:endParaRPr lang="en-US" altLang="zh-CN" sz="2400" dirty="0">
                        <a:latin typeface="+mn-lt"/>
                        <a:ea typeface="宋体" pitchFamily="2" charset="-122"/>
                      </a:endParaRPr>
                    </a:p>
                    <a:p>
                      <a:pPr algn="ctr"/>
                      <a:r>
                        <a:rPr lang="zh-CN" altLang="en-US" sz="2400" dirty="0">
                          <a:latin typeface="+mn-lt"/>
                          <a:ea typeface="宋体" pitchFamily="2" charset="-122"/>
                        </a:rPr>
                        <a:t>物理</a:t>
                      </a:r>
                      <a:r>
                        <a:rPr lang="en-US" altLang="zh-CN" sz="2400" dirty="0">
                          <a:latin typeface="+mn-lt"/>
                          <a:ea typeface="宋体" pitchFamily="2" charset="-122"/>
                        </a:rPr>
                        <a:t>+</a:t>
                      </a:r>
                      <a:r>
                        <a:rPr lang="zh-CN" altLang="en-US" sz="2400" dirty="0">
                          <a:latin typeface="+mn-lt"/>
                          <a:ea typeface="宋体" pitchFamily="2" charset="-122"/>
                        </a:rPr>
                        <a:t>数据链路层</a:t>
                      </a:r>
                      <a:endParaRPr lang="zh-CN" altLang="en-US" sz="2400" b="1" dirty="0">
                        <a:latin typeface="+mn-lt"/>
                        <a:ea typeface="宋体" pitchFamily="2" charset="-122"/>
                      </a:endParaRPr>
                    </a:p>
                  </a:txBody>
                  <a:tcPr/>
                </a:tc>
                <a:tc rowSpan="2">
                  <a:txBody>
                    <a:bodyPr/>
                    <a:lstStyle/>
                    <a:p>
                      <a:pPr algn="ctr"/>
                      <a:endParaRPr lang="en-US" altLang="zh-CN" sz="2400" dirty="0">
                        <a:latin typeface="+mn-lt"/>
                        <a:ea typeface="宋体" pitchFamily="2" charset="-122"/>
                      </a:endParaRPr>
                    </a:p>
                    <a:p>
                      <a:pPr algn="ctr"/>
                      <a:r>
                        <a:rPr lang="en-US" altLang="zh-CN" sz="2400" dirty="0">
                          <a:latin typeface="+mn-lt"/>
                          <a:ea typeface="宋体" pitchFamily="2" charset="-122"/>
                        </a:rPr>
                        <a:t>Link</a:t>
                      </a:r>
                      <a:endParaRPr lang="zh-CN" altLang="en-US" sz="2400" dirty="0">
                        <a:latin typeface="+mn-lt"/>
                        <a:ea typeface="宋体" pitchFamily="2" charset="-122"/>
                      </a:endParaRPr>
                    </a:p>
                  </a:txBody>
                  <a:tcPr/>
                </a:tc>
                <a:extLst>
                  <a:ext uri="{0D108BD9-81ED-4DB2-BD59-A6C34878D82A}">
                    <a16:rowId xmlns:a16="http://schemas.microsoft.com/office/drawing/2014/main" val="10006"/>
                  </a:ext>
                </a:extLst>
              </a:tr>
              <a:tr h="453865">
                <a:tc>
                  <a:txBody>
                    <a:bodyPr/>
                    <a:lstStyle/>
                    <a:p>
                      <a:pPr algn="ctr"/>
                      <a:r>
                        <a:rPr lang="zh-CN" altLang="en-US" sz="2400" dirty="0">
                          <a:latin typeface="+mn-lt"/>
                          <a:ea typeface="宋体" pitchFamily="2" charset="-122"/>
                        </a:rPr>
                        <a:t>物理层</a:t>
                      </a:r>
                      <a:endParaRPr lang="zh-CN" altLang="en-US" sz="2400" b="1" dirty="0">
                        <a:latin typeface="+mn-lt"/>
                        <a:ea typeface="宋体" pitchFamily="2" charset="-122"/>
                      </a:endParaRPr>
                    </a:p>
                  </a:txBody>
                  <a:tcPr/>
                </a:tc>
                <a:tc vMerge="1">
                  <a:txBody>
                    <a:bodyPr/>
                    <a:lstStyle/>
                    <a:p>
                      <a:endParaRPr lang="zh-CN" altLang="en-US" dirty="0"/>
                    </a:p>
                  </a:txBody>
                  <a:tcPr/>
                </a:tc>
                <a:tc vMerge="1">
                  <a:txBody>
                    <a:bodyPr/>
                    <a:lstStyle/>
                    <a:p>
                      <a:endParaRPr lang="zh-CN" alt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14854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568" y="1900238"/>
            <a:ext cx="3428429" cy="4491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827584" y="1239729"/>
            <a:ext cx="1728192" cy="461665"/>
          </a:xfrm>
          <a:prstGeom prst="rect">
            <a:avLst/>
          </a:prstGeom>
          <a:noFill/>
        </p:spPr>
        <p:txBody>
          <a:bodyPr wrap="square" rtlCol="0">
            <a:spAutoFit/>
          </a:bodyPr>
          <a:lstStyle/>
          <a:p>
            <a:r>
              <a:rPr lang="zh-CN" altLang="en-US" sz="2400" b="1" dirty="0">
                <a:latin typeface="宋体" pitchFamily="2" charset="-122"/>
                <a:ea typeface="宋体" pitchFamily="2" charset="-122"/>
              </a:rPr>
              <a:t>数据封装</a:t>
            </a:r>
          </a:p>
        </p:txBody>
      </p:sp>
      <p:sp>
        <p:nvSpPr>
          <p:cNvPr id="4" name="TextBox 3"/>
          <p:cNvSpPr txBox="1"/>
          <p:nvPr/>
        </p:nvSpPr>
        <p:spPr>
          <a:xfrm>
            <a:off x="6156176" y="1239729"/>
            <a:ext cx="1728192" cy="461665"/>
          </a:xfrm>
          <a:prstGeom prst="rect">
            <a:avLst/>
          </a:prstGeom>
          <a:noFill/>
        </p:spPr>
        <p:txBody>
          <a:bodyPr wrap="square" rtlCol="0">
            <a:spAutoFit/>
          </a:bodyPr>
          <a:lstStyle/>
          <a:p>
            <a:r>
              <a:rPr lang="zh-CN" altLang="en-US" sz="2400" b="1" dirty="0">
                <a:latin typeface="宋体" pitchFamily="2" charset="-122"/>
                <a:ea typeface="宋体" pitchFamily="2" charset="-122"/>
              </a:rPr>
              <a:t>数据拆封</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1898881"/>
            <a:ext cx="1728192" cy="4493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接箭头连接符 4"/>
          <p:cNvCxnSpPr/>
          <p:nvPr/>
        </p:nvCxnSpPr>
        <p:spPr>
          <a:xfrm>
            <a:off x="3779912" y="5733256"/>
            <a:ext cx="216024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3779912" y="6021288"/>
            <a:ext cx="216024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498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395536" y="2420888"/>
            <a:ext cx="8424936" cy="830997"/>
          </a:xfrm>
          <a:prstGeom prst="rect">
            <a:avLst/>
          </a:prstGeom>
          <a:noFill/>
        </p:spPr>
        <p:txBody>
          <a:bodyPr wrap="square" rtlCol="0">
            <a:spAutoFit/>
          </a:bodyPr>
          <a:lstStyle/>
          <a:p>
            <a:pPr algn="ctr"/>
            <a:r>
              <a:rPr lang="en-US" altLang="zh-CN" sz="4800">
                <a:solidFill>
                  <a:schemeClr val="bg1"/>
                </a:solidFill>
                <a:ea typeface="隶书" panose="02010509060101010101" pitchFamily="49" charset="-122"/>
              </a:rPr>
              <a:t>15-3 InetAddress</a:t>
            </a:r>
            <a:r>
              <a:rPr lang="zh-CN" altLang="en-US" sz="4800">
                <a:solidFill>
                  <a:schemeClr val="bg1"/>
                </a:solidFill>
                <a:ea typeface="隶书" panose="02010509060101010101" pitchFamily="49" charset="-122"/>
              </a:rPr>
              <a:t>类</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val="1208895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195736" y="620688"/>
            <a:ext cx="5400600" cy="1008112"/>
          </a:xfrm>
        </p:spPr>
        <p:txBody>
          <a:bodyPr>
            <a:normAutofit fontScale="90000"/>
          </a:bodyPr>
          <a:lstStyle/>
          <a:p>
            <a:r>
              <a:rPr lang="zh-CN" altLang="en-US" sz="4000" b="1" dirty="0">
                <a:latin typeface="+mn-lt"/>
                <a:ea typeface="宋体" pitchFamily="2" charset="-122"/>
              </a:rPr>
              <a:t>通讯要素</a:t>
            </a:r>
            <a:r>
              <a:rPr lang="en-US" altLang="zh-CN" sz="4000" b="1" dirty="0">
                <a:latin typeface="+mn-lt"/>
                <a:ea typeface="宋体" pitchFamily="2" charset="-122"/>
              </a:rPr>
              <a:t>1</a:t>
            </a:r>
            <a:r>
              <a:rPr lang="zh-CN" altLang="en-US" sz="4000" b="1" dirty="0">
                <a:latin typeface="+mn-lt"/>
                <a:ea typeface="宋体" pitchFamily="2" charset="-122"/>
              </a:rPr>
              <a:t>：</a:t>
            </a:r>
            <a:r>
              <a:rPr lang="en-US" altLang="zh-CN" sz="4000" b="1" dirty="0">
                <a:latin typeface="+mn-lt"/>
                <a:ea typeface="宋体" pitchFamily="2" charset="-122"/>
              </a:rPr>
              <a:t>IP </a:t>
            </a:r>
            <a:r>
              <a:rPr lang="zh-CN" altLang="en-US" sz="4000" b="1" dirty="0">
                <a:latin typeface="+mn-lt"/>
                <a:ea typeface="宋体" pitchFamily="2" charset="-122"/>
              </a:rPr>
              <a:t>和 端口号</a:t>
            </a:r>
            <a:endParaRPr lang="en-US" altLang="zh-CN" sz="4000" b="1" dirty="0">
              <a:latin typeface="+mn-lt"/>
              <a:ea typeface="宋体" pitchFamily="2" charset="-122"/>
            </a:endParaRPr>
          </a:p>
        </p:txBody>
      </p:sp>
      <p:sp>
        <p:nvSpPr>
          <p:cNvPr id="57347" name="Rectangle 3"/>
          <p:cNvSpPr>
            <a:spLocks noGrp="1" noChangeArrowheads="1"/>
          </p:cNvSpPr>
          <p:nvPr>
            <p:ph type="body" idx="1"/>
          </p:nvPr>
        </p:nvSpPr>
        <p:spPr>
          <a:xfrm>
            <a:off x="323528" y="1484784"/>
            <a:ext cx="8640960" cy="5040560"/>
          </a:xfrm>
        </p:spPr>
        <p:txBody>
          <a:bodyPr>
            <a:normAutofit fontScale="92500" lnSpcReduction="10000"/>
          </a:bodyPr>
          <a:lstStyle/>
          <a:p>
            <a:pPr>
              <a:buFont typeface="Wingdings" pitchFamily="2" charset="2"/>
              <a:buChar char="l"/>
            </a:pPr>
            <a:r>
              <a:rPr lang="zh-CN" altLang="en-US" b="1" dirty="0">
                <a:ea typeface="宋体" pitchFamily="2" charset="-122"/>
                <a:cs typeface="Arial Unicode MS" pitchFamily="34" charset="-122"/>
              </a:rPr>
              <a:t> </a:t>
            </a:r>
            <a:r>
              <a:rPr lang="en-US" altLang="zh-CN" b="1" dirty="0">
                <a:ea typeface="宋体" pitchFamily="2" charset="-122"/>
                <a:cs typeface="Arial Unicode MS" pitchFamily="34" charset="-122"/>
              </a:rPr>
              <a:t>IP </a:t>
            </a:r>
            <a:r>
              <a:rPr lang="zh-CN" altLang="en-US" b="1" dirty="0">
                <a:ea typeface="宋体" pitchFamily="2" charset="-122"/>
                <a:cs typeface="Arial Unicode MS" pitchFamily="34" charset="-122"/>
              </a:rPr>
              <a:t>地址：</a:t>
            </a:r>
            <a:r>
              <a:rPr lang="en-US" altLang="zh-CN" dirty="0" err="1">
                <a:ea typeface="宋体" pitchFamily="2" charset="-122"/>
                <a:cs typeface="Arial Unicode MS" pitchFamily="34" charset="-122"/>
              </a:rPr>
              <a:t>InetAddress</a:t>
            </a:r>
            <a:endParaRPr lang="en-US" altLang="zh-CN" dirty="0">
              <a:ea typeface="宋体" pitchFamily="2" charset="-122"/>
              <a:cs typeface="Arial Unicode MS" pitchFamily="34" charset="-122"/>
            </a:endParaRPr>
          </a:p>
          <a:p>
            <a:pPr lvl="1">
              <a:buFont typeface="Wingdings" pitchFamily="2" charset="2"/>
              <a:buChar char="Ø"/>
            </a:pPr>
            <a:r>
              <a:rPr lang="zh-CN" altLang="en-US" dirty="0">
                <a:ea typeface="宋体" pitchFamily="2" charset="-122"/>
                <a:cs typeface="Arial Unicode MS" pitchFamily="34" charset="-122"/>
              </a:rPr>
              <a:t>唯一的标识 </a:t>
            </a:r>
            <a:r>
              <a:rPr lang="en-US" altLang="zh-CN" dirty="0">
                <a:ea typeface="宋体" pitchFamily="2" charset="-122"/>
                <a:cs typeface="Arial Unicode MS" pitchFamily="34" charset="-122"/>
              </a:rPr>
              <a:t>Internet </a:t>
            </a:r>
            <a:r>
              <a:rPr lang="zh-CN" altLang="en-US" dirty="0">
                <a:ea typeface="宋体" pitchFamily="2" charset="-122"/>
                <a:cs typeface="Arial Unicode MS" pitchFamily="34" charset="-122"/>
              </a:rPr>
              <a:t>上的计算机</a:t>
            </a:r>
            <a:endParaRPr lang="en-US" altLang="zh-CN" dirty="0">
              <a:ea typeface="宋体" pitchFamily="2" charset="-122"/>
              <a:cs typeface="Arial Unicode MS" pitchFamily="34" charset="-122"/>
            </a:endParaRPr>
          </a:p>
          <a:p>
            <a:pPr lvl="1">
              <a:buFont typeface="Wingdings" pitchFamily="2" charset="2"/>
              <a:buChar char="Ø"/>
            </a:pPr>
            <a:r>
              <a:rPr lang="zh-CN" altLang="en-US" dirty="0">
                <a:ea typeface="宋体" pitchFamily="2" charset="-122"/>
                <a:cs typeface="Arial Unicode MS" pitchFamily="34" charset="-122"/>
              </a:rPr>
              <a:t>本地回环地址</a:t>
            </a:r>
            <a:r>
              <a:rPr lang="en-US" altLang="zh-CN" dirty="0">
                <a:ea typeface="宋体" pitchFamily="2" charset="-122"/>
                <a:cs typeface="Arial Unicode MS" pitchFamily="34" charset="-122"/>
              </a:rPr>
              <a:t>(</a:t>
            </a:r>
            <a:r>
              <a:rPr lang="en-US" altLang="zh-CN" dirty="0" err="1">
                <a:ea typeface="宋体" pitchFamily="2" charset="-122"/>
                <a:cs typeface="Arial Unicode MS" pitchFamily="34" charset="-122"/>
              </a:rPr>
              <a:t>hostAddress</a:t>
            </a:r>
            <a:r>
              <a:rPr lang="en-US" altLang="zh-CN" dirty="0">
                <a:ea typeface="宋体" pitchFamily="2" charset="-122"/>
                <a:cs typeface="Arial Unicode MS" pitchFamily="34" charset="-122"/>
              </a:rPr>
              <a:t>)</a:t>
            </a:r>
            <a:r>
              <a:rPr lang="zh-CN" altLang="en-US" dirty="0">
                <a:ea typeface="宋体" pitchFamily="2" charset="-122"/>
                <a:cs typeface="Arial Unicode MS" pitchFamily="34" charset="-122"/>
              </a:rPr>
              <a:t>：</a:t>
            </a:r>
            <a:r>
              <a:rPr lang="en-US" altLang="zh-CN" dirty="0">
                <a:ea typeface="宋体" pitchFamily="2" charset="-122"/>
                <a:cs typeface="Arial Unicode MS" pitchFamily="34" charset="-122"/>
              </a:rPr>
              <a:t>127.0.0.1      </a:t>
            </a:r>
            <a:r>
              <a:rPr lang="zh-CN" altLang="en-US" dirty="0">
                <a:ea typeface="宋体" pitchFamily="2" charset="-122"/>
                <a:cs typeface="Arial Unicode MS" pitchFamily="34" charset="-122"/>
              </a:rPr>
              <a:t>主机名</a:t>
            </a:r>
            <a:r>
              <a:rPr lang="en-US" altLang="zh-CN" dirty="0">
                <a:ea typeface="宋体" pitchFamily="2" charset="-122"/>
                <a:cs typeface="Arial Unicode MS" pitchFamily="34" charset="-122"/>
              </a:rPr>
              <a:t>(</a:t>
            </a:r>
            <a:r>
              <a:rPr lang="en-US" altLang="zh-CN" dirty="0" err="1">
                <a:ea typeface="宋体" pitchFamily="2" charset="-122"/>
                <a:cs typeface="Arial Unicode MS" pitchFamily="34" charset="-122"/>
              </a:rPr>
              <a:t>hostName</a:t>
            </a:r>
            <a:r>
              <a:rPr lang="en-US" altLang="zh-CN" dirty="0">
                <a:ea typeface="宋体" pitchFamily="2" charset="-122"/>
                <a:cs typeface="Arial Unicode MS" pitchFamily="34" charset="-122"/>
              </a:rPr>
              <a:t>)</a:t>
            </a:r>
            <a:r>
              <a:rPr lang="zh-CN" altLang="en-US" dirty="0">
                <a:ea typeface="宋体" pitchFamily="2" charset="-122"/>
                <a:cs typeface="Arial Unicode MS" pitchFamily="34" charset="-122"/>
              </a:rPr>
              <a:t>：</a:t>
            </a:r>
            <a:r>
              <a:rPr lang="en-US" altLang="zh-CN" dirty="0" err="1">
                <a:ea typeface="宋体" pitchFamily="2" charset="-122"/>
                <a:cs typeface="Arial Unicode MS" pitchFamily="34" charset="-122"/>
              </a:rPr>
              <a:t>localhost</a:t>
            </a:r>
            <a:endParaRPr lang="en-US" altLang="zh-CN" dirty="0">
              <a:ea typeface="宋体" pitchFamily="2" charset="-122"/>
              <a:cs typeface="Arial Unicode MS" pitchFamily="34" charset="-122"/>
            </a:endParaRPr>
          </a:p>
          <a:p>
            <a:pPr lvl="1">
              <a:buFont typeface="Wingdings" pitchFamily="2" charset="2"/>
              <a:buChar char="Ø"/>
            </a:pPr>
            <a:r>
              <a:rPr lang="zh-CN" altLang="en-US" dirty="0">
                <a:ea typeface="宋体" pitchFamily="2" charset="-122"/>
                <a:cs typeface="Arial Unicode MS" pitchFamily="34" charset="-122"/>
              </a:rPr>
              <a:t>不易记忆</a:t>
            </a:r>
            <a:endParaRPr lang="en-US" altLang="zh-CN" dirty="0">
              <a:ea typeface="宋体" pitchFamily="2" charset="-122"/>
              <a:cs typeface="Arial Unicode MS" pitchFamily="34" charset="-122"/>
            </a:endParaRPr>
          </a:p>
          <a:p>
            <a:pPr marL="342900" lvl="1" indent="-342900">
              <a:spcBef>
                <a:spcPts val="1800"/>
              </a:spcBef>
              <a:buFont typeface="Wingdings" pitchFamily="2" charset="2"/>
              <a:buChar char="l"/>
            </a:pPr>
            <a:r>
              <a:rPr lang="zh-CN" altLang="en-US" sz="2800" b="1" dirty="0">
                <a:ea typeface="宋体" pitchFamily="2" charset="-122"/>
                <a:cs typeface="Arial Unicode MS" pitchFamily="34" charset="-122"/>
              </a:rPr>
              <a:t>端口号</a:t>
            </a:r>
            <a:r>
              <a:rPr lang="zh-CN" altLang="en-US" sz="2800" dirty="0">
                <a:ea typeface="宋体" pitchFamily="2" charset="-122"/>
                <a:cs typeface="Arial Unicode MS" pitchFamily="34" charset="-122"/>
              </a:rPr>
              <a:t>标识正在计算机上运行的进程（程序）</a:t>
            </a:r>
            <a:endParaRPr lang="en-US" altLang="zh-CN" sz="2800" dirty="0">
              <a:ea typeface="宋体" pitchFamily="2" charset="-122"/>
              <a:cs typeface="Arial Unicode MS" pitchFamily="34" charset="-122"/>
            </a:endParaRPr>
          </a:p>
          <a:p>
            <a:pPr marL="742950" lvl="2" indent="-342900">
              <a:buFont typeface="Wingdings" pitchFamily="2" charset="2"/>
              <a:buChar char="Ø"/>
            </a:pPr>
            <a:r>
              <a:rPr lang="zh-CN" altLang="en-US" sz="2400" dirty="0">
                <a:ea typeface="宋体" pitchFamily="2" charset="-122"/>
                <a:cs typeface="Arial Unicode MS" pitchFamily="34" charset="-122"/>
              </a:rPr>
              <a:t>不同的进程有不同的端口号</a:t>
            </a:r>
            <a:endParaRPr lang="en-US" altLang="zh-CN" sz="2400" dirty="0">
              <a:ea typeface="宋体" pitchFamily="2" charset="-122"/>
              <a:cs typeface="Arial Unicode MS" pitchFamily="34" charset="-122"/>
            </a:endParaRPr>
          </a:p>
          <a:p>
            <a:pPr marL="742950" lvl="2" indent="-342900">
              <a:buFont typeface="Wingdings" pitchFamily="2" charset="2"/>
              <a:buChar char="Ø"/>
            </a:pPr>
            <a:r>
              <a:rPr lang="zh-CN" altLang="en-US" sz="2400" dirty="0">
                <a:ea typeface="宋体" pitchFamily="2" charset="-122"/>
                <a:cs typeface="Arial Unicode MS" pitchFamily="34" charset="-122"/>
              </a:rPr>
              <a:t>被规定为一个 </a:t>
            </a:r>
            <a:r>
              <a:rPr lang="en-US" altLang="zh-CN" sz="2400" dirty="0">
                <a:ea typeface="宋体" pitchFamily="2" charset="-122"/>
                <a:cs typeface="Arial Unicode MS" pitchFamily="34" charset="-122"/>
              </a:rPr>
              <a:t>16 </a:t>
            </a:r>
            <a:r>
              <a:rPr lang="zh-CN" altLang="en-US" sz="2400" dirty="0">
                <a:ea typeface="宋体" pitchFamily="2" charset="-122"/>
                <a:cs typeface="Arial Unicode MS" pitchFamily="34" charset="-122"/>
              </a:rPr>
              <a:t>位的整数 </a:t>
            </a:r>
            <a:r>
              <a:rPr lang="en-US" altLang="zh-CN" sz="2400" dirty="0">
                <a:ea typeface="宋体" pitchFamily="2" charset="-122"/>
                <a:cs typeface="Arial Unicode MS" pitchFamily="34" charset="-122"/>
              </a:rPr>
              <a:t>0~65535</a:t>
            </a:r>
            <a:r>
              <a:rPr lang="zh-CN" altLang="en-US" sz="2400" dirty="0">
                <a:ea typeface="宋体" pitchFamily="2" charset="-122"/>
                <a:cs typeface="Arial Unicode MS" pitchFamily="34" charset="-122"/>
              </a:rPr>
              <a:t>。其中，</a:t>
            </a:r>
            <a:r>
              <a:rPr lang="en-US" altLang="zh-CN" sz="2400" dirty="0">
                <a:ea typeface="宋体" pitchFamily="2" charset="-122"/>
                <a:cs typeface="Arial Unicode MS" pitchFamily="34" charset="-122"/>
              </a:rPr>
              <a:t>0~1023</a:t>
            </a:r>
            <a:r>
              <a:rPr lang="zh-CN" altLang="en-US" sz="2400" dirty="0">
                <a:ea typeface="宋体" pitchFamily="2" charset="-122"/>
                <a:cs typeface="Arial Unicode MS" pitchFamily="34" charset="-122"/>
              </a:rPr>
              <a:t>被预先定义的服务通信占用</a:t>
            </a:r>
            <a:r>
              <a:rPr lang="zh-CN" altLang="en-US" sz="2400">
                <a:ea typeface="宋体" pitchFamily="2" charset="-122"/>
                <a:cs typeface="Arial Unicode MS" pitchFamily="34" charset="-122"/>
              </a:rPr>
              <a:t>（如</a:t>
            </a:r>
            <a:r>
              <a:rPr lang="en-US" altLang="zh-CN" sz="2400">
                <a:ea typeface="宋体" pitchFamily="2" charset="-122"/>
                <a:cs typeface="Arial Unicode MS" pitchFamily="34" charset="-122"/>
              </a:rPr>
              <a:t>http</a:t>
            </a:r>
            <a:r>
              <a:rPr lang="zh-CN" altLang="en-US" sz="2400">
                <a:ea typeface="宋体" pitchFamily="2" charset="-122"/>
                <a:cs typeface="Arial Unicode MS" pitchFamily="34" charset="-122"/>
              </a:rPr>
              <a:t>占用端口</a:t>
            </a:r>
            <a:r>
              <a:rPr lang="en-US" altLang="zh-CN" sz="2400">
                <a:ea typeface="宋体" pitchFamily="2" charset="-122"/>
                <a:cs typeface="Arial Unicode MS" pitchFamily="34" charset="-122"/>
              </a:rPr>
              <a:t>80</a:t>
            </a:r>
            <a:r>
              <a:rPr lang="zh-CN" altLang="en-US" sz="2400">
                <a:ea typeface="宋体" pitchFamily="2" charset="-122"/>
                <a:cs typeface="Arial Unicode MS" pitchFamily="34" charset="-122"/>
              </a:rPr>
              <a:t>，</a:t>
            </a:r>
            <a:r>
              <a:rPr lang="en-US" altLang="zh-CN" sz="2400">
                <a:ea typeface="宋体" pitchFamily="2" charset="-122"/>
                <a:cs typeface="Arial Unicode MS" pitchFamily="34" charset="-122"/>
              </a:rPr>
              <a:t>Tomcat</a:t>
            </a:r>
            <a:r>
              <a:rPr lang="zh-CN" altLang="en-US" sz="2400">
                <a:ea typeface="宋体" pitchFamily="2" charset="-122"/>
                <a:cs typeface="Arial Unicode MS" pitchFamily="34" charset="-122"/>
              </a:rPr>
              <a:t>占用端口</a:t>
            </a:r>
            <a:r>
              <a:rPr lang="en-US" altLang="zh-CN" sz="2400">
                <a:ea typeface="宋体" pitchFamily="2" charset="-122"/>
                <a:cs typeface="Arial Unicode MS" pitchFamily="34" charset="-122"/>
              </a:rPr>
              <a:t>8080</a:t>
            </a:r>
            <a:r>
              <a:rPr lang="zh-CN" altLang="en-US" sz="2400">
                <a:ea typeface="宋体" pitchFamily="2" charset="-122"/>
                <a:cs typeface="Arial Unicode MS" pitchFamily="34" charset="-122"/>
              </a:rPr>
              <a:t>，</a:t>
            </a:r>
            <a:r>
              <a:rPr lang="en-US" altLang="zh-CN" sz="2400">
                <a:ea typeface="宋体" pitchFamily="2" charset="-122"/>
                <a:cs typeface="Arial Unicode MS" pitchFamily="34" charset="-122"/>
              </a:rPr>
              <a:t>MySql</a:t>
            </a:r>
            <a:r>
              <a:rPr lang="zh-CN" altLang="en-US" sz="2400" dirty="0">
                <a:ea typeface="宋体" pitchFamily="2" charset="-122"/>
                <a:cs typeface="Arial Unicode MS" pitchFamily="34" charset="-122"/>
              </a:rPr>
              <a:t>占用</a:t>
            </a:r>
            <a:r>
              <a:rPr lang="zh-CN" altLang="en-US" sz="2400">
                <a:ea typeface="宋体" pitchFamily="2" charset="-122"/>
                <a:cs typeface="Arial Unicode MS" pitchFamily="34" charset="-122"/>
              </a:rPr>
              <a:t>端口</a:t>
            </a:r>
            <a:r>
              <a:rPr lang="en-US" altLang="zh-CN" sz="2400">
                <a:ea typeface="宋体" pitchFamily="2" charset="-122"/>
                <a:cs typeface="Arial Unicode MS" pitchFamily="34" charset="-122"/>
              </a:rPr>
              <a:t>3306,Oracle</a:t>
            </a:r>
            <a:r>
              <a:rPr lang="zh-CN" altLang="en-US" sz="2400">
                <a:ea typeface="宋体" pitchFamily="2" charset="-122"/>
                <a:cs typeface="Arial Unicode MS" pitchFamily="34" charset="-122"/>
              </a:rPr>
              <a:t>占用端口</a:t>
            </a:r>
            <a:r>
              <a:rPr lang="en-US" altLang="zh-CN" sz="2400">
                <a:ea typeface="宋体" pitchFamily="2" charset="-122"/>
                <a:cs typeface="Arial Unicode MS" pitchFamily="34" charset="-122"/>
              </a:rPr>
              <a:t>1521</a:t>
            </a:r>
            <a:r>
              <a:rPr lang="zh-CN" altLang="en-US" sz="2400">
                <a:ea typeface="宋体" pitchFamily="2" charset="-122"/>
                <a:cs typeface="Arial Unicode MS" pitchFamily="34" charset="-122"/>
              </a:rPr>
              <a:t>等</a:t>
            </a:r>
            <a:r>
              <a:rPr lang="zh-CN" altLang="en-US" sz="2400" dirty="0">
                <a:ea typeface="宋体" pitchFamily="2" charset="-122"/>
                <a:cs typeface="Arial Unicode MS" pitchFamily="34" charset="-122"/>
              </a:rPr>
              <a:t>）。除非我们需要访问这些特定服务，否则，就</a:t>
            </a:r>
            <a:r>
              <a:rPr lang="zh-CN" altLang="en-US" sz="2400" b="1" dirty="0">
                <a:solidFill>
                  <a:srgbClr val="0000FF"/>
                </a:solidFill>
                <a:ea typeface="宋体" pitchFamily="2" charset="-122"/>
                <a:cs typeface="Arial Unicode MS" pitchFamily="34" charset="-122"/>
              </a:rPr>
              <a:t>应该使用 </a:t>
            </a:r>
            <a:r>
              <a:rPr lang="en-US" altLang="zh-CN" sz="2400" b="1" dirty="0">
                <a:solidFill>
                  <a:srgbClr val="0000FF"/>
                </a:solidFill>
                <a:ea typeface="宋体" pitchFamily="2" charset="-122"/>
                <a:cs typeface="Arial Unicode MS" pitchFamily="34" charset="-122"/>
              </a:rPr>
              <a:t>1024~65535 </a:t>
            </a:r>
            <a:r>
              <a:rPr lang="zh-CN" altLang="en-US" sz="2400" b="1" dirty="0">
                <a:solidFill>
                  <a:srgbClr val="0000FF"/>
                </a:solidFill>
                <a:ea typeface="宋体" pitchFamily="2" charset="-122"/>
                <a:cs typeface="Arial Unicode MS" pitchFamily="34" charset="-122"/>
              </a:rPr>
              <a:t>这些端口中的某一个进行通信，以免发生端口冲突</a:t>
            </a:r>
            <a:r>
              <a:rPr lang="zh-CN" altLang="en-US" sz="2400" dirty="0">
                <a:ea typeface="宋体" pitchFamily="2" charset="-122"/>
                <a:cs typeface="Arial Unicode MS" pitchFamily="34" charset="-122"/>
              </a:rPr>
              <a:t>。 </a:t>
            </a:r>
            <a:endParaRPr lang="en-US" altLang="zh-CN" sz="2400" dirty="0">
              <a:ea typeface="宋体" pitchFamily="2" charset="-122"/>
              <a:cs typeface="Arial Unicode MS" pitchFamily="34" charset="-122"/>
            </a:endParaRPr>
          </a:p>
          <a:p>
            <a:pPr>
              <a:spcBef>
                <a:spcPts val="1800"/>
              </a:spcBef>
              <a:buFont typeface="Wingdings" pitchFamily="2" charset="2"/>
              <a:buChar char="l"/>
            </a:pPr>
            <a:r>
              <a:rPr lang="zh-CN" altLang="en-US" sz="2400" b="1" dirty="0">
                <a:solidFill>
                  <a:srgbClr val="0000FF"/>
                </a:solidFill>
                <a:ea typeface="宋体" pitchFamily="2" charset="-122"/>
                <a:cs typeface="Arial Unicode MS" pitchFamily="34" charset="-122"/>
              </a:rPr>
              <a:t>端口号与</a:t>
            </a:r>
            <a:r>
              <a:rPr lang="en-US" altLang="zh-CN" sz="2400" b="1" dirty="0">
                <a:solidFill>
                  <a:srgbClr val="0000FF"/>
                </a:solidFill>
                <a:ea typeface="宋体" pitchFamily="2" charset="-122"/>
                <a:cs typeface="Arial Unicode MS" pitchFamily="34" charset="-122"/>
              </a:rPr>
              <a:t>IP</a:t>
            </a:r>
            <a:r>
              <a:rPr lang="zh-CN" altLang="en-US" sz="2400" b="1" dirty="0">
                <a:solidFill>
                  <a:srgbClr val="0000FF"/>
                </a:solidFill>
                <a:ea typeface="宋体" pitchFamily="2" charset="-122"/>
                <a:cs typeface="Arial Unicode MS" pitchFamily="34" charset="-122"/>
              </a:rPr>
              <a:t>地址的组合得出一个网络套</a:t>
            </a:r>
            <a:r>
              <a:rPr lang="zh-CN" altLang="en-US" sz="2400" b="1">
                <a:solidFill>
                  <a:srgbClr val="0000FF"/>
                </a:solidFill>
                <a:ea typeface="宋体" pitchFamily="2" charset="-122"/>
                <a:cs typeface="Arial Unicode MS" pitchFamily="34" charset="-122"/>
              </a:rPr>
              <a:t>接字：</a:t>
            </a:r>
            <a:r>
              <a:rPr lang="en-US" altLang="zh-CN" sz="2400" b="1">
                <a:solidFill>
                  <a:srgbClr val="0000FF"/>
                </a:solidFill>
                <a:ea typeface="宋体" pitchFamily="2" charset="-122"/>
                <a:cs typeface="Arial Unicode MS" pitchFamily="34" charset="-122"/>
              </a:rPr>
              <a:t>Socket</a:t>
            </a:r>
            <a:r>
              <a:rPr lang="zh-CN" altLang="en-US" sz="2400">
                <a:ea typeface="宋体" pitchFamily="2" charset="-122"/>
                <a:cs typeface="Arial Unicode MS" pitchFamily="34" charset="-122"/>
              </a:rPr>
              <a:t>。</a:t>
            </a:r>
            <a:endParaRPr lang="en-US" altLang="zh-CN" sz="2400" dirty="0">
              <a:ea typeface="宋体" pitchFamily="2" charset="-122"/>
              <a:cs typeface="Arial Unicode MS" pitchFamily="34" charset="-122"/>
            </a:endParaRPr>
          </a:p>
        </p:txBody>
      </p:sp>
    </p:spTree>
    <p:extLst>
      <p:ext uri="{BB962C8B-B14F-4D97-AF65-F5344CB8AC3E}">
        <p14:creationId xmlns:p14="http://schemas.microsoft.com/office/powerpoint/2010/main" val="3167413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6012160" y="1769368"/>
            <a:ext cx="2232248" cy="352839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55576" y="1772816"/>
            <a:ext cx="2232248" cy="352839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a:endCxn id="12" idx="1"/>
          </p:cNvCxnSpPr>
          <p:nvPr/>
        </p:nvCxnSpPr>
        <p:spPr>
          <a:xfrm>
            <a:off x="2483768" y="2780928"/>
            <a:ext cx="3960440" cy="3600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475656" y="2456892"/>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444208" y="2492896"/>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475656" y="2132856"/>
            <a:ext cx="936104" cy="369332"/>
          </a:xfrm>
          <a:prstGeom prst="rect">
            <a:avLst/>
          </a:prstGeom>
          <a:noFill/>
        </p:spPr>
        <p:txBody>
          <a:bodyPr wrap="square" rtlCol="0">
            <a:spAutoFit/>
          </a:bodyPr>
          <a:lstStyle/>
          <a:p>
            <a:r>
              <a:rPr lang="en-US" altLang="zh-CN" dirty="0"/>
              <a:t>QQ</a:t>
            </a:r>
            <a:endParaRPr lang="zh-CN" altLang="en-US" dirty="0"/>
          </a:p>
        </p:txBody>
      </p:sp>
      <p:sp>
        <p:nvSpPr>
          <p:cNvPr id="14" name="TextBox 13"/>
          <p:cNvSpPr txBox="1"/>
          <p:nvPr/>
        </p:nvSpPr>
        <p:spPr>
          <a:xfrm>
            <a:off x="6444208" y="2118338"/>
            <a:ext cx="936104" cy="369332"/>
          </a:xfrm>
          <a:prstGeom prst="rect">
            <a:avLst/>
          </a:prstGeom>
          <a:noFill/>
        </p:spPr>
        <p:txBody>
          <a:bodyPr wrap="square" rtlCol="0">
            <a:spAutoFit/>
          </a:bodyPr>
          <a:lstStyle/>
          <a:p>
            <a:r>
              <a:rPr lang="en-US" altLang="zh-CN" dirty="0"/>
              <a:t>QQ</a:t>
            </a:r>
            <a:endParaRPr lang="zh-CN" altLang="en-US" dirty="0"/>
          </a:p>
        </p:txBody>
      </p:sp>
      <p:sp>
        <p:nvSpPr>
          <p:cNvPr id="15" name="TextBox 14"/>
          <p:cNvSpPr txBox="1"/>
          <p:nvPr/>
        </p:nvSpPr>
        <p:spPr>
          <a:xfrm>
            <a:off x="899592" y="2502188"/>
            <a:ext cx="1044116" cy="369332"/>
          </a:xfrm>
          <a:prstGeom prst="rect">
            <a:avLst/>
          </a:prstGeom>
          <a:noFill/>
        </p:spPr>
        <p:txBody>
          <a:bodyPr wrap="square" rtlCol="0">
            <a:spAutoFit/>
          </a:bodyPr>
          <a:lstStyle/>
          <a:p>
            <a:r>
              <a:rPr lang="en-US" altLang="zh-CN" dirty="0"/>
              <a:t>8998</a:t>
            </a:r>
            <a:endParaRPr lang="zh-CN" altLang="en-US" dirty="0"/>
          </a:p>
        </p:txBody>
      </p:sp>
      <p:sp>
        <p:nvSpPr>
          <p:cNvPr id="16" name="TextBox 15"/>
          <p:cNvSpPr txBox="1"/>
          <p:nvPr/>
        </p:nvSpPr>
        <p:spPr>
          <a:xfrm>
            <a:off x="7074278" y="2272226"/>
            <a:ext cx="1044116" cy="369332"/>
          </a:xfrm>
          <a:prstGeom prst="rect">
            <a:avLst/>
          </a:prstGeom>
          <a:noFill/>
        </p:spPr>
        <p:txBody>
          <a:bodyPr wrap="square" rtlCol="0">
            <a:spAutoFit/>
          </a:bodyPr>
          <a:lstStyle/>
          <a:p>
            <a:r>
              <a:rPr lang="en-US" altLang="zh-CN" dirty="0"/>
              <a:t>8998</a:t>
            </a:r>
            <a:endParaRPr lang="zh-CN" altLang="en-US" dirty="0"/>
          </a:p>
        </p:txBody>
      </p:sp>
      <p:cxnSp>
        <p:nvCxnSpPr>
          <p:cNvPr id="17" name="直接箭头连接符 16"/>
          <p:cNvCxnSpPr/>
          <p:nvPr/>
        </p:nvCxnSpPr>
        <p:spPr>
          <a:xfrm flipH="1">
            <a:off x="2483768" y="2996952"/>
            <a:ext cx="3816424"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475656" y="3753036"/>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345270" y="3753036"/>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1475656" y="4509120"/>
            <a:ext cx="1008112" cy="369332"/>
          </a:xfrm>
          <a:prstGeom prst="rect">
            <a:avLst/>
          </a:prstGeom>
          <a:noFill/>
        </p:spPr>
        <p:txBody>
          <a:bodyPr wrap="square" rtlCol="0">
            <a:spAutoFit/>
          </a:bodyPr>
          <a:lstStyle/>
          <a:p>
            <a:r>
              <a:rPr lang="en-US" altLang="zh-CN" dirty="0"/>
              <a:t>MSN</a:t>
            </a:r>
            <a:endParaRPr lang="zh-CN" altLang="en-US" dirty="0"/>
          </a:p>
        </p:txBody>
      </p:sp>
      <p:sp>
        <p:nvSpPr>
          <p:cNvPr id="21" name="TextBox 20"/>
          <p:cNvSpPr txBox="1"/>
          <p:nvPr/>
        </p:nvSpPr>
        <p:spPr>
          <a:xfrm>
            <a:off x="6570222" y="4465948"/>
            <a:ext cx="1008112" cy="369332"/>
          </a:xfrm>
          <a:prstGeom prst="rect">
            <a:avLst/>
          </a:prstGeom>
          <a:noFill/>
        </p:spPr>
        <p:txBody>
          <a:bodyPr wrap="square" rtlCol="0">
            <a:spAutoFit/>
          </a:bodyPr>
          <a:lstStyle/>
          <a:p>
            <a:r>
              <a:rPr lang="en-US" altLang="zh-CN" dirty="0"/>
              <a:t>MSN</a:t>
            </a:r>
            <a:endParaRPr lang="zh-CN" altLang="en-US" dirty="0"/>
          </a:p>
        </p:txBody>
      </p:sp>
      <p:cxnSp>
        <p:nvCxnSpPr>
          <p:cNvPr id="9" name="直接箭头连接符 8"/>
          <p:cNvCxnSpPr>
            <a:endCxn id="18" idx="3"/>
          </p:cNvCxnSpPr>
          <p:nvPr/>
        </p:nvCxnSpPr>
        <p:spPr>
          <a:xfrm flipH="1">
            <a:off x="2627784" y="4077072"/>
            <a:ext cx="3672408"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76981" y="3753036"/>
            <a:ext cx="1044116" cy="369332"/>
          </a:xfrm>
          <a:prstGeom prst="rect">
            <a:avLst/>
          </a:prstGeom>
          <a:noFill/>
        </p:spPr>
        <p:txBody>
          <a:bodyPr wrap="square" rtlCol="0">
            <a:spAutoFit/>
          </a:bodyPr>
          <a:lstStyle/>
          <a:p>
            <a:r>
              <a:rPr lang="en-US" altLang="zh-CN" dirty="0"/>
              <a:t>7898</a:t>
            </a:r>
            <a:endParaRPr lang="zh-CN" altLang="en-US" dirty="0"/>
          </a:p>
        </p:txBody>
      </p:sp>
      <p:sp>
        <p:nvSpPr>
          <p:cNvPr id="23" name="TextBox 22"/>
          <p:cNvSpPr txBox="1"/>
          <p:nvPr/>
        </p:nvSpPr>
        <p:spPr>
          <a:xfrm>
            <a:off x="7218022" y="3931823"/>
            <a:ext cx="1044116" cy="369332"/>
          </a:xfrm>
          <a:prstGeom prst="rect">
            <a:avLst/>
          </a:prstGeom>
          <a:noFill/>
        </p:spPr>
        <p:txBody>
          <a:bodyPr wrap="square" rtlCol="0">
            <a:spAutoFit/>
          </a:bodyPr>
          <a:lstStyle/>
          <a:p>
            <a:r>
              <a:rPr lang="en-US" altLang="zh-CN"/>
              <a:t>7898</a:t>
            </a:r>
            <a:endParaRPr lang="zh-CN" altLang="en-US" dirty="0"/>
          </a:p>
        </p:txBody>
      </p:sp>
      <p:cxnSp>
        <p:nvCxnSpPr>
          <p:cNvPr id="24" name="直接箭头连接符 23"/>
          <p:cNvCxnSpPr/>
          <p:nvPr/>
        </p:nvCxnSpPr>
        <p:spPr>
          <a:xfrm>
            <a:off x="2528846" y="3929210"/>
            <a:ext cx="3816424"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852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203848" y="764704"/>
            <a:ext cx="3682752" cy="710952"/>
          </a:xfrm>
        </p:spPr>
        <p:txBody>
          <a:bodyPr>
            <a:normAutofit/>
          </a:bodyPr>
          <a:lstStyle/>
          <a:p>
            <a:r>
              <a:rPr lang="en-US" altLang="zh-CN" b="1" dirty="0">
                <a:latin typeface="+mn-lt"/>
                <a:ea typeface="宋体" pitchFamily="2" charset="-122"/>
                <a:cs typeface="Arial Unicode MS" pitchFamily="34" charset="-122"/>
              </a:rPr>
              <a:t>InetAddress</a:t>
            </a:r>
            <a:r>
              <a:rPr lang="zh-CN" altLang="en-US" b="1" dirty="0">
                <a:latin typeface="+mn-lt"/>
                <a:ea typeface="宋体" pitchFamily="2" charset="-122"/>
                <a:cs typeface="Arial Unicode MS" pitchFamily="34" charset="-122"/>
              </a:rPr>
              <a:t>类 </a:t>
            </a:r>
          </a:p>
        </p:txBody>
      </p:sp>
      <p:sp>
        <p:nvSpPr>
          <p:cNvPr id="35843" name="Rectangle 3"/>
          <p:cNvSpPr>
            <a:spLocks noGrp="1" noChangeArrowheads="1"/>
          </p:cNvSpPr>
          <p:nvPr>
            <p:ph type="body" idx="1"/>
          </p:nvPr>
        </p:nvSpPr>
        <p:spPr>
          <a:xfrm>
            <a:off x="395536" y="1772816"/>
            <a:ext cx="8496944" cy="4392488"/>
          </a:xfrm>
        </p:spPr>
        <p:txBody>
          <a:bodyPr>
            <a:normAutofit/>
          </a:bodyPr>
          <a:lstStyle/>
          <a:p>
            <a:pPr algn="just">
              <a:buFont typeface="Wingdings" pitchFamily="2" charset="2"/>
              <a:buChar char="l"/>
            </a:pPr>
            <a:r>
              <a:rPr lang="en-US" altLang="zh-CN" sz="2400" dirty="0">
                <a:ea typeface="宋体" pitchFamily="2" charset="-122"/>
                <a:cs typeface="Arial Unicode MS" pitchFamily="34" charset="-122"/>
              </a:rPr>
              <a:t>Internet</a:t>
            </a:r>
            <a:r>
              <a:rPr lang="zh-CN" altLang="en-US" sz="2400" dirty="0">
                <a:ea typeface="宋体" pitchFamily="2" charset="-122"/>
                <a:cs typeface="Arial Unicode MS" pitchFamily="34" charset="-122"/>
              </a:rPr>
              <a:t>上的主机有两种方式表示地址：</a:t>
            </a:r>
            <a:endParaRPr lang="en-US" altLang="zh-CN" sz="2400" dirty="0">
              <a:ea typeface="宋体" pitchFamily="2" charset="-122"/>
              <a:cs typeface="Arial Unicode MS" pitchFamily="34" charset="-122"/>
            </a:endParaRPr>
          </a:p>
          <a:p>
            <a:pPr lvl="1" algn="just">
              <a:buFont typeface="Wingdings" pitchFamily="2" charset="2"/>
              <a:buChar char="Ø"/>
            </a:pPr>
            <a:r>
              <a:rPr lang="zh-CN" altLang="en-US" dirty="0">
                <a:solidFill>
                  <a:srgbClr val="C00000"/>
                </a:solidFill>
                <a:ea typeface="宋体" pitchFamily="2" charset="-122"/>
                <a:cs typeface="Arial Unicode MS" pitchFamily="34" charset="-122"/>
              </a:rPr>
              <a:t>域名</a:t>
            </a:r>
            <a:r>
              <a:rPr lang="en-US" altLang="zh-CN" dirty="0">
                <a:solidFill>
                  <a:srgbClr val="C00000"/>
                </a:solidFill>
                <a:ea typeface="宋体" pitchFamily="2" charset="-122"/>
                <a:cs typeface="Arial Unicode MS" pitchFamily="34" charset="-122"/>
              </a:rPr>
              <a:t>(</a:t>
            </a:r>
            <a:r>
              <a:rPr lang="en-US" altLang="zh-CN" dirty="0" err="1">
                <a:solidFill>
                  <a:srgbClr val="C00000"/>
                </a:solidFill>
                <a:ea typeface="宋体" pitchFamily="2" charset="-122"/>
                <a:cs typeface="Arial Unicode MS" pitchFamily="34" charset="-122"/>
              </a:rPr>
              <a:t>hostName</a:t>
            </a:r>
            <a:r>
              <a:rPr lang="en-US" altLang="zh-CN" dirty="0">
                <a:solidFill>
                  <a:srgbClr val="C00000"/>
                </a:solidFill>
                <a:ea typeface="宋体" pitchFamily="2" charset="-122"/>
                <a:cs typeface="Arial Unicode MS" pitchFamily="34" charset="-122"/>
              </a:rPr>
              <a:t>)</a:t>
            </a:r>
            <a:r>
              <a:rPr lang="zh-CN" altLang="en-US" dirty="0">
                <a:solidFill>
                  <a:srgbClr val="C00000"/>
                </a:solidFill>
                <a:ea typeface="宋体" pitchFamily="2" charset="-122"/>
                <a:cs typeface="Arial Unicode MS" pitchFamily="34" charset="-122"/>
              </a:rPr>
              <a:t>：</a:t>
            </a:r>
            <a:r>
              <a:rPr lang="en-US" altLang="zh-CN" dirty="0">
                <a:ea typeface="宋体" pitchFamily="2" charset="-122"/>
                <a:cs typeface="Arial Unicode MS" pitchFamily="34" charset="-122"/>
              </a:rPr>
              <a:t>www.atguigu.com</a:t>
            </a:r>
          </a:p>
          <a:p>
            <a:pPr lvl="1" algn="just">
              <a:buFont typeface="Wingdings" pitchFamily="2" charset="2"/>
              <a:buChar char="Ø"/>
            </a:pPr>
            <a:r>
              <a:rPr lang="en-US" altLang="zh-CN" dirty="0">
                <a:solidFill>
                  <a:srgbClr val="C00000"/>
                </a:solidFill>
                <a:ea typeface="宋体" pitchFamily="2" charset="-122"/>
                <a:cs typeface="Arial Unicode MS" pitchFamily="34" charset="-122"/>
              </a:rPr>
              <a:t>IP </a:t>
            </a:r>
            <a:r>
              <a:rPr lang="zh-CN" altLang="en-US" dirty="0">
                <a:solidFill>
                  <a:srgbClr val="C00000"/>
                </a:solidFill>
                <a:ea typeface="宋体" pitchFamily="2" charset="-122"/>
                <a:cs typeface="Arial Unicode MS" pitchFamily="34" charset="-122"/>
              </a:rPr>
              <a:t>地址</a:t>
            </a:r>
            <a:r>
              <a:rPr lang="en-US" altLang="zh-CN" dirty="0">
                <a:solidFill>
                  <a:srgbClr val="C00000"/>
                </a:solidFill>
                <a:ea typeface="宋体" pitchFamily="2" charset="-122"/>
                <a:cs typeface="Arial Unicode MS" pitchFamily="34" charset="-122"/>
              </a:rPr>
              <a:t>(</a:t>
            </a:r>
            <a:r>
              <a:rPr lang="en-US" altLang="zh-CN" dirty="0" err="1">
                <a:solidFill>
                  <a:srgbClr val="C00000"/>
                </a:solidFill>
                <a:ea typeface="宋体" pitchFamily="2" charset="-122"/>
                <a:cs typeface="Arial Unicode MS" pitchFamily="34" charset="-122"/>
              </a:rPr>
              <a:t>hostAddress</a:t>
            </a:r>
            <a:r>
              <a:rPr lang="en-US" altLang="zh-CN" dirty="0">
                <a:solidFill>
                  <a:srgbClr val="C00000"/>
                </a:solidFill>
                <a:ea typeface="宋体" pitchFamily="2" charset="-122"/>
                <a:cs typeface="Arial Unicode MS" pitchFamily="34" charset="-122"/>
              </a:rPr>
              <a:t>)</a:t>
            </a:r>
            <a:r>
              <a:rPr lang="zh-CN" altLang="en-US" dirty="0">
                <a:solidFill>
                  <a:srgbClr val="C00000"/>
                </a:solidFill>
                <a:ea typeface="宋体" pitchFamily="2" charset="-122"/>
                <a:cs typeface="Arial Unicode MS" pitchFamily="34" charset="-122"/>
              </a:rPr>
              <a:t>：</a:t>
            </a:r>
            <a:r>
              <a:rPr lang="en-US" altLang="zh-CN" dirty="0">
                <a:ea typeface="宋体" pitchFamily="2" charset="-122"/>
                <a:cs typeface="Arial Unicode MS" pitchFamily="34" charset="-122"/>
              </a:rPr>
              <a:t>202.108.35.210</a:t>
            </a:r>
          </a:p>
          <a:p>
            <a:pPr algn="just">
              <a:buFont typeface="Wingdings" pitchFamily="2" charset="2"/>
              <a:buChar char="l"/>
            </a:pPr>
            <a:r>
              <a:rPr lang="en-US" altLang="zh-CN" sz="2400" dirty="0">
                <a:ea typeface="宋体" pitchFamily="2" charset="-122"/>
                <a:cs typeface="Arial Unicode MS" pitchFamily="34" charset="-122"/>
              </a:rPr>
              <a:t>InetAddress</a:t>
            </a:r>
            <a:r>
              <a:rPr lang="zh-CN" altLang="en-US" sz="2400" dirty="0">
                <a:ea typeface="宋体" pitchFamily="2" charset="-122"/>
                <a:cs typeface="Arial Unicode MS" pitchFamily="34" charset="-122"/>
              </a:rPr>
              <a:t>类主要表示</a:t>
            </a:r>
            <a:r>
              <a:rPr lang="en-US" altLang="zh-CN" sz="2400" dirty="0">
                <a:ea typeface="宋体" pitchFamily="2" charset="-122"/>
                <a:cs typeface="Arial Unicode MS" pitchFamily="34" charset="-122"/>
              </a:rPr>
              <a:t>IP</a:t>
            </a:r>
            <a:r>
              <a:rPr lang="zh-CN" altLang="en-US" sz="2400" dirty="0">
                <a:ea typeface="宋体" pitchFamily="2" charset="-122"/>
                <a:cs typeface="Arial Unicode MS" pitchFamily="34" charset="-122"/>
              </a:rPr>
              <a:t>地址，两个子类：</a:t>
            </a:r>
            <a:r>
              <a:rPr lang="en-US" altLang="zh-CN" sz="2400" dirty="0">
                <a:ea typeface="宋体" pitchFamily="2" charset="-122"/>
                <a:cs typeface="Arial Unicode MS" pitchFamily="34" charset="-122"/>
              </a:rPr>
              <a:t>Inet4Address</a:t>
            </a:r>
            <a:r>
              <a:rPr lang="zh-CN" altLang="en-US" sz="2400" dirty="0">
                <a:ea typeface="宋体" pitchFamily="2" charset="-122"/>
                <a:cs typeface="Arial Unicode MS" pitchFamily="34" charset="-122"/>
              </a:rPr>
              <a:t>、</a:t>
            </a:r>
            <a:r>
              <a:rPr lang="en-US" altLang="zh-CN" sz="2400" dirty="0">
                <a:ea typeface="宋体" pitchFamily="2" charset="-122"/>
                <a:cs typeface="Arial Unicode MS" pitchFamily="34" charset="-122"/>
              </a:rPr>
              <a:t>Inet6Address</a:t>
            </a:r>
            <a:r>
              <a:rPr lang="zh-CN" altLang="en-US" sz="2400" dirty="0">
                <a:ea typeface="宋体" pitchFamily="2" charset="-122"/>
                <a:cs typeface="Arial Unicode MS" pitchFamily="34" charset="-122"/>
              </a:rPr>
              <a:t>。</a:t>
            </a:r>
            <a:endParaRPr lang="en-US" altLang="zh-CN" sz="2400" dirty="0">
              <a:ea typeface="宋体" pitchFamily="2" charset="-122"/>
              <a:cs typeface="Arial Unicode MS" pitchFamily="34" charset="-122"/>
            </a:endParaRPr>
          </a:p>
          <a:p>
            <a:pPr algn="just">
              <a:buFont typeface="Wingdings" pitchFamily="2" charset="2"/>
              <a:buChar char="l"/>
            </a:pPr>
            <a:r>
              <a:rPr lang="en-US" altLang="zh-CN" sz="2400" dirty="0">
                <a:ea typeface="宋体" pitchFamily="2" charset="-122"/>
                <a:cs typeface="Arial Unicode MS" pitchFamily="34" charset="-122"/>
              </a:rPr>
              <a:t>InetAddress </a:t>
            </a:r>
            <a:r>
              <a:rPr lang="zh-CN" altLang="en-US" sz="2400" dirty="0">
                <a:ea typeface="宋体" pitchFamily="2" charset="-122"/>
                <a:cs typeface="Arial Unicode MS" pitchFamily="34" charset="-122"/>
              </a:rPr>
              <a:t>类对象含有一个 </a:t>
            </a:r>
            <a:r>
              <a:rPr lang="en-US" altLang="zh-CN" sz="2400" dirty="0">
                <a:ea typeface="宋体" pitchFamily="2" charset="-122"/>
                <a:cs typeface="Arial Unicode MS" pitchFamily="34" charset="-122"/>
              </a:rPr>
              <a:t>Internet </a:t>
            </a:r>
            <a:r>
              <a:rPr lang="zh-CN" altLang="en-US" sz="2400" dirty="0">
                <a:ea typeface="宋体" pitchFamily="2" charset="-122"/>
                <a:cs typeface="Arial Unicode MS" pitchFamily="34" charset="-122"/>
              </a:rPr>
              <a:t>主机地址的域名和</a:t>
            </a:r>
            <a:r>
              <a:rPr lang="en-US" altLang="zh-CN" sz="2400" dirty="0">
                <a:ea typeface="宋体" pitchFamily="2" charset="-122"/>
                <a:cs typeface="Arial Unicode MS" pitchFamily="34" charset="-122"/>
              </a:rPr>
              <a:t>IP</a:t>
            </a:r>
            <a:r>
              <a:rPr lang="zh-CN" altLang="en-US" sz="2400" dirty="0">
                <a:ea typeface="宋体" pitchFamily="2" charset="-122"/>
                <a:cs typeface="Arial Unicode MS" pitchFamily="34" charset="-122"/>
              </a:rPr>
              <a:t>地址：</a:t>
            </a:r>
            <a:r>
              <a:rPr lang="en-US" altLang="zh-CN" sz="2400" dirty="0">
                <a:ea typeface="宋体" pitchFamily="2" charset="-122"/>
                <a:cs typeface="Arial Unicode MS" pitchFamily="34" charset="-122"/>
              </a:rPr>
              <a:t>www.atguigu.com </a:t>
            </a:r>
            <a:r>
              <a:rPr lang="zh-CN" altLang="en-US" sz="2400" dirty="0">
                <a:ea typeface="宋体" pitchFamily="2" charset="-122"/>
                <a:cs typeface="Arial Unicode MS" pitchFamily="34" charset="-122"/>
              </a:rPr>
              <a:t>和 </a:t>
            </a:r>
            <a:r>
              <a:rPr lang="en-US" altLang="zh-CN" sz="2400" dirty="0">
                <a:ea typeface="宋体" pitchFamily="2" charset="-122"/>
                <a:cs typeface="Arial Unicode MS" pitchFamily="34" charset="-122"/>
              </a:rPr>
              <a:t>202.108.35.210</a:t>
            </a:r>
            <a:r>
              <a:rPr lang="zh-CN" altLang="en-US" sz="2400" dirty="0">
                <a:ea typeface="宋体" pitchFamily="2" charset="-122"/>
                <a:cs typeface="Arial Unicode MS" pitchFamily="34" charset="-122"/>
              </a:rPr>
              <a:t>。</a:t>
            </a:r>
          </a:p>
          <a:p>
            <a:pPr>
              <a:buFont typeface="Wingdings" pitchFamily="2" charset="2"/>
              <a:buChar char="l"/>
            </a:pPr>
            <a:r>
              <a:rPr lang="zh-CN" altLang="en-US" sz="2400" dirty="0">
                <a:ea typeface="宋体" pitchFamily="2" charset="-122"/>
                <a:cs typeface="Arial Unicode MS" pitchFamily="34" charset="-122"/>
              </a:rPr>
              <a:t>域名容易记忆，当在连接网络时输入一个主机的域名后，域名服务器（</a:t>
            </a:r>
            <a:r>
              <a:rPr lang="en-US" altLang="zh-CN" sz="2400" dirty="0">
                <a:ea typeface="宋体" pitchFamily="2" charset="-122"/>
                <a:cs typeface="Arial Unicode MS" pitchFamily="34" charset="-122"/>
              </a:rPr>
              <a:t>DNS</a:t>
            </a:r>
            <a:r>
              <a:rPr lang="zh-CN" altLang="en-US" sz="2400" dirty="0">
                <a:ea typeface="宋体" pitchFamily="2" charset="-122"/>
                <a:cs typeface="Arial Unicode MS" pitchFamily="34" charset="-122"/>
              </a:rPr>
              <a:t>）负责将域名转化成</a:t>
            </a:r>
            <a:r>
              <a:rPr lang="en-US" altLang="zh-CN" sz="2400" dirty="0">
                <a:ea typeface="宋体" pitchFamily="2" charset="-122"/>
                <a:cs typeface="Arial Unicode MS" pitchFamily="34" charset="-122"/>
              </a:rPr>
              <a:t>IP</a:t>
            </a:r>
            <a:r>
              <a:rPr lang="zh-CN" altLang="en-US" sz="2400" dirty="0">
                <a:ea typeface="宋体" pitchFamily="2" charset="-122"/>
                <a:cs typeface="Arial Unicode MS" pitchFamily="34" charset="-122"/>
              </a:rPr>
              <a:t>地址，这样才能和主机建立连接。 </a:t>
            </a:r>
            <a:r>
              <a:rPr lang="en-US" altLang="zh-CN" sz="2400" b="1" dirty="0">
                <a:solidFill>
                  <a:srgbClr val="0000FF"/>
                </a:solidFill>
                <a:ea typeface="宋体" pitchFamily="2" charset="-122"/>
                <a:cs typeface="Arial Unicode MS" pitchFamily="34" charset="-122"/>
              </a:rPr>
              <a:t>-------</a:t>
            </a:r>
            <a:r>
              <a:rPr lang="zh-CN" altLang="en-US" sz="2400" b="1" dirty="0">
                <a:solidFill>
                  <a:srgbClr val="0000FF"/>
                </a:solidFill>
                <a:ea typeface="宋体" pitchFamily="2" charset="-122"/>
                <a:cs typeface="Arial Unicode MS" pitchFamily="34" charset="-122"/>
              </a:rPr>
              <a:t>域名解析</a:t>
            </a:r>
          </a:p>
        </p:txBody>
      </p:sp>
    </p:spTree>
    <p:extLst>
      <p:ext uri="{BB962C8B-B14F-4D97-AF65-F5344CB8AC3E}">
        <p14:creationId xmlns:p14="http://schemas.microsoft.com/office/powerpoint/2010/main" val="2367228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1412776"/>
            <a:ext cx="3528392" cy="2304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017368" y="1412776"/>
            <a:ext cx="2448272" cy="1332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690328"/>
            <a:ext cx="3211328" cy="293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436096" y="1052736"/>
            <a:ext cx="1440160" cy="369332"/>
          </a:xfrm>
          <a:prstGeom prst="rect">
            <a:avLst/>
          </a:prstGeom>
          <a:noFill/>
        </p:spPr>
        <p:txBody>
          <a:bodyPr wrap="square" rtlCol="0">
            <a:spAutoFit/>
          </a:bodyPr>
          <a:lstStyle/>
          <a:p>
            <a:r>
              <a:rPr lang="en-US" altLang="zh-CN" b="1" dirty="0"/>
              <a:t>DNS</a:t>
            </a:r>
            <a:endParaRPr lang="zh-CN" altLang="en-US" b="1" dirty="0"/>
          </a:p>
        </p:txBody>
      </p:sp>
      <p:sp>
        <p:nvSpPr>
          <p:cNvPr id="8" name="TextBox 7"/>
          <p:cNvSpPr txBox="1"/>
          <p:nvPr/>
        </p:nvSpPr>
        <p:spPr>
          <a:xfrm>
            <a:off x="5220072" y="1690328"/>
            <a:ext cx="1872208" cy="369332"/>
          </a:xfrm>
          <a:prstGeom prst="rect">
            <a:avLst/>
          </a:prstGeom>
          <a:noFill/>
        </p:spPr>
        <p:txBody>
          <a:bodyPr wrap="square" rtlCol="0">
            <a:spAutoFit/>
          </a:bodyPr>
          <a:lstStyle/>
          <a:p>
            <a:r>
              <a:rPr lang="en-US" altLang="zh-CN" dirty="0"/>
              <a:t>42.121.6.2</a:t>
            </a:r>
            <a:endParaRPr lang="zh-CN" altLang="en-US" dirty="0"/>
          </a:p>
        </p:txBody>
      </p:sp>
      <p:cxnSp>
        <p:nvCxnSpPr>
          <p:cNvPr id="10" name="直接箭头连接符 9"/>
          <p:cNvCxnSpPr>
            <a:stCxn id="4098" idx="3"/>
          </p:cNvCxnSpPr>
          <p:nvPr/>
        </p:nvCxnSpPr>
        <p:spPr>
          <a:xfrm>
            <a:off x="3894896" y="1836964"/>
            <a:ext cx="1122472"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5" idx="1"/>
          </p:cNvCxnSpPr>
          <p:nvPr/>
        </p:nvCxnSpPr>
        <p:spPr>
          <a:xfrm flipH="1">
            <a:off x="3131840" y="2078850"/>
            <a:ext cx="1885528" cy="77408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875344" y="2744924"/>
            <a:ext cx="1440160" cy="369332"/>
          </a:xfrm>
          <a:prstGeom prst="rect">
            <a:avLst/>
          </a:prstGeom>
          <a:noFill/>
        </p:spPr>
        <p:txBody>
          <a:bodyPr wrap="square" rtlCol="0">
            <a:spAutoFit/>
          </a:bodyPr>
          <a:lstStyle/>
          <a:p>
            <a:r>
              <a:rPr lang="en-US" altLang="zh-CN" dirty="0"/>
              <a:t>42.121.6.2</a:t>
            </a:r>
            <a:endParaRPr lang="zh-CN" altLang="en-US" dirty="0"/>
          </a:p>
        </p:txBody>
      </p:sp>
      <p:cxnSp>
        <p:nvCxnSpPr>
          <p:cNvPr id="16" name="直接箭头连接符 15"/>
          <p:cNvCxnSpPr/>
          <p:nvPr/>
        </p:nvCxnSpPr>
        <p:spPr>
          <a:xfrm>
            <a:off x="2987824" y="3114256"/>
            <a:ext cx="1872208" cy="7780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01332" y="3522936"/>
            <a:ext cx="2304256" cy="369332"/>
          </a:xfrm>
          <a:prstGeom prst="rect">
            <a:avLst/>
          </a:prstGeom>
          <a:noFill/>
        </p:spPr>
        <p:txBody>
          <a:bodyPr wrap="square" rtlCol="0">
            <a:spAutoFit/>
          </a:bodyPr>
          <a:lstStyle/>
          <a:p>
            <a:r>
              <a:rPr lang="zh-CN" altLang="en-US" b="1" dirty="0">
                <a:latin typeface="宋体" pitchFamily="2" charset="-122"/>
                <a:ea typeface="宋体" pitchFamily="2" charset="-122"/>
              </a:rPr>
              <a:t>网络服务器</a:t>
            </a:r>
          </a:p>
        </p:txBody>
      </p:sp>
      <p:cxnSp>
        <p:nvCxnSpPr>
          <p:cNvPr id="19" name="直接箭头连接符 18"/>
          <p:cNvCxnSpPr/>
          <p:nvPr/>
        </p:nvCxnSpPr>
        <p:spPr>
          <a:xfrm>
            <a:off x="1691680" y="3483588"/>
            <a:ext cx="0" cy="60829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83568" y="4293096"/>
            <a:ext cx="2808312" cy="12961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830816" y="4590274"/>
            <a:ext cx="2484688" cy="646331"/>
          </a:xfrm>
          <a:prstGeom prst="rect">
            <a:avLst/>
          </a:prstGeom>
          <a:noFill/>
        </p:spPr>
        <p:txBody>
          <a:bodyPr wrap="square" rtlCol="0">
            <a:spAutoFit/>
          </a:bodyPr>
          <a:lstStyle/>
          <a:p>
            <a:r>
              <a:rPr lang="en-US" altLang="zh-CN" dirty="0"/>
              <a:t>C:\Windows\System32\drivers\etc\hosts</a:t>
            </a:r>
            <a:endParaRPr lang="zh-CN" altLang="en-US" dirty="0"/>
          </a:p>
        </p:txBody>
      </p:sp>
      <p:sp>
        <p:nvSpPr>
          <p:cNvPr id="22" name="TextBox 21"/>
          <p:cNvSpPr txBox="1"/>
          <p:nvPr/>
        </p:nvSpPr>
        <p:spPr>
          <a:xfrm>
            <a:off x="345458" y="5589240"/>
            <a:ext cx="3794494" cy="1015663"/>
          </a:xfrm>
          <a:prstGeom prst="rect">
            <a:avLst/>
          </a:prstGeom>
          <a:noFill/>
        </p:spPr>
        <p:txBody>
          <a:bodyPr wrap="square" rtlCol="0">
            <a:spAutoFit/>
          </a:bodyPr>
          <a:lstStyle/>
          <a:p>
            <a:r>
              <a:rPr lang="zh-CN" altLang="en-US" sz="2000" dirty="0">
                <a:ea typeface="宋体" pitchFamily="2" charset="-122"/>
              </a:rPr>
              <a:t>先找本机</a:t>
            </a:r>
            <a:r>
              <a:rPr lang="en-US" altLang="zh-CN" sz="2000" dirty="0">
                <a:ea typeface="宋体" pitchFamily="2" charset="-122"/>
              </a:rPr>
              <a:t>hosts</a:t>
            </a:r>
            <a:r>
              <a:rPr lang="zh-CN" altLang="en-US" sz="2000" dirty="0">
                <a:ea typeface="宋体" pitchFamily="2" charset="-122"/>
              </a:rPr>
              <a:t>，是否有输入的域名地址，没有的话，再通过</a:t>
            </a:r>
            <a:r>
              <a:rPr lang="en-US" altLang="zh-CN" sz="2000" dirty="0">
                <a:ea typeface="宋体" pitchFamily="2" charset="-122"/>
              </a:rPr>
              <a:t>DNS</a:t>
            </a:r>
            <a:r>
              <a:rPr lang="zh-CN" altLang="en-US" sz="2000" dirty="0">
                <a:ea typeface="宋体" pitchFamily="2" charset="-122"/>
              </a:rPr>
              <a:t>服务器，找主机。</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4095452"/>
            <a:ext cx="4756463" cy="2645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024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699792" y="620688"/>
            <a:ext cx="4546848" cy="767483"/>
          </a:xfrm>
        </p:spPr>
        <p:txBody>
          <a:bodyPr>
            <a:normAutofit/>
          </a:bodyPr>
          <a:lstStyle/>
          <a:p>
            <a:r>
              <a:rPr lang="en-US" altLang="zh-CN" b="1" dirty="0" err="1">
                <a:latin typeface="+mn-lt"/>
                <a:ea typeface="宋体" pitchFamily="2" charset="-122"/>
              </a:rPr>
              <a:t>InetAdress</a:t>
            </a:r>
            <a:r>
              <a:rPr lang="zh-CN" altLang="en-US" b="1" dirty="0">
                <a:latin typeface="+mn-lt"/>
                <a:ea typeface="宋体" pitchFamily="2" charset="-122"/>
              </a:rPr>
              <a:t>类</a:t>
            </a:r>
          </a:p>
        </p:txBody>
      </p:sp>
      <p:sp>
        <p:nvSpPr>
          <p:cNvPr id="2" name="内容占位符 1"/>
          <p:cNvSpPr>
            <a:spLocks noGrp="1"/>
          </p:cNvSpPr>
          <p:nvPr>
            <p:ph idx="1"/>
          </p:nvPr>
        </p:nvSpPr>
        <p:spPr>
          <a:xfrm>
            <a:off x="457200" y="1412776"/>
            <a:ext cx="8229600" cy="4525963"/>
          </a:xfrm>
        </p:spPr>
        <p:txBody>
          <a:bodyPr>
            <a:normAutofit/>
          </a:bodyPr>
          <a:lstStyle/>
          <a:p>
            <a:pPr>
              <a:buFont typeface="Wingdings" pitchFamily="2" charset="2"/>
              <a:buChar char="l"/>
            </a:pPr>
            <a:r>
              <a:rPr lang="en-US" altLang="zh-CN" sz="2400" dirty="0">
                <a:ea typeface="宋体" pitchFamily="2" charset="-122"/>
              </a:rPr>
              <a:t>InetAddress</a:t>
            </a:r>
            <a:r>
              <a:rPr lang="zh-CN" altLang="en-US" sz="2400" dirty="0">
                <a:ea typeface="宋体" pitchFamily="2" charset="-122"/>
              </a:rPr>
              <a:t>类没有提供公共的构造器，而是提供了如下两个静态方法来获取</a:t>
            </a:r>
            <a:r>
              <a:rPr lang="en-US" altLang="zh-CN" sz="2400" dirty="0">
                <a:ea typeface="宋体" pitchFamily="2" charset="-122"/>
              </a:rPr>
              <a:t>InetAddress</a:t>
            </a:r>
            <a:r>
              <a:rPr lang="zh-CN" altLang="en-US" sz="2400" dirty="0">
                <a:ea typeface="宋体" pitchFamily="2" charset="-122"/>
              </a:rPr>
              <a:t>实例</a:t>
            </a:r>
            <a:endParaRPr lang="en-US" altLang="zh-CN" sz="2400" dirty="0">
              <a:ea typeface="宋体" pitchFamily="2" charset="-122"/>
            </a:endParaRPr>
          </a:p>
          <a:p>
            <a:pPr>
              <a:buFont typeface="Wingdings" pitchFamily="2" charset="2"/>
              <a:buChar char="l"/>
            </a:pPr>
            <a:endParaRPr lang="en-US" altLang="zh-CN" sz="2400" dirty="0">
              <a:ea typeface="宋体" pitchFamily="2" charset="-122"/>
            </a:endParaRPr>
          </a:p>
          <a:p>
            <a:pPr>
              <a:buFont typeface="Wingdings" pitchFamily="2" charset="2"/>
              <a:buChar char="l"/>
            </a:pPr>
            <a:endParaRPr lang="en-US" altLang="zh-CN" sz="2400" dirty="0">
              <a:ea typeface="宋体" pitchFamily="2" charset="-122"/>
            </a:endParaRPr>
          </a:p>
          <a:p>
            <a:pPr>
              <a:buFont typeface="Wingdings" pitchFamily="2" charset="2"/>
              <a:buChar char="l"/>
            </a:pPr>
            <a:endParaRPr lang="en-US" altLang="zh-CN" sz="2400" dirty="0">
              <a:ea typeface="宋体" pitchFamily="2" charset="-122"/>
            </a:endParaRPr>
          </a:p>
          <a:p>
            <a:pPr>
              <a:buFont typeface="Wingdings" pitchFamily="2" charset="2"/>
              <a:buChar char="l"/>
            </a:pPr>
            <a:r>
              <a:rPr lang="en-US" altLang="zh-CN" sz="2400" dirty="0">
                <a:ea typeface="宋体" pitchFamily="2" charset="-122"/>
              </a:rPr>
              <a:t>InetAddress</a:t>
            </a:r>
            <a:r>
              <a:rPr lang="zh-CN" altLang="en-US" sz="2400" dirty="0">
                <a:ea typeface="宋体" pitchFamily="2" charset="-122"/>
              </a:rPr>
              <a:t>提供了如下几个常用的方法</a:t>
            </a:r>
            <a:endParaRPr lang="en-US" altLang="zh-CN" sz="2400" dirty="0">
              <a:ea typeface="宋体" pitchFamily="2" charset="-122"/>
            </a:endParaRPr>
          </a:p>
          <a:p>
            <a:pPr marL="0" indent="0">
              <a:buNone/>
            </a:pPr>
            <a:endParaRPr lang="en-US" altLang="zh-CN" sz="2400" dirty="0">
              <a:ea typeface="宋体" pitchFamily="2" charset="-122"/>
            </a:endParaRPr>
          </a:p>
          <a:p>
            <a:pPr marL="0" indent="0">
              <a:buNone/>
            </a:pPr>
            <a:r>
              <a:rPr lang="en-US" altLang="zh-CN" sz="2400" dirty="0">
                <a:ea typeface="宋体" pitchFamily="2" charset="-122"/>
              </a:rPr>
              <a:t>     </a:t>
            </a:r>
            <a:endParaRPr lang="zh-CN" altLang="en-US" sz="2400" dirty="0">
              <a:ea typeface="宋体" pitchFamily="2" charset="-122"/>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864" y="2847534"/>
            <a:ext cx="7198528" cy="535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864" y="2233463"/>
            <a:ext cx="7558568" cy="532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4033664"/>
            <a:ext cx="5760640" cy="1453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4" y="5487488"/>
            <a:ext cx="4752528" cy="547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3000" y="6035427"/>
            <a:ext cx="4752528" cy="493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454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590" y="2060848"/>
            <a:ext cx="8283548"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txBox="1">
            <a:spLocks noChangeArrowheads="1"/>
          </p:cNvSpPr>
          <p:nvPr/>
        </p:nvSpPr>
        <p:spPr>
          <a:xfrm>
            <a:off x="1979712" y="858456"/>
            <a:ext cx="5565304" cy="64807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600" b="1" dirty="0" err="1">
                <a:latin typeface="+mn-lt"/>
                <a:ea typeface="宋体" pitchFamily="2" charset="-122"/>
                <a:cs typeface="Arial Unicode MS" pitchFamily="34" charset="-122"/>
              </a:rPr>
              <a:t>InetAdress</a:t>
            </a:r>
            <a:r>
              <a:rPr lang="en-US" altLang="zh-CN" sz="3600" b="1" dirty="0">
                <a:latin typeface="+mn-lt"/>
                <a:ea typeface="宋体" pitchFamily="2" charset="-122"/>
                <a:cs typeface="Arial Unicode MS" pitchFamily="34" charset="-122"/>
              </a:rPr>
              <a:t> </a:t>
            </a:r>
            <a:r>
              <a:rPr lang="zh-CN" altLang="en-US" sz="3600" b="1" dirty="0">
                <a:latin typeface="+mn-lt"/>
                <a:ea typeface="宋体" pitchFamily="2" charset="-122"/>
                <a:cs typeface="Arial Unicode MS" pitchFamily="34" charset="-122"/>
              </a:rPr>
              <a:t>代码示例</a:t>
            </a:r>
          </a:p>
        </p:txBody>
      </p:sp>
    </p:spTree>
    <p:extLst>
      <p:ext uri="{BB962C8B-B14F-4D97-AF65-F5344CB8AC3E}">
        <p14:creationId xmlns:p14="http://schemas.microsoft.com/office/powerpoint/2010/main" val="1766900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395536" y="2420888"/>
            <a:ext cx="8424936" cy="830997"/>
          </a:xfrm>
          <a:prstGeom prst="rect">
            <a:avLst/>
          </a:prstGeom>
          <a:noFill/>
        </p:spPr>
        <p:txBody>
          <a:bodyPr wrap="square" rtlCol="0">
            <a:spAutoFit/>
          </a:bodyPr>
          <a:lstStyle/>
          <a:p>
            <a:pPr algn="ctr"/>
            <a:r>
              <a:rPr lang="en-US" altLang="zh-CN" sz="4800">
                <a:solidFill>
                  <a:schemeClr val="bg1"/>
                </a:solidFill>
                <a:ea typeface="隶书" panose="02010509060101010101" pitchFamily="49" charset="-122"/>
              </a:rPr>
              <a:t>15-4 TCP</a:t>
            </a:r>
            <a:r>
              <a:rPr lang="zh-CN" altLang="en-US" sz="4800">
                <a:solidFill>
                  <a:schemeClr val="bg1"/>
                </a:solidFill>
                <a:ea typeface="隶书" panose="02010509060101010101" pitchFamily="49" charset="-122"/>
              </a:rPr>
              <a:t>网络通信</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val="4015277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圆角矩形 150"/>
          <p:cNvSpPr/>
          <p:nvPr/>
        </p:nvSpPr>
        <p:spPr>
          <a:xfrm>
            <a:off x="2098124" y="4149661"/>
            <a:ext cx="772424" cy="71238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5" name="TextBox 4"/>
          <p:cNvSpPr txBox="1"/>
          <p:nvPr/>
        </p:nvSpPr>
        <p:spPr>
          <a:xfrm>
            <a:off x="4635718" y="44624"/>
            <a:ext cx="4316336" cy="646331"/>
          </a:xfrm>
          <a:prstGeom prst="rect">
            <a:avLst/>
          </a:prstGeom>
          <a:noFill/>
        </p:spPr>
        <p:txBody>
          <a:bodyPr wrap="square" rtlCol="0">
            <a:spAutoFit/>
          </a:bodyPr>
          <a:lstStyle/>
          <a:p>
            <a:r>
              <a:rPr lang="en-US" altLang="zh-CN" sz="3600" b="1" dirty="0">
                <a:solidFill>
                  <a:srgbClr val="FFFF00"/>
                </a:solidFill>
                <a:latin typeface="Courier New" panose="02070309020205020404" pitchFamily="49" charset="0"/>
                <a:ea typeface="宋体" pitchFamily="2" charset="-122"/>
                <a:cs typeface="Courier New" panose="02070309020205020404" pitchFamily="49" charset="0"/>
              </a:rPr>
              <a:t>Java</a:t>
            </a:r>
            <a:r>
              <a:rPr lang="zh-CN" altLang="en-US" sz="3600" b="1" dirty="0">
                <a:solidFill>
                  <a:srgbClr val="FFFF00"/>
                </a:solidFill>
                <a:latin typeface="Courier New" panose="02070309020205020404" pitchFamily="49" charset="0"/>
                <a:ea typeface="宋体" pitchFamily="2" charset="-122"/>
                <a:cs typeface="Courier New" panose="02070309020205020404" pitchFamily="49" charset="0"/>
              </a:rPr>
              <a:t>基础知识图解</a:t>
            </a:r>
          </a:p>
        </p:txBody>
      </p:sp>
      <p:sp>
        <p:nvSpPr>
          <p:cNvPr id="101" name="圆角矩形 100"/>
          <p:cNvSpPr/>
          <p:nvPr/>
        </p:nvSpPr>
        <p:spPr>
          <a:xfrm>
            <a:off x="183802" y="908720"/>
            <a:ext cx="1440160"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2" name="圆角矩形 101"/>
          <p:cNvSpPr/>
          <p:nvPr/>
        </p:nvSpPr>
        <p:spPr>
          <a:xfrm>
            <a:off x="2056010" y="920552"/>
            <a:ext cx="145536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3" name="圆角矩形 102"/>
          <p:cNvSpPr/>
          <p:nvPr/>
        </p:nvSpPr>
        <p:spPr>
          <a:xfrm>
            <a:off x="5584402" y="908720"/>
            <a:ext cx="1440160"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4" name="圆角矩形 103"/>
          <p:cNvSpPr/>
          <p:nvPr/>
        </p:nvSpPr>
        <p:spPr>
          <a:xfrm>
            <a:off x="4899776" y="2420888"/>
            <a:ext cx="968368"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5" name="圆角矩形 104"/>
          <p:cNvSpPr/>
          <p:nvPr/>
        </p:nvSpPr>
        <p:spPr>
          <a:xfrm>
            <a:off x="6948264" y="2420888"/>
            <a:ext cx="9361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6" name="圆角矩形 105"/>
          <p:cNvSpPr/>
          <p:nvPr/>
        </p:nvSpPr>
        <p:spPr>
          <a:xfrm>
            <a:off x="5951345" y="2420888"/>
            <a:ext cx="852903"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7" name="圆角矩形 106"/>
          <p:cNvSpPr/>
          <p:nvPr/>
        </p:nvSpPr>
        <p:spPr>
          <a:xfrm>
            <a:off x="8013450" y="2420888"/>
            <a:ext cx="73501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8" name="圆角矩形 107"/>
          <p:cNvSpPr/>
          <p:nvPr/>
        </p:nvSpPr>
        <p:spPr>
          <a:xfrm>
            <a:off x="5548670" y="3429000"/>
            <a:ext cx="1800562" cy="43204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9" name="圆角矩形 108"/>
          <p:cNvSpPr/>
          <p:nvPr/>
        </p:nvSpPr>
        <p:spPr>
          <a:xfrm>
            <a:off x="7890449" y="4243927"/>
            <a:ext cx="982318" cy="45595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0" name="圆角矩形 109"/>
          <p:cNvSpPr/>
          <p:nvPr/>
        </p:nvSpPr>
        <p:spPr>
          <a:xfrm>
            <a:off x="4009150" y="4222587"/>
            <a:ext cx="929716" cy="4140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1" name="圆角矩形 110"/>
          <p:cNvSpPr/>
          <p:nvPr/>
        </p:nvSpPr>
        <p:spPr>
          <a:xfrm>
            <a:off x="7143489" y="4228965"/>
            <a:ext cx="596863" cy="4076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2" name="圆角矩形 111"/>
          <p:cNvSpPr/>
          <p:nvPr/>
        </p:nvSpPr>
        <p:spPr>
          <a:xfrm>
            <a:off x="6278876" y="4206563"/>
            <a:ext cx="669388" cy="55221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3" name="圆角矩形 112"/>
          <p:cNvSpPr/>
          <p:nvPr/>
        </p:nvSpPr>
        <p:spPr>
          <a:xfrm>
            <a:off x="5080346" y="4246349"/>
            <a:ext cx="973610" cy="39023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5" name="圆角矩形 114"/>
          <p:cNvSpPr/>
          <p:nvPr/>
        </p:nvSpPr>
        <p:spPr>
          <a:xfrm>
            <a:off x="5240809" y="4862046"/>
            <a:ext cx="1440160"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6" name="圆角矩形 115"/>
          <p:cNvSpPr/>
          <p:nvPr/>
        </p:nvSpPr>
        <p:spPr>
          <a:xfrm>
            <a:off x="8173668"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7" name="圆角矩形 116"/>
          <p:cNvSpPr/>
          <p:nvPr/>
        </p:nvSpPr>
        <p:spPr>
          <a:xfrm>
            <a:off x="7449589"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8" name="圆角矩形 117"/>
          <p:cNvSpPr/>
          <p:nvPr/>
        </p:nvSpPr>
        <p:spPr>
          <a:xfrm>
            <a:off x="6699146" y="5877271"/>
            <a:ext cx="642973" cy="656783"/>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9" name="圆角矩形 118"/>
          <p:cNvSpPr/>
          <p:nvPr/>
        </p:nvSpPr>
        <p:spPr>
          <a:xfrm>
            <a:off x="5771249" y="5877272"/>
            <a:ext cx="81054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0" name="圆角矩形 119"/>
          <p:cNvSpPr/>
          <p:nvPr/>
        </p:nvSpPr>
        <p:spPr>
          <a:xfrm>
            <a:off x="5051169"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2" name="圆角矩形 121"/>
          <p:cNvSpPr/>
          <p:nvPr/>
        </p:nvSpPr>
        <p:spPr>
          <a:xfrm>
            <a:off x="4101491" y="5863217"/>
            <a:ext cx="7939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3" name="圆角矩形 122"/>
          <p:cNvSpPr/>
          <p:nvPr/>
        </p:nvSpPr>
        <p:spPr>
          <a:xfrm>
            <a:off x="3301875"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4" name="圆角矩形 123"/>
          <p:cNvSpPr/>
          <p:nvPr/>
        </p:nvSpPr>
        <p:spPr>
          <a:xfrm>
            <a:off x="2464439" y="5877272"/>
            <a:ext cx="646804" cy="4320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ea typeface="宋体" pitchFamily="2" charset="-122"/>
              <a:cs typeface="Times New Roman" pitchFamily="18" charset="0"/>
            </a:endParaRPr>
          </a:p>
        </p:txBody>
      </p:sp>
      <p:sp>
        <p:nvSpPr>
          <p:cNvPr id="125" name="圆角矩形 124"/>
          <p:cNvSpPr/>
          <p:nvPr/>
        </p:nvSpPr>
        <p:spPr>
          <a:xfrm>
            <a:off x="226633" y="5877272"/>
            <a:ext cx="1354123" cy="4320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ea typeface="宋体" pitchFamily="2" charset="-122"/>
              <a:cs typeface="Times New Roman" pitchFamily="18" charset="0"/>
            </a:endParaRPr>
          </a:p>
        </p:txBody>
      </p:sp>
      <p:sp>
        <p:nvSpPr>
          <p:cNvPr id="126" name="圆角矩形 125"/>
          <p:cNvSpPr/>
          <p:nvPr/>
        </p:nvSpPr>
        <p:spPr>
          <a:xfrm>
            <a:off x="2098124" y="2222160"/>
            <a:ext cx="1190599"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33" name="TextBox 132"/>
          <p:cNvSpPr txBox="1"/>
          <p:nvPr/>
        </p:nvSpPr>
        <p:spPr>
          <a:xfrm>
            <a:off x="183802" y="955467"/>
            <a:ext cx="1584176" cy="338554"/>
          </a:xfrm>
          <a:prstGeom prst="rect">
            <a:avLst/>
          </a:prstGeom>
          <a:noFill/>
        </p:spPr>
        <p:txBody>
          <a:bodyPr wrap="square" rtlCol="0">
            <a:spAutoFit/>
          </a:bodyPr>
          <a:lstStyle/>
          <a:p>
            <a:r>
              <a:rPr lang="en-US" altLang="zh-CN" sz="1600">
                <a:ea typeface="宋体" pitchFamily="2" charset="-122"/>
                <a:cs typeface="Times New Roman" pitchFamily="18" charset="0"/>
              </a:rPr>
              <a:t>Java</a:t>
            </a:r>
            <a:r>
              <a:rPr lang="zh-CN" altLang="en-US" sz="1600">
                <a:ea typeface="宋体" pitchFamily="2" charset="-122"/>
                <a:cs typeface="Times New Roman" pitchFamily="18" charset="0"/>
              </a:rPr>
              <a:t>发展</a:t>
            </a:r>
            <a:r>
              <a:rPr lang="zh-CN" altLang="en-US" sz="1600" dirty="0">
                <a:ea typeface="宋体" pitchFamily="2" charset="-122"/>
                <a:cs typeface="Times New Roman" pitchFamily="18" charset="0"/>
              </a:rPr>
              <a:t>历程</a:t>
            </a:r>
          </a:p>
        </p:txBody>
      </p:sp>
      <p:sp>
        <p:nvSpPr>
          <p:cNvPr id="134" name="TextBox 133"/>
          <p:cNvSpPr txBox="1"/>
          <p:nvPr/>
        </p:nvSpPr>
        <p:spPr>
          <a:xfrm>
            <a:off x="2072520" y="972944"/>
            <a:ext cx="1491368" cy="338554"/>
          </a:xfrm>
          <a:prstGeom prst="rect">
            <a:avLst/>
          </a:prstGeom>
          <a:noFill/>
        </p:spPr>
        <p:txBody>
          <a:bodyPr wrap="square" rtlCol="0">
            <a:spAutoFit/>
          </a:bodyPr>
          <a:lstStyle/>
          <a:p>
            <a:r>
              <a:rPr lang="en-US" altLang="zh-CN" sz="1600" dirty="0">
                <a:ea typeface="宋体" pitchFamily="2" charset="-122"/>
                <a:cs typeface="Times New Roman" pitchFamily="18" charset="0"/>
              </a:rPr>
              <a:t>JAVA</a:t>
            </a:r>
            <a:r>
              <a:rPr lang="zh-CN" altLang="en-US" sz="1600" dirty="0">
                <a:ea typeface="宋体" pitchFamily="2" charset="-122"/>
                <a:cs typeface="Times New Roman" pitchFamily="18" charset="0"/>
              </a:rPr>
              <a:t>环境搭建</a:t>
            </a:r>
          </a:p>
        </p:txBody>
      </p:sp>
      <p:sp>
        <p:nvSpPr>
          <p:cNvPr id="135" name="TextBox 134"/>
          <p:cNvSpPr txBox="1"/>
          <p:nvPr/>
        </p:nvSpPr>
        <p:spPr>
          <a:xfrm>
            <a:off x="5638543" y="941365"/>
            <a:ext cx="1440160" cy="338554"/>
          </a:xfrm>
          <a:prstGeom prst="rect">
            <a:avLst/>
          </a:prstGeom>
          <a:noFill/>
        </p:spPr>
        <p:txBody>
          <a:bodyPr wrap="square" rtlCol="0">
            <a:spAutoFit/>
          </a:bodyPr>
          <a:lstStyle/>
          <a:p>
            <a:r>
              <a:rPr lang="zh-CN" altLang="en-US" sz="1600" dirty="0">
                <a:ea typeface="宋体" pitchFamily="2" charset="-122"/>
                <a:cs typeface="Times New Roman" pitchFamily="18" charset="0"/>
              </a:rPr>
              <a:t>基础程序设计</a:t>
            </a:r>
          </a:p>
        </p:txBody>
      </p:sp>
      <p:sp>
        <p:nvSpPr>
          <p:cNvPr id="136" name="TextBox 135"/>
          <p:cNvSpPr txBox="1"/>
          <p:nvPr/>
        </p:nvSpPr>
        <p:spPr>
          <a:xfrm>
            <a:off x="4913261" y="2492896"/>
            <a:ext cx="1098899" cy="338554"/>
          </a:xfrm>
          <a:prstGeom prst="rect">
            <a:avLst/>
          </a:prstGeom>
          <a:noFill/>
        </p:spPr>
        <p:txBody>
          <a:bodyPr wrap="square" rtlCol="0">
            <a:spAutoFit/>
          </a:bodyPr>
          <a:lstStyle/>
          <a:p>
            <a:r>
              <a:rPr lang="zh-CN" altLang="en-US" sz="1600" dirty="0">
                <a:ea typeface="宋体" pitchFamily="2" charset="-122"/>
                <a:cs typeface="Times New Roman" pitchFamily="18" charset="0"/>
              </a:rPr>
              <a:t>数据类型</a:t>
            </a:r>
          </a:p>
        </p:txBody>
      </p:sp>
      <p:sp>
        <p:nvSpPr>
          <p:cNvPr id="137" name="TextBox 136"/>
          <p:cNvSpPr txBox="1"/>
          <p:nvPr/>
        </p:nvSpPr>
        <p:spPr>
          <a:xfrm>
            <a:off x="6928225" y="2460555"/>
            <a:ext cx="1109769" cy="338554"/>
          </a:xfrm>
          <a:prstGeom prst="rect">
            <a:avLst/>
          </a:prstGeom>
          <a:noFill/>
        </p:spPr>
        <p:txBody>
          <a:bodyPr wrap="square" rtlCol="0">
            <a:spAutoFit/>
          </a:bodyPr>
          <a:lstStyle/>
          <a:p>
            <a:r>
              <a:rPr lang="zh-CN" altLang="en-US" sz="1600" dirty="0">
                <a:ea typeface="宋体" pitchFamily="2" charset="-122"/>
                <a:cs typeface="Times New Roman" pitchFamily="18" charset="0"/>
              </a:rPr>
              <a:t>流程控制</a:t>
            </a:r>
          </a:p>
        </p:txBody>
      </p:sp>
      <p:sp>
        <p:nvSpPr>
          <p:cNvPr id="138" name="TextBox 137"/>
          <p:cNvSpPr txBox="1"/>
          <p:nvPr/>
        </p:nvSpPr>
        <p:spPr>
          <a:xfrm>
            <a:off x="5968098" y="2460555"/>
            <a:ext cx="913069" cy="338554"/>
          </a:xfrm>
          <a:prstGeom prst="rect">
            <a:avLst/>
          </a:prstGeom>
          <a:noFill/>
        </p:spPr>
        <p:txBody>
          <a:bodyPr wrap="square" rtlCol="0">
            <a:spAutoFit/>
          </a:bodyPr>
          <a:lstStyle/>
          <a:p>
            <a:r>
              <a:rPr lang="zh-CN" altLang="en-US" sz="1600" dirty="0">
                <a:ea typeface="宋体" pitchFamily="2" charset="-122"/>
                <a:cs typeface="Times New Roman" pitchFamily="18" charset="0"/>
              </a:rPr>
              <a:t>运算符</a:t>
            </a:r>
          </a:p>
        </p:txBody>
      </p:sp>
      <p:sp>
        <p:nvSpPr>
          <p:cNvPr id="139" name="TextBox 138"/>
          <p:cNvSpPr txBox="1"/>
          <p:nvPr/>
        </p:nvSpPr>
        <p:spPr>
          <a:xfrm>
            <a:off x="8049725" y="2442374"/>
            <a:ext cx="698739" cy="338554"/>
          </a:xfrm>
          <a:prstGeom prst="rect">
            <a:avLst/>
          </a:prstGeom>
          <a:noFill/>
        </p:spPr>
        <p:txBody>
          <a:bodyPr wrap="square" rtlCol="0">
            <a:spAutoFit/>
          </a:bodyPr>
          <a:lstStyle/>
          <a:p>
            <a:r>
              <a:rPr lang="zh-CN" altLang="en-US" sz="1600" dirty="0">
                <a:ea typeface="宋体" pitchFamily="2" charset="-122"/>
                <a:cs typeface="Times New Roman" pitchFamily="18" charset="0"/>
              </a:rPr>
              <a:t>数组</a:t>
            </a:r>
          </a:p>
        </p:txBody>
      </p:sp>
      <p:sp>
        <p:nvSpPr>
          <p:cNvPr id="140" name="TextBox 139"/>
          <p:cNvSpPr txBox="1"/>
          <p:nvPr/>
        </p:nvSpPr>
        <p:spPr>
          <a:xfrm>
            <a:off x="5652120" y="3504467"/>
            <a:ext cx="1711778" cy="369332"/>
          </a:xfrm>
          <a:prstGeom prst="rect">
            <a:avLst/>
          </a:prstGeom>
          <a:noFill/>
        </p:spPr>
        <p:txBody>
          <a:bodyPr wrap="square" rtlCol="0">
            <a:spAutoFit/>
          </a:bodyPr>
          <a:lstStyle/>
          <a:p>
            <a:r>
              <a:rPr lang="zh-CN" altLang="en-US" dirty="0">
                <a:ea typeface="宋体" pitchFamily="2" charset="-122"/>
                <a:cs typeface="Times New Roman" pitchFamily="18" charset="0"/>
              </a:rPr>
              <a:t>面向对象编程</a:t>
            </a:r>
          </a:p>
        </p:txBody>
      </p:sp>
      <p:sp>
        <p:nvSpPr>
          <p:cNvPr id="141" name="TextBox 140"/>
          <p:cNvSpPr txBox="1"/>
          <p:nvPr/>
        </p:nvSpPr>
        <p:spPr>
          <a:xfrm>
            <a:off x="4041415" y="4286197"/>
            <a:ext cx="932483" cy="338554"/>
          </a:xfrm>
          <a:prstGeom prst="rect">
            <a:avLst/>
          </a:prstGeom>
          <a:noFill/>
        </p:spPr>
        <p:txBody>
          <a:bodyPr wrap="square" rtlCol="0">
            <a:spAutoFit/>
          </a:bodyPr>
          <a:lstStyle/>
          <a:p>
            <a:r>
              <a:rPr lang="zh-CN" altLang="en-US" sz="1600">
                <a:ea typeface="宋体" pitchFamily="2" charset="-122"/>
                <a:cs typeface="Times New Roman" pitchFamily="18" charset="0"/>
              </a:rPr>
              <a:t>类</a:t>
            </a:r>
            <a:r>
              <a:rPr lang="en-US" altLang="zh-CN" sz="1600">
                <a:ea typeface="宋体" pitchFamily="2" charset="-122"/>
                <a:cs typeface="Times New Roman" pitchFamily="18" charset="0"/>
              </a:rPr>
              <a:t>/</a:t>
            </a:r>
            <a:r>
              <a:rPr lang="zh-CN" altLang="en-US" sz="1600">
                <a:ea typeface="宋体" pitchFamily="2" charset="-122"/>
                <a:cs typeface="Times New Roman" pitchFamily="18" charset="0"/>
              </a:rPr>
              <a:t>对象</a:t>
            </a:r>
            <a:endParaRPr lang="zh-CN" altLang="en-US" sz="1600" dirty="0">
              <a:ea typeface="宋体" pitchFamily="2" charset="-122"/>
              <a:cs typeface="Times New Roman" pitchFamily="18" charset="0"/>
            </a:endParaRPr>
          </a:p>
        </p:txBody>
      </p:sp>
      <p:sp>
        <p:nvSpPr>
          <p:cNvPr id="142" name="TextBox 141"/>
          <p:cNvSpPr txBox="1"/>
          <p:nvPr/>
        </p:nvSpPr>
        <p:spPr>
          <a:xfrm>
            <a:off x="5045353" y="4290674"/>
            <a:ext cx="1043596" cy="338554"/>
          </a:xfrm>
          <a:prstGeom prst="rect">
            <a:avLst/>
          </a:prstGeom>
          <a:noFill/>
        </p:spPr>
        <p:txBody>
          <a:bodyPr wrap="square" rtlCol="0">
            <a:spAutoFit/>
          </a:bodyPr>
          <a:lstStyle/>
          <a:p>
            <a:r>
              <a:rPr lang="zh-CN" altLang="en-US" sz="1600">
                <a:ea typeface="宋体" pitchFamily="2" charset="-122"/>
                <a:cs typeface="Times New Roman" pitchFamily="18" charset="0"/>
              </a:rPr>
              <a:t>类的结构</a:t>
            </a:r>
            <a:endParaRPr lang="zh-CN" altLang="en-US" sz="1600" dirty="0">
              <a:ea typeface="宋体" pitchFamily="2" charset="-122"/>
              <a:cs typeface="Times New Roman" pitchFamily="18" charset="0"/>
            </a:endParaRPr>
          </a:p>
        </p:txBody>
      </p:sp>
      <p:sp>
        <p:nvSpPr>
          <p:cNvPr id="144" name="TextBox 143"/>
          <p:cNvSpPr txBox="1"/>
          <p:nvPr/>
        </p:nvSpPr>
        <p:spPr>
          <a:xfrm>
            <a:off x="7884368" y="4293096"/>
            <a:ext cx="1008745" cy="338554"/>
          </a:xfrm>
          <a:prstGeom prst="rect">
            <a:avLst/>
          </a:prstGeom>
          <a:noFill/>
        </p:spPr>
        <p:txBody>
          <a:bodyPr wrap="square" rtlCol="0">
            <a:spAutoFit/>
          </a:bodyPr>
          <a:lstStyle/>
          <a:p>
            <a:r>
              <a:rPr lang="zh-CN" altLang="en-US" sz="1600" dirty="0">
                <a:ea typeface="宋体" pitchFamily="2" charset="-122"/>
                <a:cs typeface="Times New Roman" pitchFamily="18" charset="0"/>
              </a:rPr>
              <a:t>设计模式</a:t>
            </a:r>
          </a:p>
        </p:txBody>
      </p:sp>
      <p:sp>
        <p:nvSpPr>
          <p:cNvPr id="145" name="TextBox 144"/>
          <p:cNvSpPr txBox="1"/>
          <p:nvPr/>
        </p:nvSpPr>
        <p:spPr>
          <a:xfrm>
            <a:off x="7155329" y="4272191"/>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接口</a:t>
            </a:r>
          </a:p>
        </p:txBody>
      </p:sp>
      <p:sp>
        <p:nvSpPr>
          <p:cNvPr id="146" name="TextBox 145"/>
          <p:cNvSpPr txBox="1"/>
          <p:nvPr/>
        </p:nvSpPr>
        <p:spPr>
          <a:xfrm>
            <a:off x="6324788" y="4212377"/>
            <a:ext cx="653395" cy="584775"/>
          </a:xfrm>
          <a:prstGeom prst="rect">
            <a:avLst/>
          </a:prstGeom>
          <a:noFill/>
        </p:spPr>
        <p:txBody>
          <a:bodyPr wrap="square" rtlCol="0">
            <a:spAutoFit/>
          </a:bodyPr>
          <a:lstStyle/>
          <a:p>
            <a:r>
              <a:rPr lang="zh-CN" altLang="en-US" sz="1600" dirty="0">
                <a:ea typeface="宋体" pitchFamily="2" charset="-122"/>
                <a:cs typeface="Times New Roman" pitchFamily="18" charset="0"/>
              </a:rPr>
              <a:t>三大特性</a:t>
            </a:r>
          </a:p>
        </p:txBody>
      </p:sp>
      <p:sp>
        <p:nvSpPr>
          <p:cNvPr id="147" name="TextBox 146"/>
          <p:cNvSpPr txBox="1"/>
          <p:nvPr/>
        </p:nvSpPr>
        <p:spPr>
          <a:xfrm>
            <a:off x="5267263" y="4908793"/>
            <a:ext cx="1413706" cy="338554"/>
          </a:xfrm>
          <a:prstGeom prst="rect">
            <a:avLst/>
          </a:prstGeom>
          <a:noFill/>
        </p:spPr>
        <p:txBody>
          <a:bodyPr wrap="square" rtlCol="0">
            <a:spAutoFit/>
          </a:bodyPr>
          <a:lstStyle/>
          <a:p>
            <a:r>
              <a:rPr lang="zh-CN" altLang="en-US" sz="1600" dirty="0">
                <a:ea typeface="宋体" pitchFamily="2" charset="-122"/>
                <a:cs typeface="Times New Roman" pitchFamily="18" charset="0"/>
              </a:rPr>
              <a:t>应用程序开发</a:t>
            </a:r>
          </a:p>
        </p:txBody>
      </p:sp>
      <p:sp>
        <p:nvSpPr>
          <p:cNvPr id="148" name="TextBox 147"/>
          <p:cNvSpPr txBox="1"/>
          <p:nvPr/>
        </p:nvSpPr>
        <p:spPr>
          <a:xfrm>
            <a:off x="2464439" y="5926560"/>
            <a:ext cx="812219" cy="338554"/>
          </a:xfrm>
          <a:prstGeom prst="rect">
            <a:avLst/>
          </a:prstGeom>
          <a:noFill/>
        </p:spPr>
        <p:txBody>
          <a:bodyPr wrap="square" rtlCol="0">
            <a:spAutoFit/>
          </a:bodyPr>
          <a:lstStyle/>
          <a:p>
            <a:r>
              <a:rPr lang="en-US" altLang="zh-CN" sz="1600" dirty="0">
                <a:ea typeface="宋体" pitchFamily="2" charset="-122"/>
                <a:cs typeface="Times New Roman" pitchFamily="18" charset="0"/>
              </a:rPr>
              <a:t>JDBC</a:t>
            </a:r>
            <a:endParaRPr lang="zh-CN" altLang="en-US" sz="1600" dirty="0">
              <a:ea typeface="宋体" pitchFamily="2" charset="-122"/>
              <a:cs typeface="Times New Roman" pitchFamily="18" charset="0"/>
            </a:endParaRPr>
          </a:p>
        </p:txBody>
      </p:sp>
      <p:sp>
        <p:nvSpPr>
          <p:cNvPr id="149" name="TextBox 148"/>
          <p:cNvSpPr txBox="1"/>
          <p:nvPr/>
        </p:nvSpPr>
        <p:spPr>
          <a:xfrm>
            <a:off x="3322977" y="5924019"/>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集合</a:t>
            </a:r>
          </a:p>
        </p:txBody>
      </p:sp>
      <p:sp>
        <p:nvSpPr>
          <p:cNvPr id="150" name="TextBox 149"/>
          <p:cNvSpPr txBox="1"/>
          <p:nvPr/>
        </p:nvSpPr>
        <p:spPr>
          <a:xfrm>
            <a:off x="4115065" y="5901292"/>
            <a:ext cx="956506" cy="338554"/>
          </a:xfrm>
          <a:prstGeom prst="rect">
            <a:avLst/>
          </a:prstGeom>
          <a:noFill/>
        </p:spPr>
        <p:txBody>
          <a:bodyPr wrap="square" rtlCol="0">
            <a:spAutoFit/>
          </a:bodyPr>
          <a:lstStyle/>
          <a:p>
            <a:r>
              <a:rPr lang="en-US" altLang="zh-CN" sz="1600">
                <a:ea typeface="宋体" pitchFamily="2" charset="-122"/>
                <a:cs typeface="Times New Roman" pitchFamily="18" charset="0"/>
              </a:rPr>
              <a:t>IO/NIO</a:t>
            </a:r>
            <a:endParaRPr lang="zh-CN" altLang="en-US" sz="1600" dirty="0">
              <a:ea typeface="宋体" pitchFamily="2" charset="-122"/>
              <a:cs typeface="Times New Roman" pitchFamily="18" charset="0"/>
            </a:endParaRPr>
          </a:p>
        </p:txBody>
      </p:sp>
      <p:sp>
        <p:nvSpPr>
          <p:cNvPr id="152" name="TextBox 151"/>
          <p:cNvSpPr txBox="1"/>
          <p:nvPr/>
        </p:nvSpPr>
        <p:spPr>
          <a:xfrm>
            <a:off x="5081579" y="5949280"/>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类库</a:t>
            </a:r>
          </a:p>
        </p:txBody>
      </p:sp>
      <p:sp>
        <p:nvSpPr>
          <p:cNvPr id="153" name="TextBox 152"/>
          <p:cNvSpPr txBox="1"/>
          <p:nvPr/>
        </p:nvSpPr>
        <p:spPr>
          <a:xfrm>
            <a:off x="5771249" y="5949280"/>
            <a:ext cx="810226" cy="338554"/>
          </a:xfrm>
          <a:prstGeom prst="rect">
            <a:avLst/>
          </a:prstGeom>
          <a:noFill/>
        </p:spPr>
        <p:txBody>
          <a:bodyPr wrap="square" rtlCol="0">
            <a:spAutoFit/>
          </a:bodyPr>
          <a:lstStyle/>
          <a:p>
            <a:r>
              <a:rPr lang="zh-CN" altLang="en-US" sz="1600" dirty="0">
                <a:ea typeface="宋体" pitchFamily="2" charset="-122"/>
                <a:cs typeface="Times New Roman" pitchFamily="18" charset="0"/>
              </a:rPr>
              <a:t>多线程</a:t>
            </a:r>
          </a:p>
        </p:txBody>
      </p:sp>
      <p:sp>
        <p:nvSpPr>
          <p:cNvPr id="154" name="TextBox 153"/>
          <p:cNvSpPr txBox="1"/>
          <p:nvPr/>
        </p:nvSpPr>
        <p:spPr>
          <a:xfrm>
            <a:off x="6707353" y="5949280"/>
            <a:ext cx="740879" cy="584775"/>
          </a:xfrm>
          <a:prstGeom prst="rect">
            <a:avLst/>
          </a:prstGeom>
          <a:noFill/>
        </p:spPr>
        <p:txBody>
          <a:bodyPr wrap="square" rtlCol="0">
            <a:spAutoFit/>
          </a:bodyPr>
          <a:lstStyle/>
          <a:p>
            <a:r>
              <a:rPr lang="zh-CN" altLang="en-US" sz="1600">
                <a:ea typeface="宋体" pitchFamily="2" charset="-122"/>
                <a:cs typeface="Times New Roman" pitchFamily="18" charset="0"/>
              </a:rPr>
              <a:t>异常处理</a:t>
            </a:r>
            <a:endParaRPr lang="zh-CN" altLang="en-US" sz="1600" dirty="0">
              <a:ea typeface="宋体" pitchFamily="2" charset="-122"/>
              <a:cs typeface="Times New Roman" pitchFamily="18" charset="0"/>
            </a:endParaRPr>
          </a:p>
        </p:txBody>
      </p:sp>
      <p:sp>
        <p:nvSpPr>
          <p:cNvPr id="155" name="TextBox 154"/>
          <p:cNvSpPr txBox="1"/>
          <p:nvPr/>
        </p:nvSpPr>
        <p:spPr>
          <a:xfrm>
            <a:off x="7462133" y="5918181"/>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反射</a:t>
            </a:r>
          </a:p>
        </p:txBody>
      </p:sp>
      <p:sp>
        <p:nvSpPr>
          <p:cNvPr id="156" name="TextBox 155"/>
          <p:cNvSpPr txBox="1"/>
          <p:nvPr/>
        </p:nvSpPr>
        <p:spPr>
          <a:xfrm>
            <a:off x="8177923" y="5924019"/>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网络</a:t>
            </a:r>
          </a:p>
        </p:txBody>
      </p:sp>
      <p:sp>
        <p:nvSpPr>
          <p:cNvPr id="157" name="TextBox 156"/>
          <p:cNvSpPr txBox="1"/>
          <p:nvPr/>
        </p:nvSpPr>
        <p:spPr>
          <a:xfrm>
            <a:off x="154625" y="5949280"/>
            <a:ext cx="1395437" cy="338554"/>
          </a:xfrm>
          <a:prstGeom prst="rect">
            <a:avLst/>
          </a:prstGeom>
          <a:noFill/>
        </p:spPr>
        <p:txBody>
          <a:bodyPr wrap="square" rtlCol="0">
            <a:spAutoFit/>
          </a:bodyPr>
          <a:lstStyle/>
          <a:p>
            <a:r>
              <a:rPr lang="en-US" altLang="zh-CN" sz="1600" dirty="0">
                <a:ea typeface="宋体" pitchFamily="2" charset="-122"/>
                <a:cs typeface="Times New Roman" pitchFamily="18" charset="0"/>
              </a:rPr>
              <a:t>Oracle/MySQL</a:t>
            </a:r>
            <a:endParaRPr lang="zh-CN" altLang="en-US" sz="1600" dirty="0">
              <a:ea typeface="宋体" pitchFamily="2" charset="-122"/>
              <a:cs typeface="Times New Roman" pitchFamily="18" charset="0"/>
            </a:endParaRPr>
          </a:p>
        </p:txBody>
      </p:sp>
      <p:sp>
        <p:nvSpPr>
          <p:cNvPr id="159" name="TextBox 158"/>
          <p:cNvSpPr txBox="1"/>
          <p:nvPr/>
        </p:nvSpPr>
        <p:spPr>
          <a:xfrm>
            <a:off x="2123729" y="4221088"/>
            <a:ext cx="864095" cy="584775"/>
          </a:xfrm>
          <a:prstGeom prst="rect">
            <a:avLst/>
          </a:prstGeom>
          <a:noFill/>
        </p:spPr>
        <p:txBody>
          <a:bodyPr wrap="square" rtlCol="0">
            <a:spAutoFit/>
          </a:bodyPr>
          <a:lstStyle/>
          <a:p>
            <a:r>
              <a:rPr lang="en-US" altLang="zh-CN" sz="1600">
                <a:ea typeface="宋体" pitchFamily="2" charset="-122"/>
                <a:cs typeface="Times New Roman" pitchFamily="18" charset="0"/>
              </a:rPr>
              <a:t>Java</a:t>
            </a:r>
            <a:r>
              <a:rPr lang="zh-CN" altLang="en-US" sz="1600">
                <a:ea typeface="宋体" pitchFamily="2" charset="-122"/>
                <a:cs typeface="Times New Roman" pitchFamily="18" charset="0"/>
              </a:rPr>
              <a:t>新</a:t>
            </a:r>
            <a:r>
              <a:rPr lang="zh-CN" altLang="en-US" sz="1600" dirty="0">
                <a:ea typeface="宋体" pitchFamily="2" charset="-122"/>
                <a:cs typeface="Times New Roman" pitchFamily="18" charset="0"/>
              </a:rPr>
              <a:t>特性</a:t>
            </a:r>
          </a:p>
        </p:txBody>
      </p:sp>
      <p:cxnSp>
        <p:nvCxnSpPr>
          <p:cNvPr id="165" name="直接箭头连接符 164"/>
          <p:cNvCxnSpPr>
            <a:stCxn id="101" idx="3"/>
            <a:endCxn id="102" idx="1"/>
          </p:cNvCxnSpPr>
          <p:nvPr/>
        </p:nvCxnSpPr>
        <p:spPr>
          <a:xfrm>
            <a:off x="1623962" y="1124744"/>
            <a:ext cx="432048" cy="11832"/>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a:stCxn id="134" idx="3"/>
            <a:endCxn id="103" idx="1"/>
          </p:cNvCxnSpPr>
          <p:nvPr/>
        </p:nvCxnSpPr>
        <p:spPr>
          <a:xfrm flipV="1">
            <a:off x="3563888" y="1124744"/>
            <a:ext cx="2020514" cy="17477"/>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p:nvPr/>
        </p:nvCxnSpPr>
        <p:spPr>
          <a:xfrm>
            <a:off x="6278876" y="1368407"/>
            <a:ext cx="0" cy="1052481"/>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8" name="肘形连接符 167"/>
          <p:cNvCxnSpPr>
            <a:endCxn id="104" idx="0"/>
          </p:cNvCxnSpPr>
          <p:nvPr/>
        </p:nvCxnSpPr>
        <p:spPr>
          <a:xfrm rot="10800000" flipV="1">
            <a:off x="5383960" y="1882928"/>
            <a:ext cx="1456572" cy="537959"/>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0" name="肘形连接符 169"/>
          <p:cNvCxnSpPr>
            <a:endCxn id="107" idx="0"/>
          </p:cNvCxnSpPr>
          <p:nvPr/>
        </p:nvCxnSpPr>
        <p:spPr>
          <a:xfrm>
            <a:off x="6529953" y="1882929"/>
            <a:ext cx="1851004" cy="537959"/>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1" name="肘形连接符 170"/>
          <p:cNvCxnSpPr/>
          <p:nvPr/>
        </p:nvCxnSpPr>
        <p:spPr>
          <a:xfrm rot="16200000" flipH="1">
            <a:off x="2578947" y="2437978"/>
            <a:ext cx="3957616" cy="1366106"/>
          </a:xfrm>
          <a:prstGeom prst="bentConnector3">
            <a:avLst>
              <a:gd name="adj1" fmla="val 99658"/>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a:off x="3876037" y="3629784"/>
            <a:ext cx="1677830"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4" name="肘形连接符 173"/>
          <p:cNvCxnSpPr>
            <a:stCxn id="108" idx="2"/>
            <a:endCxn id="109" idx="0"/>
          </p:cNvCxnSpPr>
          <p:nvPr/>
        </p:nvCxnSpPr>
        <p:spPr>
          <a:xfrm rot="16200000" flipH="1">
            <a:off x="7223840" y="3086158"/>
            <a:ext cx="382879" cy="1932657"/>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5" name="肘形连接符 174"/>
          <p:cNvCxnSpPr>
            <a:stCxn id="108" idx="2"/>
            <a:endCxn id="113" idx="0"/>
          </p:cNvCxnSpPr>
          <p:nvPr/>
        </p:nvCxnSpPr>
        <p:spPr>
          <a:xfrm rot="5400000">
            <a:off x="5815401" y="3612798"/>
            <a:ext cx="385301" cy="881800"/>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6" name="肘形连接符 175"/>
          <p:cNvCxnSpPr>
            <a:stCxn id="108" idx="2"/>
            <a:endCxn id="110" idx="0"/>
          </p:cNvCxnSpPr>
          <p:nvPr/>
        </p:nvCxnSpPr>
        <p:spPr>
          <a:xfrm rot="5400000">
            <a:off x="5280711" y="3054346"/>
            <a:ext cx="361539" cy="1974943"/>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7" name="肘形连接符 176"/>
          <p:cNvCxnSpPr>
            <a:stCxn id="108" idx="2"/>
            <a:endCxn id="111" idx="0"/>
          </p:cNvCxnSpPr>
          <p:nvPr/>
        </p:nvCxnSpPr>
        <p:spPr>
          <a:xfrm rot="16200000" flipH="1">
            <a:off x="6761478" y="3548521"/>
            <a:ext cx="367917" cy="992970"/>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8" name="肘形连接符 177"/>
          <p:cNvCxnSpPr>
            <a:stCxn id="108" idx="2"/>
            <a:endCxn id="112" idx="0"/>
          </p:cNvCxnSpPr>
          <p:nvPr/>
        </p:nvCxnSpPr>
        <p:spPr>
          <a:xfrm rot="16200000" flipH="1">
            <a:off x="6358503" y="3951495"/>
            <a:ext cx="345515" cy="16461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9" name="肘形连接符 178"/>
          <p:cNvCxnSpPr>
            <a:stCxn id="115" idx="2"/>
            <a:endCxn id="124" idx="0"/>
          </p:cNvCxnSpPr>
          <p:nvPr/>
        </p:nvCxnSpPr>
        <p:spPr>
          <a:xfrm rot="5400000">
            <a:off x="4082776" y="3999159"/>
            <a:ext cx="583178" cy="317304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0" name="肘形连接符 179"/>
          <p:cNvCxnSpPr>
            <a:stCxn id="115" idx="2"/>
            <a:endCxn id="123" idx="0"/>
          </p:cNvCxnSpPr>
          <p:nvPr/>
        </p:nvCxnSpPr>
        <p:spPr>
          <a:xfrm rot="5400000">
            <a:off x="4501494" y="4417877"/>
            <a:ext cx="583178" cy="2335612"/>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1" name="肘形连接符 180"/>
          <p:cNvCxnSpPr>
            <a:stCxn id="115" idx="2"/>
            <a:endCxn id="122" idx="0"/>
          </p:cNvCxnSpPr>
          <p:nvPr/>
        </p:nvCxnSpPr>
        <p:spPr>
          <a:xfrm rot="5400000">
            <a:off x="4945105" y="4847432"/>
            <a:ext cx="569123" cy="1462446"/>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3" name="肘形连接符 182"/>
          <p:cNvCxnSpPr>
            <a:stCxn id="115" idx="2"/>
            <a:endCxn id="120" idx="0"/>
          </p:cNvCxnSpPr>
          <p:nvPr/>
        </p:nvCxnSpPr>
        <p:spPr>
          <a:xfrm rot="5400000">
            <a:off x="5376141" y="5292524"/>
            <a:ext cx="583178" cy="58631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4" name="肘形连接符 183"/>
          <p:cNvCxnSpPr>
            <a:stCxn id="115" idx="2"/>
            <a:endCxn id="119" idx="0"/>
          </p:cNvCxnSpPr>
          <p:nvPr/>
        </p:nvCxnSpPr>
        <p:spPr>
          <a:xfrm rot="16200000" flipH="1">
            <a:off x="5777116" y="5477867"/>
            <a:ext cx="583178" cy="215632"/>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5" name="肘形连接符 184"/>
          <p:cNvCxnSpPr>
            <a:stCxn id="115" idx="2"/>
            <a:endCxn id="118" idx="0"/>
          </p:cNvCxnSpPr>
          <p:nvPr/>
        </p:nvCxnSpPr>
        <p:spPr>
          <a:xfrm rot="16200000" flipH="1">
            <a:off x="6199173" y="5055810"/>
            <a:ext cx="583177" cy="105974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6" name="肘形连接符 185"/>
          <p:cNvCxnSpPr>
            <a:stCxn id="115" idx="2"/>
            <a:endCxn id="155" idx="0"/>
          </p:cNvCxnSpPr>
          <p:nvPr/>
        </p:nvCxnSpPr>
        <p:spPr>
          <a:xfrm rot="16200000" flipH="1">
            <a:off x="6553883" y="4701099"/>
            <a:ext cx="624087" cy="1810075"/>
          </a:xfrm>
          <a:prstGeom prst="bentConnector3">
            <a:avLst>
              <a:gd name="adj1" fmla="val 45626"/>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7" name="肘形连接符 186"/>
          <p:cNvCxnSpPr>
            <a:stCxn id="115" idx="2"/>
            <a:endCxn id="116" idx="0"/>
          </p:cNvCxnSpPr>
          <p:nvPr/>
        </p:nvCxnSpPr>
        <p:spPr>
          <a:xfrm rot="16200000" flipH="1">
            <a:off x="6937390" y="4317592"/>
            <a:ext cx="583178" cy="2536181"/>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p:nvPr/>
        </p:nvCxnSpPr>
        <p:spPr>
          <a:xfrm flipH="1">
            <a:off x="1580756" y="6068035"/>
            <a:ext cx="883684"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flipH="1">
            <a:off x="2870549" y="4564216"/>
            <a:ext cx="100548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endCxn id="105" idx="0"/>
          </p:cNvCxnSpPr>
          <p:nvPr/>
        </p:nvCxnSpPr>
        <p:spPr>
          <a:xfrm>
            <a:off x="7416316" y="1894647"/>
            <a:ext cx="0" cy="52624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2123728" y="2268907"/>
            <a:ext cx="1192390" cy="338554"/>
          </a:xfrm>
          <a:prstGeom prst="rect">
            <a:avLst/>
          </a:prstGeom>
          <a:noFill/>
        </p:spPr>
        <p:txBody>
          <a:bodyPr wrap="square" rtlCol="0">
            <a:spAutoFit/>
          </a:bodyPr>
          <a:lstStyle/>
          <a:p>
            <a:r>
              <a:rPr lang="en-US" altLang="zh-CN" sz="1600" dirty="0">
                <a:ea typeface="宋体" pitchFamily="2" charset="-122"/>
                <a:cs typeface="Times New Roman" pitchFamily="18" charset="0"/>
              </a:rPr>
              <a:t>Eclipse</a:t>
            </a:r>
            <a:r>
              <a:rPr lang="zh-CN" altLang="en-US" sz="1600" dirty="0">
                <a:ea typeface="宋体" pitchFamily="2" charset="-122"/>
                <a:cs typeface="Times New Roman" pitchFamily="18" charset="0"/>
              </a:rPr>
              <a:t>使用</a:t>
            </a:r>
          </a:p>
        </p:txBody>
      </p:sp>
      <p:cxnSp>
        <p:nvCxnSpPr>
          <p:cNvPr id="98" name="直接箭头连接符 97"/>
          <p:cNvCxnSpPr>
            <a:endCxn id="169" idx="3"/>
          </p:cNvCxnSpPr>
          <p:nvPr/>
        </p:nvCxnSpPr>
        <p:spPr>
          <a:xfrm flipH="1">
            <a:off x="3316118" y="2420888"/>
            <a:ext cx="558584" cy="1729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2" name="圆角矩形 181"/>
          <p:cNvSpPr/>
          <p:nvPr/>
        </p:nvSpPr>
        <p:spPr>
          <a:xfrm>
            <a:off x="683568" y="1421514"/>
            <a:ext cx="646804" cy="35856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6" name="圆角矩形 195"/>
          <p:cNvSpPr/>
          <p:nvPr/>
        </p:nvSpPr>
        <p:spPr>
          <a:xfrm>
            <a:off x="665483" y="2924944"/>
            <a:ext cx="646804" cy="38178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7" name="圆角矩形 196"/>
          <p:cNvSpPr/>
          <p:nvPr/>
        </p:nvSpPr>
        <p:spPr>
          <a:xfrm>
            <a:off x="305068" y="2420126"/>
            <a:ext cx="1134583" cy="378983"/>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8" name="圆角矩形 197"/>
          <p:cNvSpPr/>
          <p:nvPr/>
        </p:nvSpPr>
        <p:spPr>
          <a:xfrm>
            <a:off x="269066" y="3429000"/>
            <a:ext cx="1061306" cy="40980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9" name="圆角矩形 198"/>
          <p:cNvSpPr/>
          <p:nvPr/>
        </p:nvSpPr>
        <p:spPr>
          <a:xfrm>
            <a:off x="333608" y="4009421"/>
            <a:ext cx="1009380" cy="53248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00" name="TextBox 199"/>
          <p:cNvSpPr txBox="1"/>
          <p:nvPr/>
        </p:nvSpPr>
        <p:spPr>
          <a:xfrm>
            <a:off x="683568" y="1441528"/>
            <a:ext cx="656931" cy="338554"/>
          </a:xfrm>
          <a:prstGeom prst="rect">
            <a:avLst/>
          </a:prstGeom>
          <a:noFill/>
        </p:spPr>
        <p:txBody>
          <a:bodyPr wrap="square" rtlCol="0">
            <a:spAutoFit/>
          </a:bodyPr>
          <a:lstStyle/>
          <a:p>
            <a:r>
              <a:rPr lang="zh-CN" altLang="en-US" sz="1600" dirty="0">
                <a:ea typeface="宋体" pitchFamily="2" charset="-122"/>
                <a:cs typeface="Times New Roman" pitchFamily="18" charset="0"/>
              </a:rPr>
              <a:t>泛型</a:t>
            </a:r>
          </a:p>
        </p:txBody>
      </p:sp>
      <p:sp>
        <p:nvSpPr>
          <p:cNvPr id="201" name="TextBox 200"/>
          <p:cNvSpPr txBox="1"/>
          <p:nvPr/>
        </p:nvSpPr>
        <p:spPr>
          <a:xfrm>
            <a:off x="683568" y="2946430"/>
            <a:ext cx="656931" cy="338554"/>
          </a:xfrm>
          <a:prstGeom prst="rect">
            <a:avLst/>
          </a:prstGeom>
          <a:noFill/>
        </p:spPr>
        <p:txBody>
          <a:bodyPr wrap="square" rtlCol="0">
            <a:spAutoFit/>
          </a:bodyPr>
          <a:lstStyle/>
          <a:p>
            <a:r>
              <a:rPr lang="zh-CN" altLang="en-US" sz="1600" dirty="0">
                <a:ea typeface="宋体" pitchFamily="2" charset="-122"/>
                <a:cs typeface="Times New Roman" pitchFamily="18" charset="0"/>
              </a:rPr>
              <a:t>枚举</a:t>
            </a:r>
          </a:p>
        </p:txBody>
      </p:sp>
      <p:sp>
        <p:nvSpPr>
          <p:cNvPr id="202" name="TextBox 201"/>
          <p:cNvSpPr txBox="1"/>
          <p:nvPr/>
        </p:nvSpPr>
        <p:spPr>
          <a:xfrm>
            <a:off x="323528" y="2442374"/>
            <a:ext cx="1098578" cy="338554"/>
          </a:xfrm>
          <a:prstGeom prst="rect">
            <a:avLst/>
          </a:prstGeom>
          <a:noFill/>
        </p:spPr>
        <p:txBody>
          <a:bodyPr wrap="square" rtlCol="0">
            <a:spAutoFit/>
          </a:bodyPr>
          <a:lstStyle/>
          <a:p>
            <a:r>
              <a:rPr lang="zh-CN" altLang="en-US" sz="1600" dirty="0">
                <a:ea typeface="宋体" pitchFamily="2" charset="-122"/>
                <a:cs typeface="Times New Roman" pitchFamily="18" charset="0"/>
              </a:rPr>
              <a:t>装箱</a:t>
            </a:r>
            <a:r>
              <a:rPr lang="en-US" altLang="zh-CN" sz="1600" dirty="0">
                <a:ea typeface="宋体" pitchFamily="2" charset="-122"/>
                <a:cs typeface="Times New Roman" pitchFamily="18" charset="0"/>
              </a:rPr>
              <a:t>/</a:t>
            </a:r>
            <a:r>
              <a:rPr lang="zh-CN" altLang="en-US" sz="1600" dirty="0">
                <a:ea typeface="宋体" pitchFamily="2" charset="-122"/>
                <a:cs typeface="Times New Roman" pitchFamily="18" charset="0"/>
              </a:rPr>
              <a:t>拆箱</a:t>
            </a:r>
          </a:p>
        </p:txBody>
      </p:sp>
      <p:sp>
        <p:nvSpPr>
          <p:cNvPr id="203" name="TextBox 202"/>
          <p:cNvSpPr txBox="1"/>
          <p:nvPr/>
        </p:nvSpPr>
        <p:spPr>
          <a:xfrm>
            <a:off x="323528" y="3501008"/>
            <a:ext cx="1008112" cy="338554"/>
          </a:xfrm>
          <a:prstGeom prst="rect">
            <a:avLst/>
          </a:prstGeom>
          <a:noFill/>
        </p:spPr>
        <p:txBody>
          <a:bodyPr wrap="square" rtlCol="0">
            <a:spAutoFit/>
          </a:bodyPr>
          <a:lstStyle/>
          <a:p>
            <a:r>
              <a:rPr lang="zh-CN" altLang="en-US" sz="1600" dirty="0">
                <a:ea typeface="宋体" pitchFamily="2" charset="-122"/>
                <a:cs typeface="Times New Roman" pitchFamily="18" charset="0"/>
              </a:rPr>
              <a:t>可变参数</a:t>
            </a:r>
          </a:p>
        </p:txBody>
      </p:sp>
      <p:sp>
        <p:nvSpPr>
          <p:cNvPr id="204" name="TextBox 203"/>
          <p:cNvSpPr txBox="1"/>
          <p:nvPr/>
        </p:nvSpPr>
        <p:spPr>
          <a:xfrm>
            <a:off x="431538" y="3996353"/>
            <a:ext cx="972110" cy="584775"/>
          </a:xfrm>
          <a:prstGeom prst="rect">
            <a:avLst/>
          </a:prstGeom>
          <a:noFill/>
        </p:spPr>
        <p:txBody>
          <a:bodyPr wrap="square" rtlCol="0">
            <a:spAutoFit/>
          </a:bodyPr>
          <a:lstStyle/>
          <a:p>
            <a:r>
              <a:rPr lang="en-US" altLang="zh-CN" sz="1600">
                <a:ea typeface="宋体" pitchFamily="2" charset="-122"/>
                <a:cs typeface="Times New Roman" pitchFamily="18" charset="0"/>
              </a:rPr>
              <a:t>Lambda</a:t>
            </a:r>
          </a:p>
          <a:p>
            <a:r>
              <a:rPr lang="zh-CN" altLang="en-US" sz="1600">
                <a:ea typeface="宋体" pitchFamily="2" charset="-122"/>
                <a:cs typeface="Times New Roman" pitchFamily="18" charset="0"/>
              </a:rPr>
              <a:t>表达式</a:t>
            </a:r>
            <a:endParaRPr lang="zh-CN" altLang="en-US" sz="1600" dirty="0">
              <a:ea typeface="宋体" pitchFamily="2" charset="-122"/>
              <a:cs typeface="Times New Roman" pitchFamily="18" charset="0"/>
            </a:endParaRPr>
          </a:p>
        </p:txBody>
      </p:sp>
      <p:cxnSp>
        <p:nvCxnSpPr>
          <p:cNvPr id="205" name="肘形连接符 204"/>
          <p:cNvCxnSpPr>
            <a:stCxn id="159" idx="1"/>
            <a:endCxn id="200" idx="3"/>
          </p:cNvCxnSpPr>
          <p:nvPr/>
        </p:nvCxnSpPr>
        <p:spPr>
          <a:xfrm rot="10800000">
            <a:off x="1340499" y="1610806"/>
            <a:ext cx="783230" cy="2902671"/>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7" name="肘形连接符 206"/>
          <p:cNvCxnSpPr>
            <a:stCxn id="159" idx="1"/>
            <a:endCxn id="201" idx="3"/>
          </p:cNvCxnSpPr>
          <p:nvPr/>
        </p:nvCxnSpPr>
        <p:spPr>
          <a:xfrm rot="10800000">
            <a:off x="1340499" y="3115708"/>
            <a:ext cx="783230" cy="1397769"/>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9" name="肘形连接符 208"/>
          <p:cNvCxnSpPr>
            <a:stCxn id="151" idx="1"/>
            <a:endCxn id="202" idx="3"/>
          </p:cNvCxnSpPr>
          <p:nvPr/>
        </p:nvCxnSpPr>
        <p:spPr>
          <a:xfrm rot="10800000">
            <a:off x="1422106" y="2611652"/>
            <a:ext cx="676018" cy="1894203"/>
          </a:xfrm>
          <a:prstGeom prst="bentConnector3">
            <a:avLst>
              <a:gd name="adj1" fmla="val 54038"/>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1" name="肘形连接符 210"/>
          <p:cNvCxnSpPr>
            <a:stCxn id="159" idx="1"/>
            <a:endCxn id="198" idx="3"/>
          </p:cNvCxnSpPr>
          <p:nvPr/>
        </p:nvCxnSpPr>
        <p:spPr>
          <a:xfrm rot="10800000">
            <a:off x="1330373" y="3633902"/>
            <a:ext cx="793357" cy="879574"/>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3" name="肘形连接符 212"/>
          <p:cNvCxnSpPr>
            <a:stCxn id="151" idx="1"/>
            <a:endCxn id="204" idx="3"/>
          </p:cNvCxnSpPr>
          <p:nvPr/>
        </p:nvCxnSpPr>
        <p:spPr>
          <a:xfrm rot="10800000">
            <a:off x="1403648" y="4288742"/>
            <a:ext cx="694476" cy="217113"/>
          </a:xfrm>
          <a:prstGeom prst="bentConnector3">
            <a:avLst>
              <a:gd name="adj1" fmla="val 53930"/>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7" name="圆角矩形 96"/>
          <p:cNvSpPr/>
          <p:nvPr/>
        </p:nvSpPr>
        <p:spPr>
          <a:xfrm>
            <a:off x="2098124" y="2831450"/>
            <a:ext cx="1190599"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cxnSp>
        <p:nvCxnSpPr>
          <p:cNvPr id="99" name="直接箭头连接符 98"/>
          <p:cNvCxnSpPr/>
          <p:nvPr/>
        </p:nvCxnSpPr>
        <p:spPr>
          <a:xfrm flipH="1">
            <a:off x="3316118" y="3030178"/>
            <a:ext cx="558584" cy="1729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2155474" y="2878197"/>
            <a:ext cx="1192390" cy="338554"/>
          </a:xfrm>
          <a:prstGeom prst="rect">
            <a:avLst/>
          </a:prstGeom>
          <a:noFill/>
        </p:spPr>
        <p:txBody>
          <a:bodyPr wrap="square" rtlCol="0">
            <a:spAutoFit/>
          </a:bodyPr>
          <a:lstStyle/>
          <a:p>
            <a:r>
              <a:rPr lang="en-US" altLang="zh-CN" sz="1600">
                <a:ea typeface="宋体" pitchFamily="2" charset="-122"/>
                <a:cs typeface="Times New Roman" pitchFamily="18" charset="0"/>
              </a:rPr>
              <a:t>IDEA </a:t>
            </a:r>
            <a:r>
              <a:rPr lang="zh-CN" altLang="en-US" sz="1600">
                <a:ea typeface="宋体" pitchFamily="2" charset="-122"/>
                <a:cs typeface="Times New Roman" pitchFamily="18" charset="0"/>
              </a:rPr>
              <a:t>使用</a:t>
            </a:r>
            <a:endParaRPr lang="zh-CN" altLang="en-US" sz="1600" dirty="0">
              <a:ea typeface="宋体" pitchFamily="2" charset="-122"/>
              <a:cs typeface="Times New Roman" pitchFamily="18" charset="0"/>
            </a:endParaRPr>
          </a:p>
        </p:txBody>
      </p:sp>
      <p:sp>
        <p:nvSpPr>
          <p:cNvPr id="121" name="圆角矩形 120"/>
          <p:cNvSpPr/>
          <p:nvPr/>
        </p:nvSpPr>
        <p:spPr>
          <a:xfrm>
            <a:off x="8397654" y="3219269"/>
            <a:ext cx="566834" cy="61035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7" name="TextBox 126"/>
          <p:cNvSpPr txBox="1"/>
          <p:nvPr/>
        </p:nvSpPr>
        <p:spPr>
          <a:xfrm>
            <a:off x="8409765" y="3212976"/>
            <a:ext cx="698739" cy="584775"/>
          </a:xfrm>
          <a:prstGeom prst="rect">
            <a:avLst/>
          </a:prstGeom>
          <a:noFill/>
        </p:spPr>
        <p:txBody>
          <a:bodyPr wrap="square" rtlCol="0">
            <a:spAutoFit/>
          </a:bodyPr>
          <a:lstStyle/>
          <a:p>
            <a:r>
              <a:rPr lang="zh-CN" altLang="en-US" sz="1600">
                <a:ea typeface="宋体" pitchFamily="2" charset="-122"/>
                <a:cs typeface="Times New Roman" pitchFamily="18" charset="0"/>
              </a:rPr>
              <a:t>数据结构</a:t>
            </a:r>
            <a:endParaRPr lang="zh-CN" altLang="en-US" sz="1600" dirty="0">
              <a:ea typeface="宋体" pitchFamily="2" charset="-122"/>
              <a:cs typeface="Times New Roman" pitchFamily="18" charset="0"/>
            </a:endParaRPr>
          </a:p>
        </p:txBody>
      </p:sp>
      <p:sp>
        <p:nvSpPr>
          <p:cNvPr id="128" name="圆角矩形 127"/>
          <p:cNvSpPr/>
          <p:nvPr/>
        </p:nvSpPr>
        <p:spPr>
          <a:xfrm>
            <a:off x="7605566" y="3228445"/>
            <a:ext cx="566834" cy="61035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9" name="TextBox 128"/>
          <p:cNvSpPr txBox="1"/>
          <p:nvPr/>
        </p:nvSpPr>
        <p:spPr>
          <a:xfrm>
            <a:off x="7617677" y="3228445"/>
            <a:ext cx="698739" cy="584775"/>
          </a:xfrm>
          <a:prstGeom prst="rect">
            <a:avLst/>
          </a:prstGeom>
          <a:noFill/>
        </p:spPr>
        <p:txBody>
          <a:bodyPr wrap="square" rtlCol="0">
            <a:spAutoFit/>
          </a:bodyPr>
          <a:lstStyle/>
          <a:p>
            <a:r>
              <a:rPr lang="zh-CN" altLang="en-US" sz="1600">
                <a:ea typeface="宋体" pitchFamily="2" charset="-122"/>
                <a:cs typeface="Times New Roman" pitchFamily="18" charset="0"/>
              </a:rPr>
              <a:t>排序算法</a:t>
            </a:r>
            <a:endParaRPr lang="zh-CN" altLang="en-US" sz="1600" dirty="0">
              <a:ea typeface="宋体" pitchFamily="2" charset="-122"/>
              <a:cs typeface="Times New Roman" pitchFamily="18" charset="0"/>
            </a:endParaRPr>
          </a:p>
        </p:txBody>
      </p:sp>
      <p:cxnSp>
        <p:nvCxnSpPr>
          <p:cNvPr id="18" name="肘形连接符 17"/>
          <p:cNvCxnSpPr>
            <a:stCxn id="107" idx="2"/>
            <a:endCxn id="121" idx="0"/>
          </p:cNvCxnSpPr>
          <p:nvPr/>
        </p:nvCxnSpPr>
        <p:spPr>
          <a:xfrm rot="16200000" flipH="1">
            <a:off x="8347848" y="2886045"/>
            <a:ext cx="366333" cy="30011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4" name="圆角矩形 113"/>
          <p:cNvSpPr/>
          <p:nvPr/>
        </p:nvSpPr>
        <p:spPr>
          <a:xfrm>
            <a:off x="4097976" y="2425090"/>
            <a:ext cx="690048"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30" name="TextBox 129"/>
          <p:cNvSpPr txBox="1"/>
          <p:nvPr/>
        </p:nvSpPr>
        <p:spPr>
          <a:xfrm>
            <a:off x="4041415" y="2484657"/>
            <a:ext cx="818617" cy="338554"/>
          </a:xfrm>
          <a:prstGeom prst="rect">
            <a:avLst/>
          </a:prstGeom>
          <a:noFill/>
        </p:spPr>
        <p:txBody>
          <a:bodyPr wrap="square" rtlCol="0">
            <a:spAutoFit/>
          </a:bodyPr>
          <a:lstStyle/>
          <a:p>
            <a:r>
              <a:rPr lang="zh-CN" altLang="en-US" sz="1600">
                <a:ea typeface="宋体" pitchFamily="2" charset="-122"/>
                <a:cs typeface="Times New Roman" pitchFamily="18" charset="0"/>
              </a:rPr>
              <a:t>关键字</a:t>
            </a:r>
            <a:endParaRPr lang="zh-CN" altLang="en-US" sz="1600" dirty="0">
              <a:ea typeface="宋体" pitchFamily="2" charset="-122"/>
              <a:cs typeface="Times New Roman" pitchFamily="18" charset="0"/>
            </a:endParaRPr>
          </a:p>
        </p:txBody>
      </p:sp>
      <p:cxnSp>
        <p:nvCxnSpPr>
          <p:cNvPr id="11" name="肘形连接符 10"/>
          <p:cNvCxnSpPr/>
          <p:nvPr/>
        </p:nvCxnSpPr>
        <p:spPr>
          <a:xfrm rot="5400000">
            <a:off x="4816564" y="952188"/>
            <a:ext cx="1084322" cy="1861482"/>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8" name="圆角矩形 207"/>
          <p:cNvSpPr/>
          <p:nvPr/>
        </p:nvSpPr>
        <p:spPr>
          <a:xfrm>
            <a:off x="565723" y="1882049"/>
            <a:ext cx="793467" cy="38685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10" name="TextBox 209"/>
          <p:cNvSpPr txBox="1"/>
          <p:nvPr/>
        </p:nvSpPr>
        <p:spPr>
          <a:xfrm>
            <a:off x="540931" y="1938318"/>
            <a:ext cx="849054" cy="338554"/>
          </a:xfrm>
          <a:prstGeom prst="rect">
            <a:avLst/>
          </a:prstGeom>
          <a:noFill/>
        </p:spPr>
        <p:txBody>
          <a:bodyPr wrap="square" rtlCol="0">
            <a:spAutoFit/>
          </a:bodyPr>
          <a:lstStyle/>
          <a:p>
            <a:r>
              <a:rPr lang="zh-CN" altLang="en-US" sz="1600">
                <a:ea typeface="宋体" pitchFamily="2" charset="-122"/>
                <a:cs typeface="Times New Roman" pitchFamily="18" charset="0"/>
              </a:rPr>
              <a:t>元注解</a:t>
            </a:r>
            <a:endParaRPr lang="zh-CN" altLang="en-US" sz="1600" dirty="0">
              <a:ea typeface="宋体" pitchFamily="2" charset="-122"/>
              <a:cs typeface="Times New Roman" pitchFamily="18" charset="0"/>
            </a:endParaRPr>
          </a:p>
        </p:txBody>
      </p:sp>
      <p:cxnSp>
        <p:nvCxnSpPr>
          <p:cNvPr id="214" name="肘形连接符 213"/>
          <p:cNvCxnSpPr>
            <a:stCxn id="151" idx="1"/>
            <a:endCxn id="210" idx="3"/>
          </p:cNvCxnSpPr>
          <p:nvPr/>
        </p:nvCxnSpPr>
        <p:spPr>
          <a:xfrm rot="10800000">
            <a:off x="1389986" y="2107596"/>
            <a:ext cx="708139" cy="2398259"/>
          </a:xfrm>
          <a:prstGeom prst="bentConnector3">
            <a:avLst>
              <a:gd name="adj1" fmla="val 51927"/>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4" name="肘形连接符 243"/>
          <p:cNvCxnSpPr>
            <a:stCxn id="107" idx="2"/>
            <a:endCxn id="128" idx="0"/>
          </p:cNvCxnSpPr>
          <p:nvPr/>
        </p:nvCxnSpPr>
        <p:spPr>
          <a:xfrm rot="5400000">
            <a:off x="7947216" y="2794703"/>
            <a:ext cx="375509" cy="49197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5" name="圆角矩形 264"/>
          <p:cNvSpPr/>
          <p:nvPr/>
        </p:nvSpPr>
        <p:spPr>
          <a:xfrm>
            <a:off x="261245" y="4657144"/>
            <a:ext cx="1061306" cy="40980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60" name="TextBox 259"/>
          <p:cNvSpPr txBox="1"/>
          <p:nvPr/>
        </p:nvSpPr>
        <p:spPr>
          <a:xfrm>
            <a:off x="224606" y="4692769"/>
            <a:ext cx="1134584" cy="338554"/>
          </a:xfrm>
          <a:prstGeom prst="rect">
            <a:avLst/>
          </a:prstGeom>
          <a:noFill/>
        </p:spPr>
        <p:txBody>
          <a:bodyPr wrap="square" rtlCol="0">
            <a:spAutoFit/>
          </a:bodyPr>
          <a:lstStyle/>
          <a:p>
            <a:r>
              <a:rPr lang="en-US" altLang="zh-CN" sz="1600">
                <a:ea typeface="宋体" pitchFamily="2" charset="-122"/>
                <a:cs typeface="Times New Roman" pitchFamily="18" charset="0"/>
              </a:rPr>
              <a:t>Stream API</a:t>
            </a:r>
            <a:endParaRPr lang="zh-CN" altLang="en-US" sz="1600" dirty="0">
              <a:ea typeface="宋体" pitchFamily="2" charset="-122"/>
              <a:cs typeface="Times New Roman" pitchFamily="18" charset="0"/>
            </a:endParaRPr>
          </a:p>
        </p:txBody>
      </p:sp>
      <p:sp>
        <p:nvSpPr>
          <p:cNvPr id="269" name="圆角矩形 268"/>
          <p:cNvSpPr/>
          <p:nvPr/>
        </p:nvSpPr>
        <p:spPr>
          <a:xfrm>
            <a:off x="224606" y="5157600"/>
            <a:ext cx="1061306" cy="56653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70" name="TextBox 269"/>
          <p:cNvSpPr txBox="1"/>
          <p:nvPr/>
        </p:nvSpPr>
        <p:spPr>
          <a:xfrm>
            <a:off x="253843" y="5148481"/>
            <a:ext cx="1134584" cy="584775"/>
          </a:xfrm>
          <a:prstGeom prst="rect">
            <a:avLst/>
          </a:prstGeom>
          <a:noFill/>
        </p:spPr>
        <p:txBody>
          <a:bodyPr wrap="square" rtlCol="0">
            <a:spAutoFit/>
          </a:bodyPr>
          <a:lstStyle/>
          <a:p>
            <a:r>
              <a:rPr lang="en-US" altLang="zh-CN" sz="1600">
                <a:ea typeface="宋体" pitchFamily="2" charset="-122"/>
                <a:cs typeface="Times New Roman" pitchFamily="18" charset="0"/>
              </a:rPr>
              <a:t>Date/Time API</a:t>
            </a:r>
            <a:endParaRPr lang="zh-CN" altLang="en-US" sz="1600" dirty="0">
              <a:ea typeface="宋体" pitchFamily="2" charset="-122"/>
              <a:cs typeface="Times New Roman" pitchFamily="18" charset="0"/>
            </a:endParaRPr>
          </a:p>
        </p:txBody>
      </p:sp>
      <p:cxnSp>
        <p:nvCxnSpPr>
          <p:cNvPr id="272" name="肘形连接符 271"/>
          <p:cNvCxnSpPr>
            <a:stCxn id="151" idx="1"/>
            <a:endCxn id="260" idx="3"/>
          </p:cNvCxnSpPr>
          <p:nvPr/>
        </p:nvCxnSpPr>
        <p:spPr>
          <a:xfrm rot="10800000" flipV="1">
            <a:off x="1359190" y="4505854"/>
            <a:ext cx="738934" cy="356192"/>
          </a:xfrm>
          <a:prstGeom prst="bentConnector3">
            <a:avLst>
              <a:gd name="adj1" fmla="val 51847"/>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74" name="肘形连接符 273"/>
          <p:cNvCxnSpPr>
            <a:stCxn id="151" idx="1"/>
            <a:endCxn id="270" idx="3"/>
          </p:cNvCxnSpPr>
          <p:nvPr/>
        </p:nvCxnSpPr>
        <p:spPr>
          <a:xfrm rot="10800000" flipV="1">
            <a:off x="1388428" y="4505853"/>
            <a:ext cx="709697" cy="935015"/>
          </a:xfrm>
          <a:prstGeom prst="bentConnector3">
            <a:avLst>
              <a:gd name="adj1" fmla="val 5192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7495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1979712" y="692696"/>
            <a:ext cx="5832648" cy="1008112"/>
          </a:xfrm>
        </p:spPr>
        <p:txBody>
          <a:bodyPr>
            <a:normAutofit/>
          </a:bodyPr>
          <a:lstStyle/>
          <a:p>
            <a:r>
              <a:rPr lang="zh-CN" altLang="en-US" b="1" dirty="0">
                <a:latin typeface="+mn-lt"/>
                <a:ea typeface="宋体" pitchFamily="2" charset="-122"/>
              </a:rPr>
              <a:t>通讯要素</a:t>
            </a:r>
            <a:r>
              <a:rPr lang="en-US" altLang="zh-CN" b="1" dirty="0">
                <a:latin typeface="+mn-lt"/>
                <a:ea typeface="宋体" pitchFamily="2" charset="-122"/>
              </a:rPr>
              <a:t>2</a:t>
            </a:r>
            <a:r>
              <a:rPr lang="zh-CN" altLang="en-US" b="1" dirty="0">
                <a:latin typeface="+mn-lt"/>
                <a:ea typeface="宋体" pitchFamily="2" charset="-122"/>
              </a:rPr>
              <a:t>：网络通信协议</a:t>
            </a:r>
            <a:endParaRPr lang="en-US" altLang="zh-CN" b="1" dirty="0">
              <a:latin typeface="+mn-lt"/>
              <a:ea typeface="宋体" pitchFamily="2" charset="-122"/>
            </a:endParaRPr>
          </a:p>
        </p:txBody>
      </p:sp>
      <p:sp>
        <p:nvSpPr>
          <p:cNvPr id="3" name="TextBox 2"/>
          <p:cNvSpPr txBox="1"/>
          <p:nvPr/>
        </p:nvSpPr>
        <p:spPr>
          <a:xfrm>
            <a:off x="683568" y="1844824"/>
            <a:ext cx="7920880" cy="4093428"/>
          </a:xfrm>
          <a:prstGeom prst="rect">
            <a:avLst/>
          </a:prstGeom>
          <a:noFill/>
        </p:spPr>
        <p:txBody>
          <a:bodyPr wrap="square" rtlCol="0">
            <a:spAutoFit/>
          </a:bodyPr>
          <a:lstStyle/>
          <a:p>
            <a:pPr marL="285750" indent="-285750">
              <a:buFont typeface="Wingdings" pitchFamily="2" charset="2"/>
              <a:buChar char="l"/>
            </a:pPr>
            <a:r>
              <a:rPr lang="zh-CN" altLang="en-US" sz="2400" b="1" dirty="0">
                <a:latin typeface="宋体" pitchFamily="2" charset="-122"/>
                <a:ea typeface="宋体" pitchFamily="2" charset="-122"/>
              </a:rPr>
              <a:t>网络通信协议</a:t>
            </a:r>
            <a:endParaRPr lang="en-US" altLang="zh-CN" sz="2400" b="1" dirty="0">
              <a:latin typeface="宋体" pitchFamily="2" charset="-122"/>
              <a:ea typeface="宋体" pitchFamily="2" charset="-122"/>
            </a:endParaRPr>
          </a:p>
          <a:p>
            <a:r>
              <a:rPr lang="en-US" altLang="zh-CN" sz="2400" dirty="0">
                <a:latin typeface="宋体" pitchFamily="2" charset="-122"/>
                <a:ea typeface="宋体" pitchFamily="2" charset="-122"/>
              </a:rPr>
              <a:t>  </a:t>
            </a:r>
            <a:r>
              <a:rPr lang="zh-CN" altLang="en-US" sz="2400" dirty="0">
                <a:latin typeface="宋体" pitchFamily="2" charset="-122"/>
                <a:ea typeface="宋体" pitchFamily="2" charset="-122"/>
              </a:rPr>
              <a:t>计算机网络中实现通信必须有一些约定，即通信协议，对速率、传输代码、代码结构、传输控制步骤、出错控制等制定标准。</a:t>
            </a:r>
            <a:endParaRPr lang="en-US" altLang="zh-CN" sz="2400" dirty="0">
              <a:latin typeface="宋体" pitchFamily="2" charset="-122"/>
              <a:ea typeface="宋体" pitchFamily="2" charset="-122"/>
            </a:endParaRPr>
          </a:p>
          <a:p>
            <a:pPr marL="285750" indent="-285750">
              <a:spcBef>
                <a:spcPts val="2400"/>
              </a:spcBef>
              <a:buFont typeface="Wingdings" pitchFamily="2" charset="2"/>
              <a:buChar char="l"/>
            </a:pPr>
            <a:r>
              <a:rPr lang="zh-CN" altLang="en-US" sz="2400" b="1" dirty="0">
                <a:latin typeface="宋体" pitchFamily="2" charset="-122"/>
                <a:ea typeface="宋体" pitchFamily="2" charset="-122"/>
              </a:rPr>
              <a:t>通信协议分层的思想</a:t>
            </a:r>
            <a:endParaRPr lang="en-US" altLang="zh-CN" sz="2400" b="1" dirty="0">
              <a:latin typeface="宋体" pitchFamily="2" charset="-122"/>
              <a:ea typeface="宋体" pitchFamily="2" charset="-122"/>
            </a:endParaRPr>
          </a:p>
          <a:p>
            <a:r>
              <a:rPr lang="en-US" altLang="zh-CN" sz="2400" dirty="0">
                <a:latin typeface="宋体" pitchFamily="2" charset="-122"/>
                <a:ea typeface="宋体" pitchFamily="2" charset="-122"/>
              </a:rPr>
              <a:t>  </a:t>
            </a:r>
            <a:r>
              <a:rPr lang="zh-CN" altLang="en-US" sz="2400" dirty="0">
                <a:latin typeface="宋体" pitchFamily="2" charset="-122"/>
                <a:ea typeface="宋体" pitchFamily="2" charset="-122"/>
              </a:rPr>
              <a:t>由于结点之间联系很复杂，在制定协议时，把复杂成份分解成一些简单的成份，再将它们复合起来。最常用的复合方式是层次方式，即同层间可以通信、上一层可以调用下一层，而与再下一层不发生关系。各层互不影响，利于系统的开发和扩展。</a:t>
            </a:r>
          </a:p>
        </p:txBody>
      </p:sp>
    </p:spTree>
    <p:extLst>
      <p:ext uri="{BB962C8B-B14F-4D97-AF65-F5344CB8AC3E}">
        <p14:creationId xmlns:p14="http://schemas.microsoft.com/office/powerpoint/2010/main" val="4196395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483768" y="764704"/>
            <a:ext cx="4762872" cy="792088"/>
          </a:xfrm>
        </p:spPr>
        <p:txBody>
          <a:bodyPr/>
          <a:lstStyle/>
          <a:p>
            <a:r>
              <a:rPr lang="en-US" altLang="zh-CN" b="1" dirty="0">
                <a:latin typeface="+mn-lt"/>
                <a:ea typeface="宋体" pitchFamily="2" charset="-122"/>
                <a:cs typeface="Arial Unicode MS" pitchFamily="34" charset="-122"/>
              </a:rPr>
              <a:t>TCP/IP</a:t>
            </a:r>
            <a:r>
              <a:rPr lang="zh-CN" altLang="en-US" b="1" dirty="0">
                <a:latin typeface="+mn-lt"/>
                <a:ea typeface="宋体" pitchFamily="2" charset="-122"/>
                <a:cs typeface="Arial Unicode MS" pitchFamily="34" charset="-122"/>
              </a:rPr>
              <a:t>协议簇 </a:t>
            </a:r>
          </a:p>
        </p:txBody>
      </p:sp>
      <p:sp>
        <p:nvSpPr>
          <p:cNvPr id="7171" name="Rectangle 3"/>
          <p:cNvSpPr>
            <a:spLocks noGrp="1" noChangeArrowheads="1"/>
          </p:cNvSpPr>
          <p:nvPr>
            <p:ph type="body" idx="1"/>
          </p:nvPr>
        </p:nvSpPr>
        <p:spPr>
          <a:xfrm>
            <a:off x="251520" y="1628800"/>
            <a:ext cx="8712968" cy="4392488"/>
          </a:xfrm>
        </p:spPr>
        <p:txBody>
          <a:bodyPr>
            <a:noAutofit/>
          </a:bodyPr>
          <a:lstStyle/>
          <a:p>
            <a:pPr>
              <a:spcBef>
                <a:spcPts val="1800"/>
              </a:spcBef>
              <a:buFont typeface="Wingdings" pitchFamily="2" charset="2"/>
              <a:buChar char="l"/>
            </a:pPr>
            <a:r>
              <a:rPr lang="zh-CN" altLang="en-US" sz="2400" dirty="0">
                <a:ea typeface="宋体" pitchFamily="2" charset="-122"/>
                <a:cs typeface="Arial Unicode MS" pitchFamily="34" charset="-122"/>
              </a:rPr>
              <a:t>传输层协议中有两个非常重要的协议：</a:t>
            </a:r>
            <a:endParaRPr lang="en-US" altLang="zh-CN" sz="2400" dirty="0">
              <a:ea typeface="宋体" pitchFamily="2" charset="-122"/>
              <a:cs typeface="Arial Unicode MS" pitchFamily="34" charset="-122"/>
            </a:endParaRPr>
          </a:p>
          <a:p>
            <a:pPr marL="800100" lvl="1" indent="-342900">
              <a:buFont typeface="Wingdings" pitchFamily="2" charset="2"/>
              <a:buChar char="Ø"/>
            </a:pPr>
            <a:r>
              <a:rPr lang="zh-CN" altLang="en-US" dirty="0">
                <a:ea typeface="宋体" pitchFamily="2" charset="-122"/>
                <a:cs typeface="Arial Unicode MS" pitchFamily="34" charset="-122"/>
              </a:rPr>
              <a:t>传输控制协议</a:t>
            </a:r>
            <a:r>
              <a:rPr lang="en-US" altLang="zh-CN" dirty="0">
                <a:ea typeface="宋体" pitchFamily="2" charset="-122"/>
                <a:cs typeface="Arial Unicode MS" pitchFamily="34" charset="-122"/>
              </a:rPr>
              <a:t>TCP(Transmission Control Protocol)</a:t>
            </a:r>
          </a:p>
          <a:p>
            <a:pPr marL="800100" lvl="1" indent="-342900">
              <a:buFont typeface="Wingdings" pitchFamily="2" charset="2"/>
              <a:buChar char="Ø"/>
            </a:pPr>
            <a:r>
              <a:rPr lang="zh-CN" altLang="en-US" dirty="0">
                <a:ea typeface="宋体" pitchFamily="2" charset="-122"/>
                <a:cs typeface="Arial Unicode MS" pitchFamily="34" charset="-122"/>
              </a:rPr>
              <a:t>用户数据报协议</a:t>
            </a:r>
            <a:r>
              <a:rPr lang="en-US" altLang="zh-CN" dirty="0">
                <a:ea typeface="宋体" pitchFamily="2" charset="-122"/>
                <a:cs typeface="Arial Unicode MS" pitchFamily="34" charset="-122"/>
              </a:rPr>
              <a:t>UDP(User Datagram Protocol)</a:t>
            </a:r>
            <a:r>
              <a:rPr lang="zh-CN" altLang="en-US" dirty="0">
                <a:ea typeface="宋体" pitchFamily="2" charset="-122"/>
                <a:cs typeface="Arial Unicode MS" pitchFamily="34" charset="-122"/>
              </a:rPr>
              <a:t>。</a:t>
            </a:r>
            <a:endParaRPr lang="en-US" altLang="zh-CN" sz="2400" b="1" dirty="0">
              <a:solidFill>
                <a:srgbClr val="0000FF"/>
              </a:solidFill>
              <a:ea typeface="宋体" pitchFamily="2" charset="-122"/>
              <a:cs typeface="Arial Unicode MS" pitchFamily="34" charset="-122"/>
            </a:endParaRPr>
          </a:p>
          <a:p>
            <a:pPr>
              <a:spcBef>
                <a:spcPts val="1800"/>
              </a:spcBef>
              <a:buFont typeface="Wingdings" pitchFamily="2" charset="2"/>
              <a:buChar char="l"/>
            </a:pPr>
            <a:r>
              <a:rPr lang="en-US" altLang="zh-CN" sz="2400" b="1" dirty="0">
                <a:solidFill>
                  <a:srgbClr val="0000FF"/>
                </a:solidFill>
                <a:ea typeface="宋体" pitchFamily="2" charset="-122"/>
                <a:cs typeface="Arial Unicode MS" pitchFamily="34" charset="-122"/>
              </a:rPr>
              <a:t>TCP/IP </a:t>
            </a:r>
            <a:r>
              <a:rPr lang="zh-CN" altLang="en-US" sz="2400" b="1" dirty="0">
                <a:solidFill>
                  <a:srgbClr val="0000FF"/>
                </a:solidFill>
                <a:ea typeface="宋体" pitchFamily="2" charset="-122"/>
                <a:cs typeface="Arial Unicode MS" pitchFamily="34" charset="-122"/>
              </a:rPr>
              <a:t>以其两个主要协议：传输控制协议(</a:t>
            </a:r>
            <a:r>
              <a:rPr lang="en-US" altLang="zh-CN" sz="2400" b="1" dirty="0">
                <a:solidFill>
                  <a:srgbClr val="0000FF"/>
                </a:solidFill>
                <a:ea typeface="宋体" pitchFamily="2" charset="-122"/>
                <a:cs typeface="Arial Unicode MS" pitchFamily="34" charset="-122"/>
              </a:rPr>
              <a:t>TCP)</a:t>
            </a:r>
            <a:r>
              <a:rPr lang="zh-CN" altLang="en-US" sz="2400" b="1" dirty="0">
                <a:solidFill>
                  <a:srgbClr val="0000FF"/>
                </a:solidFill>
                <a:ea typeface="宋体" pitchFamily="2" charset="-122"/>
                <a:cs typeface="Arial Unicode MS" pitchFamily="34" charset="-122"/>
              </a:rPr>
              <a:t>和网络互联协议(</a:t>
            </a:r>
            <a:r>
              <a:rPr lang="en-US" altLang="zh-CN" sz="2400" b="1" dirty="0">
                <a:solidFill>
                  <a:srgbClr val="0000FF"/>
                </a:solidFill>
                <a:ea typeface="宋体" pitchFamily="2" charset="-122"/>
                <a:cs typeface="Arial Unicode MS" pitchFamily="34" charset="-122"/>
              </a:rPr>
              <a:t>IP)</a:t>
            </a:r>
            <a:r>
              <a:rPr lang="zh-CN" altLang="en-US" sz="2400" dirty="0">
                <a:ea typeface="宋体" pitchFamily="2" charset="-122"/>
                <a:cs typeface="Arial Unicode MS" pitchFamily="34" charset="-122"/>
              </a:rPr>
              <a:t>而得名，实际上是一组协议，包括多个具有不同功能且互为关联的协议。</a:t>
            </a:r>
            <a:endParaRPr lang="en-US" altLang="zh-CN" sz="2400" dirty="0">
              <a:ea typeface="宋体" pitchFamily="2" charset="-122"/>
              <a:cs typeface="Arial Unicode MS" pitchFamily="34" charset="-122"/>
            </a:endParaRPr>
          </a:p>
          <a:p>
            <a:pPr>
              <a:buFont typeface="Wingdings" pitchFamily="2" charset="2"/>
              <a:buChar char="l"/>
            </a:pPr>
            <a:r>
              <a:rPr lang="en-US" altLang="zh-CN" sz="2400" dirty="0">
                <a:ea typeface="宋体" pitchFamily="2" charset="-122"/>
                <a:cs typeface="Arial Unicode MS" pitchFamily="34" charset="-122"/>
              </a:rPr>
              <a:t>IP(Internet Protocol)</a:t>
            </a:r>
            <a:r>
              <a:rPr lang="zh-CN" altLang="en-US" sz="2400" dirty="0">
                <a:ea typeface="宋体" pitchFamily="2" charset="-122"/>
                <a:cs typeface="Arial Unicode MS" pitchFamily="34" charset="-122"/>
              </a:rPr>
              <a:t>协议是网络层的主要协议，支持网间互连的数据通信。</a:t>
            </a:r>
            <a:endParaRPr lang="en-US" altLang="zh-CN" sz="2400" dirty="0">
              <a:ea typeface="宋体" pitchFamily="2" charset="-122"/>
              <a:cs typeface="Arial Unicode MS" pitchFamily="34" charset="-122"/>
            </a:endParaRPr>
          </a:p>
          <a:p>
            <a:pPr>
              <a:spcBef>
                <a:spcPts val="1800"/>
              </a:spcBef>
              <a:buFont typeface="Wingdings" pitchFamily="2" charset="2"/>
              <a:buChar char="l"/>
            </a:pPr>
            <a:r>
              <a:rPr lang="en-US" altLang="zh-CN" sz="2400" dirty="0">
                <a:ea typeface="宋体" pitchFamily="2" charset="-122"/>
                <a:cs typeface="Arial Unicode MS" pitchFamily="34" charset="-122"/>
              </a:rPr>
              <a:t>TCP/IP</a:t>
            </a:r>
            <a:r>
              <a:rPr lang="zh-CN" altLang="en-US" sz="2400" dirty="0">
                <a:ea typeface="宋体" pitchFamily="2" charset="-122"/>
                <a:cs typeface="Arial Unicode MS" pitchFamily="34" charset="-122"/>
              </a:rPr>
              <a:t>协议模型从更实用的角度出发，形成了高效的四层体系结构，即</a:t>
            </a:r>
            <a:r>
              <a:rPr lang="zh-CN" altLang="en-US" sz="2400" b="1" dirty="0">
                <a:solidFill>
                  <a:srgbClr val="0000FF"/>
                </a:solidFill>
                <a:ea typeface="宋体" pitchFamily="2" charset="-122"/>
                <a:cs typeface="Arial Unicode MS" pitchFamily="34" charset="-122"/>
              </a:rPr>
              <a:t>物理链路层、</a:t>
            </a:r>
            <a:r>
              <a:rPr lang="en-US" altLang="zh-CN" sz="2400" b="1" dirty="0">
                <a:solidFill>
                  <a:srgbClr val="0000FF"/>
                </a:solidFill>
                <a:ea typeface="宋体" pitchFamily="2" charset="-122"/>
                <a:cs typeface="Arial Unicode MS" pitchFamily="34" charset="-122"/>
              </a:rPr>
              <a:t>IP</a:t>
            </a:r>
            <a:r>
              <a:rPr lang="zh-CN" altLang="en-US" sz="2400" b="1" dirty="0">
                <a:solidFill>
                  <a:srgbClr val="0000FF"/>
                </a:solidFill>
                <a:ea typeface="宋体" pitchFamily="2" charset="-122"/>
                <a:cs typeface="Arial Unicode MS" pitchFamily="34" charset="-122"/>
              </a:rPr>
              <a:t>层、传输层和应用层</a:t>
            </a:r>
            <a:r>
              <a:rPr lang="zh-CN" altLang="en-US" sz="2400" dirty="0">
                <a:ea typeface="宋体" pitchFamily="2" charset="-122"/>
                <a:cs typeface="Arial Unicode MS" pitchFamily="34" charset="-122"/>
              </a:rPr>
              <a:t>。</a:t>
            </a:r>
            <a:endParaRPr lang="en-US" altLang="zh-CN" sz="2400" dirty="0">
              <a:ea typeface="宋体" pitchFamily="2" charset="-122"/>
              <a:cs typeface="Arial Unicode MS" pitchFamily="34" charset="-122"/>
            </a:endParaRPr>
          </a:p>
          <a:p>
            <a:pPr>
              <a:buFont typeface="Wingdings" pitchFamily="2" charset="2"/>
              <a:buChar char="l"/>
            </a:pPr>
            <a:endParaRPr lang="zh-CN" altLang="en-US" sz="2400" dirty="0">
              <a:ea typeface="宋体" pitchFamily="2" charset="-122"/>
              <a:cs typeface="Arial Unicode MS" pitchFamily="34" charset="-122"/>
            </a:endParaRPr>
          </a:p>
        </p:txBody>
      </p:sp>
    </p:spTree>
    <p:extLst>
      <p:ext uri="{BB962C8B-B14F-4D97-AF65-F5344CB8AC3E}">
        <p14:creationId xmlns:p14="http://schemas.microsoft.com/office/powerpoint/2010/main" val="3255853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idx="4294967295"/>
          </p:nvPr>
        </p:nvSpPr>
        <p:spPr>
          <a:xfrm>
            <a:off x="2771800" y="887008"/>
            <a:ext cx="4176464" cy="719906"/>
          </a:xfrm>
        </p:spPr>
        <p:txBody>
          <a:bodyPr anchor="ctr">
            <a:normAutofit/>
          </a:bodyPr>
          <a:lstStyle/>
          <a:p>
            <a:r>
              <a:rPr lang="en-US" altLang="zh-CN" sz="4000" b="1" dirty="0">
                <a:latin typeface="+mn-lt"/>
                <a:ea typeface="宋体" pitchFamily="2" charset="-122"/>
                <a:cs typeface="Arial Unicode MS" pitchFamily="34" charset="-122"/>
              </a:rPr>
              <a:t>TCP </a:t>
            </a:r>
            <a:r>
              <a:rPr lang="zh-CN" altLang="en-US" sz="4000" b="1" dirty="0">
                <a:latin typeface="+mn-lt"/>
                <a:ea typeface="宋体" pitchFamily="2" charset="-122"/>
                <a:cs typeface="Arial Unicode MS" pitchFamily="34" charset="-122"/>
              </a:rPr>
              <a:t>和 </a:t>
            </a:r>
            <a:r>
              <a:rPr lang="en-US" altLang="zh-CN" sz="4000" b="1" dirty="0">
                <a:latin typeface="+mn-lt"/>
                <a:ea typeface="宋体" pitchFamily="2" charset="-122"/>
                <a:cs typeface="Arial Unicode MS" pitchFamily="34" charset="-122"/>
              </a:rPr>
              <a:t>UDP</a:t>
            </a:r>
            <a:endParaRPr lang="zh-CN" altLang="en-US" sz="4000" b="1" dirty="0">
              <a:latin typeface="+mn-lt"/>
              <a:ea typeface="宋体" pitchFamily="2" charset="-122"/>
              <a:cs typeface="Arial Unicode MS" pitchFamily="34" charset="-122"/>
            </a:endParaRPr>
          </a:p>
        </p:txBody>
      </p:sp>
      <p:sp>
        <p:nvSpPr>
          <p:cNvPr id="41987" name="TextBox 2"/>
          <p:cNvSpPr txBox="1">
            <a:spLocks noChangeArrowheads="1"/>
          </p:cNvSpPr>
          <p:nvPr/>
        </p:nvSpPr>
        <p:spPr bwMode="auto">
          <a:xfrm>
            <a:off x="211128" y="1628800"/>
            <a:ext cx="8784976"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44500">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marL="342900" indent="-342900">
              <a:spcBef>
                <a:spcPts val="1200"/>
              </a:spcBef>
              <a:buFont typeface="Wingdings" pitchFamily="2" charset="2"/>
              <a:buChar char="l"/>
            </a:pPr>
            <a:r>
              <a:rPr kumimoji="0" lang="en-US" altLang="zh-CN" b="1" dirty="0">
                <a:solidFill>
                  <a:srgbClr val="C00000"/>
                </a:solidFill>
                <a:latin typeface="+mn-lt"/>
                <a:cs typeface="Arial Unicode MS" pitchFamily="34" charset="-122"/>
              </a:rPr>
              <a:t>TCP</a:t>
            </a:r>
            <a:r>
              <a:rPr kumimoji="0" lang="zh-CN" altLang="en-US" b="1" dirty="0">
                <a:solidFill>
                  <a:srgbClr val="C00000"/>
                </a:solidFill>
                <a:latin typeface="+mn-lt"/>
                <a:cs typeface="Arial Unicode MS" pitchFamily="34" charset="-122"/>
              </a:rPr>
              <a:t>协议：</a:t>
            </a:r>
            <a:endParaRPr kumimoji="0" lang="en-US" altLang="zh-CN" b="1" dirty="0">
              <a:solidFill>
                <a:srgbClr val="C00000"/>
              </a:solidFill>
              <a:latin typeface="+mn-lt"/>
              <a:cs typeface="Arial Unicode MS" pitchFamily="34" charset="-122"/>
            </a:endParaRPr>
          </a:p>
          <a:p>
            <a:pPr marL="1085850" lvl="1" indent="-342900">
              <a:buFont typeface="Wingdings" pitchFamily="2" charset="2"/>
              <a:buChar char="Ø"/>
            </a:pPr>
            <a:r>
              <a:rPr kumimoji="0" lang="zh-CN" altLang="en-US" dirty="0">
                <a:latin typeface="+mn-lt"/>
                <a:cs typeface="Arial Unicode MS" pitchFamily="34" charset="-122"/>
              </a:rPr>
              <a:t>使用</a:t>
            </a:r>
            <a:r>
              <a:rPr kumimoji="0" lang="en-US" altLang="zh-CN" dirty="0">
                <a:latin typeface="+mn-lt"/>
                <a:cs typeface="Arial Unicode MS" pitchFamily="34" charset="-122"/>
              </a:rPr>
              <a:t>TCP</a:t>
            </a:r>
            <a:r>
              <a:rPr kumimoji="0" lang="zh-CN" altLang="en-US" dirty="0">
                <a:latin typeface="+mn-lt"/>
                <a:cs typeface="Arial Unicode MS" pitchFamily="34" charset="-122"/>
              </a:rPr>
              <a:t>协议前，须先建立</a:t>
            </a:r>
            <a:r>
              <a:rPr kumimoji="0" lang="en-US" altLang="zh-CN" dirty="0">
                <a:latin typeface="+mn-lt"/>
                <a:cs typeface="Arial Unicode MS" pitchFamily="34" charset="-122"/>
              </a:rPr>
              <a:t>TCP</a:t>
            </a:r>
            <a:r>
              <a:rPr kumimoji="0" lang="zh-CN" altLang="en-US" dirty="0">
                <a:latin typeface="+mn-lt"/>
                <a:cs typeface="Arial Unicode MS" pitchFamily="34" charset="-122"/>
              </a:rPr>
              <a:t>连接，形成传输数据通道</a:t>
            </a:r>
            <a:endParaRPr kumimoji="0" lang="en-US" altLang="zh-CN" dirty="0">
              <a:latin typeface="+mn-lt"/>
              <a:cs typeface="Arial Unicode MS" pitchFamily="34" charset="-122"/>
            </a:endParaRPr>
          </a:p>
          <a:p>
            <a:pPr marL="1085850" lvl="1" indent="-342900">
              <a:buFont typeface="Wingdings" pitchFamily="2" charset="2"/>
              <a:buChar char="Ø"/>
            </a:pPr>
            <a:r>
              <a:rPr kumimoji="0" lang="zh-CN" altLang="en-US" dirty="0">
                <a:latin typeface="+mn-lt"/>
                <a:cs typeface="Arial Unicode MS" pitchFamily="34" charset="-122"/>
              </a:rPr>
              <a:t>传输前，采用“</a:t>
            </a:r>
            <a:r>
              <a:rPr kumimoji="0" lang="zh-CN" altLang="en-US" b="1" dirty="0">
                <a:latin typeface="+mn-lt"/>
                <a:cs typeface="Arial Unicode MS" pitchFamily="34" charset="-122"/>
              </a:rPr>
              <a:t>三次握手</a:t>
            </a:r>
            <a:r>
              <a:rPr kumimoji="0" lang="zh-CN" altLang="en-US" dirty="0">
                <a:latin typeface="+mn-lt"/>
                <a:cs typeface="Arial Unicode MS" pitchFamily="34" charset="-122"/>
              </a:rPr>
              <a:t>”方式，是可靠的</a:t>
            </a:r>
            <a:endParaRPr kumimoji="0" lang="en-US" altLang="zh-CN" dirty="0">
              <a:latin typeface="+mn-lt"/>
              <a:cs typeface="Arial Unicode MS" pitchFamily="34" charset="-122"/>
            </a:endParaRPr>
          </a:p>
          <a:p>
            <a:pPr marL="1085850" lvl="1" indent="-342900">
              <a:buFont typeface="Wingdings" pitchFamily="2" charset="2"/>
              <a:buChar char="Ø"/>
            </a:pPr>
            <a:r>
              <a:rPr kumimoji="0" lang="en-US" altLang="zh-CN" dirty="0">
                <a:latin typeface="+mn-lt"/>
                <a:cs typeface="Arial Unicode MS" pitchFamily="34" charset="-122"/>
              </a:rPr>
              <a:t>TCP</a:t>
            </a:r>
            <a:r>
              <a:rPr kumimoji="0" lang="zh-CN" altLang="en-US" dirty="0">
                <a:latin typeface="+mn-lt"/>
                <a:cs typeface="Arial Unicode MS" pitchFamily="34" charset="-122"/>
              </a:rPr>
              <a:t>协议进行通信的两个应用进程：客户端、服务端</a:t>
            </a:r>
            <a:endParaRPr kumimoji="0" lang="en-US" altLang="zh-CN" dirty="0">
              <a:latin typeface="+mn-lt"/>
              <a:cs typeface="Arial Unicode MS" pitchFamily="34" charset="-122"/>
            </a:endParaRPr>
          </a:p>
          <a:p>
            <a:pPr marL="1085850" lvl="1" indent="-342900">
              <a:buFont typeface="Wingdings" pitchFamily="2" charset="2"/>
              <a:buChar char="Ø"/>
            </a:pPr>
            <a:r>
              <a:rPr kumimoji="0" lang="zh-CN" altLang="en-US" dirty="0">
                <a:latin typeface="+mn-lt"/>
                <a:cs typeface="Arial Unicode MS" pitchFamily="34" charset="-122"/>
              </a:rPr>
              <a:t>在连接中可进行大数据量的传输</a:t>
            </a:r>
            <a:endParaRPr kumimoji="0" lang="en-US" altLang="zh-CN" dirty="0">
              <a:latin typeface="+mn-lt"/>
              <a:cs typeface="Arial Unicode MS" pitchFamily="34" charset="-122"/>
            </a:endParaRPr>
          </a:p>
          <a:p>
            <a:pPr marL="1085850" lvl="1" indent="-342900">
              <a:buFont typeface="Wingdings" pitchFamily="2" charset="2"/>
              <a:buChar char="Ø"/>
            </a:pPr>
            <a:r>
              <a:rPr kumimoji="0" lang="zh-CN" altLang="en-US" dirty="0">
                <a:latin typeface="+mn-lt"/>
                <a:cs typeface="Arial Unicode MS" pitchFamily="34" charset="-122"/>
              </a:rPr>
              <a:t>传输完毕，需释放已建立的连接，效率低</a:t>
            </a:r>
          </a:p>
          <a:p>
            <a:pPr marL="342900" indent="-342900">
              <a:spcBef>
                <a:spcPts val="1200"/>
              </a:spcBef>
              <a:buFont typeface="Wingdings" pitchFamily="2" charset="2"/>
              <a:buChar char="l"/>
            </a:pPr>
            <a:r>
              <a:rPr kumimoji="0" lang="en-US" altLang="zh-CN" b="1" dirty="0">
                <a:solidFill>
                  <a:srgbClr val="C00000"/>
                </a:solidFill>
                <a:latin typeface="+mn-lt"/>
                <a:cs typeface="Arial Unicode MS" pitchFamily="34" charset="-122"/>
              </a:rPr>
              <a:t>UDP</a:t>
            </a:r>
            <a:r>
              <a:rPr kumimoji="0" lang="zh-CN" altLang="en-US" b="1" dirty="0">
                <a:solidFill>
                  <a:srgbClr val="C00000"/>
                </a:solidFill>
                <a:latin typeface="+mn-lt"/>
                <a:cs typeface="Arial Unicode MS" pitchFamily="34" charset="-122"/>
              </a:rPr>
              <a:t>协议：</a:t>
            </a:r>
            <a:endParaRPr kumimoji="0" lang="en-US" altLang="zh-CN" b="1" dirty="0">
              <a:solidFill>
                <a:srgbClr val="C00000"/>
              </a:solidFill>
              <a:latin typeface="+mn-lt"/>
              <a:cs typeface="Arial Unicode MS" pitchFamily="34" charset="-122"/>
            </a:endParaRPr>
          </a:p>
          <a:p>
            <a:pPr marL="1085850" lvl="1" indent="-342900">
              <a:buFont typeface="Wingdings" pitchFamily="2" charset="2"/>
              <a:buChar char="Ø"/>
            </a:pPr>
            <a:r>
              <a:rPr kumimoji="0" lang="zh-CN" altLang="en-US" dirty="0">
                <a:latin typeface="+mn-lt"/>
                <a:cs typeface="Arial Unicode MS" pitchFamily="34" charset="-122"/>
              </a:rPr>
              <a:t>将数据、源、目的封装成数据包，不需要建立连接</a:t>
            </a:r>
            <a:endParaRPr kumimoji="0" lang="en-US" altLang="zh-CN" dirty="0">
              <a:latin typeface="+mn-lt"/>
              <a:cs typeface="Arial Unicode MS" pitchFamily="34" charset="-122"/>
            </a:endParaRPr>
          </a:p>
          <a:p>
            <a:pPr marL="1085850" lvl="1" indent="-342900">
              <a:buFont typeface="Wingdings" pitchFamily="2" charset="2"/>
              <a:buChar char="Ø"/>
            </a:pPr>
            <a:r>
              <a:rPr kumimoji="0" lang="zh-CN" altLang="en-US" dirty="0">
                <a:latin typeface="+mn-lt"/>
                <a:cs typeface="Arial Unicode MS" pitchFamily="34" charset="-122"/>
              </a:rPr>
              <a:t>每个数据报的大小限制在</a:t>
            </a:r>
            <a:r>
              <a:rPr kumimoji="0" lang="en-US" altLang="zh-CN" dirty="0">
                <a:latin typeface="+mn-lt"/>
                <a:cs typeface="Arial Unicode MS" pitchFamily="34" charset="-122"/>
              </a:rPr>
              <a:t>64K</a:t>
            </a:r>
            <a:r>
              <a:rPr kumimoji="0" lang="zh-CN" altLang="en-US" dirty="0">
                <a:latin typeface="+mn-lt"/>
                <a:cs typeface="Arial Unicode MS" pitchFamily="34" charset="-122"/>
              </a:rPr>
              <a:t>内</a:t>
            </a:r>
            <a:endParaRPr kumimoji="0" lang="en-US" altLang="zh-CN" dirty="0">
              <a:latin typeface="+mn-lt"/>
              <a:cs typeface="Arial Unicode MS" pitchFamily="34" charset="-122"/>
            </a:endParaRPr>
          </a:p>
          <a:p>
            <a:pPr marL="1085850" lvl="1" indent="-342900">
              <a:buFont typeface="Wingdings" pitchFamily="2" charset="2"/>
              <a:buChar char="Ø"/>
            </a:pPr>
            <a:r>
              <a:rPr kumimoji="0" lang="zh-CN" altLang="en-US" dirty="0">
                <a:latin typeface="+mn-lt"/>
                <a:cs typeface="Arial Unicode MS" pitchFamily="34" charset="-122"/>
              </a:rPr>
              <a:t>因无需连接，故是不可靠的</a:t>
            </a:r>
            <a:endParaRPr kumimoji="0" lang="en-US" altLang="zh-CN" dirty="0">
              <a:latin typeface="+mn-lt"/>
              <a:cs typeface="Arial Unicode MS" pitchFamily="34" charset="-122"/>
            </a:endParaRPr>
          </a:p>
          <a:p>
            <a:pPr marL="1085850" lvl="1" indent="-342900">
              <a:buFont typeface="Wingdings" pitchFamily="2" charset="2"/>
              <a:buChar char="Ø"/>
            </a:pPr>
            <a:r>
              <a:rPr kumimoji="0" lang="zh-CN" altLang="en-US" dirty="0">
                <a:latin typeface="+mn-lt"/>
                <a:cs typeface="Arial Unicode MS" pitchFamily="34" charset="-122"/>
              </a:rPr>
              <a:t>发送数据结束时无需释放资源，速度快</a:t>
            </a:r>
            <a:endParaRPr kumimoji="0" lang="zh-CN" altLang="en-US" sz="1800" dirty="0">
              <a:latin typeface="+mn-lt"/>
              <a:cs typeface="Arial Unicode MS" pitchFamily="34" charset="-122"/>
            </a:endParaRPr>
          </a:p>
        </p:txBody>
      </p:sp>
    </p:spTree>
    <p:extLst>
      <p:ext uri="{BB962C8B-B14F-4D97-AF65-F5344CB8AC3E}">
        <p14:creationId xmlns:p14="http://schemas.microsoft.com/office/powerpoint/2010/main" val="141127089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body" idx="1"/>
          </p:nvPr>
        </p:nvSpPr>
        <p:spPr>
          <a:xfrm>
            <a:off x="539552" y="1844824"/>
            <a:ext cx="8280920" cy="4608512"/>
          </a:xfrm>
        </p:spPr>
        <p:txBody>
          <a:bodyPr>
            <a:noAutofit/>
          </a:bodyPr>
          <a:lstStyle/>
          <a:p>
            <a:pPr>
              <a:buFont typeface="Wingdings" pitchFamily="2" charset="2"/>
              <a:buChar char="l"/>
            </a:pPr>
            <a:r>
              <a:rPr lang="zh-CN" altLang="en-US" sz="2400" dirty="0">
                <a:ea typeface="宋体" pitchFamily="2" charset="-122"/>
                <a:cs typeface="Arial Unicode MS" pitchFamily="34" charset="-122"/>
              </a:rPr>
              <a:t>利用套接字(</a:t>
            </a:r>
            <a:r>
              <a:rPr lang="en-US" altLang="zh-CN" sz="2400" dirty="0">
                <a:ea typeface="宋体" pitchFamily="2" charset="-122"/>
                <a:cs typeface="Arial Unicode MS" pitchFamily="34" charset="-122"/>
              </a:rPr>
              <a:t>Socket)</a:t>
            </a:r>
            <a:r>
              <a:rPr lang="zh-CN" altLang="en-US" sz="2400" dirty="0">
                <a:ea typeface="宋体" pitchFamily="2" charset="-122"/>
                <a:cs typeface="Arial Unicode MS" pitchFamily="34" charset="-122"/>
              </a:rPr>
              <a:t>开发网络应用程序早已被广泛的采用，以至于成为事实上的标准。</a:t>
            </a:r>
            <a:endParaRPr lang="en-US" altLang="zh-CN" sz="2400" dirty="0">
              <a:ea typeface="宋体" pitchFamily="2" charset="-122"/>
              <a:cs typeface="Arial Unicode MS" pitchFamily="34" charset="-122"/>
            </a:endParaRPr>
          </a:p>
          <a:p>
            <a:pPr>
              <a:buFont typeface="Wingdings" pitchFamily="2" charset="2"/>
              <a:buChar char="l"/>
            </a:pPr>
            <a:r>
              <a:rPr lang="zh-CN" altLang="en-US" sz="2400" dirty="0">
                <a:ea typeface="宋体" pitchFamily="2" charset="-122"/>
                <a:cs typeface="Arial Unicode MS" pitchFamily="34" charset="-122"/>
              </a:rPr>
              <a:t>通信的两端都要有</a:t>
            </a:r>
            <a:r>
              <a:rPr lang="en-US" altLang="zh-CN" sz="2400" dirty="0">
                <a:ea typeface="宋体" pitchFamily="2" charset="-122"/>
                <a:cs typeface="Arial Unicode MS" pitchFamily="34" charset="-122"/>
              </a:rPr>
              <a:t>Socket</a:t>
            </a:r>
            <a:r>
              <a:rPr lang="zh-CN" altLang="en-US" sz="2400" dirty="0">
                <a:ea typeface="宋体" pitchFamily="2" charset="-122"/>
                <a:cs typeface="Arial Unicode MS" pitchFamily="34" charset="-122"/>
              </a:rPr>
              <a:t>，是两台机器间通信的端点</a:t>
            </a:r>
            <a:endParaRPr lang="en-US" altLang="zh-CN" sz="2400" dirty="0">
              <a:ea typeface="宋体" pitchFamily="2" charset="-122"/>
              <a:cs typeface="Arial Unicode MS" pitchFamily="34" charset="-122"/>
            </a:endParaRPr>
          </a:p>
          <a:p>
            <a:pPr>
              <a:lnSpc>
                <a:spcPct val="130000"/>
              </a:lnSpc>
              <a:buFont typeface="Wingdings" pitchFamily="2" charset="2"/>
              <a:buChar char="l"/>
            </a:pPr>
            <a:r>
              <a:rPr lang="zh-CN" altLang="zh-CN" sz="2400" dirty="0">
                <a:ea typeface="宋体" pitchFamily="2" charset="-122"/>
              </a:rPr>
              <a:t>网络通信其实就是Socket间的通信。</a:t>
            </a:r>
          </a:p>
          <a:p>
            <a:pPr>
              <a:lnSpc>
                <a:spcPct val="130000"/>
              </a:lnSpc>
              <a:buFont typeface="Wingdings" pitchFamily="2" charset="2"/>
              <a:buChar char="l"/>
            </a:pPr>
            <a:r>
              <a:rPr lang="en-US" altLang="zh-CN" sz="2400" dirty="0">
                <a:ea typeface="宋体" pitchFamily="2" charset="-122"/>
              </a:rPr>
              <a:t>Socket</a:t>
            </a:r>
            <a:r>
              <a:rPr lang="zh-CN" altLang="en-US" sz="2400" dirty="0">
                <a:ea typeface="宋体" pitchFamily="2" charset="-122"/>
              </a:rPr>
              <a:t>允许程序把网络连接当成一个流，</a:t>
            </a:r>
            <a:r>
              <a:rPr lang="zh-CN" altLang="zh-CN" sz="2400" dirty="0">
                <a:ea typeface="宋体" pitchFamily="2" charset="-122"/>
              </a:rPr>
              <a:t>数据在两个Socket间通过IO传输。</a:t>
            </a:r>
            <a:endParaRPr lang="en-US" altLang="zh-CN" sz="2400" dirty="0">
              <a:ea typeface="宋体" pitchFamily="2" charset="-122"/>
            </a:endParaRPr>
          </a:p>
          <a:p>
            <a:pPr marL="57150" lvl="1" indent="-342900">
              <a:spcBef>
                <a:spcPts val="1200"/>
              </a:spcBef>
              <a:buFont typeface="Wingdings" pitchFamily="2" charset="2"/>
              <a:buChar char="l"/>
            </a:pPr>
            <a:r>
              <a:rPr lang="zh-CN" altLang="en-US" dirty="0">
                <a:latin typeface="宋体" panose="02010600030101010101" pitchFamily="2" charset="-122"/>
                <a:ea typeface="宋体" panose="02010600030101010101" pitchFamily="2" charset="-122"/>
                <a:cs typeface="Arial Unicode MS" pitchFamily="34" charset="-122"/>
              </a:rPr>
              <a:t>一般主动发起通信的应用程序属</a:t>
            </a:r>
            <a:r>
              <a:rPr lang="zh-CN" altLang="en-US" b="1" dirty="0">
                <a:solidFill>
                  <a:srgbClr val="C00000"/>
                </a:solidFill>
                <a:latin typeface="宋体" panose="02010600030101010101" pitchFamily="2" charset="-122"/>
                <a:ea typeface="宋体" panose="02010600030101010101" pitchFamily="2" charset="-122"/>
                <a:cs typeface="Arial Unicode MS" pitchFamily="34" charset="-122"/>
              </a:rPr>
              <a:t>客户端</a:t>
            </a:r>
            <a:r>
              <a:rPr lang="zh-CN" altLang="en-US" dirty="0">
                <a:latin typeface="宋体" panose="02010600030101010101" pitchFamily="2" charset="-122"/>
                <a:ea typeface="宋体" panose="02010600030101010101" pitchFamily="2" charset="-122"/>
                <a:cs typeface="Arial Unicode MS" pitchFamily="34" charset="-122"/>
              </a:rPr>
              <a:t>，等待通信请求的  </a:t>
            </a:r>
            <a:r>
              <a:rPr lang="en-US" altLang="zh-CN" dirty="0">
                <a:latin typeface="宋体" panose="02010600030101010101" pitchFamily="2" charset="-122"/>
                <a:ea typeface="宋体" panose="02010600030101010101" pitchFamily="2" charset="-122"/>
                <a:cs typeface="Arial Unicode MS" pitchFamily="34" charset="-122"/>
              </a:rPr>
              <a:t>       </a:t>
            </a:r>
          </a:p>
          <a:p>
            <a:pPr marL="0" lvl="1" indent="0">
              <a:spcBef>
                <a:spcPts val="1200"/>
              </a:spcBef>
              <a:buNone/>
            </a:pPr>
            <a:r>
              <a:rPr lang="en-US" altLang="zh-CN" dirty="0">
                <a:latin typeface="宋体" panose="02010600030101010101" pitchFamily="2" charset="-122"/>
                <a:ea typeface="宋体" panose="02010600030101010101" pitchFamily="2" charset="-122"/>
                <a:cs typeface="Arial Unicode MS" pitchFamily="34" charset="-122"/>
              </a:rPr>
              <a:t>  </a:t>
            </a:r>
            <a:r>
              <a:rPr lang="zh-CN" altLang="en-US" dirty="0">
                <a:latin typeface="宋体" panose="02010600030101010101" pitchFamily="2" charset="-122"/>
                <a:ea typeface="宋体" panose="02010600030101010101" pitchFamily="2" charset="-122"/>
                <a:cs typeface="Arial Unicode MS" pitchFamily="34" charset="-122"/>
              </a:rPr>
              <a:t>为</a:t>
            </a:r>
            <a:r>
              <a:rPr lang="zh-CN" altLang="en-US" b="1" dirty="0">
                <a:solidFill>
                  <a:srgbClr val="C00000"/>
                </a:solidFill>
                <a:latin typeface="宋体" panose="02010600030101010101" pitchFamily="2" charset="-122"/>
                <a:ea typeface="宋体" panose="02010600030101010101" pitchFamily="2" charset="-122"/>
                <a:cs typeface="Arial Unicode MS" pitchFamily="34" charset="-122"/>
              </a:rPr>
              <a:t>服务端</a:t>
            </a:r>
          </a:p>
        </p:txBody>
      </p:sp>
      <p:sp>
        <p:nvSpPr>
          <p:cNvPr id="4" name="标题 1"/>
          <p:cNvSpPr txBox="1">
            <a:spLocks/>
          </p:cNvSpPr>
          <p:nvPr/>
        </p:nvSpPr>
        <p:spPr>
          <a:xfrm>
            <a:off x="2987824" y="687558"/>
            <a:ext cx="3528392" cy="8640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sz="4000" b="1" dirty="0">
                <a:latin typeface="+mn-lt"/>
                <a:ea typeface="宋体" pitchFamily="2" charset="-122"/>
              </a:rPr>
              <a:t>Socket</a:t>
            </a:r>
            <a:endParaRPr lang="zh-CN" altLang="en-US" sz="4000" b="1" dirty="0">
              <a:latin typeface="+mn-lt"/>
              <a:ea typeface="宋体" pitchFamily="2" charset="-122"/>
            </a:endParaRPr>
          </a:p>
        </p:txBody>
      </p:sp>
    </p:spTree>
    <p:extLst>
      <p:ext uri="{BB962C8B-B14F-4D97-AF65-F5344CB8AC3E}">
        <p14:creationId xmlns:p14="http://schemas.microsoft.com/office/powerpoint/2010/main" val="3751524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Box 2"/>
          <p:cNvSpPr txBox="1">
            <a:spLocks noChangeArrowheads="1"/>
          </p:cNvSpPr>
          <p:nvPr/>
        </p:nvSpPr>
        <p:spPr bwMode="auto">
          <a:xfrm>
            <a:off x="395536" y="1556792"/>
            <a:ext cx="828092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44500">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marL="342900" indent="-342900">
              <a:buFont typeface="Wingdings" pitchFamily="2" charset="2"/>
              <a:buChar char="l"/>
            </a:pPr>
            <a:r>
              <a:rPr kumimoji="0" lang="en-US" altLang="zh-CN" dirty="0">
                <a:latin typeface="+mn-lt"/>
                <a:cs typeface="Arial Unicode MS" pitchFamily="34" charset="-122"/>
              </a:rPr>
              <a:t>Java</a:t>
            </a:r>
            <a:r>
              <a:rPr kumimoji="0" lang="zh-CN" altLang="en-US" dirty="0">
                <a:latin typeface="+mn-lt"/>
                <a:cs typeface="Arial Unicode MS" pitchFamily="34" charset="-122"/>
              </a:rPr>
              <a:t>语言的基于套接字编程分为服务端编程和客户端编程，其通信模型如图所示：</a:t>
            </a:r>
          </a:p>
          <a:p>
            <a:pPr marL="285750" indent="-285750">
              <a:buFont typeface="Arial" pitchFamily="34" charset="0"/>
              <a:buChar char="•"/>
            </a:pPr>
            <a:endParaRPr kumimoji="0" lang="zh-CN" altLang="en-US" sz="2000" dirty="0">
              <a:latin typeface="+mn-lt"/>
              <a:cs typeface="Arial Unicode MS" pitchFamily="34" charset="-122"/>
            </a:endParaRPr>
          </a:p>
        </p:txBody>
      </p:sp>
      <p:sp>
        <p:nvSpPr>
          <p:cNvPr id="44036" name="Rectangle 2"/>
          <p:cNvSpPr>
            <a:spLocks noChangeArrowheads="1"/>
          </p:cNvSpPr>
          <p:nvPr/>
        </p:nvSpPr>
        <p:spPr bwMode="auto">
          <a:xfrm>
            <a:off x="0"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ea typeface="宋体" pitchFamily="2" charset="-122"/>
            </a:endParaRPr>
          </a:p>
        </p:txBody>
      </p:sp>
      <p:pic>
        <p:nvPicPr>
          <p:cNvPr id="4403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90" y="2420888"/>
            <a:ext cx="9008714" cy="3835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Rectangle 3"/>
          <p:cNvSpPr>
            <a:spLocks noChangeArrowheads="1"/>
          </p:cNvSpPr>
          <p:nvPr/>
        </p:nvSpPr>
        <p:spPr bwMode="auto">
          <a:xfrm>
            <a:off x="3372120" y="6293931"/>
            <a:ext cx="23277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b="1" dirty="0">
                <a:ea typeface="宋体" pitchFamily="2" charset="-122"/>
                <a:cs typeface="Times New Roman" pitchFamily="18" charset="0"/>
              </a:rPr>
              <a:t>基于</a:t>
            </a:r>
            <a:r>
              <a:rPr lang="en-US" altLang="zh-CN" b="1" dirty="0">
                <a:ea typeface="宋体" pitchFamily="2" charset="-122"/>
                <a:cs typeface="Times New Roman" pitchFamily="18" charset="0"/>
              </a:rPr>
              <a:t>TCP</a:t>
            </a:r>
            <a:r>
              <a:rPr lang="zh-CN" altLang="en-US" b="1" dirty="0">
                <a:ea typeface="宋体" pitchFamily="2" charset="-122"/>
                <a:cs typeface="Times New Roman" pitchFamily="18" charset="0"/>
              </a:rPr>
              <a:t>的</a:t>
            </a:r>
            <a:r>
              <a:rPr lang="en-US" altLang="zh-CN" b="1" dirty="0">
                <a:ea typeface="宋体" pitchFamily="2" charset="-122"/>
                <a:cs typeface="Times New Roman" pitchFamily="18" charset="0"/>
              </a:rPr>
              <a:t>Socket</a:t>
            </a:r>
            <a:r>
              <a:rPr lang="zh-CN" altLang="en-US" b="1" dirty="0">
                <a:ea typeface="宋体" pitchFamily="2" charset="-122"/>
                <a:cs typeface="Times New Roman" pitchFamily="18" charset="0"/>
              </a:rPr>
              <a:t>通信</a:t>
            </a:r>
            <a:endParaRPr lang="zh-CN" altLang="en-US" dirty="0">
              <a:ea typeface="宋体" pitchFamily="2" charset="-122"/>
            </a:endParaRPr>
          </a:p>
        </p:txBody>
      </p:sp>
      <p:sp>
        <p:nvSpPr>
          <p:cNvPr id="7" name="标题 1"/>
          <p:cNvSpPr txBox="1">
            <a:spLocks/>
          </p:cNvSpPr>
          <p:nvPr/>
        </p:nvSpPr>
        <p:spPr>
          <a:xfrm>
            <a:off x="1979712" y="620688"/>
            <a:ext cx="5472608" cy="103003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sz="4000" b="1">
                <a:latin typeface="+mn-lt"/>
                <a:ea typeface="宋体" pitchFamily="2" charset="-122"/>
              </a:rPr>
              <a:t>基于</a:t>
            </a:r>
            <a:r>
              <a:rPr lang="en-US" altLang="zh-CN" sz="4000" b="1">
                <a:latin typeface="+mn-lt"/>
                <a:ea typeface="宋体" pitchFamily="2" charset="-122"/>
              </a:rPr>
              <a:t>Socket</a:t>
            </a:r>
            <a:r>
              <a:rPr lang="zh-CN" altLang="en-US" sz="4000" b="1">
                <a:latin typeface="+mn-lt"/>
                <a:ea typeface="宋体" pitchFamily="2" charset="-122"/>
              </a:rPr>
              <a:t>的</a:t>
            </a:r>
            <a:r>
              <a:rPr lang="en-US" altLang="zh-CN" sz="4000" b="1">
                <a:latin typeface="+mn-lt"/>
                <a:ea typeface="宋体" pitchFamily="2" charset="-122"/>
              </a:rPr>
              <a:t>TCP</a:t>
            </a:r>
            <a:r>
              <a:rPr lang="zh-CN" altLang="en-US" sz="4000" b="1">
                <a:latin typeface="+mn-lt"/>
                <a:ea typeface="宋体" pitchFamily="2" charset="-122"/>
              </a:rPr>
              <a:t>编程</a:t>
            </a:r>
            <a:endParaRPr lang="zh-CN" altLang="en-US" sz="4000" b="1" dirty="0">
              <a:latin typeface="+mn-lt"/>
              <a:ea typeface="宋体" pitchFamily="2" charset="-122"/>
            </a:endParaRPr>
          </a:p>
        </p:txBody>
      </p:sp>
    </p:spTree>
    <p:extLst>
      <p:ext uri="{BB962C8B-B14F-4D97-AF65-F5344CB8AC3E}">
        <p14:creationId xmlns:p14="http://schemas.microsoft.com/office/powerpoint/2010/main" val="224668429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idx="4294967295"/>
          </p:nvPr>
        </p:nvSpPr>
        <p:spPr>
          <a:xfrm>
            <a:off x="1547664" y="620688"/>
            <a:ext cx="6280869" cy="1030040"/>
          </a:xfrm>
        </p:spPr>
        <p:txBody>
          <a:bodyPr anchor="ctr">
            <a:normAutofit/>
          </a:bodyPr>
          <a:lstStyle/>
          <a:p>
            <a:r>
              <a:rPr lang="en-US" altLang="zh-CN" sz="4000" b="1" dirty="0">
                <a:latin typeface="+mn-lt"/>
                <a:ea typeface="宋体" pitchFamily="2" charset="-122"/>
                <a:cs typeface="Arial Unicode MS" pitchFamily="34" charset="-122"/>
              </a:rPr>
              <a:t>Socket</a:t>
            </a:r>
            <a:r>
              <a:rPr lang="zh-CN" altLang="en-US" sz="4000" b="1" dirty="0">
                <a:latin typeface="+mn-lt"/>
                <a:ea typeface="宋体" pitchFamily="2" charset="-122"/>
                <a:cs typeface="Arial Unicode MS" pitchFamily="34" charset="-122"/>
              </a:rPr>
              <a:t>类的常用方法</a:t>
            </a:r>
          </a:p>
        </p:txBody>
      </p:sp>
      <p:graphicFrame>
        <p:nvGraphicFramePr>
          <p:cNvPr id="47136" name="Group 32"/>
          <p:cNvGraphicFramePr>
            <a:graphicFrameLocks noGrp="1"/>
          </p:cNvGraphicFramePr>
          <p:nvPr>
            <p:extLst>
              <p:ext uri="{D42A27DB-BD31-4B8C-83A1-F6EECF244321}">
                <p14:modId xmlns:p14="http://schemas.microsoft.com/office/powerpoint/2010/main" val="2315408588"/>
              </p:ext>
            </p:extLst>
          </p:nvPr>
        </p:nvGraphicFramePr>
        <p:xfrm>
          <a:off x="251520" y="1844824"/>
          <a:ext cx="8640960" cy="4638288"/>
        </p:xfrm>
        <a:graphic>
          <a:graphicData uri="http://schemas.openxmlformats.org/drawingml/2006/table">
            <a:tbl>
              <a:tblPr/>
              <a:tblGrid>
                <a:gridCol w="3312368">
                  <a:extLst>
                    <a:ext uri="{9D8B030D-6E8A-4147-A177-3AD203B41FA5}">
                      <a16:colId xmlns:a16="http://schemas.microsoft.com/office/drawing/2014/main" val="20000"/>
                    </a:ext>
                  </a:extLst>
                </a:gridCol>
                <a:gridCol w="5328592">
                  <a:extLst>
                    <a:ext uri="{9D8B030D-6E8A-4147-A177-3AD203B41FA5}">
                      <a16:colId xmlns:a16="http://schemas.microsoft.com/office/drawing/2014/main" val="20001"/>
                    </a:ext>
                  </a:extLst>
                </a:gridCol>
              </a:tblGrid>
              <a:tr h="432048">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1" i="0" u="none" strike="noStrike" cap="none" normalizeH="0" baseline="0" dirty="0">
                          <a:ln>
                            <a:noFill/>
                          </a:ln>
                          <a:solidFill>
                            <a:schemeClr val="tx1"/>
                          </a:solidFill>
                          <a:effectLst/>
                          <a:latin typeface="+mn-lt"/>
                          <a:ea typeface="宋体" pitchFamily="2" charset="-122"/>
                          <a:cs typeface="Arial Unicode MS" pitchFamily="34" charset="-122"/>
                        </a:rPr>
                        <a:t>方法</a:t>
                      </a:r>
                    </a:p>
                  </a:txBody>
                  <a:tcPr marL="68580" marR="68580" marT="0" marB="0" horzOverflow="overflow">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1" i="0" u="none" strike="noStrike" cap="none" normalizeH="0" baseline="0" dirty="0">
                          <a:ln>
                            <a:noFill/>
                          </a:ln>
                          <a:solidFill>
                            <a:schemeClr val="tx1"/>
                          </a:solidFill>
                          <a:effectLst/>
                          <a:latin typeface="+mn-lt"/>
                          <a:ea typeface="宋体" pitchFamily="2" charset="-122"/>
                          <a:cs typeface="Arial Unicode MS" pitchFamily="34" charset="-122"/>
                        </a:rPr>
                        <a:t>功能</a:t>
                      </a:r>
                    </a:p>
                  </a:txBody>
                  <a:tcPr marL="68580" marR="68580" marT="0" marB="0" horzOverflow="overflow">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3968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zh-CN" sz="2000" b="0" i="0" u="none" strike="noStrike" cap="none" normalizeH="0" baseline="0" dirty="0">
                          <a:ln>
                            <a:noFill/>
                          </a:ln>
                          <a:solidFill>
                            <a:schemeClr val="tx1"/>
                          </a:solidFill>
                          <a:effectLst/>
                          <a:latin typeface="+mn-lt"/>
                          <a:ea typeface="宋体" pitchFamily="2" charset="-122"/>
                          <a:cs typeface="Arial Unicode MS" pitchFamily="34" charset="-122"/>
                        </a:rPr>
                        <a:t>InetAddress getLocalAddress()</a:t>
                      </a: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mn-lt"/>
                          <a:ea typeface="宋体" pitchFamily="2" charset="-122"/>
                          <a:cs typeface="Arial Unicode MS" pitchFamily="34" charset="-122"/>
                        </a:rPr>
                        <a:t>返回对方</a:t>
                      </a:r>
                      <a:r>
                        <a:rPr kumimoji="0" lang="zh-CN" altLang="zh-CN" sz="2400" b="0" i="0" u="none" strike="noStrike" cap="none" normalizeH="0" baseline="0" dirty="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a:ln>
                            <a:noFill/>
                          </a:ln>
                          <a:solidFill>
                            <a:schemeClr val="tx1"/>
                          </a:solidFill>
                          <a:effectLst/>
                          <a:latin typeface="+mn-lt"/>
                          <a:ea typeface="宋体" pitchFamily="2" charset="-122"/>
                          <a:cs typeface="Arial Unicode MS" pitchFamily="34" charset="-122"/>
                        </a:rPr>
                        <a:t>中的</a:t>
                      </a:r>
                      <a:r>
                        <a:rPr kumimoji="0" lang="zh-CN" altLang="zh-CN" sz="2400" b="0" i="0" u="none" strike="noStrike" cap="none" normalizeH="0" baseline="0" dirty="0">
                          <a:ln>
                            <a:noFill/>
                          </a:ln>
                          <a:solidFill>
                            <a:schemeClr val="tx1"/>
                          </a:solidFill>
                          <a:effectLst/>
                          <a:latin typeface="+mn-lt"/>
                          <a:ea typeface="宋体" pitchFamily="2" charset="-122"/>
                          <a:cs typeface="Arial Unicode MS" pitchFamily="34" charset="-122"/>
                        </a:rPr>
                        <a:t>IP</a:t>
                      </a:r>
                      <a:r>
                        <a:rPr kumimoji="0" lang="zh-CN" altLang="en-US" sz="2400" b="0" i="0" u="none" strike="noStrike" cap="none" normalizeH="0" baseline="0" dirty="0">
                          <a:ln>
                            <a:noFill/>
                          </a:ln>
                          <a:solidFill>
                            <a:schemeClr val="tx1"/>
                          </a:solidFill>
                          <a:effectLst/>
                          <a:latin typeface="+mn-lt"/>
                          <a:ea typeface="宋体" pitchFamily="2" charset="-122"/>
                          <a:cs typeface="Arial Unicode MS" pitchFamily="34" charset="-122"/>
                        </a:rPr>
                        <a:t>的</a:t>
                      </a:r>
                      <a:r>
                        <a:rPr kumimoji="0" lang="zh-CN" altLang="zh-CN" sz="2400" b="0" i="0" u="none" strike="noStrike" cap="none" normalizeH="0" baseline="0" dirty="0">
                          <a:ln>
                            <a:noFill/>
                          </a:ln>
                          <a:solidFill>
                            <a:schemeClr val="tx1"/>
                          </a:solidFill>
                          <a:effectLst/>
                          <a:latin typeface="+mn-lt"/>
                          <a:ea typeface="宋体" pitchFamily="2" charset="-122"/>
                          <a:cs typeface="Arial Unicode MS" pitchFamily="34" charset="-122"/>
                        </a:rPr>
                        <a:t>InetAddress</a:t>
                      </a:r>
                      <a:r>
                        <a:rPr kumimoji="0" lang="zh-CN" altLang="en-US" sz="2400" b="0" i="0" u="none" strike="noStrike" cap="none" normalizeH="0" baseline="0" dirty="0">
                          <a:ln>
                            <a:noFill/>
                          </a:ln>
                          <a:solidFill>
                            <a:schemeClr val="tx1"/>
                          </a:solidFill>
                          <a:effectLst/>
                          <a:latin typeface="+mn-lt"/>
                          <a:ea typeface="宋体" pitchFamily="2" charset="-122"/>
                          <a:cs typeface="Arial Unicode MS" pitchFamily="34" charset="-122"/>
                        </a:rPr>
                        <a:t>对象</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25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zh-CN" sz="2000" b="0" i="0" u="none" strike="noStrike" cap="none" normalizeH="0" baseline="0">
                          <a:ln>
                            <a:noFill/>
                          </a:ln>
                          <a:solidFill>
                            <a:schemeClr val="tx1"/>
                          </a:solidFill>
                          <a:effectLst/>
                          <a:latin typeface="+mn-lt"/>
                          <a:ea typeface="宋体" pitchFamily="2" charset="-122"/>
                          <a:cs typeface="Arial Unicode MS" pitchFamily="34" charset="-122"/>
                        </a:rPr>
                        <a:t>int getLocalPort()</a:t>
                      </a: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mn-lt"/>
                          <a:ea typeface="宋体" pitchFamily="2" charset="-122"/>
                          <a:cs typeface="Arial Unicode MS" pitchFamily="34" charset="-122"/>
                        </a:rPr>
                        <a:t>返回本地</a:t>
                      </a:r>
                      <a:r>
                        <a:rPr kumimoji="0" lang="zh-CN" altLang="zh-CN" sz="2400" b="0" i="0" u="none" strike="noStrike" cap="none" normalizeH="0" baseline="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a:ln>
                            <a:noFill/>
                          </a:ln>
                          <a:solidFill>
                            <a:schemeClr val="tx1"/>
                          </a:solidFill>
                          <a:effectLst/>
                          <a:latin typeface="+mn-lt"/>
                          <a:ea typeface="宋体" pitchFamily="2" charset="-122"/>
                          <a:cs typeface="Arial Unicode MS" pitchFamily="34" charset="-122"/>
                        </a:rPr>
                        <a:t>中的端口号</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25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zh-CN" sz="2000" b="0" i="0" u="none" strike="noStrike" cap="none" normalizeH="0" baseline="0">
                          <a:ln>
                            <a:noFill/>
                          </a:ln>
                          <a:solidFill>
                            <a:schemeClr val="tx1"/>
                          </a:solidFill>
                          <a:effectLst/>
                          <a:latin typeface="+mn-lt"/>
                          <a:ea typeface="宋体" pitchFamily="2" charset="-122"/>
                          <a:cs typeface="Arial Unicode MS" pitchFamily="34" charset="-122"/>
                        </a:rPr>
                        <a:t>InetAddress getInetAddress()</a:t>
                      </a: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mn-lt"/>
                          <a:ea typeface="宋体" pitchFamily="2" charset="-122"/>
                          <a:cs typeface="Arial Unicode MS" pitchFamily="34" charset="-122"/>
                        </a:rPr>
                        <a:t>返回对方</a:t>
                      </a:r>
                      <a:r>
                        <a:rPr kumimoji="0" lang="zh-CN" altLang="zh-CN" sz="2400" b="0" i="0" u="none" strike="noStrike" cap="none" normalizeH="0" baseline="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a:ln>
                            <a:noFill/>
                          </a:ln>
                          <a:solidFill>
                            <a:schemeClr val="tx1"/>
                          </a:solidFill>
                          <a:effectLst/>
                          <a:latin typeface="+mn-lt"/>
                          <a:ea typeface="宋体" pitchFamily="2" charset="-122"/>
                          <a:cs typeface="Arial Unicode MS" pitchFamily="34" charset="-122"/>
                        </a:rPr>
                        <a:t>中</a:t>
                      </a:r>
                      <a:r>
                        <a:rPr kumimoji="0" lang="zh-CN" altLang="zh-CN" sz="2400" b="0" i="0" u="none" strike="noStrike" cap="none" normalizeH="0" baseline="0">
                          <a:ln>
                            <a:noFill/>
                          </a:ln>
                          <a:solidFill>
                            <a:schemeClr val="tx1"/>
                          </a:solidFill>
                          <a:effectLst/>
                          <a:latin typeface="+mn-lt"/>
                          <a:ea typeface="宋体" pitchFamily="2" charset="-122"/>
                          <a:cs typeface="Arial Unicode MS" pitchFamily="34" charset="-122"/>
                        </a:rPr>
                        <a:t>IP</a:t>
                      </a:r>
                      <a:r>
                        <a:rPr kumimoji="0" lang="zh-CN" altLang="en-US" sz="2400" b="0" i="0" u="none" strike="noStrike" cap="none" normalizeH="0" baseline="0">
                          <a:ln>
                            <a:noFill/>
                          </a:ln>
                          <a:solidFill>
                            <a:schemeClr val="tx1"/>
                          </a:solidFill>
                          <a:effectLst/>
                          <a:latin typeface="+mn-lt"/>
                          <a:ea typeface="宋体" pitchFamily="2" charset="-122"/>
                          <a:cs typeface="Arial Unicode MS" pitchFamily="34" charset="-122"/>
                        </a:rPr>
                        <a:t>地址</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25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mn-lt"/>
                          <a:ea typeface="宋体" pitchFamily="2" charset="-122"/>
                          <a:cs typeface="Arial Unicode MS" pitchFamily="34" charset="-122"/>
                        </a:rPr>
                        <a:t>int getPort()</a:t>
                      </a:r>
                      <a:endParaRPr kumimoji="0" lang="zh-CN" altLang="zh-CN" sz="2000" b="0" i="0" u="none" strike="noStrike" cap="none" normalizeH="0" baseline="0">
                        <a:ln>
                          <a:noFill/>
                        </a:ln>
                        <a:solidFill>
                          <a:schemeClr val="tx1"/>
                        </a:solidFill>
                        <a:effectLst/>
                        <a:latin typeface="+mn-lt"/>
                        <a:ea typeface="宋体" pitchFamily="2" charset="-122"/>
                        <a:cs typeface="Arial Unicode MS" pitchFamily="34"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mn-lt"/>
                          <a:ea typeface="宋体" pitchFamily="2" charset="-122"/>
                          <a:cs typeface="Arial Unicode MS" pitchFamily="34" charset="-122"/>
                        </a:rPr>
                        <a:t>返回对方</a:t>
                      </a:r>
                      <a:r>
                        <a:rPr kumimoji="0" lang="zh-CN" altLang="zh-CN" sz="2400" b="0" i="0" u="none" strike="noStrike" cap="none" normalizeH="0" baseline="0" dirty="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a:ln>
                            <a:noFill/>
                          </a:ln>
                          <a:solidFill>
                            <a:schemeClr val="tx1"/>
                          </a:solidFill>
                          <a:effectLst/>
                          <a:latin typeface="+mn-lt"/>
                          <a:ea typeface="宋体" pitchFamily="2" charset="-122"/>
                          <a:cs typeface="Arial Unicode MS" pitchFamily="34" charset="-122"/>
                        </a:rPr>
                        <a:t>中的端口号</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0988">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mn-lt"/>
                          <a:ea typeface="宋体" pitchFamily="2" charset="-122"/>
                          <a:cs typeface="Arial Unicode MS" pitchFamily="34" charset="-122"/>
                        </a:rPr>
                        <a:t>void close() throws IOException</a:t>
                      </a:r>
                      <a:endParaRPr kumimoji="0" lang="zh-CN" altLang="zh-CN" sz="2000" b="0" i="0" u="none" strike="noStrike" cap="none" normalizeH="0" baseline="0">
                        <a:ln>
                          <a:noFill/>
                        </a:ln>
                        <a:solidFill>
                          <a:schemeClr val="tx1"/>
                        </a:solidFill>
                        <a:effectLst/>
                        <a:latin typeface="+mn-lt"/>
                        <a:ea typeface="宋体" pitchFamily="2" charset="-122"/>
                        <a:cs typeface="Arial Unicode MS" pitchFamily="34"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mn-lt"/>
                          <a:ea typeface="宋体" pitchFamily="2" charset="-122"/>
                          <a:cs typeface="Arial Unicode MS" pitchFamily="34" charset="-122"/>
                        </a:rPr>
                        <a:t>关闭</a:t>
                      </a:r>
                      <a:r>
                        <a:rPr kumimoji="0" lang="en-US" altLang="zh-CN" sz="2400" b="0" i="0" u="none" strike="noStrike" cap="none" normalizeH="0" baseline="0" dirty="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a:ln>
                            <a:noFill/>
                          </a:ln>
                          <a:solidFill>
                            <a:schemeClr val="tx1"/>
                          </a:solidFill>
                          <a:effectLst/>
                          <a:latin typeface="+mn-lt"/>
                          <a:ea typeface="宋体" pitchFamily="2" charset="-122"/>
                          <a:cs typeface="Arial Unicode MS" pitchFamily="34" charset="-122"/>
                        </a:rPr>
                        <a:t>，不可在以后的网络连接中使用，除非创建新的套接字</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3563">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dirty="0" err="1">
                          <a:ln>
                            <a:noFill/>
                          </a:ln>
                          <a:solidFill>
                            <a:srgbClr val="FF0000"/>
                          </a:solidFill>
                          <a:effectLst/>
                          <a:latin typeface="+mn-lt"/>
                          <a:ea typeface="宋体" pitchFamily="2" charset="-122"/>
                          <a:cs typeface="Arial Unicode MS" pitchFamily="34" charset="-122"/>
                        </a:rPr>
                        <a:t>InputStream</a:t>
                      </a:r>
                      <a:r>
                        <a:rPr kumimoji="0" lang="en-US" altLang="zh-CN" sz="2000" b="0" i="0" u="none" strike="noStrike" cap="none" normalizeH="0" baseline="0" dirty="0">
                          <a:ln>
                            <a:noFill/>
                          </a:ln>
                          <a:solidFill>
                            <a:srgbClr val="FF0000"/>
                          </a:solidFill>
                          <a:effectLst/>
                          <a:latin typeface="+mn-lt"/>
                          <a:ea typeface="宋体" pitchFamily="2" charset="-122"/>
                          <a:cs typeface="Arial Unicode MS" pitchFamily="34" charset="-122"/>
                        </a:rPr>
                        <a:t> </a:t>
                      </a:r>
                      <a:r>
                        <a:rPr kumimoji="0" lang="en-US" altLang="zh-CN" sz="2000" b="0" i="0" u="none" strike="noStrike" cap="none" normalizeH="0" baseline="0" dirty="0" err="1">
                          <a:ln>
                            <a:noFill/>
                          </a:ln>
                          <a:solidFill>
                            <a:srgbClr val="FF0000"/>
                          </a:solidFill>
                          <a:effectLst/>
                          <a:latin typeface="+mn-lt"/>
                          <a:ea typeface="宋体" pitchFamily="2" charset="-122"/>
                          <a:cs typeface="Arial Unicode MS" pitchFamily="34" charset="-122"/>
                        </a:rPr>
                        <a:t>getInputStream</a:t>
                      </a:r>
                      <a:r>
                        <a:rPr kumimoji="0" lang="en-US" altLang="zh-CN" sz="2000" b="0" i="0" u="none" strike="noStrike" cap="none" normalizeH="0" baseline="0" dirty="0">
                          <a:ln>
                            <a:noFill/>
                          </a:ln>
                          <a:solidFill>
                            <a:srgbClr val="FF0000"/>
                          </a:solidFill>
                          <a:effectLst/>
                          <a:latin typeface="+mn-lt"/>
                          <a:ea typeface="宋体" pitchFamily="2" charset="-122"/>
                          <a:cs typeface="Arial Unicode MS" pitchFamily="34" charset="-122"/>
                        </a:rPr>
                        <a:t>()                  throws </a:t>
                      </a:r>
                      <a:r>
                        <a:rPr kumimoji="0" lang="en-US" altLang="zh-CN" sz="2000" b="0" i="0" u="none" strike="noStrike" cap="none" normalizeH="0" baseline="0" dirty="0" err="1">
                          <a:ln>
                            <a:noFill/>
                          </a:ln>
                          <a:solidFill>
                            <a:srgbClr val="FF0000"/>
                          </a:solidFill>
                          <a:effectLst/>
                          <a:latin typeface="+mn-lt"/>
                          <a:ea typeface="宋体" pitchFamily="2" charset="-122"/>
                          <a:cs typeface="Arial Unicode MS" pitchFamily="34" charset="-122"/>
                        </a:rPr>
                        <a:t>IOException</a:t>
                      </a:r>
                      <a:endParaRPr kumimoji="0" lang="zh-CN" altLang="zh-CN" sz="2000" b="0" i="0" u="none" strike="noStrike" cap="none" normalizeH="0" baseline="0" dirty="0">
                        <a:ln>
                          <a:noFill/>
                        </a:ln>
                        <a:solidFill>
                          <a:srgbClr val="FF0000"/>
                        </a:solidFill>
                        <a:effectLst/>
                        <a:latin typeface="+mn-lt"/>
                        <a:ea typeface="宋体" pitchFamily="2" charset="-122"/>
                        <a:cs typeface="Arial Unicode MS" pitchFamily="34"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mn-lt"/>
                          <a:ea typeface="宋体" pitchFamily="2" charset="-122"/>
                          <a:cs typeface="Arial Unicode MS" pitchFamily="34" charset="-122"/>
                        </a:rPr>
                        <a:t>获取与</a:t>
                      </a:r>
                      <a:r>
                        <a:rPr kumimoji="0" lang="zh-CN" altLang="zh-CN" sz="2400" b="0" i="0" u="none" strike="noStrike" cap="none" normalizeH="0" baseline="0" dirty="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a:ln>
                            <a:noFill/>
                          </a:ln>
                          <a:solidFill>
                            <a:schemeClr val="tx1"/>
                          </a:solidFill>
                          <a:effectLst/>
                          <a:latin typeface="+mn-lt"/>
                          <a:ea typeface="宋体" pitchFamily="2" charset="-122"/>
                          <a:cs typeface="Arial Unicode MS" pitchFamily="34" charset="-122"/>
                        </a:rPr>
                        <a:t>相关联的字节输入流，用于从</a:t>
                      </a:r>
                      <a:r>
                        <a:rPr kumimoji="0" lang="zh-CN" altLang="zh-CN" sz="2400" b="0" i="0" u="none" strike="noStrike" cap="none" normalizeH="0" baseline="0" dirty="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a:ln>
                            <a:noFill/>
                          </a:ln>
                          <a:solidFill>
                            <a:schemeClr val="tx1"/>
                          </a:solidFill>
                          <a:effectLst/>
                          <a:latin typeface="+mn-lt"/>
                          <a:ea typeface="宋体" pitchFamily="2" charset="-122"/>
                          <a:cs typeface="Arial Unicode MS" pitchFamily="34" charset="-122"/>
                        </a:rPr>
                        <a:t>中读数据。</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619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dirty="0" err="1">
                          <a:ln>
                            <a:noFill/>
                          </a:ln>
                          <a:solidFill>
                            <a:srgbClr val="FF0000"/>
                          </a:solidFill>
                          <a:effectLst/>
                          <a:latin typeface="+mn-lt"/>
                          <a:ea typeface="宋体" pitchFamily="2" charset="-122"/>
                          <a:cs typeface="Arial Unicode MS" pitchFamily="34" charset="-122"/>
                        </a:rPr>
                        <a:t>OutputStream</a:t>
                      </a:r>
                      <a:r>
                        <a:rPr kumimoji="0" lang="en-US" altLang="zh-CN" sz="2000" b="0" i="0" u="none" strike="noStrike" cap="none" normalizeH="0" baseline="0" dirty="0">
                          <a:ln>
                            <a:noFill/>
                          </a:ln>
                          <a:solidFill>
                            <a:srgbClr val="FF0000"/>
                          </a:solidFill>
                          <a:effectLst/>
                          <a:latin typeface="+mn-lt"/>
                          <a:ea typeface="宋体" pitchFamily="2" charset="-122"/>
                          <a:cs typeface="Arial Unicode MS" pitchFamily="34" charset="-122"/>
                        </a:rPr>
                        <a:t> </a:t>
                      </a:r>
                      <a:r>
                        <a:rPr kumimoji="0" lang="en-US" altLang="zh-CN" sz="2000" b="0" i="0" u="none" strike="noStrike" cap="none" normalizeH="0" baseline="0" dirty="0" err="1">
                          <a:ln>
                            <a:noFill/>
                          </a:ln>
                          <a:solidFill>
                            <a:srgbClr val="FF0000"/>
                          </a:solidFill>
                          <a:effectLst/>
                          <a:latin typeface="+mn-lt"/>
                          <a:ea typeface="宋体" pitchFamily="2" charset="-122"/>
                          <a:cs typeface="Arial Unicode MS" pitchFamily="34" charset="-122"/>
                        </a:rPr>
                        <a:t>getOutputStream</a:t>
                      </a:r>
                      <a:r>
                        <a:rPr kumimoji="0" lang="en-US" altLang="zh-CN" sz="2000" b="0" i="0" u="none" strike="noStrike" cap="none" normalizeH="0" baseline="0" dirty="0">
                          <a:ln>
                            <a:noFill/>
                          </a:ln>
                          <a:solidFill>
                            <a:srgbClr val="FF0000"/>
                          </a:solidFill>
                          <a:effectLst/>
                          <a:latin typeface="+mn-lt"/>
                          <a:ea typeface="宋体" pitchFamily="2" charset="-122"/>
                          <a:cs typeface="Arial Unicode MS" pitchFamily="34" charset="-122"/>
                        </a:rPr>
                        <a:t>()                              throws </a:t>
                      </a:r>
                      <a:r>
                        <a:rPr kumimoji="0" lang="en-US" altLang="zh-CN" sz="2000" b="0" i="0" u="none" strike="noStrike" cap="none" normalizeH="0" baseline="0" dirty="0" err="1">
                          <a:ln>
                            <a:noFill/>
                          </a:ln>
                          <a:solidFill>
                            <a:srgbClr val="FF0000"/>
                          </a:solidFill>
                          <a:effectLst/>
                          <a:latin typeface="+mn-lt"/>
                          <a:ea typeface="宋体" pitchFamily="2" charset="-122"/>
                          <a:cs typeface="Arial Unicode MS" pitchFamily="34" charset="-122"/>
                        </a:rPr>
                        <a:t>IOException</a:t>
                      </a:r>
                      <a:endParaRPr kumimoji="0" lang="zh-CN" altLang="zh-CN" sz="2000" b="0" i="0" u="none" strike="noStrike" cap="none" normalizeH="0" baseline="0" dirty="0">
                        <a:ln>
                          <a:noFill/>
                        </a:ln>
                        <a:solidFill>
                          <a:srgbClr val="FF0000"/>
                        </a:solidFill>
                        <a:effectLst/>
                        <a:latin typeface="+mn-lt"/>
                        <a:ea typeface="宋体" pitchFamily="2" charset="-122"/>
                        <a:cs typeface="Arial Unicode MS" pitchFamily="34"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mn-lt"/>
                          <a:ea typeface="宋体" pitchFamily="2" charset="-122"/>
                          <a:cs typeface="Arial Unicode MS" pitchFamily="34" charset="-122"/>
                        </a:rPr>
                        <a:t>获取与</a:t>
                      </a:r>
                      <a:r>
                        <a:rPr kumimoji="0" lang="zh-CN" altLang="zh-CN" sz="2400" b="0" i="0" u="none" strike="noStrike" cap="none" normalizeH="0" baseline="0" dirty="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a:ln>
                            <a:noFill/>
                          </a:ln>
                          <a:solidFill>
                            <a:schemeClr val="tx1"/>
                          </a:solidFill>
                          <a:effectLst/>
                          <a:latin typeface="+mn-lt"/>
                          <a:ea typeface="宋体" pitchFamily="2" charset="-122"/>
                          <a:cs typeface="Arial Unicode MS" pitchFamily="34" charset="-122"/>
                        </a:rPr>
                        <a:t>相关联的字节输出流，用于向</a:t>
                      </a:r>
                      <a:r>
                        <a:rPr kumimoji="0" lang="zh-CN" altLang="zh-CN" sz="2400" b="0" i="0" u="none" strike="noStrike" cap="none" normalizeH="0" baseline="0" dirty="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a:ln>
                            <a:noFill/>
                          </a:ln>
                          <a:solidFill>
                            <a:schemeClr val="tx1"/>
                          </a:solidFill>
                          <a:effectLst/>
                          <a:latin typeface="+mn-lt"/>
                          <a:ea typeface="宋体" pitchFamily="2" charset="-122"/>
                          <a:cs typeface="Arial Unicode MS" pitchFamily="34" charset="-122"/>
                        </a:rPr>
                        <a:t>中写数据。</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0604571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idx="4294967295"/>
          </p:nvPr>
        </p:nvSpPr>
        <p:spPr>
          <a:xfrm>
            <a:off x="1331640" y="692696"/>
            <a:ext cx="6768355" cy="792088"/>
          </a:xfrm>
        </p:spPr>
        <p:txBody>
          <a:bodyPr anchor="ctr">
            <a:normAutofit/>
          </a:bodyPr>
          <a:lstStyle/>
          <a:p>
            <a:r>
              <a:rPr lang="en-US" altLang="zh-CN" sz="4000" b="1" dirty="0" err="1">
                <a:latin typeface="+mn-lt"/>
                <a:ea typeface="宋体" pitchFamily="2" charset="-122"/>
                <a:cs typeface="Arial Unicode MS" pitchFamily="34" charset="-122"/>
              </a:rPr>
              <a:t>ServerSocket</a:t>
            </a:r>
            <a:r>
              <a:rPr lang="zh-CN" altLang="en-US" sz="4000" b="1" dirty="0">
                <a:latin typeface="+mn-lt"/>
                <a:ea typeface="宋体" pitchFamily="2" charset="-122"/>
                <a:cs typeface="Arial Unicode MS" pitchFamily="34" charset="-122"/>
              </a:rPr>
              <a:t>类的常用方法</a:t>
            </a:r>
            <a:endParaRPr lang="zh-CN" altLang="en-US" sz="4800" b="1" dirty="0">
              <a:latin typeface="+mn-lt"/>
              <a:ea typeface="宋体" pitchFamily="2" charset="-122"/>
              <a:cs typeface="Arial Unicode MS" pitchFamily="34" charset="-122"/>
            </a:endParaRPr>
          </a:p>
        </p:txBody>
      </p:sp>
      <p:graphicFrame>
        <p:nvGraphicFramePr>
          <p:cNvPr id="49181" name="Group 29"/>
          <p:cNvGraphicFramePr>
            <a:graphicFrameLocks noGrp="1"/>
          </p:cNvGraphicFramePr>
          <p:nvPr>
            <p:extLst>
              <p:ext uri="{D42A27DB-BD31-4B8C-83A1-F6EECF244321}">
                <p14:modId xmlns:p14="http://schemas.microsoft.com/office/powerpoint/2010/main" val="3616245825"/>
              </p:ext>
            </p:extLst>
          </p:nvPr>
        </p:nvGraphicFramePr>
        <p:xfrm>
          <a:off x="539552" y="1772816"/>
          <a:ext cx="7992888" cy="4685562"/>
        </p:xfrm>
        <a:graphic>
          <a:graphicData uri="http://schemas.openxmlformats.org/drawingml/2006/table">
            <a:tbl>
              <a:tblPr/>
              <a:tblGrid>
                <a:gridCol w="3240360">
                  <a:extLst>
                    <a:ext uri="{9D8B030D-6E8A-4147-A177-3AD203B41FA5}">
                      <a16:colId xmlns:a16="http://schemas.microsoft.com/office/drawing/2014/main" val="20000"/>
                    </a:ext>
                  </a:extLst>
                </a:gridCol>
                <a:gridCol w="4752528">
                  <a:extLst>
                    <a:ext uri="{9D8B030D-6E8A-4147-A177-3AD203B41FA5}">
                      <a16:colId xmlns:a16="http://schemas.microsoft.com/office/drawing/2014/main" val="20001"/>
                    </a:ext>
                  </a:extLst>
                </a:gridCol>
              </a:tblGrid>
              <a:tr h="210397">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方  法</a:t>
                      </a:r>
                    </a:p>
                  </a:txBody>
                  <a:tcPr marL="68580" marR="68580" marT="0" marB="0" anchor="ctr" horzOverflow="overflow">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功  能</a:t>
                      </a:r>
                    </a:p>
                  </a:txBody>
                  <a:tcPr marL="68580" marR="68580" marT="0" marB="0" anchor="ctr" horzOverflow="overflow">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630096">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chemeClr val="tx1"/>
                          </a:solidFill>
                          <a:effectLst/>
                          <a:latin typeface="+mn-lt"/>
                          <a:ea typeface="宋体" pitchFamily="2" charset="-122"/>
                          <a:cs typeface="Arial Unicode MS" pitchFamily="34" charset="-122"/>
                        </a:rPr>
                        <a:t>Socket accept() throws IOException </a:t>
                      </a:r>
                      <a:endParaRPr kumimoji="0" lang="zh-CN" altLang="zh-CN" sz="1800" b="0" i="0" u="none" strike="noStrike" cap="none" normalizeH="0" baseline="0">
                        <a:ln>
                          <a:noFill/>
                        </a:ln>
                        <a:solidFill>
                          <a:schemeClr val="tx1"/>
                        </a:solidFill>
                        <a:effectLst/>
                        <a:latin typeface="+mn-lt"/>
                        <a:ea typeface="宋体"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等待客户端的连接请求，返回与该客户端进行通信用的</a:t>
                      </a:r>
                      <a:r>
                        <a:rPr kumimoji="0" lang="zh-CN" altLang="zh-CN" sz="2000" b="0" i="0" u="none" strike="noStrike" cap="none" normalizeH="0" baseline="0" dirty="0">
                          <a:ln>
                            <a:noFill/>
                          </a:ln>
                          <a:solidFill>
                            <a:schemeClr val="tx1"/>
                          </a:solidFill>
                          <a:effectLst/>
                          <a:latin typeface="+mn-lt"/>
                          <a:ea typeface="宋体" pitchFamily="2" charset="-122"/>
                          <a:cs typeface="Arial Unicode MS" pitchFamily="34" charset="-122"/>
                        </a:rPr>
                        <a:t>Socket</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对象</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7935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dirty="0">
                          <a:ln>
                            <a:noFill/>
                          </a:ln>
                          <a:solidFill>
                            <a:schemeClr val="tx1"/>
                          </a:solidFill>
                          <a:effectLst/>
                          <a:latin typeface="+mn-lt"/>
                          <a:ea typeface="宋体" pitchFamily="2" charset="-122"/>
                          <a:cs typeface="Arial Unicode MS" pitchFamily="34" charset="-122"/>
                        </a:rPr>
                        <a:t>void </a:t>
                      </a:r>
                      <a:r>
                        <a:rPr kumimoji="0" lang="en-US" altLang="zh-CN" sz="1800" b="0" i="0" u="none" strike="noStrike" cap="none" normalizeH="0" baseline="0" dirty="0" err="1">
                          <a:ln>
                            <a:noFill/>
                          </a:ln>
                          <a:solidFill>
                            <a:schemeClr val="tx1"/>
                          </a:solidFill>
                          <a:effectLst/>
                          <a:latin typeface="+mn-lt"/>
                          <a:ea typeface="宋体" pitchFamily="2" charset="-122"/>
                          <a:cs typeface="Arial Unicode MS" pitchFamily="34" charset="-122"/>
                        </a:rPr>
                        <a:t>setSoTimeout</a:t>
                      </a:r>
                      <a:r>
                        <a:rPr kumimoji="0" lang="en-US" altLang="zh-CN" sz="1800" b="0" i="0" u="none" strike="noStrike" cap="none" normalizeH="0" baseline="0" dirty="0">
                          <a:ln>
                            <a:noFill/>
                          </a:ln>
                          <a:solidFill>
                            <a:schemeClr val="tx1"/>
                          </a:solidFill>
                          <a:effectLst/>
                          <a:latin typeface="+mn-lt"/>
                          <a:ea typeface="宋体" pitchFamily="2" charset="-122"/>
                          <a:cs typeface="Arial Unicode MS" pitchFamily="34" charset="-122"/>
                        </a:rPr>
                        <a:t>(</a:t>
                      </a:r>
                      <a:r>
                        <a:rPr kumimoji="0" lang="en-US" altLang="zh-CN" sz="1800" b="0" i="0" u="none" strike="noStrike" cap="none" normalizeH="0" baseline="0" dirty="0" err="1">
                          <a:ln>
                            <a:noFill/>
                          </a:ln>
                          <a:solidFill>
                            <a:schemeClr val="tx1"/>
                          </a:solidFill>
                          <a:effectLst/>
                          <a:latin typeface="+mn-lt"/>
                          <a:ea typeface="宋体" pitchFamily="2" charset="-122"/>
                          <a:cs typeface="Arial Unicode MS" pitchFamily="34" charset="-122"/>
                        </a:rPr>
                        <a:t>int</a:t>
                      </a:r>
                      <a:r>
                        <a:rPr kumimoji="0" lang="en-US" altLang="zh-CN" sz="1800" b="0" i="0" u="none" strike="noStrike" cap="none" normalizeH="0" baseline="0" dirty="0">
                          <a:ln>
                            <a:noFill/>
                          </a:ln>
                          <a:solidFill>
                            <a:schemeClr val="tx1"/>
                          </a:solidFill>
                          <a:effectLst/>
                          <a:latin typeface="+mn-lt"/>
                          <a:ea typeface="宋体" pitchFamily="2" charset="-122"/>
                          <a:cs typeface="Arial Unicode MS" pitchFamily="34" charset="-122"/>
                        </a:rPr>
                        <a:t> timeout)               throws </a:t>
                      </a:r>
                      <a:r>
                        <a:rPr kumimoji="0" lang="en-US" altLang="zh-CN" sz="1800" b="0" i="0" u="none" strike="noStrike" cap="none" normalizeH="0" baseline="0" dirty="0" err="1">
                          <a:ln>
                            <a:noFill/>
                          </a:ln>
                          <a:solidFill>
                            <a:schemeClr val="tx1"/>
                          </a:solidFill>
                          <a:effectLst/>
                          <a:latin typeface="+mn-lt"/>
                          <a:ea typeface="宋体" pitchFamily="2" charset="-122"/>
                          <a:cs typeface="Arial Unicode MS" pitchFamily="34" charset="-122"/>
                        </a:rPr>
                        <a:t>SocketException</a:t>
                      </a:r>
                      <a:r>
                        <a:rPr kumimoji="0" lang="en-US" altLang="zh-CN" sz="1800" b="0" i="0" u="none" strike="noStrike" cap="none" normalizeH="0" baseline="0" dirty="0">
                          <a:ln>
                            <a:noFill/>
                          </a:ln>
                          <a:solidFill>
                            <a:schemeClr val="tx1"/>
                          </a:solidFill>
                          <a:effectLst/>
                          <a:latin typeface="+mn-lt"/>
                          <a:ea typeface="宋体" pitchFamily="2" charset="-122"/>
                          <a:cs typeface="Arial Unicode MS" pitchFamily="34" charset="-122"/>
                        </a:rPr>
                        <a:t> </a:t>
                      </a:r>
                      <a:endParaRPr kumimoji="0" lang="zh-CN" altLang="zh-CN" sz="1800" b="0" i="0" u="none" strike="noStrike" cap="none" normalizeH="0" baseline="0" dirty="0">
                        <a:ln>
                          <a:noFill/>
                        </a:ln>
                        <a:solidFill>
                          <a:schemeClr val="tx1"/>
                        </a:solidFill>
                        <a:effectLst/>
                        <a:latin typeface="+mn-lt"/>
                        <a:ea typeface="宋体"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设置</a:t>
                      </a:r>
                      <a:r>
                        <a:rPr kumimoji="0" lang="en-US" altLang="zh-CN" sz="2000" b="0" i="0" u="none" strike="noStrike" cap="none" normalizeH="0" baseline="0" dirty="0">
                          <a:ln>
                            <a:noFill/>
                          </a:ln>
                          <a:solidFill>
                            <a:schemeClr val="tx1"/>
                          </a:solidFill>
                          <a:effectLst/>
                          <a:latin typeface="+mn-lt"/>
                          <a:ea typeface="宋体" pitchFamily="2" charset="-122"/>
                          <a:cs typeface="Arial Unicode MS" pitchFamily="34" charset="-122"/>
                        </a:rPr>
                        <a:t>accept()</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方法等待连接的时间为</a:t>
                      </a:r>
                      <a:r>
                        <a:rPr kumimoji="0" lang="en-US" altLang="zh-CN" sz="2000" b="0" i="0" u="none" strike="noStrike" cap="none" normalizeH="0" baseline="0" dirty="0">
                          <a:ln>
                            <a:noFill/>
                          </a:ln>
                          <a:solidFill>
                            <a:schemeClr val="tx1"/>
                          </a:solidFill>
                          <a:effectLst/>
                          <a:latin typeface="+mn-lt"/>
                          <a:ea typeface="宋体" pitchFamily="2" charset="-122"/>
                          <a:cs typeface="Arial Unicode MS" pitchFamily="34" charset="-122"/>
                        </a:rPr>
                        <a:t>timeout</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毫秒。若时间已到，还没有客户端连接，则抛出</a:t>
                      </a:r>
                      <a:r>
                        <a:rPr kumimoji="0" lang="en-US" altLang="zh-CN" sz="2000" b="0" i="0" u="none" strike="noStrike" cap="none" normalizeH="0" baseline="0" dirty="0" err="1">
                          <a:ln>
                            <a:noFill/>
                          </a:ln>
                          <a:solidFill>
                            <a:schemeClr val="tx1"/>
                          </a:solidFill>
                          <a:effectLst/>
                          <a:latin typeface="+mn-lt"/>
                          <a:ea typeface="宋体" pitchFamily="2" charset="-122"/>
                          <a:cs typeface="Arial Unicode MS" pitchFamily="34" charset="-122"/>
                        </a:rPr>
                        <a:t>InterruptedIOException</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异常，</a:t>
                      </a:r>
                      <a:r>
                        <a:rPr kumimoji="0" lang="en-US" altLang="zh-CN" sz="2000" b="0" i="0" u="none" strike="noStrike" cap="none" normalizeH="0" baseline="0" dirty="0">
                          <a:ln>
                            <a:noFill/>
                          </a:ln>
                          <a:solidFill>
                            <a:schemeClr val="tx1"/>
                          </a:solidFill>
                          <a:effectLst/>
                          <a:latin typeface="+mn-lt"/>
                          <a:ea typeface="宋体" pitchFamily="2" charset="-122"/>
                          <a:cs typeface="Arial Unicode MS" pitchFamily="34" charset="-122"/>
                        </a:rPr>
                        <a:t>accept()</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方法不再阻塞，该倾听</a:t>
                      </a:r>
                      <a:r>
                        <a:rPr kumimoji="0" lang="en-US" altLang="zh-CN" sz="2000" b="0" i="0" u="none" strike="noStrike" cap="none" normalizeH="0" baseline="0" dirty="0">
                          <a:ln>
                            <a:noFill/>
                          </a:ln>
                          <a:solidFill>
                            <a:schemeClr val="tx1"/>
                          </a:solidFill>
                          <a:effectLst/>
                          <a:latin typeface="+mn-lt"/>
                          <a:ea typeface="宋体" pitchFamily="2" charset="-122"/>
                          <a:cs typeface="Arial Unicode MS" pitchFamily="34" charset="-122"/>
                        </a:rPr>
                        <a:t>Socket</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可继续使用。若</a:t>
                      </a:r>
                      <a:r>
                        <a:rPr kumimoji="0" lang="zh-CN" altLang="zh-CN" sz="2000" b="0" i="0" u="none" strike="noStrike" cap="none" normalizeH="0" baseline="0" dirty="0">
                          <a:ln>
                            <a:noFill/>
                          </a:ln>
                          <a:solidFill>
                            <a:schemeClr val="tx1"/>
                          </a:solidFill>
                          <a:effectLst/>
                          <a:latin typeface="+mn-lt"/>
                          <a:ea typeface="宋体" pitchFamily="2" charset="-122"/>
                          <a:cs typeface="Arial Unicode MS" pitchFamily="34" charset="-122"/>
                        </a:rPr>
                        <a:t>timeout</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值为</a:t>
                      </a:r>
                      <a:r>
                        <a:rPr kumimoji="0" lang="zh-CN" altLang="zh-CN" sz="2000" b="0" i="0" u="none" strike="noStrike" cap="none" normalizeH="0" baseline="0" dirty="0">
                          <a:ln>
                            <a:noFill/>
                          </a:ln>
                          <a:solidFill>
                            <a:schemeClr val="tx1"/>
                          </a:solidFill>
                          <a:effectLst/>
                          <a:latin typeface="+mn-lt"/>
                          <a:ea typeface="宋体" pitchFamily="2" charset="-122"/>
                          <a:cs typeface="Arial Unicode MS" pitchFamily="34" charset="-122"/>
                        </a:rPr>
                        <a:t>0</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，则表示</a:t>
                      </a:r>
                      <a:r>
                        <a:rPr kumimoji="0" lang="zh-CN" altLang="zh-CN" sz="2000" b="0" i="0" u="none" strike="noStrike" cap="none" normalizeH="0" baseline="0" dirty="0">
                          <a:ln>
                            <a:noFill/>
                          </a:ln>
                          <a:solidFill>
                            <a:schemeClr val="tx1"/>
                          </a:solidFill>
                          <a:effectLst/>
                          <a:latin typeface="+mn-lt"/>
                          <a:ea typeface="宋体" pitchFamily="2" charset="-122"/>
                          <a:cs typeface="Arial Unicode MS" pitchFamily="34" charset="-122"/>
                        </a:rPr>
                        <a:t>accept()</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永远等待。该方法必须在倾听</a:t>
                      </a:r>
                      <a:r>
                        <a:rPr kumimoji="0" lang="zh-CN" altLang="zh-CN" sz="2000" b="0" i="0" u="none" strike="noStrike" cap="none" normalizeH="0" baseline="0" dirty="0">
                          <a:ln>
                            <a:noFill/>
                          </a:ln>
                          <a:solidFill>
                            <a:schemeClr val="tx1"/>
                          </a:solidFill>
                          <a:effectLst/>
                          <a:latin typeface="+mn-lt"/>
                          <a:ea typeface="宋体" pitchFamily="2" charset="-122"/>
                          <a:cs typeface="Arial Unicode MS" pitchFamily="34" charset="-122"/>
                        </a:rPr>
                        <a:t>Socket</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创建后，在</a:t>
                      </a:r>
                      <a:r>
                        <a:rPr kumimoji="0" lang="zh-CN" altLang="zh-CN" sz="2000" b="0" i="0" u="none" strike="noStrike" cap="none" normalizeH="0" baseline="0" dirty="0">
                          <a:ln>
                            <a:noFill/>
                          </a:ln>
                          <a:solidFill>
                            <a:schemeClr val="tx1"/>
                          </a:solidFill>
                          <a:effectLst/>
                          <a:latin typeface="+mn-lt"/>
                          <a:ea typeface="宋体" pitchFamily="2" charset="-122"/>
                          <a:cs typeface="Arial Unicode MS" pitchFamily="34" charset="-122"/>
                        </a:rPr>
                        <a:t>accept()</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之前调用才有效。</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6142">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chemeClr val="tx1"/>
                          </a:solidFill>
                          <a:effectLst/>
                          <a:latin typeface="+mn-lt"/>
                          <a:ea typeface="宋体" pitchFamily="2" charset="-122"/>
                          <a:cs typeface="Arial Unicode MS" pitchFamily="34" charset="-122"/>
                        </a:rPr>
                        <a:t>void close()throws IOException</a:t>
                      </a:r>
                      <a:endParaRPr kumimoji="0" lang="zh-CN" altLang="zh-CN" sz="1800" b="0" i="0" u="none" strike="noStrike" cap="none" normalizeH="0" baseline="0">
                        <a:ln>
                          <a:noFill/>
                        </a:ln>
                        <a:solidFill>
                          <a:schemeClr val="tx1"/>
                        </a:solidFill>
                        <a:effectLst/>
                        <a:latin typeface="+mn-lt"/>
                        <a:ea typeface="宋体"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mn-lt"/>
                          <a:ea typeface="宋体" pitchFamily="2" charset="-122"/>
                          <a:cs typeface="Arial Unicode MS" pitchFamily="34" charset="-122"/>
                        </a:rPr>
                        <a:t>关闭监听</a:t>
                      </a:r>
                      <a:r>
                        <a:rPr kumimoji="0" lang="zh-CN" altLang="zh-CN" sz="2000" b="0" i="0" u="none" strike="noStrike" cap="none" normalizeH="0" baseline="0">
                          <a:ln>
                            <a:noFill/>
                          </a:ln>
                          <a:solidFill>
                            <a:schemeClr val="tx1"/>
                          </a:solidFill>
                          <a:effectLst/>
                          <a:latin typeface="+mn-lt"/>
                          <a:ea typeface="宋体" pitchFamily="2" charset="-122"/>
                          <a:cs typeface="Arial Unicode MS" pitchFamily="34" charset="-122"/>
                        </a:rPr>
                        <a:t>Socket</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6142">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dirty="0">
                          <a:ln>
                            <a:noFill/>
                          </a:ln>
                          <a:solidFill>
                            <a:schemeClr val="tx1"/>
                          </a:solidFill>
                          <a:effectLst/>
                          <a:latin typeface="+mn-lt"/>
                          <a:ea typeface="宋体" pitchFamily="2" charset="-122"/>
                          <a:cs typeface="Arial Unicode MS" pitchFamily="34" charset="-122"/>
                        </a:rPr>
                        <a:t>InetAddress </a:t>
                      </a:r>
                      <a:r>
                        <a:rPr kumimoji="0" lang="en-US" altLang="zh-CN" sz="1800" b="0" i="0" u="none" strike="noStrike" cap="none" normalizeH="0" baseline="0" dirty="0" err="1">
                          <a:ln>
                            <a:noFill/>
                          </a:ln>
                          <a:solidFill>
                            <a:schemeClr val="tx1"/>
                          </a:solidFill>
                          <a:effectLst/>
                          <a:latin typeface="+mn-lt"/>
                          <a:ea typeface="宋体" pitchFamily="2" charset="-122"/>
                          <a:cs typeface="Arial Unicode MS" pitchFamily="34" charset="-122"/>
                        </a:rPr>
                        <a:t>getInetAddress</a:t>
                      </a:r>
                      <a:r>
                        <a:rPr kumimoji="0" lang="en-US" altLang="zh-CN" sz="1800" b="0" i="0" u="none" strike="noStrike" cap="none" normalizeH="0" baseline="0" dirty="0">
                          <a:ln>
                            <a:noFill/>
                          </a:ln>
                          <a:solidFill>
                            <a:schemeClr val="tx1"/>
                          </a:solidFill>
                          <a:effectLst/>
                          <a:latin typeface="+mn-lt"/>
                          <a:ea typeface="宋体" pitchFamily="2" charset="-122"/>
                          <a:cs typeface="Arial Unicode MS" pitchFamily="34" charset="-122"/>
                        </a:rPr>
                        <a:t>()</a:t>
                      </a:r>
                      <a:endParaRPr kumimoji="0" lang="zh-CN" altLang="zh-CN" sz="1800" b="0" i="0" u="none" strike="noStrike" cap="none" normalizeH="0" baseline="0" dirty="0">
                        <a:ln>
                          <a:noFill/>
                        </a:ln>
                        <a:solidFill>
                          <a:schemeClr val="tx1"/>
                        </a:solidFill>
                        <a:effectLst/>
                        <a:latin typeface="+mn-lt"/>
                        <a:ea typeface="宋体"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mn-lt"/>
                          <a:ea typeface="宋体" pitchFamily="2" charset="-122"/>
                          <a:cs typeface="Arial Unicode MS" pitchFamily="34" charset="-122"/>
                        </a:rPr>
                        <a:t>返回此服务器套接字的本地地址</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6142">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dirty="0" err="1">
                          <a:ln>
                            <a:noFill/>
                          </a:ln>
                          <a:solidFill>
                            <a:schemeClr val="tx1"/>
                          </a:solidFill>
                          <a:effectLst/>
                          <a:latin typeface="+mn-lt"/>
                          <a:ea typeface="宋体" pitchFamily="2" charset="-122"/>
                          <a:cs typeface="Arial Unicode MS" pitchFamily="34" charset="-122"/>
                        </a:rPr>
                        <a:t>int</a:t>
                      </a:r>
                      <a:r>
                        <a:rPr kumimoji="0" lang="en-US" altLang="zh-CN" sz="1800" b="0" i="0" u="none" strike="noStrike" cap="none" normalizeH="0" baseline="0" dirty="0">
                          <a:ln>
                            <a:noFill/>
                          </a:ln>
                          <a:solidFill>
                            <a:schemeClr val="tx1"/>
                          </a:solidFill>
                          <a:effectLst/>
                          <a:latin typeface="+mn-lt"/>
                          <a:ea typeface="宋体" pitchFamily="2" charset="-122"/>
                          <a:cs typeface="Arial Unicode MS" pitchFamily="34" charset="-122"/>
                        </a:rPr>
                        <a:t> </a:t>
                      </a:r>
                      <a:r>
                        <a:rPr kumimoji="0" lang="en-US" altLang="zh-CN" sz="1800" b="0" i="0" u="none" strike="noStrike" cap="none" normalizeH="0" baseline="0" dirty="0" err="1">
                          <a:ln>
                            <a:noFill/>
                          </a:ln>
                          <a:solidFill>
                            <a:schemeClr val="tx1"/>
                          </a:solidFill>
                          <a:effectLst/>
                          <a:latin typeface="+mn-lt"/>
                          <a:ea typeface="宋体" pitchFamily="2" charset="-122"/>
                          <a:cs typeface="Arial Unicode MS" pitchFamily="34" charset="-122"/>
                        </a:rPr>
                        <a:t>getLocalPort</a:t>
                      </a:r>
                      <a:r>
                        <a:rPr kumimoji="0" lang="en-US" altLang="zh-CN" sz="1800" b="0" i="0" u="none" strike="noStrike" cap="none" normalizeH="0" baseline="0" dirty="0">
                          <a:ln>
                            <a:noFill/>
                          </a:ln>
                          <a:solidFill>
                            <a:schemeClr val="tx1"/>
                          </a:solidFill>
                          <a:effectLst/>
                          <a:latin typeface="+mn-lt"/>
                          <a:ea typeface="宋体" pitchFamily="2" charset="-122"/>
                          <a:cs typeface="Arial Unicode MS" pitchFamily="34" charset="-122"/>
                        </a:rPr>
                        <a:t>()</a:t>
                      </a:r>
                      <a:endParaRPr kumimoji="0" lang="zh-CN" altLang="zh-CN" sz="1800" b="0" i="0" u="none" strike="noStrike" cap="none" normalizeH="0" baseline="0" dirty="0">
                        <a:ln>
                          <a:noFill/>
                        </a:ln>
                        <a:solidFill>
                          <a:schemeClr val="tx1"/>
                        </a:solidFill>
                        <a:effectLst/>
                        <a:latin typeface="+mn-lt"/>
                        <a:ea typeface="宋体"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mn-lt"/>
                          <a:ea typeface="宋体" pitchFamily="2" charset="-122"/>
                          <a:cs typeface="Arial Unicode MS" pitchFamily="34" charset="-122"/>
                        </a:rPr>
                        <a:t>返回此套接字在其上监听的端口号</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6142">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dirty="0" err="1">
                          <a:ln>
                            <a:noFill/>
                          </a:ln>
                          <a:solidFill>
                            <a:schemeClr val="tx1"/>
                          </a:solidFill>
                          <a:effectLst/>
                          <a:latin typeface="+mn-lt"/>
                          <a:ea typeface="宋体" pitchFamily="2" charset="-122"/>
                          <a:cs typeface="Arial Unicode MS" pitchFamily="34" charset="-122"/>
                        </a:rPr>
                        <a:t>SocketAddress</a:t>
                      </a:r>
                      <a:r>
                        <a:rPr kumimoji="0" lang="en-US" altLang="zh-CN" sz="1800" b="0" i="0" u="none" strike="noStrike" cap="none" normalizeH="0" baseline="0" dirty="0">
                          <a:ln>
                            <a:noFill/>
                          </a:ln>
                          <a:solidFill>
                            <a:schemeClr val="tx1"/>
                          </a:solidFill>
                          <a:effectLst/>
                          <a:latin typeface="+mn-lt"/>
                          <a:ea typeface="宋体" pitchFamily="2" charset="-122"/>
                          <a:cs typeface="Arial Unicode MS" pitchFamily="34" charset="-122"/>
                        </a:rPr>
                        <a:t>      </a:t>
                      </a:r>
                      <a:r>
                        <a:rPr kumimoji="0" lang="en-US" altLang="zh-CN" sz="1800" b="0" i="0" u="none" strike="noStrike" cap="none" normalizeH="0" baseline="0" dirty="0" err="1">
                          <a:ln>
                            <a:noFill/>
                          </a:ln>
                          <a:solidFill>
                            <a:schemeClr val="tx1"/>
                          </a:solidFill>
                          <a:effectLst/>
                          <a:latin typeface="+mn-lt"/>
                          <a:ea typeface="宋体" pitchFamily="2" charset="-122"/>
                          <a:cs typeface="Arial Unicode MS" pitchFamily="34" charset="-122"/>
                        </a:rPr>
                        <a:t>getLocalSocketAddress</a:t>
                      </a:r>
                      <a:r>
                        <a:rPr kumimoji="0" lang="en-US" altLang="zh-CN" sz="1800" b="0" i="0" u="none" strike="noStrike" cap="none" normalizeH="0" baseline="0" dirty="0">
                          <a:ln>
                            <a:noFill/>
                          </a:ln>
                          <a:solidFill>
                            <a:schemeClr val="tx1"/>
                          </a:solidFill>
                          <a:effectLst/>
                          <a:latin typeface="+mn-lt"/>
                          <a:ea typeface="宋体" pitchFamily="2" charset="-122"/>
                          <a:cs typeface="Arial Unicode MS" pitchFamily="34" charset="-122"/>
                        </a:rPr>
                        <a:t>()</a:t>
                      </a:r>
                      <a:endParaRPr kumimoji="0" lang="zh-CN" altLang="zh-CN" sz="1800" b="0" i="0" u="none" strike="noStrike" cap="none" normalizeH="0" baseline="0" dirty="0">
                        <a:ln>
                          <a:noFill/>
                        </a:ln>
                        <a:solidFill>
                          <a:schemeClr val="tx1"/>
                        </a:solidFill>
                        <a:effectLst/>
                        <a:latin typeface="+mn-lt"/>
                        <a:ea typeface="宋体"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返回此套接字绑定的端点的地址</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2949686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idx="4294967295"/>
          </p:nvPr>
        </p:nvSpPr>
        <p:spPr>
          <a:xfrm>
            <a:off x="1979712" y="620688"/>
            <a:ext cx="5472608" cy="1030039"/>
          </a:xfrm>
        </p:spPr>
        <p:txBody>
          <a:bodyPr anchor="ctr">
            <a:normAutofit/>
          </a:bodyPr>
          <a:lstStyle/>
          <a:p>
            <a:r>
              <a:rPr lang="zh-CN" altLang="en-US" sz="4000" b="1" dirty="0">
                <a:latin typeface="+mn-lt"/>
                <a:ea typeface="宋体" pitchFamily="2" charset="-122"/>
              </a:rPr>
              <a:t>基于</a:t>
            </a:r>
            <a:r>
              <a:rPr lang="en-US" altLang="zh-CN" sz="4000" b="1" dirty="0">
                <a:latin typeface="+mn-lt"/>
                <a:ea typeface="宋体" pitchFamily="2" charset="-122"/>
              </a:rPr>
              <a:t>Socket</a:t>
            </a:r>
            <a:r>
              <a:rPr lang="zh-CN" altLang="en-US" sz="4000" b="1" dirty="0">
                <a:latin typeface="+mn-lt"/>
                <a:ea typeface="宋体" pitchFamily="2" charset="-122"/>
              </a:rPr>
              <a:t>的</a:t>
            </a:r>
            <a:r>
              <a:rPr lang="en-US" altLang="zh-CN" sz="4000" b="1" dirty="0">
                <a:latin typeface="+mn-lt"/>
                <a:ea typeface="宋体" pitchFamily="2" charset="-122"/>
              </a:rPr>
              <a:t>TCP</a:t>
            </a:r>
            <a:r>
              <a:rPr lang="zh-CN" altLang="en-US" sz="4000" b="1" dirty="0">
                <a:latin typeface="+mn-lt"/>
                <a:ea typeface="宋体" pitchFamily="2" charset="-122"/>
              </a:rPr>
              <a:t>编程</a:t>
            </a:r>
          </a:p>
        </p:txBody>
      </p:sp>
      <p:sp>
        <p:nvSpPr>
          <p:cNvPr id="3" name="TextBox 2"/>
          <p:cNvSpPr txBox="1"/>
          <p:nvPr/>
        </p:nvSpPr>
        <p:spPr>
          <a:xfrm>
            <a:off x="107504" y="1556792"/>
            <a:ext cx="8712968" cy="4893647"/>
          </a:xfrm>
          <a:prstGeom prst="rect">
            <a:avLst/>
          </a:prstGeom>
          <a:noFill/>
        </p:spPr>
        <p:txBody>
          <a:bodyPr wrap="square">
            <a:spAutoFit/>
          </a:bodyPr>
          <a:lstStyle>
            <a:lvl1pPr indent="444500">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marL="457200" indent="-457200">
              <a:lnSpc>
                <a:spcPct val="150000"/>
              </a:lnSpc>
              <a:buFont typeface="Wingdings" pitchFamily="2" charset="2"/>
              <a:buChar char="l"/>
            </a:pPr>
            <a:r>
              <a:rPr kumimoji="0" lang="zh-CN" altLang="en-US" sz="2800" b="1" dirty="0">
                <a:solidFill>
                  <a:schemeClr val="hlink"/>
                </a:solidFill>
                <a:latin typeface="+mn-lt"/>
                <a:cs typeface="Arial Unicode MS" pitchFamily="34" charset="-122"/>
              </a:rPr>
              <a:t>客户端</a:t>
            </a:r>
            <a:r>
              <a:rPr kumimoji="0" lang="en-US" altLang="zh-CN" sz="2800" b="1" dirty="0">
                <a:solidFill>
                  <a:schemeClr val="hlink"/>
                </a:solidFill>
                <a:latin typeface="+mn-lt"/>
                <a:cs typeface="Arial Unicode MS" pitchFamily="34" charset="-122"/>
              </a:rPr>
              <a:t>Socket</a:t>
            </a:r>
            <a:r>
              <a:rPr kumimoji="0" lang="zh-CN" altLang="en-US" sz="2800" b="1" dirty="0">
                <a:solidFill>
                  <a:srgbClr val="0000FF"/>
                </a:solidFill>
                <a:latin typeface="+mn-lt"/>
                <a:cs typeface="Arial Unicode MS" pitchFamily="34" charset="-122"/>
              </a:rPr>
              <a:t>的工作过程包含以下四个基本的步骤</a:t>
            </a:r>
            <a:r>
              <a:rPr kumimoji="0" lang="zh-CN" altLang="en-US" sz="2800" b="1" dirty="0">
                <a:solidFill>
                  <a:schemeClr val="hlink"/>
                </a:solidFill>
                <a:latin typeface="+mn-lt"/>
                <a:cs typeface="Arial Unicode MS" pitchFamily="34" charset="-122"/>
              </a:rPr>
              <a:t>：</a:t>
            </a:r>
            <a:endParaRPr kumimoji="0" lang="en-US" altLang="zh-CN" sz="2800" b="1" dirty="0">
              <a:solidFill>
                <a:schemeClr val="hlink"/>
              </a:solidFill>
              <a:latin typeface="+mn-lt"/>
              <a:cs typeface="Arial Unicode MS" pitchFamily="34" charset="-122"/>
            </a:endParaRPr>
          </a:p>
          <a:p>
            <a:pPr marL="1085850" lvl="1" indent="-342900">
              <a:lnSpc>
                <a:spcPct val="150000"/>
              </a:lnSpc>
              <a:buFont typeface="Wingdings" pitchFamily="2" charset="2"/>
              <a:buChar char="Ø"/>
            </a:pPr>
            <a:r>
              <a:rPr kumimoji="0" lang="zh-CN" altLang="en-US" sz="2000" b="1" dirty="0">
                <a:latin typeface="+mn-lt"/>
                <a:cs typeface="Arial Unicode MS" pitchFamily="34" charset="-122"/>
              </a:rPr>
              <a:t>创建 </a:t>
            </a:r>
            <a:r>
              <a:rPr kumimoji="0" lang="en-US" altLang="zh-CN" sz="2000" b="1" dirty="0">
                <a:latin typeface="+mn-lt"/>
                <a:cs typeface="Arial Unicode MS" pitchFamily="34" charset="-122"/>
              </a:rPr>
              <a:t>Socket</a:t>
            </a:r>
            <a:r>
              <a:rPr kumimoji="0" lang="zh-CN" altLang="en-US" sz="2000" b="1" dirty="0">
                <a:latin typeface="+mn-lt"/>
                <a:cs typeface="Arial Unicode MS" pitchFamily="34" charset="-122"/>
              </a:rPr>
              <a:t>：</a:t>
            </a:r>
            <a:r>
              <a:rPr kumimoji="0" lang="zh-CN" altLang="en-US" sz="2000" dirty="0">
                <a:latin typeface="+mn-lt"/>
                <a:cs typeface="Arial Unicode MS" pitchFamily="34" charset="-122"/>
              </a:rPr>
              <a:t>根据指定服务端的 </a:t>
            </a:r>
            <a:r>
              <a:rPr kumimoji="0" lang="en-US" altLang="zh-CN" sz="2000" dirty="0">
                <a:latin typeface="+mn-lt"/>
                <a:cs typeface="Arial Unicode MS" pitchFamily="34" charset="-122"/>
              </a:rPr>
              <a:t>IP </a:t>
            </a:r>
            <a:r>
              <a:rPr kumimoji="0" lang="zh-CN" altLang="en-US" sz="2000" dirty="0">
                <a:latin typeface="+mn-lt"/>
                <a:cs typeface="Arial Unicode MS" pitchFamily="34" charset="-122"/>
              </a:rPr>
              <a:t>地址或端口号构造 </a:t>
            </a:r>
            <a:r>
              <a:rPr kumimoji="0" lang="en-US" altLang="zh-CN" sz="2000" dirty="0">
                <a:latin typeface="+mn-lt"/>
                <a:cs typeface="Arial Unicode MS" pitchFamily="34" charset="-122"/>
              </a:rPr>
              <a:t>Socket </a:t>
            </a:r>
            <a:r>
              <a:rPr kumimoji="0" lang="zh-CN" altLang="en-US" sz="2000" dirty="0">
                <a:latin typeface="+mn-lt"/>
                <a:cs typeface="Arial Unicode MS" pitchFamily="34" charset="-122"/>
              </a:rPr>
              <a:t>类对象。若服务器端响应，则建立客户端到服务器的通信线路。若连接失败，会出现异常。</a:t>
            </a:r>
            <a:endParaRPr kumimoji="0" lang="en-US" altLang="zh-CN" sz="2000" dirty="0">
              <a:latin typeface="+mn-lt"/>
              <a:cs typeface="Arial Unicode MS" pitchFamily="34" charset="-122"/>
            </a:endParaRPr>
          </a:p>
          <a:p>
            <a:pPr marL="1085850" lvl="1" indent="-342900">
              <a:lnSpc>
                <a:spcPct val="150000"/>
              </a:lnSpc>
              <a:buFont typeface="Wingdings" pitchFamily="2" charset="2"/>
              <a:buChar char="Ø"/>
            </a:pPr>
            <a:r>
              <a:rPr kumimoji="0" lang="zh-CN" altLang="en-US" sz="2000" b="1" dirty="0">
                <a:latin typeface="+mn-lt"/>
                <a:cs typeface="Arial Unicode MS" pitchFamily="34" charset="-122"/>
              </a:rPr>
              <a:t>打开连接到 </a:t>
            </a:r>
            <a:r>
              <a:rPr kumimoji="0" lang="en-US" altLang="zh-CN" sz="2000" b="1" dirty="0">
                <a:latin typeface="+mn-lt"/>
                <a:cs typeface="Arial Unicode MS" pitchFamily="34" charset="-122"/>
              </a:rPr>
              <a:t>Socket </a:t>
            </a:r>
            <a:r>
              <a:rPr kumimoji="0" lang="zh-CN" altLang="en-US" sz="2000" b="1" dirty="0">
                <a:latin typeface="+mn-lt"/>
                <a:cs typeface="Arial Unicode MS" pitchFamily="34" charset="-122"/>
              </a:rPr>
              <a:t>的输入</a:t>
            </a:r>
            <a:r>
              <a:rPr kumimoji="0" lang="en-US" altLang="zh-CN" sz="2000" b="1" dirty="0">
                <a:latin typeface="+mn-lt"/>
                <a:cs typeface="Arial Unicode MS" pitchFamily="34" charset="-122"/>
              </a:rPr>
              <a:t>/</a:t>
            </a:r>
            <a:r>
              <a:rPr kumimoji="0" lang="zh-CN" altLang="en-US" sz="2000" b="1" dirty="0">
                <a:latin typeface="+mn-lt"/>
                <a:cs typeface="Arial Unicode MS" pitchFamily="34" charset="-122"/>
              </a:rPr>
              <a:t>出流： </a:t>
            </a:r>
            <a:r>
              <a:rPr kumimoji="0" lang="zh-CN" altLang="en-US" sz="2000" dirty="0">
                <a:latin typeface="+mn-lt"/>
                <a:cs typeface="Arial Unicode MS" pitchFamily="34" charset="-122"/>
              </a:rPr>
              <a:t>使用 </a:t>
            </a:r>
            <a:r>
              <a:rPr kumimoji="0" lang="en-US" altLang="zh-CN" sz="2000" dirty="0" err="1">
                <a:latin typeface="+mn-lt"/>
                <a:cs typeface="Arial Unicode MS" pitchFamily="34" charset="-122"/>
              </a:rPr>
              <a:t>getInputStream</a:t>
            </a:r>
            <a:r>
              <a:rPr kumimoji="0" lang="en-US" altLang="zh-CN" sz="2000" dirty="0">
                <a:latin typeface="+mn-lt"/>
                <a:cs typeface="Arial Unicode MS" pitchFamily="34" charset="-122"/>
              </a:rPr>
              <a:t>()</a:t>
            </a:r>
            <a:r>
              <a:rPr kumimoji="0" lang="zh-CN" altLang="en-US" sz="2000" dirty="0">
                <a:latin typeface="+mn-lt"/>
                <a:cs typeface="Arial Unicode MS" pitchFamily="34" charset="-122"/>
              </a:rPr>
              <a:t>方法获得输入流，使用 </a:t>
            </a:r>
            <a:r>
              <a:rPr kumimoji="0" lang="en-US" altLang="zh-CN" sz="2000" dirty="0" err="1">
                <a:latin typeface="+mn-lt"/>
                <a:cs typeface="Arial Unicode MS" pitchFamily="34" charset="-122"/>
              </a:rPr>
              <a:t>getOutputStream</a:t>
            </a:r>
            <a:r>
              <a:rPr kumimoji="0" lang="en-US" altLang="zh-CN" sz="2000" dirty="0">
                <a:latin typeface="+mn-lt"/>
                <a:cs typeface="Arial Unicode MS" pitchFamily="34" charset="-122"/>
              </a:rPr>
              <a:t>()</a:t>
            </a:r>
            <a:r>
              <a:rPr kumimoji="0" lang="zh-CN" altLang="en-US" sz="2000" dirty="0">
                <a:latin typeface="+mn-lt"/>
                <a:cs typeface="Arial Unicode MS" pitchFamily="34" charset="-122"/>
              </a:rPr>
              <a:t>方法获得输出流，进行数据传输</a:t>
            </a:r>
            <a:endParaRPr kumimoji="0" lang="en-US" altLang="zh-CN" sz="2000" dirty="0">
              <a:latin typeface="+mn-lt"/>
              <a:cs typeface="Arial Unicode MS" pitchFamily="34" charset="-122"/>
            </a:endParaRPr>
          </a:p>
          <a:p>
            <a:pPr marL="1085850" lvl="1" indent="-342900">
              <a:lnSpc>
                <a:spcPct val="150000"/>
              </a:lnSpc>
              <a:buFont typeface="Wingdings" pitchFamily="2" charset="2"/>
              <a:buChar char="Ø"/>
            </a:pPr>
            <a:r>
              <a:rPr kumimoji="0" lang="zh-CN" altLang="en-US" sz="2000" b="1" dirty="0">
                <a:latin typeface="+mn-lt"/>
                <a:cs typeface="Arial Unicode MS" pitchFamily="34" charset="-122"/>
              </a:rPr>
              <a:t>按照一定的协议对 </a:t>
            </a:r>
            <a:r>
              <a:rPr kumimoji="0" lang="en-US" altLang="zh-CN" sz="2000" b="1" dirty="0">
                <a:latin typeface="+mn-lt"/>
                <a:cs typeface="Arial Unicode MS" pitchFamily="34" charset="-122"/>
              </a:rPr>
              <a:t>Socket  </a:t>
            </a:r>
            <a:r>
              <a:rPr kumimoji="0" lang="zh-CN" altLang="en-US" sz="2000" b="1" dirty="0">
                <a:latin typeface="+mn-lt"/>
                <a:cs typeface="Arial Unicode MS" pitchFamily="34" charset="-122"/>
              </a:rPr>
              <a:t>进行读</a:t>
            </a:r>
            <a:r>
              <a:rPr kumimoji="0" lang="en-US" altLang="zh-CN" sz="2000" b="1" dirty="0">
                <a:latin typeface="+mn-lt"/>
                <a:cs typeface="Arial Unicode MS" pitchFamily="34" charset="-122"/>
              </a:rPr>
              <a:t>/</a:t>
            </a:r>
            <a:r>
              <a:rPr kumimoji="0" lang="zh-CN" altLang="en-US" sz="2000" b="1" dirty="0">
                <a:latin typeface="+mn-lt"/>
                <a:cs typeface="Arial Unicode MS" pitchFamily="34" charset="-122"/>
              </a:rPr>
              <a:t>写操作：</a:t>
            </a:r>
            <a:r>
              <a:rPr kumimoji="0" lang="zh-CN" altLang="en-US" sz="2000" dirty="0">
                <a:latin typeface="+mn-lt"/>
                <a:cs typeface="Arial Unicode MS" pitchFamily="34" charset="-122"/>
              </a:rPr>
              <a:t>通过输入流读取服务器放入线路的信息（但不能读取自己放入线路的信息），通过输出流将信息写入线程。</a:t>
            </a:r>
            <a:endParaRPr kumimoji="0" lang="en-US" altLang="zh-CN" sz="2000" dirty="0">
              <a:latin typeface="+mn-lt"/>
              <a:cs typeface="Arial Unicode MS" pitchFamily="34" charset="-122"/>
            </a:endParaRPr>
          </a:p>
          <a:p>
            <a:pPr marL="1085850" lvl="1" indent="-342900">
              <a:lnSpc>
                <a:spcPct val="150000"/>
              </a:lnSpc>
              <a:buFont typeface="Wingdings" pitchFamily="2" charset="2"/>
              <a:buChar char="Ø"/>
            </a:pPr>
            <a:r>
              <a:rPr kumimoji="0" lang="zh-CN" altLang="en-US" sz="2000" b="1" dirty="0">
                <a:latin typeface="+mn-lt"/>
                <a:cs typeface="Arial Unicode MS" pitchFamily="34" charset="-122"/>
              </a:rPr>
              <a:t>关闭 </a:t>
            </a:r>
            <a:r>
              <a:rPr kumimoji="0" lang="en-US" altLang="zh-CN" sz="2000" b="1" dirty="0">
                <a:latin typeface="+mn-lt"/>
                <a:cs typeface="Arial Unicode MS" pitchFamily="34" charset="-122"/>
              </a:rPr>
              <a:t>Socket</a:t>
            </a:r>
            <a:r>
              <a:rPr kumimoji="0" lang="zh-CN" altLang="en-US" sz="2000" b="1" dirty="0">
                <a:latin typeface="+mn-lt"/>
                <a:cs typeface="Arial Unicode MS" pitchFamily="34" charset="-122"/>
              </a:rPr>
              <a:t>：</a:t>
            </a:r>
            <a:r>
              <a:rPr kumimoji="0" lang="zh-CN" altLang="en-US" sz="2000" dirty="0">
                <a:latin typeface="+mn-lt"/>
                <a:cs typeface="Arial Unicode MS" pitchFamily="34" charset="-122"/>
              </a:rPr>
              <a:t>断开客户端到服务器的连接，释放线路 </a:t>
            </a:r>
          </a:p>
        </p:txBody>
      </p:sp>
    </p:spTree>
    <p:extLst>
      <p:ext uri="{BB962C8B-B14F-4D97-AF65-F5344CB8AC3E}">
        <p14:creationId xmlns:p14="http://schemas.microsoft.com/office/powerpoint/2010/main" val="13139873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331640" y="692696"/>
            <a:ext cx="6933456" cy="864096"/>
          </a:xfrm>
        </p:spPr>
        <p:txBody>
          <a:bodyPr/>
          <a:lstStyle/>
          <a:p>
            <a:r>
              <a:rPr lang="zh-CN" altLang="en-US" b="1" dirty="0">
                <a:latin typeface="+mn-lt"/>
                <a:ea typeface="宋体" pitchFamily="2" charset="-122"/>
                <a:cs typeface="Arial Unicode MS" pitchFamily="34" charset="-122"/>
              </a:rPr>
              <a:t>客户端创建</a:t>
            </a:r>
            <a:r>
              <a:rPr lang="en-US" altLang="zh-CN" b="1" dirty="0">
                <a:latin typeface="+mn-lt"/>
                <a:ea typeface="宋体" pitchFamily="2" charset="-122"/>
                <a:cs typeface="Arial Unicode MS" pitchFamily="34" charset="-122"/>
              </a:rPr>
              <a:t>Socket</a:t>
            </a:r>
            <a:r>
              <a:rPr lang="zh-CN" altLang="en-US" b="1" dirty="0">
                <a:latin typeface="+mn-lt"/>
                <a:ea typeface="宋体" pitchFamily="2" charset="-122"/>
                <a:cs typeface="Arial Unicode MS" pitchFamily="34" charset="-122"/>
              </a:rPr>
              <a:t>对象</a:t>
            </a:r>
          </a:p>
        </p:txBody>
      </p:sp>
      <p:sp>
        <p:nvSpPr>
          <p:cNvPr id="61443" name="Rectangle 3"/>
          <p:cNvSpPr>
            <a:spLocks noGrp="1" noChangeArrowheads="1"/>
          </p:cNvSpPr>
          <p:nvPr>
            <p:ph type="body" idx="1"/>
          </p:nvPr>
        </p:nvSpPr>
        <p:spPr>
          <a:xfrm>
            <a:off x="395536" y="1484784"/>
            <a:ext cx="8424936" cy="4104456"/>
          </a:xfrm>
        </p:spPr>
        <p:txBody>
          <a:bodyPr>
            <a:normAutofit/>
          </a:bodyPr>
          <a:lstStyle/>
          <a:p>
            <a:pPr algn="just">
              <a:buFont typeface="Wingdings" pitchFamily="2" charset="2"/>
              <a:buChar char="l"/>
            </a:pPr>
            <a:r>
              <a:rPr lang="zh-CN" altLang="en-US" sz="2400" dirty="0">
                <a:ea typeface="宋体" pitchFamily="2" charset="-122"/>
                <a:cs typeface="Arial Unicode MS" pitchFamily="34" charset="-122"/>
              </a:rPr>
              <a:t>客户端程序可以使用</a:t>
            </a:r>
            <a:r>
              <a:rPr lang="en-US" altLang="zh-CN" sz="2400" dirty="0">
                <a:ea typeface="宋体" pitchFamily="2" charset="-122"/>
                <a:cs typeface="Arial Unicode MS" pitchFamily="34" charset="-122"/>
              </a:rPr>
              <a:t>Socket</a:t>
            </a:r>
            <a:r>
              <a:rPr lang="zh-CN" altLang="en-US" sz="2400" dirty="0">
                <a:ea typeface="宋体" pitchFamily="2" charset="-122"/>
                <a:cs typeface="Arial Unicode MS" pitchFamily="34" charset="-122"/>
              </a:rPr>
              <a:t>类创建对象，</a:t>
            </a:r>
            <a:r>
              <a:rPr lang="en-US" altLang="zh-CN" sz="2400" b="1" dirty="0" err="1">
                <a:solidFill>
                  <a:srgbClr val="0000FF"/>
                </a:solidFill>
                <a:ea typeface="宋体" pitchFamily="2" charset="-122"/>
                <a:cs typeface="Arial Unicode MS" pitchFamily="34" charset="-122"/>
              </a:rPr>
              <a:t>创建的同时会自动向服务器方发起连接</a:t>
            </a:r>
            <a:r>
              <a:rPr lang="en-US" altLang="zh-CN" sz="2400" dirty="0" err="1">
                <a:ea typeface="宋体" pitchFamily="2" charset="-122"/>
                <a:cs typeface="Arial Unicode MS" pitchFamily="34" charset="-122"/>
              </a:rPr>
              <a:t>。Socket</a:t>
            </a:r>
            <a:r>
              <a:rPr lang="zh-CN" altLang="en-US" sz="2400" dirty="0">
                <a:ea typeface="宋体" pitchFamily="2" charset="-122"/>
                <a:cs typeface="Arial Unicode MS" pitchFamily="34" charset="-122"/>
              </a:rPr>
              <a:t>的构造方法是：</a:t>
            </a:r>
            <a:endParaRPr lang="zh-CN" altLang="zh-CN" sz="2400" dirty="0">
              <a:ea typeface="宋体" pitchFamily="2" charset="-122"/>
              <a:cs typeface="Arial Unicode MS" pitchFamily="34" charset="-122"/>
            </a:endParaRPr>
          </a:p>
          <a:p>
            <a:pPr lvl="1">
              <a:buFont typeface="Wingdings" pitchFamily="2" charset="2"/>
              <a:buChar char="Ø"/>
            </a:pPr>
            <a:r>
              <a:rPr lang="zh-CN" altLang="zh-CN" sz="2000" dirty="0">
                <a:solidFill>
                  <a:schemeClr val="hlink"/>
                </a:solidFill>
                <a:ea typeface="宋体" pitchFamily="2" charset="-122"/>
                <a:cs typeface="Arial Unicode MS" pitchFamily="34" charset="-122"/>
              </a:rPr>
              <a:t>Socket(String host,int port)throws UnknownHostException,IOExceptio</a:t>
            </a:r>
            <a:r>
              <a:rPr lang="en-US" altLang="zh-CN" sz="2000" dirty="0">
                <a:solidFill>
                  <a:schemeClr val="hlink"/>
                </a:solidFill>
                <a:ea typeface="宋体" pitchFamily="2" charset="-122"/>
                <a:cs typeface="Arial Unicode MS" pitchFamily="34" charset="-122"/>
              </a:rPr>
              <a:t>n</a:t>
            </a:r>
            <a:r>
              <a:rPr lang="zh-CN" altLang="en-US" sz="2000" dirty="0">
                <a:solidFill>
                  <a:schemeClr val="hlink"/>
                </a:solidFill>
                <a:ea typeface="宋体" pitchFamily="2" charset="-122"/>
                <a:cs typeface="Arial Unicode MS" pitchFamily="34" charset="-122"/>
              </a:rPr>
              <a:t>：</a:t>
            </a:r>
            <a:r>
              <a:rPr lang="zh-CN" altLang="zh-CN" sz="2000" dirty="0">
                <a:ea typeface="宋体" pitchFamily="2" charset="-122"/>
                <a:cs typeface="Arial Unicode MS" pitchFamily="34" charset="-122"/>
              </a:rPr>
              <a:t>向服务器(域名是host。端口号为port)发起TCP连接，若成功，则创建Socket对象，否则抛出异常。</a:t>
            </a:r>
            <a:endParaRPr lang="en-US" altLang="zh-CN" sz="2000" dirty="0">
              <a:ea typeface="宋体" pitchFamily="2" charset="-122"/>
              <a:cs typeface="Arial Unicode MS" pitchFamily="34" charset="-122"/>
            </a:endParaRPr>
          </a:p>
          <a:p>
            <a:pPr lvl="1">
              <a:buFont typeface="Wingdings" pitchFamily="2" charset="2"/>
              <a:buChar char="Ø"/>
            </a:pPr>
            <a:r>
              <a:rPr lang="zh-CN" altLang="zh-CN" sz="2000" dirty="0">
                <a:solidFill>
                  <a:schemeClr val="hlink"/>
                </a:solidFill>
                <a:ea typeface="宋体" pitchFamily="2" charset="-122"/>
                <a:cs typeface="Arial Unicode MS" pitchFamily="34" charset="-122"/>
              </a:rPr>
              <a:t>Socket(InetAddress address,int port)throws IOException</a:t>
            </a:r>
            <a:r>
              <a:rPr lang="zh-CN" altLang="en-US" sz="2000" dirty="0">
                <a:solidFill>
                  <a:schemeClr val="hlink"/>
                </a:solidFill>
                <a:ea typeface="宋体" pitchFamily="2" charset="-122"/>
                <a:cs typeface="Arial Unicode MS" pitchFamily="34" charset="-122"/>
              </a:rPr>
              <a:t>：</a:t>
            </a:r>
            <a:r>
              <a:rPr lang="zh-CN" altLang="zh-CN" sz="2000" dirty="0">
                <a:ea typeface="宋体" pitchFamily="2" charset="-122"/>
                <a:cs typeface="Arial Unicode MS" pitchFamily="34" charset="-122"/>
              </a:rPr>
              <a:t>根据InetAddress对象所表示的IP地址以及端口号port发起连接。</a:t>
            </a:r>
            <a:endParaRPr lang="en-US" altLang="zh-CN" sz="2000" dirty="0">
              <a:ea typeface="宋体" pitchFamily="2" charset="-122"/>
              <a:cs typeface="Arial Unicode MS" pitchFamily="34" charset="-122"/>
            </a:endParaRPr>
          </a:p>
          <a:p>
            <a:pPr>
              <a:spcBef>
                <a:spcPts val="1800"/>
              </a:spcBef>
              <a:buFont typeface="Wingdings" pitchFamily="2" charset="2"/>
              <a:buChar char="l"/>
            </a:pPr>
            <a:r>
              <a:rPr lang="zh-CN" altLang="en-US" sz="2600" dirty="0">
                <a:ea typeface="宋体" pitchFamily="2" charset="-122"/>
                <a:cs typeface="Arial Unicode MS" pitchFamily="34" charset="-122"/>
              </a:rPr>
              <a:t>客户端建立</a:t>
            </a:r>
            <a:r>
              <a:rPr lang="en-US" altLang="zh-CN" sz="2600" dirty="0" err="1">
                <a:ea typeface="宋体" pitchFamily="2" charset="-122"/>
                <a:cs typeface="Arial Unicode MS" pitchFamily="34" charset="-122"/>
              </a:rPr>
              <a:t>socketAtClient</a:t>
            </a:r>
            <a:r>
              <a:rPr lang="zh-CN" altLang="en-US" sz="2600" dirty="0">
                <a:ea typeface="宋体" pitchFamily="2" charset="-122"/>
                <a:cs typeface="Arial Unicode MS" pitchFamily="34" charset="-122"/>
              </a:rPr>
              <a:t>对象的过程就是向服务器发出套接字连接请求</a:t>
            </a:r>
          </a:p>
        </p:txBody>
      </p:sp>
      <p:sp>
        <p:nvSpPr>
          <p:cNvPr id="2" name="矩形 1"/>
          <p:cNvSpPr/>
          <p:nvPr/>
        </p:nvSpPr>
        <p:spPr>
          <a:xfrm>
            <a:off x="899592" y="4978721"/>
            <a:ext cx="6192688" cy="1569660"/>
          </a:xfrm>
          <a:prstGeom prst="rect">
            <a:avLst/>
          </a:prstGeom>
        </p:spPr>
        <p:txBody>
          <a:bodyPr wrap="square">
            <a:spAutoFit/>
          </a:bodyPr>
          <a:lstStyle/>
          <a:p>
            <a:pPr marL="0" lvl="1"/>
            <a:r>
              <a:rPr lang="zh-CN" altLang="zh-CN" sz="2400" b="1" dirty="0">
                <a:solidFill>
                  <a:srgbClr val="C00000"/>
                </a:solidFill>
              </a:rPr>
              <a:t>Socket s = new Socket(“192.168.</a:t>
            </a:r>
            <a:r>
              <a:rPr lang="en-US" altLang="zh-CN" sz="2400" b="1" dirty="0">
                <a:solidFill>
                  <a:srgbClr val="C00000"/>
                </a:solidFill>
              </a:rPr>
              <a:t>40</a:t>
            </a:r>
            <a:r>
              <a:rPr lang="zh-CN" altLang="zh-CN" sz="2400" b="1" dirty="0">
                <a:solidFill>
                  <a:srgbClr val="C00000"/>
                </a:solidFill>
              </a:rPr>
              <a:t>.1</a:t>
            </a:r>
            <a:r>
              <a:rPr lang="en-US" altLang="zh-CN" sz="2400" b="1" dirty="0">
                <a:solidFill>
                  <a:srgbClr val="C00000"/>
                </a:solidFill>
              </a:rPr>
              <a:t>65</a:t>
            </a:r>
            <a:r>
              <a:rPr lang="zh-CN" altLang="zh-CN" sz="2400" b="1" dirty="0">
                <a:solidFill>
                  <a:srgbClr val="C00000"/>
                </a:solidFill>
              </a:rPr>
              <a:t>”,9999);</a:t>
            </a:r>
          </a:p>
          <a:p>
            <a:pPr marL="0" lvl="1"/>
            <a:r>
              <a:rPr lang="zh-CN" altLang="zh-CN" sz="2400" b="1" dirty="0">
                <a:solidFill>
                  <a:srgbClr val="C00000"/>
                </a:solidFill>
              </a:rPr>
              <a:t>OutputStream out = s.getOutputStream();</a:t>
            </a:r>
          </a:p>
          <a:p>
            <a:pPr marL="0" lvl="1"/>
            <a:r>
              <a:rPr lang="zh-CN" altLang="zh-CN" sz="2400" b="1" dirty="0">
                <a:solidFill>
                  <a:srgbClr val="C00000"/>
                </a:solidFill>
              </a:rPr>
              <a:t>out.write(“hello”.getBytes());</a:t>
            </a:r>
          </a:p>
          <a:p>
            <a:pPr marL="0" lvl="1"/>
            <a:r>
              <a:rPr lang="zh-CN" altLang="zh-CN" sz="2400" b="1" dirty="0">
                <a:solidFill>
                  <a:srgbClr val="C00000"/>
                </a:solidFill>
              </a:rPr>
              <a:t>s.close();</a:t>
            </a:r>
          </a:p>
        </p:txBody>
      </p:sp>
    </p:spTree>
    <p:extLst>
      <p:ext uri="{BB962C8B-B14F-4D97-AF65-F5344CB8AC3E}">
        <p14:creationId xmlns:p14="http://schemas.microsoft.com/office/powerpoint/2010/main" val="24550582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xfrm>
            <a:off x="358080" y="1844824"/>
            <a:ext cx="8534400" cy="4464496"/>
          </a:xfrm>
        </p:spPr>
        <p:txBody>
          <a:bodyPr>
            <a:normAutofit/>
          </a:bodyPr>
          <a:lstStyle/>
          <a:p>
            <a:pPr>
              <a:spcBef>
                <a:spcPts val="0"/>
              </a:spcBef>
              <a:spcAft>
                <a:spcPts val="1800"/>
              </a:spcAft>
              <a:buFont typeface="Wingdings" pitchFamily="2" charset="2"/>
              <a:buChar char="l"/>
            </a:pPr>
            <a:r>
              <a:rPr lang="zh-CN" altLang="en-US" b="1" dirty="0">
                <a:solidFill>
                  <a:schemeClr val="hlink"/>
                </a:solidFill>
                <a:ea typeface="宋体" pitchFamily="2" charset="-122"/>
                <a:cs typeface="Arial Unicode MS" pitchFamily="34" charset="-122"/>
              </a:rPr>
              <a:t>服务器程序的工作过程包含以下四个基本的步骤：</a:t>
            </a:r>
            <a:endParaRPr lang="en-US" altLang="zh-CN" b="1" dirty="0">
              <a:solidFill>
                <a:schemeClr val="hlink"/>
              </a:solidFill>
              <a:ea typeface="宋体" pitchFamily="2" charset="-122"/>
              <a:cs typeface="Arial Unicode MS" pitchFamily="34" charset="-122"/>
            </a:endParaRPr>
          </a:p>
          <a:p>
            <a:pPr lvl="1">
              <a:buFont typeface="Wingdings" pitchFamily="2" charset="2"/>
              <a:buChar char="Ø"/>
            </a:pPr>
            <a:r>
              <a:rPr lang="zh-CN" altLang="en-US" b="1" dirty="0">
                <a:ea typeface="宋体" pitchFamily="2" charset="-122"/>
                <a:cs typeface="Arial Unicode MS" pitchFamily="34" charset="-122"/>
              </a:rPr>
              <a:t>调用 </a:t>
            </a:r>
            <a:r>
              <a:rPr lang="en-US" altLang="zh-CN" b="1" dirty="0" err="1">
                <a:ea typeface="宋体" pitchFamily="2" charset="-122"/>
                <a:cs typeface="Arial Unicode MS" pitchFamily="34" charset="-122"/>
              </a:rPr>
              <a:t>ServerSocket</a:t>
            </a:r>
            <a:r>
              <a:rPr lang="en-US" altLang="zh-CN" b="1" dirty="0">
                <a:ea typeface="宋体" pitchFamily="2" charset="-122"/>
                <a:cs typeface="Arial Unicode MS" pitchFamily="34" charset="-122"/>
              </a:rPr>
              <a:t>(</a:t>
            </a:r>
            <a:r>
              <a:rPr lang="en-US" altLang="zh-CN" b="1" dirty="0" err="1">
                <a:ea typeface="宋体" pitchFamily="2" charset="-122"/>
                <a:cs typeface="Arial Unicode MS" pitchFamily="34" charset="-122"/>
              </a:rPr>
              <a:t>int</a:t>
            </a:r>
            <a:r>
              <a:rPr lang="en-US" altLang="zh-CN" b="1" dirty="0">
                <a:ea typeface="宋体" pitchFamily="2" charset="-122"/>
                <a:cs typeface="Arial Unicode MS" pitchFamily="34" charset="-122"/>
              </a:rPr>
              <a:t> port) </a:t>
            </a:r>
            <a:r>
              <a:rPr lang="zh-CN" altLang="en-US" b="1" dirty="0">
                <a:ea typeface="宋体" pitchFamily="2" charset="-122"/>
                <a:cs typeface="Arial Unicode MS" pitchFamily="34" charset="-122"/>
              </a:rPr>
              <a:t>：</a:t>
            </a:r>
            <a:r>
              <a:rPr lang="zh-CN" altLang="en-US" dirty="0">
                <a:ea typeface="宋体" pitchFamily="2" charset="-122"/>
                <a:cs typeface="Arial Unicode MS" pitchFamily="34" charset="-122"/>
              </a:rPr>
              <a:t>创建一个服务器端套接字，并绑定到指定端口上。用于监听客户端的请求。</a:t>
            </a:r>
            <a:endParaRPr lang="en-US" altLang="zh-CN" dirty="0">
              <a:ea typeface="宋体" pitchFamily="2" charset="-122"/>
              <a:cs typeface="Arial Unicode MS" pitchFamily="34" charset="-122"/>
            </a:endParaRPr>
          </a:p>
          <a:p>
            <a:pPr lvl="1">
              <a:buFont typeface="Wingdings" pitchFamily="2" charset="2"/>
              <a:buChar char="Ø"/>
            </a:pPr>
            <a:r>
              <a:rPr lang="zh-CN" altLang="en-US" b="1" dirty="0">
                <a:ea typeface="宋体" pitchFamily="2" charset="-122"/>
                <a:cs typeface="Arial Unicode MS" pitchFamily="34" charset="-122"/>
              </a:rPr>
              <a:t>调用 </a:t>
            </a:r>
            <a:r>
              <a:rPr lang="en-US" altLang="zh-CN" b="1" dirty="0">
                <a:ea typeface="宋体" pitchFamily="2" charset="-122"/>
                <a:cs typeface="Arial Unicode MS" pitchFamily="34" charset="-122"/>
              </a:rPr>
              <a:t>accept()</a:t>
            </a:r>
            <a:r>
              <a:rPr lang="zh-CN" altLang="en-US" b="1" dirty="0">
                <a:ea typeface="宋体" pitchFamily="2" charset="-122"/>
                <a:cs typeface="Arial Unicode MS" pitchFamily="34" charset="-122"/>
              </a:rPr>
              <a:t>：</a:t>
            </a:r>
            <a:r>
              <a:rPr lang="zh-CN" altLang="en-US" dirty="0">
                <a:ea typeface="宋体" pitchFamily="2" charset="-122"/>
                <a:cs typeface="Arial Unicode MS" pitchFamily="34" charset="-122"/>
              </a:rPr>
              <a:t>监听连接请求，如果客户端请求连接，则接受连接，返回通信套接字对象。</a:t>
            </a:r>
          </a:p>
          <a:p>
            <a:pPr lvl="1">
              <a:buFont typeface="Wingdings" pitchFamily="2" charset="2"/>
              <a:buChar char="Ø"/>
            </a:pPr>
            <a:r>
              <a:rPr lang="zh-CN" altLang="en-US" b="1" dirty="0">
                <a:ea typeface="宋体" pitchFamily="2" charset="-122"/>
                <a:cs typeface="Arial Unicode MS" pitchFamily="34" charset="-122"/>
              </a:rPr>
              <a:t>调用 该</a:t>
            </a:r>
            <a:r>
              <a:rPr lang="en-US" altLang="zh-CN" b="1" dirty="0">
                <a:ea typeface="宋体" pitchFamily="2" charset="-122"/>
                <a:cs typeface="Arial Unicode MS" pitchFamily="34" charset="-122"/>
              </a:rPr>
              <a:t>Socket</a:t>
            </a:r>
            <a:r>
              <a:rPr lang="zh-CN" altLang="en-US" b="1" dirty="0">
                <a:ea typeface="宋体" pitchFamily="2" charset="-122"/>
                <a:cs typeface="Arial Unicode MS" pitchFamily="34" charset="-122"/>
              </a:rPr>
              <a:t>类对象的 </a:t>
            </a:r>
            <a:r>
              <a:rPr lang="en-US" altLang="zh-CN" b="1" dirty="0" err="1">
                <a:ea typeface="宋体" pitchFamily="2" charset="-122"/>
                <a:cs typeface="Arial Unicode MS" pitchFamily="34" charset="-122"/>
              </a:rPr>
              <a:t>getOutputStream</a:t>
            </a:r>
            <a:r>
              <a:rPr lang="en-US" altLang="zh-CN" b="1" dirty="0">
                <a:ea typeface="宋体" pitchFamily="2" charset="-122"/>
                <a:cs typeface="Arial Unicode MS" pitchFamily="34" charset="-122"/>
              </a:rPr>
              <a:t>() </a:t>
            </a:r>
            <a:r>
              <a:rPr lang="zh-CN" altLang="en-US" b="1" dirty="0">
                <a:ea typeface="宋体" pitchFamily="2" charset="-122"/>
                <a:cs typeface="Arial Unicode MS" pitchFamily="34" charset="-122"/>
              </a:rPr>
              <a:t>和 </a:t>
            </a:r>
            <a:r>
              <a:rPr lang="en-US" altLang="zh-CN" b="1" dirty="0" err="1">
                <a:ea typeface="宋体" pitchFamily="2" charset="-122"/>
                <a:cs typeface="Arial Unicode MS" pitchFamily="34" charset="-122"/>
              </a:rPr>
              <a:t>getInputStream</a:t>
            </a:r>
            <a:r>
              <a:rPr lang="en-US" altLang="zh-CN" b="1" dirty="0">
                <a:ea typeface="宋体" pitchFamily="2" charset="-122"/>
                <a:cs typeface="Arial Unicode MS" pitchFamily="34" charset="-122"/>
              </a:rPr>
              <a:t> ()</a:t>
            </a:r>
            <a:r>
              <a:rPr lang="zh-CN" altLang="en-US" b="1" dirty="0">
                <a:ea typeface="宋体" pitchFamily="2" charset="-122"/>
                <a:cs typeface="Arial Unicode MS" pitchFamily="34" charset="-122"/>
              </a:rPr>
              <a:t>：</a:t>
            </a:r>
            <a:r>
              <a:rPr lang="zh-CN" altLang="en-US" dirty="0">
                <a:ea typeface="宋体" pitchFamily="2" charset="-122"/>
                <a:cs typeface="Arial Unicode MS" pitchFamily="34" charset="-122"/>
              </a:rPr>
              <a:t>获取输出流和输入流，开始网络数据的发送和接收。</a:t>
            </a:r>
          </a:p>
          <a:p>
            <a:pPr lvl="1">
              <a:buFont typeface="Wingdings" pitchFamily="2" charset="2"/>
              <a:buChar char="Ø"/>
            </a:pPr>
            <a:r>
              <a:rPr lang="zh-CN" altLang="en-US" b="1" dirty="0">
                <a:ea typeface="宋体" pitchFamily="2" charset="-122"/>
                <a:cs typeface="Arial Unicode MS" pitchFamily="34" charset="-122"/>
              </a:rPr>
              <a:t>关闭</a:t>
            </a:r>
            <a:r>
              <a:rPr lang="en-US" altLang="zh-CN" b="1" dirty="0" err="1">
                <a:ea typeface="宋体" pitchFamily="2" charset="-122"/>
                <a:cs typeface="Arial Unicode MS" pitchFamily="34" charset="-122"/>
              </a:rPr>
              <a:t>ServerSocket</a:t>
            </a:r>
            <a:r>
              <a:rPr lang="zh-CN" altLang="en-US" b="1" dirty="0">
                <a:ea typeface="宋体" pitchFamily="2" charset="-122"/>
                <a:cs typeface="Arial Unicode MS" pitchFamily="34" charset="-122"/>
              </a:rPr>
              <a:t>和</a:t>
            </a:r>
            <a:r>
              <a:rPr lang="en-US" altLang="zh-CN" b="1" dirty="0">
                <a:ea typeface="宋体" pitchFamily="2" charset="-122"/>
                <a:cs typeface="Arial Unicode MS" pitchFamily="34" charset="-122"/>
              </a:rPr>
              <a:t>Socket</a:t>
            </a:r>
            <a:r>
              <a:rPr lang="zh-CN" altLang="en-US" b="1" dirty="0">
                <a:ea typeface="宋体" pitchFamily="2" charset="-122"/>
                <a:cs typeface="Arial Unicode MS" pitchFamily="34" charset="-122"/>
              </a:rPr>
              <a:t>对象：</a:t>
            </a:r>
            <a:r>
              <a:rPr lang="zh-CN" altLang="en-US" dirty="0">
                <a:ea typeface="宋体" pitchFamily="2" charset="-122"/>
                <a:cs typeface="Arial Unicode MS" pitchFamily="34" charset="-122"/>
              </a:rPr>
              <a:t>客户端访问结束，关闭通信套接字。</a:t>
            </a:r>
          </a:p>
        </p:txBody>
      </p:sp>
      <p:sp>
        <p:nvSpPr>
          <p:cNvPr id="4" name="标题 1"/>
          <p:cNvSpPr>
            <a:spLocks noGrp="1"/>
          </p:cNvSpPr>
          <p:nvPr>
            <p:ph type="title" idx="4294967295"/>
          </p:nvPr>
        </p:nvSpPr>
        <p:spPr>
          <a:xfrm>
            <a:off x="2051720" y="692696"/>
            <a:ext cx="5328592" cy="958031"/>
          </a:xfrm>
        </p:spPr>
        <p:txBody>
          <a:bodyPr anchor="ctr">
            <a:normAutofit/>
          </a:bodyPr>
          <a:lstStyle/>
          <a:p>
            <a:r>
              <a:rPr lang="zh-CN" altLang="en-US" sz="4000" b="1" dirty="0">
                <a:latin typeface="+mn-lt"/>
                <a:ea typeface="宋体" pitchFamily="2" charset="-122"/>
                <a:cs typeface="Arial Unicode MS" pitchFamily="34" charset="-122"/>
              </a:rPr>
              <a:t>基于</a:t>
            </a:r>
            <a:r>
              <a:rPr lang="en-US" altLang="zh-CN" sz="4000" b="1" dirty="0">
                <a:latin typeface="+mn-lt"/>
                <a:ea typeface="宋体" pitchFamily="2" charset="-122"/>
                <a:cs typeface="Arial Unicode MS" pitchFamily="34" charset="-122"/>
              </a:rPr>
              <a:t>Socket</a:t>
            </a:r>
            <a:r>
              <a:rPr lang="zh-CN" altLang="en-US" sz="4000" b="1" dirty="0">
                <a:latin typeface="+mn-lt"/>
                <a:ea typeface="宋体" pitchFamily="2" charset="-122"/>
                <a:cs typeface="Arial Unicode MS" pitchFamily="34" charset="-122"/>
              </a:rPr>
              <a:t>的</a:t>
            </a:r>
            <a:r>
              <a:rPr lang="en-US" altLang="zh-CN" sz="4000" b="1" dirty="0">
                <a:latin typeface="+mn-lt"/>
                <a:ea typeface="宋体" pitchFamily="2" charset="-122"/>
                <a:cs typeface="Arial Unicode MS" pitchFamily="34" charset="-122"/>
              </a:rPr>
              <a:t>TCP</a:t>
            </a:r>
            <a:r>
              <a:rPr lang="zh-CN" altLang="en-US" sz="4000" b="1" dirty="0">
                <a:latin typeface="+mn-lt"/>
                <a:ea typeface="宋体" pitchFamily="2" charset="-122"/>
                <a:cs typeface="Arial Unicode MS" pitchFamily="34" charset="-122"/>
              </a:rPr>
              <a:t>编程</a:t>
            </a:r>
          </a:p>
        </p:txBody>
      </p:sp>
    </p:spTree>
    <p:extLst>
      <p:ext uri="{BB962C8B-B14F-4D97-AF65-F5344CB8AC3E}">
        <p14:creationId xmlns:p14="http://schemas.microsoft.com/office/powerpoint/2010/main" val="3527971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51920" y="808535"/>
            <a:ext cx="2232248" cy="646331"/>
          </a:xfrm>
          <a:prstGeom prst="rect">
            <a:avLst/>
          </a:prstGeom>
          <a:noFill/>
        </p:spPr>
        <p:txBody>
          <a:bodyPr wrap="square" rtlCol="0">
            <a:spAutoFit/>
          </a:bodyPr>
          <a:lstStyle/>
          <a:p>
            <a:r>
              <a:rPr lang="zh-CN" altLang="en-US" sz="3600" b="1" dirty="0">
                <a:latin typeface="宋体" pitchFamily="2" charset="-122"/>
                <a:ea typeface="宋体" pitchFamily="2" charset="-122"/>
              </a:rPr>
              <a:t>主要内容</a:t>
            </a:r>
          </a:p>
        </p:txBody>
      </p:sp>
      <p:sp>
        <p:nvSpPr>
          <p:cNvPr id="3" name="TextBox 2"/>
          <p:cNvSpPr txBox="1"/>
          <p:nvPr/>
        </p:nvSpPr>
        <p:spPr>
          <a:xfrm>
            <a:off x="683568" y="1604211"/>
            <a:ext cx="7920880" cy="4196020"/>
          </a:xfrm>
          <a:prstGeom prst="rect">
            <a:avLst/>
          </a:prstGeom>
          <a:noFill/>
        </p:spPr>
        <p:txBody>
          <a:bodyPr wrap="square" rtlCol="0">
            <a:spAutoFit/>
          </a:bodyPr>
          <a:lstStyle/>
          <a:p>
            <a:pPr>
              <a:lnSpc>
                <a:spcPts val="4000"/>
              </a:lnSpc>
            </a:pPr>
            <a:r>
              <a:rPr lang="en-US" altLang="zh-CN" sz="2800">
                <a:ea typeface="宋体" pitchFamily="2" charset="-122"/>
                <a:cs typeface="Arial Unicode MS" pitchFamily="34" charset="-122"/>
              </a:rPr>
              <a:t>15.1 </a:t>
            </a:r>
            <a:r>
              <a:rPr lang="zh-CN" altLang="en-US" sz="2800">
                <a:ea typeface="宋体" pitchFamily="2" charset="-122"/>
                <a:cs typeface="Arial Unicode MS" pitchFamily="34" charset="-122"/>
              </a:rPr>
              <a:t>网络</a:t>
            </a:r>
            <a:r>
              <a:rPr lang="zh-CN" altLang="en-US" sz="2800" dirty="0">
                <a:ea typeface="宋体" pitchFamily="2" charset="-122"/>
                <a:cs typeface="Arial Unicode MS" pitchFamily="34" charset="-122"/>
              </a:rPr>
              <a:t>编程概述</a:t>
            </a:r>
            <a:endParaRPr lang="en-US" altLang="zh-CN" sz="2800" dirty="0">
              <a:ea typeface="宋体" pitchFamily="2" charset="-122"/>
              <a:cs typeface="Arial Unicode MS" pitchFamily="34" charset="-122"/>
            </a:endParaRPr>
          </a:p>
          <a:p>
            <a:pPr>
              <a:lnSpc>
                <a:spcPts val="4000"/>
              </a:lnSpc>
            </a:pPr>
            <a:r>
              <a:rPr lang="en-US" altLang="zh-CN" sz="2800">
                <a:ea typeface="宋体" pitchFamily="2" charset="-122"/>
                <a:cs typeface="Arial Unicode MS" pitchFamily="34" charset="-122"/>
              </a:rPr>
              <a:t>15.2 </a:t>
            </a:r>
            <a:r>
              <a:rPr lang="zh-CN" altLang="en-US" sz="2800">
                <a:ea typeface="宋体" pitchFamily="2" charset="-122"/>
                <a:cs typeface="Arial Unicode MS" pitchFamily="34" charset="-122"/>
              </a:rPr>
              <a:t>通讯</a:t>
            </a:r>
            <a:r>
              <a:rPr lang="zh-CN" altLang="en-US" sz="2800" dirty="0">
                <a:ea typeface="宋体" pitchFamily="2" charset="-122"/>
                <a:cs typeface="Arial Unicode MS" pitchFamily="34" charset="-122"/>
              </a:rPr>
              <a:t>要素</a:t>
            </a:r>
            <a:endParaRPr lang="en-US" altLang="zh-CN" sz="2800" dirty="0">
              <a:ea typeface="宋体" pitchFamily="2" charset="-122"/>
              <a:cs typeface="Arial Unicode MS" pitchFamily="34" charset="-122"/>
            </a:endParaRPr>
          </a:p>
          <a:p>
            <a:pPr marL="914400" lvl="1" indent="-457200">
              <a:lnSpc>
                <a:spcPts val="4000"/>
              </a:lnSpc>
              <a:buFont typeface="Wingdings" pitchFamily="2" charset="2"/>
              <a:buChar char="Ø"/>
            </a:pPr>
            <a:r>
              <a:rPr lang="en-US" altLang="zh-CN" sz="2400" dirty="0">
                <a:ea typeface="宋体" pitchFamily="2" charset="-122"/>
                <a:cs typeface="Arial Unicode MS" pitchFamily="34" charset="-122"/>
              </a:rPr>
              <a:t>IP</a:t>
            </a:r>
            <a:r>
              <a:rPr lang="zh-CN" altLang="en-US" sz="2400" dirty="0">
                <a:ea typeface="宋体" pitchFamily="2" charset="-122"/>
                <a:cs typeface="Arial Unicode MS" pitchFamily="34" charset="-122"/>
              </a:rPr>
              <a:t>和端口号</a:t>
            </a:r>
            <a:endParaRPr lang="en-US" altLang="zh-CN" sz="2400" dirty="0">
              <a:ea typeface="宋体" pitchFamily="2" charset="-122"/>
              <a:cs typeface="Arial Unicode MS" pitchFamily="34" charset="-122"/>
            </a:endParaRPr>
          </a:p>
          <a:p>
            <a:pPr marL="914400" lvl="1" indent="-457200">
              <a:lnSpc>
                <a:spcPts val="4000"/>
              </a:lnSpc>
              <a:buFont typeface="Wingdings" pitchFamily="2" charset="2"/>
              <a:buChar char="Ø"/>
            </a:pPr>
            <a:r>
              <a:rPr lang="zh-CN" altLang="en-US" sz="2400" dirty="0">
                <a:ea typeface="宋体" pitchFamily="2" charset="-122"/>
                <a:cs typeface="Arial Unicode MS" pitchFamily="34" charset="-122"/>
              </a:rPr>
              <a:t>网络通信协议</a:t>
            </a:r>
            <a:endParaRPr lang="en-US" altLang="zh-CN" sz="2400" dirty="0">
              <a:ea typeface="宋体" pitchFamily="2" charset="-122"/>
            </a:endParaRPr>
          </a:p>
          <a:p>
            <a:pPr marL="0" lvl="1">
              <a:lnSpc>
                <a:spcPts val="4000"/>
              </a:lnSpc>
            </a:pPr>
            <a:r>
              <a:rPr lang="en-US" altLang="zh-CN" sz="2800">
                <a:ea typeface="宋体" pitchFamily="2" charset="-122"/>
                <a:cs typeface="Arial Unicode MS" pitchFamily="34" charset="-122"/>
              </a:rPr>
              <a:t>15.3 InetAddress</a:t>
            </a:r>
            <a:r>
              <a:rPr lang="zh-CN" altLang="en-US" sz="2800" dirty="0">
                <a:ea typeface="宋体" pitchFamily="2" charset="-122"/>
                <a:cs typeface="Arial Unicode MS" pitchFamily="34" charset="-122"/>
              </a:rPr>
              <a:t>类</a:t>
            </a:r>
            <a:endParaRPr lang="en-US" altLang="zh-CN" sz="2800" dirty="0">
              <a:ea typeface="宋体" pitchFamily="2" charset="-122"/>
              <a:cs typeface="Arial Unicode MS" pitchFamily="34" charset="-122"/>
            </a:endParaRPr>
          </a:p>
          <a:p>
            <a:pPr marL="0" lvl="1">
              <a:lnSpc>
                <a:spcPts val="4000"/>
              </a:lnSpc>
            </a:pPr>
            <a:r>
              <a:rPr lang="en-US" altLang="zh-CN" sz="2800">
                <a:ea typeface="宋体" pitchFamily="2" charset="-122"/>
                <a:cs typeface="Arial Unicode MS" pitchFamily="34" charset="-122"/>
              </a:rPr>
              <a:t>15.4 TCP</a:t>
            </a:r>
            <a:r>
              <a:rPr lang="zh-CN" altLang="en-US" sz="2800" dirty="0">
                <a:ea typeface="宋体" pitchFamily="2" charset="-122"/>
                <a:cs typeface="Arial Unicode MS" pitchFamily="34" charset="-122"/>
              </a:rPr>
              <a:t>网络通信</a:t>
            </a:r>
            <a:endParaRPr lang="en-US" altLang="zh-CN" sz="2800" dirty="0">
              <a:ea typeface="宋体" pitchFamily="2" charset="-122"/>
              <a:cs typeface="Arial Unicode MS" pitchFamily="34" charset="-122"/>
            </a:endParaRPr>
          </a:p>
          <a:p>
            <a:pPr marL="0" lvl="1">
              <a:lnSpc>
                <a:spcPts val="4000"/>
              </a:lnSpc>
            </a:pPr>
            <a:r>
              <a:rPr lang="en-US" altLang="zh-CN" sz="2800">
                <a:ea typeface="宋体" pitchFamily="2" charset="-122"/>
                <a:cs typeface="Arial Unicode MS" pitchFamily="34" charset="-122"/>
              </a:rPr>
              <a:t>15.5 UDP</a:t>
            </a:r>
            <a:r>
              <a:rPr lang="zh-CN" altLang="en-US" sz="2800">
                <a:ea typeface="宋体" pitchFamily="2" charset="-122"/>
                <a:cs typeface="Arial Unicode MS" pitchFamily="34" charset="-122"/>
              </a:rPr>
              <a:t>网络通信</a:t>
            </a:r>
            <a:endParaRPr lang="en-US" altLang="zh-CN" sz="2800">
              <a:ea typeface="宋体" pitchFamily="2" charset="-122"/>
              <a:cs typeface="Arial Unicode MS" pitchFamily="34" charset="-122"/>
            </a:endParaRPr>
          </a:p>
          <a:p>
            <a:pPr marL="0" lvl="1">
              <a:lnSpc>
                <a:spcPts val="4000"/>
              </a:lnSpc>
            </a:pPr>
            <a:r>
              <a:rPr lang="en-US" altLang="zh-CN" sz="2800">
                <a:ea typeface="宋体" pitchFamily="2" charset="-122"/>
                <a:cs typeface="Arial Unicode MS" pitchFamily="34" charset="-122"/>
              </a:rPr>
              <a:t>15.6 URL</a:t>
            </a:r>
            <a:r>
              <a:rPr lang="zh-CN" altLang="en-US" sz="2800" dirty="0">
                <a:ea typeface="宋体" pitchFamily="2" charset="-122"/>
                <a:cs typeface="Arial Unicode MS" pitchFamily="34" charset="-122"/>
              </a:rPr>
              <a:t>编程</a:t>
            </a:r>
            <a:endParaRPr lang="en-US" altLang="zh-CN" sz="2800" dirty="0">
              <a:ea typeface="宋体" pitchFamily="2" charset="-122"/>
              <a:cs typeface="Arial Unicode MS"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115616" y="764704"/>
            <a:ext cx="7416824" cy="926976"/>
          </a:xfrm>
        </p:spPr>
        <p:txBody>
          <a:bodyPr/>
          <a:lstStyle/>
          <a:p>
            <a:r>
              <a:rPr lang="zh-CN" altLang="en-US" sz="4000" b="1" dirty="0">
                <a:latin typeface="+mn-lt"/>
                <a:ea typeface="宋体" pitchFamily="2" charset="-122"/>
                <a:cs typeface="Arial Unicode MS" pitchFamily="34" charset="-122"/>
              </a:rPr>
              <a:t>服务器建立 </a:t>
            </a:r>
            <a:r>
              <a:rPr lang="en-US" altLang="zh-CN" sz="4000" b="1" dirty="0" err="1">
                <a:latin typeface="+mn-lt"/>
                <a:ea typeface="宋体" pitchFamily="2" charset="-122"/>
                <a:cs typeface="Arial Unicode MS" pitchFamily="34" charset="-122"/>
              </a:rPr>
              <a:t>ServerSocket</a:t>
            </a:r>
            <a:r>
              <a:rPr lang="en-US" altLang="zh-CN" sz="4000" b="1" dirty="0">
                <a:latin typeface="+mn-lt"/>
                <a:ea typeface="宋体" pitchFamily="2" charset="-122"/>
                <a:cs typeface="Arial Unicode MS" pitchFamily="34" charset="-122"/>
              </a:rPr>
              <a:t> </a:t>
            </a:r>
            <a:r>
              <a:rPr lang="zh-CN" altLang="en-US" sz="4000" b="1" dirty="0">
                <a:latin typeface="+mn-lt"/>
                <a:ea typeface="宋体" pitchFamily="2" charset="-122"/>
                <a:cs typeface="Arial Unicode MS" pitchFamily="34" charset="-122"/>
              </a:rPr>
              <a:t>对象</a:t>
            </a:r>
          </a:p>
        </p:txBody>
      </p:sp>
      <p:sp>
        <p:nvSpPr>
          <p:cNvPr id="58371" name="Rectangle 3"/>
          <p:cNvSpPr>
            <a:spLocks noGrp="1" noChangeArrowheads="1"/>
          </p:cNvSpPr>
          <p:nvPr>
            <p:ph type="body" idx="1"/>
          </p:nvPr>
        </p:nvSpPr>
        <p:spPr>
          <a:xfrm>
            <a:off x="251520" y="1700808"/>
            <a:ext cx="8424936" cy="2952328"/>
          </a:xfrm>
        </p:spPr>
        <p:txBody>
          <a:bodyPr>
            <a:normAutofit/>
          </a:bodyPr>
          <a:lstStyle/>
          <a:p>
            <a:pPr>
              <a:buFont typeface="Wingdings" pitchFamily="2" charset="2"/>
              <a:buChar char="l"/>
            </a:pPr>
            <a:r>
              <a:rPr lang="en-US" altLang="zh-CN" sz="2400" dirty="0" err="1">
                <a:ea typeface="宋体" pitchFamily="2" charset="-122"/>
                <a:cs typeface="Arial Unicode MS" pitchFamily="34" charset="-122"/>
              </a:rPr>
              <a:t>ServerSocket</a:t>
            </a:r>
            <a:r>
              <a:rPr lang="en-US" altLang="zh-CN" sz="2400" dirty="0">
                <a:ea typeface="宋体" pitchFamily="2" charset="-122"/>
                <a:cs typeface="Arial Unicode MS" pitchFamily="34" charset="-122"/>
              </a:rPr>
              <a:t> </a:t>
            </a:r>
            <a:r>
              <a:rPr lang="zh-CN" altLang="en-US" sz="2400" dirty="0">
                <a:ea typeface="宋体" pitchFamily="2" charset="-122"/>
                <a:cs typeface="Arial Unicode MS" pitchFamily="34" charset="-122"/>
              </a:rPr>
              <a:t>对象负责等待客户端请求建立套接字连接，类似邮局某个窗口中的业务员。也就是说，</a:t>
            </a:r>
            <a:r>
              <a:rPr lang="zh-CN" altLang="en-US" sz="2400" b="1" dirty="0">
                <a:solidFill>
                  <a:srgbClr val="0000FF"/>
                </a:solidFill>
                <a:ea typeface="宋体" pitchFamily="2" charset="-122"/>
                <a:cs typeface="Arial Unicode MS" pitchFamily="34" charset="-122"/>
              </a:rPr>
              <a:t>服务器必须事先建立一个等待客户请求建立套接字连接的</a:t>
            </a:r>
            <a:r>
              <a:rPr lang="en-US" altLang="zh-CN" sz="2400" b="1" dirty="0" err="1">
                <a:solidFill>
                  <a:srgbClr val="0000FF"/>
                </a:solidFill>
                <a:ea typeface="宋体" pitchFamily="2" charset="-122"/>
                <a:cs typeface="Arial Unicode MS" pitchFamily="34" charset="-122"/>
              </a:rPr>
              <a:t>ServerSocket</a:t>
            </a:r>
            <a:r>
              <a:rPr lang="zh-CN" altLang="en-US" sz="2400" b="1" dirty="0">
                <a:solidFill>
                  <a:srgbClr val="0000FF"/>
                </a:solidFill>
                <a:ea typeface="宋体" pitchFamily="2" charset="-122"/>
                <a:cs typeface="Arial Unicode MS" pitchFamily="34" charset="-122"/>
              </a:rPr>
              <a:t>对象。</a:t>
            </a:r>
            <a:endParaRPr lang="en-US" altLang="zh-CN" sz="2400" b="1" dirty="0">
              <a:solidFill>
                <a:srgbClr val="0000FF"/>
              </a:solidFill>
              <a:ea typeface="宋体" pitchFamily="2" charset="-122"/>
              <a:cs typeface="Arial Unicode MS" pitchFamily="34" charset="-122"/>
            </a:endParaRPr>
          </a:p>
          <a:p>
            <a:pPr>
              <a:buFont typeface="Wingdings" pitchFamily="2" charset="2"/>
              <a:buChar char="l"/>
            </a:pPr>
            <a:r>
              <a:rPr lang="zh-CN" altLang="en-US" sz="2400" dirty="0">
                <a:ea typeface="宋体" pitchFamily="2" charset="-122"/>
                <a:cs typeface="Arial Unicode MS" pitchFamily="34" charset="-122"/>
              </a:rPr>
              <a:t>所谓“接收”客户的套接字请求，就是</a:t>
            </a:r>
            <a:r>
              <a:rPr lang="en-US" altLang="zh-CN" sz="2400" dirty="0">
                <a:ea typeface="宋体" pitchFamily="2" charset="-122"/>
                <a:cs typeface="Arial Unicode MS" pitchFamily="34" charset="-122"/>
              </a:rPr>
              <a:t>accept()</a:t>
            </a:r>
            <a:r>
              <a:rPr lang="zh-CN" altLang="en-US" sz="2400" dirty="0">
                <a:ea typeface="宋体" pitchFamily="2" charset="-122"/>
                <a:cs typeface="Arial Unicode MS" pitchFamily="34" charset="-122"/>
              </a:rPr>
              <a:t>方法会返回一个 </a:t>
            </a:r>
            <a:r>
              <a:rPr lang="en-US" altLang="zh-CN" sz="2400" dirty="0">
                <a:ea typeface="宋体" pitchFamily="2" charset="-122"/>
                <a:cs typeface="Arial Unicode MS" pitchFamily="34" charset="-122"/>
              </a:rPr>
              <a:t>Socket </a:t>
            </a:r>
            <a:r>
              <a:rPr lang="zh-CN" altLang="en-US" sz="2400" dirty="0">
                <a:ea typeface="宋体" pitchFamily="2" charset="-122"/>
                <a:cs typeface="Arial Unicode MS" pitchFamily="34" charset="-122"/>
              </a:rPr>
              <a:t>对象</a:t>
            </a:r>
          </a:p>
          <a:p>
            <a:endParaRPr lang="zh-CN" altLang="en-US" sz="2400" dirty="0">
              <a:ea typeface="宋体" pitchFamily="2" charset="-122"/>
              <a:cs typeface="Arial Unicode MS" pitchFamily="34" charset="-122"/>
            </a:endParaRPr>
          </a:p>
        </p:txBody>
      </p:sp>
      <p:sp>
        <p:nvSpPr>
          <p:cNvPr id="2" name="矩形 1"/>
          <p:cNvSpPr/>
          <p:nvPr/>
        </p:nvSpPr>
        <p:spPr>
          <a:xfrm>
            <a:off x="827584" y="3645024"/>
            <a:ext cx="7056784" cy="2862322"/>
          </a:xfrm>
          <a:prstGeom prst="rect">
            <a:avLst/>
          </a:prstGeom>
        </p:spPr>
        <p:txBody>
          <a:bodyPr wrap="square">
            <a:spAutoFit/>
          </a:bodyPr>
          <a:lstStyle/>
          <a:p>
            <a:pPr marL="0" lvl="1"/>
            <a:r>
              <a:rPr lang="zh-CN" altLang="zh-CN" sz="2000" b="1" dirty="0">
                <a:solidFill>
                  <a:srgbClr val="C00000"/>
                </a:solidFill>
              </a:rPr>
              <a:t>ServerSocket ss = new ServerSocket(9999);</a:t>
            </a:r>
          </a:p>
          <a:p>
            <a:pPr marL="0" lvl="1"/>
            <a:r>
              <a:rPr lang="zh-CN" altLang="zh-CN" sz="2000" b="1" dirty="0">
                <a:solidFill>
                  <a:srgbClr val="C00000"/>
                </a:solidFill>
              </a:rPr>
              <a:t>Socket s = ss.accept ();</a:t>
            </a:r>
          </a:p>
          <a:p>
            <a:pPr marL="0" lvl="1"/>
            <a:r>
              <a:rPr lang="zh-CN" altLang="zh-CN" sz="2000" b="1" dirty="0">
                <a:solidFill>
                  <a:srgbClr val="C00000"/>
                </a:solidFill>
              </a:rPr>
              <a:t>InputStream in = s.getInputStream();</a:t>
            </a:r>
          </a:p>
          <a:p>
            <a:pPr marL="0" lvl="1"/>
            <a:r>
              <a:rPr lang="zh-CN" altLang="zh-CN" sz="2000" b="1" dirty="0">
                <a:solidFill>
                  <a:srgbClr val="C00000"/>
                </a:solidFill>
              </a:rPr>
              <a:t>byte[] buf = new byte[1024];</a:t>
            </a:r>
          </a:p>
          <a:p>
            <a:pPr marL="0" lvl="1"/>
            <a:r>
              <a:rPr lang="zh-CN" altLang="zh-CN" sz="2000" b="1" dirty="0">
                <a:solidFill>
                  <a:srgbClr val="C00000"/>
                </a:solidFill>
              </a:rPr>
              <a:t>int num = in.read(buf);</a:t>
            </a:r>
          </a:p>
          <a:p>
            <a:pPr marL="0" lvl="1"/>
            <a:r>
              <a:rPr lang="zh-CN" altLang="zh-CN" sz="2000" b="1" dirty="0">
                <a:solidFill>
                  <a:srgbClr val="C00000"/>
                </a:solidFill>
              </a:rPr>
              <a:t>String str = new String(buf,0,num);</a:t>
            </a:r>
          </a:p>
          <a:p>
            <a:pPr marL="0" lvl="1"/>
            <a:r>
              <a:rPr lang="zh-CN" altLang="zh-CN" sz="2000" b="1" dirty="0">
                <a:solidFill>
                  <a:srgbClr val="C00000"/>
                </a:solidFill>
              </a:rPr>
              <a:t>System.out.println(s.getInetAddress().toString()+”:”+str);</a:t>
            </a:r>
          </a:p>
          <a:p>
            <a:pPr marL="0" lvl="1"/>
            <a:r>
              <a:rPr lang="zh-CN" altLang="zh-CN" sz="2000" b="1" dirty="0">
                <a:solidFill>
                  <a:srgbClr val="C00000"/>
                </a:solidFill>
              </a:rPr>
              <a:t>s.close();</a:t>
            </a:r>
          </a:p>
          <a:p>
            <a:pPr marL="0" lvl="1"/>
            <a:r>
              <a:rPr lang="zh-CN" altLang="zh-CN" sz="2000" b="1" dirty="0">
                <a:solidFill>
                  <a:srgbClr val="C00000"/>
                </a:solidFill>
              </a:rPr>
              <a:t>ss.close();</a:t>
            </a:r>
          </a:p>
        </p:txBody>
      </p:sp>
    </p:spTree>
    <p:extLst>
      <p:ext uri="{BB962C8B-B14F-4D97-AF65-F5344CB8AC3E}">
        <p14:creationId xmlns:p14="http://schemas.microsoft.com/office/powerpoint/2010/main" val="25476657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03848" y="692696"/>
            <a:ext cx="3240360" cy="864096"/>
          </a:xfrm>
        </p:spPr>
        <p:txBody>
          <a:bodyPr/>
          <a:lstStyle/>
          <a:p>
            <a:r>
              <a:rPr lang="zh-CN" altLang="en-US" b="1" dirty="0">
                <a:latin typeface="宋体" pitchFamily="2" charset="-122"/>
                <a:ea typeface="宋体" pitchFamily="2" charset="-122"/>
              </a:rPr>
              <a:t>例 题</a:t>
            </a:r>
          </a:p>
        </p:txBody>
      </p:sp>
      <p:sp>
        <p:nvSpPr>
          <p:cNvPr id="3" name="内容占位符 2"/>
          <p:cNvSpPr>
            <a:spLocks noGrp="1"/>
          </p:cNvSpPr>
          <p:nvPr>
            <p:ph idx="1"/>
          </p:nvPr>
        </p:nvSpPr>
        <p:spPr/>
        <p:txBody>
          <a:bodyPr/>
          <a:lstStyle/>
          <a:p>
            <a:pPr marL="0" indent="0">
              <a:buNone/>
            </a:pPr>
            <a:r>
              <a:rPr lang="en-US" altLang="zh-CN" dirty="0">
                <a:latin typeface="宋体" pitchFamily="2" charset="-122"/>
                <a:ea typeface="宋体" pitchFamily="2" charset="-122"/>
              </a:rPr>
              <a:t>1.</a:t>
            </a:r>
            <a:r>
              <a:rPr lang="zh-CN" altLang="en-US" dirty="0">
                <a:latin typeface="宋体" pitchFamily="2" charset="-122"/>
                <a:ea typeface="宋体" pitchFamily="2" charset="-122"/>
              </a:rPr>
              <a:t>客户端发送内容给服务端，服务端将内容打印到控制台上。</a:t>
            </a:r>
            <a:endParaRPr lang="en-US" altLang="zh-CN" dirty="0">
              <a:latin typeface="宋体" pitchFamily="2" charset="-122"/>
              <a:ea typeface="宋体" pitchFamily="2" charset="-122"/>
            </a:endParaRPr>
          </a:p>
          <a:p>
            <a:pPr marL="0" indent="0">
              <a:buNone/>
            </a:pPr>
            <a:endParaRPr lang="en-US" altLang="zh-CN" dirty="0">
              <a:latin typeface="宋体" pitchFamily="2" charset="-122"/>
              <a:ea typeface="宋体" pitchFamily="2" charset="-122"/>
            </a:endParaRPr>
          </a:p>
          <a:p>
            <a:pPr marL="0" indent="0">
              <a:buNone/>
            </a:pPr>
            <a:r>
              <a:rPr lang="en-US" altLang="zh-CN" dirty="0">
                <a:latin typeface="宋体" pitchFamily="2" charset="-122"/>
                <a:ea typeface="宋体" pitchFamily="2" charset="-122"/>
              </a:rPr>
              <a:t>2.</a:t>
            </a:r>
            <a:r>
              <a:rPr lang="zh-CN" altLang="en-US" dirty="0">
                <a:latin typeface="宋体" pitchFamily="2" charset="-122"/>
                <a:ea typeface="宋体" pitchFamily="2" charset="-122"/>
              </a:rPr>
              <a:t>客户端发送内容给服务端，服务端给予反馈。</a:t>
            </a:r>
            <a:endParaRPr lang="en-US" altLang="zh-CN" dirty="0">
              <a:latin typeface="宋体" pitchFamily="2" charset="-122"/>
              <a:ea typeface="宋体" pitchFamily="2" charset="-122"/>
            </a:endParaRPr>
          </a:p>
          <a:p>
            <a:pPr marL="0" indent="0">
              <a:buNone/>
            </a:pPr>
            <a:endParaRPr lang="en-US" altLang="zh-CN" dirty="0">
              <a:latin typeface="宋体" pitchFamily="2" charset="-122"/>
              <a:ea typeface="宋体" pitchFamily="2" charset="-122"/>
            </a:endParaRPr>
          </a:p>
          <a:p>
            <a:pPr marL="0" indent="0">
              <a:buNone/>
            </a:pPr>
            <a:r>
              <a:rPr lang="en-US" altLang="zh-CN" dirty="0">
                <a:latin typeface="宋体" pitchFamily="2" charset="-122"/>
                <a:ea typeface="宋体" pitchFamily="2" charset="-122"/>
              </a:rPr>
              <a:t>3.</a:t>
            </a:r>
            <a:r>
              <a:rPr lang="zh-CN" altLang="en-US" dirty="0">
                <a:latin typeface="宋体" pitchFamily="2" charset="-122"/>
                <a:ea typeface="宋体" pitchFamily="2" charset="-122"/>
              </a:rPr>
              <a:t>从客户端发送文件给服务端，服务端保存到本地。并返回“发送成功”给客户端。并关闭相应的连接。</a:t>
            </a:r>
          </a:p>
        </p:txBody>
      </p:sp>
    </p:spTree>
    <p:extLst>
      <p:ext uri="{BB962C8B-B14F-4D97-AF65-F5344CB8AC3E}">
        <p14:creationId xmlns:p14="http://schemas.microsoft.com/office/powerpoint/2010/main" val="29861840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99792" y="692696"/>
            <a:ext cx="4042792" cy="864096"/>
          </a:xfrm>
        </p:spPr>
        <p:txBody>
          <a:bodyPr/>
          <a:lstStyle/>
          <a:p>
            <a:r>
              <a:rPr lang="zh-CN" altLang="en-US" b="1" dirty="0">
                <a:latin typeface="+mn-lt"/>
                <a:ea typeface="宋体" pitchFamily="2" charset="-122"/>
                <a:cs typeface="Arial Unicode MS" pitchFamily="34" charset="-122"/>
              </a:rPr>
              <a:t>练  习</a:t>
            </a:r>
          </a:p>
        </p:txBody>
      </p:sp>
      <p:sp>
        <p:nvSpPr>
          <p:cNvPr id="3" name="内容占位符 2"/>
          <p:cNvSpPr>
            <a:spLocks noGrp="1"/>
          </p:cNvSpPr>
          <p:nvPr>
            <p:ph idx="1"/>
          </p:nvPr>
        </p:nvSpPr>
        <p:spPr>
          <a:xfrm>
            <a:off x="827584" y="1772816"/>
            <a:ext cx="7560840" cy="3096344"/>
          </a:xfrm>
        </p:spPr>
        <p:txBody>
          <a:bodyPr>
            <a:normAutofit/>
          </a:bodyPr>
          <a:lstStyle/>
          <a:p>
            <a:pPr marL="0" indent="0">
              <a:buNone/>
            </a:pPr>
            <a:r>
              <a:rPr lang="en-US" altLang="zh-CN" dirty="0">
                <a:ea typeface="宋体" pitchFamily="2" charset="-122"/>
                <a:cs typeface="Arial Unicode MS" pitchFamily="34" charset="-122"/>
              </a:rPr>
              <a:t>1.</a:t>
            </a:r>
            <a:r>
              <a:rPr lang="zh-CN" altLang="en-US" dirty="0">
                <a:ea typeface="宋体" pitchFamily="2" charset="-122"/>
                <a:cs typeface="Arial Unicode MS" pitchFamily="34" charset="-122"/>
              </a:rPr>
              <a:t>服务端读取图片并发送给客户端，客户端保存图片到本地</a:t>
            </a:r>
            <a:endParaRPr lang="en-US" altLang="zh-CN" dirty="0">
              <a:ea typeface="宋体" pitchFamily="2" charset="-122"/>
              <a:cs typeface="Arial Unicode MS" pitchFamily="34" charset="-122"/>
            </a:endParaRPr>
          </a:p>
          <a:p>
            <a:pPr marL="0" indent="0">
              <a:buNone/>
            </a:pPr>
            <a:endParaRPr lang="en-US" altLang="zh-CN" dirty="0">
              <a:ea typeface="宋体" pitchFamily="2" charset="-122"/>
              <a:cs typeface="Arial Unicode MS" pitchFamily="34" charset="-122"/>
            </a:endParaRPr>
          </a:p>
          <a:p>
            <a:pPr marL="0" indent="0">
              <a:buNone/>
            </a:pPr>
            <a:r>
              <a:rPr lang="en-US" altLang="zh-CN" dirty="0">
                <a:ea typeface="宋体" pitchFamily="2" charset="-122"/>
                <a:cs typeface="Arial Unicode MS" pitchFamily="34" charset="-122"/>
              </a:rPr>
              <a:t>2.</a:t>
            </a:r>
            <a:r>
              <a:rPr lang="zh-CN" altLang="en-US" dirty="0">
                <a:ea typeface="宋体" pitchFamily="2" charset="-122"/>
                <a:cs typeface="Arial Unicode MS" pitchFamily="34" charset="-122"/>
              </a:rPr>
              <a:t>客户端给服务端发送文本，服务端会将文本转成大写在返回给客户端。</a:t>
            </a:r>
            <a:endParaRPr lang="en-US" altLang="zh-CN" dirty="0">
              <a:ea typeface="宋体" pitchFamily="2" charset="-122"/>
              <a:cs typeface="Arial Unicode MS" pitchFamily="34" charset="-122"/>
            </a:endParaRPr>
          </a:p>
        </p:txBody>
      </p:sp>
    </p:spTree>
    <p:extLst>
      <p:ext uri="{BB962C8B-B14F-4D97-AF65-F5344CB8AC3E}">
        <p14:creationId xmlns:p14="http://schemas.microsoft.com/office/powerpoint/2010/main" val="12243000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764704"/>
            <a:ext cx="8229600" cy="857256"/>
          </a:xfrm>
        </p:spPr>
        <p:txBody>
          <a:bodyPr/>
          <a:lstStyle/>
          <a:p>
            <a:r>
              <a:rPr lang="zh-CN" altLang="en-US" b="1" dirty="0">
                <a:latin typeface="+mn-lt"/>
                <a:ea typeface="宋体" pitchFamily="2" charset="-122"/>
              </a:rPr>
              <a:t>客户端</a:t>
            </a:r>
            <a:r>
              <a:rPr lang="en-US" altLang="zh-CN" b="1" dirty="0">
                <a:latin typeface="+mn-lt"/>
                <a:ea typeface="宋体" pitchFamily="2" charset="-122"/>
              </a:rPr>
              <a:t>—</a:t>
            </a:r>
            <a:r>
              <a:rPr lang="zh-CN" altLang="en-US" b="1" dirty="0">
                <a:latin typeface="+mn-lt"/>
                <a:ea typeface="宋体" pitchFamily="2" charset="-122"/>
              </a:rPr>
              <a:t>服务端</a:t>
            </a:r>
          </a:p>
        </p:txBody>
      </p:sp>
      <p:sp>
        <p:nvSpPr>
          <p:cNvPr id="3" name="内容占位符 2"/>
          <p:cNvSpPr>
            <a:spLocks noGrp="1"/>
          </p:cNvSpPr>
          <p:nvPr>
            <p:ph idx="1"/>
          </p:nvPr>
        </p:nvSpPr>
        <p:spPr/>
        <p:txBody>
          <a:bodyPr/>
          <a:lstStyle/>
          <a:p>
            <a:pPr>
              <a:buFont typeface="Wingdings" pitchFamily="2" charset="2"/>
              <a:buChar char="l"/>
            </a:pPr>
            <a:r>
              <a:rPr lang="zh-CN" altLang="en-US" sz="3200" dirty="0">
                <a:ea typeface="宋体" pitchFamily="2" charset="-122"/>
              </a:rPr>
              <a:t>客户端：</a:t>
            </a:r>
            <a:endParaRPr lang="en-US" altLang="zh-CN" sz="3200" dirty="0">
              <a:ea typeface="宋体" pitchFamily="2" charset="-122"/>
            </a:endParaRPr>
          </a:p>
          <a:p>
            <a:pPr lvl="1">
              <a:buFont typeface="Wingdings" pitchFamily="2" charset="2"/>
              <a:buChar char="Ø"/>
            </a:pPr>
            <a:r>
              <a:rPr lang="zh-CN" altLang="en-US" sz="2800" dirty="0">
                <a:ea typeface="宋体" pitchFamily="2" charset="-122"/>
              </a:rPr>
              <a:t>自定义</a:t>
            </a:r>
            <a:endParaRPr lang="en-US" altLang="zh-CN" sz="2800" dirty="0">
              <a:ea typeface="宋体" pitchFamily="2" charset="-122"/>
            </a:endParaRPr>
          </a:p>
          <a:p>
            <a:pPr lvl="1">
              <a:buFont typeface="Wingdings" pitchFamily="2" charset="2"/>
              <a:buChar char="Ø"/>
            </a:pPr>
            <a:r>
              <a:rPr lang="zh-CN" altLang="en-US" sz="2800" dirty="0">
                <a:ea typeface="宋体" pitchFamily="2" charset="-122"/>
              </a:rPr>
              <a:t>浏览器</a:t>
            </a:r>
            <a:endParaRPr lang="en-US" altLang="zh-CN" sz="2800" dirty="0">
              <a:ea typeface="宋体" pitchFamily="2" charset="-122"/>
            </a:endParaRPr>
          </a:p>
          <a:p>
            <a:pPr marL="0" indent="0">
              <a:buNone/>
            </a:pPr>
            <a:endParaRPr lang="en-US" altLang="zh-CN" dirty="0">
              <a:ea typeface="宋体" pitchFamily="2" charset="-122"/>
            </a:endParaRPr>
          </a:p>
          <a:p>
            <a:pPr>
              <a:buFont typeface="Wingdings" pitchFamily="2" charset="2"/>
              <a:buChar char="l"/>
            </a:pPr>
            <a:r>
              <a:rPr lang="zh-CN" altLang="en-US" sz="3200" dirty="0">
                <a:ea typeface="宋体" pitchFamily="2" charset="-122"/>
              </a:rPr>
              <a:t>服务端：</a:t>
            </a:r>
            <a:endParaRPr lang="en-US" altLang="zh-CN" sz="3200" dirty="0">
              <a:ea typeface="宋体" pitchFamily="2" charset="-122"/>
            </a:endParaRPr>
          </a:p>
          <a:p>
            <a:pPr lvl="1">
              <a:buFont typeface="Wingdings" pitchFamily="2" charset="2"/>
              <a:buChar char="Ø"/>
            </a:pPr>
            <a:r>
              <a:rPr lang="zh-CN" altLang="en-US" sz="2800" dirty="0">
                <a:ea typeface="宋体" pitchFamily="2" charset="-122"/>
              </a:rPr>
              <a:t>自定义</a:t>
            </a:r>
            <a:endParaRPr lang="en-US" altLang="zh-CN" sz="2800" dirty="0">
              <a:ea typeface="宋体" pitchFamily="2" charset="-122"/>
            </a:endParaRPr>
          </a:p>
          <a:p>
            <a:pPr lvl="1">
              <a:buFont typeface="Wingdings" pitchFamily="2" charset="2"/>
              <a:buChar char="Ø"/>
            </a:pPr>
            <a:r>
              <a:rPr lang="en-US" altLang="zh-CN" sz="2800" dirty="0">
                <a:ea typeface="宋体" pitchFamily="2" charset="-122"/>
              </a:rPr>
              <a:t>Tomcat</a:t>
            </a:r>
            <a:r>
              <a:rPr lang="zh-CN" altLang="en-US" sz="2800" dirty="0">
                <a:ea typeface="宋体" pitchFamily="2" charset="-122"/>
              </a:rPr>
              <a:t>服务器</a:t>
            </a:r>
          </a:p>
        </p:txBody>
      </p:sp>
    </p:spTree>
    <p:extLst>
      <p:ext uri="{BB962C8B-B14F-4D97-AF65-F5344CB8AC3E}">
        <p14:creationId xmlns:p14="http://schemas.microsoft.com/office/powerpoint/2010/main" val="5221768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395536" y="2420888"/>
            <a:ext cx="8424936" cy="830997"/>
          </a:xfrm>
          <a:prstGeom prst="rect">
            <a:avLst/>
          </a:prstGeom>
          <a:noFill/>
        </p:spPr>
        <p:txBody>
          <a:bodyPr wrap="square" rtlCol="0">
            <a:spAutoFit/>
          </a:bodyPr>
          <a:lstStyle/>
          <a:p>
            <a:pPr algn="ctr"/>
            <a:r>
              <a:rPr lang="en-US" altLang="zh-CN" sz="4800">
                <a:solidFill>
                  <a:schemeClr val="bg1"/>
                </a:solidFill>
                <a:ea typeface="隶书" panose="02010509060101010101" pitchFamily="49" charset="-122"/>
              </a:rPr>
              <a:t>15-5 UDP</a:t>
            </a:r>
            <a:r>
              <a:rPr lang="zh-CN" altLang="en-US" sz="4800">
                <a:solidFill>
                  <a:schemeClr val="bg1"/>
                </a:solidFill>
                <a:ea typeface="隶书" panose="02010509060101010101" pitchFamily="49" charset="-122"/>
              </a:rPr>
              <a:t>网络通信</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val="29831296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71800" y="836712"/>
            <a:ext cx="4032448" cy="720080"/>
          </a:xfrm>
        </p:spPr>
        <p:txBody>
          <a:bodyPr>
            <a:normAutofit/>
          </a:bodyPr>
          <a:lstStyle/>
          <a:p>
            <a:r>
              <a:rPr lang="en-US" altLang="zh-CN" b="1" dirty="0">
                <a:latin typeface="+mn-lt"/>
                <a:ea typeface="宋体" pitchFamily="2" charset="-122"/>
                <a:cs typeface="Arial Unicode MS" pitchFamily="34" charset="-122"/>
              </a:rPr>
              <a:t>UDP</a:t>
            </a:r>
            <a:r>
              <a:rPr lang="zh-CN" altLang="en-US" b="1" dirty="0">
                <a:latin typeface="+mn-lt"/>
                <a:ea typeface="宋体" pitchFamily="2" charset="-122"/>
                <a:cs typeface="Arial Unicode MS" pitchFamily="34" charset="-122"/>
              </a:rPr>
              <a:t>网络通信</a:t>
            </a:r>
          </a:p>
        </p:txBody>
      </p:sp>
      <p:sp>
        <p:nvSpPr>
          <p:cNvPr id="3" name="内容占位符 2"/>
          <p:cNvSpPr>
            <a:spLocks noGrp="1"/>
          </p:cNvSpPr>
          <p:nvPr>
            <p:ph idx="1"/>
          </p:nvPr>
        </p:nvSpPr>
        <p:spPr>
          <a:xfrm>
            <a:off x="251520" y="1844825"/>
            <a:ext cx="8568952" cy="4320479"/>
          </a:xfrm>
        </p:spPr>
        <p:txBody>
          <a:bodyPr>
            <a:normAutofit/>
          </a:bodyPr>
          <a:lstStyle/>
          <a:p>
            <a:pPr>
              <a:buFont typeface="Wingdings" pitchFamily="2" charset="2"/>
              <a:buChar char="l"/>
            </a:pPr>
            <a:r>
              <a:rPr lang="zh-CN" altLang="en-US" sz="2400" dirty="0">
                <a:ea typeface="宋体" pitchFamily="2" charset="-122"/>
                <a:cs typeface="Arial Unicode MS" pitchFamily="34" charset="-122"/>
              </a:rPr>
              <a:t>类 </a:t>
            </a:r>
            <a:r>
              <a:rPr lang="en-US" altLang="zh-CN" sz="2400" dirty="0" err="1">
                <a:ea typeface="宋体" pitchFamily="2" charset="-122"/>
                <a:cs typeface="Arial Unicode MS" pitchFamily="34" charset="-122"/>
              </a:rPr>
              <a:t>DatagramSocket</a:t>
            </a:r>
            <a:r>
              <a:rPr lang="en-US" altLang="zh-CN" sz="2400" dirty="0">
                <a:ea typeface="宋体" pitchFamily="2" charset="-122"/>
                <a:cs typeface="Arial Unicode MS" pitchFamily="34" charset="-122"/>
              </a:rPr>
              <a:t> </a:t>
            </a:r>
            <a:r>
              <a:rPr lang="zh-CN" altLang="en-US" sz="2400" dirty="0">
                <a:ea typeface="宋体" pitchFamily="2" charset="-122"/>
                <a:cs typeface="Arial Unicode MS" pitchFamily="34" charset="-122"/>
              </a:rPr>
              <a:t>和 </a:t>
            </a:r>
            <a:r>
              <a:rPr lang="en-US" altLang="zh-CN" sz="2400" dirty="0" err="1">
                <a:ea typeface="宋体" pitchFamily="2" charset="-122"/>
                <a:cs typeface="Arial Unicode MS" pitchFamily="34" charset="-122"/>
              </a:rPr>
              <a:t>DatagramPacket</a:t>
            </a:r>
            <a:r>
              <a:rPr lang="en-US" altLang="zh-CN" sz="2400" dirty="0">
                <a:ea typeface="宋体" pitchFamily="2" charset="-122"/>
                <a:cs typeface="Arial Unicode MS" pitchFamily="34" charset="-122"/>
              </a:rPr>
              <a:t> </a:t>
            </a:r>
            <a:r>
              <a:rPr lang="zh-CN" altLang="en-US" sz="2400" dirty="0">
                <a:ea typeface="宋体" pitchFamily="2" charset="-122"/>
                <a:cs typeface="Arial Unicode MS" pitchFamily="34" charset="-122"/>
              </a:rPr>
              <a:t>实现了基于 </a:t>
            </a:r>
            <a:r>
              <a:rPr lang="en-US" altLang="zh-CN" sz="2400" dirty="0">
                <a:ea typeface="宋体" pitchFamily="2" charset="-122"/>
                <a:cs typeface="Arial Unicode MS" pitchFamily="34" charset="-122"/>
              </a:rPr>
              <a:t>UDP </a:t>
            </a:r>
            <a:r>
              <a:rPr lang="zh-CN" altLang="en-US" sz="2400" dirty="0">
                <a:ea typeface="宋体" pitchFamily="2" charset="-122"/>
                <a:cs typeface="Arial Unicode MS" pitchFamily="34" charset="-122"/>
              </a:rPr>
              <a:t>协议网络程序。</a:t>
            </a:r>
            <a:endParaRPr lang="en-US" altLang="zh-CN" sz="2400" dirty="0">
              <a:ea typeface="宋体" pitchFamily="2" charset="-122"/>
              <a:cs typeface="Arial Unicode MS" pitchFamily="34" charset="-122"/>
            </a:endParaRPr>
          </a:p>
          <a:p>
            <a:pPr>
              <a:buFont typeface="Wingdings" pitchFamily="2" charset="2"/>
              <a:buChar char="l"/>
            </a:pPr>
            <a:r>
              <a:rPr lang="en-US" altLang="zh-CN" sz="2400" dirty="0">
                <a:ea typeface="宋体" pitchFamily="2" charset="-122"/>
                <a:cs typeface="Arial Unicode MS" pitchFamily="34" charset="-122"/>
              </a:rPr>
              <a:t>UDP</a:t>
            </a:r>
            <a:r>
              <a:rPr lang="zh-CN" altLang="en-US" sz="2400" dirty="0">
                <a:ea typeface="宋体" pitchFamily="2" charset="-122"/>
                <a:cs typeface="Arial Unicode MS" pitchFamily="34" charset="-122"/>
              </a:rPr>
              <a:t>数据报通过数据报套接字 </a:t>
            </a:r>
            <a:r>
              <a:rPr lang="en-US" altLang="zh-CN" sz="2400" dirty="0" err="1">
                <a:ea typeface="宋体" pitchFamily="2" charset="-122"/>
                <a:cs typeface="Arial Unicode MS" pitchFamily="34" charset="-122"/>
              </a:rPr>
              <a:t>DatagramSocket</a:t>
            </a:r>
            <a:r>
              <a:rPr lang="en-US" altLang="zh-CN" sz="2400" dirty="0">
                <a:ea typeface="宋体" pitchFamily="2" charset="-122"/>
                <a:cs typeface="Arial Unicode MS" pitchFamily="34" charset="-122"/>
              </a:rPr>
              <a:t> </a:t>
            </a:r>
            <a:r>
              <a:rPr lang="zh-CN" altLang="en-US" sz="2400" dirty="0">
                <a:ea typeface="宋体" pitchFamily="2" charset="-122"/>
                <a:cs typeface="Arial Unicode MS" pitchFamily="34" charset="-122"/>
              </a:rPr>
              <a:t>发送和接收，</a:t>
            </a:r>
            <a:r>
              <a:rPr lang="zh-CN" altLang="en-US" sz="2400" dirty="0">
                <a:solidFill>
                  <a:srgbClr val="0000FF"/>
                </a:solidFill>
                <a:ea typeface="宋体" pitchFamily="2" charset="-122"/>
                <a:cs typeface="Arial Unicode MS" pitchFamily="34" charset="-122"/>
              </a:rPr>
              <a:t>系统不保证</a:t>
            </a:r>
            <a:r>
              <a:rPr lang="en-US" altLang="zh-CN" sz="2400" dirty="0">
                <a:solidFill>
                  <a:srgbClr val="0000FF"/>
                </a:solidFill>
                <a:ea typeface="宋体" pitchFamily="2" charset="-122"/>
                <a:cs typeface="Arial Unicode MS" pitchFamily="34" charset="-122"/>
              </a:rPr>
              <a:t>UDP</a:t>
            </a:r>
            <a:r>
              <a:rPr lang="zh-CN" altLang="en-US" sz="2400" dirty="0">
                <a:solidFill>
                  <a:srgbClr val="0000FF"/>
                </a:solidFill>
                <a:ea typeface="宋体" pitchFamily="2" charset="-122"/>
                <a:cs typeface="Arial Unicode MS" pitchFamily="34" charset="-122"/>
              </a:rPr>
              <a:t>数据报一定能够安全送到目的地，也不能确定什么时候可以抵达。</a:t>
            </a:r>
            <a:endParaRPr lang="en-US" altLang="zh-CN" sz="2400" dirty="0">
              <a:ea typeface="宋体" pitchFamily="2" charset="-122"/>
              <a:cs typeface="Arial Unicode MS" pitchFamily="34" charset="-122"/>
            </a:endParaRPr>
          </a:p>
          <a:p>
            <a:pPr>
              <a:buFont typeface="Wingdings" pitchFamily="2" charset="2"/>
              <a:buChar char="l"/>
            </a:pPr>
            <a:r>
              <a:rPr lang="en-US" altLang="zh-CN" sz="2400" dirty="0" err="1">
                <a:ea typeface="宋体" pitchFamily="2" charset="-122"/>
                <a:cs typeface="Arial Unicode MS" pitchFamily="34" charset="-122"/>
              </a:rPr>
              <a:t>DatagramPacket</a:t>
            </a:r>
            <a:r>
              <a:rPr lang="en-US" altLang="zh-CN" sz="2400" dirty="0">
                <a:ea typeface="宋体" pitchFamily="2" charset="-122"/>
                <a:cs typeface="Arial Unicode MS" pitchFamily="34" charset="-122"/>
              </a:rPr>
              <a:t> </a:t>
            </a:r>
            <a:r>
              <a:rPr lang="zh-CN" altLang="en-US" sz="2400" dirty="0">
                <a:ea typeface="宋体" pitchFamily="2" charset="-122"/>
                <a:cs typeface="Arial Unicode MS" pitchFamily="34" charset="-122"/>
              </a:rPr>
              <a:t>对象封装了</a:t>
            </a:r>
            <a:r>
              <a:rPr lang="en-US" altLang="zh-CN" sz="2400" dirty="0">
                <a:ea typeface="宋体" pitchFamily="2" charset="-122"/>
                <a:cs typeface="Arial Unicode MS" pitchFamily="34" charset="-122"/>
              </a:rPr>
              <a:t>UDP</a:t>
            </a:r>
            <a:r>
              <a:rPr lang="zh-CN" altLang="en-US" sz="2400" dirty="0">
                <a:ea typeface="宋体" pitchFamily="2" charset="-122"/>
                <a:cs typeface="Arial Unicode MS" pitchFamily="34" charset="-122"/>
              </a:rPr>
              <a:t>数据报，在数据报中包含了发送端的</a:t>
            </a:r>
            <a:r>
              <a:rPr lang="en-US" altLang="zh-CN" sz="2400" dirty="0">
                <a:ea typeface="宋体" pitchFamily="2" charset="-122"/>
                <a:cs typeface="Arial Unicode MS" pitchFamily="34" charset="-122"/>
              </a:rPr>
              <a:t>IP</a:t>
            </a:r>
            <a:r>
              <a:rPr lang="zh-CN" altLang="en-US" sz="2400" dirty="0">
                <a:ea typeface="宋体" pitchFamily="2" charset="-122"/>
                <a:cs typeface="Arial Unicode MS" pitchFamily="34" charset="-122"/>
              </a:rPr>
              <a:t>地址和端口号以及接收端的</a:t>
            </a:r>
            <a:r>
              <a:rPr lang="en-US" altLang="zh-CN" sz="2400" dirty="0">
                <a:ea typeface="宋体" pitchFamily="2" charset="-122"/>
                <a:cs typeface="Arial Unicode MS" pitchFamily="34" charset="-122"/>
              </a:rPr>
              <a:t>IP</a:t>
            </a:r>
            <a:r>
              <a:rPr lang="zh-CN" altLang="en-US" sz="2400" dirty="0">
                <a:ea typeface="宋体" pitchFamily="2" charset="-122"/>
                <a:cs typeface="Arial Unicode MS" pitchFamily="34" charset="-122"/>
              </a:rPr>
              <a:t>地址和端口号。</a:t>
            </a:r>
            <a:endParaRPr lang="en-US" altLang="zh-CN" sz="2400" dirty="0">
              <a:ea typeface="宋体" pitchFamily="2" charset="-122"/>
              <a:cs typeface="Arial Unicode MS" pitchFamily="34" charset="-122"/>
            </a:endParaRPr>
          </a:p>
          <a:p>
            <a:pPr>
              <a:buFont typeface="Wingdings" pitchFamily="2" charset="2"/>
              <a:buChar char="l"/>
            </a:pPr>
            <a:r>
              <a:rPr lang="en-US" altLang="zh-CN" sz="2400" dirty="0">
                <a:ea typeface="宋体" pitchFamily="2" charset="-122"/>
                <a:cs typeface="Arial Unicode MS" pitchFamily="34" charset="-122"/>
              </a:rPr>
              <a:t>UDP</a:t>
            </a:r>
            <a:r>
              <a:rPr lang="zh-CN" altLang="en-US" sz="2400" dirty="0">
                <a:ea typeface="宋体" pitchFamily="2" charset="-122"/>
                <a:cs typeface="Arial Unicode MS" pitchFamily="34" charset="-122"/>
              </a:rPr>
              <a:t>协议中每个数据报都给出了完整的地址信息，因此无须建立发送方和接收方的连接</a:t>
            </a:r>
            <a:endParaRPr lang="en-US" altLang="zh-CN" sz="2400" dirty="0">
              <a:ea typeface="宋体" pitchFamily="2" charset="-122"/>
              <a:cs typeface="Arial Unicode MS" pitchFamily="34" charset="-122"/>
            </a:endParaRPr>
          </a:p>
          <a:p>
            <a:endParaRPr lang="zh-CN" altLang="en-US" sz="2400" dirty="0">
              <a:ea typeface="宋体" pitchFamily="2" charset="-122"/>
              <a:cs typeface="Arial Unicode MS" pitchFamily="34" charset="-122"/>
            </a:endParaRPr>
          </a:p>
        </p:txBody>
      </p:sp>
    </p:spTree>
    <p:extLst>
      <p:ext uri="{BB962C8B-B14F-4D97-AF65-F5344CB8AC3E}">
        <p14:creationId xmlns:p14="http://schemas.microsoft.com/office/powerpoint/2010/main" val="12340092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0648" y="1743627"/>
            <a:ext cx="7992888" cy="4401205"/>
          </a:xfrm>
          <a:prstGeom prst="rect">
            <a:avLst/>
          </a:prstGeom>
          <a:noFill/>
        </p:spPr>
        <p:txBody>
          <a:bodyPr wrap="square" rtlCol="0">
            <a:spAutoFit/>
          </a:bodyPr>
          <a:lstStyle/>
          <a:p>
            <a:pPr marL="457200" indent="-457200">
              <a:buFont typeface="Wingdings" pitchFamily="2" charset="2"/>
              <a:buChar char="l"/>
            </a:pPr>
            <a:r>
              <a:rPr lang="zh-CN" altLang="en-US" sz="2800" dirty="0">
                <a:ea typeface="宋体" pitchFamily="2" charset="-122"/>
              </a:rPr>
              <a:t>流  程：</a:t>
            </a:r>
            <a:endParaRPr lang="en-US" altLang="zh-CN" sz="2800" dirty="0">
              <a:ea typeface="宋体" pitchFamily="2" charset="-122"/>
            </a:endParaRPr>
          </a:p>
          <a:p>
            <a:pPr marL="971550" lvl="1" indent="-514350">
              <a:lnSpc>
                <a:spcPct val="150000"/>
              </a:lnSpc>
              <a:buFont typeface="+mj-lt"/>
              <a:buAutoNum type="arabicPeriod"/>
            </a:pPr>
            <a:r>
              <a:rPr lang="zh-CN" altLang="zh-CN" sz="2800" dirty="0">
                <a:ea typeface="宋体" pitchFamily="2" charset="-122"/>
              </a:rPr>
              <a:t>DatagramSocket与DatagramPacket</a:t>
            </a:r>
          </a:p>
          <a:p>
            <a:pPr marL="971550" lvl="1" indent="-514350">
              <a:lnSpc>
                <a:spcPct val="150000"/>
              </a:lnSpc>
              <a:buFont typeface="+mj-lt"/>
              <a:buAutoNum type="arabicPeriod"/>
            </a:pPr>
            <a:r>
              <a:rPr lang="zh-CN" altLang="zh-CN" sz="2800" dirty="0">
                <a:ea typeface="宋体" pitchFamily="2" charset="-122"/>
              </a:rPr>
              <a:t>建立发送端，接收端</a:t>
            </a:r>
          </a:p>
          <a:p>
            <a:pPr marL="971550" lvl="1" indent="-514350">
              <a:lnSpc>
                <a:spcPct val="150000"/>
              </a:lnSpc>
              <a:buFont typeface="+mj-lt"/>
              <a:buAutoNum type="arabicPeriod"/>
            </a:pPr>
            <a:r>
              <a:rPr lang="zh-CN" altLang="zh-CN" sz="2800" dirty="0">
                <a:ea typeface="宋体" pitchFamily="2" charset="-122"/>
              </a:rPr>
              <a:t>建立数据包</a:t>
            </a:r>
          </a:p>
          <a:p>
            <a:pPr marL="971550" lvl="1" indent="-514350">
              <a:lnSpc>
                <a:spcPct val="150000"/>
              </a:lnSpc>
              <a:buFont typeface="+mj-lt"/>
              <a:buAutoNum type="arabicPeriod"/>
            </a:pPr>
            <a:r>
              <a:rPr lang="zh-CN" altLang="zh-CN" sz="2800" dirty="0">
                <a:ea typeface="宋体" pitchFamily="2" charset="-122"/>
              </a:rPr>
              <a:t>调用Socket的发送</a:t>
            </a:r>
            <a:r>
              <a:rPr lang="zh-CN" altLang="en-US" sz="2800" dirty="0">
                <a:ea typeface="宋体" pitchFamily="2" charset="-122"/>
              </a:rPr>
              <a:t>、</a:t>
            </a:r>
            <a:r>
              <a:rPr lang="zh-CN" altLang="zh-CN" sz="2800" dirty="0">
                <a:ea typeface="宋体" pitchFamily="2" charset="-122"/>
              </a:rPr>
              <a:t>接收方法</a:t>
            </a:r>
          </a:p>
          <a:p>
            <a:pPr marL="971550" lvl="1" indent="-514350">
              <a:lnSpc>
                <a:spcPct val="150000"/>
              </a:lnSpc>
              <a:buFont typeface="+mj-lt"/>
              <a:buAutoNum type="arabicPeriod"/>
            </a:pPr>
            <a:r>
              <a:rPr lang="zh-CN" altLang="zh-CN" sz="2800" dirty="0">
                <a:ea typeface="宋体" pitchFamily="2" charset="-122"/>
              </a:rPr>
              <a:t>关闭Socket</a:t>
            </a:r>
          </a:p>
          <a:p>
            <a:pPr marL="457200" indent="-457200">
              <a:lnSpc>
                <a:spcPct val="150000"/>
              </a:lnSpc>
              <a:buFont typeface="Wingdings" pitchFamily="2" charset="2"/>
              <a:buChar char="l"/>
            </a:pPr>
            <a:r>
              <a:rPr lang="zh-CN" altLang="zh-CN" sz="2800" dirty="0">
                <a:ea typeface="宋体" pitchFamily="2" charset="-122"/>
              </a:rPr>
              <a:t>发送端与接收端是两个独立的运行程序</a:t>
            </a:r>
          </a:p>
        </p:txBody>
      </p:sp>
      <p:sp>
        <p:nvSpPr>
          <p:cNvPr id="3" name="标题 1"/>
          <p:cNvSpPr>
            <a:spLocks noGrp="1"/>
          </p:cNvSpPr>
          <p:nvPr>
            <p:ph type="title"/>
          </p:nvPr>
        </p:nvSpPr>
        <p:spPr>
          <a:xfrm>
            <a:off x="2771800" y="836712"/>
            <a:ext cx="4032448" cy="720080"/>
          </a:xfrm>
        </p:spPr>
        <p:txBody>
          <a:bodyPr>
            <a:normAutofit/>
          </a:bodyPr>
          <a:lstStyle/>
          <a:p>
            <a:r>
              <a:rPr lang="en-US" altLang="zh-CN" b="1" dirty="0">
                <a:latin typeface="+mn-lt"/>
                <a:ea typeface="宋体" pitchFamily="2" charset="-122"/>
                <a:cs typeface="Arial Unicode MS" pitchFamily="34" charset="-122"/>
              </a:rPr>
              <a:t>UDP</a:t>
            </a:r>
            <a:r>
              <a:rPr lang="zh-CN" altLang="en-US" b="1" dirty="0">
                <a:latin typeface="+mn-lt"/>
                <a:ea typeface="宋体" pitchFamily="2" charset="-122"/>
                <a:cs typeface="Arial Unicode MS" pitchFamily="34" charset="-122"/>
              </a:rPr>
              <a:t>网络通信</a:t>
            </a:r>
          </a:p>
        </p:txBody>
      </p:sp>
    </p:spTree>
    <p:extLst>
      <p:ext uri="{BB962C8B-B14F-4D97-AF65-F5344CB8AC3E}">
        <p14:creationId xmlns:p14="http://schemas.microsoft.com/office/powerpoint/2010/main" val="38695698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196752"/>
            <a:ext cx="3168352" cy="584775"/>
          </a:xfrm>
          <a:prstGeom prst="rect">
            <a:avLst/>
          </a:prstGeom>
          <a:noFill/>
        </p:spPr>
        <p:txBody>
          <a:bodyPr wrap="square" rtlCol="0">
            <a:spAutoFit/>
          </a:bodyPr>
          <a:lstStyle/>
          <a:p>
            <a:r>
              <a:rPr lang="zh-CN" altLang="en-US" sz="3200" b="1" dirty="0">
                <a:latin typeface="宋体" pitchFamily="2" charset="-122"/>
                <a:ea typeface="宋体" pitchFamily="2" charset="-122"/>
              </a:rPr>
              <a:t>发送端</a:t>
            </a:r>
          </a:p>
        </p:txBody>
      </p:sp>
      <p:sp>
        <p:nvSpPr>
          <p:cNvPr id="3" name="TextBox 2"/>
          <p:cNvSpPr txBox="1"/>
          <p:nvPr/>
        </p:nvSpPr>
        <p:spPr>
          <a:xfrm>
            <a:off x="664861" y="2276370"/>
            <a:ext cx="7632848" cy="3046988"/>
          </a:xfrm>
          <a:prstGeom prst="rect">
            <a:avLst/>
          </a:prstGeom>
          <a:noFill/>
        </p:spPr>
        <p:txBody>
          <a:bodyPr wrap="square" rtlCol="0">
            <a:spAutoFit/>
          </a:bodyPr>
          <a:lstStyle/>
          <a:p>
            <a:pPr lvl="1"/>
            <a:r>
              <a:rPr lang="zh-CN" altLang="zh-CN" sz="2400" b="1" dirty="0">
                <a:solidFill>
                  <a:srgbClr val="0000FF"/>
                </a:solidFill>
              </a:rPr>
              <a:t>DatagramSocket ds = new DatagramSocket();</a:t>
            </a:r>
          </a:p>
          <a:p>
            <a:pPr lvl="1"/>
            <a:r>
              <a:rPr lang="zh-CN" altLang="zh-CN" sz="2400" b="1" dirty="0">
                <a:solidFill>
                  <a:srgbClr val="0000FF"/>
                </a:solidFill>
              </a:rPr>
              <a:t>byte[] by = “hello,</a:t>
            </a:r>
            <a:r>
              <a:rPr lang="en-US" altLang="zh-CN" sz="2400" b="1" dirty="0">
                <a:solidFill>
                  <a:srgbClr val="0000FF"/>
                </a:solidFill>
              </a:rPr>
              <a:t>atguigu.com</a:t>
            </a:r>
            <a:r>
              <a:rPr lang="zh-CN" altLang="zh-CN" sz="2400" b="1" dirty="0">
                <a:solidFill>
                  <a:srgbClr val="0000FF"/>
                </a:solidFill>
              </a:rPr>
              <a:t>”.getBytes();</a:t>
            </a:r>
          </a:p>
          <a:p>
            <a:pPr lvl="1"/>
            <a:r>
              <a:rPr lang="zh-CN" altLang="zh-CN" sz="2400" b="1" dirty="0">
                <a:solidFill>
                  <a:srgbClr val="0000FF"/>
                </a:solidFill>
              </a:rPr>
              <a:t>DatagramPacket dp = new </a:t>
            </a:r>
            <a:r>
              <a:rPr lang="zh-CN" altLang="zh-CN" sz="2400" b="1" dirty="0">
                <a:solidFill>
                  <a:srgbClr val="C00000"/>
                </a:solidFill>
              </a:rPr>
              <a:t>DatagramPacket(by,0,by.length,</a:t>
            </a:r>
          </a:p>
          <a:p>
            <a:pPr lvl="1"/>
            <a:r>
              <a:rPr lang="zh-CN" altLang="zh-CN" sz="2400" b="1" dirty="0">
                <a:solidFill>
                  <a:srgbClr val="C00000"/>
                </a:solidFill>
              </a:rPr>
              <a:t>		InetAddress.getByName(“127.0.0.1”),10000);</a:t>
            </a:r>
          </a:p>
          <a:p>
            <a:pPr lvl="1"/>
            <a:r>
              <a:rPr lang="zh-CN" altLang="zh-CN" sz="2400" b="1" dirty="0">
                <a:solidFill>
                  <a:srgbClr val="00B0F0"/>
                </a:solidFill>
              </a:rPr>
              <a:t>ds.send(dp);</a:t>
            </a:r>
          </a:p>
          <a:p>
            <a:pPr lvl="1"/>
            <a:r>
              <a:rPr lang="zh-CN" altLang="zh-CN" sz="2400" b="1" dirty="0">
                <a:solidFill>
                  <a:srgbClr val="0000FF"/>
                </a:solidFill>
              </a:rPr>
              <a:t>ds.close();</a:t>
            </a:r>
          </a:p>
          <a:p>
            <a:endParaRPr lang="zh-CN" altLang="en-US" sz="2400" b="1" dirty="0"/>
          </a:p>
        </p:txBody>
      </p:sp>
    </p:spTree>
    <p:extLst>
      <p:ext uri="{BB962C8B-B14F-4D97-AF65-F5344CB8AC3E}">
        <p14:creationId xmlns:p14="http://schemas.microsoft.com/office/powerpoint/2010/main" val="7103664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196752"/>
            <a:ext cx="3168352" cy="584775"/>
          </a:xfrm>
          <a:prstGeom prst="rect">
            <a:avLst/>
          </a:prstGeom>
          <a:noFill/>
        </p:spPr>
        <p:txBody>
          <a:bodyPr wrap="square" rtlCol="0">
            <a:spAutoFit/>
          </a:bodyPr>
          <a:lstStyle/>
          <a:p>
            <a:r>
              <a:rPr lang="zh-CN" altLang="en-US" sz="3200" b="1" dirty="0">
                <a:latin typeface="宋体" pitchFamily="2" charset="-122"/>
                <a:ea typeface="宋体" pitchFamily="2" charset="-122"/>
              </a:rPr>
              <a:t>接收端</a:t>
            </a:r>
          </a:p>
        </p:txBody>
      </p:sp>
      <p:sp>
        <p:nvSpPr>
          <p:cNvPr id="3" name="TextBox 2"/>
          <p:cNvSpPr txBox="1"/>
          <p:nvPr/>
        </p:nvSpPr>
        <p:spPr>
          <a:xfrm>
            <a:off x="347414" y="1916832"/>
            <a:ext cx="7895452" cy="3416320"/>
          </a:xfrm>
          <a:prstGeom prst="rect">
            <a:avLst/>
          </a:prstGeom>
          <a:noFill/>
        </p:spPr>
        <p:txBody>
          <a:bodyPr wrap="square" rtlCol="0">
            <a:spAutoFit/>
          </a:bodyPr>
          <a:lstStyle/>
          <a:p>
            <a:pPr lvl="1"/>
            <a:r>
              <a:rPr lang="zh-CN" altLang="zh-CN" sz="2400" b="1" dirty="0">
                <a:ea typeface="宋体" pitchFamily="2" charset="-122"/>
              </a:rPr>
              <a:t>在接收端，要指定监听的端口。</a:t>
            </a:r>
            <a:endParaRPr lang="en-US" altLang="zh-CN" sz="2400" b="1" dirty="0">
              <a:ea typeface="宋体" pitchFamily="2" charset="-122"/>
            </a:endParaRPr>
          </a:p>
          <a:p>
            <a:pPr lvl="1"/>
            <a:endParaRPr lang="en-US" altLang="zh-CN" sz="2400" b="1" dirty="0">
              <a:solidFill>
                <a:srgbClr val="0000FF"/>
              </a:solidFill>
              <a:ea typeface="宋体" pitchFamily="2" charset="-122"/>
            </a:endParaRPr>
          </a:p>
          <a:p>
            <a:pPr lvl="1"/>
            <a:r>
              <a:rPr lang="zh-CN" altLang="zh-CN" sz="2400" b="1" dirty="0">
                <a:solidFill>
                  <a:srgbClr val="0000FF"/>
                </a:solidFill>
                <a:ea typeface="宋体" pitchFamily="2" charset="-122"/>
              </a:rPr>
              <a:t>DatagramSocket ds = new DatagramSocket(10000);</a:t>
            </a:r>
          </a:p>
          <a:p>
            <a:pPr lvl="1"/>
            <a:r>
              <a:rPr lang="zh-CN" altLang="zh-CN" sz="2400" b="1" dirty="0">
                <a:solidFill>
                  <a:srgbClr val="0000FF"/>
                </a:solidFill>
                <a:ea typeface="宋体" pitchFamily="2" charset="-122"/>
              </a:rPr>
              <a:t>byte[] by = new byte[1024];</a:t>
            </a:r>
          </a:p>
          <a:p>
            <a:pPr lvl="1"/>
            <a:r>
              <a:rPr lang="zh-CN" altLang="zh-CN" sz="2400" b="1" dirty="0">
                <a:solidFill>
                  <a:srgbClr val="0000FF"/>
                </a:solidFill>
                <a:ea typeface="宋体" pitchFamily="2" charset="-122"/>
              </a:rPr>
              <a:t>DatagramPacket dp = new DatagramPacket(by,by.length);</a:t>
            </a:r>
          </a:p>
          <a:p>
            <a:pPr lvl="1"/>
            <a:r>
              <a:rPr lang="zh-CN" altLang="zh-CN" sz="2400" b="1" dirty="0">
                <a:solidFill>
                  <a:srgbClr val="00B0F0"/>
                </a:solidFill>
                <a:ea typeface="宋体" pitchFamily="2" charset="-122"/>
              </a:rPr>
              <a:t>ds.receive(dp);</a:t>
            </a:r>
          </a:p>
          <a:p>
            <a:pPr lvl="1"/>
            <a:r>
              <a:rPr lang="zh-CN" altLang="zh-CN" sz="2400" b="1" dirty="0">
                <a:solidFill>
                  <a:srgbClr val="0000FF"/>
                </a:solidFill>
                <a:ea typeface="宋体" pitchFamily="2" charset="-122"/>
              </a:rPr>
              <a:t>String str = new String(dp.getData(),0,dp.getLength());</a:t>
            </a:r>
          </a:p>
          <a:p>
            <a:pPr lvl="1"/>
            <a:r>
              <a:rPr lang="zh-CN" altLang="zh-CN" sz="2400" b="1" dirty="0">
                <a:solidFill>
                  <a:srgbClr val="0000FF"/>
                </a:solidFill>
                <a:ea typeface="宋体" pitchFamily="2" charset="-122"/>
              </a:rPr>
              <a:t>System.out.println(str+"--"+dp.getAddress());</a:t>
            </a:r>
          </a:p>
          <a:p>
            <a:pPr lvl="1"/>
            <a:r>
              <a:rPr lang="zh-CN" altLang="zh-CN" sz="2400" b="1" dirty="0">
                <a:solidFill>
                  <a:srgbClr val="0000FF"/>
                </a:solidFill>
                <a:ea typeface="宋体" pitchFamily="2" charset="-122"/>
              </a:rPr>
              <a:t>ds.close();</a:t>
            </a:r>
          </a:p>
        </p:txBody>
      </p:sp>
    </p:spTree>
    <p:extLst>
      <p:ext uri="{BB962C8B-B14F-4D97-AF65-F5344CB8AC3E}">
        <p14:creationId xmlns:p14="http://schemas.microsoft.com/office/powerpoint/2010/main" val="41211019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395536" y="2420888"/>
            <a:ext cx="8424936" cy="830997"/>
          </a:xfrm>
          <a:prstGeom prst="rect">
            <a:avLst/>
          </a:prstGeom>
          <a:noFill/>
        </p:spPr>
        <p:txBody>
          <a:bodyPr wrap="square" rtlCol="0">
            <a:spAutoFit/>
          </a:bodyPr>
          <a:lstStyle/>
          <a:p>
            <a:pPr algn="ctr"/>
            <a:r>
              <a:rPr lang="en-US" altLang="zh-CN" sz="4800">
                <a:solidFill>
                  <a:schemeClr val="bg1"/>
                </a:solidFill>
                <a:ea typeface="隶书" panose="02010509060101010101" pitchFamily="49" charset="-122"/>
              </a:rPr>
              <a:t>15-6 URL</a:t>
            </a:r>
            <a:r>
              <a:rPr lang="zh-CN" altLang="en-US" sz="4800">
                <a:solidFill>
                  <a:schemeClr val="bg1"/>
                </a:solidFill>
                <a:ea typeface="隶书" panose="02010509060101010101" pitchFamily="49" charset="-122"/>
              </a:rPr>
              <a:t>编程</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val="2983129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395536" y="2420888"/>
            <a:ext cx="8424936" cy="830997"/>
          </a:xfrm>
          <a:prstGeom prst="rect">
            <a:avLst/>
          </a:prstGeom>
          <a:noFill/>
        </p:spPr>
        <p:txBody>
          <a:bodyPr wrap="square" rtlCol="0">
            <a:spAutoFit/>
          </a:bodyPr>
          <a:lstStyle/>
          <a:p>
            <a:pPr algn="ctr"/>
            <a:r>
              <a:rPr lang="en-US" altLang="zh-CN" sz="4800">
                <a:solidFill>
                  <a:schemeClr val="bg1"/>
                </a:solidFill>
                <a:ea typeface="隶书" panose="02010509060101010101" pitchFamily="49" charset="-122"/>
              </a:rPr>
              <a:t>15-1 </a:t>
            </a:r>
            <a:r>
              <a:rPr lang="zh-CN" altLang="en-US" sz="4800">
                <a:solidFill>
                  <a:schemeClr val="bg1"/>
                </a:solidFill>
                <a:ea typeface="隶书" panose="02010509060101010101" pitchFamily="49" charset="-122"/>
              </a:rPr>
              <a:t>网络编程概述</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val="40152773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83768" y="692696"/>
            <a:ext cx="4474840" cy="837859"/>
          </a:xfrm>
        </p:spPr>
        <p:txBody>
          <a:bodyPr>
            <a:normAutofit/>
          </a:bodyPr>
          <a:lstStyle/>
          <a:p>
            <a:r>
              <a:rPr lang="en-US" altLang="zh-CN" b="1" dirty="0">
                <a:latin typeface="+mn-lt"/>
                <a:ea typeface="宋体" pitchFamily="2" charset="-122"/>
              </a:rPr>
              <a:t>URL</a:t>
            </a:r>
            <a:r>
              <a:rPr lang="zh-CN" altLang="en-US" b="1" dirty="0">
                <a:latin typeface="+mn-lt"/>
                <a:ea typeface="宋体" pitchFamily="2" charset="-122"/>
              </a:rPr>
              <a:t>编程</a:t>
            </a:r>
            <a:endParaRPr lang="zh-CN" altLang="en-US" dirty="0">
              <a:latin typeface="+mn-lt"/>
              <a:ea typeface="宋体" pitchFamily="2" charset="-122"/>
            </a:endParaRPr>
          </a:p>
        </p:txBody>
      </p:sp>
      <p:sp>
        <p:nvSpPr>
          <p:cNvPr id="3" name="内容占位符 2"/>
          <p:cNvSpPr>
            <a:spLocks noGrp="1"/>
          </p:cNvSpPr>
          <p:nvPr>
            <p:ph idx="1"/>
          </p:nvPr>
        </p:nvSpPr>
        <p:spPr>
          <a:xfrm>
            <a:off x="251520" y="1844824"/>
            <a:ext cx="8892480" cy="4320479"/>
          </a:xfrm>
        </p:spPr>
        <p:txBody>
          <a:bodyPr>
            <a:noAutofit/>
          </a:bodyPr>
          <a:lstStyle/>
          <a:p>
            <a:pPr>
              <a:buFont typeface="Wingdings" pitchFamily="2" charset="2"/>
              <a:buChar char="l"/>
            </a:pPr>
            <a:r>
              <a:rPr lang="en-US" altLang="zh-CN" sz="2400" b="1" dirty="0">
                <a:solidFill>
                  <a:srgbClr val="C00000"/>
                </a:solidFill>
                <a:ea typeface="宋体" pitchFamily="2" charset="-122"/>
                <a:cs typeface="Arial Unicode MS" pitchFamily="34" charset="-122"/>
              </a:rPr>
              <a:t>URL(Uniform Resource Locator)</a:t>
            </a:r>
            <a:r>
              <a:rPr lang="zh-CN" altLang="en-US" sz="2400" dirty="0">
                <a:ea typeface="宋体" pitchFamily="2" charset="-122"/>
                <a:cs typeface="Arial Unicode MS" pitchFamily="34" charset="-122"/>
              </a:rPr>
              <a:t>：统一资源定位符，它表示 </a:t>
            </a:r>
            <a:r>
              <a:rPr lang="en-US" altLang="zh-CN" sz="2400" dirty="0">
                <a:ea typeface="宋体" pitchFamily="2" charset="-122"/>
                <a:cs typeface="Arial Unicode MS" pitchFamily="34" charset="-122"/>
              </a:rPr>
              <a:t>Internet </a:t>
            </a:r>
            <a:r>
              <a:rPr lang="zh-CN" altLang="en-US" sz="2400" dirty="0">
                <a:ea typeface="宋体" pitchFamily="2" charset="-122"/>
                <a:cs typeface="Arial Unicode MS" pitchFamily="34" charset="-122"/>
              </a:rPr>
              <a:t>上某一</a:t>
            </a:r>
            <a:r>
              <a:rPr lang="zh-CN" altLang="en-US" sz="2400" b="1" dirty="0">
                <a:solidFill>
                  <a:srgbClr val="FF0000"/>
                </a:solidFill>
                <a:ea typeface="宋体" pitchFamily="2" charset="-122"/>
                <a:cs typeface="Arial Unicode MS" pitchFamily="34" charset="-122"/>
              </a:rPr>
              <a:t>资源</a:t>
            </a:r>
            <a:r>
              <a:rPr lang="zh-CN" altLang="en-US" sz="2400" dirty="0">
                <a:ea typeface="宋体" pitchFamily="2" charset="-122"/>
                <a:cs typeface="Arial Unicode MS" pitchFamily="34" charset="-122"/>
              </a:rPr>
              <a:t>的地址。通过 </a:t>
            </a:r>
            <a:r>
              <a:rPr lang="en-US" altLang="zh-CN" sz="2400" dirty="0">
                <a:ea typeface="宋体" pitchFamily="2" charset="-122"/>
                <a:cs typeface="Arial Unicode MS" pitchFamily="34" charset="-122"/>
              </a:rPr>
              <a:t>URL </a:t>
            </a:r>
            <a:r>
              <a:rPr lang="zh-CN" altLang="en-US" sz="2400" dirty="0">
                <a:ea typeface="宋体" pitchFamily="2" charset="-122"/>
                <a:cs typeface="Arial Unicode MS" pitchFamily="34" charset="-122"/>
              </a:rPr>
              <a:t>我们可以访问 </a:t>
            </a:r>
            <a:r>
              <a:rPr lang="en-US" altLang="zh-CN" sz="2400" dirty="0">
                <a:ea typeface="宋体" pitchFamily="2" charset="-122"/>
                <a:cs typeface="Arial Unicode MS" pitchFamily="34" charset="-122"/>
              </a:rPr>
              <a:t>Internet </a:t>
            </a:r>
            <a:r>
              <a:rPr lang="zh-CN" altLang="en-US" sz="2400" dirty="0">
                <a:ea typeface="宋体" pitchFamily="2" charset="-122"/>
                <a:cs typeface="Arial Unicode MS" pitchFamily="34" charset="-122"/>
              </a:rPr>
              <a:t>上的各种网络资源，比如最常见的 </a:t>
            </a:r>
            <a:r>
              <a:rPr lang="en-US" altLang="zh-CN" sz="2400" dirty="0">
                <a:ea typeface="宋体" pitchFamily="2" charset="-122"/>
                <a:cs typeface="Arial Unicode MS" pitchFamily="34" charset="-122"/>
              </a:rPr>
              <a:t>www</a:t>
            </a:r>
            <a:r>
              <a:rPr lang="zh-CN" altLang="en-US" sz="2400" dirty="0">
                <a:ea typeface="宋体" pitchFamily="2" charset="-122"/>
                <a:cs typeface="Arial Unicode MS" pitchFamily="34" charset="-122"/>
              </a:rPr>
              <a:t>，</a:t>
            </a:r>
            <a:r>
              <a:rPr lang="en-US" altLang="zh-CN" sz="2400" dirty="0">
                <a:ea typeface="宋体" pitchFamily="2" charset="-122"/>
                <a:cs typeface="Arial Unicode MS" pitchFamily="34" charset="-122"/>
              </a:rPr>
              <a:t>ftp </a:t>
            </a:r>
            <a:r>
              <a:rPr lang="zh-CN" altLang="en-US" sz="2400" dirty="0">
                <a:ea typeface="宋体" pitchFamily="2" charset="-122"/>
                <a:cs typeface="Arial Unicode MS" pitchFamily="34" charset="-122"/>
              </a:rPr>
              <a:t>站点。浏览器通过解析给定的 </a:t>
            </a:r>
            <a:r>
              <a:rPr lang="en-US" altLang="zh-CN" sz="2400" dirty="0">
                <a:ea typeface="宋体" pitchFamily="2" charset="-122"/>
                <a:cs typeface="Arial Unicode MS" pitchFamily="34" charset="-122"/>
              </a:rPr>
              <a:t>URL </a:t>
            </a:r>
            <a:r>
              <a:rPr lang="zh-CN" altLang="en-US" sz="2400" dirty="0">
                <a:ea typeface="宋体" pitchFamily="2" charset="-122"/>
                <a:cs typeface="Arial Unicode MS" pitchFamily="34" charset="-122"/>
              </a:rPr>
              <a:t>可以在网络上查找相应的文件或其他资源。 </a:t>
            </a:r>
          </a:p>
          <a:p>
            <a:pPr>
              <a:spcBef>
                <a:spcPts val="2400"/>
              </a:spcBef>
              <a:buFont typeface="Wingdings" pitchFamily="2" charset="2"/>
              <a:buChar char="l"/>
            </a:pPr>
            <a:r>
              <a:rPr lang="zh-CN" altLang="en-US" sz="2400" dirty="0">
                <a:ea typeface="宋体" pitchFamily="2" charset="-122"/>
                <a:cs typeface="Arial Unicode MS" pitchFamily="34" charset="-122"/>
              </a:rPr>
              <a:t> </a:t>
            </a:r>
            <a:r>
              <a:rPr lang="en-US" altLang="zh-CN" sz="2400" dirty="0">
                <a:ea typeface="宋体" pitchFamily="2" charset="-122"/>
                <a:cs typeface="Arial Unicode MS" pitchFamily="34" charset="-122"/>
              </a:rPr>
              <a:t>URL</a:t>
            </a:r>
            <a:r>
              <a:rPr lang="zh-CN" altLang="en-US" sz="2400" dirty="0">
                <a:ea typeface="宋体" pitchFamily="2" charset="-122"/>
                <a:cs typeface="Arial Unicode MS" pitchFamily="34" charset="-122"/>
              </a:rPr>
              <a:t>的基本结构由</a:t>
            </a:r>
            <a:r>
              <a:rPr lang="en-US" altLang="zh-CN" sz="2400" dirty="0">
                <a:ea typeface="宋体" pitchFamily="2" charset="-122"/>
                <a:cs typeface="Arial Unicode MS" pitchFamily="34" charset="-122"/>
              </a:rPr>
              <a:t>5</a:t>
            </a:r>
            <a:r>
              <a:rPr lang="zh-CN" altLang="en-US" sz="2400" dirty="0">
                <a:ea typeface="宋体" pitchFamily="2" charset="-122"/>
                <a:cs typeface="Arial Unicode MS" pitchFamily="34" charset="-122"/>
              </a:rPr>
              <a:t>部分组成：</a:t>
            </a:r>
            <a:endParaRPr lang="en-US" altLang="zh-CN" sz="2400" dirty="0">
              <a:ea typeface="宋体" pitchFamily="2" charset="-122"/>
              <a:cs typeface="Arial Unicode MS" pitchFamily="34" charset="-122"/>
            </a:endParaRPr>
          </a:p>
          <a:p>
            <a:pPr lvl="1">
              <a:buFont typeface="Wingdings" pitchFamily="2" charset="2"/>
              <a:buChar char="Ø"/>
            </a:pPr>
            <a:r>
              <a:rPr lang="en-US" altLang="zh-CN" sz="2200" dirty="0">
                <a:ea typeface="宋体" pitchFamily="2" charset="-122"/>
                <a:cs typeface="Arial Unicode MS" pitchFamily="34" charset="-122"/>
              </a:rPr>
              <a:t>&lt;</a:t>
            </a:r>
            <a:r>
              <a:rPr lang="zh-CN" altLang="en-US" sz="2200" dirty="0">
                <a:ea typeface="宋体" pitchFamily="2" charset="-122"/>
                <a:cs typeface="Arial Unicode MS" pitchFamily="34" charset="-122"/>
              </a:rPr>
              <a:t>传输协议</a:t>
            </a:r>
            <a:r>
              <a:rPr lang="en-US" altLang="zh-CN" sz="2200" dirty="0">
                <a:ea typeface="宋体" pitchFamily="2" charset="-122"/>
                <a:cs typeface="Arial Unicode MS" pitchFamily="34" charset="-122"/>
              </a:rPr>
              <a:t>&gt;://&lt;</a:t>
            </a:r>
            <a:r>
              <a:rPr lang="zh-CN" altLang="en-US" sz="2200" dirty="0">
                <a:ea typeface="宋体" pitchFamily="2" charset="-122"/>
                <a:cs typeface="Arial Unicode MS" pitchFamily="34" charset="-122"/>
              </a:rPr>
              <a:t>主机名</a:t>
            </a:r>
            <a:r>
              <a:rPr lang="en-US" altLang="zh-CN" sz="2200" dirty="0">
                <a:ea typeface="宋体" pitchFamily="2" charset="-122"/>
                <a:cs typeface="Arial Unicode MS" pitchFamily="34" charset="-122"/>
              </a:rPr>
              <a:t>&gt;:&lt;</a:t>
            </a:r>
            <a:r>
              <a:rPr lang="zh-CN" altLang="en-US" sz="2200" dirty="0">
                <a:ea typeface="宋体" pitchFamily="2" charset="-122"/>
                <a:cs typeface="Arial Unicode MS" pitchFamily="34" charset="-122"/>
              </a:rPr>
              <a:t>端口号</a:t>
            </a:r>
            <a:r>
              <a:rPr lang="en-US" altLang="zh-CN" sz="2200" dirty="0">
                <a:ea typeface="宋体" pitchFamily="2" charset="-122"/>
                <a:cs typeface="Arial Unicode MS" pitchFamily="34" charset="-122"/>
              </a:rPr>
              <a:t>&gt;/&lt;</a:t>
            </a:r>
            <a:r>
              <a:rPr lang="zh-CN" altLang="en-US" sz="2200" dirty="0">
                <a:ea typeface="宋体" pitchFamily="2" charset="-122"/>
                <a:cs typeface="Arial Unicode MS" pitchFamily="34" charset="-122"/>
              </a:rPr>
              <a:t>文件名</a:t>
            </a:r>
            <a:r>
              <a:rPr lang="en-US" altLang="zh-CN" sz="2200" dirty="0">
                <a:ea typeface="宋体" pitchFamily="2" charset="-122"/>
                <a:cs typeface="Arial Unicode MS" pitchFamily="34" charset="-122"/>
              </a:rPr>
              <a:t>&gt;</a:t>
            </a:r>
          </a:p>
          <a:p>
            <a:pPr lvl="1">
              <a:buFont typeface="Wingdings" pitchFamily="2" charset="2"/>
              <a:buChar char="Ø"/>
            </a:pPr>
            <a:r>
              <a:rPr lang="zh-CN" altLang="en-US" sz="2200" dirty="0">
                <a:ea typeface="宋体" pitchFamily="2" charset="-122"/>
                <a:cs typeface="Arial Unicode MS" pitchFamily="34" charset="-122"/>
              </a:rPr>
              <a:t>例如</a:t>
            </a:r>
            <a:r>
              <a:rPr lang="en-US" altLang="zh-CN" sz="2200" dirty="0">
                <a:ea typeface="宋体" pitchFamily="2" charset="-122"/>
                <a:cs typeface="Arial Unicode MS" pitchFamily="34" charset="-122"/>
              </a:rPr>
              <a:t>: </a:t>
            </a:r>
            <a:r>
              <a:rPr lang="en-US" altLang="zh-CN" sz="2200" dirty="0">
                <a:ea typeface="宋体" pitchFamily="2" charset="-122"/>
                <a:cs typeface="Arial Unicode MS" pitchFamily="34" charset="-122"/>
                <a:hlinkClick r:id="rId2"/>
              </a:rPr>
              <a:t>http</a:t>
            </a:r>
            <a:r>
              <a:rPr lang="en-US" altLang="zh-CN" sz="2200">
                <a:ea typeface="宋体" pitchFamily="2" charset="-122"/>
                <a:cs typeface="Arial Unicode MS" pitchFamily="34" charset="-122"/>
                <a:hlinkClick r:id="rId2"/>
              </a:rPr>
              <a:t>://192.168.1.100:8080/helloworld/index.jsp</a:t>
            </a:r>
            <a:endParaRPr lang="en-US" altLang="zh-CN" sz="2200">
              <a:ea typeface="宋体" pitchFamily="2" charset="-122"/>
              <a:cs typeface="Arial Unicode MS" pitchFamily="34" charset="-122"/>
            </a:endParaRPr>
          </a:p>
          <a:p>
            <a:pPr lvl="1">
              <a:buFont typeface="Wingdings" pitchFamily="2" charset="2"/>
              <a:buChar char="Ø"/>
            </a:pPr>
            <a:r>
              <a:rPr lang="en-US" altLang="zh-CN" sz="2200">
                <a:ea typeface="宋体" pitchFamily="2" charset="-122"/>
                <a:cs typeface="Arial Unicode MS" pitchFamily="34" charset="-122"/>
              </a:rPr>
              <a:t>http://127.0.0.1:8080/examples/hello.txt</a:t>
            </a:r>
            <a:endParaRPr lang="en-US" altLang="zh-CN" sz="2200" dirty="0">
              <a:ea typeface="宋体" pitchFamily="2" charset="-122"/>
              <a:cs typeface="Arial Unicode MS" pitchFamily="34" charset="-122"/>
            </a:endParaRPr>
          </a:p>
        </p:txBody>
      </p:sp>
    </p:spTree>
    <p:extLst>
      <p:ext uri="{BB962C8B-B14F-4D97-AF65-F5344CB8AC3E}">
        <p14:creationId xmlns:p14="http://schemas.microsoft.com/office/powerpoint/2010/main" val="42585529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71800" y="692696"/>
            <a:ext cx="4114800" cy="792088"/>
          </a:xfrm>
        </p:spPr>
        <p:txBody>
          <a:bodyPr>
            <a:normAutofit/>
          </a:bodyPr>
          <a:lstStyle/>
          <a:p>
            <a:r>
              <a:rPr lang="en-US" altLang="zh-CN" b="1" dirty="0">
                <a:latin typeface="+mn-lt"/>
                <a:ea typeface="宋体" pitchFamily="2" charset="-122"/>
              </a:rPr>
              <a:t>URL</a:t>
            </a:r>
            <a:r>
              <a:rPr lang="zh-CN" altLang="en-US" b="1" dirty="0">
                <a:latin typeface="+mn-lt"/>
                <a:ea typeface="宋体" pitchFamily="2" charset="-122"/>
              </a:rPr>
              <a:t>编程</a:t>
            </a:r>
            <a:endParaRPr lang="zh-CN" altLang="en-US" dirty="0">
              <a:latin typeface="+mn-lt"/>
              <a:ea typeface="宋体" pitchFamily="2" charset="-122"/>
            </a:endParaRPr>
          </a:p>
        </p:txBody>
      </p:sp>
      <p:sp>
        <p:nvSpPr>
          <p:cNvPr id="3" name="内容占位符 2"/>
          <p:cNvSpPr>
            <a:spLocks noGrp="1"/>
          </p:cNvSpPr>
          <p:nvPr>
            <p:ph idx="1"/>
          </p:nvPr>
        </p:nvSpPr>
        <p:spPr>
          <a:xfrm>
            <a:off x="251520" y="1484784"/>
            <a:ext cx="8640960" cy="4896544"/>
          </a:xfrm>
        </p:spPr>
        <p:txBody>
          <a:bodyPr>
            <a:noAutofit/>
          </a:bodyPr>
          <a:lstStyle/>
          <a:p>
            <a:pPr>
              <a:buFont typeface="Wingdings" pitchFamily="2" charset="2"/>
              <a:buChar char="l"/>
            </a:pPr>
            <a:r>
              <a:rPr lang="zh-CN" altLang="en-US" sz="2400" dirty="0">
                <a:ea typeface="宋体" pitchFamily="2" charset="-122"/>
                <a:cs typeface="Arial Unicode MS" pitchFamily="34" charset="-122"/>
              </a:rPr>
              <a:t>为了表示</a:t>
            </a:r>
            <a:r>
              <a:rPr lang="en-US" altLang="zh-CN" sz="2400" dirty="0">
                <a:ea typeface="宋体" pitchFamily="2" charset="-122"/>
                <a:cs typeface="Arial Unicode MS" pitchFamily="34" charset="-122"/>
              </a:rPr>
              <a:t>URL</a:t>
            </a:r>
            <a:r>
              <a:rPr lang="zh-CN" altLang="en-US" sz="2400" dirty="0">
                <a:ea typeface="宋体" pitchFamily="2" charset="-122"/>
                <a:cs typeface="Arial Unicode MS" pitchFamily="34" charset="-122"/>
              </a:rPr>
              <a:t>，</a:t>
            </a:r>
            <a:r>
              <a:rPr lang="en-US" altLang="zh-CN" sz="2400" dirty="0">
                <a:ea typeface="宋体" pitchFamily="2" charset="-122"/>
                <a:cs typeface="Arial Unicode MS" pitchFamily="34" charset="-122"/>
              </a:rPr>
              <a:t>java.net </a:t>
            </a:r>
            <a:r>
              <a:rPr lang="zh-CN" altLang="en-US" sz="2400" dirty="0">
                <a:ea typeface="宋体" pitchFamily="2" charset="-122"/>
                <a:cs typeface="Arial Unicode MS" pitchFamily="34" charset="-122"/>
              </a:rPr>
              <a:t>中实现了类 </a:t>
            </a:r>
            <a:r>
              <a:rPr lang="en-US" altLang="zh-CN" sz="2400" dirty="0">
                <a:ea typeface="宋体" pitchFamily="2" charset="-122"/>
                <a:cs typeface="Arial Unicode MS" pitchFamily="34" charset="-122"/>
              </a:rPr>
              <a:t>URL</a:t>
            </a:r>
            <a:r>
              <a:rPr lang="zh-CN" altLang="en-US" sz="2400" dirty="0">
                <a:ea typeface="宋体" pitchFamily="2" charset="-122"/>
                <a:cs typeface="Arial Unicode MS" pitchFamily="34" charset="-122"/>
              </a:rPr>
              <a:t>。我们可以通过下面的构造器来初始化一个 </a:t>
            </a:r>
            <a:r>
              <a:rPr lang="en-US" altLang="zh-CN" sz="2400" dirty="0">
                <a:ea typeface="宋体" pitchFamily="2" charset="-122"/>
                <a:cs typeface="Arial Unicode MS" pitchFamily="34" charset="-122"/>
              </a:rPr>
              <a:t>URL </a:t>
            </a:r>
            <a:r>
              <a:rPr lang="zh-CN" altLang="en-US" sz="2400" dirty="0">
                <a:ea typeface="宋体" pitchFamily="2" charset="-122"/>
                <a:cs typeface="Arial Unicode MS" pitchFamily="34" charset="-122"/>
              </a:rPr>
              <a:t>对象：</a:t>
            </a:r>
          </a:p>
          <a:p>
            <a:pPr lvl="1">
              <a:buFont typeface="Wingdings" pitchFamily="2" charset="2"/>
              <a:buChar char="Ø"/>
            </a:pPr>
            <a:r>
              <a:rPr lang="en-US" altLang="zh-CN" b="1" dirty="0">
                <a:solidFill>
                  <a:srgbClr val="FF0000"/>
                </a:solidFill>
                <a:ea typeface="宋体" pitchFamily="2" charset="-122"/>
                <a:cs typeface="Arial Unicode MS" pitchFamily="34" charset="-122"/>
              </a:rPr>
              <a:t>public URL (String spec)</a:t>
            </a:r>
            <a:r>
              <a:rPr lang="zh-CN" altLang="en-US" dirty="0">
                <a:ea typeface="宋体" pitchFamily="2" charset="-122"/>
                <a:cs typeface="Arial Unicode MS" pitchFamily="34" charset="-122"/>
              </a:rPr>
              <a:t>：通过一个表示</a:t>
            </a:r>
            <a:r>
              <a:rPr lang="en-US" altLang="zh-CN" dirty="0">
                <a:ea typeface="宋体" pitchFamily="2" charset="-122"/>
                <a:cs typeface="Arial Unicode MS" pitchFamily="34" charset="-122"/>
              </a:rPr>
              <a:t>URL</a:t>
            </a:r>
            <a:r>
              <a:rPr lang="zh-CN" altLang="en-US" dirty="0">
                <a:ea typeface="宋体" pitchFamily="2" charset="-122"/>
                <a:cs typeface="Arial Unicode MS" pitchFamily="34" charset="-122"/>
              </a:rPr>
              <a:t>地址的字符串可以构造一个</a:t>
            </a:r>
            <a:r>
              <a:rPr lang="en-US" altLang="zh-CN" dirty="0">
                <a:ea typeface="宋体" pitchFamily="2" charset="-122"/>
                <a:cs typeface="Arial Unicode MS" pitchFamily="34" charset="-122"/>
              </a:rPr>
              <a:t>URL</a:t>
            </a:r>
            <a:r>
              <a:rPr lang="zh-CN" altLang="en-US" dirty="0">
                <a:ea typeface="宋体" pitchFamily="2" charset="-122"/>
                <a:cs typeface="Arial Unicode MS" pitchFamily="34" charset="-122"/>
              </a:rPr>
              <a:t>对象。例如：</a:t>
            </a:r>
            <a:r>
              <a:rPr lang="en-US" altLang="zh-CN" b="1" dirty="0">
                <a:solidFill>
                  <a:srgbClr val="0000FF"/>
                </a:solidFill>
                <a:ea typeface="宋体" pitchFamily="2" charset="-122"/>
                <a:cs typeface="Arial Unicode MS" pitchFamily="34" charset="-122"/>
              </a:rPr>
              <a:t>URL </a:t>
            </a:r>
            <a:r>
              <a:rPr lang="en-US" altLang="zh-CN" b="1" dirty="0" err="1">
                <a:solidFill>
                  <a:srgbClr val="0000FF"/>
                </a:solidFill>
                <a:ea typeface="宋体" pitchFamily="2" charset="-122"/>
                <a:cs typeface="Arial Unicode MS" pitchFamily="34" charset="-122"/>
              </a:rPr>
              <a:t>url</a:t>
            </a:r>
            <a:r>
              <a:rPr lang="en-US" altLang="zh-CN" b="1" dirty="0">
                <a:solidFill>
                  <a:srgbClr val="0000FF"/>
                </a:solidFill>
                <a:ea typeface="宋体" pitchFamily="2" charset="-122"/>
                <a:cs typeface="Arial Unicode MS" pitchFamily="34" charset="-122"/>
              </a:rPr>
              <a:t> = new URL ("http://www. atguigu.com/"); </a:t>
            </a:r>
          </a:p>
          <a:p>
            <a:pPr lvl="1">
              <a:buFont typeface="Wingdings" pitchFamily="2" charset="2"/>
              <a:buChar char="Ø"/>
            </a:pPr>
            <a:r>
              <a:rPr lang="en-US" altLang="zh-CN" b="1" dirty="0">
                <a:solidFill>
                  <a:srgbClr val="FF0000"/>
                </a:solidFill>
                <a:ea typeface="宋体" pitchFamily="2" charset="-122"/>
                <a:cs typeface="Arial Unicode MS" pitchFamily="34" charset="-122"/>
              </a:rPr>
              <a:t>public URL(URL context, String spec)</a:t>
            </a:r>
            <a:r>
              <a:rPr lang="zh-CN" altLang="en-US" dirty="0">
                <a:ea typeface="宋体" pitchFamily="2" charset="-122"/>
                <a:cs typeface="Arial Unicode MS" pitchFamily="34" charset="-122"/>
              </a:rPr>
              <a:t>：通过基 </a:t>
            </a:r>
            <a:r>
              <a:rPr lang="en-US" altLang="zh-CN" dirty="0">
                <a:ea typeface="宋体" pitchFamily="2" charset="-122"/>
                <a:cs typeface="Arial Unicode MS" pitchFamily="34" charset="-122"/>
              </a:rPr>
              <a:t>URL </a:t>
            </a:r>
            <a:r>
              <a:rPr lang="zh-CN" altLang="en-US" dirty="0">
                <a:ea typeface="宋体" pitchFamily="2" charset="-122"/>
                <a:cs typeface="Arial Unicode MS" pitchFamily="34" charset="-122"/>
              </a:rPr>
              <a:t>和相对 </a:t>
            </a:r>
            <a:r>
              <a:rPr lang="en-US" altLang="zh-CN" dirty="0">
                <a:ea typeface="宋体" pitchFamily="2" charset="-122"/>
                <a:cs typeface="Arial Unicode MS" pitchFamily="34" charset="-122"/>
              </a:rPr>
              <a:t>URL </a:t>
            </a:r>
            <a:r>
              <a:rPr lang="zh-CN" altLang="en-US" dirty="0">
                <a:ea typeface="宋体" pitchFamily="2" charset="-122"/>
                <a:cs typeface="Arial Unicode MS" pitchFamily="34" charset="-122"/>
              </a:rPr>
              <a:t>构造一个 </a:t>
            </a:r>
            <a:r>
              <a:rPr lang="en-US" altLang="zh-CN" dirty="0">
                <a:ea typeface="宋体" pitchFamily="2" charset="-122"/>
                <a:cs typeface="Arial Unicode MS" pitchFamily="34" charset="-122"/>
              </a:rPr>
              <a:t>URL </a:t>
            </a:r>
            <a:r>
              <a:rPr lang="zh-CN" altLang="en-US" dirty="0">
                <a:ea typeface="宋体" pitchFamily="2" charset="-122"/>
                <a:cs typeface="Arial Unicode MS" pitchFamily="34" charset="-122"/>
              </a:rPr>
              <a:t>对象。例如：</a:t>
            </a:r>
            <a:r>
              <a:rPr lang="en-US" altLang="zh-CN" b="1" dirty="0">
                <a:solidFill>
                  <a:srgbClr val="0000FF"/>
                </a:solidFill>
                <a:ea typeface="宋体" pitchFamily="2" charset="-122"/>
                <a:cs typeface="Arial Unicode MS" pitchFamily="34" charset="-122"/>
              </a:rPr>
              <a:t>URL </a:t>
            </a:r>
            <a:r>
              <a:rPr lang="en-US" altLang="zh-CN" b="1" dirty="0" err="1">
                <a:solidFill>
                  <a:srgbClr val="0000FF"/>
                </a:solidFill>
                <a:ea typeface="宋体" pitchFamily="2" charset="-122"/>
                <a:cs typeface="Arial Unicode MS" pitchFamily="34" charset="-122"/>
              </a:rPr>
              <a:t>downloadUrl</a:t>
            </a:r>
            <a:r>
              <a:rPr lang="en-US" altLang="zh-CN" b="1" dirty="0">
                <a:solidFill>
                  <a:srgbClr val="0000FF"/>
                </a:solidFill>
                <a:ea typeface="宋体" pitchFamily="2" charset="-122"/>
                <a:cs typeface="Arial Unicode MS" pitchFamily="34" charset="-122"/>
              </a:rPr>
              <a:t> = new URL(</a:t>
            </a:r>
            <a:r>
              <a:rPr lang="en-US" altLang="zh-CN" b="1" dirty="0" err="1">
                <a:solidFill>
                  <a:srgbClr val="0000FF"/>
                </a:solidFill>
                <a:ea typeface="宋体" pitchFamily="2" charset="-122"/>
                <a:cs typeface="Arial Unicode MS" pitchFamily="34" charset="-122"/>
              </a:rPr>
              <a:t>url</a:t>
            </a:r>
            <a:r>
              <a:rPr lang="en-US" altLang="zh-CN" b="1" dirty="0">
                <a:solidFill>
                  <a:srgbClr val="0000FF"/>
                </a:solidFill>
                <a:ea typeface="宋体" pitchFamily="2" charset="-122"/>
                <a:cs typeface="Arial Unicode MS" pitchFamily="34" charset="-122"/>
              </a:rPr>
              <a:t>, “download.html")</a:t>
            </a:r>
          </a:p>
          <a:p>
            <a:pPr lvl="1">
              <a:buFont typeface="Wingdings" pitchFamily="2" charset="2"/>
              <a:buChar char="Ø"/>
            </a:pPr>
            <a:r>
              <a:rPr lang="en-US" altLang="zh-CN" dirty="0">
                <a:ea typeface="宋体" pitchFamily="2" charset="-122"/>
                <a:cs typeface="Arial Unicode MS" pitchFamily="34" charset="-122"/>
              </a:rPr>
              <a:t>public URL(String protocol, String host, String file); </a:t>
            </a:r>
            <a:r>
              <a:rPr lang="zh-CN" altLang="en-US" dirty="0">
                <a:ea typeface="宋体" pitchFamily="2" charset="-122"/>
                <a:cs typeface="Arial Unicode MS" pitchFamily="34" charset="-122"/>
              </a:rPr>
              <a:t>例如：</a:t>
            </a:r>
            <a:r>
              <a:rPr lang="en-US" altLang="zh-CN" b="1" dirty="0">
                <a:solidFill>
                  <a:srgbClr val="0000FF"/>
                </a:solidFill>
                <a:ea typeface="宋体" pitchFamily="2" charset="-122"/>
                <a:cs typeface="Arial Unicode MS" pitchFamily="34" charset="-122"/>
              </a:rPr>
              <a:t>new URL("http", "www.atguigu.com", “download. html");</a:t>
            </a:r>
          </a:p>
          <a:p>
            <a:pPr lvl="1">
              <a:buFont typeface="Wingdings" pitchFamily="2" charset="2"/>
              <a:buChar char="Ø"/>
            </a:pPr>
            <a:r>
              <a:rPr lang="en-US" altLang="zh-CN" dirty="0">
                <a:ea typeface="宋体" pitchFamily="2" charset="-122"/>
                <a:cs typeface="Arial Unicode MS" pitchFamily="34" charset="-122"/>
              </a:rPr>
              <a:t>public URL(String protocol, String host, </a:t>
            </a:r>
            <a:r>
              <a:rPr lang="en-US" altLang="zh-CN" dirty="0" err="1">
                <a:ea typeface="宋体" pitchFamily="2" charset="-122"/>
                <a:cs typeface="Arial Unicode MS" pitchFamily="34" charset="-122"/>
              </a:rPr>
              <a:t>int</a:t>
            </a:r>
            <a:r>
              <a:rPr lang="en-US" altLang="zh-CN" dirty="0">
                <a:ea typeface="宋体" pitchFamily="2" charset="-122"/>
                <a:cs typeface="Arial Unicode MS" pitchFamily="34" charset="-122"/>
              </a:rPr>
              <a:t> port, String file); </a:t>
            </a:r>
            <a:r>
              <a:rPr lang="zh-CN" altLang="en-US" dirty="0">
                <a:ea typeface="宋体" pitchFamily="2" charset="-122"/>
                <a:cs typeface="Arial Unicode MS" pitchFamily="34" charset="-122"/>
              </a:rPr>
              <a:t>例如</a:t>
            </a:r>
            <a:r>
              <a:rPr lang="en-US" altLang="zh-CN" dirty="0">
                <a:ea typeface="宋体" pitchFamily="2" charset="-122"/>
                <a:cs typeface="Arial Unicode MS" pitchFamily="34" charset="-122"/>
              </a:rPr>
              <a:t>: </a:t>
            </a:r>
            <a:r>
              <a:rPr lang="en-US" altLang="zh-CN" b="1" dirty="0">
                <a:solidFill>
                  <a:srgbClr val="0000FF"/>
                </a:solidFill>
                <a:ea typeface="宋体" pitchFamily="2" charset="-122"/>
                <a:cs typeface="Arial Unicode MS" pitchFamily="34" charset="-122"/>
              </a:rPr>
              <a:t>URL gamelan = new URL("http", "www.atguigu.com", 80, “download.html");</a:t>
            </a:r>
          </a:p>
        </p:txBody>
      </p:sp>
    </p:spTree>
    <p:extLst>
      <p:ext uri="{BB962C8B-B14F-4D97-AF65-F5344CB8AC3E}">
        <p14:creationId xmlns:p14="http://schemas.microsoft.com/office/powerpoint/2010/main" val="8418200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59832" y="764704"/>
            <a:ext cx="3621088" cy="778098"/>
          </a:xfrm>
        </p:spPr>
        <p:txBody>
          <a:bodyPr/>
          <a:lstStyle/>
          <a:p>
            <a:r>
              <a:rPr lang="en-US" altLang="zh-CN" b="1" dirty="0">
                <a:latin typeface="+mn-lt"/>
                <a:ea typeface="宋体" pitchFamily="2" charset="-122"/>
              </a:rPr>
              <a:t>URL</a:t>
            </a:r>
            <a:r>
              <a:rPr lang="zh-CN" altLang="en-US" b="1" dirty="0">
                <a:latin typeface="+mn-lt"/>
                <a:ea typeface="宋体" pitchFamily="2" charset="-122"/>
              </a:rPr>
              <a:t>编程</a:t>
            </a:r>
            <a:endParaRPr lang="zh-CN" altLang="en-US" dirty="0">
              <a:latin typeface="+mn-lt"/>
              <a:ea typeface="宋体" pitchFamily="2" charset="-122"/>
            </a:endParaRPr>
          </a:p>
        </p:txBody>
      </p:sp>
      <p:sp>
        <p:nvSpPr>
          <p:cNvPr id="3" name="内容占位符 2"/>
          <p:cNvSpPr>
            <a:spLocks noGrp="1"/>
          </p:cNvSpPr>
          <p:nvPr>
            <p:ph idx="1"/>
          </p:nvPr>
        </p:nvSpPr>
        <p:spPr>
          <a:xfrm>
            <a:off x="251520" y="1628800"/>
            <a:ext cx="8640960" cy="4968552"/>
          </a:xfrm>
        </p:spPr>
        <p:txBody>
          <a:bodyPr>
            <a:normAutofit lnSpcReduction="10000"/>
          </a:bodyPr>
          <a:lstStyle/>
          <a:p>
            <a:pPr>
              <a:lnSpc>
                <a:spcPct val="120000"/>
              </a:lnSpc>
              <a:buFont typeface="Wingdings" pitchFamily="2" charset="2"/>
              <a:buChar char="l"/>
            </a:pPr>
            <a:r>
              <a:rPr lang="zh-CN" altLang="en-US" sz="2600" dirty="0">
                <a:ea typeface="宋体" pitchFamily="2" charset="-122"/>
                <a:cs typeface="Arial Unicode MS" pitchFamily="34" charset="-122"/>
              </a:rPr>
              <a:t>类</a:t>
            </a:r>
            <a:r>
              <a:rPr lang="en-US" altLang="zh-CN" sz="2600" dirty="0">
                <a:ea typeface="宋体" pitchFamily="2" charset="-122"/>
                <a:cs typeface="Arial Unicode MS" pitchFamily="34" charset="-122"/>
              </a:rPr>
              <a:t>URL</a:t>
            </a:r>
            <a:r>
              <a:rPr lang="zh-CN" altLang="en-US" sz="2600" dirty="0">
                <a:ea typeface="宋体" pitchFamily="2" charset="-122"/>
                <a:cs typeface="Arial Unicode MS" pitchFamily="34" charset="-122"/>
              </a:rPr>
              <a:t>的构造方法都声明抛出非运行时异常，必须要对这一异常进行处理，通常是用 </a:t>
            </a:r>
            <a:r>
              <a:rPr lang="en-US" altLang="zh-CN" sz="2600" dirty="0">
                <a:ea typeface="宋体" pitchFamily="2" charset="-122"/>
                <a:cs typeface="Arial Unicode MS" pitchFamily="34" charset="-122"/>
              </a:rPr>
              <a:t>try-catch </a:t>
            </a:r>
            <a:r>
              <a:rPr lang="zh-CN" altLang="en-US" sz="2600" dirty="0">
                <a:ea typeface="宋体" pitchFamily="2" charset="-122"/>
                <a:cs typeface="Arial Unicode MS" pitchFamily="34" charset="-122"/>
              </a:rPr>
              <a:t>语句进行捕获。</a:t>
            </a:r>
          </a:p>
          <a:p>
            <a:pPr>
              <a:lnSpc>
                <a:spcPct val="120000"/>
              </a:lnSpc>
              <a:buFont typeface="Wingdings" pitchFamily="2" charset="2"/>
              <a:buChar char="l"/>
            </a:pPr>
            <a:r>
              <a:rPr lang="zh-CN" altLang="en-US" sz="2600" dirty="0">
                <a:ea typeface="宋体" pitchFamily="2" charset="-122"/>
                <a:cs typeface="Arial Unicode MS" pitchFamily="34" charset="-122"/>
              </a:rPr>
              <a:t>一个</a:t>
            </a:r>
            <a:r>
              <a:rPr lang="en-US" altLang="zh-CN" sz="2600" dirty="0">
                <a:ea typeface="宋体" pitchFamily="2" charset="-122"/>
                <a:cs typeface="Arial Unicode MS" pitchFamily="34" charset="-122"/>
              </a:rPr>
              <a:t>URL</a:t>
            </a:r>
            <a:r>
              <a:rPr lang="zh-CN" altLang="en-US" sz="2600" dirty="0">
                <a:ea typeface="宋体" pitchFamily="2" charset="-122"/>
                <a:cs typeface="Arial Unicode MS" pitchFamily="34" charset="-122"/>
              </a:rPr>
              <a:t>对象生成后，其属性是不能被改变的，但可以通过它给定的方法来获取这些属性：</a:t>
            </a:r>
          </a:p>
          <a:p>
            <a:pPr lvl="1">
              <a:lnSpc>
                <a:spcPct val="120000"/>
              </a:lnSpc>
              <a:buFont typeface="Wingdings" pitchFamily="2" charset="2"/>
              <a:buChar char="Ø"/>
            </a:pPr>
            <a:r>
              <a:rPr lang="en-US" altLang="zh-CN" dirty="0">
                <a:ea typeface="宋体" pitchFamily="2" charset="-122"/>
                <a:cs typeface="Arial Unicode MS" pitchFamily="34" charset="-122"/>
              </a:rPr>
              <a:t>public String </a:t>
            </a:r>
            <a:r>
              <a:rPr lang="en-US" altLang="zh-CN" dirty="0" err="1">
                <a:ea typeface="宋体" pitchFamily="2" charset="-122"/>
                <a:cs typeface="Arial Unicode MS" pitchFamily="34" charset="-122"/>
              </a:rPr>
              <a:t>getProtocol</a:t>
            </a:r>
            <a:r>
              <a:rPr lang="en-US" altLang="zh-CN" dirty="0">
                <a:ea typeface="宋体" pitchFamily="2" charset="-122"/>
                <a:cs typeface="Arial Unicode MS" pitchFamily="34" charset="-122"/>
              </a:rPr>
              <a:t>(  )     </a:t>
            </a:r>
            <a:r>
              <a:rPr lang="zh-CN" altLang="en-US" dirty="0">
                <a:ea typeface="宋体" pitchFamily="2" charset="-122"/>
                <a:cs typeface="Arial Unicode MS" pitchFamily="34" charset="-122"/>
              </a:rPr>
              <a:t>获取该</a:t>
            </a:r>
            <a:r>
              <a:rPr lang="en-US" altLang="zh-CN" dirty="0">
                <a:ea typeface="宋体" pitchFamily="2" charset="-122"/>
                <a:cs typeface="Arial Unicode MS" pitchFamily="34" charset="-122"/>
              </a:rPr>
              <a:t>URL</a:t>
            </a:r>
            <a:r>
              <a:rPr lang="zh-CN" altLang="en-US" dirty="0">
                <a:ea typeface="宋体" pitchFamily="2" charset="-122"/>
                <a:cs typeface="Arial Unicode MS" pitchFamily="34" charset="-122"/>
              </a:rPr>
              <a:t>的协议名</a:t>
            </a:r>
          </a:p>
          <a:p>
            <a:pPr lvl="1">
              <a:lnSpc>
                <a:spcPct val="120000"/>
              </a:lnSpc>
              <a:buFont typeface="Wingdings" pitchFamily="2" charset="2"/>
              <a:buChar char="Ø"/>
            </a:pPr>
            <a:r>
              <a:rPr lang="en-US" altLang="zh-CN" dirty="0">
                <a:ea typeface="宋体" pitchFamily="2" charset="-122"/>
                <a:cs typeface="Arial Unicode MS" pitchFamily="34" charset="-122"/>
              </a:rPr>
              <a:t>public String </a:t>
            </a:r>
            <a:r>
              <a:rPr lang="en-US" altLang="zh-CN" dirty="0" err="1">
                <a:ea typeface="宋体" pitchFamily="2" charset="-122"/>
                <a:cs typeface="Arial Unicode MS" pitchFamily="34" charset="-122"/>
              </a:rPr>
              <a:t>getHost</a:t>
            </a:r>
            <a:r>
              <a:rPr lang="en-US" altLang="zh-CN" dirty="0">
                <a:ea typeface="宋体" pitchFamily="2" charset="-122"/>
                <a:cs typeface="Arial Unicode MS" pitchFamily="34" charset="-122"/>
              </a:rPr>
              <a:t>(  )           </a:t>
            </a:r>
            <a:r>
              <a:rPr lang="zh-CN" altLang="en-US" dirty="0">
                <a:ea typeface="宋体" pitchFamily="2" charset="-122"/>
                <a:cs typeface="Arial Unicode MS" pitchFamily="34" charset="-122"/>
              </a:rPr>
              <a:t>获取该</a:t>
            </a:r>
            <a:r>
              <a:rPr lang="en-US" altLang="zh-CN" dirty="0">
                <a:ea typeface="宋体" pitchFamily="2" charset="-122"/>
                <a:cs typeface="Arial Unicode MS" pitchFamily="34" charset="-122"/>
              </a:rPr>
              <a:t>URL</a:t>
            </a:r>
            <a:r>
              <a:rPr lang="zh-CN" altLang="en-US" dirty="0">
                <a:ea typeface="宋体" pitchFamily="2" charset="-122"/>
                <a:cs typeface="Arial Unicode MS" pitchFamily="34" charset="-122"/>
              </a:rPr>
              <a:t>的主机名</a:t>
            </a:r>
          </a:p>
          <a:p>
            <a:pPr lvl="1">
              <a:lnSpc>
                <a:spcPct val="120000"/>
              </a:lnSpc>
              <a:buFont typeface="Wingdings" pitchFamily="2" charset="2"/>
              <a:buChar char="Ø"/>
            </a:pPr>
            <a:r>
              <a:rPr lang="en-US" altLang="zh-CN" dirty="0">
                <a:ea typeface="宋体" pitchFamily="2" charset="-122"/>
                <a:cs typeface="Arial Unicode MS" pitchFamily="34" charset="-122"/>
              </a:rPr>
              <a:t>public String </a:t>
            </a:r>
            <a:r>
              <a:rPr lang="en-US" altLang="zh-CN" dirty="0" err="1">
                <a:ea typeface="宋体" pitchFamily="2" charset="-122"/>
                <a:cs typeface="Arial Unicode MS" pitchFamily="34" charset="-122"/>
              </a:rPr>
              <a:t>getPort</a:t>
            </a:r>
            <a:r>
              <a:rPr lang="en-US" altLang="zh-CN" dirty="0">
                <a:ea typeface="宋体" pitchFamily="2" charset="-122"/>
                <a:cs typeface="Arial Unicode MS" pitchFamily="34" charset="-122"/>
              </a:rPr>
              <a:t>(  )            </a:t>
            </a:r>
            <a:r>
              <a:rPr lang="zh-CN" altLang="en-US" dirty="0">
                <a:ea typeface="宋体" pitchFamily="2" charset="-122"/>
                <a:cs typeface="Arial Unicode MS" pitchFamily="34" charset="-122"/>
              </a:rPr>
              <a:t>获取该</a:t>
            </a:r>
            <a:r>
              <a:rPr lang="en-US" altLang="zh-CN" dirty="0">
                <a:ea typeface="宋体" pitchFamily="2" charset="-122"/>
                <a:cs typeface="Arial Unicode MS" pitchFamily="34" charset="-122"/>
              </a:rPr>
              <a:t>URL</a:t>
            </a:r>
            <a:r>
              <a:rPr lang="zh-CN" altLang="en-US" dirty="0">
                <a:ea typeface="宋体" pitchFamily="2" charset="-122"/>
                <a:cs typeface="Arial Unicode MS" pitchFamily="34" charset="-122"/>
              </a:rPr>
              <a:t>的端口号</a:t>
            </a:r>
          </a:p>
          <a:p>
            <a:pPr lvl="1">
              <a:lnSpc>
                <a:spcPct val="120000"/>
              </a:lnSpc>
              <a:buFont typeface="Wingdings" pitchFamily="2" charset="2"/>
              <a:buChar char="Ø"/>
            </a:pPr>
            <a:r>
              <a:rPr lang="en-US" altLang="zh-CN" dirty="0">
                <a:solidFill>
                  <a:srgbClr val="0000FF"/>
                </a:solidFill>
                <a:ea typeface="宋体" pitchFamily="2" charset="-122"/>
                <a:cs typeface="Arial Unicode MS" pitchFamily="34" charset="-122"/>
              </a:rPr>
              <a:t>public String </a:t>
            </a:r>
            <a:r>
              <a:rPr lang="en-US" altLang="zh-CN" dirty="0" err="1">
                <a:solidFill>
                  <a:srgbClr val="0000FF"/>
                </a:solidFill>
                <a:ea typeface="宋体" pitchFamily="2" charset="-122"/>
                <a:cs typeface="Arial Unicode MS" pitchFamily="34" charset="-122"/>
              </a:rPr>
              <a:t>getPath</a:t>
            </a:r>
            <a:r>
              <a:rPr lang="en-US" altLang="zh-CN" dirty="0">
                <a:solidFill>
                  <a:srgbClr val="0000FF"/>
                </a:solidFill>
                <a:ea typeface="宋体" pitchFamily="2" charset="-122"/>
                <a:cs typeface="Arial Unicode MS" pitchFamily="34" charset="-122"/>
              </a:rPr>
              <a:t>(  )           </a:t>
            </a:r>
            <a:r>
              <a:rPr lang="zh-CN" altLang="en-US" dirty="0">
                <a:solidFill>
                  <a:srgbClr val="0000FF"/>
                </a:solidFill>
                <a:ea typeface="宋体" pitchFamily="2" charset="-122"/>
                <a:cs typeface="Arial Unicode MS" pitchFamily="34" charset="-122"/>
              </a:rPr>
              <a:t>获取该</a:t>
            </a:r>
            <a:r>
              <a:rPr lang="en-US" altLang="zh-CN" dirty="0">
                <a:solidFill>
                  <a:srgbClr val="0000FF"/>
                </a:solidFill>
                <a:ea typeface="宋体" pitchFamily="2" charset="-122"/>
                <a:cs typeface="Arial Unicode MS" pitchFamily="34" charset="-122"/>
              </a:rPr>
              <a:t>URL</a:t>
            </a:r>
            <a:r>
              <a:rPr lang="zh-CN" altLang="en-US" dirty="0">
                <a:solidFill>
                  <a:srgbClr val="0000FF"/>
                </a:solidFill>
                <a:ea typeface="宋体" pitchFamily="2" charset="-122"/>
                <a:cs typeface="Arial Unicode MS" pitchFamily="34" charset="-122"/>
              </a:rPr>
              <a:t>的文件路径</a:t>
            </a:r>
          </a:p>
          <a:p>
            <a:pPr lvl="1">
              <a:lnSpc>
                <a:spcPct val="120000"/>
              </a:lnSpc>
              <a:buFont typeface="Wingdings" pitchFamily="2" charset="2"/>
              <a:buChar char="Ø"/>
            </a:pPr>
            <a:r>
              <a:rPr lang="en-US" altLang="zh-CN" dirty="0">
                <a:ea typeface="宋体" pitchFamily="2" charset="-122"/>
                <a:cs typeface="Arial Unicode MS" pitchFamily="34" charset="-122"/>
              </a:rPr>
              <a:t>public String </a:t>
            </a:r>
            <a:r>
              <a:rPr lang="en-US" altLang="zh-CN" dirty="0" err="1">
                <a:ea typeface="宋体" pitchFamily="2" charset="-122"/>
                <a:cs typeface="Arial Unicode MS" pitchFamily="34" charset="-122"/>
              </a:rPr>
              <a:t>getFile</a:t>
            </a:r>
            <a:r>
              <a:rPr lang="en-US" altLang="zh-CN" dirty="0">
                <a:ea typeface="宋体" pitchFamily="2" charset="-122"/>
                <a:cs typeface="Arial Unicode MS" pitchFamily="34" charset="-122"/>
              </a:rPr>
              <a:t>(  )             </a:t>
            </a:r>
            <a:r>
              <a:rPr lang="zh-CN" altLang="en-US" dirty="0">
                <a:ea typeface="宋体" pitchFamily="2" charset="-122"/>
                <a:cs typeface="Arial Unicode MS" pitchFamily="34" charset="-122"/>
              </a:rPr>
              <a:t>获取该</a:t>
            </a:r>
            <a:r>
              <a:rPr lang="en-US" altLang="zh-CN" dirty="0">
                <a:ea typeface="宋体" pitchFamily="2" charset="-122"/>
                <a:cs typeface="Arial Unicode MS" pitchFamily="34" charset="-122"/>
              </a:rPr>
              <a:t>URL</a:t>
            </a:r>
            <a:r>
              <a:rPr lang="zh-CN" altLang="en-US" dirty="0">
                <a:ea typeface="宋体" pitchFamily="2" charset="-122"/>
                <a:cs typeface="Arial Unicode MS" pitchFamily="34" charset="-122"/>
              </a:rPr>
              <a:t>的文件名</a:t>
            </a:r>
          </a:p>
          <a:p>
            <a:pPr lvl="1">
              <a:lnSpc>
                <a:spcPct val="120000"/>
              </a:lnSpc>
              <a:buFont typeface="Wingdings" pitchFamily="2" charset="2"/>
              <a:buChar char="Ø"/>
            </a:pPr>
            <a:r>
              <a:rPr lang="en-US" altLang="zh-CN">
                <a:solidFill>
                  <a:srgbClr val="0000FF"/>
                </a:solidFill>
                <a:ea typeface="宋体" pitchFamily="2" charset="-122"/>
                <a:cs typeface="Arial Unicode MS" pitchFamily="34" charset="-122"/>
              </a:rPr>
              <a:t>public </a:t>
            </a:r>
            <a:r>
              <a:rPr lang="en-US" altLang="zh-CN" dirty="0">
                <a:solidFill>
                  <a:srgbClr val="0000FF"/>
                </a:solidFill>
                <a:ea typeface="宋体" pitchFamily="2" charset="-122"/>
                <a:cs typeface="Arial Unicode MS" pitchFamily="34" charset="-122"/>
              </a:rPr>
              <a:t>String </a:t>
            </a:r>
            <a:r>
              <a:rPr lang="en-US" altLang="zh-CN" dirty="0" err="1">
                <a:solidFill>
                  <a:srgbClr val="0000FF"/>
                </a:solidFill>
                <a:ea typeface="宋体" pitchFamily="2" charset="-122"/>
                <a:cs typeface="Arial Unicode MS" pitchFamily="34" charset="-122"/>
              </a:rPr>
              <a:t>getQuery</a:t>
            </a:r>
            <a:r>
              <a:rPr lang="en-US" altLang="zh-CN" dirty="0">
                <a:solidFill>
                  <a:srgbClr val="0000FF"/>
                </a:solidFill>
                <a:ea typeface="宋体" pitchFamily="2" charset="-122"/>
                <a:cs typeface="Arial Unicode MS" pitchFamily="34" charset="-122"/>
              </a:rPr>
              <a:t>(   )        </a:t>
            </a:r>
            <a:r>
              <a:rPr lang="zh-CN" altLang="en-US" dirty="0">
                <a:solidFill>
                  <a:srgbClr val="0000FF"/>
                </a:solidFill>
                <a:ea typeface="宋体" pitchFamily="2" charset="-122"/>
                <a:cs typeface="Arial Unicode MS" pitchFamily="34" charset="-122"/>
              </a:rPr>
              <a:t>获取该</a:t>
            </a:r>
            <a:r>
              <a:rPr lang="en-US" altLang="zh-CN" dirty="0">
                <a:solidFill>
                  <a:srgbClr val="0000FF"/>
                </a:solidFill>
                <a:ea typeface="宋体" pitchFamily="2" charset="-122"/>
                <a:cs typeface="Arial Unicode MS" pitchFamily="34" charset="-122"/>
              </a:rPr>
              <a:t>URL</a:t>
            </a:r>
            <a:r>
              <a:rPr lang="zh-CN" altLang="en-US" dirty="0">
                <a:solidFill>
                  <a:srgbClr val="0000FF"/>
                </a:solidFill>
                <a:ea typeface="宋体" pitchFamily="2" charset="-122"/>
                <a:cs typeface="Arial Unicode MS" pitchFamily="34" charset="-122"/>
              </a:rPr>
              <a:t>的查询名</a:t>
            </a:r>
          </a:p>
        </p:txBody>
      </p:sp>
    </p:spTree>
    <p:extLst>
      <p:ext uri="{BB962C8B-B14F-4D97-AF65-F5344CB8AC3E}">
        <p14:creationId xmlns:p14="http://schemas.microsoft.com/office/powerpoint/2010/main" val="777229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59832" y="764704"/>
            <a:ext cx="3621088" cy="778098"/>
          </a:xfrm>
        </p:spPr>
        <p:txBody>
          <a:bodyPr/>
          <a:lstStyle/>
          <a:p>
            <a:r>
              <a:rPr lang="en-US" altLang="zh-CN" b="1" dirty="0">
                <a:latin typeface="+mn-lt"/>
                <a:ea typeface="宋体" pitchFamily="2" charset="-122"/>
              </a:rPr>
              <a:t>URL</a:t>
            </a:r>
            <a:r>
              <a:rPr lang="zh-CN" altLang="en-US" b="1" dirty="0">
                <a:latin typeface="+mn-lt"/>
                <a:ea typeface="宋体" pitchFamily="2" charset="-122"/>
              </a:rPr>
              <a:t>编程</a:t>
            </a:r>
            <a:endParaRPr lang="zh-CN" altLang="en-US" dirty="0">
              <a:latin typeface="+mn-lt"/>
              <a:ea typeface="宋体" pitchFamily="2" charset="-122"/>
            </a:endParaRPr>
          </a:p>
        </p:txBody>
      </p:sp>
      <p:sp>
        <p:nvSpPr>
          <p:cNvPr id="3" name="内容占位符 2"/>
          <p:cNvSpPr>
            <a:spLocks noGrp="1"/>
          </p:cNvSpPr>
          <p:nvPr>
            <p:ph idx="1"/>
          </p:nvPr>
        </p:nvSpPr>
        <p:spPr>
          <a:xfrm>
            <a:off x="251520" y="1628800"/>
            <a:ext cx="8640960" cy="4968552"/>
          </a:xfrm>
        </p:spPr>
        <p:txBody>
          <a:bodyPr>
            <a:normAutofit/>
          </a:bodyPr>
          <a:lstStyle/>
          <a:p>
            <a:r>
              <a:rPr lang="en-US" altLang="zh-CN" dirty="0"/>
              <a:t>URL </a:t>
            </a:r>
            <a:r>
              <a:rPr lang="en-US" altLang="zh-CN" dirty="0" err="1"/>
              <a:t>url</a:t>
            </a:r>
            <a:r>
              <a:rPr lang="en-US" altLang="zh-CN" dirty="0"/>
              <a:t> = </a:t>
            </a:r>
            <a:r>
              <a:rPr lang="en-US" altLang="zh-CN" b="1" dirty="0"/>
              <a:t>new URL(</a:t>
            </a:r>
            <a:r>
              <a:rPr lang="en-US" altLang="zh-CN" dirty="0"/>
              <a:t>"http://localhost:8080/examples/myTest.txt"</a:t>
            </a:r>
            <a:r>
              <a:rPr lang="en-US" altLang="zh-CN" b="1" dirty="0"/>
              <a:t>);</a:t>
            </a:r>
          </a:p>
          <a:p>
            <a:r>
              <a:rPr lang="en-US" altLang="zh-CN" dirty="0" err="1"/>
              <a:t>System.</a:t>
            </a:r>
            <a:r>
              <a:rPr lang="en-US" altLang="zh-CN" i="1" dirty="0" err="1"/>
              <a:t>out.println</a:t>
            </a:r>
            <a:r>
              <a:rPr lang="en-US" altLang="zh-CN" i="1" dirty="0"/>
              <a:t>("</a:t>
            </a:r>
            <a:r>
              <a:rPr lang="en-US" altLang="zh-CN" i="1" dirty="0" err="1"/>
              <a:t>getProtocol</a:t>
            </a:r>
            <a:r>
              <a:rPr lang="en-US" altLang="zh-CN" i="1" dirty="0"/>
              <a:t>() :"+</a:t>
            </a:r>
            <a:r>
              <a:rPr lang="en-US" altLang="zh-CN" i="1" dirty="0" err="1"/>
              <a:t>url.getProtocol</a:t>
            </a:r>
            <a:r>
              <a:rPr lang="en-US" altLang="zh-CN" i="1" dirty="0"/>
              <a:t>());</a:t>
            </a:r>
          </a:p>
          <a:p>
            <a:r>
              <a:rPr lang="en-US" altLang="zh-CN" dirty="0" err="1"/>
              <a:t>System.</a:t>
            </a:r>
            <a:r>
              <a:rPr lang="en-US" altLang="zh-CN" i="1" dirty="0" err="1"/>
              <a:t>out.println</a:t>
            </a:r>
            <a:r>
              <a:rPr lang="en-US" altLang="zh-CN" i="1" dirty="0"/>
              <a:t>("</a:t>
            </a:r>
            <a:r>
              <a:rPr lang="en-US" altLang="zh-CN" i="1" dirty="0" err="1"/>
              <a:t>getHost</a:t>
            </a:r>
            <a:r>
              <a:rPr lang="en-US" altLang="zh-CN" i="1" dirty="0"/>
              <a:t>() :"+</a:t>
            </a:r>
            <a:r>
              <a:rPr lang="en-US" altLang="zh-CN" i="1" dirty="0" err="1"/>
              <a:t>url.getHost</a:t>
            </a:r>
            <a:r>
              <a:rPr lang="en-US" altLang="zh-CN" i="1" dirty="0"/>
              <a:t>());</a:t>
            </a:r>
          </a:p>
          <a:p>
            <a:r>
              <a:rPr lang="en-US" altLang="zh-CN" dirty="0" err="1"/>
              <a:t>System.</a:t>
            </a:r>
            <a:r>
              <a:rPr lang="en-US" altLang="zh-CN" i="1" dirty="0" err="1"/>
              <a:t>out.println</a:t>
            </a:r>
            <a:r>
              <a:rPr lang="en-US" altLang="zh-CN" i="1" dirty="0"/>
              <a:t>("</a:t>
            </a:r>
            <a:r>
              <a:rPr lang="en-US" altLang="zh-CN" i="1" dirty="0" err="1"/>
              <a:t>getPort</a:t>
            </a:r>
            <a:r>
              <a:rPr lang="en-US" altLang="zh-CN" i="1" dirty="0"/>
              <a:t>() :"+</a:t>
            </a:r>
            <a:r>
              <a:rPr lang="en-US" altLang="zh-CN" i="1" dirty="0" err="1"/>
              <a:t>url.getPort</a:t>
            </a:r>
            <a:r>
              <a:rPr lang="en-US" altLang="zh-CN" i="1" dirty="0"/>
              <a:t>());</a:t>
            </a:r>
          </a:p>
          <a:p>
            <a:r>
              <a:rPr lang="en-US" altLang="zh-CN" dirty="0" err="1"/>
              <a:t>System.</a:t>
            </a:r>
            <a:r>
              <a:rPr lang="en-US" altLang="zh-CN" i="1" dirty="0" err="1"/>
              <a:t>out.println</a:t>
            </a:r>
            <a:r>
              <a:rPr lang="en-US" altLang="zh-CN" i="1" dirty="0"/>
              <a:t>("</a:t>
            </a:r>
            <a:r>
              <a:rPr lang="en-US" altLang="zh-CN" i="1" dirty="0" err="1"/>
              <a:t>getPath</a:t>
            </a:r>
            <a:r>
              <a:rPr lang="en-US" altLang="zh-CN" i="1" dirty="0"/>
              <a:t>() :"+</a:t>
            </a:r>
            <a:r>
              <a:rPr lang="en-US" altLang="zh-CN" i="1" dirty="0" err="1"/>
              <a:t>url.getPath</a:t>
            </a:r>
            <a:r>
              <a:rPr lang="en-US" altLang="zh-CN" i="1" dirty="0"/>
              <a:t>());</a:t>
            </a:r>
          </a:p>
          <a:p>
            <a:r>
              <a:rPr lang="en-US" altLang="zh-CN" dirty="0" err="1"/>
              <a:t>System.</a:t>
            </a:r>
            <a:r>
              <a:rPr lang="en-US" altLang="zh-CN" i="1" dirty="0" err="1"/>
              <a:t>out.println</a:t>
            </a:r>
            <a:r>
              <a:rPr lang="en-US" altLang="zh-CN" i="1" dirty="0"/>
              <a:t>("</a:t>
            </a:r>
            <a:r>
              <a:rPr lang="en-US" altLang="zh-CN" i="1" dirty="0" err="1"/>
              <a:t>getFile</a:t>
            </a:r>
            <a:r>
              <a:rPr lang="en-US" altLang="zh-CN" i="1" dirty="0"/>
              <a:t>() :"+</a:t>
            </a:r>
            <a:r>
              <a:rPr lang="en-US" altLang="zh-CN" i="1" dirty="0" err="1"/>
              <a:t>url.getFile</a:t>
            </a:r>
            <a:r>
              <a:rPr lang="en-US" altLang="zh-CN" i="1" dirty="0"/>
              <a:t>());</a:t>
            </a:r>
          </a:p>
          <a:p>
            <a:r>
              <a:rPr lang="en-US" altLang="zh-CN" dirty="0" err="1"/>
              <a:t>System.</a:t>
            </a:r>
            <a:r>
              <a:rPr lang="en-US" altLang="zh-CN" i="1" dirty="0" err="1"/>
              <a:t>out.println</a:t>
            </a:r>
            <a:r>
              <a:rPr lang="en-US" altLang="zh-CN" i="1" dirty="0"/>
              <a:t>("</a:t>
            </a:r>
            <a:r>
              <a:rPr lang="en-US" altLang="zh-CN" i="1" dirty="0" err="1"/>
              <a:t>getQuery</a:t>
            </a:r>
            <a:r>
              <a:rPr lang="en-US" altLang="zh-CN" i="1" dirty="0"/>
              <a:t>() :"+</a:t>
            </a:r>
            <a:r>
              <a:rPr lang="en-US" altLang="zh-CN" i="1" dirty="0" err="1"/>
              <a:t>url.getQuery</a:t>
            </a:r>
            <a:r>
              <a:rPr lang="en-US" altLang="zh-CN" i="1" dirty="0"/>
              <a:t>());</a:t>
            </a:r>
            <a:endParaRPr lang="zh-CN" altLang="en-US" dirty="0">
              <a:solidFill>
                <a:srgbClr val="0000FF"/>
              </a:solidFill>
              <a:ea typeface="宋体" pitchFamily="2" charset="-122"/>
              <a:cs typeface="Arial Unicode MS" pitchFamily="34" charset="-122"/>
            </a:endParaRPr>
          </a:p>
        </p:txBody>
      </p:sp>
    </p:spTree>
    <p:extLst>
      <p:ext uri="{BB962C8B-B14F-4D97-AF65-F5344CB8AC3E}">
        <p14:creationId xmlns:p14="http://schemas.microsoft.com/office/powerpoint/2010/main" val="26381801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692696"/>
            <a:ext cx="7128792" cy="936104"/>
          </a:xfrm>
        </p:spPr>
        <p:txBody>
          <a:bodyPr>
            <a:normAutofit/>
          </a:bodyPr>
          <a:lstStyle/>
          <a:p>
            <a:r>
              <a:rPr lang="en-US" altLang="zh-CN" dirty="0">
                <a:effectLst>
                  <a:outerShdw blurRad="38100" dist="38100" dir="2700000" algn="tl">
                    <a:srgbClr val="FFFFFF"/>
                  </a:outerShdw>
                </a:effectLst>
                <a:latin typeface="+mn-lt"/>
                <a:ea typeface="宋体" pitchFamily="2" charset="-122"/>
                <a:cs typeface="Arial Unicode MS" pitchFamily="34" charset="-122"/>
              </a:rPr>
              <a:t> </a:t>
            </a:r>
            <a:r>
              <a:rPr lang="zh-CN" altLang="en-US" b="1" dirty="0">
                <a:latin typeface="+mn-lt"/>
                <a:ea typeface="宋体" pitchFamily="2" charset="-122"/>
                <a:cs typeface="Arial Unicode MS" pitchFamily="34" charset="-122"/>
              </a:rPr>
              <a:t>针对</a:t>
            </a:r>
            <a:r>
              <a:rPr lang="en-US" altLang="zh-CN" b="1" dirty="0">
                <a:latin typeface="+mn-lt"/>
                <a:ea typeface="宋体" pitchFamily="2" charset="-122"/>
                <a:cs typeface="Arial Unicode MS" pitchFamily="34" charset="-122"/>
              </a:rPr>
              <a:t>HTTP</a:t>
            </a:r>
            <a:r>
              <a:rPr lang="zh-CN" altLang="en-US" b="1" dirty="0">
                <a:latin typeface="+mn-lt"/>
                <a:ea typeface="宋体" pitchFamily="2" charset="-122"/>
                <a:cs typeface="Arial Unicode MS" pitchFamily="34" charset="-122"/>
              </a:rPr>
              <a:t>协议的</a:t>
            </a:r>
            <a:r>
              <a:rPr lang="en-US" altLang="zh-CN" b="1" dirty="0" err="1">
                <a:latin typeface="+mn-lt"/>
                <a:ea typeface="宋体" pitchFamily="2" charset="-122"/>
                <a:cs typeface="Arial Unicode MS" pitchFamily="34" charset="-122"/>
              </a:rPr>
              <a:t>URLConnection</a:t>
            </a:r>
            <a:r>
              <a:rPr lang="zh-CN" altLang="en-US" b="1" dirty="0">
                <a:latin typeface="+mn-lt"/>
                <a:ea typeface="宋体" pitchFamily="2" charset="-122"/>
                <a:cs typeface="Arial Unicode MS" pitchFamily="34" charset="-122"/>
              </a:rPr>
              <a:t>类</a:t>
            </a:r>
            <a:endParaRPr lang="zh-CN" altLang="en-US" dirty="0">
              <a:latin typeface="+mn-lt"/>
              <a:ea typeface="宋体" pitchFamily="2" charset="-122"/>
              <a:cs typeface="Arial Unicode MS" pitchFamily="34" charset="-122"/>
            </a:endParaRPr>
          </a:p>
        </p:txBody>
      </p:sp>
      <p:sp>
        <p:nvSpPr>
          <p:cNvPr id="3" name="内容占位符 2"/>
          <p:cNvSpPr>
            <a:spLocks noGrp="1"/>
          </p:cNvSpPr>
          <p:nvPr>
            <p:ph idx="1"/>
          </p:nvPr>
        </p:nvSpPr>
        <p:spPr>
          <a:xfrm>
            <a:off x="251520" y="1484784"/>
            <a:ext cx="8568952" cy="4525963"/>
          </a:xfrm>
        </p:spPr>
        <p:txBody>
          <a:bodyPr>
            <a:noAutofit/>
          </a:bodyPr>
          <a:lstStyle/>
          <a:p>
            <a:pPr>
              <a:lnSpc>
                <a:spcPct val="120000"/>
              </a:lnSpc>
              <a:buFont typeface="Wingdings" pitchFamily="2" charset="2"/>
              <a:buChar char="l"/>
            </a:pPr>
            <a:r>
              <a:rPr lang="en-US" altLang="zh-CN" sz="2200" dirty="0">
                <a:solidFill>
                  <a:srgbClr val="C00000"/>
                </a:solidFill>
                <a:ea typeface="宋体" pitchFamily="2" charset="-122"/>
                <a:cs typeface="Arial Unicode MS" pitchFamily="34" charset="-122"/>
              </a:rPr>
              <a:t>URL</a:t>
            </a:r>
            <a:r>
              <a:rPr lang="zh-CN" altLang="en-US" sz="2200" dirty="0">
                <a:solidFill>
                  <a:srgbClr val="C00000"/>
                </a:solidFill>
                <a:ea typeface="宋体" pitchFamily="2" charset="-122"/>
                <a:cs typeface="Arial Unicode MS" pitchFamily="34" charset="-122"/>
              </a:rPr>
              <a:t>的方法 </a:t>
            </a:r>
            <a:r>
              <a:rPr lang="en-US" altLang="zh-CN" sz="2200" dirty="0" err="1">
                <a:solidFill>
                  <a:srgbClr val="C00000"/>
                </a:solidFill>
                <a:ea typeface="宋体" pitchFamily="2" charset="-122"/>
                <a:cs typeface="Arial Unicode MS" pitchFamily="34" charset="-122"/>
              </a:rPr>
              <a:t>openStream</a:t>
            </a:r>
            <a:r>
              <a:rPr lang="en-US" altLang="zh-CN" sz="2200" dirty="0">
                <a:solidFill>
                  <a:srgbClr val="C00000"/>
                </a:solidFill>
                <a:ea typeface="宋体" pitchFamily="2" charset="-122"/>
                <a:cs typeface="Arial Unicode MS" pitchFamily="34" charset="-122"/>
              </a:rPr>
              <a:t>()</a:t>
            </a:r>
            <a:r>
              <a:rPr lang="zh-CN" altLang="en-US" sz="2200" dirty="0">
                <a:solidFill>
                  <a:srgbClr val="C00000"/>
                </a:solidFill>
                <a:ea typeface="宋体" pitchFamily="2" charset="-122"/>
                <a:cs typeface="Arial Unicode MS" pitchFamily="34" charset="-122"/>
              </a:rPr>
              <a:t>：能从网络上读取数据</a:t>
            </a:r>
            <a:endParaRPr lang="en-US" altLang="zh-CN" sz="2200" dirty="0">
              <a:solidFill>
                <a:srgbClr val="C00000"/>
              </a:solidFill>
              <a:ea typeface="宋体" pitchFamily="2" charset="-122"/>
              <a:cs typeface="Arial Unicode MS" pitchFamily="34" charset="-122"/>
            </a:endParaRPr>
          </a:p>
          <a:p>
            <a:pPr>
              <a:lnSpc>
                <a:spcPct val="120000"/>
              </a:lnSpc>
              <a:buFont typeface="Wingdings" pitchFamily="2" charset="2"/>
              <a:buChar char="l"/>
            </a:pPr>
            <a:r>
              <a:rPr lang="zh-CN" altLang="en-US" sz="2200" dirty="0">
                <a:ea typeface="宋体" pitchFamily="2" charset="-122"/>
                <a:cs typeface="Arial Unicode MS" pitchFamily="34" charset="-122"/>
              </a:rPr>
              <a:t>若希望输出数据，例如向服务器端的 </a:t>
            </a:r>
            <a:r>
              <a:rPr lang="en-US" altLang="zh-CN" sz="2200" dirty="0">
                <a:ea typeface="宋体" pitchFamily="2" charset="-122"/>
                <a:cs typeface="Arial Unicode MS" pitchFamily="34" charset="-122"/>
              </a:rPr>
              <a:t>CGI </a:t>
            </a:r>
            <a:r>
              <a:rPr lang="zh-CN" altLang="en-US" sz="2200" dirty="0">
                <a:ea typeface="宋体" pitchFamily="2" charset="-122"/>
                <a:cs typeface="Arial Unicode MS" pitchFamily="34" charset="-122"/>
              </a:rPr>
              <a:t>（公共网关接口</a:t>
            </a:r>
            <a:r>
              <a:rPr lang="en-US" altLang="zh-CN" sz="2200" dirty="0">
                <a:ea typeface="宋体" pitchFamily="2" charset="-122"/>
                <a:cs typeface="Arial Unicode MS" pitchFamily="34" charset="-122"/>
              </a:rPr>
              <a:t>-Common Gateway Interface-</a:t>
            </a:r>
            <a:r>
              <a:rPr lang="zh-CN" altLang="en-US" sz="2200" dirty="0">
                <a:ea typeface="宋体" pitchFamily="2" charset="-122"/>
                <a:cs typeface="Arial Unicode MS" pitchFamily="34" charset="-122"/>
              </a:rPr>
              <a:t>的简称，是用户浏览器和服务器端的应用程序进行连接的接口）程序发送一些数据，则必须先与</a:t>
            </a:r>
            <a:r>
              <a:rPr lang="en-US" altLang="zh-CN" sz="2200" dirty="0">
                <a:ea typeface="宋体" pitchFamily="2" charset="-122"/>
                <a:cs typeface="Arial Unicode MS" pitchFamily="34" charset="-122"/>
              </a:rPr>
              <a:t>URL</a:t>
            </a:r>
            <a:r>
              <a:rPr lang="zh-CN" altLang="en-US" sz="2200" dirty="0">
                <a:ea typeface="宋体" pitchFamily="2" charset="-122"/>
                <a:cs typeface="Arial Unicode MS" pitchFamily="34" charset="-122"/>
              </a:rPr>
              <a:t>建立连接，然后才能对其进行读写，此时需要使用 </a:t>
            </a:r>
            <a:r>
              <a:rPr lang="en-US" altLang="zh-CN" sz="2200" dirty="0" err="1">
                <a:ea typeface="宋体" pitchFamily="2" charset="-122"/>
                <a:cs typeface="Arial Unicode MS" pitchFamily="34" charset="-122"/>
              </a:rPr>
              <a:t>URLConnection</a:t>
            </a:r>
            <a:r>
              <a:rPr lang="en-US" altLang="zh-CN" sz="2200" dirty="0">
                <a:ea typeface="宋体" pitchFamily="2" charset="-122"/>
                <a:cs typeface="Arial Unicode MS" pitchFamily="34" charset="-122"/>
              </a:rPr>
              <a:t> </a:t>
            </a:r>
            <a:r>
              <a:rPr lang="zh-CN" altLang="en-US" sz="2200" dirty="0">
                <a:ea typeface="宋体" pitchFamily="2" charset="-122"/>
                <a:cs typeface="Arial Unicode MS" pitchFamily="34" charset="-122"/>
              </a:rPr>
              <a:t>。</a:t>
            </a:r>
          </a:p>
          <a:p>
            <a:pPr>
              <a:lnSpc>
                <a:spcPct val="120000"/>
              </a:lnSpc>
              <a:buFont typeface="Wingdings" pitchFamily="2" charset="2"/>
              <a:buChar char="l"/>
            </a:pPr>
            <a:r>
              <a:rPr lang="en-US" altLang="zh-CN" sz="2200" dirty="0" err="1">
                <a:ea typeface="宋体" pitchFamily="2" charset="-122"/>
                <a:cs typeface="Arial Unicode MS" pitchFamily="34" charset="-122"/>
              </a:rPr>
              <a:t>URLConnection</a:t>
            </a:r>
            <a:r>
              <a:rPr lang="zh-CN" altLang="en-US" sz="2200" dirty="0">
                <a:ea typeface="宋体" pitchFamily="2" charset="-122"/>
                <a:cs typeface="Arial Unicode MS" pitchFamily="34" charset="-122"/>
              </a:rPr>
              <a:t>：表示到</a:t>
            </a:r>
            <a:r>
              <a:rPr lang="en-US" altLang="zh-CN" sz="2200" dirty="0">
                <a:ea typeface="宋体" pitchFamily="2" charset="-122"/>
                <a:cs typeface="Arial Unicode MS" pitchFamily="34" charset="-122"/>
              </a:rPr>
              <a:t>URL</a:t>
            </a:r>
            <a:r>
              <a:rPr lang="zh-CN" altLang="en-US" sz="2200" dirty="0">
                <a:ea typeface="宋体" pitchFamily="2" charset="-122"/>
                <a:cs typeface="Arial Unicode MS" pitchFamily="34" charset="-122"/>
              </a:rPr>
              <a:t>所引用的远程对象的连接。当与一个</a:t>
            </a:r>
            <a:r>
              <a:rPr lang="en-US" altLang="zh-CN" sz="2200" dirty="0">
                <a:ea typeface="宋体" pitchFamily="2" charset="-122"/>
                <a:cs typeface="Arial Unicode MS" pitchFamily="34" charset="-122"/>
              </a:rPr>
              <a:t>URL</a:t>
            </a:r>
            <a:r>
              <a:rPr lang="zh-CN" altLang="en-US" sz="2200" dirty="0">
                <a:ea typeface="宋体" pitchFamily="2" charset="-122"/>
                <a:cs typeface="Arial Unicode MS" pitchFamily="34" charset="-122"/>
              </a:rPr>
              <a:t>建立连接时，首先要在一个 </a:t>
            </a:r>
            <a:r>
              <a:rPr lang="en-US" altLang="zh-CN" sz="2200" dirty="0">
                <a:ea typeface="宋体" pitchFamily="2" charset="-122"/>
                <a:cs typeface="Arial Unicode MS" pitchFamily="34" charset="-122"/>
              </a:rPr>
              <a:t>URL </a:t>
            </a:r>
            <a:r>
              <a:rPr lang="zh-CN" altLang="en-US" sz="2200" dirty="0">
                <a:ea typeface="宋体" pitchFamily="2" charset="-122"/>
                <a:cs typeface="Arial Unicode MS" pitchFamily="34" charset="-122"/>
              </a:rPr>
              <a:t>对象上通过方法 </a:t>
            </a:r>
            <a:r>
              <a:rPr lang="en-US" altLang="zh-CN" sz="2200" b="1" dirty="0" err="1">
                <a:solidFill>
                  <a:srgbClr val="C00000"/>
                </a:solidFill>
                <a:ea typeface="宋体" pitchFamily="2" charset="-122"/>
                <a:cs typeface="Arial Unicode MS" pitchFamily="34" charset="-122"/>
              </a:rPr>
              <a:t>openConnection</a:t>
            </a:r>
            <a:r>
              <a:rPr lang="en-US" altLang="zh-CN" sz="2200" b="1" dirty="0">
                <a:solidFill>
                  <a:srgbClr val="C00000"/>
                </a:solidFill>
                <a:ea typeface="宋体" pitchFamily="2" charset="-122"/>
                <a:cs typeface="Arial Unicode MS" pitchFamily="34" charset="-122"/>
              </a:rPr>
              <a:t>() </a:t>
            </a:r>
            <a:r>
              <a:rPr lang="zh-CN" altLang="en-US" sz="2200" dirty="0">
                <a:ea typeface="宋体" pitchFamily="2" charset="-122"/>
                <a:cs typeface="Arial Unicode MS" pitchFamily="34" charset="-122"/>
              </a:rPr>
              <a:t>生成对应的 </a:t>
            </a:r>
            <a:r>
              <a:rPr lang="en-US" altLang="zh-CN" sz="2200" dirty="0" err="1">
                <a:ea typeface="宋体" pitchFamily="2" charset="-122"/>
                <a:cs typeface="Arial Unicode MS" pitchFamily="34" charset="-122"/>
              </a:rPr>
              <a:t>URLConnection</a:t>
            </a:r>
            <a:r>
              <a:rPr lang="en-US" altLang="zh-CN" sz="2200" dirty="0">
                <a:ea typeface="宋体" pitchFamily="2" charset="-122"/>
                <a:cs typeface="Arial Unicode MS" pitchFamily="34" charset="-122"/>
              </a:rPr>
              <a:t> </a:t>
            </a:r>
            <a:r>
              <a:rPr lang="zh-CN" altLang="en-US" sz="2200" dirty="0">
                <a:ea typeface="宋体" pitchFamily="2" charset="-122"/>
                <a:cs typeface="Arial Unicode MS" pitchFamily="34" charset="-122"/>
              </a:rPr>
              <a:t>对象。如果连接过程失败，将产生</a:t>
            </a:r>
            <a:r>
              <a:rPr lang="en-US" altLang="zh-CN" sz="2200" dirty="0" err="1">
                <a:ea typeface="宋体" pitchFamily="2" charset="-122"/>
                <a:cs typeface="Arial Unicode MS" pitchFamily="34" charset="-122"/>
              </a:rPr>
              <a:t>IOException</a:t>
            </a:r>
            <a:r>
              <a:rPr lang="en-US" altLang="zh-CN" sz="2200" dirty="0">
                <a:ea typeface="宋体" pitchFamily="2" charset="-122"/>
                <a:cs typeface="Arial Unicode MS" pitchFamily="34" charset="-122"/>
              </a:rPr>
              <a:t>. </a:t>
            </a:r>
          </a:p>
          <a:p>
            <a:pPr lvl="1">
              <a:lnSpc>
                <a:spcPct val="120000"/>
              </a:lnSpc>
              <a:buFont typeface="Wingdings" pitchFamily="2" charset="2"/>
              <a:buChar char="Ø"/>
            </a:pPr>
            <a:r>
              <a:rPr lang="en-US" altLang="zh-CN" sz="2200" dirty="0">
                <a:ea typeface="宋体" pitchFamily="2" charset="-122"/>
                <a:cs typeface="Arial Unicode MS" pitchFamily="34" charset="-122"/>
              </a:rPr>
              <a:t>URL </a:t>
            </a:r>
            <a:r>
              <a:rPr lang="en-US" altLang="zh-CN" sz="2200" dirty="0" err="1">
                <a:ea typeface="宋体" pitchFamily="2" charset="-122"/>
                <a:cs typeface="Arial Unicode MS" pitchFamily="34" charset="-122"/>
              </a:rPr>
              <a:t>netchinaren</a:t>
            </a:r>
            <a:r>
              <a:rPr lang="en-US" altLang="zh-CN" sz="2200" dirty="0">
                <a:ea typeface="宋体" pitchFamily="2" charset="-122"/>
                <a:cs typeface="Arial Unicode MS" pitchFamily="34" charset="-122"/>
              </a:rPr>
              <a:t> = new URL ("http://www.atguigu.com/index.shtml"); </a:t>
            </a:r>
          </a:p>
          <a:p>
            <a:pPr lvl="1">
              <a:lnSpc>
                <a:spcPct val="120000"/>
              </a:lnSpc>
              <a:buFont typeface="Wingdings" pitchFamily="2" charset="2"/>
              <a:buChar char="Ø"/>
            </a:pPr>
            <a:r>
              <a:rPr lang="en-US" altLang="zh-CN" sz="2200" dirty="0" err="1">
                <a:ea typeface="宋体" pitchFamily="2" charset="-122"/>
                <a:cs typeface="Arial Unicode MS" pitchFamily="34" charset="-122"/>
              </a:rPr>
              <a:t>URLConnectonn</a:t>
            </a:r>
            <a:r>
              <a:rPr lang="en-US" altLang="zh-CN" sz="2200" dirty="0">
                <a:ea typeface="宋体" pitchFamily="2" charset="-122"/>
                <a:cs typeface="Arial Unicode MS" pitchFamily="34" charset="-122"/>
              </a:rPr>
              <a:t> u = </a:t>
            </a:r>
            <a:r>
              <a:rPr lang="en-US" altLang="zh-CN" sz="2200" dirty="0" err="1">
                <a:ea typeface="宋体" pitchFamily="2" charset="-122"/>
                <a:cs typeface="Arial Unicode MS" pitchFamily="34" charset="-122"/>
              </a:rPr>
              <a:t>netchinaren.openConnection</a:t>
            </a:r>
            <a:r>
              <a:rPr lang="en-US" altLang="zh-CN" sz="2200" dirty="0">
                <a:ea typeface="宋体" pitchFamily="2" charset="-122"/>
                <a:cs typeface="Arial Unicode MS" pitchFamily="34" charset="-122"/>
              </a:rPr>
              <a:t>( ); </a:t>
            </a:r>
            <a:endParaRPr lang="zh-CN" altLang="en-US" sz="2200" dirty="0">
              <a:ea typeface="宋体" pitchFamily="2" charset="-122"/>
              <a:cs typeface="Arial Unicode MS" pitchFamily="34" charset="-122"/>
            </a:endParaRPr>
          </a:p>
        </p:txBody>
      </p:sp>
    </p:spTree>
    <p:extLst>
      <p:ext uri="{BB962C8B-B14F-4D97-AF65-F5344CB8AC3E}">
        <p14:creationId xmlns:p14="http://schemas.microsoft.com/office/powerpoint/2010/main" val="21743795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1720" y="836712"/>
            <a:ext cx="5184576" cy="792088"/>
          </a:xfrm>
        </p:spPr>
        <p:txBody>
          <a:bodyPr/>
          <a:lstStyle/>
          <a:p>
            <a:r>
              <a:rPr lang="en-US" altLang="zh-CN" b="1" dirty="0" err="1">
                <a:latin typeface="+mn-lt"/>
                <a:ea typeface="宋体" pitchFamily="2" charset="-122"/>
                <a:cs typeface="Arial Unicode MS" pitchFamily="34" charset="-122"/>
              </a:rPr>
              <a:t>URLConnection</a:t>
            </a:r>
            <a:r>
              <a:rPr lang="zh-CN" altLang="en-US" b="1" dirty="0">
                <a:latin typeface="+mn-lt"/>
                <a:ea typeface="宋体" pitchFamily="2" charset="-122"/>
                <a:cs typeface="Arial Unicode MS" pitchFamily="34" charset="-122"/>
              </a:rPr>
              <a:t>类</a:t>
            </a:r>
            <a:endParaRPr lang="zh-CN" altLang="en-US" dirty="0">
              <a:latin typeface="+mn-lt"/>
              <a:ea typeface="宋体" pitchFamily="2" charset="-122"/>
            </a:endParaRPr>
          </a:p>
        </p:txBody>
      </p:sp>
      <p:sp>
        <p:nvSpPr>
          <p:cNvPr id="3" name="内容占位符 2"/>
          <p:cNvSpPr>
            <a:spLocks noGrp="1"/>
          </p:cNvSpPr>
          <p:nvPr>
            <p:ph idx="1"/>
          </p:nvPr>
        </p:nvSpPr>
        <p:spPr>
          <a:xfrm>
            <a:off x="467544" y="1772816"/>
            <a:ext cx="8229600" cy="4536504"/>
          </a:xfrm>
        </p:spPr>
        <p:txBody>
          <a:bodyPr>
            <a:noAutofit/>
          </a:bodyPr>
          <a:lstStyle/>
          <a:p>
            <a:pPr>
              <a:buFont typeface="Wingdings" pitchFamily="2" charset="2"/>
              <a:buChar char="l"/>
            </a:pPr>
            <a:r>
              <a:rPr lang="zh-CN" altLang="en-US" sz="2400" dirty="0">
                <a:ea typeface="宋体" pitchFamily="2" charset="-122"/>
                <a:cs typeface="Arial Unicode MS" pitchFamily="34" charset="-122"/>
              </a:rPr>
              <a:t>通过</a:t>
            </a:r>
            <a:r>
              <a:rPr lang="en-US" altLang="zh-CN" sz="2400" dirty="0" err="1">
                <a:ea typeface="宋体" pitchFamily="2" charset="-122"/>
                <a:cs typeface="Arial Unicode MS" pitchFamily="34" charset="-122"/>
              </a:rPr>
              <a:t>URLConnection</a:t>
            </a:r>
            <a:r>
              <a:rPr lang="zh-CN" altLang="en-US" sz="2400" dirty="0">
                <a:ea typeface="宋体" pitchFamily="2" charset="-122"/>
                <a:cs typeface="Arial Unicode MS" pitchFamily="34" charset="-122"/>
              </a:rPr>
              <a:t>对象获取的输入流和输出流，即可以与现有的</a:t>
            </a:r>
            <a:r>
              <a:rPr lang="en-US" altLang="zh-CN" sz="2400" dirty="0">
                <a:ea typeface="宋体" pitchFamily="2" charset="-122"/>
                <a:cs typeface="Arial Unicode MS" pitchFamily="34" charset="-122"/>
              </a:rPr>
              <a:t>CGI</a:t>
            </a:r>
            <a:r>
              <a:rPr lang="zh-CN" altLang="en-US" sz="2400" dirty="0">
                <a:ea typeface="宋体" pitchFamily="2" charset="-122"/>
                <a:cs typeface="Arial Unicode MS" pitchFamily="34" charset="-122"/>
              </a:rPr>
              <a:t>程序进行交互。</a:t>
            </a:r>
            <a:endParaRPr lang="en-US" altLang="zh-CN" sz="2400" dirty="0">
              <a:ea typeface="宋体" pitchFamily="2" charset="-122"/>
              <a:cs typeface="Arial Unicode MS" pitchFamily="34" charset="-122"/>
            </a:endParaRPr>
          </a:p>
          <a:p>
            <a:pPr lvl="1">
              <a:buFont typeface="Wingdings" pitchFamily="2" charset="2"/>
              <a:buChar char="Ø"/>
            </a:pPr>
            <a:r>
              <a:rPr lang="en-US" altLang="zh-CN" dirty="0">
                <a:ea typeface="宋体" pitchFamily="2" charset="-122"/>
                <a:cs typeface="Arial Unicode MS" pitchFamily="34" charset="-122"/>
              </a:rPr>
              <a:t>public Object </a:t>
            </a:r>
            <a:r>
              <a:rPr lang="en-US" altLang="zh-CN" dirty="0" err="1">
                <a:ea typeface="宋体" pitchFamily="2" charset="-122"/>
                <a:cs typeface="Arial Unicode MS" pitchFamily="34" charset="-122"/>
              </a:rPr>
              <a:t>getContent</a:t>
            </a:r>
            <a:r>
              <a:rPr lang="en-US" altLang="zh-CN" dirty="0">
                <a:ea typeface="宋体" pitchFamily="2" charset="-122"/>
                <a:cs typeface="Arial Unicode MS" pitchFamily="34" charset="-122"/>
              </a:rPr>
              <a:t>( ) throws </a:t>
            </a:r>
            <a:r>
              <a:rPr lang="en-US" altLang="zh-CN" dirty="0" err="1">
                <a:ea typeface="宋体" pitchFamily="2" charset="-122"/>
                <a:cs typeface="Arial Unicode MS" pitchFamily="34" charset="-122"/>
              </a:rPr>
              <a:t>IOException</a:t>
            </a:r>
            <a:endParaRPr lang="en-US" altLang="zh-CN" dirty="0">
              <a:ea typeface="宋体" pitchFamily="2" charset="-122"/>
              <a:cs typeface="Arial Unicode MS" pitchFamily="34" charset="-122"/>
            </a:endParaRPr>
          </a:p>
          <a:p>
            <a:pPr lvl="1">
              <a:buFont typeface="Wingdings" pitchFamily="2" charset="2"/>
              <a:buChar char="Ø"/>
            </a:pPr>
            <a:r>
              <a:rPr lang="en-US" altLang="zh-CN" dirty="0">
                <a:ea typeface="宋体" pitchFamily="2" charset="-122"/>
                <a:cs typeface="Arial Unicode MS" pitchFamily="34" charset="-122"/>
              </a:rPr>
              <a:t>public </a:t>
            </a:r>
            <a:r>
              <a:rPr lang="en-US" altLang="zh-CN" dirty="0" err="1">
                <a:ea typeface="宋体" pitchFamily="2" charset="-122"/>
                <a:cs typeface="Arial Unicode MS" pitchFamily="34" charset="-122"/>
              </a:rPr>
              <a:t>int</a:t>
            </a:r>
            <a:r>
              <a:rPr lang="en-US" altLang="zh-CN" dirty="0">
                <a:ea typeface="宋体" pitchFamily="2" charset="-122"/>
                <a:cs typeface="Arial Unicode MS" pitchFamily="34" charset="-122"/>
              </a:rPr>
              <a:t> </a:t>
            </a:r>
            <a:r>
              <a:rPr lang="en-US" altLang="zh-CN" dirty="0" err="1">
                <a:ea typeface="宋体" pitchFamily="2" charset="-122"/>
                <a:cs typeface="Arial Unicode MS" pitchFamily="34" charset="-122"/>
              </a:rPr>
              <a:t>getContentLength</a:t>
            </a:r>
            <a:r>
              <a:rPr lang="en-US" altLang="zh-CN" dirty="0">
                <a:ea typeface="宋体" pitchFamily="2" charset="-122"/>
                <a:cs typeface="Arial Unicode MS" pitchFamily="34" charset="-122"/>
              </a:rPr>
              <a:t>( )</a:t>
            </a:r>
          </a:p>
          <a:p>
            <a:pPr lvl="1">
              <a:buFont typeface="Wingdings" pitchFamily="2" charset="2"/>
              <a:buChar char="Ø"/>
            </a:pPr>
            <a:r>
              <a:rPr lang="en-US" altLang="zh-CN" dirty="0">
                <a:ea typeface="宋体" pitchFamily="2" charset="-122"/>
                <a:cs typeface="Arial Unicode MS" pitchFamily="34" charset="-122"/>
              </a:rPr>
              <a:t>public String </a:t>
            </a:r>
            <a:r>
              <a:rPr lang="en-US" altLang="zh-CN" dirty="0" err="1">
                <a:ea typeface="宋体" pitchFamily="2" charset="-122"/>
                <a:cs typeface="Arial Unicode MS" pitchFamily="34" charset="-122"/>
              </a:rPr>
              <a:t>getContentType</a:t>
            </a:r>
            <a:r>
              <a:rPr lang="en-US" altLang="zh-CN" dirty="0">
                <a:ea typeface="宋体" pitchFamily="2" charset="-122"/>
                <a:cs typeface="Arial Unicode MS" pitchFamily="34" charset="-122"/>
              </a:rPr>
              <a:t>( )</a:t>
            </a:r>
          </a:p>
          <a:p>
            <a:pPr lvl="1">
              <a:buFont typeface="Wingdings" pitchFamily="2" charset="2"/>
              <a:buChar char="Ø"/>
            </a:pPr>
            <a:r>
              <a:rPr lang="en-US" altLang="zh-CN" dirty="0">
                <a:ea typeface="宋体" pitchFamily="2" charset="-122"/>
                <a:cs typeface="Arial Unicode MS" pitchFamily="34" charset="-122"/>
              </a:rPr>
              <a:t>public long </a:t>
            </a:r>
            <a:r>
              <a:rPr lang="en-US" altLang="zh-CN" dirty="0" err="1">
                <a:ea typeface="宋体" pitchFamily="2" charset="-122"/>
                <a:cs typeface="Arial Unicode MS" pitchFamily="34" charset="-122"/>
              </a:rPr>
              <a:t>getDate</a:t>
            </a:r>
            <a:r>
              <a:rPr lang="en-US" altLang="zh-CN" dirty="0">
                <a:ea typeface="宋体" pitchFamily="2" charset="-122"/>
                <a:cs typeface="Arial Unicode MS" pitchFamily="34" charset="-122"/>
              </a:rPr>
              <a:t>( )</a:t>
            </a:r>
          </a:p>
          <a:p>
            <a:pPr lvl="1">
              <a:buFont typeface="Wingdings" pitchFamily="2" charset="2"/>
              <a:buChar char="Ø"/>
            </a:pPr>
            <a:r>
              <a:rPr lang="en-US" altLang="zh-CN" dirty="0">
                <a:ea typeface="宋体" pitchFamily="2" charset="-122"/>
                <a:cs typeface="Arial Unicode MS" pitchFamily="34" charset="-122"/>
              </a:rPr>
              <a:t>public long </a:t>
            </a:r>
            <a:r>
              <a:rPr lang="en-US" altLang="zh-CN" dirty="0" err="1">
                <a:ea typeface="宋体" pitchFamily="2" charset="-122"/>
                <a:cs typeface="Arial Unicode MS" pitchFamily="34" charset="-122"/>
              </a:rPr>
              <a:t>getLastModified</a:t>
            </a:r>
            <a:r>
              <a:rPr lang="en-US" altLang="zh-CN" dirty="0">
                <a:ea typeface="宋体" pitchFamily="2" charset="-122"/>
                <a:cs typeface="Arial Unicode MS" pitchFamily="34" charset="-122"/>
              </a:rPr>
              <a:t>( )</a:t>
            </a:r>
          </a:p>
          <a:p>
            <a:pPr lvl="1">
              <a:buFont typeface="Wingdings" pitchFamily="2" charset="2"/>
              <a:buChar char="Ø"/>
            </a:pPr>
            <a:r>
              <a:rPr lang="en-US" altLang="zh-CN" b="1" dirty="0">
                <a:solidFill>
                  <a:srgbClr val="C00000"/>
                </a:solidFill>
                <a:ea typeface="宋体" pitchFamily="2" charset="-122"/>
                <a:cs typeface="Arial Unicode MS" pitchFamily="34" charset="-122"/>
              </a:rPr>
              <a:t>public </a:t>
            </a:r>
            <a:r>
              <a:rPr lang="en-US" altLang="zh-CN" b="1" dirty="0" err="1">
                <a:solidFill>
                  <a:srgbClr val="C00000"/>
                </a:solidFill>
                <a:ea typeface="宋体" pitchFamily="2" charset="-122"/>
                <a:cs typeface="Arial Unicode MS" pitchFamily="34" charset="-122"/>
              </a:rPr>
              <a:t>InputStream</a:t>
            </a:r>
            <a:r>
              <a:rPr lang="en-US" altLang="zh-CN" b="1" dirty="0">
                <a:solidFill>
                  <a:srgbClr val="C00000"/>
                </a:solidFill>
                <a:ea typeface="宋体" pitchFamily="2" charset="-122"/>
                <a:cs typeface="Arial Unicode MS" pitchFamily="34" charset="-122"/>
              </a:rPr>
              <a:t> </a:t>
            </a:r>
            <a:r>
              <a:rPr lang="en-US" altLang="zh-CN" b="1" dirty="0" err="1">
                <a:solidFill>
                  <a:srgbClr val="C00000"/>
                </a:solidFill>
                <a:ea typeface="宋体" pitchFamily="2" charset="-122"/>
                <a:cs typeface="Arial Unicode MS" pitchFamily="34" charset="-122"/>
              </a:rPr>
              <a:t>getInputStream</a:t>
            </a:r>
            <a:r>
              <a:rPr lang="en-US" altLang="zh-CN" b="1" dirty="0">
                <a:solidFill>
                  <a:srgbClr val="C00000"/>
                </a:solidFill>
                <a:ea typeface="宋体" pitchFamily="2" charset="-122"/>
                <a:cs typeface="Arial Unicode MS" pitchFamily="34" charset="-122"/>
              </a:rPr>
              <a:t>( )throws </a:t>
            </a:r>
            <a:r>
              <a:rPr lang="en-US" altLang="zh-CN" b="1" dirty="0" err="1">
                <a:solidFill>
                  <a:srgbClr val="C00000"/>
                </a:solidFill>
                <a:ea typeface="宋体" pitchFamily="2" charset="-122"/>
                <a:cs typeface="Arial Unicode MS" pitchFamily="34" charset="-122"/>
              </a:rPr>
              <a:t>IOException</a:t>
            </a:r>
            <a:endParaRPr lang="en-US" altLang="zh-CN" b="1" dirty="0">
              <a:solidFill>
                <a:srgbClr val="C00000"/>
              </a:solidFill>
              <a:ea typeface="宋体" pitchFamily="2" charset="-122"/>
              <a:cs typeface="Arial Unicode MS" pitchFamily="34" charset="-122"/>
            </a:endParaRPr>
          </a:p>
          <a:p>
            <a:pPr lvl="1">
              <a:buFont typeface="Wingdings" pitchFamily="2" charset="2"/>
              <a:buChar char="Ø"/>
            </a:pPr>
            <a:r>
              <a:rPr lang="en-US" altLang="zh-CN" dirty="0">
                <a:ea typeface="宋体" pitchFamily="2" charset="-122"/>
                <a:cs typeface="Arial Unicode MS" pitchFamily="34" charset="-122"/>
              </a:rPr>
              <a:t>public </a:t>
            </a:r>
            <a:r>
              <a:rPr lang="en-US" altLang="zh-CN" dirty="0" err="1">
                <a:ea typeface="宋体" pitchFamily="2" charset="-122"/>
                <a:cs typeface="Arial Unicode MS" pitchFamily="34" charset="-122"/>
              </a:rPr>
              <a:t>OutputSteram</a:t>
            </a:r>
            <a:r>
              <a:rPr lang="en-US" altLang="zh-CN" dirty="0">
                <a:ea typeface="宋体" pitchFamily="2" charset="-122"/>
                <a:cs typeface="Arial Unicode MS" pitchFamily="34" charset="-122"/>
              </a:rPr>
              <a:t> </a:t>
            </a:r>
            <a:r>
              <a:rPr lang="en-US" altLang="zh-CN" dirty="0" err="1">
                <a:ea typeface="宋体" pitchFamily="2" charset="-122"/>
                <a:cs typeface="Arial Unicode MS" pitchFamily="34" charset="-122"/>
              </a:rPr>
              <a:t>getOutputStream</a:t>
            </a:r>
            <a:r>
              <a:rPr lang="en-US" altLang="zh-CN" dirty="0">
                <a:ea typeface="宋体" pitchFamily="2" charset="-122"/>
                <a:cs typeface="Arial Unicode MS" pitchFamily="34" charset="-122"/>
              </a:rPr>
              <a:t>( )throws </a:t>
            </a:r>
            <a:r>
              <a:rPr lang="en-US" altLang="zh-CN" dirty="0" err="1">
                <a:ea typeface="宋体" pitchFamily="2" charset="-122"/>
                <a:cs typeface="Arial Unicode MS" pitchFamily="34" charset="-122"/>
              </a:rPr>
              <a:t>IOException</a:t>
            </a:r>
            <a:endParaRPr lang="en-US" altLang="zh-CN" dirty="0">
              <a:ea typeface="宋体" pitchFamily="2" charset="-122"/>
              <a:cs typeface="Arial Unicode MS" pitchFamily="34" charset="-122"/>
            </a:endParaRPr>
          </a:p>
          <a:p>
            <a:endParaRPr lang="zh-CN" altLang="en-US" sz="2400" dirty="0">
              <a:ea typeface="宋体" pitchFamily="2" charset="-122"/>
              <a:cs typeface="Arial Unicode MS" pitchFamily="34" charset="-122"/>
            </a:endParaRPr>
          </a:p>
        </p:txBody>
      </p:sp>
    </p:spTree>
    <p:extLst>
      <p:ext uri="{BB962C8B-B14F-4D97-AF65-F5344CB8AC3E}">
        <p14:creationId xmlns:p14="http://schemas.microsoft.com/office/powerpoint/2010/main" val="167502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987824" y="692696"/>
            <a:ext cx="3744416" cy="864096"/>
          </a:xfrm>
        </p:spPr>
        <p:txBody>
          <a:bodyPr/>
          <a:lstStyle/>
          <a:p>
            <a:r>
              <a:rPr lang="zh-CN" altLang="en-US" b="1" dirty="0">
                <a:latin typeface="+mn-lt"/>
                <a:ea typeface="宋体" pitchFamily="2" charset="-122"/>
                <a:cs typeface="Arial Unicode MS" pitchFamily="34" charset="-122"/>
              </a:rPr>
              <a:t>小   结 </a:t>
            </a:r>
          </a:p>
        </p:txBody>
      </p:sp>
      <p:sp>
        <p:nvSpPr>
          <p:cNvPr id="29699" name="Rectangle 3"/>
          <p:cNvSpPr>
            <a:spLocks noGrp="1" noChangeArrowheads="1"/>
          </p:cNvSpPr>
          <p:nvPr>
            <p:ph type="body" idx="1"/>
          </p:nvPr>
        </p:nvSpPr>
        <p:spPr>
          <a:xfrm>
            <a:off x="179512" y="1556792"/>
            <a:ext cx="8784976" cy="4752528"/>
          </a:xfrm>
        </p:spPr>
        <p:txBody>
          <a:bodyPr>
            <a:noAutofit/>
          </a:bodyPr>
          <a:lstStyle/>
          <a:p>
            <a:pPr>
              <a:buFont typeface="Wingdings" pitchFamily="2" charset="2"/>
              <a:buChar char="l"/>
            </a:pPr>
            <a:r>
              <a:rPr lang="zh-CN" altLang="en-US" sz="1800" dirty="0">
                <a:ea typeface="宋体" pitchFamily="2" charset="-122"/>
                <a:cs typeface="Arial Unicode MS" pitchFamily="34" charset="-122"/>
              </a:rPr>
              <a:t>位于网络中的计算机具有唯一的</a:t>
            </a:r>
            <a:r>
              <a:rPr lang="en-US" altLang="zh-CN" sz="1800" dirty="0">
                <a:ea typeface="宋体" pitchFamily="2" charset="-122"/>
                <a:cs typeface="Arial Unicode MS" pitchFamily="34" charset="-122"/>
              </a:rPr>
              <a:t>IP</a:t>
            </a:r>
            <a:r>
              <a:rPr lang="zh-CN" altLang="en-US" sz="1800" dirty="0">
                <a:ea typeface="宋体" pitchFamily="2" charset="-122"/>
                <a:cs typeface="Arial Unicode MS" pitchFamily="34" charset="-122"/>
              </a:rPr>
              <a:t>地址，这样不同的主机可以互相区分。</a:t>
            </a:r>
            <a:endParaRPr lang="en-US" altLang="zh-CN" sz="1800" dirty="0">
              <a:ea typeface="宋体" pitchFamily="2" charset="-122"/>
              <a:cs typeface="Arial Unicode MS" pitchFamily="34" charset="-122"/>
            </a:endParaRPr>
          </a:p>
          <a:p>
            <a:pPr>
              <a:buFont typeface="Wingdings" pitchFamily="2" charset="2"/>
              <a:buChar char="l"/>
            </a:pPr>
            <a:r>
              <a:rPr lang="zh-CN" altLang="en-US" sz="1800" dirty="0">
                <a:solidFill>
                  <a:srgbClr val="C00000"/>
                </a:solidFill>
                <a:ea typeface="宋体" pitchFamily="2" charset="-122"/>
                <a:cs typeface="Arial Unicode MS" pitchFamily="34" charset="-122"/>
              </a:rPr>
              <a:t>客户端－服务器</a:t>
            </a:r>
            <a:r>
              <a:rPr lang="zh-CN" altLang="en-US" sz="1800" dirty="0">
                <a:ea typeface="宋体" pitchFamily="2" charset="-122"/>
                <a:cs typeface="Arial Unicode MS" pitchFamily="34" charset="-122"/>
              </a:rPr>
              <a:t>是一种最常见的网络应用程序模型。服务器是一个为其客户端提供某种特定服务的硬件或软件。客户机是一个用户应用程序，用于访问某台服务器提供的服务。</a:t>
            </a:r>
            <a:r>
              <a:rPr lang="zh-CN" altLang="en-US" sz="1800" dirty="0">
                <a:solidFill>
                  <a:srgbClr val="C00000"/>
                </a:solidFill>
                <a:ea typeface="宋体" pitchFamily="2" charset="-122"/>
                <a:cs typeface="Arial Unicode MS" pitchFamily="34" charset="-122"/>
              </a:rPr>
              <a:t>端口号</a:t>
            </a:r>
            <a:r>
              <a:rPr lang="zh-CN" altLang="en-US" sz="1800" dirty="0">
                <a:ea typeface="宋体" pitchFamily="2" charset="-122"/>
                <a:cs typeface="Arial Unicode MS" pitchFamily="34" charset="-122"/>
              </a:rPr>
              <a:t>是对一个服务的访问场所，它用于区分同一物理计算机上的多个服务。</a:t>
            </a:r>
            <a:r>
              <a:rPr lang="zh-CN" altLang="en-US" sz="1800" dirty="0">
                <a:solidFill>
                  <a:srgbClr val="C00000"/>
                </a:solidFill>
                <a:ea typeface="宋体" pitchFamily="2" charset="-122"/>
                <a:cs typeface="Arial Unicode MS" pitchFamily="34" charset="-122"/>
              </a:rPr>
              <a:t>套接字</a:t>
            </a:r>
            <a:r>
              <a:rPr lang="zh-CN" altLang="en-US" sz="1800" dirty="0">
                <a:ea typeface="宋体" pitchFamily="2" charset="-122"/>
                <a:cs typeface="Arial Unicode MS" pitchFamily="34" charset="-122"/>
              </a:rPr>
              <a:t>用于连接客户端和服务器，客户端和服务器之间的每个通信会话使用一个不同的套接字。</a:t>
            </a:r>
            <a:r>
              <a:rPr lang="en-US" altLang="zh-CN" sz="1800" dirty="0">
                <a:ea typeface="宋体" pitchFamily="2" charset="-122"/>
                <a:cs typeface="Arial Unicode MS" pitchFamily="34" charset="-122"/>
              </a:rPr>
              <a:t>TCP</a:t>
            </a:r>
            <a:r>
              <a:rPr lang="zh-CN" altLang="en-US" sz="1800" dirty="0">
                <a:ea typeface="宋体" pitchFamily="2" charset="-122"/>
                <a:cs typeface="Arial Unicode MS" pitchFamily="34" charset="-122"/>
              </a:rPr>
              <a:t>协议用于实现面向连接的会话。</a:t>
            </a:r>
          </a:p>
          <a:p>
            <a:pPr>
              <a:buFont typeface="Wingdings" pitchFamily="2" charset="2"/>
              <a:buChar char="l"/>
            </a:pPr>
            <a:r>
              <a:rPr lang="en-US" altLang="zh-CN" sz="1800" dirty="0">
                <a:ea typeface="宋体" pitchFamily="2" charset="-122"/>
                <a:cs typeface="Arial Unicode MS" pitchFamily="34" charset="-122"/>
              </a:rPr>
              <a:t>Java </a:t>
            </a:r>
            <a:r>
              <a:rPr lang="zh-CN" altLang="en-US" sz="1800" dirty="0">
                <a:ea typeface="宋体" pitchFamily="2" charset="-122"/>
                <a:cs typeface="Arial Unicode MS" pitchFamily="34" charset="-122"/>
              </a:rPr>
              <a:t>中有关网络方面的功能都定义在</a:t>
            </a:r>
            <a:r>
              <a:rPr lang="en-US" altLang="zh-CN" sz="1800" dirty="0">
                <a:ea typeface="宋体" pitchFamily="2" charset="-122"/>
                <a:cs typeface="Arial Unicode MS" pitchFamily="34" charset="-122"/>
              </a:rPr>
              <a:t> java.net </a:t>
            </a:r>
            <a:r>
              <a:rPr lang="zh-CN" altLang="en-US" sz="1800" dirty="0">
                <a:ea typeface="宋体" pitchFamily="2" charset="-122"/>
                <a:cs typeface="Arial Unicode MS" pitchFamily="34" charset="-122"/>
              </a:rPr>
              <a:t>程序包中。</a:t>
            </a:r>
            <a:r>
              <a:rPr lang="en-US" altLang="zh-CN" sz="1800" dirty="0">
                <a:ea typeface="宋体" pitchFamily="2" charset="-122"/>
                <a:cs typeface="Arial Unicode MS" pitchFamily="34" charset="-122"/>
              </a:rPr>
              <a:t>Java </a:t>
            </a:r>
            <a:r>
              <a:rPr lang="zh-CN" altLang="en-US" sz="1800" dirty="0">
                <a:ea typeface="宋体" pitchFamily="2" charset="-122"/>
                <a:cs typeface="Arial Unicode MS" pitchFamily="34" charset="-122"/>
              </a:rPr>
              <a:t>用 </a:t>
            </a:r>
            <a:r>
              <a:rPr lang="en-US" altLang="zh-CN" sz="1800" dirty="0" err="1">
                <a:ea typeface="宋体" pitchFamily="2" charset="-122"/>
                <a:cs typeface="Arial Unicode MS" pitchFamily="34" charset="-122"/>
              </a:rPr>
              <a:t>InetAddress</a:t>
            </a:r>
            <a:r>
              <a:rPr lang="en-US" altLang="zh-CN" sz="1800" dirty="0">
                <a:ea typeface="宋体" pitchFamily="2" charset="-122"/>
                <a:cs typeface="Arial Unicode MS" pitchFamily="34" charset="-122"/>
              </a:rPr>
              <a:t> </a:t>
            </a:r>
            <a:r>
              <a:rPr lang="zh-CN" altLang="en-US" sz="1800" dirty="0">
                <a:ea typeface="宋体" pitchFamily="2" charset="-122"/>
                <a:cs typeface="Arial Unicode MS" pitchFamily="34" charset="-122"/>
              </a:rPr>
              <a:t>对象表示 </a:t>
            </a:r>
            <a:r>
              <a:rPr lang="en-US" altLang="zh-CN" sz="1800" dirty="0">
                <a:solidFill>
                  <a:srgbClr val="C00000"/>
                </a:solidFill>
                <a:ea typeface="宋体" pitchFamily="2" charset="-122"/>
                <a:cs typeface="Arial Unicode MS" pitchFamily="34" charset="-122"/>
              </a:rPr>
              <a:t>IP </a:t>
            </a:r>
            <a:r>
              <a:rPr lang="zh-CN" altLang="en-US" sz="1800" dirty="0">
                <a:solidFill>
                  <a:srgbClr val="C00000"/>
                </a:solidFill>
                <a:ea typeface="宋体" pitchFamily="2" charset="-122"/>
                <a:cs typeface="Arial Unicode MS" pitchFamily="34" charset="-122"/>
              </a:rPr>
              <a:t>地址</a:t>
            </a:r>
            <a:r>
              <a:rPr lang="zh-CN" altLang="en-US" sz="1800" dirty="0">
                <a:ea typeface="宋体" pitchFamily="2" charset="-122"/>
                <a:cs typeface="Arial Unicode MS" pitchFamily="34" charset="-122"/>
              </a:rPr>
              <a:t>，该对象里有两个字段：主机名(</a:t>
            </a:r>
            <a:r>
              <a:rPr lang="en-US" altLang="zh-CN" sz="1800" dirty="0">
                <a:ea typeface="宋体" pitchFamily="2" charset="-122"/>
                <a:cs typeface="Arial Unicode MS" pitchFamily="34" charset="-122"/>
              </a:rPr>
              <a:t>String) </a:t>
            </a:r>
            <a:r>
              <a:rPr lang="zh-CN" altLang="en-US" sz="1800" dirty="0">
                <a:ea typeface="宋体" pitchFamily="2" charset="-122"/>
                <a:cs typeface="Arial Unicode MS" pitchFamily="34" charset="-122"/>
              </a:rPr>
              <a:t>和 </a:t>
            </a:r>
            <a:r>
              <a:rPr lang="en-US" altLang="zh-CN" sz="1800" dirty="0">
                <a:ea typeface="宋体" pitchFamily="2" charset="-122"/>
                <a:cs typeface="Arial Unicode MS" pitchFamily="34" charset="-122"/>
              </a:rPr>
              <a:t>IP </a:t>
            </a:r>
            <a:r>
              <a:rPr lang="zh-CN" altLang="en-US" sz="1800" dirty="0">
                <a:ea typeface="宋体" pitchFamily="2" charset="-122"/>
                <a:cs typeface="Arial Unicode MS" pitchFamily="34" charset="-122"/>
              </a:rPr>
              <a:t>地址(</a:t>
            </a:r>
            <a:r>
              <a:rPr lang="en-US" altLang="zh-CN" sz="1800" dirty="0" err="1">
                <a:ea typeface="宋体" pitchFamily="2" charset="-122"/>
                <a:cs typeface="Arial Unicode MS" pitchFamily="34" charset="-122"/>
              </a:rPr>
              <a:t>int</a:t>
            </a:r>
            <a:r>
              <a:rPr lang="en-US" altLang="zh-CN" sz="1800" dirty="0">
                <a:ea typeface="宋体" pitchFamily="2" charset="-122"/>
                <a:cs typeface="Arial Unicode MS" pitchFamily="34" charset="-122"/>
              </a:rPr>
              <a:t>)。</a:t>
            </a:r>
          </a:p>
          <a:p>
            <a:pPr>
              <a:buFont typeface="Wingdings" pitchFamily="2" charset="2"/>
              <a:buChar char="l"/>
            </a:pPr>
            <a:r>
              <a:rPr lang="zh-CN" altLang="en-US" sz="1800" dirty="0">
                <a:ea typeface="宋体" pitchFamily="2" charset="-122"/>
                <a:cs typeface="Arial Unicode MS" pitchFamily="34" charset="-122"/>
              </a:rPr>
              <a:t>类 </a:t>
            </a:r>
            <a:r>
              <a:rPr lang="en-US" altLang="zh-CN" sz="1800" dirty="0">
                <a:ea typeface="宋体" pitchFamily="2" charset="-122"/>
                <a:cs typeface="Arial Unicode MS" pitchFamily="34" charset="-122"/>
              </a:rPr>
              <a:t>Socket </a:t>
            </a:r>
            <a:r>
              <a:rPr lang="zh-CN" altLang="en-US" sz="1800" dirty="0">
                <a:ea typeface="宋体" pitchFamily="2" charset="-122"/>
                <a:cs typeface="Arial Unicode MS" pitchFamily="34" charset="-122"/>
              </a:rPr>
              <a:t>和 </a:t>
            </a:r>
            <a:r>
              <a:rPr lang="en-US" altLang="zh-CN" sz="1800" dirty="0" err="1">
                <a:ea typeface="宋体" pitchFamily="2" charset="-122"/>
                <a:cs typeface="Arial Unicode MS" pitchFamily="34" charset="-122"/>
              </a:rPr>
              <a:t>ServerSocket</a:t>
            </a:r>
            <a:r>
              <a:rPr lang="en-US" altLang="zh-CN" sz="1800" dirty="0">
                <a:ea typeface="宋体" pitchFamily="2" charset="-122"/>
                <a:cs typeface="Arial Unicode MS" pitchFamily="34" charset="-122"/>
              </a:rPr>
              <a:t> </a:t>
            </a:r>
            <a:r>
              <a:rPr lang="zh-CN" altLang="en-US" sz="1800" dirty="0">
                <a:ea typeface="宋体" pitchFamily="2" charset="-122"/>
                <a:cs typeface="Arial Unicode MS" pitchFamily="34" charset="-122"/>
              </a:rPr>
              <a:t>实现了基于</a:t>
            </a:r>
            <a:r>
              <a:rPr lang="en-US" altLang="zh-CN" sz="1800" dirty="0">
                <a:ea typeface="宋体" pitchFamily="2" charset="-122"/>
                <a:cs typeface="Arial Unicode MS" pitchFamily="34" charset="-122"/>
              </a:rPr>
              <a:t>TCP</a:t>
            </a:r>
            <a:r>
              <a:rPr lang="zh-CN" altLang="en-US" sz="1800" dirty="0">
                <a:ea typeface="宋体" pitchFamily="2" charset="-122"/>
                <a:cs typeface="Arial Unicode MS" pitchFamily="34" charset="-122"/>
              </a:rPr>
              <a:t>协议的客户端－服务器程序。</a:t>
            </a:r>
            <a:r>
              <a:rPr lang="en-US" altLang="zh-CN" sz="1800" dirty="0">
                <a:ea typeface="宋体" pitchFamily="2" charset="-122"/>
                <a:cs typeface="Arial Unicode MS" pitchFamily="34" charset="-122"/>
              </a:rPr>
              <a:t>Socket</a:t>
            </a:r>
            <a:r>
              <a:rPr lang="zh-CN" altLang="en-US" sz="1800" dirty="0">
                <a:ea typeface="宋体" pitchFamily="2" charset="-122"/>
                <a:cs typeface="Arial Unicode MS" pitchFamily="34" charset="-122"/>
              </a:rPr>
              <a:t>是客户端和服务器之间的一个连接，连接创建的细节被隐藏了。这个连接提供了一个安全的数据传输通道，这是因为 </a:t>
            </a:r>
            <a:r>
              <a:rPr lang="en-US" altLang="zh-CN" sz="1800" dirty="0">
                <a:ea typeface="宋体" pitchFamily="2" charset="-122"/>
                <a:cs typeface="Arial Unicode MS" pitchFamily="34" charset="-122"/>
              </a:rPr>
              <a:t>TCP </a:t>
            </a:r>
            <a:r>
              <a:rPr lang="zh-CN" altLang="en-US" sz="1800" dirty="0">
                <a:ea typeface="宋体" pitchFamily="2" charset="-122"/>
                <a:cs typeface="Arial Unicode MS" pitchFamily="34" charset="-122"/>
              </a:rPr>
              <a:t>协议可以解决数据在传送过程中的丢失、损坏、重复、乱序以及网络拥挤等问题，它保证数据可靠的传送。</a:t>
            </a:r>
          </a:p>
          <a:p>
            <a:pPr>
              <a:buFont typeface="Wingdings" pitchFamily="2" charset="2"/>
              <a:buChar char="l"/>
            </a:pPr>
            <a:r>
              <a:rPr lang="zh-CN" altLang="en-US" sz="1800" dirty="0">
                <a:ea typeface="宋体" pitchFamily="2" charset="-122"/>
                <a:cs typeface="Arial Unicode MS" pitchFamily="34" charset="-122"/>
              </a:rPr>
              <a:t>类 </a:t>
            </a:r>
            <a:r>
              <a:rPr lang="en-US" altLang="zh-CN" sz="1800" dirty="0">
                <a:ea typeface="宋体" pitchFamily="2" charset="-122"/>
                <a:cs typeface="Arial Unicode MS" pitchFamily="34" charset="-122"/>
              </a:rPr>
              <a:t>URL </a:t>
            </a:r>
            <a:r>
              <a:rPr lang="zh-CN" altLang="en-US" sz="1800" dirty="0">
                <a:ea typeface="宋体" pitchFamily="2" charset="-122"/>
                <a:cs typeface="Arial Unicode MS" pitchFamily="34" charset="-122"/>
              </a:rPr>
              <a:t>和 </a:t>
            </a:r>
            <a:r>
              <a:rPr lang="en-US" altLang="zh-CN" sz="1800" dirty="0" err="1">
                <a:ea typeface="宋体" pitchFamily="2" charset="-122"/>
                <a:cs typeface="Arial Unicode MS" pitchFamily="34" charset="-122"/>
              </a:rPr>
              <a:t>URLConnection</a:t>
            </a:r>
            <a:r>
              <a:rPr lang="en-US" altLang="zh-CN" sz="1800" dirty="0">
                <a:ea typeface="宋体" pitchFamily="2" charset="-122"/>
                <a:cs typeface="Arial Unicode MS" pitchFamily="34" charset="-122"/>
              </a:rPr>
              <a:t> </a:t>
            </a:r>
            <a:r>
              <a:rPr lang="zh-CN" altLang="en-US" sz="1800" dirty="0">
                <a:ea typeface="宋体" pitchFamily="2" charset="-122"/>
                <a:cs typeface="Arial Unicode MS" pitchFamily="34" charset="-122"/>
              </a:rPr>
              <a:t>提供了最高级网络应用。</a:t>
            </a:r>
            <a:r>
              <a:rPr lang="en-US" altLang="zh-CN" sz="1800" dirty="0">
                <a:ea typeface="宋体" pitchFamily="2" charset="-122"/>
                <a:cs typeface="Arial Unicode MS" pitchFamily="34" charset="-122"/>
              </a:rPr>
              <a:t>URL </a:t>
            </a:r>
            <a:r>
              <a:rPr lang="zh-CN" altLang="en-US" sz="1800" dirty="0">
                <a:ea typeface="宋体" pitchFamily="2" charset="-122"/>
                <a:cs typeface="Arial Unicode MS" pitchFamily="34" charset="-122"/>
              </a:rPr>
              <a:t>的网络资源的位置来同一表示 </a:t>
            </a:r>
            <a:r>
              <a:rPr lang="en-US" altLang="zh-CN" sz="1800" dirty="0">
                <a:ea typeface="宋体" pitchFamily="2" charset="-122"/>
                <a:cs typeface="Arial Unicode MS" pitchFamily="34" charset="-122"/>
              </a:rPr>
              <a:t>Internet </a:t>
            </a:r>
            <a:r>
              <a:rPr lang="zh-CN" altLang="en-US" sz="1800" dirty="0">
                <a:ea typeface="宋体" pitchFamily="2" charset="-122"/>
                <a:cs typeface="Arial Unicode MS" pitchFamily="34" charset="-122"/>
              </a:rPr>
              <a:t>上各种网络资源。通过</a:t>
            </a:r>
            <a:r>
              <a:rPr lang="en-US" altLang="zh-CN" sz="1800" dirty="0">
                <a:ea typeface="宋体" pitchFamily="2" charset="-122"/>
                <a:cs typeface="Arial Unicode MS" pitchFamily="34" charset="-122"/>
              </a:rPr>
              <a:t>URL</a:t>
            </a:r>
            <a:r>
              <a:rPr lang="zh-CN" altLang="en-US" sz="1800" dirty="0">
                <a:ea typeface="宋体" pitchFamily="2" charset="-122"/>
                <a:cs typeface="Arial Unicode MS" pitchFamily="34" charset="-122"/>
              </a:rPr>
              <a:t>对象可以创建当前应用程序和 </a:t>
            </a:r>
            <a:r>
              <a:rPr lang="en-US" altLang="zh-CN" sz="1800" dirty="0">
                <a:ea typeface="宋体" pitchFamily="2" charset="-122"/>
                <a:cs typeface="Arial Unicode MS" pitchFamily="34" charset="-122"/>
              </a:rPr>
              <a:t>URL </a:t>
            </a:r>
            <a:r>
              <a:rPr lang="zh-CN" altLang="en-US" sz="1800" dirty="0">
                <a:ea typeface="宋体" pitchFamily="2" charset="-122"/>
                <a:cs typeface="Arial Unicode MS" pitchFamily="34" charset="-122"/>
              </a:rPr>
              <a:t>表示的网络资源之间的连接，这样当前程序就可以读取网络资源数据，或者把自己的数据传送到网络上去。</a:t>
            </a:r>
          </a:p>
          <a:p>
            <a:endParaRPr lang="zh-CN" altLang="en-US" sz="1800" dirty="0">
              <a:ea typeface="宋体" pitchFamily="2" charset="-122"/>
              <a:cs typeface="Arial Unicode MS" pitchFamily="34" charset="-122"/>
            </a:endParaRPr>
          </a:p>
        </p:txBody>
      </p:sp>
    </p:spTree>
    <p:extLst>
      <p:ext uri="{BB962C8B-B14F-4D97-AF65-F5344CB8AC3E}">
        <p14:creationId xmlns:p14="http://schemas.microsoft.com/office/powerpoint/2010/main" val="770006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411760" y="764704"/>
            <a:ext cx="4834880" cy="926976"/>
          </a:xfrm>
        </p:spPr>
        <p:txBody>
          <a:bodyPr/>
          <a:lstStyle/>
          <a:p>
            <a:r>
              <a:rPr lang="zh-CN" altLang="en-US" b="1" dirty="0">
                <a:latin typeface="宋体" pitchFamily="2" charset="-122"/>
                <a:ea typeface="宋体" pitchFamily="2" charset="-122"/>
                <a:cs typeface="Arial Unicode MS" pitchFamily="34" charset="-122"/>
              </a:rPr>
              <a:t>网络编程概述</a:t>
            </a:r>
          </a:p>
        </p:txBody>
      </p:sp>
      <p:sp>
        <p:nvSpPr>
          <p:cNvPr id="4100" name="Rectangle 4"/>
          <p:cNvSpPr>
            <a:spLocks noGrp="1" noChangeArrowheads="1"/>
          </p:cNvSpPr>
          <p:nvPr>
            <p:ph type="body" idx="1"/>
          </p:nvPr>
        </p:nvSpPr>
        <p:spPr>
          <a:xfrm>
            <a:off x="323528" y="1916832"/>
            <a:ext cx="8568952" cy="3960440"/>
          </a:xfrm>
        </p:spPr>
        <p:txBody>
          <a:bodyPr>
            <a:noAutofit/>
          </a:bodyPr>
          <a:lstStyle/>
          <a:p>
            <a:pPr marL="381000" indent="-381000"/>
            <a:r>
              <a:rPr lang="en-US" altLang="zh-CN" sz="2800" dirty="0">
                <a:ea typeface="宋体" pitchFamily="2" charset="-122"/>
                <a:cs typeface="Arial Unicode MS" pitchFamily="34" charset="-122"/>
              </a:rPr>
              <a:t>Java</a:t>
            </a:r>
            <a:r>
              <a:rPr lang="zh-CN" altLang="en-US" sz="2800" dirty="0">
                <a:ea typeface="宋体" pitchFamily="2" charset="-122"/>
                <a:cs typeface="Arial Unicode MS" pitchFamily="34" charset="-122"/>
              </a:rPr>
              <a:t>是 </a:t>
            </a:r>
            <a:r>
              <a:rPr lang="en-US" altLang="zh-CN" sz="2800" dirty="0">
                <a:ea typeface="宋体" pitchFamily="2" charset="-122"/>
                <a:cs typeface="Arial Unicode MS" pitchFamily="34" charset="-122"/>
              </a:rPr>
              <a:t>Internet </a:t>
            </a:r>
            <a:r>
              <a:rPr lang="zh-CN" altLang="en-US" sz="2800" dirty="0">
                <a:ea typeface="宋体" pitchFamily="2" charset="-122"/>
                <a:cs typeface="Arial Unicode MS" pitchFamily="34" charset="-122"/>
              </a:rPr>
              <a:t>上的语言，它从语言级上提供了对网络应用程序的支持，程序员能够很容易开发常见的网络</a:t>
            </a:r>
            <a:r>
              <a:rPr lang="zh-CN" altLang="en-US" sz="2800">
                <a:ea typeface="宋体" pitchFamily="2" charset="-122"/>
                <a:cs typeface="Arial Unicode MS" pitchFamily="34" charset="-122"/>
              </a:rPr>
              <a:t>应用程序。</a:t>
            </a:r>
            <a:endParaRPr lang="en-US" altLang="zh-CN" sz="2800">
              <a:ea typeface="宋体" pitchFamily="2" charset="-122"/>
              <a:cs typeface="Arial Unicode MS" pitchFamily="34" charset="-122"/>
            </a:endParaRPr>
          </a:p>
          <a:p>
            <a:pPr marL="381000" indent="-381000"/>
            <a:endParaRPr lang="zh-CN" altLang="en-US" sz="2800" dirty="0">
              <a:ea typeface="宋体" pitchFamily="2" charset="-122"/>
              <a:cs typeface="Arial Unicode MS" pitchFamily="34" charset="-122"/>
            </a:endParaRPr>
          </a:p>
          <a:p>
            <a:pPr marL="381000" indent="-381000"/>
            <a:r>
              <a:rPr lang="en-US" altLang="zh-CN" sz="2800" dirty="0">
                <a:ea typeface="宋体" pitchFamily="2" charset="-122"/>
                <a:cs typeface="Arial Unicode MS" pitchFamily="34" charset="-122"/>
              </a:rPr>
              <a:t>Java</a:t>
            </a:r>
            <a:r>
              <a:rPr lang="zh-CN" altLang="en-US" sz="2800" dirty="0">
                <a:ea typeface="宋体" pitchFamily="2" charset="-122"/>
                <a:cs typeface="Arial Unicode MS" pitchFamily="34" charset="-122"/>
              </a:rPr>
              <a:t>提供的网络类库，可以实现无痛的网络连接，联网的底层细节被隐藏在 </a:t>
            </a:r>
            <a:r>
              <a:rPr lang="en-US" altLang="zh-CN" sz="2800" dirty="0">
                <a:ea typeface="宋体" pitchFamily="2" charset="-122"/>
                <a:cs typeface="Arial Unicode MS" pitchFamily="34" charset="-122"/>
              </a:rPr>
              <a:t>Java </a:t>
            </a:r>
            <a:r>
              <a:rPr lang="zh-CN" altLang="en-US" sz="2800" dirty="0">
                <a:ea typeface="宋体" pitchFamily="2" charset="-122"/>
                <a:cs typeface="Arial Unicode MS" pitchFamily="34" charset="-122"/>
              </a:rPr>
              <a:t>的本机安装系统里，由 </a:t>
            </a:r>
            <a:r>
              <a:rPr lang="en-US" altLang="zh-CN" sz="2800" dirty="0">
                <a:ea typeface="宋体" pitchFamily="2" charset="-122"/>
                <a:cs typeface="Arial Unicode MS" pitchFamily="34" charset="-122"/>
              </a:rPr>
              <a:t>JVM </a:t>
            </a:r>
            <a:r>
              <a:rPr lang="zh-CN" altLang="en-US" sz="2800" dirty="0">
                <a:ea typeface="宋体" pitchFamily="2" charset="-122"/>
                <a:cs typeface="Arial Unicode MS" pitchFamily="34" charset="-122"/>
              </a:rPr>
              <a:t>进行控制。并且 </a:t>
            </a:r>
            <a:r>
              <a:rPr lang="en-US" altLang="zh-CN" sz="2800" dirty="0">
                <a:ea typeface="宋体" pitchFamily="2" charset="-122"/>
                <a:cs typeface="Arial Unicode MS" pitchFamily="34" charset="-122"/>
              </a:rPr>
              <a:t>Java </a:t>
            </a:r>
            <a:r>
              <a:rPr lang="zh-CN" altLang="en-US" sz="2800" dirty="0">
                <a:ea typeface="宋体" pitchFamily="2" charset="-122"/>
                <a:cs typeface="Arial Unicode MS" pitchFamily="34" charset="-122"/>
              </a:rPr>
              <a:t>实现了一个跨平台的网络库，</a:t>
            </a:r>
            <a:r>
              <a:rPr lang="zh-CN" altLang="en-US" sz="2800" b="1" dirty="0">
                <a:solidFill>
                  <a:srgbClr val="0000FF"/>
                </a:solidFill>
                <a:ea typeface="宋体" pitchFamily="2" charset="-122"/>
                <a:cs typeface="Arial Unicode MS" pitchFamily="34" charset="-122"/>
              </a:rPr>
              <a:t>程序员面对的是一个统一的网络编程环境。</a:t>
            </a:r>
          </a:p>
        </p:txBody>
      </p:sp>
    </p:spTree>
    <p:custDataLst>
      <p:tags r:id="rId1"/>
    </p:custDataLst>
    <p:extLst>
      <p:ext uri="{BB962C8B-B14F-4D97-AF65-F5344CB8AC3E}">
        <p14:creationId xmlns:p14="http://schemas.microsoft.com/office/powerpoint/2010/main" val="3290927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a:xfrm>
            <a:off x="3203848" y="764704"/>
            <a:ext cx="3682752" cy="710952"/>
          </a:xfrm>
        </p:spPr>
        <p:txBody>
          <a:bodyPr/>
          <a:lstStyle/>
          <a:p>
            <a:r>
              <a:rPr lang="zh-CN" altLang="en-US" b="1" dirty="0">
                <a:latin typeface="宋体" pitchFamily="2" charset="-122"/>
                <a:ea typeface="宋体" pitchFamily="2" charset="-122"/>
                <a:cs typeface="Arial Unicode MS" pitchFamily="34" charset="-122"/>
              </a:rPr>
              <a:t>网络基础 </a:t>
            </a:r>
          </a:p>
        </p:txBody>
      </p:sp>
      <p:sp>
        <p:nvSpPr>
          <p:cNvPr id="1027" name="Rectangle 3"/>
          <p:cNvSpPr>
            <a:spLocks noGrp="1" noChangeArrowheads="1"/>
          </p:cNvSpPr>
          <p:nvPr>
            <p:ph type="body" idx="1"/>
          </p:nvPr>
        </p:nvSpPr>
        <p:spPr>
          <a:xfrm>
            <a:off x="251520" y="1124744"/>
            <a:ext cx="8712968" cy="5040560"/>
          </a:xfrm>
        </p:spPr>
        <p:txBody>
          <a:bodyPr>
            <a:normAutofit/>
          </a:bodyPr>
          <a:lstStyle/>
          <a:p>
            <a:pPr>
              <a:lnSpc>
                <a:spcPct val="110000"/>
              </a:lnSpc>
              <a:buFont typeface="Wingdings" pitchFamily="2" charset="2"/>
              <a:buChar char="l"/>
            </a:pPr>
            <a:r>
              <a:rPr lang="zh-CN" altLang="en-US" b="1" dirty="0">
                <a:ea typeface="宋体" pitchFamily="2" charset="-122"/>
                <a:cs typeface="Arial Unicode MS" pitchFamily="34" charset="-122"/>
              </a:rPr>
              <a:t>计算机网络：</a:t>
            </a:r>
            <a:endParaRPr lang="en-US" altLang="zh-CN" b="1" dirty="0">
              <a:ea typeface="宋体" pitchFamily="2" charset="-122"/>
              <a:cs typeface="Arial Unicode MS" pitchFamily="34" charset="-122"/>
            </a:endParaRPr>
          </a:p>
          <a:p>
            <a:pPr marL="0" indent="0">
              <a:lnSpc>
                <a:spcPct val="110000"/>
              </a:lnSpc>
              <a:buNone/>
            </a:pPr>
            <a:r>
              <a:rPr lang="en-US" altLang="zh-CN" sz="2400" dirty="0">
                <a:ea typeface="宋体" pitchFamily="2" charset="-122"/>
                <a:cs typeface="Arial Unicode MS" pitchFamily="34" charset="-122"/>
              </a:rPr>
              <a:t>     </a:t>
            </a:r>
            <a:r>
              <a:rPr lang="zh-CN" altLang="en-US" sz="2400" dirty="0">
                <a:ea typeface="宋体" pitchFamily="2" charset="-122"/>
                <a:cs typeface="Arial Unicode MS" pitchFamily="34" charset="-122"/>
              </a:rPr>
              <a:t>把分布在不同地理区域的计算机与专门的外部设备用通信线路互连成一个规模大、功能强的网络系统，从而使众多的计算机可以方便地互相传递信息、共享硬件、软件、数据信息等资源。</a:t>
            </a:r>
            <a:endParaRPr lang="en-US" altLang="zh-CN" sz="2400" dirty="0">
              <a:ea typeface="宋体" pitchFamily="2" charset="-122"/>
              <a:cs typeface="Arial Unicode MS" pitchFamily="34" charset="-122"/>
            </a:endParaRPr>
          </a:p>
          <a:p>
            <a:pPr>
              <a:lnSpc>
                <a:spcPct val="110000"/>
              </a:lnSpc>
              <a:spcBef>
                <a:spcPts val="1200"/>
              </a:spcBef>
              <a:buFont typeface="Wingdings" pitchFamily="2" charset="2"/>
              <a:buChar char="l"/>
            </a:pPr>
            <a:r>
              <a:rPr lang="zh-CN" altLang="en-US" b="1" dirty="0">
                <a:ea typeface="宋体" pitchFamily="2" charset="-122"/>
                <a:cs typeface="Arial Unicode MS" pitchFamily="34" charset="-122"/>
              </a:rPr>
              <a:t>网络编程的目的：</a:t>
            </a:r>
            <a:endParaRPr lang="en-US" altLang="zh-CN" b="1" dirty="0">
              <a:ea typeface="宋体" pitchFamily="2" charset="-122"/>
              <a:cs typeface="Arial Unicode MS" pitchFamily="34" charset="-122"/>
            </a:endParaRPr>
          </a:p>
          <a:p>
            <a:pPr marL="0" indent="0">
              <a:lnSpc>
                <a:spcPct val="110000"/>
              </a:lnSpc>
              <a:buNone/>
            </a:pPr>
            <a:r>
              <a:rPr lang="en-US" altLang="zh-CN" sz="2000" b="1" dirty="0">
                <a:solidFill>
                  <a:srgbClr val="0000FF"/>
                </a:solidFill>
                <a:ea typeface="宋体" pitchFamily="2" charset="-122"/>
                <a:cs typeface="Arial Unicode MS" pitchFamily="34" charset="-122"/>
              </a:rPr>
              <a:t>     </a:t>
            </a:r>
            <a:r>
              <a:rPr lang="zh-CN" altLang="en-US" sz="2400" b="1" dirty="0">
                <a:solidFill>
                  <a:srgbClr val="0000FF"/>
                </a:solidFill>
                <a:ea typeface="宋体" pitchFamily="2" charset="-122"/>
                <a:cs typeface="Arial Unicode MS" pitchFamily="34" charset="-122"/>
              </a:rPr>
              <a:t>直接或间接地通过网络协议与其它计算机进行通讯。</a:t>
            </a:r>
            <a:endParaRPr lang="en-US" altLang="zh-CN" sz="2400" b="1" dirty="0">
              <a:solidFill>
                <a:srgbClr val="0000FF"/>
              </a:solidFill>
              <a:ea typeface="宋体" pitchFamily="2" charset="-122"/>
              <a:cs typeface="Arial Unicode MS" pitchFamily="34" charset="-122"/>
            </a:endParaRPr>
          </a:p>
          <a:p>
            <a:pPr>
              <a:lnSpc>
                <a:spcPct val="110000"/>
              </a:lnSpc>
              <a:spcBef>
                <a:spcPts val="1200"/>
              </a:spcBef>
              <a:buFont typeface="Wingdings" pitchFamily="2" charset="2"/>
              <a:buChar char="l"/>
            </a:pPr>
            <a:r>
              <a:rPr lang="zh-CN" altLang="en-US" b="1" dirty="0">
                <a:ea typeface="宋体" pitchFamily="2" charset="-122"/>
                <a:cs typeface="Arial Unicode MS" pitchFamily="34" charset="-122"/>
              </a:rPr>
              <a:t>网络编程中有两个主要的问题：</a:t>
            </a:r>
            <a:endParaRPr lang="en-US" altLang="zh-CN" b="1" dirty="0">
              <a:ea typeface="宋体" pitchFamily="2" charset="-122"/>
              <a:cs typeface="Arial Unicode MS" pitchFamily="34" charset="-122"/>
            </a:endParaRPr>
          </a:p>
          <a:p>
            <a:pPr lvl="1">
              <a:lnSpc>
                <a:spcPct val="110000"/>
              </a:lnSpc>
              <a:buFont typeface="Wingdings" pitchFamily="2" charset="2"/>
              <a:buChar char="Ø"/>
            </a:pPr>
            <a:r>
              <a:rPr lang="zh-CN" altLang="en-US" b="1" dirty="0">
                <a:solidFill>
                  <a:srgbClr val="0000FF"/>
                </a:solidFill>
                <a:ea typeface="宋体" pitchFamily="2" charset="-122"/>
                <a:cs typeface="Arial Unicode MS" pitchFamily="34" charset="-122"/>
              </a:rPr>
              <a:t>如何准确地定位网络上一台或多台主机</a:t>
            </a:r>
            <a:endParaRPr lang="en-US" altLang="zh-CN" b="1" dirty="0">
              <a:solidFill>
                <a:srgbClr val="0000FF"/>
              </a:solidFill>
              <a:ea typeface="宋体" pitchFamily="2" charset="-122"/>
              <a:cs typeface="Arial Unicode MS" pitchFamily="34" charset="-122"/>
            </a:endParaRPr>
          </a:p>
          <a:p>
            <a:pPr lvl="1">
              <a:lnSpc>
                <a:spcPct val="110000"/>
              </a:lnSpc>
              <a:buFont typeface="Wingdings" pitchFamily="2" charset="2"/>
              <a:buChar char="Ø"/>
            </a:pPr>
            <a:r>
              <a:rPr lang="zh-CN" altLang="en-US" b="1" dirty="0">
                <a:solidFill>
                  <a:srgbClr val="0000FF"/>
                </a:solidFill>
                <a:ea typeface="宋体" pitchFamily="2" charset="-122"/>
                <a:cs typeface="Arial Unicode MS" pitchFamily="34" charset="-122"/>
              </a:rPr>
              <a:t>找到主机后如何可靠高效地进行</a:t>
            </a:r>
            <a:r>
              <a:rPr lang="zh-CN" altLang="en-US" b="1">
                <a:solidFill>
                  <a:srgbClr val="0000FF"/>
                </a:solidFill>
                <a:ea typeface="宋体" pitchFamily="2" charset="-122"/>
                <a:cs typeface="Arial Unicode MS" pitchFamily="34" charset="-122"/>
              </a:rPr>
              <a:t>数据传输</a:t>
            </a:r>
            <a:endParaRPr lang="zh-CN" altLang="en-US" sz="2800" b="1" dirty="0">
              <a:solidFill>
                <a:srgbClr val="0000FF"/>
              </a:solidFill>
              <a:ea typeface="宋体" pitchFamily="2" charset="-122"/>
              <a:cs typeface="Arial Unicode MS" pitchFamily="34" charset="-122"/>
            </a:endParaRPr>
          </a:p>
        </p:txBody>
      </p:sp>
    </p:spTree>
    <p:extLst>
      <p:ext uri="{BB962C8B-B14F-4D97-AF65-F5344CB8AC3E}">
        <p14:creationId xmlns:p14="http://schemas.microsoft.com/office/powerpoint/2010/main" val="3188119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hkstart\Desktop\2786001_214320925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t="8704" b="3132"/>
          <a:stretch/>
        </p:blipFill>
        <p:spPr bwMode="auto">
          <a:xfrm>
            <a:off x="2483768" y="908720"/>
            <a:ext cx="6408712" cy="565017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5536" y="5877272"/>
            <a:ext cx="1944216" cy="461665"/>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地球村</a:t>
            </a:r>
          </a:p>
        </p:txBody>
      </p:sp>
    </p:spTree>
    <p:extLst>
      <p:ext uri="{BB962C8B-B14F-4D97-AF65-F5344CB8AC3E}">
        <p14:creationId xmlns:p14="http://schemas.microsoft.com/office/powerpoint/2010/main" val="344809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395536" y="2420888"/>
            <a:ext cx="8424936" cy="830997"/>
          </a:xfrm>
          <a:prstGeom prst="rect">
            <a:avLst/>
          </a:prstGeom>
          <a:noFill/>
        </p:spPr>
        <p:txBody>
          <a:bodyPr wrap="square" rtlCol="0">
            <a:spAutoFit/>
          </a:bodyPr>
          <a:lstStyle/>
          <a:p>
            <a:pPr algn="ctr"/>
            <a:r>
              <a:rPr lang="en-US" altLang="zh-CN" sz="4800">
                <a:solidFill>
                  <a:schemeClr val="bg1"/>
                </a:solidFill>
                <a:ea typeface="隶书" panose="02010509060101010101" pitchFamily="49" charset="-122"/>
              </a:rPr>
              <a:t>15-2 </a:t>
            </a:r>
            <a:r>
              <a:rPr lang="zh-CN" altLang="en-US" sz="4800">
                <a:solidFill>
                  <a:schemeClr val="bg1"/>
                </a:solidFill>
                <a:ea typeface="隶书" panose="02010509060101010101" pitchFamily="49" charset="-122"/>
              </a:rPr>
              <a:t>网络通信要素</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val="4015277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916832"/>
            <a:ext cx="8496944" cy="3259354"/>
          </a:xfrm>
          <a:prstGeom prst="rect">
            <a:avLst/>
          </a:prstGeom>
          <a:noFill/>
        </p:spPr>
        <p:txBody>
          <a:bodyPr wrap="square" rtlCol="0">
            <a:spAutoFit/>
          </a:bodyPr>
          <a:lstStyle/>
          <a:p>
            <a:pPr>
              <a:lnSpc>
                <a:spcPct val="110000"/>
              </a:lnSpc>
              <a:buFont typeface="Wingdings" pitchFamily="2" charset="2"/>
              <a:buChar char="l"/>
            </a:pPr>
            <a:r>
              <a:rPr lang="zh-CN" altLang="en-US" sz="2800" b="1" dirty="0">
                <a:ea typeface="宋体" pitchFamily="2" charset="-122"/>
                <a:cs typeface="Arial Unicode MS" pitchFamily="34" charset="-122"/>
              </a:rPr>
              <a:t>如何实现网络中的主机互相通信：</a:t>
            </a:r>
            <a:endParaRPr lang="en-US" altLang="zh-CN" sz="2800" b="1" dirty="0">
              <a:ea typeface="宋体" pitchFamily="2" charset="-122"/>
              <a:cs typeface="Arial Unicode MS" pitchFamily="34" charset="-122"/>
            </a:endParaRPr>
          </a:p>
          <a:p>
            <a:pPr lvl="1">
              <a:lnSpc>
                <a:spcPct val="110000"/>
              </a:lnSpc>
              <a:spcBef>
                <a:spcPts val="1800"/>
              </a:spcBef>
              <a:buFont typeface="Wingdings" pitchFamily="2" charset="2"/>
              <a:buChar char="Ø"/>
            </a:pPr>
            <a:r>
              <a:rPr lang="zh-CN" altLang="en-US" sz="2400" b="1" dirty="0">
                <a:solidFill>
                  <a:srgbClr val="FF0000"/>
                </a:solidFill>
                <a:ea typeface="宋体" pitchFamily="2" charset="-122"/>
                <a:cs typeface="Arial Unicode MS" pitchFamily="34" charset="-122"/>
              </a:rPr>
              <a:t>通信双方地址</a:t>
            </a:r>
            <a:r>
              <a:rPr lang="zh-CN" altLang="en-US" sz="2400" dirty="0">
                <a:ea typeface="宋体" pitchFamily="2" charset="-122"/>
                <a:cs typeface="Arial Unicode MS" pitchFamily="34" charset="-122"/>
              </a:rPr>
              <a:t> </a:t>
            </a:r>
            <a:endParaRPr lang="en-US" altLang="zh-CN" sz="2400" dirty="0">
              <a:ea typeface="宋体" pitchFamily="2" charset="-122"/>
              <a:cs typeface="Arial Unicode MS" pitchFamily="34" charset="-122"/>
            </a:endParaRPr>
          </a:p>
          <a:p>
            <a:pPr lvl="1">
              <a:lnSpc>
                <a:spcPct val="110000"/>
              </a:lnSpc>
              <a:spcBef>
                <a:spcPts val="1200"/>
              </a:spcBef>
              <a:buFont typeface="Wingdings" pitchFamily="2" charset="2"/>
              <a:buChar char="Ø"/>
            </a:pPr>
            <a:r>
              <a:rPr lang="zh-CN" altLang="en-US" sz="2400" b="1" dirty="0">
                <a:solidFill>
                  <a:srgbClr val="FF0000"/>
                </a:solidFill>
                <a:ea typeface="宋体" pitchFamily="2" charset="-122"/>
                <a:cs typeface="Arial Unicode MS" pitchFamily="34" charset="-122"/>
              </a:rPr>
              <a:t>一定的规则</a:t>
            </a:r>
            <a:r>
              <a:rPr lang="zh-CN" altLang="en-US" sz="2400" dirty="0">
                <a:ea typeface="宋体" pitchFamily="2" charset="-122"/>
                <a:cs typeface="Arial Unicode MS" pitchFamily="34" charset="-122"/>
              </a:rPr>
              <a:t>（有两套参考模型）</a:t>
            </a:r>
            <a:endParaRPr lang="en-US" altLang="zh-CN" sz="2400" dirty="0">
              <a:ea typeface="宋体" pitchFamily="2" charset="-122"/>
              <a:cs typeface="Arial Unicode MS" pitchFamily="34" charset="-122"/>
            </a:endParaRPr>
          </a:p>
          <a:p>
            <a:pPr marL="1257300" lvl="2" indent="-342900">
              <a:lnSpc>
                <a:spcPct val="110000"/>
              </a:lnSpc>
              <a:buFont typeface="Wingdings" pitchFamily="2" charset="2"/>
              <a:buChar char="ü"/>
            </a:pPr>
            <a:r>
              <a:rPr lang="en-US" altLang="zh-CN" sz="2400" dirty="0">
                <a:solidFill>
                  <a:srgbClr val="0000FF"/>
                </a:solidFill>
                <a:ea typeface="宋体" pitchFamily="2" charset="-122"/>
                <a:cs typeface="Arial Unicode MS" pitchFamily="34" charset="-122"/>
              </a:rPr>
              <a:t>OSI</a:t>
            </a:r>
            <a:r>
              <a:rPr lang="zh-CN" altLang="en-US" sz="2400" dirty="0">
                <a:solidFill>
                  <a:srgbClr val="0000FF"/>
                </a:solidFill>
                <a:ea typeface="宋体" pitchFamily="2" charset="-122"/>
                <a:cs typeface="Arial Unicode MS" pitchFamily="34" charset="-122"/>
              </a:rPr>
              <a:t>参考模型</a:t>
            </a:r>
            <a:r>
              <a:rPr lang="zh-CN" altLang="en-US" sz="2400" dirty="0">
                <a:ea typeface="宋体" pitchFamily="2" charset="-122"/>
                <a:cs typeface="Arial Unicode MS" pitchFamily="34" charset="-122"/>
              </a:rPr>
              <a:t>：模型过于理想化，未能在因特网上进行广泛推广</a:t>
            </a:r>
            <a:endParaRPr lang="en-US" altLang="zh-CN" sz="2400" dirty="0">
              <a:ea typeface="宋体" pitchFamily="2" charset="-122"/>
              <a:cs typeface="Arial Unicode MS" pitchFamily="34" charset="-122"/>
            </a:endParaRPr>
          </a:p>
          <a:p>
            <a:pPr marL="1257300" lvl="2" indent="-342900">
              <a:lnSpc>
                <a:spcPct val="110000"/>
              </a:lnSpc>
              <a:buFont typeface="Wingdings" pitchFamily="2" charset="2"/>
              <a:buChar char="ü"/>
            </a:pPr>
            <a:r>
              <a:rPr lang="en-US" altLang="zh-CN" sz="2400" dirty="0">
                <a:solidFill>
                  <a:srgbClr val="0000FF"/>
                </a:solidFill>
                <a:ea typeface="宋体" pitchFamily="2" charset="-122"/>
                <a:cs typeface="Arial Unicode MS" pitchFamily="34" charset="-122"/>
              </a:rPr>
              <a:t>TCP/IP</a:t>
            </a:r>
            <a:r>
              <a:rPr lang="zh-CN" altLang="en-US" sz="2400" dirty="0">
                <a:solidFill>
                  <a:srgbClr val="0000FF"/>
                </a:solidFill>
                <a:ea typeface="宋体" pitchFamily="2" charset="-122"/>
                <a:cs typeface="Arial Unicode MS" pitchFamily="34" charset="-122"/>
              </a:rPr>
              <a:t>参考模型</a:t>
            </a:r>
            <a:r>
              <a:rPr lang="en-US" altLang="zh-CN" sz="2400" dirty="0">
                <a:solidFill>
                  <a:srgbClr val="0000FF"/>
                </a:solidFill>
                <a:ea typeface="宋体" pitchFamily="2" charset="-122"/>
                <a:cs typeface="Arial Unicode MS" pitchFamily="34" charset="-122"/>
              </a:rPr>
              <a:t>(</a:t>
            </a:r>
            <a:r>
              <a:rPr lang="zh-CN" altLang="en-US" sz="2400" dirty="0">
                <a:solidFill>
                  <a:srgbClr val="0000FF"/>
                </a:solidFill>
                <a:ea typeface="宋体" pitchFamily="2" charset="-122"/>
                <a:cs typeface="Arial Unicode MS" pitchFamily="34" charset="-122"/>
              </a:rPr>
              <a:t>或</a:t>
            </a:r>
            <a:r>
              <a:rPr lang="en-US" altLang="zh-CN" sz="2400" dirty="0">
                <a:solidFill>
                  <a:srgbClr val="0000FF"/>
                </a:solidFill>
                <a:ea typeface="宋体" pitchFamily="2" charset="-122"/>
                <a:cs typeface="Arial Unicode MS" pitchFamily="34" charset="-122"/>
              </a:rPr>
              <a:t>TCP/IP</a:t>
            </a:r>
            <a:r>
              <a:rPr lang="zh-CN" altLang="en-US" sz="2400" dirty="0">
                <a:solidFill>
                  <a:srgbClr val="0000FF"/>
                </a:solidFill>
                <a:ea typeface="宋体" pitchFamily="2" charset="-122"/>
                <a:cs typeface="Arial Unicode MS" pitchFamily="34" charset="-122"/>
              </a:rPr>
              <a:t>协议</a:t>
            </a:r>
            <a:r>
              <a:rPr lang="en-US" altLang="zh-CN" sz="2400" dirty="0">
                <a:solidFill>
                  <a:srgbClr val="0000FF"/>
                </a:solidFill>
                <a:ea typeface="宋体" pitchFamily="2" charset="-122"/>
                <a:cs typeface="Arial Unicode MS" pitchFamily="34" charset="-122"/>
              </a:rPr>
              <a:t>)</a:t>
            </a:r>
            <a:r>
              <a:rPr lang="zh-CN" altLang="en-US" sz="2400" dirty="0">
                <a:ea typeface="宋体" pitchFamily="2" charset="-122"/>
                <a:cs typeface="Arial Unicode MS" pitchFamily="34" charset="-122"/>
              </a:rPr>
              <a:t>：事实上的国际标准。</a:t>
            </a:r>
          </a:p>
          <a:p>
            <a:endParaRPr lang="zh-CN" altLang="en-US" dirty="0"/>
          </a:p>
        </p:txBody>
      </p:sp>
      <p:sp>
        <p:nvSpPr>
          <p:cNvPr id="5" name="Rectangle 2"/>
          <p:cNvSpPr>
            <a:spLocks noGrp="1" noChangeArrowheads="1"/>
          </p:cNvSpPr>
          <p:nvPr>
            <p:ph type="title"/>
          </p:nvPr>
        </p:nvSpPr>
        <p:spPr>
          <a:xfrm>
            <a:off x="2987824" y="836712"/>
            <a:ext cx="3682752" cy="710952"/>
          </a:xfrm>
        </p:spPr>
        <p:txBody>
          <a:bodyPr/>
          <a:lstStyle/>
          <a:p>
            <a:r>
              <a:rPr lang="zh-CN" altLang="en-US" b="1">
                <a:latin typeface="宋体" pitchFamily="2" charset="-122"/>
                <a:ea typeface="宋体" pitchFamily="2" charset="-122"/>
                <a:cs typeface="Arial Unicode MS" pitchFamily="34" charset="-122"/>
              </a:rPr>
              <a:t>网络通信要素 </a:t>
            </a:r>
            <a:endParaRPr lang="zh-CN" altLang="en-US" b="1" dirty="0">
              <a:latin typeface="宋体" pitchFamily="2" charset="-122"/>
              <a:ea typeface="宋体" pitchFamily="2" charset="-122"/>
              <a:cs typeface="Arial Unicode MS" pitchFamily="34" charset="-122"/>
            </a:endParaRPr>
          </a:p>
        </p:txBody>
      </p:sp>
    </p:spTree>
    <p:extLst>
      <p:ext uri="{BB962C8B-B14F-4D97-AF65-F5344CB8AC3E}">
        <p14:creationId xmlns:p14="http://schemas.microsoft.com/office/powerpoint/2010/main" val="2435055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7.2"/>
</p:tagLst>
</file>

<file path=ppt/theme/theme1.xml><?xml version="1.0" encoding="utf-8"?>
<a:theme xmlns:a="http://schemas.openxmlformats.org/drawingml/2006/main" name="PPT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Arial Unicode MS"/>
        <a:cs typeface=""/>
      </a:majorFont>
      <a:minorFont>
        <a:latin typeface="Calibri"/>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40000"/>
            <a:lumOff val="60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PPT模板</Template>
  <TotalTime>5457</TotalTime>
  <Words>3628</Words>
  <Application>Microsoft Office PowerPoint</Application>
  <PresentationFormat>全屏显示(4:3)</PresentationFormat>
  <Paragraphs>344</Paragraphs>
  <Slides>47</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47</vt:i4>
      </vt:variant>
    </vt:vector>
  </HeadingPairs>
  <TitlesOfParts>
    <vt:vector size="57" baseType="lpstr">
      <vt:lpstr>Arial Unicode MS</vt:lpstr>
      <vt:lpstr>楷体</vt:lpstr>
      <vt:lpstr>隶书</vt:lpstr>
      <vt:lpstr>宋体</vt:lpstr>
      <vt:lpstr>Arial</vt:lpstr>
      <vt:lpstr>Calibri</vt:lpstr>
      <vt:lpstr>Courier New</vt:lpstr>
      <vt:lpstr>Times New Roman</vt:lpstr>
      <vt:lpstr>Wingdings</vt:lpstr>
      <vt:lpstr>PPT模板</vt:lpstr>
      <vt:lpstr>第15章 网络编程</vt:lpstr>
      <vt:lpstr>PowerPoint 演示文稿</vt:lpstr>
      <vt:lpstr>PowerPoint 演示文稿</vt:lpstr>
      <vt:lpstr>PowerPoint 演示文稿</vt:lpstr>
      <vt:lpstr>网络编程概述</vt:lpstr>
      <vt:lpstr>网络基础 </vt:lpstr>
      <vt:lpstr>PowerPoint 演示文稿</vt:lpstr>
      <vt:lpstr>PowerPoint 演示文稿</vt:lpstr>
      <vt:lpstr>网络通信要素 </vt:lpstr>
      <vt:lpstr>网络通信协议</vt:lpstr>
      <vt:lpstr>PowerPoint 演示文稿</vt:lpstr>
      <vt:lpstr>PowerPoint 演示文稿</vt:lpstr>
      <vt:lpstr>通讯要素1：IP 和 端口号</vt:lpstr>
      <vt:lpstr>PowerPoint 演示文稿</vt:lpstr>
      <vt:lpstr>InetAddress类 </vt:lpstr>
      <vt:lpstr>PowerPoint 演示文稿</vt:lpstr>
      <vt:lpstr>InetAdress类</vt:lpstr>
      <vt:lpstr>PowerPoint 演示文稿</vt:lpstr>
      <vt:lpstr>PowerPoint 演示文稿</vt:lpstr>
      <vt:lpstr>通讯要素2：网络通信协议</vt:lpstr>
      <vt:lpstr>TCP/IP协议簇 </vt:lpstr>
      <vt:lpstr>TCP 和 UDP</vt:lpstr>
      <vt:lpstr>PowerPoint 演示文稿</vt:lpstr>
      <vt:lpstr>PowerPoint 演示文稿</vt:lpstr>
      <vt:lpstr>Socket类的常用方法</vt:lpstr>
      <vt:lpstr>ServerSocket类的常用方法</vt:lpstr>
      <vt:lpstr>基于Socket的TCP编程</vt:lpstr>
      <vt:lpstr>客户端创建Socket对象</vt:lpstr>
      <vt:lpstr>基于Socket的TCP编程</vt:lpstr>
      <vt:lpstr>服务器建立 ServerSocket 对象</vt:lpstr>
      <vt:lpstr>例 题</vt:lpstr>
      <vt:lpstr>练  习</vt:lpstr>
      <vt:lpstr>客户端—服务端</vt:lpstr>
      <vt:lpstr>PowerPoint 演示文稿</vt:lpstr>
      <vt:lpstr>UDP网络通信</vt:lpstr>
      <vt:lpstr>UDP网络通信</vt:lpstr>
      <vt:lpstr>PowerPoint 演示文稿</vt:lpstr>
      <vt:lpstr>PowerPoint 演示文稿</vt:lpstr>
      <vt:lpstr>PowerPoint 演示文稿</vt:lpstr>
      <vt:lpstr>URL编程</vt:lpstr>
      <vt:lpstr>URL编程</vt:lpstr>
      <vt:lpstr>URL编程</vt:lpstr>
      <vt:lpstr>URL编程</vt:lpstr>
      <vt:lpstr> 针对HTTP协议的URLConnection类</vt:lpstr>
      <vt:lpstr>URLConnection类</vt:lpstr>
      <vt:lpstr>小   结 </vt:lpstr>
      <vt:lpstr>PowerPoint 演示文稿</vt:lpstr>
    </vt:vector>
  </TitlesOfParts>
  <Company>WwW.YlmF.CoM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乐 斌</cp:lastModifiedBy>
  <cp:revision>552</cp:revision>
  <dcterms:created xsi:type="dcterms:W3CDTF">2012-08-05T14:09:30Z</dcterms:created>
  <dcterms:modified xsi:type="dcterms:W3CDTF">2018-11-18T14:01:45Z</dcterms:modified>
</cp:coreProperties>
</file>