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8" r:id="rId2"/>
    <p:sldId id="509" r:id="rId3"/>
    <p:sldId id="339" r:id="rId4"/>
    <p:sldId id="513" r:id="rId5"/>
    <p:sldId id="438" r:id="rId6"/>
    <p:sldId id="504" r:id="rId7"/>
    <p:sldId id="342" r:id="rId8"/>
    <p:sldId id="352" r:id="rId9"/>
    <p:sldId id="439" r:id="rId10"/>
    <p:sldId id="440" r:id="rId11"/>
    <p:sldId id="441" r:id="rId12"/>
    <p:sldId id="443" r:id="rId13"/>
    <p:sldId id="444" r:id="rId14"/>
    <p:sldId id="445" r:id="rId15"/>
    <p:sldId id="514" r:id="rId16"/>
    <p:sldId id="446" r:id="rId17"/>
    <p:sldId id="447" r:id="rId18"/>
    <p:sldId id="511" r:id="rId19"/>
    <p:sldId id="449" r:id="rId20"/>
    <p:sldId id="510" r:id="rId21"/>
    <p:sldId id="450" r:id="rId22"/>
    <p:sldId id="451" r:id="rId23"/>
    <p:sldId id="452" r:id="rId24"/>
    <p:sldId id="453" r:id="rId25"/>
    <p:sldId id="454" r:id="rId26"/>
    <p:sldId id="456" r:id="rId27"/>
    <p:sldId id="458" r:id="rId28"/>
    <p:sldId id="459" r:id="rId29"/>
    <p:sldId id="460" r:id="rId30"/>
    <p:sldId id="461" r:id="rId31"/>
    <p:sldId id="462" r:id="rId32"/>
    <p:sldId id="512" r:id="rId33"/>
    <p:sldId id="518" r:id="rId34"/>
    <p:sldId id="522" r:id="rId35"/>
    <p:sldId id="464" r:id="rId36"/>
    <p:sldId id="519" r:id="rId37"/>
    <p:sldId id="466" r:id="rId38"/>
    <p:sldId id="467" r:id="rId39"/>
    <p:sldId id="468" r:id="rId40"/>
    <p:sldId id="469" r:id="rId41"/>
    <p:sldId id="470" r:id="rId42"/>
    <p:sldId id="471" r:id="rId43"/>
    <p:sldId id="520" r:id="rId44"/>
    <p:sldId id="521" r:id="rId45"/>
    <p:sldId id="472" r:id="rId46"/>
    <p:sldId id="473" r:id="rId47"/>
    <p:sldId id="474" r:id="rId48"/>
    <p:sldId id="475" r:id="rId49"/>
    <p:sldId id="507" r:id="rId50"/>
    <p:sldId id="448" r:id="rId51"/>
    <p:sldId id="442" r:id="rId52"/>
    <p:sldId id="476" r:id="rId53"/>
    <p:sldId id="515" r:id="rId54"/>
    <p:sldId id="516" r:id="rId55"/>
    <p:sldId id="517" r:id="rId56"/>
    <p:sldId id="25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2" autoAdjust="0"/>
    <p:restoredTop sz="94322" autoAdjust="0"/>
  </p:normalViewPr>
  <p:slideViewPr>
    <p:cSldViewPr>
      <p:cViewPr varScale="1">
        <p:scale>
          <a:sx n="86" d="100"/>
          <a:sy n="86" d="100"/>
        </p:scale>
        <p:origin x="77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1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allMatch</a:t>
            </a:r>
            <a:r>
              <a:rPr lang="en-US" altLang="zh-CN" dirty="0"/>
              <a:t>(Predicate p)——</a:t>
            </a:r>
            <a:r>
              <a:rPr lang="zh-CN" altLang="en-US" dirty="0"/>
              <a:t>检查是否匹配所有元素</a:t>
            </a:r>
          </a:p>
          <a:p>
            <a:r>
              <a:rPr lang="en-US" altLang="zh-CN" dirty="0" err="1"/>
              <a:t>anyMatch</a:t>
            </a:r>
            <a:r>
              <a:rPr lang="en-US" altLang="zh-CN" dirty="0"/>
              <a:t>(Predicate p)——</a:t>
            </a:r>
            <a:r>
              <a:rPr lang="zh-CN" altLang="en-US" dirty="0"/>
              <a:t>检查是否至少匹配一个元素</a:t>
            </a:r>
          </a:p>
          <a:p>
            <a:r>
              <a:rPr lang="en-US" altLang="zh-CN" dirty="0" err="1"/>
              <a:t>noneMatch</a:t>
            </a:r>
            <a:r>
              <a:rPr lang="en-US" altLang="zh-CN" dirty="0"/>
              <a:t>(Predicate p)——</a:t>
            </a:r>
            <a:r>
              <a:rPr lang="zh-CN" altLang="en-US" dirty="0"/>
              <a:t>检查是否没有匹配的元素</a:t>
            </a:r>
          </a:p>
          <a:p>
            <a:r>
              <a:rPr lang="en-US" altLang="zh-CN" dirty="0" err="1"/>
              <a:t>findFirst</a:t>
            </a:r>
            <a:r>
              <a:rPr lang="en-US" altLang="zh-CN" dirty="0"/>
              <a:t>——</a:t>
            </a:r>
            <a:r>
              <a:rPr lang="zh-CN" altLang="en-US" dirty="0"/>
              <a:t>返回第一个元素</a:t>
            </a:r>
          </a:p>
          <a:p>
            <a:r>
              <a:rPr lang="en-US" altLang="zh-CN" dirty="0" err="1"/>
              <a:t>findAny</a:t>
            </a:r>
            <a:r>
              <a:rPr lang="en-US" altLang="zh-CN" dirty="0"/>
              <a:t>——</a:t>
            </a:r>
            <a:r>
              <a:rPr lang="zh-CN" altLang="en-US" dirty="0"/>
              <a:t>返回当前流中的任意元素</a:t>
            </a:r>
          </a:p>
          <a:p>
            <a:r>
              <a:rPr lang="en-US" altLang="zh-CN" dirty="0"/>
              <a:t>count——</a:t>
            </a:r>
            <a:r>
              <a:rPr lang="zh-CN" altLang="en-US" dirty="0"/>
              <a:t>返回流中元素的总个数</a:t>
            </a:r>
          </a:p>
          <a:p>
            <a:r>
              <a:rPr lang="en-US" altLang="zh-CN" dirty="0"/>
              <a:t>max(Comparator c)——</a:t>
            </a:r>
            <a:r>
              <a:rPr lang="zh-CN" altLang="en-US" dirty="0"/>
              <a:t>返回流中最大值</a:t>
            </a:r>
            <a:endParaRPr lang="en-US" altLang="zh-CN" dirty="0"/>
          </a:p>
          <a:p>
            <a:r>
              <a:rPr lang="zh-CN" altLang="en-US" dirty="0"/>
              <a:t>练习：返回最高的工资：</a:t>
            </a:r>
          </a:p>
          <a:p>
            <a:r>
              <a:rPr lang="en-US" altLang="zh-CN" dirty="0"/>
              <a:t>min(Comparator c)——</a:t>
            </a:r>
            <a:r>
              <a:rPr lang="zh-CN" altLang="en-US" dirty="0"/>
              <a:t>返回流中最小值</a:t>
            </a:r>
            <a:endParaRPr lang="en-US" altLang="zh-CN" dirty="0"/>
          </a:p>
          <a:p>
            <a:r>
              <a:rPr lang="zh-CN" altLang="en-US" dirty="0"/>
              <a:t>练习：返回最低工资的员工</a:t>
            </a:r>
          </a:p>
          <a:p>
            <a:r>
              <a:rPr lang="en-US" altLang="zh-CN" dirty="0" err="1"/>
              <a:t>forEach</a:t>
            </a:r>
            <a:r>
              <a:rPr lang="en-US" altLang="zh-CN" dirty="0"/>
              <a:t>(Consumer c)——</a:t>
            </a:r>
            <a:r>
              <a:rPr lang="zh-CN" altLang="en-US" dirty="0"/>
              <a:t>内部迭代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91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reduce(T identity, </a:t>
            </a:r>
            <a:r>
              <a:rPr lang="en-US" altLang="zh-CN" dirty="0" err="1"/>
              <a:t>BinaryOperator</a:t>
            </a:r>
            <a:r>
              <a:rPr lang="en-US" altLang="zh-CN" dirty="0"/>
              <a:t>)——</a:t>
            </a:r>
            <a:r>
              <a:rPr lang="zh-CN" altLang="en-US" dirty="0"/>
              <a:t>可以将流中元素反复结合起来，得到一个值。返回 </a:t>
            </a:r>
            <a:r>
              <a:rPr lang="en-US" altLang="zh-CN" dirty="0"/>
              <a:t>T  </a:t>
            </a:r>
          </a:p>
          <a:p>
            <a:r>
              <a:rPr lang="en-US" altLang="zh-CN" dirty="0"/>
              <a:t>reduce(</a:t>
            </a:r>
            <a:r>
              <a:rPr lang="en-US" altLang="zh-CN" dirty="0" err="1"/>
              <a:t>BinaryOperator</a:t>
            </a:r>
            <a:r>
              <a:rPr lang="en-US" altLang="zh-CN" dirty="0"/>
              <a:t>) ——</a:t>
            </a:r>
            <a:r>
              <a:rPr lang="zh-CN" altLang="en-US" dirty="0"/>
              <a:t>可以将流中元素反复结合起来，得到一个值。返回 </a:t>
            </a:r>
            <a:r>
              <a:rPr lang="en-US" altLang="zh-CN" dirty="0"/>
              <a:t>Optional&lt;T&gt;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：计算公司所有员工工资的总和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：员工姓名中包含“马”的员工个数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3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collect(Collector c)——</a:t>
            </a:r>
            <a:r>
              <a:rPr lang="zh-CN" altLang="en-US"/>
              <a:t>将流转换为其他形式。接收一个 </a:t>
            </a:r>
            <a:r>
              <a:rPr lang="en-US" altLang="zh-CN"/>
              <a:t>Collector</a:t>
            </a:r>
            <a:r>
              <a:rPr lang="zh-CN" altLang="en-US"/>
              <a:t>接口的实现，用于给</a:t>
            </a:r>
            <a:r>
              <a:rPr lang="en-US" altLang="zh-CN"/>
              <a:t>Stream</a:t>
            </a:r>
            <a:r>
              <a:rPr lang="zh-CN" altLang="en-US"/>
              <a:t>中元素做汇总的方法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45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Optional&lt;Employee&gt; op = Optional.of(new Employee(101, "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18, 9999.99));</a:t>
            </a:r>
            <a:endParaRPr lang="zh-CN" altLang="en-US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op2 = op.map(Employee::getName);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System.out.println(op2.get());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op3 = op.flatMap((e) -&gt; Optional.of(e.getName()));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System.out.println(op3.get());</a:t>
            </a:r>
            <a:endParaRPr lang="zh-CN" altLang="en-US" b="0" i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1.Nashorn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，发音“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nass-horn”,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是德国二战时一个坦克的命名，同时也是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java8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新一代的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2.javascript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运行在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已经不是新鲜事了，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早在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jdk6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的时候已经存在，但现在为何要替代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，官方的解释是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相比其他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引擎（比如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google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V8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）实在太慢了，要改造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Rhino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还不如重写。所以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Nashorn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的性能也是其一个亮点。</a:t>
            </a:r>
            <a:endParaRPr lang="zh-CN" altLang="en-US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6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虽然这里的类型推断，虽然省了，但是类型检查在编译的时候，仍然是有的。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2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是一门多范式的编程语言，一种类似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的编程语言，设计初衷是实现可伸缩的语言、并集成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面向对象编程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的各种特性。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7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语法糖（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Syntactic sugar</a:t>
            </a:r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），也译为糖衣语法，是由英国计算机科学家彼得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约翰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兰达（</a:t>
            </a:r>
            <a:r>
              <a:rPr lang="en-US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Peter J. Landin</a:t>
            </a:r>
            <a:r>
              <a:rPr lang="zh-CN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）发明的一个术语，指计算机语言中添加的某种语法，这种语法对语言的功能并没有影响，但是更方便程序员使用。通常来说使用语法糖能够增加程序的可读性，从而减少程序代码出错的机会。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2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filter(Predicate p)——</a:t>
            </a:r>
            <a:r>
              <a:rPr lang="zh-CN" altLang="en-US" dirty="0"/>
              <a:t>接收 </a:t>
            </a:r>
            <a:r>
              <a:rPr lang="en-US" altLang="zh-CN" dirty="0"/>
              <a:t>Lambda </a:t>
            </a:r>
            <a:r>
              <a:rPr lang="zh-CN" altLang="en-US" dirty="0"/>
              <a:t>， 从流中排除某些元素。</a:t>
            </a:r>
          </a:p>
          <a:p>
            <a:r>
              <a:rPr lang="en-US" altLang="zh-CN" dirty="0"/>
              <a:t>limit(n)——</a:t>
            </a:r>
            <a:r>
              <a:rPr lang="zh-CN" altLang="en-US" dirty="0"/>
              <a:t>截断流，使其元素不超过给定数量。</a:t>
            </a:r>
          </a:p>
          <a:p>
            <a:r>
              <a:rPr lang="en-US" altLang="zh-CN" dirty="0"/>
              <a:t>skip(n) —— </a:t>
            </a:r>
            <a:r>
              <a:rPr lang="zh-CN" altLang="en-US" dirty="0"/>
              <a:t>跳过元素，返回一个扔掉了前 </a:t>
            </a:r>
            <a:r>
              <a:rPr lang="en-US" altLang="zh-CN" dirty="0"/>
              <a:t>n </a:t>
            </a:r>
            <a:r>
              <a:rPr lang="zh-CN" altLang="en-US" dirty="0"/>
              <a:t>个元素的流。若流中元素不足 </a:t>
            </a:r>
            <a:r>
              <a:rPr lang="en-US" altLang="zh-CN" dirty="0"/>
              <a:t>n </a:t>
            </a:r>
            <a:r>
              <a:rPr lang="zh-CN" altLang="en-US" dirty="0"/>
              <a:t>个，则返回一个空流。与 </a:t>
            </a:r>
            <a:r>
              <a:rPr lang="en-US" altLang="zh-CN" dirty="0"/>
              <a:t>limit(n) </a:t>
            </a:r>
            <a:r>
              <a:rPr lang="zh-CN" altLang="en-US" dirty="0"/>
              <a:t>互补</a:t>
            </a:r>
          </a:p>
          <a:p>
            <a:r>
              <a:rPr lang="en-US" altLang="zh-CN" dirty="0"/>
              <a:t>distinct()——</a:t>
            </a:r>
            <a:r>
              <a:rPr lang="zh-CN" altLang="en-US" dirty="0"/>
              <a:t>筛选，通过流所生成元素的 </a:t>
            </a:r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/>
              <a:t>equals() </a:t>
            </a:r>
            <a:r>
              <a:rPr lang="zh-CN" altLang="en-US" dirty="0"/>
              <a:t>去除重复元素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3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map(Function f)——</a:t>
            </a:r>
            <a:r>
              <a:rPr lang="zh-CN" altLang="en-US"/>
              <a:t>接收一个函数作为参数，将元素转换成其他形式或提取信息，该函数会被应用到每个元素上，并将其映射成一个新的元素。</a:t>
            </a:r>
            <a:endParaRPr lang="en-US" altLang="zh-CN"/>
          </a:p>
          <a:p>
            <a:r>
              <a:rPr lang="zh-CN" altLang="en-US"/>
              <a:t>练习：</a:t>
            </a:r>
            <a:r>
              <a:rPr lang="zh-CN" alt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获取员工姓名长度大于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的员工的姓名。</a:t>
            </a:r>
            <a:endParaRPr lang="zh-CN" altLang="en-US"/>
          </a:p>
          <a:p>
            <a:r>
              <a:rPr lang="en-US" altLang="zh-CN"/>
              <a:t>flatMap(Function f)——</a:t>
            </a:r>
            <a:r>
              <a:rPr lang="zh-CN" altLang="en-US"/>
              <a:t>接收一个函数作为参数，将流中的每个值都换成另一个流，然后把所有流连接成一个流。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9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sorted()——</a:t>
            </a:r>
            <a:r>
              <a:rPr lang="zh-CN" altLang="en-US"/>
              <a:t>自然排序</a:t>
            </a:r>
          </a:p>
          <a:p>
            <a:r>
              <a:rPr lang="en-US" altLang="zh-CN"/>
              <a:t>sorted(Comparator com)——</a:t>
            </a:r>
            <a:r>
              <a:rPr lang="zh-CN" altLang="en-US"/>
              <a:t>定制排序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4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496" y="2060848"/>
            <a:ext cx="8964488" cy="2592288"/>
          </a:xfrm>
        </p:spPr>
        <p:txBody>
          <a:bodyPr>
            <a:normAutofit fontScale="90000"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 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Lambda</a:t>
            </a: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表达式</a:t>
            </a:r>
            <a:b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Stream API</a:t>
            </a:r>
            <a:endParaRPr lang="zh-CN" altLang="zh-CN" sz="8000" b="1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讲师：李玉婷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9" y="2249826"/>
            <a:ext cx="8795682" cy="2187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" y="4941168"/>
            <a:ext cx="8412960" cy="12642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349" y="1556792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anose="02010600030101010101" pitchFamily="2" charset="-122"/>
              </a:rPr>
              <a:t>从匿名类到 </a:t>
            </a:r>
            <a:r>
              <a:rPr lang="en-US" altLang="zh-CN" sz="2400">
                <a:ea typeface="宋体" panose="02010600030101010101" pitchFamily="2" charset="-122"/>
              </a:rPr>
              <a:t>Lambda </a:t>
            </a:r>
            <a:r>
              <a:rPr lang="zh-CN" altLang="en-US" sz="2400">
                <a:ea typeface="宋体" panose="02010600030101010101" pitchFamily="2" charset="-122"/>
              </a:rPr>
              <a:t>的转换举例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349" y="2132856"/>
            <a:ext cx="8795682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1349" y="4941168"/>
            <a:ext cx="8795682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361343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4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表达式语法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</a:t>
            </a:r>
            <a:r>
              <a:rPr lang="zh-CN" altLang="en-US" sz="2800">
                <a:ea typeface="宋体" panose="02010600030101010101" pitchFamily="2" charset="-122"/>
              </a:rPr>
              <a:t>：</a:t>
            </a:r>
            <a:r>
              <a:rPr lang="zh-CN" altLang="zh-CN" sz="2800">
                <a:ea typeface="宋体" panose="02010600030101010101" pitchFamily="2" charset="-122"/>
              </a:rPr>
              <a:t>在</a:t>
            </a:r>
            <a:r>
              <a:rPr lang="en-US" altLang="zh-CN" sz="2800">
                <a:ea typeface="宋体" panose="02010600030101010101" pitchFamily="2" charset="-122"/>
              </a:rPr>
              <a:t>Java 8 </a:t>
            </a:r>
            <a:r>
              <a:rPr lang="zh-CN" altLang="zh-CN" sz="2800">
                <a:ea typeface="宋体" panose="02010600030101010101" pitchFamily="2" charset="-122"/>
              </a:rPr>
              <a:t>语言中引入</a:t>
            </a:r>
            <a:r>
              <a:rPr lang="zh-CN" altLang="en-US" sz="2800">
                <a:ea typeface="宋体" panose="02010600030101010101" pitchFamily="2" charset="-122"/>
              </a:rPr>
              <a:t>的</a:t>
            </a:r>
            <a:r>
              <a:rPr lang="zh-CN" altLang="zh-CN" sz="2800">
                <a:ea typeface="宋体" panose="02010600030101010101" pitchFamily="2" charset="-122"/>
              </a:rPr>
              <a:t>一</a:t>
            </a:r>
            <a:r>
              <a:rPr lang="zh-CN" altLang="en-US" sz="2800">
                <a:ea typeface="宋体" panose="02010600030101010101" pitchFamily="2" charset="-122"/>
              </a:rPr>
              <a:t>种</a:t>
            </a:r>
            <a:r>
              <a:rPr lang="zh-CN" altLang="zh-CN" sz="2800">
                <a:ea typeface="宋体" panose="02010600030101010101" pitchFamily="2" charset="-122"/>
              </a:rPr>
              <a:t>新的语法元素和操作符。这个操作符为 “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>
                <a:ea typeface="宋体" panose="02010600030101010101" pitchFamily="2" charset="-122"/>
              </a:rPr>
              <a:t>” </a:t>
            </a:r>
            <a:r>
              <a:rPr lang="zh-CN" altLang="zh-CN" sz="2800">
                <a:ea typeface="宋体" panose="02010600030101010101" pitchFamily="2" charset="-122"/>
              </a:rPr>
              <a:t>， 该操作符被称为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操作符</a:t>
            </a:r>
            <a:r>
              <a:rPr lang="zh-CN" altLang="zh-CN" sz="2800">
                <a:ea typeface="宋体" panose="02010600030101010101" pitchFamily="2" charset="-122"/>
              </a:rPr>
              <a:t>或</a:t>
            </a:r>
            <a:r>
              <a:rPr lang="zh-CN" altLang="en-US" sz="2800">
                <a:ea typeface="宋体" panose="02010600030101010101" pitchFamily="2" charset="-122"/>
              </a:rPr>
              <a:t>箭</a:t>
            </a:r>
            <a:r>
              <a:rPr lang="zh-CN" altLang="zh-CN" sz="2800">
                <a:ea typeface="宋体" panose="02010600030101010101" pitchFamily="2" charset="-122"/>
              </a:rPr>
              <a:t>头操作符。它将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分为两个部分：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左侧：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表达式需要的</a:t>
            </a:r>
            <a:r>
              <a:rPr lang="zh-CN" altLang="en-US" sz="2800">
                <a:ea typeface="宋体" panose="02010600030101010101" pitchFamily="2" charset="-122"/>
              </a:rPr>
              <a:t>参</a:t>
            </a:r>
            <a:r>
              <a:rPr lang="zh-CN" altLang="zh-CN" sz="2800">
                <a:ea typeface="宋体" panose="02010600030101010101" pitchFamily="2" charset="-122"/>
              </a:rPr>
              <a:t>数</a:t>
            </a:r>
            <a:r>
              <a:rPr lang="zh-CN" altLang="en-US" sz="2800">
                <a:ea typeface="宋体" panose="02010600030101010101" pitchFamily="2" charset="-122"/>
              </a:rPr>
              <a:t>列表</a:t>
            </a:r>
            <a:endParaRPr lang="zh-CN" altLang="zh-CN" sz="28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右侧：</a:t>
            </a:r>
            <a:r>
              <a:rPr lang="zh-CN" altLang="zh-CN" sz="2800"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Lambda </a:t>
            </a:r>
            <a:r>
              <a:rPr lang="zh-CN" altLang="zh-CN" sz="2800">
                <a:solidFill>
                  <a:srgbClr val="0000FF"/>
                </a:solidFill>
                <a:ea typeface="宋体" panose="02010600030101010101" pitchFamily="2" charset="-122"/>
              </a:rPr>
              <a:t>体</a:t>
            </a:r>
            <a:r>
              <a:rPr lang="zh-CN" altLang="zh-CN" sz="2800">
                <a:ea typeface="宋体" panose="02010600030101010101" pitchFamily="2" charset="-122"/>
              </a:rPr>
              <a:t>，</a:t>
            </a:r>
            <a:r>
              <a:rPr lang="zh-CN" altLang="en-US" sz="2800">
                <a:ea typeface="宋体" panose="02010600030101010101" pitchFamily="2" charset="-122"/>
              </a:rPr>
              <a:t>是抽象方法的实现逻辑，也</a:t>
            </a:r>
            <a:r>
              <a:rPr lang="zh-CN" altLang="zh-CN" sz="2800">
                <a:ea typeface="宋体" panose="02010600030101010101" pitchFamily="2" charset="-122"/>
              </a:rPr>
              <a:t>即 </a:t>
            </a:r>
            <a:r>
              <a:rPr lang="en-US" altLang="zh-CN" sz="2800">
                <a:ea typeface="宋体" panose="02010600030101010101" pitchFamily="2" charset="-122"/>
              </a:rPr>
              <a:t>Lambda </a:t>
            </a:r>
            <a:r>
              <a:rPr lang="zh-CN" altLang="zh-CN" sz="2800">
                <a:ea typeface="宋体" panose="02010600030101010101" pitchFamily="2" charset="-122"/>
              </a:rPr>
              <a:t>表达式要执行的功能。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7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263" y="166015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语法格式一</a:t>
            </a:r>
            <a:r>
              <a:rPr lang="zh-CN" altLang="zh-CN">
                <a:ea typeface="宋体" panose="02010600030101010101" pitchFamily="2" charset="-122"/>
              </a:rPr>
              <a:t>：</a:t>
            </a:r>
            <a:r>
              <a:rPr lang="zh-CN" altLang="en-US">
                <a:ea typeface="宋体" panose="02010600030101010101" pitchFamily="2" charset="-122"/>
              </a:rPr>
              <a:t>无参，无返回值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328498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语法格式二</a:t>
            </a:r>
            <a:r>
              <a:rPr lang="zh-CN" altLang="zh-CN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>
                <a:ea typeface="宋体" panose="02010600030101010101" pitchFamily="2" charset="-122"/>
              </a:rPr>
              <a:t>需要一个参数，但是没有返回值。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230" y="48939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语法格式三</a:t>
            </a:r>
            <a:r>
              <a:rPr lang="zh-CN" altLang="zh-CN">
                <a:ea typeface="宋体" panose="02010600030101010101" pitchFamily="2" charset="-122"/>
              </a:rPr>
              <a:t>：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数据类型可以省略</a:t>
            </a:r>
            <a:r>
              <a:rPr lang="zh-CN" altLang="en-US">
                <a:ea typeface="宋体" panose="02010600030101010101" pitchFamily="2" charset="-122"/>
              </a:rPr>
              <a:t>，因为可由编译器推断得出，称为“类型推断”</a:t>
            </a:r>
            <a:endParaRPr lang="zh-CN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230" y="1556792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6230" y="3140968"/>
            <a:ext cx="8506250" cy="1512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6230" y="4653136"/>
            <a:ext cx="8506250" cy="1584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2350993"/>
            <a:ext cx="7625647" cy="5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02454" y="2276872"/>
            <a:ext cx="5769946" cy="5992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3" y="3879467"/>
            <a:ext cx="7769663" cy="45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" y="5445224"/>
            <a:ext cx="767074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4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表达式语法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544" y="16915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语法格式四</a:t>
            </a:r>
            <a:r>
              <a:rPr lang="zh-CN" altLang="zh-CN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>
                <a:ea typeface="宋体" panose="02010600030101010101" pitchFamily="2" charset="-122"/>
              </a:rPr>
              <a:t>若只需要一个参数时，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参数的小括号可以省略</a:t>
            </a:r>
            <a:endParaRPr lang="zh-CN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546877" y="5165167"/>
            <a:ext cx="834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语法格式六</a:t>
            </a:r>
            <a:r>
              <a:rPr lang="zh-CN" altLang="zh-CN">
                <a:ea typeface="宋体" panose="02010600030101010101" pitchFamily="2" charset="-122"/>
              </a:rPr>
              <a:t>：</a:t>
            </a:r>
            <a:r>
              <a:rPr lang="zh-CN" altLang="en-US">
                <a:ea typeface="宋体" panose="02010600030101010101" pitchFamily="2" charset="-122"/>
              </a:rPr>
              <a:t>当 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>
                <a:ea typeface="宋体" panose="02010600030101010101" pitchFamily="2" charset="-122"/>
              </a:rPr>
              <a:t>体只有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一条</a:t>
            </a:r>
            <a:r>
              <a:rPr lang="zh-CN" altLang="en-US">
                <a:ea typeface="宋体" panose="02010600030101010101" pitchFamily="2" charset="-122"/>
              </a:rPr>
              <a:t>语句时，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return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与大括号</a:t>
            </a:r>
            <a:r>
              <a:rPr lang="zh-CN" altLang="en-US">
                <a:ea typeface="宋体" panose="02010600030101010101" pitchFamily="2" charset="-122"/>
              </a:rPr>
              <a:t>若有，都可以省略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508339" y="2881219"/>
            <a:ext cx="83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语法格式五</a:t>
            </a:r>
            <a:r>
              <a:rPr lang="zh-CN" altLang="zh-CN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Lambda </a:t>
            </a:r>
            <a:r>
              <a:rPr lang="zh-CN" altLang="en-US">
                <a:ea typeface="宋体" panose="02010600030101010101" pitchFamily="2" charset="-122"/>
              </a:rPr>
              <a:t>需要两个或以上的参数，多条执行语句，并且可以有返回值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230" y="1556792"/>
            <a:ext cx="8506250" cy="1224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4378" y="2780928"/>
            <a:ext cx="8508101" cy="21640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4379" y="4944964"/>
            <a:ext cx="8506250" cy="15073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9" y="2103518"/>
            <a:ext cx="7862170" cy="56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7" y="5661248"/>
            <a:ext cx="792313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6" y="3356991"/>
            <a:ext cx="6121805" cy="156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95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类型推断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1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600">
                <a:ea typeface="宋体" panose="02010600030101010101" pitchFamily="2" charset="-122"/>
              </a:rPr>
              <a:t>上述 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表达式中的参数类型都是由编译器推断得出的。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表达式中无需指定类型，程序依然可以编译，这是因为 </a:t>
            </a:r>
            <a:r>
              <a:rPr lang="en-US" altLang="zh-CN" sz="2600" err="1">
                <a:ea typeface="宋体" panose="02010600030101010101" pitchFamily="2" charset="-122"/>
              </a:rPr>
              <a:t>javac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zh-CN" altLang="en-US" sz="2600">
                <a:ea typeface="宋体" panose="02010600030101010101" pitchFamily="2" charset="-122"/>
              </a:rPr>
              <a:t>根据程序的上下文，在后台推断出了参数的类型。</a:t>
            </a:r>
            <a:r>
              <a:rPr lang="en-US" altLang="zh-CN" sz="2600">
                <a:ea typeface="宋体" panose="02010600030101010101" pitchFamily="2" charset="-122"/>
              </a:rPr>
              <a:t>Lambda </a:t>
            </a:r>
            <a:r>
              <a:rPr lang="zh-CN" altLang="en-US" sz="2600">
                <a:ea typeface="宋体" panose="02010600030101010101" pitchFamily="2" charset="-122"/>
              </a:rPr>
              <a:t>表达式的类型依赖于上下文环境，是由编译器推断出来的。这就是所谓的</a:t>
            </a:r>
            <a:r>
              <a:rPr lang="zh-CN" altLang="en-US" sz="2600">
                <a:solidFill>
                  <a:srgbClr val="0000FF"/>
                </a:solidFill>
                <a:ea typeface="宋体" panose="02010600030101010101" pitchFamily="2" charset="-122"/>
              </a:rPr>
              <a:t>“类型推断”</a:t>
            </a:r>
            <a:r>
              <a:rPr lang="zh-CN" altLang="en-US" sz="2600"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25144"/>
            <a:ext cx="5380831" cy="149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51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908720"/>
            <a:ext cx="705678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由一个问题的迭代看</a:t>
            </a:r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Lambda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</a:p>
        </p:txBody>
      </p:sp>
      <p:sp>
        <p:nvSpPr>
          <p:cNvPr id="4" name="矩形 3"/>
          <p:cNvSpPr/>
          <p:nvPr/>
        </p:nvSpPr>
        <p:spPr>
          <a:xfrm>
            <a:off x="476510" y="227687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问题：针对员工的集合数据，有如下的一些需求，我们考虑如何完成？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需求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：获取当前公司中员工年龄大于</a:t>
            </a:r>
            <a:r>
              <a:rPr lang="en-US" altLang="zh-CN" sz="2400" dirty="0"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ea typeface="宋体" panose="02010600030101010101" pitchFamily="2" charset="-122"/>
              </a:rPr>
              <a:t>的员工信息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需求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：获取公司中工资大于 </a:t>
            </a:r>
            <a:r>
              <a:rPr lang="en-US" altLang="zh-CN" sz="2400" dirty="0">
                <a:ea typeface="宋体" panose="02010600030101010101" pitchFamily="2" charset="-122"/>
              </a:rPr>
              <a:t>5000 </a:t>
            </a:r>
            <a:r>
              <a:rPr lang="zh-CN" altLang="en-US" sz="2400" dirty="0">
                <a:ea typeface="宋体" panose="02010600030101010101" pitchFamily="2" charset="-122"/>
              </a:rPr>
              <a:t>的员工信息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....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77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16-2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函数式接口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52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97666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什么是函数式</a:t>
            </a:r>
            <a:r>
              <a:rPr kumimoji="1" lang="en-US" altLang="zh-CN" b="1">
                <a:latin typeface="+mn-lt"/>
                <a:ea typeface="宋体" pitchFamily="2" charset="-122"/>
              </a:rPr>
              <a:t>(Functional)</a:t>
            </a:r>
            <a:r>
              <a:rPr kumimoji="1" lang="zh-CN" altLang="en-US" b="1">
                <a:latin typeface="+mn-lt"/>
                <a:ea typeface="宋体" pitchFamily="2" charset="-122"/>
              </a:rPr>
              <a:t>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只包含一个抽象方法的接口，称为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</a:rPr>
              <a:t>函数式接口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panose="02010600030101010101" pitchFamily="2" charset="-122"/>
              </a:rPr>
              <a:t>你可以通过 </a:t>
            </a:r>
            <a:r>
              <a:rPr lang="en-US" altLang="zh-CN" sz="2200" dirty="0">
                <a:ea typeface="宋体" panose="02010600030101010101" pitchFamily="2" charset="-122"/>
              </a:rPr>
              <a:t>Lambda </a:t>
            </a:r>
            <a:r>
              <a:rPr lang="zh-CN" altLang="en-US" sz="2200" dirty="0">
                <a:ea typeface="宋体" panose="02010600030101010101" pitchFamily="2" charset="-122"/>
              </a:rPr>
              <a:t>表达式来创建该接口的对象。（若 </a:t>
            </a:r>
            <a:r>
              <a:rPr lang="en-US" altLang="zh-CN" sz="2200" dirty="0">
                <a:ea typeface="宋体" panose="02010600030101010101" pitchFamily="2" charset="-122"/>
              </a:rPr>
              <a:t>Lambda </a:t>
            </a:r>
            <a:r>
              <a:rPr lang="zh-CN" altLang="en-US" sz="2200" dirty="0">
                <a:ea typeface="宋体" panose="02010600030101010101" pitchFamily="2" charset="-122"/>
              </a:rPr>
              <a:t>表达式抛出一个受检异常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zh-CN" altLang="en-US" sz="2200" dirty="0">
                <a:ea typeface="宋体" panose="02010600030101010101" pitchFamily="2" charset="-122"/>
              </a:rPr>
              <a:t>即：非运行时异常</a:t>
            </a:r>
            <a:r>
              <a:rPr lang="en-US" altLang="zh-CN" sz="2200" dirty="0"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ea typeface="宋体" panose="02010600030101010101" pitchFamily="2" charset="-122"/>
              </a:rPr>
              <a:t>，那么该异常需要在目标接口的抽象方法上进行声明）。</a:t>
            </a:r>
            <a:r>
              <a:rPr lang="en-US" altLang="zh-CN" sz="2200" u="sng" dirty="0">
                <a:ea typeface="宋体" panose="02010600030101010101" pitchFamily="2" charset="-122"/>
              </a:rPr>
              <a:t>&lt;</a:t>
            </a:r>
            <a:r>
              <a:rPr lang="zh-CN" altLang="en-US" sz="2200" u="sng" dirty="0">
                <a:ea typeface="宋体" panose="02010600030101010101" pitchFamily="2" charset="-122"/>
              </a:rPr>
              <a:t>额没有实例啊</a:t>
            </a:r>
            <a:r>
              <a:rPr lang="en-US" altLang="zh-CN" sz="2200" u="sng" dirty="0">
                <a:ea typeface="宋体" panose="02010600030101010101" pitchFamily="2" charset="-122"/>
              </a:rPr>
              <a:t>&gt;</a:t>
            </a:r>
            <a:endParaRPr lang="zh-CN" altLang="en-US" sz="2200" u="sng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panose="02010600030101010101" pitchFamily="2" charset="-122"/>
              </a:rPr>
              <a:t>我们可以在一个接口上使用 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@</a:t>
            </a:r>
            <a:r>
              <a:rPr lang="en-US" altLang="zh-CN" sz="2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FunctionalInterface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注解，这样做可以检查它是否是一个函数式接口。同时 </a:t>
            </a:r>
            <a:r>
              <a:rPr lang="en-US" altLang="zh-CN" sz="2200" dirty="0" err="1">
                <a:ea typeface="宋体" panose="02010600030101010101" pitchFamily="2" charset="-122"/>
              </a:rPr>
              <a:t>javadoc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也会包含一条声明，说明这个接口是一个函数式接口。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200" dirty="0" err="1">
                <a:solidFill>
                  <a:srgbClr val="FF0000"/>
                </a:solidFill>
                <a:ea typeface="宋体" panose="02010600030101010101" pitchFamily="2" charset="-122"/>
              </a:rPr>
              <a:t>java.util.function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包下定义了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java 8 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</a:rPr>
              <a:t>的丰富的函数式接口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en-US" sz="2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52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5976664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如何理解函数式接口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512" y="1484784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ea typeface="宋体" panose="02010600030101010101" pitchFamily="2" charset="-122"/>
              </a:rPr>
              <a:t>从诞生日起就是一直倡导“一切皆对象”，在</a:t>
            </a:r>
            <a:r>
              <a:rPr lang="en-US" altLang="zh-CN" sz="2200" dirty="0"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ea typeface="宋体" panose="02010600030101010101" pitchFamily="2" charset="-122"/>
              </a:rPr>
              <a:t>里面面向对象</a:t>
            </a:r>
            <a:r>
              <a:rPr lang="en-US" altLang="zh-CN" sz="2200" dirty="0">
                <a:ea typeface="宋体" panose="02010600030101010101" pitchFamily="2" charset="-122"/>
              </a:rPr>
              <a:t>(OOP)</a:t>
            </a:r>
            <a:r>
              <a:rPr lang="zh-CN" altLang="en-US" sz="2200" dirty="0">
                <a:ea typeface="宋体" panose="02010600030101010101" pitchFamily="2" charset="-122"/>
              </a:rPr>
              <a:t>编程是一切。但是随着</a:t>
            </a:r>
            <a:r>
              <a:rPr lang="en-US" altLang="zh-CN" sz="2200" dirty="0">
                <a:ea typeface="宋体" panose="02010600030101010101" pitchFamily="2" charset="-122"/>
              </a:rPr>
              <a:t>python</a:t>
            </a:r>
            <a:r>
              <a:rPr lang="zh-CN" altLang="en-US" sz="2200" dirty="0">
                <a:ea typeface="宋体" panose="02010600030101010101" pitchFamily="2" charset="-122"/>
              </a:rPr>
              <a:t>、</a:t>
            </a:r>
            <a:r>
              <a:rPr lang="en-US" altLang="zh-CN" sz="2200" dirty="0" err="1">
                <a:ea typeface="宋体" panose="02010600030101010101" pitchFamily="2" charset="-122"/>
              </a:rPr>
              <a:t>scala</a:t>
            </a:r>
            <a:r>
              <a:rPr lang="zh-CN" altLang="en-US" sz="2200" dirty="0">
                <a:ea typeface="宋体" panose="02010600030101010101" pitchFamily="2" charset="-122"/>
              </a:rPr>
              <a:t>等语言的兴起和新技术的挑战，</a:t>
            </a:r>
            <a:r>
              <a:rPr lang="en-US" altLang="zh-CN" sz="2200" dirty="0"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ea typeface="宋体" panose="02010600030101010101" pitchFamily="2" charset="-122"/>
              </a:rPr>
              <a:t>不得不做出调整以便支持更加广泛的技术要求，也即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不但可以支持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OOP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还可以支持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OOF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（面向函数编程）</a:t>
            </a:r>
          </a:p>
          <a:p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【</a:t>
            </a:r>
            <a:r>
              <a:rPr lang="en-US" altLang="zh-CN" dirty="0"/>
              <a:t>Object Oriented Programming】【 Object Oriented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Function</a:t>
            </a:r>
            <a:r>
              <a:rPr lang="en-US" altLang="zh-CN" dirty="0"/>
              <a:t>】</a:t>
            </a:r>
            <a:endParaRPr lang="zh-CN" altLang="en-US" sz="2200" dirty="0">
              <a:ea typeface="宋体" panose="02010600030101010101" pitchFamily="2" charset="-122"/>
            </a:endParaRPr>
          </a:p>
          <a:p>
            <a:r>
              <a:rPr lang="zh-CN" altLang="en-US" sz="2200" dirty="0">
                <a:ea typeface="宋体" panose="02010600030101010101" pitchFamily="2" charset="-122"/>
              </a:rPr>
              <a:t>在函数式编程语言当中，函数被当做一等公民对待。在将函数作为一等公民的编程语言中，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表达式的类型是函数。但是在</a:t>
            </a:r>
            <a:r>
              <a:rPr lang="en-US" altLang="zh-CN" sz="2200" dirty="0">
                <a:ea typeface="宋体" panose="02010600030101010101" pitchFamily="2" charset="-122"/>
              </a:rPr>
              <a:t>Java8</a:t>
            </a:r>
            <a:r>
              <a:rPr lang="zh-CN" altLang="en-US" sz="2200" dirty="0">
                <a:ea typeface="宋体" panose="02010600030101010101" pitchFamily="2" charset="-122"/>
              </a:rPr>
              <a:t>中，有所不同。在</a:t>
            </a:r>
            <a:r>
              <a:rPr lang="en-US" altLang="zh-CN" sz="2200" dirty="0">
                <a:ea typeface="宋体" panose="02010600030101010101" pitchFamily="2" charset="-122"/>
              </a:rPr>
              <a:t>Java8</a:t>
            </a:r>
            <a:r>
              <a:rPr lang="zh-CN" altLang="en-US" sz="2200" dirty="0">
                <a:ea typeface="宋体" panose="02010600030101010101" pitchFamily="2" charset="-122"/>
              </a:rPr>
              <a:t>中，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表达式是对象，而不是函数，它们必须依附于一类特别的对象类型</a:t>
            </a:r>
            <a:r>
              <a:rPr lang="en-US" altLang="zh-CN" sz="2200" dirty="0">
                <a:ea typeface="宋体" panose="02010600030101010101" pitchFamily="2" charset="-122"/>
              </a:rPr>
              <a:t>——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函数式接口</a:t>
            </a:r>
            <a:r>
              <a:rPr lang="zh-CN" altLang="en-US" sz="2200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200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200" dirty="0">
                <a:ea typeface="宋体" panose="02010600030101010101" pitchFamily="2" charset="-122"/>
              </a:rPr>
              <a:t>简单的说，在</a:t>
            </a:r>
            <a:r>
              <a:rPr lang="en-US" altLang="zh-CN" sz="2200" dirty="0">
                <a:ea typeface="宋体" panose="02010600030101010101" pitchFamily="2" charset="-122"/>
              </a:rPr>
              <a:t>Java8</a:t>
            </a:r>
            <a:r>
              <a:rPr lang="zh-CN" altLang="en-US" sz="2200" dirty="0">
                <a:ea typeface="宋体" panose="02010600030101010101" pitchFamily="2" charset="-122"/>
              </a:rPr>
              <a:t>中，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表达式就是一个函数式接口的实例。</a:t>
            </a:r>
            <a:r>
              <a:rPr lang="zh-CN" altLang="en-US" sz="2200" dirty="0">
                <a:ea typeface="宋体" panose="02010600030101010101" pitchFamily="2" charset="-122"/>
              </a:rPr>
              <a:t>这就是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表达式和函数式接口的关系。也就是说，只要一个对象是函数式接口的实例，那么该对象就可以用</a:t>
            </a:r>
            <a:r>
              <a:rPr lang="en-US" altLang="zh-CN" sz="2200" dirty="0"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ea typeface="宋体" panose="02010600030101010101" pitchFamily="2" charset="-122"/>
              </a:rPr>
              <a:t>表达式来表示。</a:t>
            </a:r>
          </a:p>
          <a:p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所以以前用匿名内部类表示的现在都可以用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Lambda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</a:rPr>
              <a:t>表达式来写。</a:t>
            </a:r>
          </a:p>
        </p:txBody>
      </p:sp>
    </p:spTree>
    <p:extLst>
      <p:ext uri="{BB962C8B-B14F-4D97-AF65-F5344CB8AC3E}">
        <p14:creationId xmlns:p14="http://schemas.microsoft.com/office/powerpoint/2010/main" val="29399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函数式接口举例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69218"/>
            <a:ext cx="85483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6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历程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环境搭建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基础程序设计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流程控制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面向对象编程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设计模式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三大特性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应用程序开发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集合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特性</a:t>
            </a: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使用</a:t>
            </a: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拆箱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可变参数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自定义函数式接口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0" y="1529745"/>
            <a:ext cx="4630216" cy="1443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568" y="332847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函数式接口中使用泛型：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0" y="3861048"/>
            <a:ext cx="4486200" cy="1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37658"/>
            <a:ext cx="5472608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作为参数传递 </a:t>
            </a:r>
            <a:r>
              <a:rPr kumimoji="1" lang="en-US" altLang="zh-CN" b="1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b="1">
                <a:latin typeface="+mn-lt"/>
                <a:ea typeface="宋体" panose="02010600030101010101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850" y="5085184"/>
            <a:ext cx="8292606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作为参数传递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表达式：为了将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表达式作为参数传递，接收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表达式的参数类型必须是与该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表达式兼容的函数式接口的类型。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502705" cy="943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3449959"/>
            <a:ext cx="7049245" cy="104563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47153"/>
            <a:ext cx="3603280" cy="37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b="1">
                <a:latin typeface="+mn-lt"/>
                <a:ea typeface="宋体" panose="02010600030101010101" pitchFamily="2" charset="-122"/>
              </a:rPr>
              <a:t>作为参数传递 </a:t>
            </a:r>
            <a:r>
              <a:rPr kumimoji="1" lang="en-US" altLang="zh-CN" sz="1800" b="1">
                <a:latin typeface="+mn-lt"/>
                <a:ea typeface="宋体" panose="02010600030101010101" pitchFamily="2" charset="-122"/>
              </a:rPr>
              <a:t>Lambda </a:t>
            </a:r>
            <a:r>
              <a:rPr kumimoji="1" lang="zh-CN" altLang="en-US" sz="1800" b="1">
                <a:latin typeface="+mn-lt"/>
                <a:ea typeface="宋体" panose="02010600030101010101" pitchFamily="2" charset="-122"/>
              </a:rPr>
              <a:t>表达式：</a:t>
            </a:r>
          </a:p>
        </p:txBody>
      </p:sp>
      <p:sp>
        <p:nvSpPr>
          <p:cNvPr id="10" name="矩形 9"/>
          <p:cNvSpPr/>
          <p:nvPr/>
        </p:nvSpPr>
        <p:spPr>
          <a:xfrm>
            <a:off x="4427984" y="1643916"/>
            <a:ext cx="2520280" cy="34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3823520"/>
            <a:ext cx="4176464" cy="32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25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 fontScale="90000"/>
          </a:bodyPr>
          <a:lstStyle/>
          <a:p>
            <a:r>
              <a:rPr kumimoji="1" lang="en-US" altLang="zh-CN" b="1">
                <a:latin typeface="+mn-lt"/>
                <a:ea typeface="宋体" pitchFamily="2" charset="-122"/>
              </a:rPr>
              <a:t>Java </a:t>
            </a:r>
            <a:r>
              <a:rPr kumimoji="1" lang="zh-CN" altLang="en-US" b="1">
                <a:latin typeface="+mn-lt"/>
                <a:ea typeface="宋体" pitchFamily="2" charset="-122"/>
              </a:rPr>
              <a:t>内置四大核心函数式接口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54426"/>
              </p:ext>
            </p:extLst>
          </p:nvPr>
        </p:nvGraphicFramePr>
        <p:xfrm>
          <a:off x="251520" y="1412505"/>
          <a:ext cx="8712968" cy="5062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5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Consumer&lt;T&gt;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消费型接口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的对象应用操作，包含方法</a:t>
                      </a:r>
                      <a:r>
                        <a:rPr lang="zh-CN" alt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5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void accept(T t)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Supplier&lt;T&gt;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供给型接口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无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的对象，包含方法</a:t>
                      </a:r>
                      <a:r>
                        <a:rPr lang="zh-CN" alt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get()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Function&lt;T, R&gt;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的对象应用操作，并返回结果。结果是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类型的对象。包含方法</a:t>
                      </a:r>
                      <a:r>
                        <a:rPr lang="zh-CN" alt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apply(T t)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Predicate&lt;T&gt;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断定型接口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确定类型为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的对象是否满足某约束，并返回 </a:t>
                      </a:r>
                      <a:r>
                        <a:rPr lang="en-US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lang="zh-CN" sz="15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值。包含方法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boolean test(T t)</a:t>
                      </a:r>
                      <a:endParaRPr lang="zh-CN" sz="1500" b="1" kern="100"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4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/>
          </a:bodyPr>
          <a:lstStyle/>
          <a:p>
            <a:r>
              <a:rPr kumimoji="1" lang="zh-CN" altLang="en-US" sz="3200" b="1">
                <a:latin typeface="+mn-lt"/>
                <a:ea typeface="宋体" pitchFamily="2" charset="-122"/>
              </a:rPr>
              <a:t>其他接口</a:t>
            </a:r>
            <a:endParaRPr kumimoji="1" lang="zh-CN" altLang="en-US" sz="3200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66504"/>
              </p:ext>
            </p:extLst>
          </p:nvPr>
        </p:nvGraphicFramePr>
        <p:xfrm>
          <a:off x="251520" y="1268760"/>
          <a:ext cx="8712967" cy="5552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用途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BiFunction&lt;T, U, R&gt;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 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参数应用操作，返回 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类型的结果。包含方法为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 apply(T t, U u);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UnaryOperator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(Function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的对象进行一元运算，并返回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kern="100" baseline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apply(T t);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BinaryOperator&lt;T&gt;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kern="100" err="1">
                          <a:effectLst/>
                          <a:latin typeface="+mn-lt"/>
                          <a:ea typeface="宋体" panose="02010600030101010101" pitchFamily="2" charset="-122"/>
                        </a:rPr>
                        <a:t>BiFunction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的对象进行二元运算，并返回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类型的结果。包含方法为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 apply(T t1, T t2);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BiConsumer&lt;T, U&gt;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void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参数应用操作。包含方法为</a:t>
                      </a:r>
                      <a:r>
                        <a:rPr lang="en-US" altLang="zh-CN" sz="1800" kern="100" baseline="0">
                          <a:effectLst/>
                          <a:latin typeface="+mn-lt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void accept(T t, U u)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BiPredicate</a:t>
                      </a:r>
                      <a:r>
                        <a:rPr lang="en-US" altLang="zh-CN" sz="18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&lt;T,U&gt;</a:t>
                      </a:r>
                      <a:endParaRPr lang="zh-CN" sz="18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T,U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6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包含方法为  </a:t>
                      </a:r>
                      <a:r>
                        <a:rPr lang="en-US" altLang="zh-CN" sz="1800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test(T </a:t>
                      </a:r>
                      <a:r>
                        <a:rPr lang="en-US" altLang="zh-CN" sz="1800" kern="100" baseline="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t,U</a:t>
                      </a:r>
                      <a:r>
                        <a:rPr lang="en-US" altLang="zh-CN" sz="180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u)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ToIntFunction&lt;T&gt;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ToLongFunction&lt;T&gt;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ToDoubleFunction&lt;T&gt;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分别计算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、值的函数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DoubleFunction&lt;R&gt;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参数分别为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类型的函数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9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26" y="177281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43526" y="234888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16-3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方法引用与构造器引用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89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3287" y="764704"/>
            <a:ext cx="5661442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(Method References)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484784"/>
            <a:ext cx="86409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当要传递给</a:t>
            </a:r>
            <a:r>
              <a:rPr lang="en-US" altLang="zh-CN" sz="2000" dirty="0">
                <a:ea typeface="宋体" panose="02010600030101010101" pitchFamily="2" charset="-122"/>
              </a:rPr>
              <a:t>Lambda</a:t>
            </a:r>
            <a:r>
              <a:rPr lang="zh-CN" altLang="en-US" sz="2000" dirty="0">
                <a:ea typeface="宋体" panose="02010600030101010101" pitchFamily="2" charset="-122"/>
              </a:rPr>
              <a:t>体的操作，已经有实现的方法了，可以使用方法引用！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方法引用就是</a:t>
            </a:r>
            <a:r>
              <a:rPr lang="en-US" altLang="zh-CN" sz="2000" dirty="0">
                <a:ea typeface="宋体" panose="02010600030101010101" pitchFamily="2" charset="-122"/>
              </a:rPr>
              <a:t>Lambda</a:t>
            </a:r>
            <a:r>
              <a:rPr lang="zh-CN" altLang="en-US" sz="2000" dirty="0">
                <a:ea typeface="宋体" panose="02010600030101010101" pitchFamily="2" charset="-122"/>
              </a:rPr>
              <a:t>表达式，就是函数式接口的一个实例，通过方法的名字来指向一个方法，可以认为是</a:t>
            </a:r>
            <a:r>
              <a:rPr lang="en-US" altLang="zh-CN" sz="2000" dirty="0">
                <a:ea typeface="宋体" panose="02010600030101010101" pitchFamily="2" charset="-122"/>
              </a:rPr>
              <a:t>Lambda</a:t>
            </a:r>
            <a:r>
              <a:rPr lang="zh-CN" altLang="en-US" sz="2000" dirty="0">
                <a:ea typeface="宋体" panose="02010600030101010101" pitchFamily="2" charset="-122"/>
              </a:rPr>
              <a:t>表达式的一个语法糖。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要求：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实现抽象方法的参数列表和返回值类型，必须与方法引用的方法的参数列表和返回值类型保持一致！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方法引用：使用操作符 “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>
                <a:ea typeface="宋体" panose="02010600030101010101" pitchFamily="2" charset="-122"/>
              </a:rPr>
              <a:t>” </a:t>
            </a:r>
            <a:r>
              <a:rPr lang="zh-CN" altLang="en-US" sz="2000" dirty="0">
                <a:ea typeface="宋体" panose="02010600030101010101" pitchFamily="2" charset="-122"/>
              </a:rPr>
              <a:t>将类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或对象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ea typeface="宋体" panose="02010600030101010101" pitchFamily="2" charset="-122"/>
              </a:rPr>
              <a:t>与 方法名分隔开来。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如下三种主要使用情况</a:t>
            </a:r>
            <a:r>
              <a:rPr lang="zh-CN" altLang="en-US" sz="2800" dirty="0"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7239" y="5112595"/>
            <a:ext cx="2916324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对象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实例方法名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静态方法名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::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实例方法名</a:t>
            </a:r>
          </a:p>
        </p:txBody>
      </p:sp>
    </p:spTree>
    <p:extLst>
      <p:ext uri="{BB962C8B-B14F-4D97-AF65-F5344CB8AC3E}">
        <p14:creationId xmlns:p14="http://schemas.microsoft.com/office/powerpoint/2010/main" val="2833461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552" y="14127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1909" y="266015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4334" y="415832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2611" y="519958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9" y="4653136"/>
            <a:ext cx="795288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1" y="5661248"/>
            <a:ext cx="629011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99544" y="4619992"/>
            <a:ext cx="30366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68350" y="5661248"/>
            <a:ext cx="2405062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3" y="2060848"/>
            <a:ext cx="77681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2" y="3128350"/>
            <a:ext cx="7201067" cy="53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355976" y="2060848"/>
            <a:ext cx="408633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8870" y="3128350"/>
            <a:ext cx="3172779" cy="53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4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4906" y="149816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例如：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7279" y="266653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8995" y="530754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注意：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当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函数式接口方法的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第一个参数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是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需要引用方法的调用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者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，并且第二个参数是需要引用方法的参数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或无参数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zh-CN" altLang="zh-CN" b="1">
                <a:solidFill>
                  <a:srgbClr val="C00000"/>
                </a:solidFill>
                <a:ea typeface="宋体" panose="02010600030101010101" pitchFamily="2" charset="-122"/>
              </a:rPr>
              <a:t>时：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ClassName::methodName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" y="2097926"/>
            <a:ext cx="7596320" cy="5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" y="3429000"/>
            <a:ext cx="712224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213783" y="2097926"/>
            <a:ext cx="2958617" cy="538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3429000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47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构造器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引用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 dirty="0">
                <a:ea typeface="宋体" panose="02010600030101010101" pitchFamily="2" charset="-122"/>
              </a:rPr>
              <a:t>格式：   </a:t>
            </a:r>
            <a:r>
              <a:rPr lang="en-US" altLang="zh-CN" sz="32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ClassName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::new </a:t>
            </a:r>
          </a:p>
          <a:p>
            <a:pPr>
              <a:lnSpc>
                <a:spcPts val="4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与函数式接口相结合，自动与函数式接口中方法兼容。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可以把构造器引用赋值给定义的方法，要求</a:t>
            </a:r>
            <a:r>
              <a:rPr lang="zh-CN" altLang="en-US" sz="2800" dirty="0">
                <a:solidFill>
                  <a:srgbClr val="0000FF"/>
                </a:solidFill>
                <a:ea typeface="宋体" panose="02010600030101010101" pitchFamily="2" charset="-122"/>
              </a:rPr>
              <a:t>构造器参数列表要与接口中抽象方法的参数列表一致！且方法的返回值即为构造器对应类的对象。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3" y="5013177"/>
            <a:ext cx="7457971" cy="288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3" y="5893335"/>
            <a:ext cx="6349430" cy="2719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591" y="456173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例如：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9591" y="547253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等同于：</a:t>
            </a:r>
          </a:p>
        </p:txBody>
      </p:sp>
      <p:sp>
        <p:nvSpPr>
          <p:cNvPr id="10" name="矩形 9"/>
          <p:cNvSpPr/>
          <p:nvPr/>
        </p:nvSpPr>
        <p:spPr>
          <a:xfrm>
            <a:off x="5026095" y="5893335"/>
            <a:ext cx="1809014" cy="27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68462" y="5013177"/>
            <a:ext cx="2846767" cy="328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24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数组引用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1041" y="1916832"/>
            <a:ext cx="55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</a:rPr>
              <a:t>格式： </a:t>
            </a:r>
            <a:r>
              <a:rPr lang="en-US" altLang="zh-CN" sz="3600" b="1" dirty="0">
                <a:solidFill>
                  <a:srgbClr val="FF0000"/>
                </a:solidFill>
              </a:rPr>
              <a:t>type[] :: new</a:t>
            </a:r>
            <a:endParaRPr lang="zh-CN" altLang="zh-CN" sz="36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6722" y="32129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例如：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6722" y="4232355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等同于：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2" y="3714417"/>
            <a:ext cx="7281622" cy="270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1" y="4832619"/>
            <a:ext cx="6440397" cy="252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83818" y="3674641"/>
            <a:ext cx="2679918" cy="40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6437" y="4819990"/>
            <a:ext cx="2142382" cy="277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7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16832"/>
            <a:ext cx="7776864" cy="3960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16.1 Lambda </a:t>
            </a:r>
            <a:r>
              <a:rPr lang="zh-CN" altLang="en-US" sz="3200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3200">
                <a:solidFill>
                  <a:srgbClr val="FF0000"/>
                </a:solidFill>
              </a:rPr>
              <a:t>Lambda Expressions</a:t>
            </a:r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>
                <a:ea typeface="宋体" pitchFamily="2" charset="-122"/>
              </a:rPr>
              <a:t>16.2 </a:t>
            </a:r>
            <a:r>
              <a:rPr lang="zh-CN" altLang="en-US" sz="3200">
                <a:ea typeface="宋体" pitchFamily="2" charset="-122"/>
              </a:rPr>
              <a:t>函数式</a:t>
            </a:r>
            <a:r>
              <a:rPr lang="en-US" altLang="zh-CN" sz="3200">
                <a:ea typeface="宋体" pitchFamily="2" charset="-122"/>
              </a:rPr>
              <a:t>(Functional)</a:t>
            </a:r>
            <a:r>
              <a:rPr lang="zh-CN" altLang="en-US" sz="3200">
                <a:ea typeface="宋体" pitchFamily="2" charset="-122"/>
              </a:rPr>
              <a:t>接口</a:t>
            </a:r>
            <a:endParaRPr lang="en-US" altLang="zh-CN" sz="32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>
                <a:ea typeface="宋体" pitchFamily="2" charset="-122"/>
              </a:rPr>
              <a:t>16.3 </a:t>
            </a:r>
            <a:r>
              <a:rPr lang="zh-CN" altLang="en-US" sz="3200">
                <a:ea typeface="宋体" pitchFamily="2" charset="-122"/>
              </a:rPr>
              <a:t>方法引用与构造器引用</a:t>
            </a:r>
            <a:endParaRPr lang="en-US" altLang="zh-CN" sz="32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16.4 Stream API</a:t>
            </a:r>
          </a:p>
        </p:txBody>
      </p:sp>
    </p:spTree>
    <p:extLst>
      <p:ext uri="{BB962C8B-B14F-4D97-AF65-F5344CB8AC3E}">
        <p14:creationId xmlns:p14="http://schemas.microsoft.com/office/powerpoint/2010/main" val="197649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27296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95536" y="240336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16-4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强大的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Stream 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588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9269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API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528" y="1412776"/>
            <a:ext cx="864096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100">
                <a:ea typeface="宋体" panose="02010600030101010101" pitchFamily="2" charset="-122"/>
              </a:rPr>
              <a:t>Java8</a:t>
            </a:r>
            <a:r>
              <a:rPr lang="zh-CN" altLang="en-US" sz="2100">
                <a:ea typeface="宋体" panose="02010600030101010101" pitchFamily="2" charset="-122"/>
              </a:rPr>
              <a:t>中有两大最为重要的改变。第一个是 </a:t>
            </a:r>
            <a:r>
              <a:rPr lang="en-US" altLang="zh-CN" sz="2100" b="1">
                <a:solidFill>
                  <a:srgbClr val="FF0000"/>
                </a:solidFill>
                <a:ea typeface="宋体" panose="02010600030101010101" pitchFamily="2" charset="-122"/>
              </a:rPr>
              <a:t>Lambda </a:t>
            </a:r>
            <a:r>
              <a:rPr lang="zh-CN" altLang="en-US" sz="2100" b="1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  <a:r>
              <a:rPr lang="zh-CN" altLang="en-US" sz="2100">
                <a:ea typeface="宋体" panose="02010600030101010101" pitchFamily="2" charset="-122"/>
              </a:rPr>
              <a:t>；另外一个则是 </a:t>
            </a:r>
            <a:r>
              <a:rPr lang="en-US" altLang="zh-CN" sz="2100" b="1">
                <a:solidFill>
                  <a:srgbClr val="FF0000"/>
                </a:solidFill>
                <a:ea typeface="宋体" panose="02010600030101010101" pitchFamily="2" charset="-122"/>
              </a:rPr>
              <a:t>Stream API</a:t>
            </a:r>
            <a:r>
              <a:rPr lang="zh-CN" altLang="en-US" sz="2100">
                <a:ea typeface="宋体" panose="02010600030101010101" pitchFamily="2" charset="-122"/>
              </a:rPr>
              <a:t>。</a:t>
            </a:r>
            <a:endParaRPr lang="en-US" altLang="zh-CN" sz="21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100">
                <a:solidFill>
                  <a:srgbClr val="FF0000"/>
                </a:solidFill>
                <a:ea typeface="宋体" panose="02010600030101010101" pitchFamily="2" charset="-122"/>
              </a:rPr>
              <a:t>Stream API ( java.util.stream)</a:t>
            </a:r>
            <a:r>
              <a:rPr lang="zh-CN" altLang="en-US" sz="21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100">
                <a:ea typeface="宋体" panose="02010600030101010101" pitchFamily="2" charset="-122"/>
              </a:rPr>
              <a:t>把真正的函数式编程风格引入到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中。这是目前为止对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类库最好的补充，因为</a:t>
            </a:r>
            <a:r>
              <a:rPr lang="en-US" altLang="zh-CN" sz="2100">
                <a:ea typeface="宋体" panose="02010600030101010101" pitchFamily="2" charset="-122"/>
              </a:rPr>
              <a:t>Stream API</a:t>
            </a:r>
            <a:r>
              <a:rPr lang="zh-CN" altLang="en-US" sz="2100">
                <a:ea typeface="宋体" panose="02010600030101010101" pitchFamily="2" charset="-122"/>
              </a:rPr>
              <a:t>可以极大提供</a:t>
            </a:r>
            <a:r>
              <a:rPr lang="en-US" altLang="zh-CN" sz="2100">
                <a:ea typeface="宋体" panose="02010600030101010101" pitchFamily="2" charset="-122"/>
              </a:rPr>
              <a:t>Java</a:t>
            </a:r>
            <a:r>
              <a:rPr lang="zh-CN" altLang="en-US" sz="2100">
                <a:ea typeface="宋体" panose="02010600030101010101" pitchFamily="2" charset="-122"/>
              </a:rPr>
              <a:t>程序员的生产力，让程序员写出高效率、干净、简洁的代码。</a:t>
            </a:r>
          </a:p>
          <a:p>
            <a:pPr>
              <a:lnSpc>
                <a:spcPts val="4000"/>
              </a:lnSpc>
            </a:pPr>
            <a:r>
              <a:rPr lang="en-US" altLang="zh-CN" sz="2100">
                <a:ea typeface="宋体" panose="02010600030101010101" pitchFamily="2" charset="-122"/>
              </a:rPr>
              <a:t>Stream </a:t>
            </a:r>
            <a:r>
              <a:rPr lang="zh-CN" altLang="en-US" sz="2100">
                <a:ea typeface="宋体" panose="02010600030101010101" pitchFamily="2" charset="-122"/>
              </a:rPr>
              <a:t>是 </a:t>
            </a:r>
            <a:r>
              <a:rPr lang="en-US" altLang="zh-CN" sz="2100">
                <a:ea typeface="宋体" panose="02010600030101010101" pitchFamily="2" charset="-122"/>
              </a:rPr>
              <a:t>Java8 </a:t>
            </a:r>
            <a:r>
              <a:rPr lang="zh-CN" altLang="en-US" sz="2100">
                <a:ea typeface="宋体" panose="02010600030101010101" pitchFamily="2" charset="-122"/>
              </a:rPr>
              <a:t>中处理集合的关键抽象概念，它可以指定你希望对集合进行的操作，可以执行非常复杂的查找、过滤和映射数据等操作。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100">
                <a:solidFill>
                  <a:srgbClr val="0000FF"/>
                </a:solidFill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对集合数据进行操作，就类似于使用 </a:t>
            </a:r>
            <a:r>
              <a:rPr lang="en-US" altLang="zh-CN" sz="2100">
                <a:solidFill>
                  <a:srgbClr val="0000FF"/>
                </a:solidFill>
                <a:ea typeface="宋体" panose="02010600030101010101" pitchFamily="2" charset="-122"/>
              </a:rPr>
              <a:t>SQL </a:t>
            </a:r>
            <a:r>
              <a:rPr lang="zh-CN" altLang="en-US" sz="2100">
                <a:solidFill>
                  <a:srgbClr val="0000FF"/>
                </a:solidFill>
                <a:ea typeface="宋体" panose="02010600030101010101" pitchFamily="2" charset="-122"/>
              </a:rPr>
              <a:t>执行的数据库查询。</a:t>
            </a:r>
            <a:r>
              <a:rPr lang="zh-CN" altLang="en-US" sz="2100">
                <a:ea typeface="宋体" panose="02010600030101010101" pitchFamily="2" charset="-122"/>
              </a:rPr>
              <a:t>也可以使用 </a:t>
            </a:r>
            <a:r>
              <a:rPr lang="en-US" altLang="zh-CN" sz="2100"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ea typeface="宋体" panose="02010600030101010101" pitchFamily="2" charset="-122"/>
              </a:rPr>
              <a:t>来并行执行操作。简言之，</a:t>
            </a:r>
            <a:r>
              <a:rPr lang="en-US" altLang="zh-CN" sz="2100">
                <a:ea typeface="宋体" panose="02010600030101010101" pitchFamily="2" charset="-122"/>
              </a:rPr>
              <a:t>Stream API </a:t>
            </a:r>
            <a:r>
              <a:rPr lang="zh-CN" altLang="en-US" sz="2100">
                <a:ea typeface="宋体" panose="02010600030101010101" pitchFamily="2" charset="-122"/>
              </a:rPr>
              <a:t>提供了一种高效且易于使用的处理数据的方式。</a:t>
            </a:r>
          </a:p>
        </p:txBody>
      </p:sp>
    </p:spTree>
    <p:extLst>
      <p:ext uri="{BB962C8B-B14F-4D97-AF65-F5344CB8AC3E}">
        <p14:creationId xmlns:p14="http://schemas.microsoft.com/office/powerpoint/2010/main" val="3484258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229394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为什么要使用</a:t>
            </a:r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API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06084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ea typeface="宋体" panose="02010600030101010101" pitchFamily="2" charset="-122"/>
              </a:rPr>
              <a:t>实际开发中，项目中多数数据源都来自于</a:t>
            </a:r>
            <a:r>
              <a:rPr lang="en-US" altLang="zh-CN" sz="2400">
                <a:ea typeface="宋体" panose="02010600030101010101" pitchFamily="2" charset="-122"/>
              </a:rPr>
              <a:t>Mysql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Oracle</a:t>
            </a:r>
            <a:r>
              <a:rPr lang="zh-CN" altLang="en-US" sz="2400">
                <a:ea typeface="宋体" panose="02010600030101010101" pitchFamily="2" charset="-122"/>
              </a:rPr>
              <a:t>等。但现在数据源可以更多了，有</a:t>
            </a:r>
            <a:r>
              <a:rPr lang="en-US" altLang="zh-CN" sz="2400">
                <a:ea typeface="宋体" panose="02010600030101010101" pitchFamily="2" charset="-122"/>
              </a:rPr>
              <a:t>MongDB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Radis</a:t>
            </a:r>
            <a:r>
              <a:rPr lang="zh-CN" altLang="en-US" sz="2400">
                <a:ea typeface="宋体" panose="02010600030101010101" pitchFamily="2" charset="-122"/>
              </a:rPr>
              <a:t>等，而这些</a:t>
            </a:r>
            <a:r>
              <a:rPr lang="en-US" altLang="zh-CN" sz="2400">
                <a:ea typeface="宋体" panose="02010600030101010101" pitchFamily="2" charset="-122"/>
              </a:rPr>
              <a:t>NoSQL</a:t>
            </a:r>
            <a:r>
              <a:rPr lang="zh-CN" altLang="en-US" sz="2400">
                <a:ea typeface="宋体" panose="02010600030101010101" pitchFamily="2" charset="-122"/>
              </a:rPr>
              <a:t>的数据就需要</a:t>
            </a:r>
            <a:r>
              <a:rPr lang="en-US" altLang="zh-CN" sz="2400">
                <a:ea typeface="宋体" panose="02010600030101010101" pitchFamily="2" charset="-122"/>
              </a:rPr>
              <a:t>java</a:t>
            </a:r>
            <a:r>
              <a:rPr lang="zh-CN" altLang="en-US" sz="2400">
                <a:ea typeface="宋体" panose="02010600030101010101" pitchFamily="2" charset="-122"/>
              </a:rPr>
              <a:t>层面去处理。</a:t>
            </a:r>
          </a:p>
        </p:txBody>
      </p:sp>
    </p:spTree>
    <p:extLst>
      <p:ext uri="{BB962C8B-B14F-4D97-AF65-F5344CB8AC3E}">
        <p14:creationId xmlns:p14="http://schemas.microsoft.com/office/powerpoint/2010/main" val="4290970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298" y="714356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什么是 </a:t>
            </a:r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endParaRPr kumimoji="1" lang="zh-CN" altLang="en-US" b="1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20" y="1928802"/>
            <a:ext cx="8640960" cy="105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200" dirty="0">
                <a:ea typeface="宋体" panose="02010600030101010101" pitchFamily="2" charset="-122"/>
              </a:rPr>
              <a:t>是数据渠道，用于操作数据源（集合、数组等）所生成的元素序列。</a:t>
            </a:r>
            <a:r>
              <a:rPr lang="zh-CN" altLang="en-US" sz="2200" b="1" dirty="0">
                <a:solidFill>
                  <a:srgbClr val="0066FF"/>
                </a:solidFill>
                <a:ea typeface="宋体" panose="02010600030101010101" pitchFamily="2" charset="-122"/>
              </a:rPr>
              <a:t>“集合讲的是数据，</a:t>
            </a:r>
            <a:r>
              <a:rPr lang="en-US" altLang="zh-CN" sz="2200" b="1" dirty="0">
                <a:solidFill>
                  <a:srgbClr val="0066FF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200" b="1" dirty="0">
                <a:solidFill>
                  <a:srgbClr val="0066FF"/>
                </a:solidFill>
                <a:ea typeface="宋体" panose="02010600030101010101" pitchFamily="2" charset="-122"/>
              </a:rPr>
              <a:t>讲的是计算！”</a:t>
            </a:r>
          </a:p>
        </p:txBody>
      </p:sp>
    </p:spTree>
    <p:extLst>
      <p:ext uri="{BB962C8B-B14F-4D97-AF65-F5344CB8AC3E}">
        <p14:creationId xmlns:p14="http://schemas.microsoft.com/office/powerpoint/2010/main" val="410671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4" name="文本框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①</a:t>
            </a:r>
            <a:r>
              <a:rPr lang="en-US" altLang="zh-CN" sz="2000" dirty="0">
                <a:ea typeface="宋体" panose="02010600030101010101" pitchFamily="2" charset="-122"/>
              </a:rPr>
              <a:t>Stream </a:t>
            </a:r>
            <a:r>
              <a:rPr lang="zh-CN" altLang="en-US" sz="2000" dirty="0">
                <a:ea typeface="宋体" panose="02010600030101010101" pitchFamily="2" charset="-122"/>
              </a:rPr>
              <a:t>不是集合，自己不会存储元素。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②</a:t>
            </a:r>
            <a:r>
              <a:rPr lang="en-US" altLang="zh-CN" sz="2000" dirty="0">
                <a:ea typeface="宋体" panose="02010600030101010101" pitchFamily="2" charset="-122"/>
              </a:rPr>
              <a:t>Stream </a:t>
            </a:r>
            <a:r>
              <a:rPr lang="zh-CN" altLang="en-US" sz="2000" dirty="0"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000" dirty="0">
                <a:ea typeface="宋体" panose="02010600030101010101" pitchFamily="2" charset="-122"/>
              </a:rPr>
              <a:t>Stream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③</a:t>
            </a:r>
            <a:r>
              <a:rPr lang="en-US" altLang="zh-CN" sz="2000" dirty="0">
                <a:ea typeface="宋体" panose="02010600030101010101" pitchFamily="2" charset="-122"/>
              </a:rPr>
              <a:t>Stream </a:t>
            </a:r>
            <a:r>
              <a:rPr lang="zh-CN" altLang="en-US" sz="2000" dirty="0">
                <a:ea typeface="宋体" panose="02010600030101010101" pitchFamily="2" charset="-122"/>
              </a:rPr>
              <a:t>操作是延迟执行的。必须搞清楚有哪些数据才能往下执行，这意味着他们会等到需要结果的时候才执行。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④</a:t>
            </a:r>
            <a:r>
              <a:rPr lang="en-US" altLang="zh-CN" sz="2000" dirty="0">
                <a:ea typeface="宋体" panose="02010600030101010101" pitchFamily="2" charset="-122"/>
              </a:rPr>
              <a:t>Stream</a:t>
            </a:r>
            <a:r>
              <a:rPr lang="zh-CN" altLang="en-US" sz="2000" dirty="0">
                <a:ea typeface="宋体" panose="02010600030101010101" pitchFamily="2" charset="-122"/>
              </a:rPr>
              <a:t>只能“消费”一次，如果想继续做其他操作，需要重新获取</a:t>
            </a:r>
            <a:r>
              <a:rPr lang="en-US" altLang="zh-CN" sz="2000" dirty="0">
                <a:ea typeface="宋体" panose="02010600030101010101" pitchFamily="2" charset="-122"/>
              </a:rPr>
              <a:t>stream</a:t>
            </a:r>
            <a:r>
              <a:rPr lang="zh-CN" altLang="en-US" sz="2000" dirty="0">
                <a:ea typeface="宋体" panose="02010600030101010101" pitchFamily="2" charset="-122"/>
              </a:rPr>
              <a:t>对象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④更像一个高级的</a:t>
            </a:r>
            <a:r>
              <a:rPr lang="en-US" altLang="zh-CN" sz="2000" dirty="0" err="1">
                <a:ea typeface="宋体" panose="02010600030101010101" pitchFamily="2" charset="-122"/>
              </a:rPr>
              <a:t>iterator</a:t>
            </a:r>
            <a:r>
              <a:rPr lang="zh-CN" altLang="en-US" sz="2000" dirty="0">
                <a:ea typeface="宋体" panose="02010600030101010101" pitchFamily="2" charset="-122"/>
              </a:rPr>
              <a:t>，单向，不可往复，数据只能遍历一次，遍历过一次后即用尽了，但是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</a:rPr>
              <a:t>可以并行化数据！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</a:rPr>
              <a:t>哦也！！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\(^o^)/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5013370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的操作三个步骤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25144"/>
            <a:ext cx="8775277" cy="165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48024" y="1484784"/>
            <a:ext cx="8644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1- 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Stream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一个数据源（如：集合、数组），获取一个流</a:t>
            </a: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2- 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中间操作</a:t>
            </a:r>
            <a:endParaRPr lang="en-US" altLang="zh-CN" sz="24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一个中间操作链，对数据源的数据进行处理</a:t>
            </a: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3- 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终止操作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终端操作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ea typeface="宋体" panose="02010600030101010101" pitchFamily="2" charset="-122"/>
              </a:rPr>
              <a:t>一</a:t>
            </a:r>
            <a:r>
              <a:rPr lang="zh-CN" altLang="en-US" sz="2000">
                <a:ea typeface="宋体" panose="02010600030101010101" pitchFamily="2" charset="-122"/>
              </a:rPr>
              <a:t>旦执行</a:t>
            </a:r>
            <a:r>
              <a:rPr lang="zh-CN" altLang="zh-CN" sz="2000">
                <a:ea typeface="宋体" panose="02010600030101010101" pitchFamily="2" charset="-122"/>
              </a:rPr>
              <a:t>终止操作，</a:t>
            </a:r>
            <a:r>
              <a:rPr lang="zh-CN" altLang="en-US" sz="2000">
                <a:solidFill>
                  <a:srgbClr val="0066FF"/>
                </a:solidFill>
                <a:ea typeface="宋体" panose="02010600030101010101" pitchFamily="2" charset="-122"/>
              </a:rPr>
              <a:t>就</a:t>
            </a:r>
            <a:r>
              <a:rPr lang="zh-CN" altLang="zh-CN" sz="2000">
                <a:solidFill>
                  <a:srgbClr val="0066FF"/>
                </a:solidFill>
                <a:ea typeface="宋体" panose="02010600030101010101" pitchFamily="2" charset="-122"/>
              </a:rPr>
              <a:t>执行中间操作链</a:t>
            </a:r>
            <a:r>
              <a:rPr lang="zh-CN" altLang="zh-CN" sz="2000">
                <a:ea typeface="宋体" panose="02010600030101010101" pitchFamily="2" charset="-122"/>
              </a:rPr>
              <a:t>，并产生结果</a:t>
            </a:r>
            <a:r>
              <a:rPr lang="zh-CN" altLang="en-US" sz="2000">
                <a:ea typeface="宋体" panose="02010600030101010101" pitchFamily="2" charset="-122"/>
              </a:rPr>
              <a:t>。之后，不会再被使用</a:t>
            </a:r>
          </a:p>
        </p:txBody>
      </p:sp>
    </p:spTree>
    <p:extLst>
      <p:ext uri="{BB962C8B-B14F-4D97-AF65-F5344CB8AC3E}">
        <p14:creationId xmlns:p14="http://schemas.microsoft.com/office/powerpoint/2010/main" val="6869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000108"/>
            <a:ext cx="7572428" cy="188511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7283" y="764704"/>
            <a:ext cx="5733450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创建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方式一：通过集合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>
                <a:ea typeface="宋体" panose="02010600030101010101" pitchFamily="2" charset="-122"/>
              </a:rPr>
              <a:t>Java8 </a:t>
            </a:r>
            <a:r>
              <a:rPr lang="zh-CN" altLang="en-US" sz="3200">
                <a:ea typeface="宋体" panose="02010600030101010101" pitchFamily="2" charset="-122"/>
              </a:rPr>
              <a:t>中的 </a:t>
            </a:r>
            <a:r>
              <a:rPr lang="en-US" altLang="zh-CN" sz="3200">
                <a:ea typeface="宋体" panose="02010600030101010101" pitchFamily="2" charset="-122"/>
              </a:rPr>
              <a:t>Collection </a:t>
            </a:r>
            <a:r>
              <a:rPr lang="zh-CN" altLang="en-US" sz="3200">
                <a:ea typeface="宋体" panose="02010600030101010101" pitchFamily="2" charset="-122"/>
              </a:rPr>
              <a:t>接口被扩展，提供了两个获取流的方法</a:t>
            </a:r>
            <a:r>
              <a:rPr lang="zh-CN" altLang="en-US" sz="2200">
                <a:ea typeface="宋体" panose="02010600030101010101" pitchFamily="2" charset="-122"/>
              </a:rPr>
              <a:t>：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20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default Stream&lt;E&gt; stream() : 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返回一个顺序流</a:t>
            </a:r>
            <a:endParaRPr lang="en-US" altLang="zh-CN" sz="24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default Stream&lt;E&gt; parallelStream() : 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返回一个并行流</a:t>
            </a:r>
          </a:p>
        </p:txBody>
      </p:sp>
    </p:spTree>
    <p:extLst>
      <p:ext uri="{BB962C8B-B14F-4D97-AF65-F5344CB8AC3E}">
        <p14:creationId xmlns:p14="http://schemas.microsoft.com/office/powerpoint/2010/main" val="1156313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764704"/>
            <a:ext cx="5904656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itchFamily="2" charset="-122"/>
              </a:rPr>
              <a:t>创建 </a:t>
            </a:r>
            <a:r>
              <a:rPr kumimoji="1" lang="en-US" altLang="zh-CN" b="1">
                <a:ea typeface="宋体" pitchFamily="2" charset="-122"/>
              </a:rPr>
              <a:t>Stream</a:t>
            </a:r>
            <a:r>
              <a:rPr kumimoji="1" lang="zh-CN" altLang="en-US" b="1">
                <a:ea typeface="宋体" pitchFamily="2" charset="-122"/>
              </a:rPr>
              <a:t>方式二：通过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数组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>
                <a:ea typeface="宋体" panose="02010600030101010101" pitchFamily="2" charset="-122"/>
              </a:rPr>
              <a:t>Java8 </a:t>
            </a:r>
            <a:r>
              <a:rPr lang="zh-CN" altLang="en-US" sz="3200">
                <a:ea typeface="宋体" panose="02010600030101010101" pitchFamily="2" charset="-122"/>
              </a:rPr>
              <a:t>中的 </a:t>
            </a:r>
            <a:r>
              <a:rPr lang="en-US" altLang="zh-CN" sz="3200">
                <a:ea typeface="宋体" panose="02010600030101010101" pitchFamily="2" charset="-122"/>
              </a:rPr>
              <a:t>Arrays </a:t>
            </a:r>
            <a:r>
              <a:rPr lang="zh-CN" altLang="en-US" sz="3200">
                <a:ea typeface="宋体" panose="02010600030101010101" pitchFamily="2" charset="-122"/>
              </a:rPr>
              <a:t>的静态方法 </a:t>
            </a:r>
            <a:r>
              <a:rPr lang="en-US" altLang="zh-CN" sz="3200">
                <a:ea typeface="宋体" panose="02010600030101010101" pitchFamily="2" charset="-122"/>
              </a:rPr>
              <a:t>stream() </a:t>
            </a:r>
            <a:r>
              <a:rPr lang="zh-CN" altLang="en-US" sz="3200">
                <a:ea typeface="宋体" panose="02010600030101010101" pitchFamily="2" charset="-122"/>
              </a:rPr>
              <a:t>可以获取数组流：</a:t>
            </a:r>
            <a:endParaRPr lang="en-US" altLang="zh-CN" sz="32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static &lt;T&gt; Stream&lt;T&gt; stream(T[] array): 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  <a:endParaRPr lang="en-US" altLang="zh-CN" sz="24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b="1">
                <a:ea typeface="宋体" panose="02010600030101010101" pitchFamily="2" charset="-122"/>
              </a:rPr>
              <a:t>重载形式，能够处理对应基本类型的数组：</a:t>
            </a:r>
            <a:endParaRPr lang="en-US" altLang="zh-CN" sz="2400" b="1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IntStream stream(int[] array)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LongStream stream(long[] array)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ea typeface="宋体" panose="02010600030101010101" pitchFamily="2" charset="-122"/>
              </a:rPr>
              <a:t>public static DoubleStream stream(double[] array)</a:t>
            </a:r>
            <a:endParaRPr lang="zh-CN" altLang="en-US" sz="22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376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56784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ea typeface="宋体" pitchFamily="2" charset="-122"/>
              </a:rPr>
              <a:t>创建 </a:t>
            </a:r>
            <a:r>
              <a:rPr kumimoji="1" lang="en-US" altLang="zh-CN" b="1">
                <a:ea typeface="宋体" pitchFamily="2" charset="-122"/>
              </a:rPr>
              <a:t>Stream</a:t>
            </a:r>
            <a:r>
              <a:rPr kumimoji="1" lang="zh-CN" altLang="en-US" b="1">
                <a:ea typeface="宋体" pitchFamily="2" charset="-122"/>
              </a:rPr>
              <a:t>方式三：通过</a:t>
            </a:r>
            <a:r>
              <a:rPr kumimoji="1" lang="en-US" altLang="zh-CN" b="1">
                <a:ea typeface="宋体" pitchFamily="2" charset="-122"/>
              </a:rPr>
              <a:t>Stream</a:t>
            </a:r>
            <a:r>
              <a:rPr kumimoji="1" lang="zh-CN" altLang="en-US" b="1">
                <a:ea typeface="宋体" pitchFamily="2" charset="-122"/>
              </a:rPr>
              <a:t>的</a:t>
            </a:r>
            <a:r>
              <a:rPr kumimoji="1" lang="en-US" altLang="zh-CN" b="1">
                <a:ea typeface="宋体" pitchFamily="2" charset="-122"/>
              </a:rPr>
              <a:t>of()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004903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>
                <a:ea typeface="宋体" panose="02010600030101010101" pitchFamily="2" charset="-122"/>
              </a:rPr>
              <a:t>可以调用</a:t>
            </a:r>
            <a:r>
              <a:rPr lang="en-US" altLang="zh-CN" sz="3200">
                <a:ea typeface="宋体" panose="02010600030101010101" pitchFamily="2" charset="-122"/>
              </a:rPr>
              <a:t>Stream</a:t>
            </a:r>
            <a:r>
              <a:rPr lang="zh-CN" altLang="en-US" sz="3200">
                <a:ea typeface="宋体" panose="02010600030101010101" pitchFamily="2" charset="-122"/>
              </a:rPr>
              <a:t>类静态方法 </a:t>
            </a:r>
            <a:r>
              <a:rPr lang="en-US" altLang="zh-CN" sz="3200">
                <a:ea typeface="宋体" panose="02010600030101010101" pitchFamily="2" charset="-122"/>
              </a:rPr>
              <a:t>of(), </a:t>
            </a:r>
            <a:r>
              <a:rPr lang="zh-CN" altLang="en-US" sz="3200">
                <a:ea typeface="宋体" panose="02010600030101010101" pitchFamily="2" charset="-122"/>
              </a:rPr>
              <a:t>通过显示值创建一个流。它可以接收任意数量的参数。</a:t>
            </a:r>
            <a:endParaRPr lang="en-US" altLang="zh-CN" sz="32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public static&lt;T&gt; Stream&lt;T&gt; of(T... values) : </a:t>
            </a:r>
            <a:r>
              <a:rPr lang="zh-CN" altLang="en-US" sz="2400" b="1">
                <a:solidFill>
                  <a:srgbClr val="C00000"/>
                </a:solidFill>
                <a:ea typeface="宋体" panose="02010600030101010101" pitchFamily="2" charset="-122"/>
              </a:rPr>
              <a:t>返回一个流</a:t>
            </a:r>
          </a:p>
        </p:txBody>
      </p:sp>
    </p:spTree>
    <p:extLst>
      <p:ext uri="{BB962C8B-B14F-4D97-AF65-F5344CB8AC3E}">
        <p14:creationId xmlns:p14="http://schemas.microsoft.com/office/powerpoint/2010/main" val="138803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20170412111056_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071546"/>
            <a:ext cx="7200800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0034" y="5286388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Java 9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于今年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月份发布，那么还要有必要学习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java 8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val="396644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908720"/>
            <a:ext cx="7272808" cy="792088"/>
          </a:xfrm>
        </p:spPr>
        <p:txBody>
          <a:bodyPr>
            <a:normAutofit/>
          </a:bodyPr>
          <a:lstStyle/>
          <a:p>
            <a:r>
              <a:rPr kumimoji="1" lang="zh-CN" altLang="en-US" sz="3300" b="1">
                <a:ea typeface="宋体" pitchFamily="2" charset="-122"/>
              </a:rPr>
              <a:t>创建 </a:t>
            </a:r>
            <a:r>
              <a:rPr kumimoji="1" lang="en-US" altLang="zh-CN" sz="3300" b="1">
                <a:ea typeface="宋体" pitchFamily="2" charset="-122"/>
              </a:rPr>
              <a:t>Stream</a:t>
            </a:r>
            <a:r>
              <a:rPr kumimoji="1" lang="zh-CN" altLang="en-US" sz="3300" b="1">
                <a:ea typeface="宋体" pitchFamily="2" charset="-122"/>
              </a:rPr>
              <a:t>方式四：</a:t>
            </a:r>
            <a:r>
              <a:rPr kumimoji="1" lang="zh-CN" altLang="en-US" sz="3300" b="1">
                <a:latin typeface="+mn-lt"/>
                <a:ea typeface="宋体" pitchFamily="2" charset="-122"/>
              </a:rPr>
              <a:t>创建无限流</a:t>
            </a:r>
            <a:endParaRPr kumimoji="1" lang="zh-CN" altLang="en-US" sz="3300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可以使用静态方法 </a:t>
            </a:r>
            <a:r>
              <a:rPr lang="en-US" altLang="zh-CN" sz="2800" dirty="0" err="1">
                <a:ea typeface="宋体" panose="02010600030101010101" pitchFamily="2" charset="-122"/>
              </a:rPr>
              <a:t>Stream.iterate</a:t>
            </a:r>
            <a:r>
              <a:rPr lang="en-US" altLang="zh-CN" sz="2800" dirty="0">
                <a:ea typeface="宋体" panose="02010600030101010101" pitchFamily="2" charset="-122"/>
              </a:rPr>
              <a:t>() </a:t>
            </a:r>
            <a:r>
              <a:rPr lang="zh-CN" altLang="en-US" sz="2800" dirty="0">
                <a:ea typeface="宋体" panose="02010600030101010101" pitchFamily="2" charset="-122"/>
              </a:rPr>
              <a:t>和 </a:t>
            </a:r>
            <a:r>
              <a:rPr lang="en-US" altLang="zh-CN" sz="2800" dirty="0" err="1">
                <a:ea typeface="宋体" panose="02010600030101010101" pitchFamily="2" charset="-122"/>
              </a:rPr>
              <a:t>Stream.generate</a:t>
            </a:r>
            <a:r>
              <a:rPr lang="en-US" altLang="zh-CN" sz="2800" dirty="0">
                <a:ea typeface="宋体" panose="02010600030101010101" pitchFamily="2" charset="-122"/>
              </a:rPr>
              <a:t>(), </a:t>
            </a:r>
            <a:r>
              <a:rPr lang="zh-CN" altLang="en-US" sz="2800" dirty="0">
                <a:ea typeface="宋体" panose="02010600030101010101" pitchFamily="2" charset="-122"/>
              </a:rPr>
              <a:t>创建无限流。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</a:rPr>
              <a:t>迭代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</a:rPr>
              <a:t>public static&lt;T&gt; Stream&lt;T&gt; iterate(final T seed, final </a:t>
            </a:r>
            <a:r>
              <a:rPr lang="en-US" altLang="zh-CN" sz="2200" b="1" dirty="0" err="1">
                <a:solidFill>
                  <a:srgbClr val="C00000"/>
                </a:solidFill>
                <a:ea typeface="宋体" panose="02010600030101010101" pitchFamily="2" charset="-122"/>
              </a:rPr>
              <a:t>UnaryOperator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</a:rPr>
              <a:t>&lt;T&gt; f) 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</a:rPr>
              <a:t>生成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</a:rPr>
              <a:t>public static&lt;T&gt; Stream&lt;T&gt; generate(Supplier&lt;T&gt; s) </a:t>
            </a:r>
            <a:endParaRPr lang="zh-CN" altLang="en-US" sz="22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425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528" y="2780928"/>
            <a:ext cx="252028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筛选与切片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512" y="1529746"/>
            <a:ext cx="7992888" cy="117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512" y="155679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多个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可以连接起来形成一个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，除非流水线上触发终止操作，否则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中间操作不会执行任何的处理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！而在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终止操作时一次性全部处理，称为“惰性求值”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64057"/>
              </p:ext>
            </p:extLst>
          </p:nvPr>
        </p:nvGraphicFramePr>
        <p:xfrm>
          <a:off x="323528" y="3431703"/>
          <a:ext cx="8352928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  法</a:t>
                      </a:r>
                      <a:endParaRPr lang="zh-CN" altLang="zh-CN" sz="24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  述</a:t>
                      </a:r>
                      <a:endParaRPr lang="zh-CN" alt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filter(Predicate</a:t>
                      </a:r>
                      <a:r>
                        <a:rPr lang="en-US" altLang="zh-CN" sz="2000" b="1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p</a:t>
                      </a: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 </a:t>
                      </a:r>
                      <a:r>
                        <a:rPr lang="en-US" alt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Lambda 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 从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流中筛选出某些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元素</a:t>
                      </a:r>
                      <a:endParaRPr lang="zh-CN" sz="17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distinct()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筛选，通过流所生成元素的 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hashCode() 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和 </a:t>
                      </a:r>
                      <a:r>
                        <a:rPr lang="en-US" alt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equals() </a:t>
                      </a: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去除重复元素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</a:t>
                      </a:r>
                      <a:r>
                        <a:rPr lang="en-US" altLang="zh-CN" sz="2000" b="1" kern="1200" dirty="0">
                          <a:latin typeface="+mn-lt"/>
                          <a:ea typeface="宋体" panose="02010600030101010101" pitchFamily="2" charset="-122"/>
                        </a:rPr>
                        <a:t>long </a:t>
                      </a:r>
                      <a:r>
                        <a:rPr lang="en-US" altLang="zh-CN" sz="2000" b="1" kern="1200" dirty="0" err="1">
                          <a:latin typeface="+mn-lt"/>
                          <a:ea typeface="宋体" panose="02010600030101010101" pitchFamily="2" charset="-122"/>
                        </a:rPr>
                        <a:t>maxSize</a:t>
                      </a:r>
                      <a:r>
                        <a:rPr lang="en-US" altLang="zh-CN" sz="2000" b="1" kern="12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截断流，使其元素不超过给定数量</a:t>
                      </a:r>
                      <a:endParaRPr lang="zh-CN" sz="17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2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skip(</a:t>
                      </a:r>
                      <a:r>
                        <a:rPr lang="en-US" altLang="zh-CN" sz="2000" b="1" kern="1200" dirty="0">
                          <a:latin typeface="+mn-lt"/>
                          <a:ea typeface="宋体" panose="02010600030101010101" pitchFamily="2" charset="-122"/>
                        </a:rPr>
                        <a:t>long n</a:t>
                      </a:r>
                      <a:r>
                        <a:rPr lang="en-US" altLang="zh-CN" sz="2000" b="1" kern="12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跳过元素，返回一个扔掉了前 </a:t>
                      </a:r>
                      <a:r>
                        <a:rPr lang="en-US" alt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个元素的流。若流中元素不足 </a:t>
                      </a:r>
                      <a:r>
                        <a:rPr lang="en-US" alt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个，则返回一个空流。与 </a:t>
                      </a:r>
                      <a:r>
                        <a:rPr lang="en-US" altLang="zh-CN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limit(n) </a:t>
                      </a:r>
                      <a:r>
                        <a:rPr lang="zh-CN" altLang="en-US" sz="17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互补</a:t>
                      </a:r>
                      <a:endParaRPr lang="zh-CN" sz="17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98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563990"/>
            <a:ext cx="41044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映 射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40929"/>
              </p:ext>
            </p:extLst>
          </p:nvPr>
        </p:nvGraphicFramePr>
        <p:xfrm>
          <a:off x="467544" y="2348880"/>
          <a:ext cx="7992888" cy="39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map(Function</a:t>
                      </a:r>
                      <a:r>
                        <a:rPr lang="en-US" altLang="zh-CN" sz="1800" b="1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</a:t>
                      </a:r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sz="1800" b="1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接收一个函数作为参数，该函数会被应用到每个元素上，并将其映射成一个新的元素。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mapToDouble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ToDoubleFunction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f)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DoubleStream</a:t>
                      </a: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mapToInt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ToIntFunction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IntStream</a:t>
                      </a: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mapToLong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ToLongFunction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f)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LongStream</a:t>
                      </a: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7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flatMap</a:t>
                      </a:r>
                      <a:r>
                        <a:rPr lang="en-US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(Function f)</a:t>
                      </a:r>
                      <a:endParaRPr lang="zh-CN" sz="1800" b="1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接收一个函数作为参数，将流中的每个值都换成另一个流，然后把所有流连接成一个流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62" y="92867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2357422" y="171448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150017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段誉</a:t>
            </a:r>
          </a:p>
        </p:txBody>
      </p:sp>
      <p:pic>
        <p:nvPicPr>
          <p:cNvPr id="12" name="图片 11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2214554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/>
          <p:cNvCxnSpPr/>
          <p:nvPr/>
        </p:nvCxnSpPr>
        <p:spPr>
          <a:xfrm>
            <a:off x="2285984" y="3000372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760" y="278605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乔峰</a:t>
            </a:r>
          </a:p>
        </p:txBody>
      </p:sp>
      <p:pic>
        <p:nvPicPr>
          <p:cNvPr id="15" name="图片 14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378619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/>
          <p:nvPr/>
        </p:nvCxnSpPr>
        <p:spPr>
          <a:xfrm>
            <a:off x="2285984" y="457200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00760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虚竹</a:t>
            </a:r>
          </a:p>
        </p:txBody>
      </p:sp>
      <p:pic>
        <p:nvPicPr>
          <p:cNvPr id="18" name="图片 17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6" y="5286388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2214546" y="6072206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322" y="585789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王语嫣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57884" y="8572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类型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38" y="7143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Employee</a:t>
            </a:r>
            <a:r>
              <a:rPr lang="zh-CN" altLang="en-US" dirty="0"/>
              <a:t>类型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8992" y="100010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e.getName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/>
      <p:bldP spid="21" grpId="0"/>
      <p:bldP spid="22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62" y="92867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2357422" y="171448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1500174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、段誉、</a:t>
            </a:r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20</a:t>
            </a:r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39000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" name="图片 11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2214554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/>
          <p:cNvCxnSpPr/>
          <p:nvPr/>
        </p:nvCxnSpPr>
        <p:spPr>
          <a:xfrm>
            <a:off x="2285984" y="3000372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3786190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/>
          <p:nvPr/>
        </p:nvCxnSpPr>
        <p:spPr>
          <a:xfrm>
            <a:off x="2285984" y="4572008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72198" y="435769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、虚竹、</a:t>
            </a:r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26</a:t>
            </a:r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29000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 descr="re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6" y="5286388"/>
            <a:ext cx="1214478" cy="133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2214546" y="6072206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322" y="585789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、王语嫣、</a:t>
            </a:r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21</a:t>
            </a:r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1000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7884" y="8572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类型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38" y="7143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Employee</a:t>
            </a:r>
            <a:r>
              <a:rPr lang="zh-CN" altLang="en-US" dirty="0"/>
              <a:t>类型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7488" y="100010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fromEmployeeToStream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2198" y="2786058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、乔峰、</a:t>
            </a:r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19000</a:t>
            </a:r>
            <a:endParaRPr lang="zh-CN" altLang="en-US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21" grpId="0"/>
      <p:bldP spid="22" grpId="0"/>
      <p:bldP spid="23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1580383"/>
            <a:ext cx="223224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>
                <a:solidFill>
                  <a:srgbClr val="C00000"/>
                </a:solidFill>
                <a:ea typeface="宋体" panose="02010600030101010101" pitchFamily="2" charset="-122"/>
              </a:rPr>
              <a:t>排序</a:t>
            </a:r>
            <a:endParaRPr lang="en-US" altLang="zh-CN" sz="28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11142"/>
              </p:ext>
            </p:extLst>
          </p:nvPr>
        </p:nvGraphicFramePr>
        <p:xfrm>
          <a:off x="395536" y="2420888"/>
          <a:ext cx="8496944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sorted()</a:t>
                      </a:r>
                      <a:endParaRPr lang="zh-CN" altLang="zh-CN" sz="24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产生一个新流，其中按自然顺序排序</a:t>
                      </a:r>
                      <a:endParaRPr lang="zh-CN" alt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sorted(Comparator</a:t>
                      </a:r>
                      <a:r>
                        <a:rPr lang="en-US" altLang="zh-CN" sz="2400" b="1" kern="100" baseline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com)</a:t>
                      </a:r>
                      <a:endParaRPr lang="zh-CN" altLang="zh-CN" sz="24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产生一个新流，其中按比较器顺序排序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58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65231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5536" y="2564904"/>
            <a:ext cx="650917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800" b="1">
                <a:solidFill>
                  <a:srgbClr val="C00000"/>
                </a:solidFill>
                <a:ea typeface="宋体" panose="02010600030101010101" pitchFamily="2" charset="-122"/>
              </a:rPr>
              <a:t>匹配与查找</a:t>
            </a:r>
            <a:endParaRPr lang="en-US" altLang="zh-CN" sz="28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409" y="138307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终端操作会从流的流水线生成结果。其结果可以是任何不是流的值，例如：</a:t>
            </a:r>
            <a:r>
              <a:rPr lang="en-US" altLang="zh-CN" sz="2400" dirty="0"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Integer</a:t>
            </a:r>
            <a:r>
              <a:rPr lang="zh-CN" altLang="en-US" sz="2400" dirty="0">
                <a:ea typeface="宋体" panose="02010600030101010101" pitchFamily="2" charset="-122"/>
              </a:rPr>
              <a:t>，甚至是 </a:t>
            </a:r>
            <a:r>
              <a:rPr lang="en-US" altLang="zh-CN" sz="2400" dirty="0">
                <a:ea typeface="宋体" panose="02010600030101010101" pitchFamily="2" charset="-122"/>
              </a:rPr>
              <a:t>void 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流进行了终止操作后，不能再次使用。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1048"/>
              </p:ext>
            </p:extLst>
          </p:nvPr>
        </p:nvGraphicFramePr>
        <p:xfrm>
          <a:off x="323527" y="3212976"/>
          <a:ext cx="8519482" cy="309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allMatch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检查是否匹配所有元素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anyMatch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Predicate p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检查是否至少匹配一个元素</a:t>
                      </a:r>
                      <a:endParaRPr lang="zh-CN" altLang="zh-CN" sz="24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noneMatch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(Predicate</a:t>
                      </a:r>
                      <a:r>
                        <a:rPr lang="en-US" altLang="zh-CN" sz="2400" b="1" kern="1200" baseline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p)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检查是否没有匹配所有元素</a:t>
                      </a:r>
                      <a:endParaRPr lang="zh-CN" altLang="zh-CN" sz="24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findFirst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返回第一个元素</a:t>
                      </a:r>
                      <a:endParaRPr lang="zh-CN" altLang="zh-CN" sz="24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findAny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()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返回当前流中的任意元素</a:t>
                      </a:r>
                      <a:endParaRPr lang="zh-CN" altLang="zh-CN" sz="24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469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836712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67870"/>
              </p:ext>
            </p:extLst>
          </p:nvPr>
        </p:nvGraphicFramePr>
        <p:xfrm>
          <a:off x="395536" y="1988840"/>
          <a:ext cx="8463952" cy="35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count()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返回流中元素总数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max(Comparator</a:t>
                      </a:r>
                      <a:r>
                        <a:rPr lang="en-US" altLang="zh-CN" sz="2400" b="1" kern="100" baseline="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返回流中最大值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min(Comparator</a:t>
                      </a:r>
                      <a:r>
                        <a:rPr lang="en-US" altLang="zh-CN" sz="2400" b="1" kern="100" baseline="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返回流中最小值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1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altLang="zh-CN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(Consumer</a:t>
                      </a:r>
                      <a:r>
                        <a:rPr lang="en-US" altLang="zh-CN" sz="2400" b="1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24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0" kern="100"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内部迭代</a:t>
                      </a:r>
                      <a:r>
                        <a:rPr lang="en-US" alt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 </a:t>
                      </a:r>
                      <a:r>
                        <a:rPr lang="en-US" alt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Collection </a:t>
                      </a:r>
                      <a:r>
                        <a:rPr lang="zh-CN" altLang="en-US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接口需要用户去做迭代，称为</a:t>
                      </a:r>
                      <a:r>
                        <a:rPr lang="zh-CN" altLang="en-US" sz="2000" b="0" kern="100">
                          <a:solidFill>
                            <a:srgbClr val="0070C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外部迭代</a:t>
                      </a:r>
                      <a:r>
                        <a:rPr lang="zh-CN" altLang="en-US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。相反，</a:t>
                      </a:r>
                      <a:r>
                        <a:rPr lang="en-US" alt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Stream API </a:t>
                      </a:r>
                      <a:r>
                        <a:rPr lang="zh-CN" altLang="en-US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使用内部迭代</a:t>
                      </a:r>
                      <a:r>
                        <a:rPr lang="en-US" alt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——</a:t>
                      </a:r>
                      <a:r>
                        <a:rPr lang="zh-CN" altLang="en-US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它帮你把迭代做了</a:t>
                      </a:r>
                      <a:r>
                        <a:rPr lang="en-US" alt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20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89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73126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的</a:t>
            </a:r>
            <a:r>
              <a:rPr kumimoji="1" lang="zh-CN" altLang="en-US" b="1">
                <a:latin typeface="+mn-lt"/>
                <a:ea typeface="宋体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11560" y="1616636"/>
            <a:ext cx="1515414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800" b="1">
                <a:solidFill>
                  <a:srgbClr val="C00000"/>
                </a:solidFill>
                <a:ea typeface="宋体" panose="02010600030101010101" pitchFamily="2" charset="-122"/>
              </a:rPr>
              <a:t>归约</a:t>
            </a:r>
            <a:endParaRPr lang="en-US" altLang="zh-CN" sz="28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06745" y="4725144"/>
            <a:ext cx="833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a typeface="宋体" panose="02010600030101010101" pitchFamily="2" charset="-122"/>
              </a:rPr>
              <a:t>备注：</a:t>
            </a:r>
            <a:r>
              <a:rPr lang="en-US" altLang="zh-CN" sz="2400" dirty="0">
                <a:ea typeface="宋体" panose="02010600030101010101" pitchFamily="2" charset="-122"/>
              </a:rPr>
              <a:t>map </a:t>
            </a:r>
            <a:r>
              <a:rPr lang="zh-CN" altLang="zh-CN" sz="2400" dirty="0">
                <a:ea typeface="宋体" panose="02010600030101010101" pitchFamily="2" charset="-122"/>
              </a:rPr>
              <a:t>和 </a:t>
            </a:r>
            <a:r>
              <a:rPr lang="en-US" altLang="zh-CN" sz="2400" dirty="0">
                <a:ea typeface="宋体" panose="02010600030101010101" pitchFamily="2" charset="-122"/>
              </a:rPr>
              <a:t>reduce </a:t>
            </a:r>
            <a:r>
              <a:rPr lang="zh-CN" altLang="zh-CN" sz="2400" dirty="0">
                <a:ea typeface="宋体" panose="02010600030101010101" pitchFamily="2" charset="-122"/>
              </a:rPr>
              <a:t>的连接通常称为</a:t>
            </a:r>
            <a:r>
              <a:rPr lang="en-US" altLang="zh-CN" sz="2400" dirty="0">
                <a:ea typeface="宋体" panose="02010600030101010101" pitchFamily="2" charset="-122"/>
              </a:rPr>
              <a:t> map-reduce </a:t>
            </a:r>
            <a:r>
              <a:rPr lang="zh-CN" altLang="zh-CN" sz="2400" dirty="0">
                <a:ea typeface="宋体" panose="02010600030101010101" pitchFamily="2" charset="-122"/>
              </a:rPr>
              <a:t>模式，因 </a:t>
            </a:r>
            <a:r>
              <a:rPr lang="en-US" altLang="zh-CN" sz="2400" dirty="0">
                <a:ea typeface="宋体" panose="02010600030101010101" pitchFamily="2" charset="-122"/>
              </a:rPr>
              <a:t>Google </a:t>
            </a:r>
            <a:r>
              <a:rPr lang="zh-CN" altLang="zh-CN" sz="2400" dirty="0">
                <a:ea typeface="宋体" panose="02010600030101010101" pitchFamily="2" charset="-122"/>
              </a:rPr>
              <a:t>用它来进行网络搜索而出名。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84776"/>
              </p:ext>
            </p:extLst>
          </p:nvPr>
        </p:nvGraphicFramePr>
        <p:xfrm>
          <a:off x="755576" y="2420888"/>
          <a:ext cx="7340442" cy="177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reduce(T </a:t>
                      </a:r>
                      <a:r>
                        <a:rPr lang="en-US" altLang="zh-CN" sz="2000" b="1" kern="100" dirty="0" err="1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iden</a:t>
                      </a:r>
                      <a:r>
                        <a:rPr lang="en-US" altLang="zh-CN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000" b="1" kern="100" dirty="0" err="1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BinaryOperator</a:t>
                      </a:r>
                      <a:r>
                        <a:rPr lang="en-US" altLang="zh-CN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b)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 </a:t>
                      </a:r>
                      <a:r>
                        <a:rPr lang="en-US" altLang="zh-CN" sz="16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T</a:t>
                      </a:r>
                      <a:endParaRPr lang="zh-CN" altLang="zh-CN" sz="16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6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</a:t>
                      </a:r>
                      <a:r>
                        <a:rPr lang="en-US" altLang="zh-CN" sz="2000" b="1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BinaryOperator</a:t>
                      </a: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b)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可以将流中元素反复结合起来，得到一个值。返回</a:t>
                      </a:r>
                      <a:r>
                        <a:rPr lang="zh-CN" altLang="en-US" sz="16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Optional&lt;T&gt;</a:t>
                      </a:r>
                      <a:endParaRPr lang="zh-CN" alt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81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764704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的</a:t>
            </a:r>
            <a:r>
              <a:rPr kumimoji="1" lang="zh-CN" altLang="en-US" b="1">
                <a:latin typeface="+mn-lt"/>
                <a:ea typeface="宋体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497" y="1772816"/>
            <a:ext cx="1569955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3-</a:t>
            </a:r>
            <a:r>
              <a:rPr lang="zh-CN" altLang="en-US" sz="2800" b="1">
                <a:solidFill>
                  <a:srgbClr val="C00000"/>
                </a:solidFill>
                <a:ea typeface="宋体" panose="02010600030101010101" pitchFamily="2" charset="-122"/>
              </a:rPr>
              <a:t>收集</a:t>
            </a:r>
            <a:endParaRPr lang="en-US" altLang="zh-CN" sz="28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497" y="4437112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Collector 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接口中方法的实现决定了如何对流执行收集的操作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如收集到 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Map)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另外， </a:t>
            </a:r>
            <a:r>
              <a:rPr lang="en-US" altLang="zh-CN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Collectors </a:t>
            </a:r>
            <a:r>
              <a:rPr lang="zh-CN" altLang="en-US" sz="22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实用类提供了很多静态方法，可以方便地创建常见收集器实例，具体方法与实例如下表：</a:t>
            </a:r>
            <a:endParaRPr lang="en-US" altLang="zh-CN" sz="22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94923"/>
              </p:ext>
            </p:extLst>
          </p:nvPr>
        </p:nvGraphicFramePr>
        <p:xfrm>
          <a:off x="517921" y="2492896"/>
          <a:ext cx="8429310" cy="134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5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collect(Collector c)</a:t>
                      </a:r>
                      <a:endParaRPr lang="zh-CN" sz="24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将流转换为其他形式。接收一个 </a:t>
                      </a:r>
                      <a:r>
                        <a:rPr lang="en-US" altLang="zh-CN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Collector</a:t>
                      </a:r>
                      <a:r>
                        <a:rPr lang="zh-CN" altLang="en-US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接口的实现，用于给</a:t>
                      </a:r>
                      <a:r>
                        <a:rPr lang="en-US" altLang="zh-CN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Stream</a:t>
                      </a:r>
                      <a:r>
                        <a:rPr lang="zh-CN" altLang="en-US" sz="2000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中元素做汇总的方法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7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itchFamily="2" charset="-122"/>
              </a:rPr>
              <a:t>Java 8</a:t>
            </a:r>
            <a:r>
              <a:rPr lang="zh-CN" altLang="en-US" b="1">
                <a:latin typeface="+mn-lt"/>
                <a:ea typeface="宋体" pitchFamily="2" charset="-122"/>
              </a:rPr>
              <a:t>新特性简介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9208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ea typeface="宋体" panose="02010600030101010101" pitchFamily="2" charset="-122"/>
              </a:rPr>
              <a:t>Java 8 (</a:t>
            </a:r>
            <a:r>
              <a:rPr lang="zh-CN" altLang="en-US" sz="2800">
                <a:ea typeface="宋体" panose="02010600030101010101" pitchFamily="2" charset="-122"/>
              </a:rPr>
              <a:t>又称为 </a:t>
            </a:r>
            <a:r>
              <a:rPr lang="en-US" altLang="zh-CN" sz="2800">
                <a:ea typeface="宋体" panose="02010600030101010101" pitchFamily="2" charset="-122"/>
              </a:rPr>
              <a:t>jdk 1.8) </a:t>
            </a:r>
            <a:r>
              <a:rPr lang="zh-CN" altLang="en-US" sz="2800">
                <a:ea typeface="宋体" panose="02010600030101010101" pitchFamily="2" charset="-122"/>
              </a:rPr>
              <a:t>是 </a:t>
            </a:r>
            <a:r>
              <a:rPr lang="en-US" altLang="zh-CN" sz="2800">
                <a:ea typeface="宋体" panose="02010600030101010101" pitchFamily="2" charset="-122"/>
              </a:rPr>
              <a:t>Java </a:t>
            </a:r>
            <a:r>
              <a:rPr lang="zh-CN" altLang="en-US" sz="2800">
                <a:ea typeface="宋体" panose="02010600030101010101" pitchFamily="2" charset="-122"/>
              </a:rPr>
              <a:t>语言开发的一个主要版本。 </a:t>
            </a:r>
            <a:r>
              <a:rPr lang="en-US" altLang="zh-CN" sz="2800">
                <a:ea typeface="宋体" panose="02010600030101010101" pitchFamily="2" charset="-122"/>
              </a:rPr>
              <a:t>Java 8 </a:t>
            </a:r>
            <a:r>
              <a:rPr lang="zh-CN" altLang="en-US" sz="2800">
                <a:ea typeface="宋体" panose="02010600030101010101" pitchFamily="2" charset="-122"/>
              </a:rPr>
              <a:t>是</a:t>
            </a:r>
            <a:r>
              <a:rPr lang="en-US" altLang="zh-CN" sz="2800">
                <a:ea typeface="宋体" panose="02010600030101010101" pitchFamily="2" charset="-122"/>
              </a:rPr>
              <a:t>oracle</a:t>
            </a:r>
            <a:r>
              <a:rPr lang="zh-CN" altLang="en-US" sz="2800">
                <a:ea typeface="宋体" panose="02010600030101010101" pitchFamily="2" charset="-122"/>
              </a:rPr>
              <a:t>公司于</a:t>
            </a:r>
            <a:r>
              <a:rPr lang="en-US" altLang="zh-CN" sz="2800">
                <a:ea typeface="宋体" panose="02010600030101010101" pitchFamily="2" charset="-122"/>
              </a:rPr>
              <a:t>2014</a:t>
            </a:r>
            <a:r>
              <a:rPr lang="zh-CN" altLang="en-US" sz="2800">
                <a:ea typeface="宋体" panose="02010600030101010101" pitchFamily="2" charset="-122"/>
              </a:rPr>
              <a:t>年</a:t>
            </a:r>
            <a:r>
              <a:rPr lang="en-US" altLang="zh-CN" sz="2800">
                <a:ea typeface="宋体" panose="02010600030101010101" pitchFamily="2" charset="-122"/>
              </a:rPr>
              <a:t>3</a:t>
            </a:r>
            <a:r>
              <a:rPr lang="zh-CN" altLang="en-US" sz="2800">
                <a:ea typeface="宋体" panose="02010600030101010101" pitchFamily="2" charset="-122"/>
              </a:rPr>
              <a:t>月发布，可以看成是自</a:t>
            </a:r>
            <a:r>
              <a:rPr lang="en-US" altLang="zh-CN" sz="2800">
                <a:ea typeface="宋体" panose="02010600030101010101" pitchFamily="2" charset="-122"/>
              </a:rPr>
              <a:t>Java 5 </a:t>
            </a:r>
            <a:r>
              <a:rPr lang="zh-CN" altLang="en-US" sz="2800">
                <a:ea typeface="宋体" panose="02010600030101010101" pitchFamily="2" charset="-122"/>
              </a:rPr>
              <a:t>以来最具革命性的版本。</a:t>
            </a:r>
            <a:r>
              <a:rPr lang="en-US" altLang="zh-CN" sz="2800">
                <a:ea typeface="宋体" panose="02010600030101010101" pitchFamily="2" charset="-122"/>
              </a:rPr>
              <a:t>Java 8</a:t>
            </a:r>
            <a:r>
              <a:rPr lang="zh-CN" altLang="en-US" sz="2800">
                <a:ea typeface="宋体" panose="02010600030101010101" pitchFamily="2" charset="-122"/>
              </a:rPr>
              <a:t>为</a:t>
            </a:r>
            <a:r>
              <a:rPr lang="en-US" altLang="zh-CN" sz="2800">
                <a:ea typeface="宋体" panose="02010600030101010101" pitchFamily="2" charset="-122"/>
              </a:rPr>
              <a:t>Java</a:t>
            </a:r>
            <a:r>
              <a:rPr lang="zh-CN" altLang="en-US" sz="2800">
                <a:ea typeface="宋体" panose="02010600030101010101" pitchFamily="2" charset="-122"/>
              </a:rPr>
              <a:t>语言、编译器、类库、开发工具与</a:t>
            </a:r>
            <a:r>
              <a:rPr lang="en-US" altLang="zh-CN" sz="2800">
                <a:ea typeface="宋体" panose="02010600030101010101" pitchFamily="2" charset="-122"/>
              </a:rPr>
              <a:t>JVM</a:t>
            </a:r>
            <a:r>
              <a:rPr lang="zh-CN" altLang="en-US" sz="2800">
                <a:ea typeface="宋体" panose="02010600030101010101" pitchFamily="2" charset="-122"/>
              </a:rPr>
              <a:t>带来了大量新特性。</a:t>
            </a:r>
          </a:p>
        </p:txBody>
      </p:sp>
    </p:spTree>
    <p:extLst>
      <p:ext uri="{BB962C8B-B14F-4D97-AF65-F5344CB8AC3E}">
        <p14:creationId xmlns:p14="http://schemas.microsoft.com/office/powerpoint/2010/main" val="3837106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95396"/>
              </p:ext>
            </p:extLst>
          </p:nvPr>
        </p:nvGraphicFramePr>
        <p:xfrm>
          <a:off x="107504" y="908720"/>
          <a:ext cx="8928993" cy="5691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作用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toList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List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&lt;Employee&gt;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list.stream().collect(Collectors.toList());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toSet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Set&lt;</a:t>
                      </a:r>
                      <a:r>
                        <a:rPr lang="en-US" altLang="zh-CN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list.stream().collect(Collectors.toSet());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toCollection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把流中元素收集到创建的集合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Collection&lt;</a:t>
                      </a:r>
                      <a:r>
                        <a:rPr lang="en-US" altLang="zh-CN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&gt; </a:t>
                      </a:r>
                      <a:r>
                        <a:rPr lang="en-US" altLang="zh-CN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emps 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=list.stream().collect(Collectors.toCollection(ArrayList::new));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counting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计算流中元素的个数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long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count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list.stream().collect(Collectors.counting());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对流中元素的整数属性求和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=list.stream().collect(Collectors.summingInt(Employee::getSalary));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averagingInt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计算流中元素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avg 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list.stream().collect(Collectors.averagingInt(</a:t>
                      </a:r>
                      <a:r>
                        <a:rPr lang="en-US" altLang="zh-CN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Employee::getSalary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summarizingInt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IntSummaryStatistics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收集流中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属性的统计值。如：平均值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SummaryStatistics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iss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list.stream().collect(Collectors.summarizingInt(</a:t>
                      </a:r>
                      <a:r>
                        <a:rPr lang="en-US" altLang="zh-CN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Employee::getSalary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998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40905"/>
              </p:ext>
            </p:extLst>
          </p:nvPr>
        </p:nvGraphicFramePr>
        <p:xfrm>
          <a:off x="179512" y="404664"/>
          <a:ext cx="8867328" cy="617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joining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String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连接流中每个字符串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String </a:t>
                      </a:r>
                      <a:r>
                        <a:rPr lang="en-US" sz="18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1800" kern="0" baseline="0">
                          <a:effectLst/>
                          <a:latin typeface="+mn-lt"/>
                          <a:ea typeface="宋体" panose="02010600030101010101" pitchFamily="2" charset="-122"/>
                        </a:rPr>
                        <a:t> list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.stream().map(Employee::getName).collect(Collectors.joining());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maxBy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根据比较器选择最大值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max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list.stream().collect(Collectors.maxBy(comparingInt(Employee::getSalary)));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根据比较器选择最小值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Optional&lt;Emp&gt;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min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 = list.stream().collect(Collectors.minBy(comparingInt(Employee::getSalary)));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68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reducing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归约产生的类型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从一个作为累加器的初始值开始，利用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BinaryOperator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与流中元素逐个结合，从而归约成单个值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int </a:t>
                      </a:r>
                      <a:r>
                        <a:rPr lang="en-US" sz="18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sz="1800" u="none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=list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.stream().collect(Collectors.reducing(0, Employee::getSalar, Integer::sum));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collectingAndThen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转换函数返回的类型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包裹另一个收集器，对其结果转换函数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nt </a:t>
                      </a:r>
                      <a:r>
                        <a:rPr lang="en-US" sz="18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how</a:t>
                      </a: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list.stream().collect(Collectors.collectingAndThen(Collectors.toList(), List::size));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groupingBy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Map&lt;K,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根据某属性值对流分组，属性为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，结果为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V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199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Map&lt;Emp.Status, List&lt;Emp&gt;&gt; map= list.stream()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			.collect(Collectors.groupingBy(Employee::getStatus));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2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partitioningBy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根据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进行分区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998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Map&lt;Boolean,List&lt;Emp&gt;&gt; </a:t>
                      </a:r>
                      <a:r>
                        <a:rPr lang="en-US" sz="1600" u="sng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vd </a:t>
                      </a:r>
                      <a:r>
                        <a:rPr lang="en-US" sz="1600" kern="0">
                          <a:effectLst/>
                          <a:latin typeface="+mn-lt"/>
                          <a:ea typeface="宋体" panose="02010600030101010101" pitchFamily="2" charset="-122"/>
                        </a:rPr>
                        <a:t>= list.stream().collect(Collectors.partitioningBy(Employee::getManage));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995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836712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并行流与串行流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71069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>
                <a:ea typeface="宋体" panose="02010600030101010101" pitchFamily="2" charset="-122"/>
              </a:rPr>
              <a:t>并行流</a:t>
            </a:r>
            <a:r>
              <a:rPr lang="zh-CN" altLang="en-US" sz="2400">
                <a:ea typeface="宋体" panose="02010600030101010101" pitchFamily="2" charset="-122"/>
              </a:rPr>
              <a:t>就是把一个内容分成多个数据块，并用不同的线程分别处理每个数据块的流。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>
                <a:ea typeface="宋体" panose="02010600030101010101" pitchFamily="2" charset="-122"/>
              </a:rPr>
              <a:t>Java 8 </a:t>
            </a:r>
            <a:r>
              <a:rPr lang="zh-CN" altLang="en-US" sz="2400">
                <a:ea typeface="宋体" panose="02010600030101010101" pitchFamily="2" charset="-122"/>
              </a:rPr>
              <a:t>中将并行进行了优化，我们可以很容易的对数据进行并行操作。</a:t>
            </a:r>
            <a:r>
              <a:rPr lang="en-US" altLang="zh-CN" sz="2400">
                <a:ea typeface="宋体" panose="02010600030101010101" pitchFamily="2" charset="-122"/>
              </a:rPr>
              <a:t>Stream API </a:t>
            </a:r>
            <a:r>
              <a:rPr lang="zh-CN" altLang="en-US" sz="2400">
                <a:ea typeface="宋体" panose="02010600030101010101" pitchFamily="2" charset="-122"/>
              </a:rPr>
              <a:t>可以声明性地通过 </a:t>
            </a:r>
            <a:r>
              <a:rPr lang="en-US" altLang="zh-CN" sz="2400">
                <a:ea typeface="宋体" panose="02010600030101010101" pitchFamily="2" charset="-122"/>
              </a:rPr>
              <a:t>parallel() </a:t>
            </a:r>
            <a:r>
              <a:rPr lang="zh-CN" altLang="en-US" sz="2400">
                <a:ea typeface="宋体" panose="02010600030101010101" pitchFamily="2" charset="-122"/>
              </a:rPr>
              <a:t>与 </a:t>
            </a:r>
            <a:r>
              <a:rPr lang="en-US" altLang="zh-CN" sz="2400">
                <a:ea typeface="宋体" panose="02010600030101010101" pitchFamily="2" charset="-122"/>
              </a:rPr>
              <a:t>sequential() </a:t>
            </a:r>
            <a:r>
              <a:rPr lang="zh-CN" altLang="en-US" sz="2400">
                <a:ea typeface="宋体" panose="02010600030101010101" pitchFamily="2" charset="-122"/>
              </a:rPr>
              <a:t>在并行流与顺序流之间进行切换。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141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2" y="1655949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04982" y="223201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JDK8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中的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Optional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911113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13.4 Optional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512" y="1340768"/>
            <a:ext cx="8784976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         到目前为止，臭名昭著的空指针异常是导致</a:t>
            </a:r>
            <a:r>
              <a:rPr lang="en-US" altLang="zh-CN" sz="2400" dirty="0"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应用程序失败的最常见原因。以前，为了解决空指针异常，</a:t>
            </a:r>
            <a:r>
              <a:rPr lang="en-US" altLang="zh-CN" sz="2400" dirty="0">
                <a:ea typeface="宋体" panose="02010600030101010101" pitchFamily="2" charset="-122"/>
              </a:rPr>
              <a:t>Google</a:t>
            </a:r>
            <a:r>
              <a:rPr lang="zh-CN" altLang="en-US" sz="2400" dirty="0">
                <a:ea typeface="宋体" panose="02010600030101010101" pitchFamily="2" charset="-122"/>
              </a:rPr>
              <a:t>公司著名的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项目引入了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类，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通过使用检查空值的方式来防止代码污染，它鼓励程序员写更干净的代码。受到</a:t>
            </a:r>
            <a:r>
              <a:rPr lang="en-US" altLang="zh-CN" sz="2400" dirty="0">
                <a:ea typeface="宋体" panose="02010600030101010101" pitchFamily="2" charset="-122"/>
              </a:rPr>
              <a:t>Google Guava</a:t>
            </a:r>
            <a:r>
              <a:rPr lang="zh-CN" altLang="en-US" sz="2400" dirty="0">
                <a:ea typeface="宋体" panose="02010600030101010101" pitchFamily="2" charset="-122"/>
              </a:rPr>
              <a:t>的启发，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类已经成为</a:t>
            </a:r>
            <a:r>
              <a:rPr lang="en-US" altLang="zh-CN" sz="2400" dirty="0">
                <a:ea typeface="宋体" panose="02010600030101010101" pitchFamily="2" charset="-122"/>
              </a:rPr>
              <a:t>Java 8</a:t>
            </a:r>
            <a:r>
              <a:rPr lang="zh-CN" altLang="en-US" sz="2400" dirty="0">
                <a:ea typeface="宋体" panose="02010600030101010101" pitchFamily="2" charset="-122"/>
              </a:rPr>
              <a:t>类库的一部分。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       Optional</a:t>
            </a:r>
            <a:r>
              <a:rPr lang="zh-CN" altLang="en-US" sz="2400" dirty="0">
                <a:ea typeface="宋体" panose="02010600030101010101" pitchFamily="2" charset="-122"/>
              </a:rPr>
              <a:t>实际上是个容器：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它可以保存类型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的值，或者仅仅保存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提供很多有用的方法，这样我们就不用显式进行空值检测。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类的</a:t>
            </a:r>
            <a:r>
              <a:rPr lang="en-US" altLang="zh-CN" sz="2400" dirty="0" err="1">
                <a:ea typeface="宋体" panose="02010600030101010101" pitchFamily="2" charset="-122"/>
              </a:rPr>
              <a:t>Javadoc</a:t>
            </a:r>
            <a:r>
              <a:rPr lang="zh-CN" altLang="en-US" sz="2400" dirty="0">
                <a:ea typeface="宋体" panose="02010600030101010101" pitchFamily="2" charset="-122"/>
              </a:rPr>
              <a:t>描述如下：这是一个可以为</a:t>
            </a:r>
            <a:r>
              <a:rPr lang="en-US" altLang="zh-CN" sz="2400" dirty="0"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ea typeface="宋体" panose="02010600030101010101" pitchFamily="2" charset="-122"/>
              </a:rPr>
              <a:t>的容器对象。如果值存在则</a:t>
            </a:r>
            <a:r>
              <a:rPr lang="en-US" altLang="zh-CN" sz="2400" dirty="0" err="1">
                <a:ea typeface="宋体" panose="02010600030101010101" pitchFamily="2" charset="-122"/>
              </a:rPr>
              <a:t>isPresent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方法会返回</a:t>
            </a:r>
            <a:r>
              <a:rPr lang="en-US" altLang="zh-CN" sz="2400" dirty="0"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</a:rPr>
              <a:t>，调用</a:t>
            </a:r>
            <a:r>
              <a:rPr lang="en-US" altLang="zh-CN" sz="2400" dirty="0">
                <a:ea typeface="宋体" panose="02010600030101010101" pitchFamily="2" charset="-122"/>
              </a:rPr>
              <a:t>get()</a:t>
            </a:r>
            <a:r>
              <a:rPr lang="zh-CN" altLang="en-US" sz="2400" dirty="0">
                <a:ea typeface="宋体" panose="02010600030101010101" pitchFamily="2" charset="-122"/>
              </a:rPr>
              <a:t>方法会返回该对象。</a:t>
            </a:r>
          </a:p>
        </p:txBody>
      </p:sp>
    </p:spTree>
    <p:extLst>
      <p:ext uri="{BB962C8B-B14F-4D97-AF65-F5344CB8AC3E}">
        <p14:creationId xmlns:p14="http://schemas.microsoft.com/office/powerpoint/2010/main" val="3234976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48680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13.4 Optional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512" y="1236330"/>
            <a:ext cx="8892480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Optional&lt;T&gt;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java.util.Optional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是一个容器类，代表一个值存在或不存在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，原来用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表示一个值不存在，现在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可以更好的表达这个概念。并且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可以避免空指针异常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常用方法：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Optional.empty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 :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创建一个空的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Optional.of</a:t>
            </a:r>
            <a:r>
              <a:rPr lang="en-US" altLang="zh-CN" dirty="0">
                <a:ea typeface="宋体" panose="02010600030101010101" pitchFamily="2" charset="-122"/>
              </a:rPr>
              <a:t>(T </a:t>
            </a:r>
            <a:r>
              <a:rPr lang="en-US" altLang="zh-CN" dirty="0" err="1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) : </a:t>
            </a:r>
            <a:r>
              <a:rPr lang="zh-CN" altLang="en-US" dirty="0">
                <a:ea typeface="宋体" panose="02010600030101010101" pitchFamily="2" charset="-122"/>
              </a:rPr>
              <a:t>创建一个 </a:t>
            </a:r>
            <a:r>
              <a:rPr lang="en-US" altLang="zh-CN" dirty="0">
                <a:ea typeface="宋体" panose="02010600030101010101" pitchFamily="2" charset="-122"/>
              </a:rPr>
              <a:t>Optional </a:t>
            </a:r>
            <a:r>
              <a:rPr lang="zh-CN" altLang="en-US" dirty="0">
                <a:ea typeface="宋体" panose="02010600030101010101" pitchFamily="2" charset="-122"/>
              </a:rPr>
              <a:t>实例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Optional.ofNullable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若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t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不为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null,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否则创建空实例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isPresent</a:t>
            </a:r>
            <a:r>
              <a:rPr lang="en-US" altLang="zh-CN" dirty="0">
                <a:ea typeface="宋体" panose="02010600030101010101" pitchFamily="2" charset="-122"/>
              </a:rPr>
              <a:t>() : </a:t>
            </a:r>
            <a:r>
              <a:rPr lang="zh-CN" altLang="en-US" dirty="0">
                <a:ea typeface="宋体" panose="02010600030101010101" pitchFamily="2" charset="-122"/>
              </a:rPr>
              <a:t>判断是否包含值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anose="02010600030101010101" pitchFamily="2" charset="-122"/>
              </a:rPr>
              <a:t>T get(): </a:t>
            </a:r>
            <a:r>
              <a:rPr lang="zh-CN" altLang="en-US" dirty="0">
                <a:ea typeface="宋体" panose="02010600030101010101" pitchFamily="2" charset="-122"/>
              </a:rPr>
              <a:t>如果调用对象包含值，返回该值，否则抛异常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orElse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 :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如果调用对象包含值，返回该值，否则返回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orElseGet</a:t>
            </a:r>
            <a:r>
              <a:rPr lang="en-US" altLang="zh-CN" dirty="0">
                <a:ea typeface="宋体" panose="02010600030101010101" pitchFamily="2" charset="-122"/>
              </a:rPr>
              <a:t>(Supplier s) :</a:t>
            </a:r>
            <a:r>
              <a:rPr lang="zh-CN" altLang="en-US" dirty="0">
                <a:ea typeface="宋体" panose="02010600030101010101" pitchFamily="2" charset="-122"/>
              </a:rPr>
              <a:t>如果调用对象包含值，返回该值，否则返回 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zh-CN" altLang="en-US" dirty="0">
                <a:ea typeface="宋体" panose="02010600030101010101" pitchFamily="2" charset="-122"/>
              </a:rPr>
              <a:t>获取的值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anose="02010600030101010101" pitchFamily="2" charset="-122"/>
              </a:rPr>
              <a:t>map(Function f): </a:t>
            </a:r>
            <a:r>
              <a:rPr lang="zh-CN" altLang="en-US" sz="1700" dirty="0">
                <a:ea typeface="宋体" panose="02010600030101010101" pitchFamily="2" charset="-122"/>
              </a:rPr>
              <a:t>如果有值对其处理，并返回处理后的</a:t>
            </a:r>
            <a:r>
              <a:rPr lang="en-US" altLang="zh-CN" sz="1700" dirty="0">
                <a:ea typeface="宋体" panose="02010600030101010101" pitchFamily="2" charset="-122"/>
              </a:rPr>
              <a:t>Optional</a:t>
            </a:r>
            <a:r>
              <a:rPr lang="zh-CN" altLang="en-US" sz="1700" dirty="0">
                <a:ea typeface="宋体" panose="02010600030101010101" pitchFamily="2" charset="-122"/>
              </a:rPr>
              <a:t>，否则返回 </a:t>
            </a:r>
            <a:r>
              <a:rPr lang="en-US" altLang="zh-CN" sz="1700" dirty="0" err="1">
                <a:ea typeface="宋体" panose="02010600030101010101" pitchFamily="2" charset="-122"/>
              </a:rPr>
              <a:t>Optional.empty</a:t>
            </a:r>
            <a:r>
              <a:rPr lang="en-US" altLang="zh-CN" sz="1700" dirty="0">
                <a:ea typeface="宋体" panose="02010600030101010101" pitchFamily="2" charset="-122"/>
              </a:rPr>
              <a:t>()</a:t>
            </a: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flatMap</a:t>
            </a:r>
            <a:r>
              <a:rPr lang="en-US" altLang="zh-CN" dirty="0">
                <a:ea typeface="宋体" panose="02010600030101010101" pitchFamily="2" charset="-122"/>
              </a:rPr>
              <a:t>(Function </a:t>
            </a:r>
            <a:r>
              <a:rPr lang="en-US" altLang="zh-CN" dirty="0" err="1">
                <a:ea typeface="宋体" panose="02010600030101010101" pitchFamily="2" charset="-122"/>
              </a:rPr>
              <a:t>mapper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r>
              <a:rPr lang="zh-CN" altLang="en-US" dirty="0">
                <a:ea typeface="宋体" panose="02010600030101010101" pitchFamily="2" charset="-122"/>
              </a:rPr>
              <a:t>与 </a:t>
            </a:r>
            <a:r>
              <a:rPr lang="en-US" altLang="zh-CN" dirty="0">
                <a:ea typeface="宋体" panose="02010600030101010101" pitchFamily="2" charset="-122"/>
              </a:rPr>
              <a:t>map </a:t>
            </a:r>
            <a:r>
              <a:rPr lang="zh-CN" altLang="en-US" dirty="0">
                <a:ea typeface="宋体" panose="02010600030101010101" pitchFamily="2" charset="-122"/>
              </a:rPr>
              <a:t>类似，要求返回值必须是</a:t>
            </a:r>
            <a:r>
              <a:rPr lang="en-US" altLang="zh-CN" dirty="0">
                <a:ea typeface="宋体" panose="02010600030101010101" pitchFamily="2" charset="-122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028112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en-US" altLang="zh-CN" b="1">
                <a:latin typeface="+mn-lt"/>
                <a:ea typeface="宋体" pitchFamily="2" charset="-122"/>
              </a:rPr>
              <a:t>Java 8</a:t>
            </a:r>
            <a:r>
              <a:rPr lang="zh-CN" altLang="en-US" b="1">
                <a:latin typeface="+mn-lt"/>
                <a:ea typeface="宋体" pitchFamily="2" charset="-122"/>
              </a:rPr>
              <a:t>新特性简介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86865"/>
            <a:ext cx="8001056" cy="44504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>
                <a:ea typeface="宋体" pitchFamily="2" charset="-122"/>
              </a:rPr>
              <a:t>速度更快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>
                <a:ea typeface="宋体" pitchFamily="2" charset="-122"/>
              </a:rPr>
              <a:t>代码更少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增加了新的语法：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表达式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>
                <a:ea typeface="宋体" pitchFamily="2" charset="-122"/>
              </a:rPr>
              <a:t>强大的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Stream API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>
                <a:ea typeface="宋体" pitchFamily="2" charset="-122"/>
              </a:rPr>
              <a:t>便于并行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>
                <a:ea typeface="宋体" pitchFamily="2" charset="-122"/>
              </a:rPr>
              <a:t>最大化减少空指针异常：</a:t>
            </a:r>
            <a:r>
              <a:rPr lang="en-US" altLang="zh-CN">
                <a:ea typeface="宋体" pitchFamily="2" charset="-122"/>
              </a:rPr>
              <a:t>Optional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Nashorn</a:t>
            </a:r>
            <a:r>
              <a:rPr lang="zh-CN" altLang="en-US">
                <a:ea typeface="宋体" pitchFamily="2" charset="-122"/>
              </a:rPr>
              <a:t>引擎，允许在</a:t>
            </a:r>
            <a:r>
              <a:rPr lang="en-US" altLang="zh-CN">
                <a:ea typeface="宋体" pitchFamily="2" charset="-122"/>
              </a:rPr>
              <a:t>JVM</a:t>
            </a:r>
            <a:r>
              <a:rPr lang="zh-CN" altLang="en-US">
                <a:ea typeface="宋体" pitchFamily="2" charset="-122"/>
              </a:rPr>
              <a:t>上运行</a:t>
            </a:r>
            <a:r>
              <a:rPr lang="en-US" altLang="zh-CN">
                <a:ea typeface="宋体" pitchFamily="2" charset="-122"/>
              </a:rPr>
              <a:t>JS</a:t>
            </a:r>
            <a:r>
              <a:rPr lang="zh-CN" altLang="en-US">
                <a:ea typeface="宋体" pitchFamily="2" charset="-122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01374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50" y="1816515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461750" y="23925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16-1 Lambda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表达式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98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+mn-lt"/>
                <a:ea typeface="宋体" pitchFamily="2" charset="-122"/>
              </a:rPr>
              <a:t>为什么使用 </a:t>
            </a:r>
            <a:r>
              <a:rPr lang="en-US" altLang="zh-CN" b="1">
                <a:latin typeface="+mn-lt"/>
                <a:ea typeface="宋体" pitchFamily="2" charset="-122"/>
              </a:rPr>
              <a:t>Lambda </a:t>
            </a:r>
            <a:r>
              <a:rPr lang="zh-CN" altLang="en-US" b="1">
                <a:latin typeface="+mn-lt"/>
                <a:ea typeface="宋体" pitchFamily="2" charset="-122"/>
              </a:rPr>
              <a:t>表达式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79041"/>
            <a:ext cx="8064896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Lambda </a:t>
            </a:r>
            <a:r>
              <a:rPr lang="zh-CN" altLang="en-US">
                <a:ea typeface="宋体" pitchFamily="2" charset="-122"/>
              </a:rPr>
              <a:t>是一个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匿名函数</a:t>
            </a:r>
            <a:r>
              <a:rPr lang="zh-CN" altLang="en-US">
                <a:ea typeface="宋体" pitchFamily="2" charset="-122"/>
              </a:rPr>
              <a:t>，我们可以把 </a:t>
            </a:r>
            <a:r>
              <a:rPr lang="en-US" altLang="zh-CN">
                <a:ea typeface="宋体" pitchFamily="2" charset="-122"/>
              </a:rPr>
              <a:t>Lambda </a:t>
            </a:r>
            <a:r>
              <a:rPr lang="zh-CN" altLang="en-US">
                <a:ea typeface="宋体" pitchFamily="2" charset="-122"/>
              </a:rPr>
              <a:t>表达式理解为是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一段可以传递的代码</a:t>
            </a:r>
            <a:r>
              <a:rPr lang="zh-CN" altLang="en-US">
                <a:ea typeface="宋体" pitchFamily="2" charset="-122"/>
              </a:rPr>
              <a:t>（将代码像数据一样进行传递）。使用它可以写出更简洁、更灵活的代码。作为一种更紧凑的代码风格，使</a:t>
            </a:r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的语言表达能力得到了提升。</a:t>
            </a:r>
            <a:endParaRPr lang="zh-CN" altLang="en-US" sz="2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2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6" y="764704"/>
            <a:ext cx="4176464" cy="792088"/>
          </a:xfrm>
        </p:spPr>
        <p:txBody>
          <a:bodyPr/>
          <a:lstStyle/>
          <a:p>
            <a:r>
              <a:rPr kumimoji="1" lang="en-US" altLang="zh-CN" b="1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0123" y="1840745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anose="02010600030101010101" pitchFamily="2" charset="-122"/>
              </a:rPr>
              <a:t>从匿名类到 </a:t>
            </a:r>
            <a:r>
              <a:rPr lang="en-US" altLang="zh-CN" sz="2400">
                <a:ea typeface="宋体" panose="02010600030101010101" pitchFamily="2" charset="-122"/>
              </a:rPr>
              <a:t>Lambda </a:t>
            </a:r>
            <a:r>
              <a:rPr lang="zh-CN" altLang="en-US" sz="2400">
                <a:ea typeface="宋体" panose="02010600030101010101" pitchFamily="2" charset="-122"/>
              </a:rPr>
              <a:t>的转换举例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6249886" cy="20882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085184"/>
            <a:ext cx="7950883" cy="720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99592" y="2492896"/>
            <a:ext cx="7632848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2" y="4869160"/>
            <a:ext cx="795088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497806886464&amp;di=0eae240a582c0974c20082dca08c55ab&amp;imgtype=0&amp;src=http%3A%2F%2Fimages.clipartlogo.com%2Ffiles%2Fimages%2F39%2F391106%2Fdown-arrow-clip-art_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9" y="4437112"/>
            <a:ext cx="287973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1825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14600</TotalTime>
  <Words>4715</Words>
  <Application>Microsoft Office PowerPoint</Application>
  <PresentationFormat>全屏显示(4:3)</PresentationFormat>
  <Paragraphs>475</Paragraphs>
  <Slides>56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Arial Unicode MS</vt:lpstr>
      <vt:lpstr>黑体</vt:lpstr>
      <vt:lpstr>华文楷体</vt:lpstr>
      <vt:lpstr>楷体</vt:lpstr>
      <vt:lpstr>隶书</vt:lpstr>
      <vt:lpstr>宋体</vt:lpstr>
      <vt:lpstr>Arial</vt:lpstr>
      <vt:lpstr>Calibri</vt:lpstr>
      <vt:lpstr>Courier New</vt:lpstr>
      <vt:lpstr>Times New Roman</vt:lpstr>
      <vt:lpstr>Wingdings</vt:lpstr>
      <vt:lpstr>PPT模板</vt:lpstr>
      <vt:lpstr>第16章 Lambda表达式 与Stream API</vt:lpstr>
      <vt:lpstr>PowerPoint 演示文稿</vt:lpstr>
      <vt:lpstr>主要内容</vt:lpstr>
      <vt:lpstr>PowerPoint 演示文稿</vt:lpstr>
      <vt:lpstr>Java 8新特性简介</vt:lpstr>
      <vt:lpstr>Java 8新特性简介</vt:lpstr>
      <vt:lpstr>PowerPoint 演示文稿</vt:lpstr>
      <vt:lpstr>为什么使用 Lambda 表达式</vt:lpstr>
      <vt:lpstr>Lambda 表达式</vt:lpstr>
      <vt:lpstr>Lambda 表达式</vt:lpstr>
      <vt:lpstr>Lambda 表达式语法</vt:lpstr>
      <vt:lpstr>Lambda 表达式语法</vt:lpstr>
      <vt:lpstr>Lambda 表达式语法</vt:lpstr>
      <vt:lpstr>类型推断</vt:lpstr>
      <vt:lpstr>由一个问题的迭代看Lambda表达式</vt:lpstr>
      <vt:lpstr>PowerPoint 演示文稿</vt:lpstr>
      <vt:lpstr>什么是函数式(Functional)接口</vt:lpstr>
      <vt:lpstr>如何理解函数式接口</vt:lpstr>
      <vt:lpstr>函数式接口举例</vt:lpstr>
      <vt:lpstr>自定义函数式接口</vt:lpstr>
      <vt:lpstr>作为参数传递 Lambda 表达式</vt:lpstr>
      <vt:lpstr>Java 内置四大核心函数式接口</vt:lpstr>
      <vt:lpstr>其他接口</vt:lpstr>
      <vt:lpstr>PowerPoint 演示文稿</vt:lpstr>
      <vt:lpstr>方法引用(Method References)</vt:lpstr>
      <vt:lpstr>方法引用</vt:lpstr>
      <vt:lpstr>方法引用</vt:lpstr>
      <vt:lpstr>构造器引用</vt:lpstr>
      <vt:lpstr>数组引用</vt:lpstr>
      <vt:lpstr>PowerPoint 演示文稿</vt:lpstr>
      <vt:lpstr>Stream API说明</vt:lpstr>
      <vt:lpstr>为什么要使用Stream API</vt:lpstr>
      <vt:lpstr>什么是 Stream</vt:lpstr>
      <vt:lpstr>特点</vt:lpstr>
      <vt:lpstr>Stream 的操作三个步骤</vt:lpstr>
      <vt:lpstr>PowerPoint 演示文稿</vt:lpstr>
      <vt:lpstr>创建 Stream方式一：通过集合</vt:lpstr>
      <vt:lpstr>创建 Stream方式二：通过数组</vt:lpstr>
      <vt:lpstr>创建 Stream方式三：通过Stream的of()</vt:lpstr>
      <vt:lpstr>创建 Stream方式四：创建无限流</vt:lpstr>
      <vt:lpstr>Stream 的中间操作</vt:lpstr>
      <vt:lpstr>Stream 的中间操作</vt:lpstr>
      <vt:lpstr>PowerPoint 演示文稿</vt:lpstr>
      <vt:lpstr>PowerPoint 演示文稿</vt:lpstr>
      <vt:lpstr>Stream 的中间操作</vt:lpstr>
      <vt:lpstr>Stream 的终止操作</vt:lpstr>
      <vt:lpstr>Stream 的终止操作</vt:lpstr>
      <vt:lpstr>Stream 的终止操作</vt:lpstr>
      <vt:lpstr>Stream 的终止操作</vt:lpstr>
      <vt:lpstr>PowerPoint 演示文稿</vt:lpstr>
      <vt:lpstr>PowerPoint 演示文稿</vt:lpstr>
      <vt:lpstr>并行流与串行流</vt:lpstr>
      <vt:lpstr>PowerPoint 演示文稿</vt:lpstr>
      <vt:lpstr>13.4 Optional 类</vt:lpstr>
      <vt:lpstr>13.4 Optional 类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乐 斌</cp:lastModifiedBy>
  <cp:revision>951</cp:revision>
  <dcterms:created xsi:type="dcterms:W3CDTF">2012-09-14T00:44:30Z</dcterms:created>
  <dcterms:modified xsi:type="dcterms:W3CDTF">2018-11-18T14:02:19Z</dcterms:modified>
</cp:coreProperties>
</file>