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8" r:id="rId2"/>
    <p:sldId id="679" r:id="rId3"/>
    <p:sldId id="555" r:id="rId4"/>
    <p:sldId id="680" r:id="rId5"/>
    <p:sldId id="699" r:id="rId6"/>
    <p:sldId id="667" r:id="rId7"/>
    <p:sldId id="683" r:id="rId8"/>
    <p:sldId id="696" r:id="rId9"/>
    <p:sldId id="669" r:id="rId10"/>
    <p:sldId id="627" r:id="rId11"/>
    <p:sldId id="661" r:id="rId12"/>
    <p:sldId id="719" r:id="rId13"/>
    <p:sldId id="717" r:id="rId14"/>
    <p:sldId id="678" r:id="rId15"/>
    <p:sldId id="724" r:id="rId16"/>
    <p:sldId id="690" r:id="rId17"/>
    <p:sldId id="720" r:id="rId18"/>
    <p:sldId id="721" r:id="rId19"/>
    <p:sldId id="682" r:id="rId20"/>
    <p:sldId id="561" r:id="rId21"/>
    <p:sldId id="723" r:id="rId22"/>
    <p:sldId id="722" r:id="rId23"/>
    <p:sldId id="662" r:id="rId24"/>
    <p:sldId id="563" r:id="rId25"/>
    <p:sldId id="641" r:id="rId26"/>
    <p:sldId id="564" r:id="rId27"/>
    <p:sldId id="616" r:id="rId28"/>
    <p:sldId id="565" r:id="rId29"/>
    <p:sldId id="677" r:id="rId30"/>
    <p:sldId id="692" r:id="rId31"/>
    <p:sldId id="684" r:id="rId32"/>
    <p:sldId id="700" r:id="rId33"/>
    <p:sldId id="727" r:id="rId34"/>
    <p:sldId id="728" r:id="rId35"/>
    <p:sldId id="729" r:id="rId36"/>
    <p:sldId id="686" r:id="rId37"/>
    <p:sldId id="730" r:id="rId38"/>
    <p:sldId id="570" r:id="rId39"/>
    <p:sldId id="701" r:id="rId40"/>
    <p:sldId id="702" r:id="rId41"/>
    <p:sldId id="703" r:id="rId42"/>
    <p:sldId id="711" r:id="rId43"/>
    <p:sldId id="712" r:id="rId44"/>
    <p:sldId id="706" r:id="rId45"/>
    <p:sldId id="708" r:id="rId46"/>
    <p:sldId id="709" r:id="rId47"/>
    <p:sldId id="710" r:id="rId48"/>
    <p:sldId id="687" r:id="rId49"/>
    <p:sldId id="725" r:id="rId50"/>
    <p:sldId id="571" r:id="rId51"/>
    <p:sldId id="726" r:id="rId52"/>
    <p:sldId id="572" r:id="rId53"/>
    <p:sldId id="653" r:id="rId54"/>
    <p:sldId id="688" r:id="rId55"/>
    <p:sldId id="617" r:id="rId56"/>
    <p:sldId id="713" r:id="rId57"/>
    <p:sldId id="733" r:id="rId58"/>
    <p:sldId id="689" r:id="rId59"/>
    <p:sldId id="573" r:id="rId60"/>
    <p:sldId id="574" r:id="rId61"/>
    <p:sldId id="670" r:id="rId62"/>
    <p:sldId id="732" r:id="rId63"/>
    <p:sldId id="714" r:id="rId64"/>
    <p:sldId id="731" r:id="rId65"/>
    <p:sldId id="715" r:id="rId66"/>
    <p:sldId id="716" r:id="rId67"/>
    <p:sldId id="618" r:id="rId68"/>
    <p:sldId id="671" r:id="rId69"/>
    <p:sldId id="257" r:id="rId7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3" autoAdjust="0"/>
    <p:restoredTop sz="97991" autoAdjust="0"/>
  </p:normalViewPr>
  <p:slideViewPr>
    <p:cSldViewPr>
      <p:cViewPr varScale="1">
        <p:scale>
          <a:sx n="82" d="100"/>
          <a:sy n="82" d="100"/>
        </p:scale>
        <p:origin x="84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7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什么是真正的白富美：身为女子，洁身自好为白，经济独立为富，内外兼修为美。</a:t>
            </a:r>
          </a:p>
          <a:p>
            <a:r>
              <a:rPr lang="zh-CN" altLang="en-US"/>
              <a:t>何谓真正的高富帅：身为男子，大智若愚宠辱不惊是为高，大爱于心福泽天下是为富，</a:t>
            </a:r>
          </a:p>
          <a:p>
            <a:r>
              <a:rPr lang="zh-CN" altLang="en-US"/>
              <a:t>大略宏才智勇双全是为帅。这是我认为最好的诠释。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83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2204864"/>
            <a:ext cx="8208912" cy="2427089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</a:t>
            </a:r>
            <a:br>
              <a:rPr lang="en-US" alt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66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基本语法</a:t>
            </a:r>
            <a:r>
              <a:rPr lang="en-US" altLang="zh-CN" sz="66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66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下</a:t>
            </a:r>
            <a:r>
              <a:rPr lang="en-US" altLang="zh-CN" sz="66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66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</a:t>
            </a:r>
            <a:br>
              <a:rPr lang="en-US" altLang="zh-CN" sz="66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66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程序流程控制</a:t>
            </a: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讲师：李玉婷</a:t>
            </a:r>
            <a:endParaRPr lang="en-US" altLang="zh-CN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673028" cy="696710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379577"/>
            <a:ext cx="846043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  <a:defRPr/>
            </a:pPr>
            <a:r>
              <a:rPr lang="zh-CN" altLang="en-US" sz="2800" dirty="0">
                <a:ea typeface="宋体" pitchFamily="2" charset="-122"/>
              </a:rPr>
              <a:t>编写程序，声明</a:t>
            </a:r>
            <a:r>
              <a:rPr lang="en-US" altLang="zh-CN" sz="2800" dirty="0">
                <a:ea typeface="宋体" pitchFamily="2" charset="-122"/>
              </a:rPr>
              <a:t>2</a:t>
            </a:r>
            <a:r>
              <a:rPr lang="zh-CN" altLang="en-US" sz="2800" dirty="0">
                <a:ea typeface="宋体" pitchFamily="2" charset="-122"/>
              </a:rPr>
              <a:t>个</a:t>
            </a:r>
            <a:r>
              <a:rPr lang="en-US" altLang="zh-CN" sz="2800" dirty="0" err="1">
                <a:ea typeface="宋体" pitchFamily="2" charset="-122"/>
              </a:rPr>
              <a:t>int</a:t>
            </a:r>
            <a:r>
              <a:rPr lang="zh-CN" altLang="en-US" sz="2800" dirty="0">
                <a:ea typeface="宋体" pitchFamily="2" charset="-122"/>
              </a:rPr>
              <a:t>型变量并赋值。判断两数之和，如果大于等于</a:t>
            </a:r>
            <a:r>
              <a:rPr lang="en-US" altLang="zh-CN" sz="2800" dirty="0">
                <a:ea typeface="宋体" pitchFamily="2" charset="-122"/>
              </a:rPr>
              <a:t>50</a:t>
            </a:r>
            <a:r>
              <a:rPr lang="zh-CN" altLang="en-US" sz="2800" dirty="0">
                <a:ea typeface="宋体" pitchFamily="2" charset="-122"/>
              </a:rPr>
              <a:t>，打印“</a:t>
            </a:r>
            <a:r>
              <a:rPr lang="en-US" altLang="zh-CN" sz="2800" dirty="0">
                <a:ea typeface="宋体" pitchFamily="2" charset="-122"/>
              </a:rPr>
              <a:t>hello world!”</a:t>
            </a:r>
          </a:p>
          <a:p>
            <a:pPr marL="514350" indent="-514350">
              <a:spcBef>
                <a:spcPts val="1200"/>
              </a:spcBef>
              <a:buAutoNum type="arabicParenR"/>
              <a:defRPr/>
            </a:pPr>
            <a:r>
              <a:rPr lang="zh-CN" altLang="en-US" sz="2800" dirty="0">
                <a:ea typeface="宋体" pitchFamily="2" charset="-122"/>
              </a:rPr>
              <a:t>编写程序，声明</a:t>
            </a:r>
            <a:r>
              <a:rPr lang="en-US" altLang="zh-CN" sz="2800" dirty="0">
                <a:ea typeface="宋体" pitchFamily="2" charset="-122"/>
              </a:rPr>
              <a:t>2</a:t>
            </a:r>
            <a:r>
              <a:rPr lang="zh-CN" altLang="en-US" sz="2800" dirty="0">
                <a:ea typeface="宋体" pitchFamily="2" charset="-122"/>
              </a:rPr>
              <a:t>个</a:t>
            </a:r>
            <a:r>
              <a:rPr lang="en-US" altLang="zh-CN" sz="2800" dirty="0">
                <a:ea typeface="宋体" pitchFamily="2" charset="-122"/>
              </a:rPr>
              <a:t>double</a:t>
            </a:r>
            <a:r>
              <a:rPr lang="zh-CN" altLang="en-US" sz="2800" dirty="0">
                <a:ea typeface="宋体" pitchFamily="2" charset="-122"/>
              </a:rPr>
              <a:t>型变量并赋值。判断第一个数大于</a:t>
            </a:r>
            <a:r>
              <a:rPr lang="en-US" altLang="zh-CN" sz="2800" dirty="0">
                <a:ea typeface="宋体" pitchFamily="2" charset="-122"/>
              </a:rPr>
              <a:t>10.0</a:t>
            </a:r>
            <a:r>
              <a:rPr lang="zh-CN" altLang="en-US" sz="2800" dirty="0">
                <a:ea typeface="宋体" pitchFamily="2" charset="-122"/>
              </a:rPr>
              <a:t>，且第</a:t>
            </a:r>
            <a:r>
              <a:rPr lang="en-US" altLang="zh-CN" sz="2800" dirty="0">
                <a:ea typeface="宋体" pitchFamily="2" charset="-122"/>
              </a:rPr>
              <a:t>2</a:t>
            </a:r>
            <a:r>
              <a:rPr lang="zh-CN" altLang="en-US" sz="2800" dirty="0">
                <a:ea typeface="宋体" pitchFamily="2" charset="-122"/>
              </a:rPr>
              <a:t>个数小于</a:t>
            </a:r>
            <a:r>
              <a:rPr lang="en-US" altLang="zh-CN" sz="2800" dirty="0">
                <a:ea typeface="宋体" pitchFamily="2" charset="-122"/>
              </a:rPr>
              <a:t>20.0</a:t>
            </a:r>
            <a:r>
              <a:rPr lang="zh-CN" altLang="en-US" sz="2800" dirty="0">
                <a:ea typeface="宋体" pitchFamily="2" charset="-122"/>
              </a:rPr>
              <a:t>，打印两数之和。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3)【</a:t>
            </a:r>
            <a:r>
              <a:rPr lang="zh-CN" altLang="en-US" sz="2800" dirty="0">
                <a:ea typeface="宋体" pitchFamily="2" charset="-122"/>
              </a:rPr>
              <a:t>选作</a:t>
            </a:r>
            <a:r>
              <a:rPr lang="en-US" altLang="zh-CN" sz="2800" dirty="0">
                <a:ea typeface="宋体" pitchFamily="2" charset="-122"/>
              </a:rPr>
              <a:t>】</a:t>
            </a:r>
            <a:r>
              <a:rPr lang="zh-CN" altLang="en-US" sz="2800" dirty="0">
                <a:ea typeface="宋体" pitchFamily="2" charset="-122"/>
              </a:rPr>
              <a:t>定义两个变量，判断二者的和，是否技能被</a:t>
            </a:r>
            <a:r>
              <a:rPr lang="en-US" altLang="zh-CN" sz="2800" dirty="0">
                <a:ea typeface="宋体" pitchFamily="2" charset="-122"/>
              </a:rPr>
              <a:t>3</a:t>
            </a:r>
            <a:r>
              <a:rPr lang="zh-CN" altLang="en-US" sz="2800" dirty="0">
                <a:ea typeface="宋体" pitchFamily="2" charset="-122"/>
              </a:rPr>
              <a:t>又能被</a:t>
            </a:r>
            <a:r>
              <a:rPr lang="en-US" altLang="zh-CN" sz="2800" dirty="0">
                <a:ea typeface="宋体" pitchFamily="2" charset="-122"/>
              </a:rPr>
              <a:t>5</a:t>
            </a:r>
            <a:r>
              <a:rPr lang="zh-CN" altLang="en-US" sz="2800" dirty="0">
                <a:ea typeface="宋体" pitchFamily="2" charset="-122"/>
              </a:rPr>
              <a:t>整除，打印提示信息</a:t>
            </a:r>
          </a:p>
        </p:txBody>
      </p:sp>
    </p:spTree>
    <p:extLst>
      <p:ext uri="{BB962C8B-B14F-4D97-AF65-F5344CB8AC3E}">
        <p14:creationId xmlns:p14="http://schemas.microsoft.com/office/powerpoint/2010/main" val="155328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ea typeface="宋体" pitchFamily="2" charset="-122"/>
              </a:rPr>
              <a:t>岳小鹏参加</a:t>
            </a:r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考试，他和父亲岳不群达成承诺：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itchFamily="2" charset="-122"/>
              </a:rPr>
              <a:t>如果：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itchFamily="2" charset="-122"/>
              </a:rPr>
              <a:t>成绩</a:t>
            </a:r>
            <a:r>
              <a:rPr lang="zh-CN" altLang="en-US" dirty="0">
                <a:ea typeface="宋体" pitchFamily="2" charset="-122"/>
              </a:rPr>
              <a:t>为</a:t>
            </a:r>
            <a:r>
              <a:rPr lang="en-US" altLang="zh-CN" dirty="0">
                <a:ea typeface="宋体" pitchFamily="2" charset="-122"/>
              </a:rPr>
              <a:t>100</a:t>
            </a:r>
            <a:r>
              <a:rPr lang="zh-CN" altLang="en-US" dirty="0">
                <a:ea typeface="宋体" pitchFamily="2" charset="-122"/>
              </a:rPr>
              <a:t>分时，奖励一辆</a:t>
            </a:r>
            <a:r>
              <a:rPr lang="en-US" altLang="zh-CN" dirty="0">
                <a:ea typeface="宋体" pitchFamily="2" charset="-122"/>
              </a:rPr>
              <a:t>BMW</a:t>
            </a:r>
            <a:r>
              <a:rPr lang="zh-CN" altLang="en-US" dirty="0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itchFamily="2" charset="-122"/>
              </a:rPr>
              <a:t>成绩为</a:t>
            </a:r>
            <a:r>
              <a:rPr lang="en-US" altLang="zh-CN">
                <a:ea typeface="宋体" pitchFamily="2" charset="-122"/>
              </a:rPr>
              <a:t>(80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99]</a:t>
            </a:r>
            <a:r>
              <a:rPr lang="zh-CN" altLang="en-US" dirty="0">
                <a:ea typeface="宋体" pitchFamily="2" charset="-122"/>
              </a:rPr>
              <a:t>时，</a:t>
            </a:r>
            <a:r>
              <a:rPr lang="zh-CN" altLang="en-US">
                <a:ea typeface="宋体" pitchFamily="2" charset="-122"/>
              </a:rPr>
              <a:t>奖励一台</a:t>
            </a:r>
            <a:r>
              <a:rPr lang="en-US" altLang="zh-CN">
                <a:ea typeface="宋体" pitchFamily="2" charset="-122"/>
              </a:rPr>
              <a:t>iphone7plus</a:t>
            </a:r>
            <a:r>
              <a:rPr lang="zh-CN" altLang="en-US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</a:rPr>
              <a:t>当成绩为</a:t>
            </a:r>
            <a:r>
              <a:rPr lang="en-US" altLang="zh-CN" dirty="0">
                <a:ea typeface="宋体" pitchFamily="2" charset="-122"/>
              </a:rPr>
              <a:t>[60,80]</a:t>
            </a:r>
            <a:r>
              <a:rPr lang="zh-CN" altLang="en-US" dirty="0">
                <a:ea typeface="宋体" pitchFamily="2" charset="-122"/>
              </a:rPr>
              <a:t>时，</a:t>
            </a:r>
            <a:r>
              <a:rPr lang="zh-CN" altLang="en-US">
                <a:ea typeface="宋体" pitchFamily="2" charset="-122"/>
              </a:rPr>
              <a:t>奖励一个 </a:t>
            </a:r>
            <a:r>
              <a:rPr lang="en-US" altLang="zh-CN">
                <a:ea typeface="宋体" pitchFamily="2" charset="-122"/>
              </a:rPr>
              <a:t>iPad</a:t>
            </a:r>
            <a:r>
              <a:rPr lang="zh-CN" altLang="en-US">
                <a:ea typeface="宋体" pitchFamily="2" charset="-122"/>
              </a:rPr>
              <a:t>；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</a:rPr>
              <a:t>其它时，什么奖励也</a:t>
            </a:r>
            <a:r>
              <a:rPr lang="zh-CN" altLang="en-US">
                <a:ea typeface="宋体" pitchFamily="2" charset="-122"/>
              </a:rPr>
              <a:t>没有。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>
                <a:ea typeface="宋体" pitchFamily="2" charset="-122"/>
              </a:rPr>
              <a:t>请从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键盘</a:t>
            </a:r>
            <a:r>
              <a:rPr lang="zh-CN" altLang="en-US">
                <a:ea typeface="宋体" pitchFamily="2" charset="-122"/>
              </a:rPr>
              <a:t>输入岳小鹏的期末成绩，并加以判断</a:t>
            </a:r>
            <a:endParaRPr lang="en-US" altLang="zh-CN">
              <a:ea typeface="宋体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836712"/>
            <a:ext cx="4148534" cy="720080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语句例题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734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2)         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b = true;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          if(b == false) 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如果写成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if(b=false)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能编译通过吗？如果能，结果是？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("a");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         else if(b)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("b");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         else if(!b)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("c");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         else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	  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("d");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3)  </a:t>
            </a:r>
            <a:r>
              <a:rPr lang="zh-CN" altLang="zh-CN" dirty="0">
                <a:ea typeface="宋体" panose="02010600030101010101" pitchFamily="2" charset="-122"/>
              </a:rPr>
              <a:t>求</a:t>
            </a:r>
            <a:r>
              <a:rPr lang="en-US" altLang="zh-CN" dirty="0">
                <a:ea typeface="宋体" panose="02010600030101010101" pitchFamily="2" charset="-122"/>
              </a:rPr>
              <a:t>ax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+bx+c=0</a:t>
            </a:r>
            <a:r>
              <a:rPr lang="zh-CN" altLang="zh-CN" dirty="0">
                <a:ea typeface="宋体" panose="02010600030101010101" pitchFamily="2" charset="-122"/>
              </a:rPr>
              <a:t>方程的根。</a:t>
            </a:r>
            <a:r>
              <a:rPr lang="en-US" altLang="zh-CN" dirty="0" err="1">
                <a:ea typeface="宋体" panose="02010600030101010101" pitchFamily="2" charset="-122"/>
              </a:rPr>
              <a:t>a,b,c</a:t>
            </a:r>
            <a:r>
              <a:rPr lang="zh-CN" altLang="zh-CN" dirty="0">
                <a:ea typeface="宋体" panose="02010600030101010101" pitchFamily="2" charset="-122"/>
              </a:rPr>
              <a:t>分别为函数的参数，如果：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-4ac&gt;0</a:t>
            </a:r>
            <a:r>
              <a:rPr lang="zh-CN" altLang="zh-CN" dirty="0">
                <a:ea typeface="宋体" panose="02010600030101010101" pitchFamily="2" charset="-122"/>
              </a:rPr>
              <a:t>，则有两个解；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-4ac=0</a:t>
            </a:r>
            <a:r>
              <a:rPr lang="zh-CN" altLang="zh-CN" dirty="0">
                <a:ea typeface="宋体" panose="02010600030101010101" pitchFamily="2" charset="-122"/>
              </a:rPr>
              <a:t>，则有一个解；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-4ac&lt;0</a:t>
            </a:r>
            <a:r>
              <a:rPr lang="zh-CN" altLang="zh-CN" dirty="0">
                <a:ea typeface="宋体" panose="02010600030101010101" pitchFamily="2" charset="-122"/>
              </a:rPr>
              <a:t>，则无解；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ea typeface="宋体" panose="02010600030101010101" pitchFamily="2" charset="-122"/>
              </a:rPr>
              <a:t>提示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zh-CN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=(-</a:t>
            </a:r>
            <a:r>
              <a:rPr lang="en-US" altLang="zh-CN" dirty="0" err="1">
                <a:ea typeface="宋体" panose="02010600030101010101" pitchFamily="2" charset="-122"/>
              </a:rPr>
              <a:t>b+sqrt</a:t>
            </a:r>
            <a:r>
              <a:rPr lang="en-US" altLang="zh-CN" dirty="0">
                <a:ea typeface="宋体" panose="02010600030101010101" pitchFamily="2" charset="-122"/>
              </a:rPr>
              <a:t>(b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-4ac))/2a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           </a:t>
            </a:r>
            <a:r>
              <a:rPr lang="en-US" altLang="zh-CN" sz="2400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=(-b-</a:t>
            </a:r>
            <a:r>
              <a:rPr lang="en-US" altLang="zh-CN" dirty="0" err="1">
                <a:ea typeface="宋体" panose="02010600030101010101" pitchFamily="2" charset="-122"/>
              </a:rPr>
              <a:t>sqrt</a:t>
            </a:r>
            <a:r>
              <a:rPr lang="en-US" altLang="zh-CN" dirty="0">
                <a:ea typeface="宋体" panose="02010600030101010101" pitchFamily="2" charset="-122"/>
              </a:rPr>
              <a:t>(b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-4ac))/2a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ea typeface="宋体" pitchFamily="2" charset="-122"/>
              </a:rPr>
              <a:t>提示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 err="1">
                <a:ea typeface="宋体" pitchFamily="2" charset="-122"/>
              </a:rPr>
              <a:t>Math.sqrt</a:t>
            </a:r>
            <a:r>
              <a:rPr lang="en-US" altLang="zh-CN" dirty="0">
                <a:ea typeface="宋体" pitchFamily="2" charset="-122"/>
              </a:rPr>
              <a:t>(num);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673028" cy="696710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6043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大家都知道，男大当婚，女大当嫁。那么女方家长要嫁女儿，当然要提出一定的条件：高：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180cm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以上；富：财富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千万以上；帅：是。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如果这三个条件同时满足，则：“我一定要嫁给他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!!!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”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如果三个条件有为真的情况，则：“嫁吧，比上不足，比下有余。”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如果三个条件都不满足，则：“不嫁！”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512168" y="4653136"/>
            <a:ext cx="637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ea typeface="新宋体" panose="02010609030101010101" pitchFamily="49" charset="-122"/>
              </a:rPr>
              <a:t>Sysout</a:t>
            </a:r>
            <a:r>
              <a:rPr lang="en-US" altLang="zh-CN" dirty="0">
                <a:ea typeface="新宋体" panose="02010609030101010101" pitchFamily="49" charset="-122"/>
              </a:rPr>
              <a:t>(“</a:t>
            </a:r>
            <a:r>
              <a:rPr lang="zh-CN" altLang="en-US" dirty="0">
                <a:ea typeface="新宋体" panose="02010609030101010101" pitchFamily="49" charset="-122"/>
              </a:rPr>
              <a:t>身高</a:t>
            </a:r>
            <a:r>
              <a:rPr lang="en-US" altLang="zh-CN" dirty="0">
                <a:ea typeface="新宋体" panose="02010609030101010101" pitchFamily="49" charset="-122"/>
                <a:sym typeface="Wingdings" panose="05000000000000000000" pitchFamily="2" charset="2"/>
              </a:rPr>
              <a:t>:   (cm)</a:t>
            </a:r>
            <a:r>
              <a:rPr lang="en-US" altLang="zh-CN" dirty="0"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err="1">
                <a:ea typeface="新宋体" panose="02010609030101010101" pitchFamily="49" charset="-122"/>
              </a:rPr>
              <a:t>scanner.nextInt</a:t>
            </a:r>
            <a:r>
              <a:rPr lang="en-US" altLang="zh-CN" dirty="0"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 err="1">
                <a:ea typeface="新宋体" panose="02010609030101010101" pitchFamily="49" charset="-122"/>
              </a:rPr>
              <a:t>Sysout</a:t>
            </a:r>
            <a:r>
              <a:rPr lang="en-US" altLang="zh-CN" dirty="0">
                <a:ea typeface="新宋体" panose="02010609030101010101" pitchFamily="49" charset="-122"/>
              </a:rPr>
              <a:t>(“</a:t>
            </a:r>
            <a:r>
              <a:rPr lang="zh-CN" altLang="en-US" dirty="0">
                <a:ea typeface="新宋体" panose="02010609030101010101" pitchFamily="49" charset="-122"/>
              </a:rPr>
              <a:t>财富</a:t>
            </a:r>
            <a:r>
              <a:rPr lang="en-US" altLang="zh-CN" dirty="0">
                <a:ea typeface="新宋体" panose="02010609030101010101" pitchFamily="49" charset="-122"/>
                <a:sym typeface="Wingdings" panose="05000000000000000000" pitchFamily="2" charset="2"/>
              </a:rPr>
              <a:t>:   (</a:t>
            </a:r>
            <a:r>
              <a:rPr lang="zh-CN" altLang="en-US" dirty="0">
                <a:ea typeface="新宋体" panose="02010609030101010101" pitchFamily="49" charset="-122"/>
                <a:sym typeface="Wingdings" panose="05000000000000000000" pitchFamily="2" charset="2"/>
              </a:rPr>
              <a:t>千万</a:t>
            </a:r>
            <a:r>
              <a:rPr lang="en-US" altLang="zh-CN" dirty="0">
                <a:ea typeface="新宋体" panose="02010609030101010101" pitchFamily="49" charset="-122"/>
                <a:sym typeface="Wingdings" panose="05000000000000000000" pitchFamily="2" charset="2"/>
              </a:rPr>
              <a:t>)</a:t>
            </a:r>
            <a:r>
              <a:rPr lang="en-US" altLang="zh-CN" dirty="0"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err="1">
                <a:ea typeface="新宋体" panose="02010609030101010101" pitchFamily="49" charset="-122"/>
              </a:rPr>
              <a:t>scanner.nextDouble</a:t>
            </a:r>
            <a:r>
              <a:rPr lang="en-US" altLang="zh-CN" dirty="0"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dirty="0" err="1">
                <a:ea typeface="新宋体" panose="02010609030101010101" pitchFamily="49" charset="-122"/>
              </a:rPr>
              <a:t>Sysout</a:t>
            </a:r>
            <a:r>
              <a:rPr lang="en-US" altLang="zh-CN" dirty="0">
                <a:ea typeface="新宋体" panose="02010609030101010101" pitchFamily="49" charset="-122"/>
              </a:rPr>
              <a:t>(“</a:t>
            </a:r>
            <a:r>
              <a:rPr lang="zh-CN" altLang="en-US" dirty="0">
                <a:ea typeface="新宋体" panose="02010609030101010101" pitchFamily="49" charset="-122"/>
              </a:rPr>
              <a:t>帅否</a:t>
            </a:r>
            <a:r>
              <a:rPr lang="en-US" altLang="zh-CN" dirty="0">
                <a:ea typeface="新宋体" panose="02010609030101010101" pitchFamily="49" charset="-122"/>
                <a:sym typeface="Wingdings" panose="05000000000000000000" pitchFamily="2" charset="2"/>
              </a:rPr>
              <a:t>:   (true/false)</a:t>
            </a:r>
            <a:r>
              <a:rPr lang="en-US" altLang="zh-CN" dirty="0">
                <a:ea typeface="新宋体" panose="02010609030101010101" pitchFamily="49" charset="-122"/>
              </a:rPr>
              <a:t>)   (</a:t>
            </a:r>
            <a:r>
              <a:rPr lang="zh-CN" altLang="en-US" dirty="0">
                <a:ea typeface="新宋体" panose="02010609030101010101" pitchFamily="49" charset="-122"/>
              </a:rPr>
              <a:t>是</a:t>
            </a:r>
            <a:r>
              <a:rPr lang="en-US" altLang="zh-CN" dirty="0">
                <a:ea typeface="新宋体" panose="02010609030101010101" pitchFamily="49" charset="-122"/>
              </a:rPr>
              <a:t>/</a:t>
            </a:r>
            <a:r>
              <a:rPr lang="zh-CN" altLang="en-US" dirty="0">
                <a:ea typeface="新宋体" panose="02010609030101010101" pitchFamily="49" charset="-122"/>
              </a:rPr>
              <a:t>否</a:t>
            </a:r>
            <a:r>
              <a:rPr lang="en-US" altLang="zh-CN" dirty="0"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err="1">
                <a:ea typeface="新宋体" panose="02010609030101010101" pitchFamily="49" charset="-122"/>
              </a:rPr>
              <a:t>scanner.nextBoolean</a:t>
            </a:r>
            <a:r>
              <a:rPr lang="en-US" altLang="zh-CN" dirty="0">
                <a:ea typeface="新宋体" panose="02010609030101010101" pitchFamily="49" charset="-122"/>
              </a:rPr>
              <a:t>();   </a:t>
            </a:r>
            <a:r>
              <a:rPr lang="en-US" altLang="zh-CN" dirty="0" err="1">
                <a:ea typeface="新宋体" panose="02010609030101010101" pitchFamily="49" charset="-122"/>
              </a:rPr>
              <a:t>scanner.next</a:t>
            </a:r>
            <a:r>
              <a:rPr lang="en-US" altLang="zh-CN">
                <a:ea typeface="新宋体" panose="02010609030101010101" pitchFamily="49" charset="-122"/>
              </a:rPr>
              <a:t>();   “</a:t>
            </a:r>
            <a:r>
              <a:rPr lang="zh-CN" altLang="en-US">
                <a:ea typeface="新宋体" panose="02010609030101010101" pitchFamily="49" charset="-122"/>
              </a:rPr>
              <a:t>是</a:t>
            </a:r>
            <a:r>
              <a:rPr lang="en-US" altLang="zh-CN">
                <a:ea typeface="新宋体" panose="02010609030101010101" pitchFamily="49" charset="-122"/>
              </a:rPr>
              <a:t>”.equals(str)  </a:t>
            </a:r>
            <a:endParaRPr lang="zh-CN" altLang="en-US" dirty="0">
              <a:ea typeface="新宋体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056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提示：</a:t>
            </a:r>
          </a:p>
        </p:txBody>
      </p:sp>
    </p:spTree>
    <p:extLst>
      <p:ext uri="{BB962C8B-B14F-4D97-AF65-F5344CB8AC3E}">
        <p14:creationId xmlns:p14="http://schemas.microsoft.com/office/powerpoint/2010/main" val="154212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0"/>
            <a:ext cx="8229600" cy="857256"/>
          </a:xfrm>
        </p:spPr>
        <p:txBody>
          <a:bodyPr/>
          <a:lstStyle/>
          <a:p>
            <a:r>
              <a:rPr lang="zh-CN" altLang="en-US" dirty="0"/>
              <a:t>嵌套</a:t>
            </a:r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参加百米运动会，如果用时</a:t>
            </a:r>
            <a:r>
              <a:rPr lang="en-US" altLang="zh-CN" dirty="0"/>
              <a:t>8</a:t>
            </a:r>
            <a:r>
              <a:rPr lang="zh-CN" altLang="en-US"/>
              <a:t>秒以内进入决赛，否则提示淘汰。并且根据性别提示进入男子组或女子组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673028" cy="696710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4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604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假设你想开发一个玩彩票的游戏，程序随机地产生一个两位数的彩票，提示用户输入一个两位数，然后按照下面的规则判定用户是否能赢。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1)</a:t>
            </a:r>
            <a:r>
              <a:rPr lang="zh-CN" altLang="zh-CN" sz="2400">
                <a:ea typeface="宋体" panose="02010600030101010101" pitchFamily="2" charset="-122"/>
              </a:rPr>
              <a:t>如果用户输入的数匹配彩票的实际顺序，奖金</a:t>
            </a:r>
            <a:r>
              <a:rPr lang="en-US" altLang="zh-CN" sz="2400">
                <a:ea typeface="宋体" panose="02010600030101010101" pitchFamily="2" charset="-122"/>
              </a:rPr>
              <a:t>10 000</a:t>
            </a:r>
            <a:r>
              <a:rPr lang="zh-CN" altLang="zh-CN" sz="2400">
                <a:ea typeface="宋体" panose="02010600030101010101" pitchFamily="2" charset="-122"/>
              </a:rPr>
              <a:t>美元。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2)</a:t>
            </a:r>
            <a:r>
              <a:rPr lang="zh-CN" altLang="zh-CN" sz="2400">
                <a:ea typeface="宋体" panose="02010600030101010101" pitchFamily="2" charset="-122"/>
              </a:rPr>
              <a:t>如果用户输入的所有数字匹配彩票的所有数字，但顺序不一致，奖金</a:t>
            </a:r>
            <a:r>
              <a:rPr lang="en-US" altLang="zh-CN" sz="2400">
                <a:ea typeface="宋体" panose="02010600030101010101" pitchFamily="2" charset="-122"/>
              </a:rPr>
              <a:t> 3 000</a:t>
            </a:r>
            <a:r>
              <a:rPr lang="zh-CN" altLang="zh-CN" sz="2400">
                <a:ea typeface="宋体" panose="02010600030101010101" pitchFamily="2" charset="-122"/>
              </a:rPr>
              <a:t>美元。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3)</a:t>
            </a:r>
            <a:r>
              <a:rPr lang="zh-CN" altLang="zh-CN" sz="2400">
                <a:ea typeface="宋体" panose="02010600030101010101" pitchFamily="2" charset="-122"/>
              </a:rPr>
              <a:t>如果用户输入的一个数字仅满足顺序情况下匹配彩票的一个数字，奖金</a:t>
            </a:r>
            <a:r>
              <a:rPr lang="en-US" altLang="zh-CN" sz="2400">
                <a:ea typeface="宋体" panose="02010600030101010101" pitchFamily="2" charset="-122"/>
              </a:rPr>
              <a:t>1 000</a:t>
            </a:r>
            <a:r>
              <a:rPr lang="zh-CN" altLang="zh-CN" sz="2400">
                <a:ea typeface="宋体" panose="02010600030101010101" pitchFamily="2" charset="-122"/>
              </a:rPr>
              <a:t>美元。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4)</a:t>
            </a:r>
            <a:r>
              <a:rPr lang="zh-CN" altLang="zh-CN" sz="2400">
                <a:ea typeface="宋体" panose="02010600030101010101" pitchFamily="2" charset="-122"/>
              </a:rPr>
              <a:t>如果用户输入的一个数字仅满足非顺序情况下匹配彩票的一个数字，奖金</a:t>
            </a:r>
            <a:r>
              <a:rPr lang="en-US" altLang="zh-CN" sz="2400">
                <a:ea typeface="宋体" panose="02010600030101010101" pitchFamily="2" charset="-122"/>
              </a:rPr>
              <a:t>500</a:t>
            </a:r>
            <a:r>
              <a:rPr lang="zh-CN" altLang="zh-CN" sz="2400">
                <a:ea typeface="宋体" panose="02010600030101010101" pitchFamily="2" charset="-122"/>
              </a:rPr>
              <a:t>美元。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5)</a:t>
            </a:r>
            <a:r>
              <a:rPr lang="zh-CN" altLang="zh-CN" sz="2400">
                <a:ea typeface="宋体" panose="02010600030101010101" pitchFamily="2" charset="-122"/>
              </a:rPr>
              <a:t>如果用户输入的数字没有匹配任何一个数字，则彩票作废。</a:t>
            </a:r>
          </a:p>
          <a:p>
            <a:pPr>
              <a:lnSpc>
                <a:spcPct val="150000"/>
              </a:lnSpc>
            </a:pPr>
            <a:r>
              <a:rPr lang="zh-CN" altLang="en-US" sz="2200" b="1">
                <a:ea typeface="宋体" panose="02010600030101010101" pitchFamily="2" charset="-122"/>
              </a:rPr>
              <a:t>提示：使用</a:t>
            </a:r>
            <a:r>
              <a:rPr lang="en-US" altLang="zh-CN" sz="2200" b="1">
                <a:ea typeface="宋体" panose="02010600030101010101" pitchFamily="2" charset="-122"/>
              </a:rPr>
              <a:t>(int)(Math.random() * 90  + 10)</a:t>
            </a:r>
            <a:r>
              <a:rPr lang="zh-CN" altLang="en-US" sz="2200" b="1">
                <a:ea typeface="宋体" panose="02010600030101010101" pitchFamily="2" charset="-122"/>
              </a:rPr>
              <a:t>产生随机数。</a:t>
            </a:r>
            <a:endParaRPr lang="en-US" altLang="zh-CN" sz="2200" b="1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>
                <a:ea typeface="宋体" panose="02010600030101010101" pitchFamily="2" charset="-122"/>
              </a:rPr>
              <a:t>Math.random() : [0,1)  * 90 </a:t>
            </a:r>
            <a:r>
              <a:rPr lang="en-US" altLang="zh-CN" sz="2200" b="1">
                <a:ea typeface="宋体" panose="02010600030101010101" pitchFamily="2" charset="-122"/>
                <a:sym typeface="Wingdings" panose="05000000000000000000" pitchFamily="2" charset="2"/>
              </a:rPr>
              <a:t>[0,90) + 10 [10,100)</a:t>
            </a:r>
            <a:r>
              <a:rPr lang="en-US" altLang="zh-CN" sz="2200" b="1">
                <a:ea typeface="宋体" panose="02010600030101010101" pitchFamily="2" charset="-122"/>
              </a:rPr>
              <a:t> </a:t>
            </a:r>
            <a:r>
              <a:rPr lang="en-US" altLang="zh-CN" sz="2200" b="1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200" b="1">
                <a:ea typeface="宋体" panose="02010600030101010101" pitchFamily="2" charset="-122"/>
              </a:rPr>
              <a:t> [10,99]</a:t>
            </a:r>
            <a:endParaRPr lang="zh-CN" altLang="en-US" sz="22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46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5536" y="1484784"/>
            <a:ext cx="331311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语句三种格式：</a:t>
            </a:r>
            <a:endParaRPr lang="en-US" altLang="zh-CN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.  if(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83878"/>
            <a:ext cx="5688632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分支语句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 if-else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结构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40346" y="149772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ea typeface="宋体" pitchFamily="2" charset="-122"/>
                <a:cs typeface="Times New Roman" pitchFamily="18" charset="0"/>
              </a:rPr>
              <a:t>2.  if(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){</a:t>
            </a:r>
          </a:p>
          <a:p>
            <a:r>
              <a:rPr lang="en-US" altLang="zh-CN" b="1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执行代码块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1;</a:t>
            </a:r>
            <a:endParaRPr lang="zh-CN" altLang="en-US" b="1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zh-CN" altLang="en-US" b="1"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else{</a:t>
            </a:r>
          </a:p>
          <a:p>
            <a:r>
              <a:rPr lang="en-US" altLang="zh-CN" b="1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执行代码块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2;</a:t>
            </a:r>
            <a:endParaRPr lang="zh-CN" altLang="en-US" b="1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586858" y="342900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722762" y="3865075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00506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</a:p>
        </p:txBody>
      </p:sp>
      <p:cxnSp>
        <p:nvCxnSpPr>
          <p:cNvPr id="11" name="直接箭头连接符 10"/>
          <p:cNvCxnSpPr>
            <a:stCxn id="7" idx="2"/>
            <a:endCxn id="12" idx="0"/>
          </p:cNvCxnSpPr>
          <p:nvPr/>
        </p:nvCxnSpPr>
        <p:spPr>
          <a:xfrm>
            <a:off x="1586858" y="4513147"/>
            <a:ext cx="13217" cy="6106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3568" y="5123819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执行代码块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584614" y="5483859"/>
            <a:ext cx="15461" cy="10414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7816" y="4678594"/>
            <a:ext cx="7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true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3" name="肘形连接符 22"/>
          <p:cNvCxnSpPr>
            <a:stCxn id="7" idx="3"/>
          </p:cNvCxnSpPr>
          <p:nvPr/>
        </p:nvCxnSpPr>
        <p:spPr>
          <a:xfrm>
            <a:off x="2450954" y="4189111"/>
            <a:ext cx="320846" cy="181549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628764" y="6004601"/>
            <a:ext cx="114303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6582" y="3855805"/>
            <a:ext cx="82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false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168538" y="3361349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>
          <a:xfrm>
            <a:off x="5304442" y="3797424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20466" y="395218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</a:p>
        </p:txBody>
      </p:sp>
      <p:sp>
        <p:nvSpPr>
          <p:cNvPr id="32" name="矩形 31"/>
          <p:cNvSpPr/>
          <p:nvPr/>
        </p:nvSpPr>
        <p:spPr>
          <a:xfrm>
            <a:off x="3687452" y="4847318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79332" y="4867906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肘形连接符 34"/>
          <p:cNvCxnSpPr>
            <a:stCxn id="28" idx="1"/>
            <a:endCxn id="32" idx="0"/>
          </p:cNvCxnSpPr>
          <p:nvPr/>
        </p:nvCxnSpPr>
        <p:spPr>
          <a:xfrm rot="10800000" flipV="1">
            <a:off x="4603960" y="4121460"/>
            <a:ext cx="700483" cy="72585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8" idx="3"/>
            <a:endCxn id="33" idx="0"/>
          </p:cNvCxnSpPr>
          <p:nvPr/>
        </p:nvCxnSpPr>
        <p:spPr>
          <a:xfrm>
            <a:off x="7032634" y="4121460"/>
            <a:ext cx="1063205" cy="74644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12354" y="37797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true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375759" y="368571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false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204542" y="6004602"/>
            <a:ext cx="99011" cy="9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肘形连接符 43"/>
          <p:cNvCxnSpPr>
            <a:stCxn id="32" idx="2"/>
            <a:endCxn id="42" idx="2"/>
          </p:cNvCxnSpPr>
          <p:nvPr/>
        </p:nvCxnSpPr>
        <p:spPr>
          <a:xfrm rot="16200000" flipH="1">
            <a:off x="4982192" y="4829124"/>
            <a:ext cx="844116" cy="16005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3" idx="2"/>
            <a:endCxn id="42" idx="6"/>
          </p:cNvCxnSpPr>
          <p:nvPr/>
        </p:nvCxnSpPr>
        <p:spPr>
          <a:xfrm rot="5400000">
            <a:off x="6787932" y="4743567"/>
            <a:ext cx="823528" cy="17922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2" idx="4"/>
          </p:cNvCxnSpPr>
          <p:nvPr/>
        </p:nvCxnSpPr>
        <p:spPr>
          <a:xfrm flipH="1">
            <a:off x="6254047" y="6098346"/>
            <a:ext cx="1" cy="4269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3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7504" y="1484784"/>
            <a:ext cx="295232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3.  if(</a:t>
            </a:r>
            <a:r>
              <a:rPr lang="zh-CN" altLang="en-US" sz="2000" b="1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sz="2000" b="1">
                <a:latin typeface="+mn-lt"/>
                <a:ea typeface="宋体" pitchFamily="2" charset="-122"/>
                <a:cs typeface="Times New Roman" pitchFamily="18" charset="0"/>
              </a:rPr>
              <a:t>1){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sz="2000" b="1">
                <a:latin typeface="+mn-lt"/>
                <a:ea typeface="宋体" pitchFamily="2" charset="-122"/>
                <a:cs typeface="Times New Roman" pitchFamily="18" charset="0"/>
              </a:rPr>
              <a:t>代码块</a:t>
            </a:r>
            <a:r>
              <a:rPr lang="en-US" altLang="zh-CN" sz="2000" b="1">
                <a:latin typeface="+mn-lt"/>
                <a:ea typeface="宋体" pitchFamily="2" charset="-122"/>
                <a:cs typeface="Times New Roman" pitchFamily="18" charset="0"/>
              </a:rPr>
              <a:t>1;</a:t>
            </a:r>
            <a:endParaRPr lang="zh-CN" altLang="en-US" sz="20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else if (</a:t>
            </a:r>
            <a:r>
              <a:rPr lang="zh-CN" altLang="en-US" sz="2000" b="1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sz="2000" b="1">
                <a:latin typeface="+mn-lt"/>
                <a:ea typeface="宋体" pitchFamily="2" charset="-122"/>
                <a:cs typeface="Times New Roman" pitchFamily="18" charset="0"/>
              </a:rPr>
              <a:t>2){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sz="2000" b="1">
                <a:latin typeface="+mn-lt"/>
                <a:ea typeface="宋体" pitchFamily="2" charset="-122"/>
                <a:cs typeface="Times New Roman" pitchFamily="18" charset="0"/>
              </a:rPr>
              <a:t>代码块</a:t>
            </a:r>
            <a:r>
              <a:rPr lang="en-US" altLang="zh-CN" sz="2000" b="1">
                <a:latin typeface="+mn-lt"/>
                <a:ea typeface="宋体" pitchFamily="2" charset="-122"/>
                <a:cs typeface="Times New Roman" pitchFamily="18" charset="0"/>
              </a:rPr>
              <a:t>2;</a:t>
            </a:r>
            <a:endParaRPr lang="zh-CN" altLang="en-US" sz="20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……</a:t>
            </a: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else{</a:t>
            </a:r>
          </a:p>
          <a:p>
            <a:pPr eaLnBrk="1" hangingPunct="1"/>
            <a:r>
              <a:rPr 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sz="2000" b="1">
                <a:latin typeface="+mn-lt"/>
                <a:ea typeface="宋体" pitchFamily="2" charset="-122"/>
                <a:cs typeface="Times New Roman" pitchFamily="18" charset="0"/>
              </a:rPr>
              <a:t>代码块</a:t>
            </a:r>
            <a:r>
              <a:rPr lang="en-US" altLang="zh-CN" sz="2000" b="1">
                <a:latin typeface="+mn-lt"/>
                <a:ea typeface="宋体" pitchFamily="2" charset="-122"/>
                <a:cs typeface="Times New Roman" pitchFamily="18" charset="0"/>
              </a:rPr>
              <a:t>n;</a:t>
            </a:r>
            <a:endParaRPr lang="zh-CN" altLang="en-US" sz="20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zh-CN" altLang="en-US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83878"/>
            <a:ext cx="5688632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分支语句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 if-else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结构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23928" y="1480757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8"/>
          <p:cNvSpPr/>
          <p:nvPr/>
        </p:nvSpPr>
        <p:spPr>
          <a:xfrm>
            <a:off x="3059832" y="1916832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9852" y="207159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>
            <a:stCxn id="9" idx="2"/>
          </p:cNvCxnSpPr>
          <p:nvPr/>
        </p:nvCxnSpPr>
        <p:spPr>
          <a:xfrm>
            <a:off x="3923928" y="256490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8129" y="3007858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2564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true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1" idx="2"/>
          </p:cNvCxnSpPr>
          <p:nvPr/>
        </p:nvCxnSpPr>
        <p:spPr>
          <a:xfrm>
            <a:off x="3944636" y="3367898"/>
            <a:ext cx="0" cy="3157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决策 14"/>
          <p:cNvSpPr/>
          <p:nvPr/>
        </p:nvSpPr>
        <p:spPr>
          <a:xfrm>
            <a:off x="5004048" y="2539806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9" idx="3"/>
            <a:endCxn id="15" idx="0"/>
          </p:cNvCxnSpPr>
          <p:nvPr/>
        </p:nvCxnSpPr>
        <p:spPr>
          <a:xfrm>
            <a:off x="4788024" y="2240868"/>
            <a:ext cx="1080120" cy="29893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4068" y="269456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51637" y="3786770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1859" y="328051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true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5" idx="2"/>
          </p:cNvCxnSpPr>
          <p:nvPr/>
        </p:nvCxnSpPr>
        <p:spPr>
          <a:xfrm>
            <a:off x="5868144" y="3187878"/>
            <a:ext cx="0" cy="5545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0800000" flipV="1">
            <a:off x="3944636" y="4141619"/>
            <a:ext cx="1968644" cy="821039"/>
          </a:xfrm>
          <a:prstGeom prst="bentConnector3">
            <a:avLst>
              <a:gd name="adj1" fmla="val 13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8957" y="1912805"/>
            <a:ext cx="7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false</a:t>
            </a:r>
            <a:endParaRPr lang="zh-CN" altLang="en-US"/>
          </a:p>
        </p:txBody>
      </p:sp>
      <p:cxnSp>
        <p:nvCxnSpPr>
          <p:cNvPr id="35" name="肘形连接符 34"/>
          <p:cNvCxnSpPr>
            <a:stCxn id="15" idx="3"/>
          </p:cNvCxnSpPr>
          <p:nvPr/>
        </p:nvCxnSpPr>
        <p:spPr>
          <a:xfrm>
            <a:off x="6732240" y="2863842"/>
            <a:ext cx="1016496" cy="32403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20283" y="2539806"/>
            <a:ext cx="74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false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54788" y="3295362"/>
            <a:ext cx="78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… …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96336" y="4192099"/>
            <a:ext cx="1477166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41" name="肘形连接符 40"/>
          <p:cNvCxnSpPr>
            <a:stCxn id="38" idx="3"/>
            <a:endCxn id="39" idx="0"/>
          </p:cNvCxnSpPr>
          <p:nvPr/>
        </p:nvCxnSpPr>
        <p:spPr>
          <a:xfrm>
            <a:off x="8142684" y="3526195"/>
            <a:ext cx="192235" cy="66590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4919" y="3187878"/>
            <a:ext cx="7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false</a:t>
            </a:r>
            <a:endParaRPr lang="zh-CN" altLang="en-US"/>
          </a:p>
        </p:txBody>
      </p:sp>
      <p:cxnSp>
        <p:nvCxnSpPr>
          <p:cNvPr id="44" name="肘形连接符 43"/>
          <p:cNvCxnSpPr>
            <a:stCxn id="39" idx="2"/>
          </p:cNvCxnSpPr>
          <p:nvPr/>
        </p:nvCxnSpPr>
        <p:spPr>
          <a:xfrm rot="5400000">
            <a:off x="5441208" y="3055568"/>
            <a:ext cx="1397141" cy="43902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0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2-5-3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分支语句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switch-case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31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2-5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程序流程控制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5452095" cy="79208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分支结构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3600400" cy="5064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switch(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… …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N;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default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 } </a:t>
            </a:r>
          </a:p>
        </p:txBody>
      </p:sp>
    </p:spTree>
    <p:extLst>
      <p:ext uri="{BB962C8B-B14F-4D97-AF65-F5344CB8AC3E}">
        <p14:creationId xmlns:p14="http://schemas.microsoft.com/office/powerpoint/2010/main" val="323365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如果按</a:t>
            </a:r>
            <a:r>
              <a:rPr lang="en-US" altLang="zh-CN" dirty="0"/>
              <a:t>1</a:t>
            </a:r>
            <a:r>
              <a:rPr lang="zh-CN" altLang="en-US" dirty="0"/>
              <a:t>，显示：王语嫣的号</a:t>
            </a:r>
            <a:endParaRPr lang="en-US" altLang="zh-CN" dirty="0"/>
          </a:p>
          <a:p>
            <a:r>
              <a:rPr lang="zh-CN" altLang="en-US" dirty="0"/>
              <a:t>如果按</a:t>
            </a:r>
            <a:r>
              <a:rPr lang="en-US" altLang="zh-CN" dirty="0"/>
              <a:t>2</a:t>
            </a:r>
            <a:r>
              <a:rPr lang="zh-CN" altLang="en-US" dirty="0"/>
              <a:t>，显示：木婉清的号</a:t>
            </a:r>
            <a:endParaRPr lang="en-US" altLang="zh-CN" dirty="0"/>
          </a:p>
          <a:p>
            <a:r>
              <a:rPr lang="zh-CN" altLang="en-US" dirty="0"/>
              <a:t>如果按</a:t>
            </a:r>
            <a:r>
              <a:rPr lang="en-US" altLang="zh-CN" dirty="0"/>
              <a:t>3</a:t>
            </a:r>
            <a:r>
              <a:rPr lang="zh-CN" altLang="en-US" dirty="0"/>
              <a:t>，显示：钟灵的号</a:t>
            </a:r>
            <a:endParaRPr lang="en-US" altLang="zh-CN" dirty="0"/>
          </a:p>
          <a:p>
            <a:r>
              <a:rPr lang="zh-CN" altLang="en-US" dirty="0"/>
              <a:t>如果按</a:t>
            </a:r>
            <a:r>
              <a:rPr lang="en-US" altLang="zh-CN" dirty="0"/>
              <a:t>4</a:t>
            </a:r>
            <a:r>
              <a:rPr lang="zh-CN" altLang="en-US" dirty="0"/>
              <a:t>，显示：慕容复的号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如果“星期一”，显示“干煸豆角”</a:t>
            </a:r>
            <a:endParaRPr lang="en-US" altLang="zh-CN" dirty="0"/>
          </a:p>
          <a:p>
            <a:r>
              <a:rPr lang="zh-CN" altLang="en-US" dirty="0"/>
              <a:t>如果“星期二”，显示“醋溜土豆”</a:t>
            </a:r>
          </a:p>
          <a:p>
            <a:r>
              <a:rPr lang="zh-CN" altLang="en-US" dirty="0"/>
              <a:t>如果“星期三”，显示“红烧狮子头”</a:t>
            </a:r>
          </a:p>
          <a:p>
            <a:r>
              <a:rPr lang="zh-CN" altLang="en-US" dirty="0"/>
              <a:t>如果“星期四”，显示“油炸花生米”</a:t>
            </a:r>
          </a:p>
          <a:p>
            <a:r>
              <a:rPr lang="zh-CN" altLang="en-US" dirty="0"/>
              <a:t>如果“星期五”，显示“蒜蓉扇贝”</a:t>
            </a:r>
            <a:endParaRPr lang="en-US" altLang="zh-CN" dirty="0"/>
          </a:p>
          <a:p>
            <a:r>
              <a:rPr lang="zh-CN" altLang="en-US" dirty="0"/>
              <a:t>如果“星期六”，显示“东北乱炖”</a:t>
            </a:r>
            <a:endParaRPr lang="en-US" altLang="zh-CN" dirty="0"/>
          </a:p>
          <a:p>
            <a:r>
              <a:rPr lang="zh-CN" altLang="en-US" dirty="0"/>
              <a:t>如果“星期日”，显示“大盘鸡”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-11400"/>
            <a:ext cx="5378395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764704"/>
            <a:ext cx="8568952" cy="596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       public static void main(String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String season = “summer”;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switch (season) 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	case “spring”: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春暖花开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	case “summer”: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夏日炎炎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case “autumn”: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秋高气爽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case “winter”: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冬雪皑皑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 	default: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季节输入有误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	}}}</a:t>
            </a:r>
          </a:p>
        </p:txBody>
      </p:sp>
    </p:spTree>
    <p:extLst>
      <p:ext uri="{BB962C8B-B14F-4D97-AF65-F5344CB8AC3E}">
        <p14:creationId xmlns:p14="http://schemas.microsoft.com/office/powerpoint/2010/main" val="279399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764704"/>
            <a:ext cx="5148666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语句有关规则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8405" y="1772816"/>
            <a:ext cx="835342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switch(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表达式的值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必须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是下述几种类型之一：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short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，枚举，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子句中的值必须是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常量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，且所有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子句中的值应是不同的；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default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子句是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可任选的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，当没有匹配的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时，执行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default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语句用来在执行完一个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分支后使程序跳出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语句块；如果没有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，程序会顺序执行到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结尾</a:t>
            </a:r>
          </a:p>
        </p:txBody>
      </p:sp>
    </p:spTree>
    <p:extLst>
      <p:ext uri="{BB962C8B-B14F-4D97-AF65-F5344CB8AC3E}">
        <p14:creationId xmlns:p14="http://schemas.microsoft.com/office/powerpoint/2010/main" val="761336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92696"/>
            <a:ext cx="3312368" cy="72008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</a:rPr>
              <a:t>例  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switch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把小写类型的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型转为大写。只转换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a, b, c, d, e.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其它的输出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“other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。 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String</a:t>
            </a:r>
            <a:r>
              <a:rPr lang="en-US" altLang="zh-CN">
                <a:ea typeface="宋体" pitchFamily="2" charset="-122"/>
                <a:cs typeface="Times New Roman" pitchFamily="18" charset="0"/>
                <a:sym typeface="Wingdings" panose="05000000000000000000" pitchFamily="2" charset="2"/>
              </a:rPr>
              <a:t>char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对学生成绩大于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分的，输出“合格”。低于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分的，输出“不合格”。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根据用于指定月份，打印该月份所属的季节。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3,4,5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春季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6,7,8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夏季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9,10,11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秋季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12, 1, 2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冬季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 编写程序：从键盘上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输入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2017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年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的“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month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”和“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day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”，要求通过程序输出输入的日期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2017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年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的第几天。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5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471082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6337300" cy="48958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语句改写下列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a = 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	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x = 100;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	 if(a==1)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x+=5;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	 else if(a==2)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x+=10;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	 else if(a==3)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x+=16;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	 else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x+=34;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54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411760" y="978113"/>
            <a:ext cx="5040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switch</a:t>
            </a:r>
            <a:r>
              <a:rPr lang="zh-CN" altLang="en-US" sz="3600" b="1" dirty="0">
                <a:latin typeface="+mn-lt"/>
              </a:rPr>
              <a:t>和</a:t>
            </a:r>
            <a:r>
              <a:rPr lang="en-US" altLang="zh-CN" sz="3600" b="1" dirty="0">
                <a:latin typeface="+mn-lt"/>
              </a:rPr>
              <a:t>if</a:t>
            </a:r>
            <a:r>
              <a:rPr lang="zh-CN" altLang="en-US" sz="3600" b="1" dirty="0">
                <a:latin typeface="+mn-lt"/>
              </a:rPr>
              <a:t>语句的对比</a:t>
            </a: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611188" y="1988840"/>
            <a:ext cx="79232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n-lt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语句很像，具体什么场景下，应用哪个语句呢？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如果判断的具体数值不多，而且符合</a:t>
            </a:r>
            <a:r>
              <a:rPr lang="en-US" altLang="zh-CN" dirty="0">
                <a:latin typeface="+mn-lt"/>
              </a:rPr>
              <a:t>byte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short 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err="1">
                <a:latin typeface="+mn-lt"/>
              </a:rPr>
              <a:t>int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这四种类型。虽然两个语句都可以使用，建议使用</a:t>
            </a:r>
            <a:r>
              <a:rPr lang="en-US" altLang="zh-CN" dirty="0" err="1">
                <a:latin typeface="+mn-lt"/>
              </a:rPr>
              <a:t>swtich</a:t>
            </a:r>
            <a:r>
              <a:rPr lang="zh-CN" altLang="en-US" dirty="0">
                <a:latin typeface="+mn-lt"/>
              </a:rPr>
              <a:t>语句。因为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效率稍高</a:t>
            </a:r>
            <a:r>
              <a:rPr lang="zh-CN" altLang="en-US" dirty="0">
                <a:latin typeface="+mn-lt"/>
              </a:rPr>
              <a:t>。</a:t>
            </a: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其他情况：对区间判断，对结果为</a:t>
            </a:r>
            <a:r>
              <a:rPr lang="en-US" altLang="zh-CN" dirty="0">
                <a:latin typeface="+mn-lt"/>
              </a:rPr>
              <a:t>boolean</a:t>
            </a:r>
            <a:r>
              <a:rPr lang="zh-CN" altLang="en-US" dirty="0">
                <a:latin typeface="+mn-lt"/>
              </a:rPr>
              <a:t>类型判断，使用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的使用范围更广。</a:t>
            </a:r>
          </a:p>
        </p:txBody>
      </p:sp>
    </p:spTree>
    <p:extLst>
      <p:ext uri="{BB962C8B-B14F-4D97-AF65-F5344CB8AC3E}">
        <p14:creationId xmlns:p14="http://schemas.microsoft.com/office/powerpoint/2010/main" val="3709950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switch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语句练习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2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4272902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编写程序：从键盘上读入一个学生成绩，存放在变量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中，根据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的值输出其对应的成绩等级：</a:t>
            </a:r>
          </a:p>
          <a:p>
            <a:pPr lvl="1" eaLnBrk="1" hangingPunct="1">
              <a:buFontTx/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score&gt;=90         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等级：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</a:t>
            </a:r>
          </a:p>
          <a:p>
            <a:pPr lvl="1" eaLnBrk="1" hangingPunct="1">
              <a:buFontTx/>
              <a:buNone/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70&lt;=score&lt;90   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等级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: B   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60&lt;=score&lt;70   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等级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 C</a:t>
            </a:r>
          </a:p>
          <a:p>
            <a:pPr lvl="1" eaLnBrk="1" hangingPunct="1">
              <a:buFontTx/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score&lt;60           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等级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D</a:t>
            </a:r>
          </a:p>
          <a:p>
            <a:pPr lvl="1" eaLnBrk="1" hangingPunct="1">
              <a:buFontTx/>
              <a:buNone/>
            </a:pPr>
            <a:endParaRPr lang="en-US" altLang="zh-CN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score / 10  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5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switch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语句练习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3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从键盘分别输入年、月、日，判断这一天是当年的第几天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注：判断一年是否是闰年的标准：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      1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）可以被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整除，但不可被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100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整除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      2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）可以被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400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整除</a:t>
            </a:r>
            <a:endParaRPr lang="en-US" altLang="zh-CN" sz="2200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buFontTx/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4248472" cy="72008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2.5  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程序流程控制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79" y="1628800"/>
            <a:ext cx="8613517" cy="45365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顺序结构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程序从上到下逐行地执行，中间没有任何判断和跳转。</a:t>
            </a: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分支结构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根据条件，选择性地执行某段代码。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if…else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switch-case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两种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分支语句。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根据循环条件，重复性的执行某段代码。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do…while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三种循环语句。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注：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提供了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foreach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循环，方便的遍历集合、数组元素。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41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switch</a:t>
            </a:r>
            <a:r>
              <a:rPr lang="zh-CN" altLang="en-US" b="1">
                <a:latin typeface="+mn-lt"/>
                <a:ea typeface="宋体" pitchFamily="2" charset="-122"/>
                <a:cs typeface="Arial Unicode MS" pitchFamily="34" charset="-122"/>
              </a:rPr>
              <a:t>语句练习</a:t>
            </a:r>
            <a:r>
              <a:rPr lang="en-US" altLang="zh-CN" b="1">
                <a:latin typeface="+mn-lt"/>
                <a:ea typeface="宋体" pitchFamily="2" charset="-122"/>
                <a:cs typeface="Arial Unicode MS" pitchFamily="34" charset="-122"/>
              </a:rPr>
              <a:t>4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 marL="0" lvl="1" eaLnBrk="1" hangingPunct="1">
              <a:buFontTx/>
              <a:buNone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编写一个程序，为一个给定的年份找出其对应的中国生肖。中国的生肖基于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12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年一个周期，每年用一个动物代表：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rat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ox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tiger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rabbit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dragon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snake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horse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sheep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monkey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rooster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dog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pig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 descr="C:\Users\Administrator\Desktop\tim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46" y="3003321"/>
            <a:ext cx="3501951" cy="35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3717032"/>
            <a:ext cx="40527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ea typeface="宋体" panose="02010600030101010101" pitchFamily="2" charset="-122"/>
              </a:rPr>
              <a:t>提示：</a:t>
            </a:r>
            <a:r>
              <a:rPr lang="en-US" altLang="zh-CN" sz="2000" b="1">
                <a:ea typeface="宋体" panose="02010600030101010101" pitchFamily="2" charset="-122"/>
              </a:rPr>
              <a:t>2017</a:t>
            </a:r>
            <a:r>
              <a:rPr lang="zh-CN" altLang="en-US" sz="2000" b="1">
                <a:ea typeface="宋体" panose="02010600030101010101" pitchFamily="2" charset="-122"/>
              </a:rPr>
              <a:t>年：鸡</a:t>
            </a:r>
            <a:r>
              <a:rPr lang="en-US" altLang="zh-CN" sz="2000" b="1">
                <a:ea typeface="宋体" panose="02010600030101010101" pitchFamily="2" charset="-122"/>
              </a:rPr>
              <a:t>   2017 % 12 == 1 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0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2-5-4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581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图片201611121343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2285992"/>
            <a:ext cx="1951668" cy="1500198"/>
          </a:xfrm>
          <a:prstGeom prst="rect">
            <a:avLst/>
          </a:prstGeom>
        </p:spPr>
      </p:pic>
      <p:pic>
        <p:nvPicPr>
          <p:cNvPr id="5" name="图片 4" descr="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8" y="2285992"/>
            <a:ext cx="1500198" cy="150019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500298" y="2643182"/>
            <a:ext cx="107157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072066" y="2714620"/>
            <a:ext cx="114300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2470245" y="2624919"/>
            <a:ext cx="1228298" cy="1294263"/>
          </a:xfrm>
          <a:custGeom>
            <a:avLst/>
            <a:gdLst>
              <a:gd name="connsiteX0" fmla="*/ 1228298 w 1228298"/>
              <a:gd name="connsiteY0" fmla="*/ 1237397 h 1294263"/>
              <a:gd name="connsiteX1" fmla="*/ 395785 w 1228298"/>
              <a:gd name="connsiteY1" fmla="*/ 1114568 h 1294263"/>
              <a:gd name="connsiteX2" fmla="*/ 54591 w 1228298"/>
              <a:gd name="connsiteY2" fmla="*/ 159224 h 1294263"/>
              <a:gd name="connsiteX3" fmla="*/ 68239 w 1228298"/>
              <a:gd name="connsiteY3" fmla="*/ 159224 h 129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298" h="1294263">
                <a:moveTo>
                  <a:pt x="1228298" y="1237397"/>
                </a:moveTo>
                <a:cubicBezTo>
                  <a:pt x="909850" y="1265830"/>
                  <a:pt x="591403" y="1294263"/>
                  <a:pt x="395785" y="1114568"/>
                </a:cubicBezTo>
                <a:cubicBezTo>
                  <a:pt x="200167" y="934873"/>
                  <a:pt x="109182" y="318448"/>
                  <a:pt x="54591" y="159224"/>
                </a:cubicBezTo>
                <a:cubicBezTo>
                  <a:pt x="0" y="0"/>
                  <a:pt x="34119" y="79612"/>
                  <a:pt x="68239" y="159224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86446" y="0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循环结构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29058" y="135729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好看</a:t>
            </a:r>
          </a:p>
        </p:txBody>
      </p:sp>
      <p:pic>
        <p:nvPicPr>
          <p:cNvPr id="10" name="图片 9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512" y="2214554"/>
            <a:ext cx="2571736" cy="1578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7290" y="857232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佟老打算游山玩水，途中发现一美女看了一眼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600326" cy="9131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循环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结构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064896" cy="5112568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循环是什么？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在某些条件满足的情况下，反复执行特定代码的功能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循环的特点？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循环条件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循环操作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142852"/>
            <a:ext cx="8229600" cy="857256"/>
          </a:xfrm>
        </p:spPr>
        <p:txBody>
          <a:bodyPr/>
          <a:lstStyle/>
          <a:p>
            <a:r>
              <a:rPr lang="zh-CN" altLang="en-US" dirty="0"/>
              <a:t>为什么需要循环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zh-CN" altLang="en-US" dirty="0"/>
              <a:t>案例：打印</a:t>
            </a:r>
            <a:r>
              <a:rPr lang="en-US" altLang="zh-CN" dirty="0"/>
              <a:t>100</a:t>
            </a:r>
            <a:r>
              <a:rPr lang="zh-CN" altLang="en-US" dirty="0"/>
              <a:t>遍“我最帅”。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没有用循环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我最帅</a:t>
            </a:r>
            <a:r>
              <a:rPr lang="en-US" altLang="zh-CN" dirty="0"/>
              <a:t>”);</a:t>
            </a:r>
          </a:p>
          <a:p>
            <a:pPr lvl="1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我最帅</a:t>
            </a:r>
            <a:r>
              <a:rPr lang="en-US" altLang="zh-CN" dirty="0"/>
              <a:t>”);</a:t>
            </a:r>
            <a:endParaRPr lang="zh-CN" altLang="en-US" dirty="0"/>
          </a:p>
          <a:p>
            <a:pPr lvl="1">
              <a:buNone/>
            </a:pPr>
            <a:r>
              <a:rPr lang="en-US" altLang="zh-CN" dirty="0" err="1"/>
              <a:t>System.out.println</a:t>
            </a:r>
            <a:r>
              <a:rPr lang="en-US" altLang="zh-CN" dirty="0"/>
              <a:t>(“</a:t>
            </a:r>
            <a:r>
              <a:rPr lang="zh-CN" altLang="en-US" dirty="0"/>
              <a:t>我最帅</a:t>
            </a:r>
            <a:r>
              <a:rPr lang="en-US" altLang="zh-CN" dirty="0"/>
              <a:t>”);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……</a:t>
            </a: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4000504"/>
            <a:ext cx="6072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缺点：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、代码量大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、不易修改和扩展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1714488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使用循环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while(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&lt;=100){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(“</a:t>
            </a:r>
            <a:r>
              <a:rPr lang="zh-CN" altLang="en-US" sz="2400" dirty="0"/>
              <a:t>我最帅</a:t>
            </a:r>
            <a:r>
              <a:rPr lang="en-US" altLang="zh-CN" sz="2400" dirty="0"/>
              <a:t>”);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142852"/>
            <a:ext cx="8229600" cy="857256"/>
          </a:xfrm>
        </p:spPr>
        <p:txBody>
          <a:bodyPr/>
          <a:lstStyle/>
          <a:p>
            <a:r>
              <a:rPr lang="zh-CN" altLang="en-US" dirty="0"/>
              <a:t>循环结构的分类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循环语句分类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for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while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do/while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2-5-5 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while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410458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>
                <a:latin typeface="方正舒体" pitchFamily="2" charset="-122"/>
                <a:ea typeface="方正舒体" pitchFamily="2" charset="-122"/>
              </a:rPr>
              <a:t>语法：</a:t>
            </a:r>
            <a:endParaRPr lang="en-US" altLang="zh-CN" dirty="0">
              <a:latin typeface="方正舒体" pitchFamily="2" charset="-122"/>
              <a:ea typeface="方正舒体" pitchFamily="2" charset="-122"/>
            </a:endParaRPr>
          </a:p>
          <a:p>
            <a:pPr>
              <a:buNone/>
            </a:pPr>
            <a:r>
              <a:rPr lang="en-US" altLang="zh-CN" dirty="0"/>
              <a:t>while(</a:t>
            </a:r>
            <a:r>
              <a:rPr lang="zh-CN" altLang="en-US" dirty="0"/>
              <a:t>循环条件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循环操作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循环的实现步骤：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  <a:p>
            <a:pPr>
              <a:buNone/>
            </a:pP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、先找循环条件和循环操作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  <a:p>
            <a:pPr>
              <a:buNone/>
            </a:pP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、套在循环结构的语法上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  <a:p>
            <a:pPr>
              <a:buNone/>
            </a:pP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、检查循环是否正常执行</a:t>
            </a:r>
          </a:p>
        </p:txBody>
      </p:sp>
      <p:cxnSp>
        <p:nvCxnSpPr>
          <p:cNvPr id="4" name="直接箭头连接符 3"/>
          <p:cNvCxnSpPr/>
          <p:nvPr/>
        </p:nvCxnSpPr>
        <p:spPr>
          <a:xfrm rot="5400000">
            <a:off x="5929322" y="2143116"/>
            <a:ext cx="85725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5643570" y="2571744"/>
            <a:ext cx="1428760" cy="785818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6036479" y="3750471"/>
            <a:ext cx="64294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786446" y="4143380"/>
            <a:ext cx="1285884" cy="5715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语句</a:t>
            </a: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6036479" y="5179231"/>
            <a:ext cx="78581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786446" y="5643578"/>
            <a:ext cx="1357322" cy="5000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072330" y="2928934"/>
            <a:ext cx="121444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7144562" y="4071148"/>
            <a:ext cx="228601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29388" y="5214950"/>
            <a:ext cx="185738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572132" y="3429000"/>
            <a:ext cx="642942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true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7429520" y="2571744"/>
            <a:ext cx="642942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false</a:t>
            </a:r>
            <a:endParaRPr lang="zh-CN" altLang="en-US" sz="1400" dirty="0"/>
          </a:p>
        </p:txBody>
      </p:sp>
      <p:cxnSp>
        <p:nvCxnSpPr>
          <p:cNvPr id="16" name="直接连接符 15"/>
          <p:cNvCxnSpPr/>
          <p:nvPr/>
        </p:nvCxnSpPr>
        <p:spPr>
          <a:xfrm rot="10800000">
            <a:off x="4786314" y="4429132"/>
            <a:ext cx="857256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 flipH="1" flipV="1">
            <a:off x="3999702" y="3643314"/>
            <a:ext cx="1572430" cy="7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86314" y="2857496"/>
            <a:ext cx="85725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548680"/>
            <a:ext cx="3832672" cy="890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while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640762" cy="5029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初始化语句</a:t>
            </a: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while( </a:t>
            </a:r>
            <a:r>
              <a:rPr lang="zh-CN" altLang="en-US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		语句或语句块</a:t>
            </a: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[</a:t>
            </a:r>
            <a:r>
              <a:rPr lang="zh-CN" altLang="en-US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更改语句</a:t>
            </a: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WhileLoop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		</a:t>
            </a: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result = 0;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i=1;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while(i&lt;=100)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result += i;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 	       	        i++;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</a:t>
            </a:r>
            <a:r>
              <a:rPr lang="en-US" altLang="zh-CN" sz="22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  <a:r>
              <a:rPr lang="en-US" altLang="zh-CN" sz="2200" b="1" dirty="0">
                <a:solidFill>
                  <a:srgbClr val="0066FF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817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10</a:t>
            </a:r>
            <a:r>
              <a:rPr lang="zh-CN" altLang="en-US" dirty="0"/>
              <a:t>名学生体重，统计体重大于</a:t>
            </a:r>
            <a:r>
              <a:rPr lang="en-US" altLang="zh-CN" dirty="0"/>
              <a:t>100</a:t>
            </a:r>
            <a:r>
              <a:rPr lang="zh-CN" altLang="en-US" dirty="0"/>
              <a:t>斤的学生人数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1——100</a:t>
            </a:r>
            <a:r>
              <a:rPr lang="zh-CN" altLang="en-US" dirty="0"/>
              <a:t>求和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2-5-1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顺序结构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316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不断输入姓名，直到输入 “</a:t>
            </a:r>
            <a:r>
              <a:rPr lang="en-US" altLang="zh-CN" dirty="0"/>
              <a:t>q</a:t>
            </a:r>
            <a:r>
              <a:rPr lang="zh-CN" altLang="en-US" dirty="0"/>
              <a:t>”为止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练习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不断输入月份，直到输入错误为止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2-5-4 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2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dirty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dirty="0">
                <a:solidFill>
                  <a:schemeClr val="bg1"/>
                </a:solidFill>
                <a:ea typeface="隶书" panose="02010509060101010101" pitchFamily="49" charset="-122"/>
              </a:rPr>
              <a:t>for</a:t>
            </a:r>
            <a:r>
              <a:rPr lang="zh-CN" altLang="en-US" sz="4800" dirty="0">
                <a:solidFill>
                  <a:schemeClr val="bg1"/>
                </a:solidFill>
                <a:ea typeface="隶书" panose="02010509060101010101" pitchFamily="49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4104581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20688"/>
            <a:ext cx="2967881" cy="72149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12968" cy="4800600"/>
          </a:xfrm>
          <a:noFill/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>
              <a:buClr>
                <a:srgbClr val="000000"/>
              </a:buClr>
              <a:buNone/>
            </a:pPr>
            <a:r>
              <a:rPr lang="zh-CN" altLang="en-US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(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初始化表达式</a:t>
            </a:r>
            <a:r>
              <a:rPr lang="zh-CN" altLang="zh-CN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</a:t>
            </a:r>
            <a:r>
              <a:rPr lang="en-US" altLang="zh-CN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zh-CN" altLang="zh-CN" sz="2200" b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</a:t>
            </a:r>
            <a:r>
              <a:rPr lang="zh-CN" altLang="en-US" sz="2200" b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⑤⑧</a:t>
            </a:r>
            <a:r>
              <a:rPr lang="en-US" altLang="zh-CN" sz="2200" b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200" b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更改表达式④⑦</a:t>
            </a:r>
            <a:r>
              <a:rPr lang="en-US" altLang="zh-CN" sz="2200" b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	语句或语句块</a:t>
            </a:r>
            <a:r>
              <a:rPr lang="zh-CN" altLang="zh-CN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⑥</a:t>
            </a:r>
            <a:r>
              <a:rPr lang="zh-CN" altLang="zh-CN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6" y="3889423"/>
            <a:ext cx="7124118" cy="2062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448" y="3964695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7514" y="353606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40654" y="3964695"/>
            <a:ext cx="178595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12158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021218" y="3076747"/>
            <a:ext cx="1883391" cy="880281"/>
          </a:xfrm>
          <a:custGeom>
            <a:avLst/>
            <a:gdLst>
              <a:gd name="connsiteX0" fmla="*/ 0 w 1883391"/>
              <a:gd name="connsiteY0" fmla="*/ 839337 h 880281"/>
              <a:gd name="connsiteX1" fmla="*/ 1119117 w 1883391"/>
              <a:gd name="connsiteY1" fmla="*/ 6824 h 880281"/>
              <a:gd name="connsiteX2" fmla="*/ 1883391 w 1883391"/>
              <a:gd name="connsiteY2" fmla="*/ 880281 h 8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391" h="880281">
                <a:moveTo>
                  <a:pt x="0" y="839337"/>
                </a:moveTo>
                <a:cubicBezTo>
                  <a:pt x="402609" y="419668"/>
                  <a:pt x="805219" y="0"/>
                  <a:pt x="1119117" y="6824"/>
                </a:cubicBezTo>
                <a:cubicBezTo>
                  <a:pt x="1433015" y="13648"/>
                  <a:pt x="1658203" y="446964"/>
                  <a:pt x="1883391" y="8802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2"/>
          </p:cNvCxnSpPr>
          <p:nvPr/>
        </p:nvCxnSpPr>
        <p:spPr>
          <a:xfrm rot="5400000">
            <a:off x="4855452" y="3843681"/>
            <a:ext cx="162505" cy="6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9" idx="2"/>
          </p:cNvCxnSpPr>
          <p:nvPr/>
        </p:nvCxnSpPr>
        <p:spPr>
          <a:xfrm>
            <a:off x="4683046" y="3794523"/>
            <a:ext cx="221563" cy="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5944" y="4607637"/>
            <a:ext cx="485778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091182" y="4120801"/>
            <a:ext cx="773373" cy="914400"/>
          </a:xfrm>
          <a:custGeom>
            <a:avLst/>
            <a:gdLst>
              <a:gd name="connsiteX0" fmla="*/ 136478 w 773373"/>
              <a:gd name="connsiteY0" fmla="*/ 0 h 914400"/>
              <a:gd name="connsiteX1" fmla="*/ 750627 w 773373"/>
              <a:gd name="connsiteY1" fmla="*/ 668741 h 914400"/>
              <a:gd name="connsiteX2" fmla="*/ 0 w 77337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373" h="914400">
                <a:moveTo>
                  <a:pt x="136478" y="0"/>
                </a:moveTo>
                <a:cubicBezTo>
                  <a:pt x="454925" y="258170"/>
                  <a:pt x="773373" y="516341"/>
                  <a:pt x="750627" y="668741"/>
                </a:cubicBezTo>
                <a:cubicBezTo>
                  <a:pt x="727881" y="821141"/>
                  <a:pt x="363940" y="867770"/>
                  <a:pt x="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rot="5400000">
            <a:off x="6016549" y="4896584"/>
            <a:ext cx="213250" cy="6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6091182" y="5035201"/>
            <a:ext cx="206860" cy="2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7712" y="532201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4699110" y="4380109"/>
            <a:ext cx="3257266" cy="2001219"/>
          </a:xfrm>
          <a:custGeom>
            <a:avLst/>
            <a:gdLst>
              <a:gd name="connsiteX0" fmla="*/ 0 w 3257266"/>
              <a:gd name="connsiteY0" fmla="*/ 887104 h 3009331"/>
              <a:gd name="connsiteX1" fmla="*/ 791571 w 3257266"/>
              <a:gd name="connsiteY1" fmla="*/ 2852382 h 3009331"/>
              <a:gd name="connsiteX2" fmla="*/ 2988860 w 3257266"/>
              <a:gd name="connsiteY2" fmla="*/ 1828800 h 3009331"/>
              <a:gd name="connsiteX3" fmla="*/ 2402006 w 3257266"/>
              <a:gd name="connsiteY3" fmla="*/ 0 h 30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266" h="3009331">
                <a:moveTo>
                  <a:pt x="0" y="887104"/>
                </a:moveTo>
                <a:cubicBezTo>
                  <a:pt x="146714" y="1791268"/>
                  <a:pt x="293428" y="2695433"/>
                  <a:pt x="791571" y="2852382"/>
                </a:cubicBezTo>
                <a:cubicBezTo>
                  <a:pt x="1289714" y="3009331"/>
                  <a:pt x="2720454" y="2304197"/>
                  <a:pt x="2988860" y="1828800"/>
                </a:cubicBezTo>
                <a:cubicBezTo>
                  <a:pt x="3257266" y="1353403"/>
                  <a:pt x="2829636" y="676701"/>
                  <a:pt x="24020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3794" y="3964695"/>
            <a:ext cx="71438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6946209" y="4514128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24804" y="4406971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5232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449737" y="2685511"/>
            <a:ext cx="1555845" cy="1271517"/>
          </a:xfrm>
          <a:custGeom>
            <a:avLst/>
            <a:gdLst>
              <a:gd name="connsiteX0" fmla="*/ 1555845 w 1555845"/>
              <a:gd name="connsiteY0" fmla="*/ 1257869 h 1271517"/>
              <a:gd name="connsiteX1" fmla="*/ 1201003 w 1555845"/>
              <a:gd name="connsiteY1" fmla="*/ 2275 h 1271517"/>
              <a:gd name="connsiteX2" fmla="*/ 0 w 1555845"/>
              <a:gd name="connsiteY2" fmla="*/ 1271517 h 12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1271517">
                <a:moveTo>
                  <a:pt x="1555845" y="1257869"/>
                </a:moveTo>
                <a:cubicBezTo>
                  <a:pt x="1508078" y="628934"/>
                  <a:pt x="1460311" y="0"/>
                  <a:pt x="1201003" y="2275"/>
                </a:cubicBezTo>
                <a:cubicBezTo>
                  <a:pt x="941696" y="4550"/>
                  <a:pt x="470848" y="638033"/>
                  <a:pt x="0" y="1271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8" idx="3"/>
            <a:endCxn id="22" idx="2"/>
          </p:cNvCxnSpPr>
          <p:nvPr/>
        </p:nvCxnSpPr>
        <p:spPr>
          <a:xfrm flipH="1">
            <a:off x="5449737" y="3649295"/>
            <a:ext cx="133925" cy="30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449737" y="3821819"/>
            <a:ext cx="348239" cy="1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02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20688"/>
            <a:ext cx="2967881" cy="72149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12968" cy="4800600"/>
          </a:xfrm>
          <a:noFill/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>
              <a:buClr>
                <a:srgbClr val="000000"/>
              </a:buClr>
              <a:buNone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(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初始化表达式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⑤⑦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更改表达式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	语句或语句块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⑥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6" y="3889423"/>
            <a:ext cx="7124118" cy="2062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448" y="3964695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7514" y="353606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40654" y="3964695"/>
            <a:ext cx="178595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12158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021218" y="3076747"/>
            <a:ext cx="1883391" cy="880281"/>
          </a:xfrm>
          <a:custGeom>
            <a:avLst/>
            <a:gdLst>
              <a:gd name="connsiteX0" fmla="*/ 0 w 1883391"/>
              <a:gd name="connsiteY0" fmla="*/ 839337 h 880281"/>
              <a:gd name="connsiteX1" fmla="*/ 1119117 w 1883391"/>
              <a:gd name="connsiteY1" fmla="*/ 6824 h 880281"/>
              <a:gd name="connsiteX2" fmla="*/ 1883391 w 1883391"/>
              <a:gd name="connsiteY2" fmla="*/ 880281 h 8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391" h="880281">
                <a:moveTo>
                  <a:pt x="0" y="839337"/>
                </a:moveTo>
                <a:cubicBezTo>
                  <a:pt x="402609" y="419668"/>
                  <a:pt x="805219" y="0"/>
                  <a:pt x="1119117" y="6824"/>
                </a:cubicBezTo>
                <a:cubicBezTo>
                  <a:pt x="1433015" y="13648"/>
                  <a:pt x="1658203" y="446964"/>
                  <a:pt x="1883391" y="8802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2"/>
          </p:cNvCxnSpPr>
          <p:nvPr/>
        </p:nvCxnSpPr>
        <p:spPr>
          <a:xfrm rot="5400000">
            <a:off x="4855452" y="3843681"/>
            <a:ext cx="162505" cy="6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9" idx="2"/>
          </p:cNvCxnSpPr>
          <p:nvPr/>
        </p:nvCxnSpPr>
        <p:spPr>
          <a:xfrm>
            <a:off x="4683046" y="3794523"/>
            <a:ext cx="221563" cy="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5944" y="4607637"/>
            <a:ext cx="485778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091182" y="4120801"/>
            <a:ext cx="773373" cy="914400"/>
          </a:xfrm>
          <a:custGeom>
            <a:avLst/>
            <a:gdLst>
              <a:gd name="connsiteX0" fmla="*/ 136478 w 773373"/>
              <a:gd name="connsiteY0" fmla="*/ 0 h 914400"/>
              <a:gd name="connsiteX1" fmla="*/ 750627 w 773373"/>
              <a:gd name="connsiteY1" fmla="*/ 668741 h 914400"/>
              <a:gd name="connsiteX2" fmla="*/ 0 w 77337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373" h="914400">
                <a:moveTo>
                  <a:pt x="136478" y="0"/>
                </a:moveTo>
                <a:cubicBezTo>
                  <a:pt x="454925" y="258170"/>
                  <a:pt x="773373" y="516341"/>
                  <a:pt x="750627" y="668741"/>
                </a:cubicBezTo>
                <a:cubicBezTo>
                  <a:pt x="727881" y="821141"/>
                  <a:pt x="363940" y="867770"/>
                  <a:pt x="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rot="5400000">
            <a:off x="6016549" y="4896584"/>
            <a:ext cx="213250" cy="6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6091182" y="5035201"/>
            <a:ext cx="206860" cy="2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7712" y="532201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4699110" y="4380109"/>
            <a:ext cx="3257266" cy="2001219"/>
          </a:xfrm>
          <a:custGeom>
            <a:avLst/>
            <a:gdLst>
              <a:gd name="connsiteX0" fmla="*/ 0 w 3257266"/>
              <a:gd name="connsiteY0" fmla="*/ 887104 h 3009331"/>
              <a:gd name="connsiteX1" fmla="*/ 791571 w 3257266"/>
              <a:gd name="connsiteY1" fmla="*/ 2852382 h 3009331"/>
              <a:gd name="connsiteX2" fmla="*/ 2988860 w 3257266"/>
              <a:gd name="connsiteY2" fmla="*/ 1828800 h 3009331"/>
              <a:gd name="connsiteX3" fmla="*/ 2402006 w 3257266"/>
              <a:gd name="connsiteY3" fmla="*/ 0 h 30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266" h="3009331">
                <a:moveTo>
                  <a:pt x="0" y="887104"/>
                </a:moveTo>
                <a:cubicBezTo>
                  <a:pt x="146714" y="1791268"/>
                  <a:pt x="293428" y="2695433"/>
                  <a:pt x="791571" y="2852382"/>
                </a:cubicBezTo>
                <a:cubicBezTo>
                  <a:pt x="1289714" y="3009331"/>
                  <a:pt x="2720454" y="2304197"/>
                  <a:pt x="2988860" y="1828800"/>
                </a:cubicBezTo>
                <a:cubicBezTo>
                  <a:pt x="3257266" y="1353403"/>
                  <a:pt x="2829636" y="676701"/>
                  <a:pt x="24020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3794" y="3964695"/>
            <a:ext cx="71438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6946209" y="4514128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24804" y="4406971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5232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449737" y="2685511"/>
            <a:ext cx="1555845" cy="1271517"/>
          </a:xfrm>
          <a:custGeom>
            <a:avLst/>
            <a:gdLst>
              <a:gd name="connsiteX0" fmla="*/ 1555845 w 1555845"/>
              <a:gd name="connsiteY0" fmla="*/ 1257869 h 1271517"/>
              <a:gd name="connsiteX1" fmla="*/ 1201003 w 1555845"/>
              <a:gd name="connsiteY1" fmla="*/ 2275 h 1271517"/>
              <a:gd name="connsiteX2" fmla="*/ 0 w 1555845"/>
              <a:gd name="connsiteY2" fmla="*/ 1271517 h 12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1271517">
                <a:moveTo>
                  <a:pt x="1555845" y="1257869"/>
                </a:moveTo>
                <a:cubicBezTo>
                  <a:pt x="1508078" y="628934"/>
                  <a:pt x="1460311" y="0"/>
                  <a:pt x="1201003" y="2275"/>
                </a:cubicBezTo>
                <a:cubicBezTo>
                  <a:pt x="941696" y="4550"/>
                  <a:pt x="470848" y="638033"/>
                  <a:pt x="0" y="1271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8" idx="3"/>
            <a:endCxn id="22" idx="2"/>
          </p:cNvCxnSpPr>
          <p:nvPr/>
        </p:nvCxnSpPr>
        <p:spPr>
          <a:xfrm flipH="1">
            <a:off x="5449737" y="3649295"/>
            <a:ext cx="133925" cy="30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449737" y="3821819"/>
            <a:ext cx="348239" cy="1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语句例题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496300" cy="20161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编写程序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FooBizBaz.java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，从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循环到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150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并在每行打印一个值，另外在每个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的倍数行上打印出“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”,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在每个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5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的倍数行上打印“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biz”,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在每个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的倍数行上打印输出“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baz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645024"/>
            <a:ext cx="1571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3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foo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4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5 biz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6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7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baz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3645024"/>
            <a:ext cx="2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15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biz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….</a:t>
            </a: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105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biz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baz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92696"/>
            <a:ext cx="4552628" cy="962369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60848"/>
            <a:ext cx="7920880" cy="396044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1~100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之间所有奇数的和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1~100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之间所有是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的倍数的整数的个数及  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总和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（体会设置计数器的思想）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输出所有的水仙花数，所谓水仙花数是指一个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位数，其各个位上数字立方和等于其本身。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例如：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153 = 1*1*1 + 3*3*3 + 5*5*5</a:t>
            </a:r>
          </a:p>
          <a:p>
            <a:pPr marL="0" indent="0">
              <a:buNone/>
            </a:pP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52" y="0"/>
            <a:ext cx="8229600" cy="857256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图片 3" descr="1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071546"/>
            <a:ext cx="7786742" cy="4929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44" y="1643050"/>
            <a:ext cx="7358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86050" y="3000372"/>
            <a:ext cx="242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15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biz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….</a:t>
            </a: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105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foo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biz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baz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2-5-6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3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do-while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循环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73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0"/>
            <a:ext cx="8229600" cy="857256"/>
          </a:xfrm>
        </p:spPr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如果老公同意老婆购物，则老婆将一直购物，直到老公说不同意为止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68" y="1928802"/>
            <a:ext cx="2000232" cy="1203341"/>
          </a:xfrm>
          <a:prstGeom prst="rect">
            <a:avLst/>
          </a:prstGeom>
        </p:spPr>
      </p:pic>
      <p:pic>
        <p:nvPicPr>
          <p:cNvPr id="7" name="图片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0562" y="1928802"/>
            <a:ext cx="2095359" cy="1285884"/>
          </a:xfrm>
          <a:prstGeom prst="rect">
            <a:avLst/>
          </a:prstGeom>
        </p:spPr>
      </p:pic>
      <p:pic>
        <p:nvPicPr>
          <p:cNvPr id="6" name="图片 5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0232" y="1928802"/>
            <a:ext cx="2000264" cy="13268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顺序结构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 descr="QQ图片2016111213432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2071678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01 2.95097E-6 L 0.47067 2.95097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66 5.92044E-6 L 0.77778 5.92044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660007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o-while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84976" cy="5256584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初始化语句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	语句或语句块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[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更改语句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｝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while(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</a:p>
          <a:p>
            <a:pPr eaLnBrk="1" hangingPunct="1">
              <a:lnSpc>
                <a:spcPct val="17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1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WhileLoop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		 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result = 0,  i=1;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do{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	   result += i;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		       	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}while(i&lt;=100);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</a:t>
            </a:r>
            <a:r>
              <a:rPr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  </a:t>
            </a:r>
          </a:p>
        </p:txBody>
      </p:sp>
    </p:spTree>
    <p:extLst>
      <p:ext uri="{BB962C8B-B14F-4D97-AF65-F5344CB8AC3E}">
        <p14:creationId xmlns:p14="http://schemas.microsoft.com/office/powerpoint/2010/main" val="1432150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：统计</a:t>
            </a:r>
            <a:r>
              <a:rPr lang="en-US" altLang="zh-CN" dirty="0"/>
              <a:t>1——200</a:t>
            </a:r>
            <a:r>
              <a:rPr lang="zh-CN" altLang="en-US" dirty="0"/>
              <a:t>之间能被</a:t>
            </a:r>
            <a:r>
              <a:rPr lang="en-US" altLang="zh-CN" dirty="0"/>
              <a:t>5</a:t>
            </a:r>
            <a:r>
              <a:rPr lang="zh-CN" altLang="en-US" dirty="0"/>
              <a:t>整除但不能被</a:t>
            </a:r>
            <a:r>
              <a:rPr lang="en-US" altLang="zh-CN" dirty="0"/>
              <a:t>3</a:t>
            </a:r>
            <a:r>
              <a:rPr lang="zh-CN" altLang="en-US" dirty="0"/>
              <a:t>整除的个数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92696"/>
            <a:ext cx="4032448" cy="7920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循环语句练习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8713787" cy="2879725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编写程序一：求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到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100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之间所有偶数的和。用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语句分别完成。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Ø"/>
            </a:pPr>
            <a:endParaRPr lang="zh-CN" altLang="en-US" sz="2600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编写程序二：从键盘读入个数不确定的整数，并判断读入的正数和负数的个数，输入为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时结束程序。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9411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补充：</a:t>
            </a:r>
            <a:endParaRPr lang="en-US" altLang="zh-CN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最简单无限循环格式：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while(true) , for(;;),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无限循环存在的原因是并不知道循环多少次，需要根据某些条件，来控制循环。</a:t>
            </a:r>
          </a:p>
        </p:txBody>
      </p:sp>
    </p:spTree>
    <p:extLst>
      <p:ext uri="{BB962C8B-B14F-4D97-AF65-F5344CB8AC3E}">
        <p14:creationId xmlns:p14="http://schemas.microsoft.com/office/powerpoint/2010/main" val="1797838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886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PositiveNegative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//while(true)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Scanner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scanner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Scanner(System.in);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a = 0;//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统计正数的个数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b = 0;//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统计负数的个数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for(;;){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请输入一个整数：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z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scanner.nextInt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if(z&gt;0)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a++;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else if(z&lt;0)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b++;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else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 }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正数的个数为：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"+a);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负数的个数为：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"+b);  } 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89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2-5-7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嵌套循环</a:t>
            </a:r>
            <a:endParaRPr lang="en-US" altLang="zh-CN" sz="480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73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2627784" y="764704"/>
            <a:ext cx="4104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+mn-lt"/>
                <a:ea typeface="宋体" pitchFamily="2" charset="-122"/>
                <a:cs typeface="Times New Roman" pitchFamily="18" charset="0"/>
              </a:rPr>
              <a:t>嵌套循环</a:t>
            </a:r>
            <a:r>
              <a:rPr lang="en-US" altLang="zh-CN" sz="3600" b="1">
                <a:latin typeface="+mn-lt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600" b="1">
                <a:latin typeface="+mn-lt"/>
                <a:ea typeface="宋体" pitchFamily="2" charset="-122"/>
                <a:cs typeface="Times New Roman" pitchFamily="18" charset="0"/>
              </a:rPr>
              <a:t>多重循环</a:t>
            </a:r>
            <a:r>
              <a:rPr lang="en-US" altLang="zh-CN" sz="3600" b="1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6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332573" y="1524848"/>
            <a:ext cx="842493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将一个循环放在另一个循环体内，就形成了嵌套循环。其中，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for ,while ,do…while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均可以作为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外层循环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内层循环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实质上，嵌套循环就是把内层循环当成外层循环的循环体。当只有内层循环的循环条件为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时，才会完全跳出内层循环，才可结束外层的当次循环，开始下一次的循环。</a:t>
            </a: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设外层循环次数为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次，内层为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次，则内层循环体实际上需要执行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m*n=</a:t>
            </a:r>
            <a:r>
              <a:rPr lang="en-US" altLang="zh-CN" dirty="0" err="1">
                <a:latin typeface="+mn-lt"/>
                <a:ea typeface="宋体" pitchFamily="2" charset="-122"/>
                <a:cs typeface="Times New Roman" pitchFamily="18" charset="0"/>
              </a:rPr>
              <a:t>mn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2235379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三角形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48" y="428604"/>
            <a:ext cx="4429156" cy="1857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472" y="2428868"/>
            <a:ext cx="5572164" cy="13849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******</a:t>
            </a:r>
          </a:p>
          <a:p>
            <a:r>
              <a:rPr lang="en-US" altLang="zh-CN" sz="2800" b="1" dirty="0"/>
              <a:t>   *         *</a:t>
            </a:r>
          </a:p>
          <a:p>
            <a:r>
              <a:rPr lang="en-US" altLang="zh-CN" sz="2800" b="1" dirty="0"/>
              <a:t>      ******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4000504"/>
            <a:ext cx="5572164" cy="224676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/>
              <a:t>           *</a:t>
            </a:r>
          </a:p>
          <a:p>
            <a:r>
              <a:rPr lang="en-US" altLang="zh-CN" sz="2800" b="1" dirty="0"/>
              <a:t>         *</a:t>
            </a:r>
            <a:r>
              <a:rPr lang="zh-CN" altLang="en-US" sz="2800" b="1" dirty="0"/>
              <a:t>**</a:t>
            </a:r>
            <a:endParaRPr lang="en-US" altLang="zh-CN" sz="2800" b="1" dirty="0"/>
          </a:p>
          <a:p>
            <a:r>
              <a:rPr lang="en-US" altLang="zh-CN" sz="2800" b="1" dirty="0"/>
              <a:t>       *****</a:t>
            </a:r>
          </a:p>
          <a:p>
            <a:r>
              <a:rPr lang="en-US" altLang="zh-CN" sz="2800" b="1" dirty="0"/>
              <a:t>         </a:t>
            </a:r>
            <a:r>
              <a:rPr lang="zh-CN" altLang="en-US" sz="2800" b="1" dirty="0"/>
              <a:t>***</a:t>
            </a:r>
            <a:endParaRPr lang="en-US" altLang="zh-CN" sz="2800" b="1" dirty="0"/>
          </a:p>
          <a:p>
            <a:r>
              <a:rPr lang="en-US" altLang="zh-CN" sz="2800" b="1" dirty="0"/>
              <a:t>           </a:t>
            </a:r>
            <a:r>
              <a:rPr lang="zh-CN" altLang="en-US" sz="2800" b="1" dirty="0"/>
              <a:t>*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6380" y="214290"/>
            <a:ext cx="335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/>
              <a:t>练   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、九九乘法表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、打印</a:t>
            </a:r>
            <a:r>
              <a:rPr lang="en-US" altLang="zh-CN" dirty="0"/>
              <a:t>100</a:t>
            </a:r>
            <a:r>
              <a:rPr lang="zh-CN" altLang="en-US" dirty="0"/>
              <a:t>以内的质数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2-5-8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特殊关键字的使用：</a:t>
            </a:r>
            <a:endParaRPr lang="en-US" altLang="zh-CN" sz="480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break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、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continue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735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40089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97030"/>
            <a:ext cx="8064500" cy="451229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break 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语句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语句用于终止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某个语句块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的执行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{    ……	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break;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语句出现在多层嵌套的语句块中时，可以通过标签指明要终止的是哪一层语句块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label1: 	{   ……       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label2:	         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label3:			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          break label2;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     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	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  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}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7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3960440" cy="720080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2.5.1  </a:t>
            </a:r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顺序结构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109461" cy="48965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500" b="1" dirty="0">
                <a:ea typeface="宋体" pitchFamily="2" charset="-122"/>
                <a:cs typeface="Times New Roman" pitchFamily="18" charset="0"/>
              </a:rPr>
              <a:t>顺序结构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中定义成员变量时采用合法的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前向引用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。如：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num1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num2 = num1 + 2;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错误形式：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num2 = num1 + 2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num1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8144" y="2996952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8144" y="3861048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8144" y="5661248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6784651" y="335699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6784651" y="422108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>
            <a:off x="6784651" y="515719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46768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… 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277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299967" cy="8877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6792"/>
            <a:ext cx="8208963" cy="4824536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break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语句用法举例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6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TestBreak</a:t>
            </a: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public static void main(String </a:t>
            </a:r>
            <a:r>
              <a:rPr lang="en-US" altLang="zh-CN" sz="26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for(</a:t>
            </a:r>
            <a:r>
              <a:rPr lang="en-US" altLang="zh-CN" sz="26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 = 0; i&lt;10; i++){ 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	if(i==3)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break;	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	</a:t>
            </a:r>
            <a:r>
              <a:rPr lang="en-US" altLang="zh-CN" sz="26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 i =" + i);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}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</a:t>
            </a:r>
            <a:r>
              <a:rPr lang="en-US" altLang="zh-CN" sz="26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("Game Over!");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2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86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4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13788" cy="5214950"/>
          </a:xfrm>
          <a:noFill/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b="1" dirty="0">
                <a:ea typeface="宋体" pitchFamily="2" charset="-122"/>
                <a:cs typeface="Times New Roman" pitchFamily="18" charset="0"/>
              </a:rPr>
              <a:t>continue 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语句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语句用于跳过某个循环语句块的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一次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执行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语句出现在多层嵌套的循环语句体中时，可以通过标签指明要跳过的是哪一层循环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sz="500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语句用法举例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ContinueTest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	   for (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&lt; 100; 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++)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 	         	  if (i%10==0)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		continue;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	                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	               }  }  } </a:t>
            </a:r>
          </a:p>
        </p:txBody>
      </p:sp>
    </p:spTree>
    <p:extLst>
      <p:ext uri="{BB962C8B-B14F-4D97-AF65-F5344CB8AC3E}">
        <p14:creationId xmlns:p14="http://schemas.microsoft.com/office/powerpoint/2010/main" val="554121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4546" y="0"/>
            <a:ext cx="8229600" cy="857256"/>
          </a:xfrm>
        </p:spPr>
        <p:txBody>
          <a:bodyPr/>
          <a:lstStyle/>
          <a:p>
            <a:r>
              <a:rPr lang="zh-CN" altLang="en-US" dirty="0"/>
              <a:t>案例：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100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以内的数求和，求出和第一次大于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的当前数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continue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实现 打印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1——100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之内的奇数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692696"/>
            <a:ext cx="5021913" cy="838446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练  习</a:t>
            </a:r>
            <a:endParaRPr lang="en-US" altLang="zh-CN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68" y="1676378"/>
            <a:ext cx="8605112" cy="3264790"/>
          </a:xfrm>
          <a:noFill/>
        </p:spPr>
        <p:txBody>
          <a:bodyPr/>
          <a:lstStyle/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>
                <a:ea typeface="宋体" charset="-122"/>
              </a:rPr>
              <a:t>编写程序一，打印</a:t>
            </a:r>
            <a:r>
              <a:rPr lang="en-US" altLang="zh-CN" dirty="0">
                <a:ea typeface="宋体" charset="-122"/>
              </a:rPr>
              <a:t>1-100</a:t>
            </a:r>
            <a:r>
              <a:rPr lang="zh-CN" altLang="en-US" dirty="0">
                <a:ea typeface="宋体" charset="-122"/>
              </a:rPr>
              <a:t>之间</a:t>
            </a:r>
            <a:r>
              <a:rPr lang="en-US" altLang="zh-CN" dirty="0">
                <a:ea typeface="宋体" charset="-122"/>
              </a:rPr>
              <a:t>13</a:t>
            </a:r>
            <a:r>
              <a:rPr lang="zh-CN" altLang="en-US" dirty="0">
                <a:ea typeface="宋体" charset="-122"/>
              </a:rPr>
              <a:t>的倍数，使用</a:t>
            </a:r>
            <a:r>
              <a:rPr lang="en-US" altLang="zh-CN" dirty="0" err="1">
                <a:ea typeface="宋体" charset="-122"/>
              </a:rPr>
              <a:t>continue语句</a:t>
            </a:r>
            <a:endParaRPr lang="en-US" altLang="zh-CN" dirty="0">
              <a:ea typeface="宋体" charset="-122"/>
            </a:endParaRP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编写程序二：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从键盘读入个数不确定的整数，并判断读入的正数和负数的个数，输入为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时结束程序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Times New Roman" pitchFamily="18" charset="0"/>
              <a:buAutoNum type="arabicPeriod"/>
            </a:pPr>
            <a:endParaRPr lang="zh-CN" altLang="en-US" dirty="0">
              <a:ea typeface="宋体" charset="-122"/>
            </a:endParaRPr>
          </a:p>
          <a:p>
            <a:pPr lvl="1" eaLnBrk="1" hangingPunct="1">
              <a:buFontTx/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571876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补充：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最简单无限循环格式：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while(true) , for(;;),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无限循环存在的原因是并不知道循环多少次，需要根据某些条件，来控制循环。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实现登录验证，有三次机会，如果用户名为</a:t>
            </a:r>
            <a:r>
              <a:rPr lang="en-US" altLang="zh-CN" dirty="0"/>
              <a:t>”</a:t>
            </a:r>
            <a:r>
              <a:rPr lang="zh-CN" altLang="en-US" dirty="0"/>
              <a:t>张无忌</a:t>
            </a:r>
            <a:r>
              <a:rPr lang="en-US" altLang="zh-CN" dirty="0"/>
              <a:t>” ,</a:t>
            </a:r>
            <a:r>
              <a:rPr lang="zh-CN" altLang="en-US" dirty="0"/>
              <a:t>密码</a:t>
            </a:r>
            <a:r>
              <a:rPr lang="en-US" altLang="zh-CN" dirty="0"/>
              <a:t>”888”</a:t>
            </a:r>
            <a:r>
              <a:rPr lang="zh-CN" altLang="en-US" dirty="0"/>
              <a:t>提示登录成功，否则提示还有几次机会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8794" y="0"/>
            <a:ext cx="8229600" cy="857256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循环打印输入的月份的天数。</a:t>
            </a:r>
            <a:endParaRPr lang="en-US" altLang="zh-CN" dirty="0"/>
          </a:p>
          <a:p>
            <a:pPr lvl="1"/>
            <a:r>
              <a:rPr lang="zh-CN" altLang="en-US" dirty="0"/>
              <a:t>要有判断输入的月份是否错误的语句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222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428736"/>
            <a:ext cx="5429288" cy="4426050"/>
          </a:xfr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931" y="646338"/>
            <a:ext cx="5344145" cy="83844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>
                <a:latin typeface="+mn-lt"/>
                <a:ea typeface="宋体" pitchFamily="2" charset="-122"/>
                <a:cs typeface="Arial Unicode MS" pitchFamily="34" charset="-122"/>
              </a:rPr>
              <a:t>附加：</a:t>
            </a:r>
            <a:r>
              <a:rPr lang="zh-CN" altLang="en-US" b="1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特殊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流程控制语句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3</a:t>
            </a:r>
            <a:endParaRPr lang="zh-CN" altLang="en-US" b="1" dirty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：并非专门用于结束循环的，它的功能是结束一个方法。当一个方法执行到一个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语句时，这个方法将被结束。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不同的是，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直接结束整个方法，不管这个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处于多少层循环之内</a:t>
            </a:r>
          </a:p>
        </p:txBody>
      </p:sp>
    </p:spTree>
    <p:extLst>
      <p:ext uri="{BB962C8B-B14F-4D97-AF65-F5344CB8AC3E}">
        <p14:creationId xmlns:p14="http://schemas.microsoft.com/office/powerpoint/2010/main" val="639564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824586" cy="81461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特殊流程控制语句说明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712968" cy="4896544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只能用于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语句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循环语句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中。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continue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只能用于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循环语句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二者功能类似，但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是终止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本次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是终止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本层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reak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之后不能有其他的语句，因为程序永远不会执行其后的语句。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标号语句必须紧接在循环的头部。标号语句不能用在非循环语句的前面。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很多语言都有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goto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语句，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goto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语句可以随意将控制转移到程序中的任意一条语句上，然后执行它。但使程序容易出错。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是不同于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goto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3391997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2-5-2 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分支语句</a:t>
            </a:r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if-else</a:t>
            </a:r>
            <a:r>
              <a:rPr lang="zh-CN" altLang="en-US" sz="4800">
                <a:solidFill>
                  <a:schemeClr val="bg1"/>
                </a:solidFill>
                <a:ea typeface="隶书" panose="02010509060101010101" pitchFamily="49" charset="-122"/>
              </a:rPr>
              <a:t>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58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图片201611121343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071678"/>
            <a:ext cx="1071570" cy="1071570"/>
          </a:xfrm>
          <a:prstGeom prst="rect">
            <a:avLst/>
          </a:prstGeom>
        </p:spPr>
      </p:pic>
      <p:pic>
        <p:nvPicPr>
          <p:cNvPr id="8" name="图片 7" descr="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3500438"/>
            <a:ext cx="1357322" cy="1366432"/>
          </a:xfrm>
          <a:prstGeom prst="rect">
            <a:avLst/>
          </a:prstGeom>
        </p:spPr>
      </p:pic>
      <p:pic>
        <p:nvPicPr>
          <p:cNvPr id="11" name="图片 10" descr="x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6" y="1285860"/>
            <a:ext cx="1285883" cy="1500198"/>
          </a:xfrm>
          <a:prstGeom prst="rect">
            <a:avLst/>
          </a:prstGeom>
        </p:spPr>
      </p:pic>
      <p:pic>
        <p:nvPicPr>
          <p:cNvPr id="12" name="图片 11" descr="we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285728"/>
            <a:ext cx="1214446" cy="1186592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1357290" y="2000240"/>
            <a:ext cx="1500198" cy="5715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86248" y="1928802"/>
            <a:ext cx="221457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357290" y="2928934"/>
            <a:ext cx="1357322" cy="12858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3"/>
          </p:cNvCxnSpPr>
          <p:nvPr/>
        </p:nvCxnSpPr>
        <p:spPr>
          <a:xfrm>
            <a:off x="4214810" y="4183654"/>
            <a:ext cx="2214578" cy="311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0298" y="35716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柳岩的魅力指数</a:t>
            </a:r>
            <a:r>
              <a:rPr lang="en-US" altLang="zh-CN" b="1" dirty="0">
                <a:solidFill>
                  <a:schemeClr val="bg1"/>
                </a:solidFill>
              </a:rPr>
              <a:t>&gt;</a:t>
            </a:r>
            <a:r>
              <a:rPr lang="zh-CN" altLang="en-US" b="1" dirty="0">
                <a:solidFill>
                  <a:schemeClr val="bg1"/>
                </a:solidFill>
              </a:rPr>
              <a:t>范冰冰的魅力指数</a:t>
            </a:r>
          </a:p>
        </p:txBody>
      </p:sp>
      <p:pic>
        <p:nvPicPr>
          <p:cNvPr id="26" name="图片 25" descr="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140" y="3500438"/>
            <a:ext cx="2071702" cy="1592465"/>
          </a:xfrm>
          <a:prstGeom prst="rect">
            <a:avLst/>
          </a:prstGeom>
        </p:spPr>
      </p:pic>
      <p:pic>
        <p:nvPicPr>
          <p:cNvPr id="13" name="图片 12" descr="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702" y="1142984"/>
            <a:ext cx="2047876" cy="15741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29388" y="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条件结构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92044E-6 L 0.16546 -0.10499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5.92044E-7 L 0.18906 0.19935 " pathEditMode="relative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643570" y="0"/>
            <a:ext cx="3745036" cy="768718"/>
          </a:xfrm>
          <a:noFill/>
        </p:spPr>
        <p:txBody>
          <a:bodyPr/>
          <a:lstStyle/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语句练习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040" y="857232"/>
            <a:ext cx="8640960" cy="5544616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ea typeface="宋体" pitchFamily="2" charset="-122"/>
                <a:cs typeface="Times New Roman" pitchFamily="18" charset="0"/>
              </a:rPr>
              <a:t>1)</a:t>
            </a:r>
            <a:r>
              <a:rPr lang="zh-CN" altLang="en-US" sz="3200" dirty="0">
                <a:ea typeface="宋体" pitchFamily="2" charset="-122"/>
                <a:cs typeface="Times New Roman" pitchFamily="18" charset="0"/>
              </a:rPr>
              <a:t>对下列代码，若有输出，指出输出结果。</a:t>
            </a: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x = 4;</a:t>
            </a:r>
          </a:p>
          <a:p>
            <a:pPr marL="0" indent="0"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y = 1;</a:t>
            </a:r>
          </a:p>
          <a:p>
            <a:pPr marL="0" indent="0">
              <a:buNone/>
            </a:pPr>
            <a:r>
              <a:rPr lang="en-US" altLang="zh-CN" sz="3200" dirty="0"/>
              <a:t>if (x &gt; 2) {</a:t>
            </a:r>
          </a:p>
          <a:p>
            <a:pPr marL="0" indent="0">
              <a:buNone/>
            </a:pPr>
            <a:r>
              <a:rPr lang="en-US" altLang="zh-CN" sz="3200" dirty="0"/>
              <a:t>       if (y &gt; 2) </a:t>
            </a:r>
          </a:p>
          <a:p>
            <a:pPr marL="0" indent="0">
              <a:buNone/>
            </a:pPr>
            <a:r>
              <a:rPr lang="en-US" altLang="zh-CN" sz="3200" dirty="0"/>
              <a:t>         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(x + y);</a:t>
            </a:r>
          </a:p>
          <a:p>
            <a:pPr marL="0" indent="0">
              <a:buNone/>
            </a:pPr>
            <a:r>
              <a:rPr lang="en-US" altLang="zh-CN" sz="3200" dirty="0"/>
              <a:t>         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("</a:t>
            </a:r>
            <a:r>
              <a:rPr lang="en-US" altLang="zh-CN" sz="3200" dirty="0" err="1"/>
              <a:t>atguigu</a:t>
            </a:r>
            <a:r>
              <a:rPr lang="en-US" altLang="zh-CN" sz="3200" dirty="0"/>
              <a:t>");</a:t>
            </a:r>
            <a:endParaRPr lang="zh-CN" altLang="en-US" sz="3200" dirty="0"/>
          </a:p>
          <a:p>
            <a:pPr marL="0" indent="0">
              <a:buNone/>
            </a:pPr>
            <a:r>
              <a:rPr lang="en-US" altLang="zh-CN" sz="3200" dirty="0"/>
              <a:t>} else</a:t>
            </a:r>
          </a:p>
          <a:p>
            <a:pPr marL="0" indent="0">
              <a:buNone/>
            </a:pPr>
            <a:r>
              <a:rPr lang="en-US" altLang="zh-CN" sz="3200" dirty="0"/>
              <a:t>       </a:t>
            </a:r>
            <a:r>
              <a:rPr lang="en-US" altLang="zh-CN" sz="3200" dirty="0" err="1"/>
              <a:t>System.out.println</a:t>
            </a:r>
            <a:r>
              <a:rPr lang="en-US" altLang="zh-CN" sz="3200" dirty="0"/>
              <a:t>("x is " + x);</a:t>
            </a:r>
          </a:p>
        </p:txBody>
      </p:sp>
    </p:spTree>
    <p:extLst>
      <p:ext uri="{BB962C8B-B14F-4D97-AF65-F5344CB8AC3E}">
        <p14:creationId xmlns:p14="http://schemas.microsoft.com/office/powerpoint/2010/main" val="2892226920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12989</TotalTime>
  <Words>2838</Words>
  <Application>Microsoft Office PowerPoint</Application>
  <PresentationFormat>全屏显示(4:3)</PresentationFormat>
  <Paragraphs>509</Paragraphs>
  <Slides>69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1" baseType="lpstr">
      <vt:lpstr>Arial Unicode MS</vt:lpstr>
      <vt:lpstr>方正舒体</vt:lpstr>
      <vt:lpstr>华文行楷</vt:lpstr>
      <vt:lpstr>楷体</vt:lpstr>
      <vt:lpstr>隶书</vt:lpstr>
      <vt:lpstr>宋体</vt:lpstr>
      <vt:lpstr>新宋体</vt:lpstr>
      <vt:lpstr>Arial</vt:lpstr>
      <vt:lpstr>Calibri</vt:lpstr>
      <vt:lpstr>Times New Roman</vt:lpstr>
      <vt:lpstr>Wingdings</vt:lpstr>
      <vt:lpstr>PPT模板</vt:lpstr>
      <vt:lpstr>第2章 Java基本语法(下)： 程序流程控制</vt:lpstr>
      <vt:lpstr>PowerPoint 演示文稿</vt:lpstr>
      <vt:lpstr>2.5  程序流程控制</vt:lpstr>
      <vt:lpstr>PowerPoint 演示文稿</vt:lpstr>
      <vt:lpstr>顺序结构 </vt:lpstr>
      <vt:lpstr>2.5.1  顺序结构</vt:lpstr>
      <vt:lpstr>PowerPoint 演示文稿</vt:lpstr>
      <vt:lpstr>PowerPoint 演示文稿</vt:lpstr>
      <vt:lpstr>if语句练习1</vt:lpstr>
      <vt:lpstr>if语句练习2</vt:lpstr>
      <vt:lpstr>if语句例题1</vt:lpstr>
      <vt:lpstr>PowerPoint 演示文稿</vt:lpstr>
      <vt:lpstr>PowerPoint 演示文稿</vt:lpstr>
      <vt:lpstr>if语句练习3</vt:lpstr>
      <vt:lpstr>嵌套if</vt:lpstr>
      <vt:lpstr>if语句练习4</vt:lpstr>
      <vt:lpstr>分支语句1： if-else结构</vt:lpstr>
      <vt:lpstr>分支语句1： if-else结构</vt:lpstr>
      <vt:lpstr>PowerPoint 演示文稿</vt:lpstr>
      <vt:lpstr>分支结构2：switch语句</vt:lpstr>
      <vt:lpstr>案例1</vt:lpstr>
      <vt:lpstr>案例2</vt:lpstr>
      <vt:lpstr>switch语句应用举例</vt:lpstr>
      <vt:lpstr>switch语句有关规则</vt:lpstr>
      <vt:lpstr>例  题</vt:lpstr>
      <vt:lpstr>switch语句练习1</vt:lpstr>
      <vt:lpstr>PowerPoint 演示文稿</vt:lpstr>
      <vt:lpstr>switch语句练习2</vt:lpstr>
      <vt:lpstr>switch语句练习3</vt:lpstr>
      <vt:lpstr>switch语句练习4</vt:lpstr>
      <vt:lpstr>PowerPoint 演示文稿</vt:lpstr>
      <vt:lpstr>PowerPoint 演示文稿</vt:lpstr>
      <vt:lpstr>循环结构</vt:lpstr>
      <vt:lpstr>为什么需要循环</vt:lpstr>
      <vt:lpstr>循环结构的分类</vt:lpstr>
      <vt:lpstr>PowerPoint 演示文稿</vt:lpstr>
      <vt:lpstr>while循环</vt:lpstr>
      <vt:lpstr>while 循环语句</vt:lpstr>
      <vt:lpstr>案例：</vt:lpstr>
      <vt:lpstr>案例：</vt:lpstr>
      <vt:lpstr>练习 </vt:lpstr>
      <vt:lpstr>PowerPoint 演示文稿</vt:lpstr>
      <vt:lpstr>for 循环语句</vt:lpstr>
      <vt:lpstr>for 循环语句</vt:lpstr>
      <vt:lpstr>for语句例题</vt:lpstr>
      <vt:lpstr>for语句练习</vt:lpstr>
      <vt:lpstr>for循环练习2</vt:lpstr>
      <vt:lpstr>PowerPoint 演示文稿</vt:lpstr>
      <vt:lpstr>案例</vt:lpstr>
      <vt:lpstr>do-while 循环语句</vt:lpstr>
      <vt:lpstr>PowerPoint 演示文稿</vt:lpstr>
      <vt:lpstr>循环语句练习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特殊流程控制语句1</vt:lpstr>
      <vt:lpstr>特殊流程控制语句1</vt:lpstr>
      <vt:lpstr>特殊流程控制语句2</vt:lpstr>
      <vt:lpstr>案例：</vt:lpstr>
      <vt:lpstr>练  习</vt:lpstr>
      <vt:lpstr>练习2</vt:lpstr>
      <vt:lpstr>练习</vt:lpstr>
      <vt:lpstr>PowerPoint 演示文稿</vt:lpstr>
      <vt:lpstr>附加：特殊流程控制语句3</vt:lpstr>
      <vt:lpstr>特殊流程控制语句说明</vt:lpstr>
      <vt:lpstr>PowerPoint 演示文稿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乐 斌</cp:lastModifiedBy>
  <cp:revision>1312</cp:revision>
  <dcterms:created xsi:type="dcterms:W3CDTF">2012-08-05T14:09:30Z</dcterms:created>
  <dcterms:modified xsi:type="dcterms:W3CDTF">2018-11-18T13:51:27Z</dcterms:modified>
</cp:coreProperties>
</file>