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8" r:id="rId2"/>
    <p:sldId id="735" r:id="rId3"/>
    <p:sldId id="528" r:id="rId4"/>
    <p:sldId id="742" r:id="rId5"/>
    <p:sldId id="743" r:id="rId6"/>
    <p:sldId id="744" r:id="rId7"/>
    <p:sldId id="745" r:id="rId8"/>
    <p:sldId id="746" r:id="rId9"/>
    <p:sldId id="725" r:id="rId10"/>
    <p:sldId id="529" r:id="rId11"/>
    <p:sldId id="530" r:id="rId12"/>
    <p:sldId id="605" r:id="rId13"/>
    <p:sldId id="726" r:id="rId14"/>
    <p:sldId id="531" r:id="rId15"/>
    <p:sldId id="532" r:id="rId16"/>
    <p:sldId id="535" r:id="rId17"/>
    <p:sldId id="703" r:id="rId18"/>
    <p:sldId id="536" r:id="rId19"/>
    <p:sldId id="721" r:id="rId20"/>
    <p:sldId id="537" r:id="rId21"/>
    <p:sldId id="538" r:id="rId22"/>
    <p:sldId id="606" r:id="rId23"/>
    <p:sldId id="607" r:id="rId24"/>
    <p:sldId id="608" r:id="rId25"/>
    <p:sldId id="539" r:id="rId26"/>
    <p:sldId id="543" r:id="rId27"/>
    <p:sldId id="723" r:id="rId28"/>
    <p:sldId id="724" r:id="rId29"/>
    <p:sldId id="610" r:id="rId30"/>
    <p:sldId id="544" r:id="rId31"/>
    <p:sldId id="612" r:id="rId32"/>
    <p:sldId id="728" r:id="rId33"/>
    <p:sldId id="545" r:id="rId34"/>
    <p:sldId id="546" r:id="rId35"/>
    <p:sldId id="547" r:id="rId36"/>
    <p:sldId id="613" r:id="rId37"/>
    <p:sldId id="548" r:id="rId38"/>
    <p:sldId id="665" r:id="rId39"/>
    <p:sldId id="549" r:id="rId40"/>
    <p:sldId id="717" r:id="rId41"/>
    <p:sldId id="718" r:id="rId42"/>
    <p:sldId id="551" r:id="rId43"/>
    <p:sldId id="655" r:id="rId44"/>
    <p:sldId id="734" r:id="rId45"/>
    <p:sldId id="747" r:id="rId46"/>
    <p:sldId id="748" r:id="rId47"/>
    <p:sldId id="749" r:id="rId48"/>
    <p:sldId id="750" r:id="rId49"/>
    <p:sldId id="751" r:id="rId50"/>
    <p:sldId id="752" r:id="rId51"/>
    <p:sldId id="753" r:id="rId52"/>
    <p:sldId id="760" r:id="rId53"/>
    <p:sldId id="761" r:id="rId54"/>
    <p:sldId id="762" r:id="rId55"/>
    <p:sldId id="754" r:id="rId56"/>
    <p:sldId id="756" r:id="rId57"/>
    <p:sldId id="757" r:id="rId58"/>
    <p:sldId id="759" r:id="rId59"/>
    <p:sldId id="758" r:id="rId60"/>
    <p:sldId id="755" r:id="rId61"/>
    <p:sldId id="552" r:id="rId62"/>
    <p:sldId id="764" r:id="rId63"/>
    <p:sldId id="766" r:id="rId64"/>
    <p:sldId id="767" r:id="rId65"/>
    <p:sldId id="768" r:id="rId66"/>
    <p:sldId id="769" r:id="rId67"/>
    <p:sldId id="770" r:id="rId68"/>
    <p:sldId id="765" r:id="rId69"/>
    <p:sldId id="553" r:id="rId70"/>
    <p:sldId id="257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80519" autoAdjust="0"/>
  </p:normalViewPr>
  <p:slideViewPr>
    <p:cSldViewPr>
      <p:cViewPr varScale="1">
        <p:scale>
          <a:sx n="86" d="100"/>
          <a:sy n="86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229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8943D05-C7DC-4CB2-A053-96F8C8587B0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对于刚学习</a:t>
            </a:r>
            <a:r>
              <a:rPr lang="en-US" altLang="zh-CN"/>
              <a:t>java</a:t>
            </a:r>
            <a:r>
              <a:rPr lang="zh-CN" altLang="en-US"/>
              <a:t>语言的同学来说，如果要全部记忆上述的关键字是比较麻烦的。其实也是没有必要的，随着知识的熟练度的加强，会慢慢记住关键字的使用的。</a:t>
            </a:r>
            <a:endParaRPr lang="en-US" altLang="zh-CN"/>
          </a:p>
          <a:p>
            <a:r>
              <a:rPr lang="zh-CN" altLang="en-US"/>
              <a:t>不用强记。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5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8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byte</a:t>
            </a:r>
            <a:r>
              <a:rPr lang="en-US" altLang="zh-CN" baseline="0">
                <a:ea typeface="宋体" charset="-122"/>
              </a:rPr>
              <a:t> </a:t>
            </a:r>
            <a:r>
              <a:rPr lang="zh-CN" altLang="en-US">
                <a:ea typeface="宋体" charset="-122"/>
              </a:rPr>
              <a:t>b=3+4 ，3和4都是常量，所以java在编译时期会检查该常量的和是否超出byte类型的范围。</a:t>
            </a:r>
            <a:endParaRPr lang="en-US" altLang="zh-CN">
              <a:ea typeface="宋体" charset="-122"/>
            </a:endParaRPr>
          </a:p>
          <a:p>
            <a:pPr eaLnBrk="1" hangingPunct="1"/>
            <a:r>
              <a:rPr lang="en-US" altLang="zh-CN">
                <a:ea typeface="宋体" charset="-122"/>
              </a:rPr>
              <a:t>byte</a:t>
            </a:r>
            <a:r>
              <a:rPr lang="en-US" altLang="zh-CN" baseline="0">
                <a:ea typeface="宋体" charset="-122"/>
              </a:rPr>
              <a:t> </a:t>
            </a:r>
            <a:r>
              <a:rPr lang="zh-CN" altLang="en-US">
                <a:ea typeface="宋体" charset="-122"/>
              </a:rPr>
              <a:t>b=b1+b2不可以，是因为b1和b2是变量，因为变量的值会变化，不确定具体的值，所以默认使用int类型进行存储。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运算所需变量为两个的运算符叫做</a:t>
            </a:r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双目运算符。比如：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，*，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altLang="zh-CN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单目运算符</a:t>
            </a:r>
            <a:r>
              <a:rPr lang="zh-CN" altLang="en-US" dirty="0"/>
              <a:t>是运算所需变量为一个的运算符，又叫</a:t>
            </a:r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一元运算符。</a:t>
            </a:r>
            <a:endParaRPr lang="en-US" altLang="zh-CN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【!】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、按位取反运算符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【~】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、自增自减运算符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、负号运算符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【-】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)】</a:t>
            </a:r>
          </a:p>
          <a:p>
            <a:pPr eaLnBrk="1" hangingPunct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运算所需变量为三个的运算符叫做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三目运算符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条件表达式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【?:】</a:t>
            </a:r>
            <a:endParaRPr lang="zh-CN" dirty="0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2348880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br>
              <a:rPr lang="en-US" alt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基本语法</a:t>
            </a:r>
            <a:r>
              <a:rPr lang="en-US" alt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上</a:t>
            </a:r>
            <a:r>
              <a:rPr lang="en-US" alt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):</a:t>
            </a:r>
            <a:br>
              <a:rPr lang="en-US" alt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变量与运算符</a:t>
            </a: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讲师：李玉婷</a:t>
            </a:r>
            <a:endParaRPr lang="en-US" altLang="zh-CN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476672"/>
            <a:ext cx="4176464" cy="936104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2.1  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(keyword)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01122" cy="1357322"/>
          </a:xfrm>
        </p:spPr>
        <p:txBody>
          <a:bodyPr>
            <a:normAutofit fontScale="92500"/>
          </a:bodyPr>
          <a:lstStyle/>
          <a:p>
            <a:pPr eaLnBrk="0" fontAlgn="base" hangingPunct="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关键字的定义和特点</a:t>
            </a: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定义：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被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语言赋予了特殊含义，用做专门用途的字符串（单词）</a:t>
            </a: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特点：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关键字中所有字母都为小写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27358"/>
              </p:ext>
            </p:extLst>
          </p:nvPr>
        </p:nvGraphicFramePr>
        <p:xfrm>
          <a:off x="251520" y="2420888"/>
          <a:ext cx="8499475" cy="3962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用于定义数据类型的关键字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class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interface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enum</a:t>
                      </a:r>
                      <a:endParaRPr lang="zh-CN" altLang="en-US" sz="20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byte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short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endParaRPr lang="zh-CN" altLang="en-US" sz="20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long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float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double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char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boolean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void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用于定义数据类型值的关键字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null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用于定义流程控制的关键字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if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else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switch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case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default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while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do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for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break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continue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return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59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73797"/>
              </p:ext>
            </p:extLst>
          </p:nvPr>
        </p:nvGraphicFramePr>
        <p:xfrm>
          <a:off x="250825" y="908720"/>
          <a:ext cx="8639175" cy="55471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4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用于定义访问权限修饰符的关键字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private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protected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public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用于定义类，函数，变量修饰符的关键字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abstract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final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static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synchronized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用于定义类与类之间关系的关键字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extends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implements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用于定义建立实例及引用实例，判断实例的关键字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new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this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super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用于异常处理的关键字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try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catch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finally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throw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throws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用于包的关键字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package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import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其他修饰符关键字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native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strictfp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transient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volatile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assert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83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176464" cy="854944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保留字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(reserved word)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保留字：现有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版本尚未使用，但以后版本可能会作为关键字使用。自己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命名标识符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时要避免使用这些保留字 </a:t>
            </a:r>
            <a:br>
              <a:rPr lang="zh-CN" altLang="en-US" dirty="0">
                <a:ea typeface="宋体" pitchFamily="2" charset="-122"/>
                <a:cs typeface="Times New Roman" pitchFamily="18" charset="0"/>
              </a:rPr>
            </a:br>
            <a:r>
              <a:rPr lang="en-US" dirty="0" err="1">
                <a:ea typeface="宋体" pitchFamily="2" charset="-122"/>
                <a:cs typeface="Times New Roman" pitchFamily="18" charset="0"/>
              </a:rPr>
              <a:t>byValue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cast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future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 generic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 inner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 operator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 outer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 rest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dirty="0" err="1">
                <a:ea typeface="宋体" pitchFamily="2" charset="-122"/>
                <a:cs typeface="Times New Roman" pitchFamily="18" charset="0"/>
              </a:rPr>
              <a:t>var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dirty="0" err="1">
                <a:ea typeface="宋体" pitchFamily="2" charset="-122"/>
                <a:cs typeface="Times New Roman" pitchFamily="18" charset="0"/>
              </a:rPr>
              <a:t>goto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dirty="0" err="1">
                <a:ea typeface="宋体" pitchFamily="2" charset="-122"/>
                <a:cs typeface="Times New Roman" pitchFamily="18" charset="0"/>
              </a:rPr>
              <a:t>const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2-2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标识符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(Identifier)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764704"/>
            <a:ext cx="4464496" cy="720080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2.2  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标识符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(Identifier)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72560" cy="53285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标识符：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对各种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变量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等要素命名时使用的字符序列称为标识符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凡是自己可以起名字的地方都叫标识符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定义合法标识符规则：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由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26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个英文字母大小写，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0-9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或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$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组成  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数字不可以开头。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不可以使用关键字和保留字，但能包含关键字和保留字。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中严格区分大小写，长度无限制。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标识符不能包含</a:t>
            </a:r>
            <a:r>
              <a:rPr lang="zh-CN" altLang="en-US" b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空格。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370" y="5733256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miles, Test, a++, --a, 4#R, $4, #44, apps, class, public, int, x, y, radius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9247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336704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中的名称命名规范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977" y="1600200"/>
            <a:ext cx="8370823" cy="456510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中的名称命名规范：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包名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：多单词组成时所有字母都小写：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类名、接口名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：多单词组成时，所有单词的首字母大写：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变量名、方法名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：多单词组成时，第一个单词首字母小写，第二个单词开始每个单词首字母大写：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xxxYyyZzz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常量名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：所有字母都大写。多单词时每个单词用下划线连接：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XXX_YYY_ZZZ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注意：在起名字时，为了提高阅读性，要尽量有意义，“见名知意”。 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2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0" y="620688"/>
            <a:ext cx="6292889" cy="8572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变量的分类-按数据类型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97" y="1556792"/>
            <a:ext cx="8229600" cy="104298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对于每一种数据都定义了明确的具体数据类型，在内存中分配了不同大小的内存空间。</a:t>
            </a:r>
          </a:p>
        </p:txBody>
      </p:sp>
      <p:sp>
        <p:nvSpPr>
          <p:cNvPr id="5" name="左大括号 9"/>
          <p:cNvSpPr>
            <a:spLocks/>
          </p:cNvSpPr>
          <p:nvPr/>
        </p:nvSpPr>
        <p:spPr bwMode="auto">
          <a:xfrm>
            <a:off x="1689101" y="3765569"/>
            <a:ext cx="434628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6725" y="4270394"/>
            <a:ext cx="1438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835696" y="3501008"/>
            <a:ext cx="2230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>
                <a:ea typeface="宋体" pitchFamily="2" charset="-122"/>
                <a:cs typeface="Times New Roman" pitchFamily="18" charset="0"/>
              </a:rPr>
              <a:t>    基本数据类型</a:t>
            </a:r>
            <a:endParaRPr lang="en-US" altLang="zh-CN" sz="20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>
                <a:ea typeface="宋体" pitchFamily="2" charset="-122"/>
                <a:cs typeface="Times New Roman" pitchFamily="18" charset="0"/>
              </a:rPr>
              <a:t>   (primitive type)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123729" y="5007297"/>
            <a:ext cx="2019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  <a:cs typeface="Times New Roman" pitchFamily="18" charset="0"/>
              </a:rPr>
              <a:t>引用数据类型</a:t>
            </a:r>
            <a:endParaRPr lang="en-US" altLang="zh-CN" sz="20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>
                <a:ea typeface="宋体" pitchFamily="2" charset="-122"/>
                <a:cs typeface="Times New Roman" pitchFamily="18" charset="0"/>
              </a:rPr>
              <a:t>(reference type)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左大括号 13"/>
          <p:cNvSpPr>
            <a:spLocks/>
          </p:cNvSpPr>
          <p:nvPr/>
        </p:nvSpPr>
        <p:spPr bwMode="auto">
          <a:xfrm>
            <a:off x="3635375" y="3187719"/>
            <a:ext cx="57658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左大括号 14"/>
          <p:cNvSpPr>
            <a:spLocks/>
          </p:cNvSpPr>
          <p:nvPr/>
        </p:nvSpPr>
        <p:spPr bwMode="auto">
          <a:xfrm>
            <a:off x="3994224" y="4845069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4354512" y="2971819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数值型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354512" y="3797319"/>
            <a:ext cx="172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(char)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354512" y="4340244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布尔型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(boolean)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左大括号 18"/>
          <p:cNvSpPr>
            <a:spLocks/>
          </p:cNvSpPr>
          <p:nvPr/>
        </p:nvSpPr>
        <p:spPr bwMode="auto">
          <a:xfrm>
            <a:off x="5360987" y="2901969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b="1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649912" y="2755919"/>
            <a:ext cx="3494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整数类型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byte,short,int,long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649912" y="3476644"/>
            <a:ext cx="338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浮点类型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float,double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4210124" y="470219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(class)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4210124" y="5207019"/>
            <a:ext cx="252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(interface)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210124" y="5743594"/>
            <a:ext cx="173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([ ])</a:t>
            </a:r>
            <a:endParaRPr lang="zh-CN" altLang="en-US" sz="20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8264" y="4797152"/>
            <a:ext cx="165735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字符串在这里</a:t>
            </a: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5470600" y="4937941"/>
            <a:ext cx="1405657" cy="35719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8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66724" y="1027113"/>
            <a:ext cx="590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补充：变量的分类-按声明的位置的不同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466725" y="1803400"/>
            <a:ext cx="8066088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/>
              <a:t>在方法体外，类体内声明的变量称为</a:t>
            </a:r>
            <a:r>
              <a:rPr lang="zh-CN" altLang="en-US" b="1" dirty="0">
                <a:solidFill>
                  <a:srgbClr val="FF0000"/>
                </a:solidFill>
              </a:rPr>
              <a:t>成员变量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/>
              <a:t>在方法体内部声明的变量称为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b="1" dirty="0"/>
              <a:t>。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sz="2200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●</a:t>
            </a:r>
            <a:r>
              <a:rPr lang="zh-CN" altLang="en-US" b="1" dirty="0"/>
              <a:t>注意：二者在初始化值方面的异同</a:t>
            </a:r>
            <a:r>
              <a:rPr lang="en-US" altLang="zh-CN" b="1" dirty="0"/>
              <a:t>:</a:t>
            </a: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zh-CN" altLang="en-US" sz="2000" b="1" dirty="0"/>
              <a:t>同：</a:t>
            </a:r>
            <a:r>
              <a:rPr lang="zh-CN" altLang="en-US" sz="2000" dirty="0"/>
              <a:t>都有生命周期</a:t>
            </a:r>
            <a:r>
              <a:rPr lang="en-US" altLang="zh-CN" sz="2000" b="1" dirty="0"/>
              <a:t>      </a:t>
            </a:r>
            <a:r>
              <a:rPr lang="zh-CN" altLang="en-US" sz="2000" b="1" dirty="0"/>
              <a:t>异：</a:t>
            </a:r>
            <a:r>
              <a:rPr lang="zh-CN" altLang="en-US" sz="2000" dirty="0"/>
              <a:t>局部变量除形参外，需显式初始化。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1185863" y="3213100"/>
            <a:ext cx="215900" cy="1368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4" name="TextBox 3"/>
          <p:cNvSpPr txBox="1">
            <a:spLocks noChangeArrowheads="1"/>
          </p:cNvSpPr>
          <p:nvPr/>
        </p:nvSpPr>
        <p:spPr bwMode="auto">
          <a:xfrm>
            <a:off x="1401763" y="2998788"/>
            <a:ext cx="15128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b="1"/>
              <a:t>成员变量</a:t>
            </a:r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1401763" y="4335463"/>
            <a:ext cx="1512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 b="1"/>
              <a:t>局部变量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2843213" y="2744788"/>
            <a:ext cx="252412" cy="1044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71775" y="3968750"/>
            <a:ext cx="250825" cy="133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3059113" y="2559050"/>
            <a:ext cx="45386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实例变量（不以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3059113" y="3398838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类变量（以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3113088" y="3843338"/>
            <a:ext cx="45370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形参（方法、构造器中定义的变量）</a:t>
            </a:r>
          </a:p>
        </p:txBody>
      </p: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3059113" y="4335463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方法局部变量（在方法内定义）</a:t>
            </a:r>
          </a:p>
        </p:txBody>
      </p:sp>
      <p:sp>
        <p:nvSpPr>
          <p:cNvPr id="14352" name="TextBox 17"/>
          <p:cNvSpPr txBox="1">
            <a:spLocks noChangeArrowheads="1"/>
          </p:cNvSpPr>
          <p:nvPr/>
        </p:nvSpPr>
        <p:spPr bwMode="auto">
          <a:xfrm>
            <a:off x="3121025" y="4911725"/>
            <a:ext cx="490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代码块局部变量（在代码块内定义）</a:t>
            </a:r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414338" y="3398838"/>
            <a:ext cx="844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所有</a:t>
            </a:r>
            <a:endParaRPr lang="en-US" altLang="zh-CN"/>
          </a:p>
          <a:p>
            <a:pPr eaLnBrk="1" hangingPunct="1"/>
            <a:r>
              <a:rPr lang="zh-CN" altLang="en-US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275780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6931774" cy="79434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整数类型：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short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long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10659"/>
            <a:ext cx="8820472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各整数类型有固定的表数范围和字段长度，不受具体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的影响，以保证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程序的可移植性。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的整型常量默认为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型，声明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型常量须后加‘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l’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或‘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L’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程序中变量常声明为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型，除非不足以表示大数，才使用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53710"/>
              </p:ext>
            </p:extLst>
          </p:nvPr>
        </p:nvGraphicFramePr>
        <p:xfrm>
          <a:off x="755576" y="3428205"/>
          <a:ext cx="7635875" cy="2305051"/>
        </p:xfrm>
        <a:graphic>
          <a:graphicData uri="http://schemas.openxmlformats.org/drawingml/2006/table">
            <a:tbl>
              <a:tblPr/>
              <a:tblGrid>
                <a:gridCol w="254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类 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1字节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=8bit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-128 ~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83662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500MB   1MB = 1024KB  1KB= 1024B  B= byte ? </a:t>
            </a:r>
            <a:r>
              <a:rPr lang="en-US" altLang="zh-CN">
                <a:ea typeface="宋体" panose="02010600030101010101" pitchFamily="2" charset="-122"/>
              </a:rPr>
              <a:t>bit?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bit: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计算机中的最小存储单位。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byte: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计算机中基本存储单元。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67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00113" y="980728"/>
            <a:ext cx="7537450" cy="4968552"/>
          </a:xfrm>
        </p:spPr>
        <p:txBody>
          <a:bodyPr>
            <a:noAutofit/>
          </a:bodyPr>
          <a:lstStyle/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1  public </a:t>
            </a:r>
            <a:r>
              <a:rPr lang="en-US" altLang="zh-CN" sz="2000" b="1">
                <a:latin typeface="+mj-lt"/>
                <a:ea typeface="宋体" pitchFamily="2" charset="-122"/>
              </a:rPr>
              <a:t>class VariableTest 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{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2      public static void main(String[] </a:t>
            </a:r>
            <a:r>
              <a:rPr lang="en-US" altLang="zh-CN" sz="2000" b="1" dirty="0" err="1">
                <a:latin typeface="+mj-lt"/>
                <a:ea typeface="宋体" pitchFamily="2" charset="-122"/>
              </a:rPr>
              <a:t>args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) {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3          </a:t>
            </a:r>
            <a:r>
              <a:rPr lang="en-US" altLang="zh-CN" sz="2000" b="1" dirty="0" err="1">
                <a:latin typeface="+mj-lt"/>
                <a:ea typeface="宋体" pitchFamily="2" charset="-122"/>
              </a:rPr>
              <a:t>int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 number1;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4          number1 = 10;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5  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6          </a:t>
            </a:r>
            <a:r>
              <a:rPr lang="en-US" altLang="zh-CN" sz="2000" b="1" dirty="0" err="1">
                <a:latin typeface="+mj-lt"/>
                <a:ea typeface="宋体" pitchFamily="2" charset="-122"/>
              </a:rPr>
              <a:t>int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 number2;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7          number2 = 20;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8  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9          </a:t>
            </a:r>
            <a:r>
              <a:rPr lang="en-US" altLang="zh-CN" sz="2000" b="1" dirty="0" err="1">
                <a:latin typeface="+mj-lt"/>
                <a:ea typeface="宋体" pitchFamily="2" charset="-122"/>
              </a:rPr>
              <a:t>int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 number3;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10        number3 = number1 + number2;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11        </a:t>
            </a:r>
            <a:r>
              <a:rPr lang="en-US" altLang="zh-CN" sz="2000" b="1" dirty="0" err="1">
                <a:latin typeface="+mj-lt"/>
                <a:ea typeface="宋体" pitchFamily="2" charset="-122"/>
              </a:rPr>
              <a:t>System.out.println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("Number3 = " + number3);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12 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13        </a:t>
            </a:r>
            <a:r>
              <a:rPr lang="en-US" altLang="zh-CN" sz="2000" b="1" dirty="0" err="1">
                <a:latin typeface="+mj-lt"/>
                <a:ea typeface="宋体" pitchFamily="2" charset="-122"/>
              </a:rPr>
              <a:t>int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 number4 = 50;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14        </a:t>
            </a:r>
            <a:r>
              <a:rPr lang="en-US" altLang="zh-CN" sz="2000" b="1" dirty="0" err="1">
                <a:latin typeface="+mj-lt"/>
                <a:ea typeface="宋体" pitchFamily="2" charset="-122"/>
              </a:rPr>
              <a:t>int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 number5 = number4 - number3;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15        </a:t>
            </a:r>
            <a:r>
              <a:rPr lang="en-US" altLang="zh-CN" sz="2000" b="1" dirty="0" err="1">
                <a:latin typeface="+mj-lt"/>
                <a:ea typeface="宋体" pitchFamily="2" charset="-122"/>
              </a:rPr>
              <a:t>System.out.println</a:t>
            </a:r>
            <a:r>
              <a:rPr lang="en-US" altLang="zh-CN" sz="2000" b="1" dirty="0">
                <a:latin typeface="+mj-lt"/>
                <a:ea typeface="宋体" pitchFamily="2" charset="-122"/>
              </a:rPr>
              <a:t>("Number5 = " + number5);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16     }</a:t>
            </a:r>
          </a:p>
          <a:p>
            <a:pPr marL="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itchFamily="2" charset="-122"/>
              </a:rPr>
              <a:t>17 }</a:t>
            </a:r>
          </a:p>
        </p:txBody>
      </p:sp>
    </p:spTree>
    <p:extLst>
      <p:ext uri="{BB962C8B-B14F-4D97-AF65-F5344CB8AC3E}">
        <p14:creationId xmlns:p14="http://schemas.microsoft.com/office/powerpoint/2010/main" val="196629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历程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环境搭建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基础程序设计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数据类型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流程控制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面向对象编程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设计模式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三大特性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应用程序开发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集合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特性</a:t>
            </a: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使用</a:t>
            </a: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拆箱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可变参数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9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764704"/>
            <a:ext cx="5428718" cy="7943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浮点类型：</a:t>
            </a:r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double</a:t>
            </a:r>
            <a:endParaRPr lang="zh-CN" altLang="en-US" sz="3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32249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与整数类型类似，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浮点类型也有固定的表数范围和字段长度，不受具体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的影响。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的浮点型常量默认为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声明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型常量，须后加‘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f’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或‘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F’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浮点型常量有两种表示形式：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十进制数形式：如：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5.12       512.0f        .512   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必须有小数点）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科学计数法形式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5.12e2      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512E2     100E-2</a:t>
            </a:r>
          </a:p>
          <a:p>
            <a:pPr marL="57150" lvl="1" indent="-342900">
              <a:buFont typeface="Wingdings" panose="05000000000000000000" pitchFamily="2" charset="2"/>
              <a:buChar char="l"/>
            </a:pPr>
            <a:r>
              <a:rPr lang="zh-CN" altLang="en-US" sz="2000">
                <a:ea typeface="宋体" pitchFamily="2" charset="-122"/>
                <a:cs typeface="Times New Roman" pitchFamily="18" charset="0"/>
              </a:rPr>
              <a:t>通常情况下，应该使用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型，因为它比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型更精确。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462767"/>
              </p:ext>
            </p:extLst>
          </p:nvPr>
        </p:nvGraphicFramePr>
        <p:xfrm>
          <a:off x="755576" y="5013176"/>
          <a:ext cx="7635875" cy="1320801"/>
        </p:xfrm>
        <a:graphic>
          <a:graphicData uri="http://schemas.openxmlformats.org/drawingml/2006/table">
            <a:tbl>
              <a:tblPr/>
              <a:tblGrid>
                <a:gridCol w="2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类  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占用存储空间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表数范围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单精度float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4字节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-3.403E38 ~ 3.403E38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双精度double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8字节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-1.798E308 ~ 1.798E308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92696"/>
            <a:ext cx="3988558" cy="78181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字符类型：</a:t>
            </a:r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char</a:t>
            </a:r>
            <a:endParaRPr lang="zh-CN" altLang="en-US" sz="32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84502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char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型数据用来表示通常意义上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”(2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字节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字符型常量的三种表现形式：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字符常量是用单引号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‘ ’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括起来的单个字符，涵盖世界上所有书面语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的字符。例如：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char c1 = 'a';   char c2 = '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'; char c3 =  '9';</a:t>
            </a:r>
          </a:p>
          <a:p>
            <a:pPr lvl="1">
              <a:buFont typeface="Wingdings" pitchFamily="2" charset="2"/>
              <a:buChar char="Ø"/>
            </a:pPr>
            <a:r>
              <a:rPr lang="az-Cyrl-AZ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中还允许使用转义字符‘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\’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来将其后的字符转变为特殊字符型常量。例如：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char c3 = ‘\n’;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'\n'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表示换行符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直接使用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Unicode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值来表示字符型常量：‘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\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uXXXX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’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。其中，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XXXX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代表一个十六进制整数。如：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\u000a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表示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\n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类型是可以进行运算的。因为它都对应有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码。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510" y="16846"/>
            <a:ext cx="1957302" cy="283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1642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7528"/>
            <a:ext cx="5284702" cy="85725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ASCII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770" y="1457324"/>
            <a:ext cx="8237030" cy="49720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在计算机内部，所有数据都使用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二进制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表示。每一个二进制位（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bit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）有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0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两种状态，因此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8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个二进制位就可以组合出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种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状态，这被称为一个字节（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）。一个字节一共可以用来表示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种不同的状态，每一个状态对应一个符号，就是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256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个符号，从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0000000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到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11111111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码：上个世纪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年代，美国制定了一套字符编码，对英语字符与二进制位之间的关系，做了统一规定。这被称为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码。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码一共规定了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128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个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字符的编码，比如空格“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SPACE”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（二进制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00100000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），大写的字母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65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（二进制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01000001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）。这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128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个符号（包括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32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个不能打印出来的控制符号），只占用了一个字节的后面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位，最前面的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位统一规定为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缺点：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不能表示所有字符。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相同的编码表示的字符不一样：比如，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130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在法语编码中代表了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é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，在希伯来语编码中却代表了字母</a:t>
            </a: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Gimel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 (ג)</a:t>
            </a:r>
          </a:p>
        </p:txBody>
      </p:sp>
    </p:spTree>
    <p:extLst>
      <p:ext uri="{BB962C8B-B14F-4D97-AF65-F5344CB8AC3E}">
        <p14:creationId xmlns:p14="http://schemas.microsoft.com/office/powerpoint/2010/main" val="36978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64704"/>
            <a:ext cx="5500726" cy="857256"/>
          </a:xfrm>
        </p:spPr>
        <p:txBody>
          <a:bodyPr/>
          <a:lstStyle/>
          <a:p>
            <a:r>
              <a:rPr lang="en-US" b="1" dirty="0">
                <a:latin typeface="+mn-lt"/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编码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8290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乱码：世界上存在着多种编码方式，同一个二进制数字可以被解释成不同的符号。因此，要想打开一个文本文件，就必须知道它的编码方式，否则用错误的编码方式解读，就会出现乱码。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一种编码，将世界上所有的符号都纳入其中。每一个符号都给予一个独一无二的编码，使用 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没有乱码的问题。</a:t>
            </a:r>
            <a:endParaRPr lang="en-US" altLang="zh-CN" sz="22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的缺点：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>
                <a:ea typeface="宋体" pitchFamily="2" charset="-122"/>
                <a:cs typeface="Times New Roman" pitchFamily="18" charset="0"/>
              </a:rPr>
              <a:t>只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规定了符号的二进制代码，却没有规定这个二进制代码应该如何存储：无法区别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：计算机无法区分三个字节表示一个符号还是分别表示三</a:t>
            </a:r>
            <a:r>
              <a:rPr lang="zh-CN" altLang="en-US" sz="2200">
                <a:ea typeface="宋体" pitchFamily="2" charset="-122"/>
                <a:cs typeface="Times New Roman" pitchFamily="18" charset="0"/>
              </a:rPr>
              <a:t>个符号。另外，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我们知道，英文字母只用一个字节表示就够了，如果</a:t>
            </a:r>
            <a:r>
              <a:rPr lang="en-US" altLang="zh-CN" sz="2400">
                <a:ea typeface="宋体" panose="02010600030101010101" pitchFamily="2" charset="-122"/>
              </a:rPr>
              <a:t>unicode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统一规定，每个符号用三个或四个字节表示，那么每个英文字母前都必然有二到三个字节是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，这对于存储空间来说是极大的浪费。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2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932774" cy="85725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UTF-8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UTF-8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是在互联网上使用最广的一种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Unicode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的实现方式。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UTF-8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是一种变长的编码方式。它可以使用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1-6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个字节表示一个符号，根据不同的符号而变化字节长度。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的编码规则：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对于单字节的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编码，该字节的最高位为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，其余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位用来对字符进行编码（等同于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码）。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对于多字节的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UTF-8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编码，如果编码包含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个字节，那么第一个字节的前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位为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，第一个字节的第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n+1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位为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，该字节的剩余各位用来对字符进行编码。在第一个字节之后的所有的字节，都是最高两位为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"10"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，其余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位用来对字符进行编码。     </a:t>
            </a:r>
          </a:p>
        </p:txBody>
      </p:sp>
    </p:spTree>
    <p:extLst>
      <p:ext uri="{BB962C8B-B14F-4D97-AF65-F5344CB8AC3E}">
        <p14:creationId xmlns:p14="http://schemas.microsoft.com/office/powerpoint/2010/main" val="57697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356710" cy="79434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布尔类型：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boolean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boolean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类型适于逻辑运算，一般用于程序流程控制：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条件控制语句；                 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循环控制语句；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do-while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循环控制语句；     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循环控制语句；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类型数据只允许取值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，无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null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不可以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或非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0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的整数替代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，这点和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语言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不同。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虚拟机中没有任何供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值专用的字节码指令，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语言表达所操作的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值，在编译之后都使用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虚拟机中的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数据类型来代替：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表示，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表示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《java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虚拟机规范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 8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版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》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38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5331" y="692696"/>
            <a:ext cx="5338801" cy="95374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基本数据类型转换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：容量小的类型自动转换为容量大的数据类型。数据类型按容量大小排序为： </a:t>
            </a: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有多种类型的数据混合运算时，系统首先自动将所有数据转换成容量最大的那种数据类型，然后再进行计算。     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byte,short,char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之间不会相互转换，他们三者在计算时首先转换为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当把任何基本类型的值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和字符串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(String)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进行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连接运算时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(+)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，基本类型的值将自动转化为字符串类型。 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00166" y="2648292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54063" y="3176582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03547" y="3280323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09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36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00788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92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619250" y="2571744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char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933256" y="3125086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byte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422516" y="3190686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short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769443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137159" y="2752723"/>
            <a:ext cx="79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long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433982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float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7671895" y="2777775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double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690688" y="2974969"/>
            <a:ext cx="1800225" cy="3317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54288" y="2787644"/>
            <a:ext cx="865187" cy="101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03575" y="3105144"/>
            <a:ext cx="287338" cy="2016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35488" y="2946394"/>
            <a:ext cx="396875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03913" y="2960682"/>
            <a:ext cx="396875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308850" y="2946394"/>
            <a:ext cx="288925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43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54062" y="979488"/>
            <a:ext cx="3960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字符串类型：</a:t>
            </a:r>
            <a:r>
              <a:rPr lang="en-US" altLang="zh-CN" sz="2800" b="1"/>
              <a:t>String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533723" y="1700808"/>
            <a:ext cx="81391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不是基本数据类型</a:t>
            </a:r>
            <a:r>
              <a:rPr lang="zh-CN" altLang="en-US">
                <a:latin typeface="+mn-lt"/>
              </a:rPr>
              <a:t>，属于引用</a:t>
            </a:r>
            <a:r>
              <a:rPr lang="zh-CN" altLang="en-US" dirty="0">
                <a:latin typeface="+mn-lt"/>
              </a:rPr>
              <a:t>数据类型</a:t>
            </a: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>
                <a:latin typeface="+mn-lt"/>
              </a:rPr>
              <a:t>使用方式与基本数据类型一致。例如：</a:t>
            </a:r>
          </a:p>
          <a:p>
            <a:pPr marL="342900" indent="-342900" eaLnBrk="1" hangingPunct="1">
              <a:spcBef>
                <a:spcPts val="1200"/>
              </a:spcBef>
            </a:pPr>
            <a:r>
              <a:rPr lang="en-US" altLang="zh-CN" dirty="0">
                <a:latin typeface="+mn-lt"/>
              </a:rPr>
              <a:t>	      String </a:t>
            </a:r>
            <a:r>
              <a:rPr lang="en-US" altLang="zh-CN" dirty="0" err="1">
                <a:latin typeface="+mn-lt"/>
              </a:rPr>
              <a:t>str</a:t>
            </a:r>
            <a:r>
              <a:rPr lang="en-US" altLang="zh-CN" dirty="0">
                <a:latin typeface="+mn-lt"/>
              </a:rPr>
              <a:t> = “</a:t>
            </a:r>
            <a:r>
              <a:rPr lang="en-US" altLang="zh-CN" dirty="0" err="1">
                <a:latin typeface="+mn-lt"/>
              </a:rPr>
              <a:t>abcd</a:t>
            </a:r>
            <a:r>
              <a:rPr lang="en-US" altLang="zh-CN" dirty="0">
                <a:latin typeface="+mn-lt"/>
              </a:rPr>
              <a:t>”;</a:t>
            </a: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>
                <a:latin typeface="+mn-lt"/>
              </a:rPr>
              <a:t>一个字符串可以串接另一个字符串，也可以直接串接其他类型的数据。例如：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>
                <a:latin typeface="+mn-lt"/>
              </a:rPr>
              <a:t>str</a:t>
            </a:r>
            <a:r>
              <a:rPr lang="en-US" altLang="zh-CN" dirty="0">
                <a:latin typeface="+mn-lt"/>
              </a:rPr>
              <a:t> = </a:t>
            </a:r>
            <a:r>
              <a:rPr lang="en-US" altLang="zh-CN" dirty="0" err="1">
                <a:latin typeface="+mn-lt"/>
              </a:rPr>
              <a:t>str</a:t>
            </a:r>
            <a:r>
              <a:rPr lang="en-US" altLang="zh-CN" dirty="0">
                <a:latin typeface="+mn-lt"/>
              </a:rPr>
              <a:t> + “xyz” </a:t>
            </a:r>
            <a:r>
              <a:rPr lang="en-US" altLang="zh-CN">
                <a:latin typeface="+mn-lt"/>
              </a:rPr>
              <a:t>; </a:t>
            </a:r>
            <a:endParaRPr lang="en-US" altLang="zh-CN" dirty="0">
              <a:latin typeface="+mn-lt"/>
            </a:endParaRP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>
                <a:latin typeface="+mn-lt"/>
              </a:rPr>
              <a:t>int</a:t>
            </a:r>
            <a:r>
              <a:rPr lang="en-US" altLang="zh-CN" dirty="0">
                <a:latin typeface="+mn-lt"/>
              </a:rPr>
              <a:t> n = 100;</a:t>
            </a: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err="1">
                <a:latin typeface="+mn-lt"/>
              </a:rPr>
              <a:t>str</a:t>
            </a:r>
            <a:r>
              <a:rPr lang="en-US" altLang="zh-CN">
                <a:latin typeface="+mn-lt"/>
              </a:rPr>
              <a:t> = str + n;</a:t>
            </a:r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989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71736" y="770587"/>
            <a:ext cx="4429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示 </a:t>
            </a:r>
            <a:r>
              <a:rPr lang="zh-CN" altLang="en-US" sz="3600" b="1"/>
              <a:t>例</a:t>
            </a:r>
            <a:r>
              <a:rPr lang="en-US" altLang="zh-CN" sz="3600" b="1"/>
              <a:t>—StringTest</a:t>
            </a:r>
            <a:r>
              <a:rPr lang="zh-CN" altLang="en-US" sz="3600" b="1"/>
              <a:t>类</a:t>
            </a:r>
            <a:endParaRPr lang="zh-CN" altLang="en-US" sz="32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99740" y="1428736"/>
            <a:ext cx="6844094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1  public </a:t>
            </a:r>
            <a:r>
              <a:rPr lang="en-US" altLang="zh-CN" sz="1800">
                <a:ea typeface="宋体" pitchFamily="2" charset="-122"/>
              </a:rPr>
              <a:t>class StringTest </a:t>
            </a:r>
            <a:r>
              <a:rPr lang="en-US" altLang="zh-CN" sz="1800" dirty="0">
                <a:ea typeface="宋体" pitchFamily="2" charset="-122"/>
              </a:rPr>
              <a:t>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2      public static void main(String[] </a:t>
            </a:r>
            <a:r>
              <a:rPr lang="en-US" altLang="zh-CN" sz="1800" dirty="0" err="1">
                <a:ea typeface="宋体" pitchFamily="2" charset="-122"/>
              </a:rPr>
              <a:t>args</a:t>
            </a:r>
            <a:r>
              <a:rPr lang="en-US" altLang="zh-CN" sz="1800" dirty="0"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3          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no = 10;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4          String </a:t>
            </a:r>
            <a:r>
              <a:rPr lang="en-US" altLang="zh-CN" sz="1800" dirty="0" err="1">
                <a:ea typeface="宋体" pitchFamily="2" charset="-122"/>
              </a:rPr>
              <a:t>str</a:t>
            </a:r>
            <a:r>
              <a:rPr lang="en-US" altLang="zh-CN" sz="1800" dirty="0">
                <a:ea typeface="宋体" pitchFamily="2" charset="-122"/>
              </a:rPr>
              <a:t> = "</a:t>
            </a:r>
            <a:r>
              <a:rPr lang="en-US" altLang="zh-CN" sz="1800" dirty="0" err="1">
                <a:ea typeface="宋体" pitchFamily="2" charset="-122"/>
              </a:rPr>
              <a:t>abcdef</a:t>
            </a:r>
            <a:r>
              <a:rPr lang="en-US" altLang="zh-CN" sz="1800" dirty="0">
                <a:ea typeface="宋体" pitchFamily="2" charset="-122"/>
              </a:rPr>
              <a:t>";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5          String str1 = </a:t>
            </a:r>
            <a:r>
              <a:rPr lang="en-US" altLang="zh-CN" sz="1800" dirty="0" err="1">
                <a:ea typeface="宋体" pitchFamily="2" charset="-122"/>
              </a:rPr>
              <a:t>str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>
                <a:ea typeface="宋体" pitchFamily="2" charset="-122"/>
              </a:rPr>
              <a:t>+ “xyz” + no;</a:t>
            </a:r>
            <a:endParaRPr lang="en-US" altLang="zh-CN" sz="1800" dirty="0">
              <a:ea typeface="宋体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6 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7          </a:t>
            </a:r>
            <a:r>
              <a:rPr lang="en-US" altLang="zh-CN" sz="1800">
                <a:ea typeface="宋体" pitchFamily="2" charset="-122"/>
              </a:rPr>
              <a:t>str1 = str1 + </a:t>
            </a:r>
            <a:r>
              <a:rPr lang="en-US" altLang="zh-CN" sz="1800" dirty="0">
                <a:ea typeface="宋体" pitchFamily="2" charset="-122"/>
              </a:rPr>
              <a:t>"123";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8          char c = '</a:t>
            </a:r>
            <a:r>
              <a:rPr lang="zh-CN" altLang="en-US" sz="1800" dirty="0">
                <a:ea typeface="宋体" pitchFamily="2" charset="-122"/>
              </a:rPr>
              <a:t>国</a:t>
            </a:r>
            <a:r>
              <a:rPr lang="en-US" altLang="zh-CN" sz="1800" dirty="0">
                <a:ea typeface="宋体" pitchFamily="2" charset="-122"/>
              </a:rPr>
              <a:t>';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9 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10         double pi = 3.1416;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11         </a:t>
            </a:r>
            <a:r>
              <a:rPr lang="en-US" altLang="zh-CN" sz="1800">
                <a:ea typeface="宋体" pitchFamily="2" charset="-122"/>
              </a:rPr>
              <a:t>str1 = str1 + pi</a:t>
            </a:r>
            <a:r>
              <a:rPr lang="en-US" altLang="zh-CN" sz="1800" dirty="0">
                <a:ea typeface="宋体" pitchFamily="2" charset="-122"/>
              </a:rPr>
              <a:t>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12         </a:t>
            </a:r>
            <a:r>
              <a:rPr lang="en-US" altLang="zh-CN" sz="1800" dirty="0" err="1">
                <a:ea typeface="宋体" pitchFamily="2" charset="-122"/>
              </a:rPr>
              <a:t>boolean</a:t>
            </a:r>
            <a:r>
              <a:rPr lang="en-US" altLang="zh-CN" sz="1800" dirty="0">
                <a:ea typeface="宋体" pitchFamily="2" charset="-122"/>
              </a:rPr>
              <a:t> b = false;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13         </a:t>
            </a:r>
            <a:r>
              <a:rPr lang="en-US" altLang="zh-CN" sz="1800">
                <a:ea typeface="宋体" pitchFamily="2" charset="-122"/>
              </a:rPr>
              <a:t>str1 = str1 + </a:t>
            </a:r>
            <a:r>
              <a:rPr lang="en-US" altLang="zh-CN" sz="1800" dirty="0">
                <a:ea typeface="宋体" pitchFamily="2" charset="-122"/>
              </a:rPr>
              <a:t>b;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14         </a:t>
            </a:r>
            <a:r>
              <a:rPr lang="en-US" altLang="zh-CN" sz="1800">
                <a:ea typeface="宋体" pitchFamily="2" charset="-122"/>
              </a:rPr>
              <a:t>str1 = str1 + </a:t>
            </a:r>
            <a:r>
              <a:rPr lang="en-US" altLang="zh-CN" sz="1800" dirty="0">
                <a:ea typeface="宋体" pitchFamily="2" charset="-122"/>
              </a:rPr>
              <a:t>c;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15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16 	      </a:t>
            </a:r>
            <a:r>
              <a:rPr lang="en-US" altLang="zh-CN" sz="1800" dirty="0" err="1">
                <a:ea typeface="宋体" pitchFamily="2" charset="-122"/>
              </a:rPr>
              <a:t>System.out.println</a:t>
            </a:r>
            <a:r>
              <a:rPr lang="en-US" altLang="zh-CN" sz="1800" dirty="0">
                <a:ea typeface="宋体" pitchFamily="2" charset="-122"/>
              </a:rPr>
              <a:t>("str1 = " + str1);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17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itchFamily="2" charset="-122"/>
              </a:rPr>
              <a:t>18 }</a:t>
            </a:r>
          </a:p>
        </p:txBody>
      </p:sp>
    </p:spTree>
    <p:extLst>
      <p:ext uri="{BB962C8B-B14F-4D97-AF65-F5344CB8AC3E}">
        <p14:creationId xmlns:p14="http://schemas.microsoft.com/office/powerpoint/2010/main" val="3724950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练习</a:t>
            </a:r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67544" y="1700808"/>
            <a:ext cx="820891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String str1 = 4;        //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String str2 = 3.5f + “”;             //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(str2);        //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</a:t>
            </a:r>
            <a:r>
              <a:rPr lang="en-US" altLang="zh-CN" dirty="0"/>
              <a:t> .</a:t>
            </a:r>
            <a:r>
              <a:rPr lang="en-US" altLang="zh-CN" dirty="0" err="1"/>
              <a:t>println</a:t>
            </a:r>
            <a:r>
              <a:rPr lang="en-US" altLang="zh-CN" dirty="0"/>
              <a:t>(3+4+“Hello!”);     //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(“Hello!”+3+4);      //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(‘a’+1+“Hello!”);    //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(“Hello”+‘a’+1);     //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764704"/>
            <a:ext cx="6292814" cy="781814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9717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2.1 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关键字与保留字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2.2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标识符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2.3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变  量</a:t>
            </a:r>
            <a:endParaRPr lang="en-US" altLang="zh-CN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基本数据类型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sz="2600">
                <a:ea typeface="宋体" pitchFamily="2" charset="-122"/>
                <a:cs typeface="Times New Roman" pitchFamily="18" charset="0"/>
              </a:rPr>
              <a:t>数据类型转换</a:t>
            </a:r>
            <a:endParaRPr lang="en-US" altLang="zh-CN" sz="260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600">
                <a:ea typeface="宋体" pitchFamily="2" charset="-122"/>
                <a:cs typeface="Times New Roman" pitchFamily="18" charset="0"/>
              </a:rPr>
              <a:t>进制与进制间的转换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2.4 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运算符</a:t>
            </a:r>
            <a:endParaRPr lang="en-US" altLang="zh-CN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2.5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流程控制</a:t>
            </a:r>
            <a:endParaRPr lang="en-US" altLang="zh-CN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85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5860766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强制类型转换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085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自动类型转换的逆过程，将容量大的数据类型转换为容量小的数据类型。使用时要加上强制转换符（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），但可能造成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精度降低或溢出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格外要注意。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通常，字符串不能直接转换为基本类型，但通过基本类型对应的包装类则可以实现把字符串转换成基本类型。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 a = “43”;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Integer.parseInt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(a);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类型不可以转换为其它的数据类型。  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04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139952" y="770587"/>
            <a:ext cx="1944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练习</a:t>
            </a:r>
            <a:r>
              <a:rPr lang="en-US" altLang="zh-CN" sz="3600" b="1" dirty="0"/>
              <a:t>2</a:t>
            </a:r>
            <a:endParaRPr lang="zh-CN" altLang="en-US" sz="32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464210" y="1791980"/>
            <a:ext cx="684409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short  s = 5;</a:t>
            </a:r>
          </a:p>
          <a:p>
            <a:pPr eaLnBrk="1" hangingPunct="1"/>
            <a:r>
              <a:rPr lang="en-US" altLang="zh-CN" dirty="0"/>
              <a:t>      s = s-2;                       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byte b = 3;</a:t>
            </a:r>
          </a:p>
          <a:p>
            <a:pPr eaLnBrk="1" hangingPunct="1"/>
            <a:r>
              <a:rPr lang="en-US" altLang="zh-CN" dirty="0"/>
              <a:t>       b = b + 4;</a:t>
            </a:r>
            <a:r>
              <a:rPr lang="zh-CN" altLang="en-US" dirty="0"/>
              <a:t>                  </a:t>
            </a:r>
          </a:p>
          <a:p>
            <a:pPr eaLnBrk="1" hangingPunct="1"/>
            <a:r>
              <a:rPr lang="en-US" altLang="zh-CN" dirty="0"/>
              <a:t>       b = (byte)</a:t>
            </a:r>
            <a:r>
              <a:rPr lang="zh-CN" altLang="en-US" dirty="0"/>
              <a:t>(</a:t>
            </a:r>
            <a:r>
              <a:rPr lang="en-US" altLang="zh-CN" dirty="0"/>
              <a:t>b+4</a:t>
            </a:r>
            <a:r>
              <a:rPr lang="zh-CN" altLang="en-US" dirty="0"/>
              <a:t>)</a:t>
            </a:r>
            <a:r>
              <a:rPr lang="en-US" altLang="zh-CN" dirty="0"/>
              <a:t>;</a:t>
            </a:r>
            <a:r>
              <a:rPr lang="zh-CN" altLang="en-US" dirty="0"/>
              <a:t>        </a:t>
            </a:r>
            <a:endParaRPr 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char c = ‘a’;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 i = 5;</a:t>
            </a:r>
          </a:p>
          <a:p>
            <a:pPr eaLnBrk="1" hangingPunct="1"/>
            <a:r>
              <a:rPr lang="en-US" altLang="zh-CN" dirty="0"/>
              <a:t>      float d = .314F;</a:t>
            </a:r>
          </a:p>
          <a:p>
            <a:pPr eaLnBrk="1" hangingPunct="1"/>
            <a:r>
              <a:rPr lang="en-US" altLang="zh-CN" dirty="0"/>
              <a:t>      double result = </a:t>
            </a:r>
            <a:r>
              <a:rPr lang="en-US" altLang="zh-CN" dirty="0" err="1"/>
              <a:t>c+i+d</a:t>
            </a:r>
            <a:r>
              <a:rPr lang="en-US" altLang="zh-CN" dirty="0"/>
              <a:t>;     </a:t>
            </a:r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byte b = 5;</a:t>
            </a:r>
          </a:p>
          <a:p>
            <a:pPr eaLnBrk="1" hangingPunct="1"/>
            <a:r>
              <a:rPr lang="en-US" altLang="zh-CN" dirty="0"/>
              <a:t>       short s = 3;</a:t>
            </a:r>
          </a:p>
          <a:p>
            <a:pPr eaLnBrk="1" hangingPunct="1"/>
            <a:r>
              <a:rPr lang="en-US" altLang="zh-CN" dirty="0"/>
              <a:t>       short t = s + b;</a:t>
            </a:r>
            <a:r>
              <a:rPr lang="zh-CN" altLang="en-US" dirty="0"/>
              <a:t>          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37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判断是否能通过编译</a:t>
            </a:r>
          </a:p>
        </p:txBody>
      </p:sp>
    </p:spTree>
    <p:extLst>
      <p:ext uri="{BB962C8B-B14F-4D97-AF65-F5344CB8AC3E}">
        <p14:creationId xmlns:p14="http://schemas.microsoft.com/office/powerpoint/2010/main" val="3128576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2-4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运算符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9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692696"/>
            <a:ext cx="3196470" cy="79208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2.4 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92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运算符是一种特殊的符号，用以表示数据的运算、赋值和比较等。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算术运算符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赋值运算符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比较运算符（关系运算符）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逻辑运算符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位运算符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三元运算符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6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548680"/>
            <a:ext cx="3816424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算术运算符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91913"/>
              </p:ext>
            </p:extLst>
          </p:nvPr>
        </p:nvGraphicFramePr>
        <p:xfrm>
          <a:off x="501680" y="1484313"/>
          <a:ext cx="8356600" cy="4875821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范例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结果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正号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负号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b=4; -b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5+5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乘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5/5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取模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取余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7%5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自增（后）：先取值后运算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a=2;b=++a;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a=2;b=a++;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a=3;b=3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a=3;b=2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自减（前）：先运算后取值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自减（后）：先取值后运算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a=2;b=- -a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a=2;b=a- 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a=1;b=1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a=1;b=2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字符串相加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“He”+”llo”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80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5904656" cy="8572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算术运算符的注意问题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352928" cy="417646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如果对负数取模，可以把模数负号忽略不记，如：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5%-2=1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 但被模数是负数则不可忽略。此外，取模运算的结果不一定总是整数。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18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对于除号“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/”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，它的整数除和小数除是有区别的：整数之间做除法时，只保留整数部分而舍弃小数部分。 例如：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x=3510;x=x/1000*1000;  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的结果是？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18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+”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除字符串相加功能外，还能把非字符串转换成字符串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例如：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System.out.println("5+5="+5+5); 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打印结果是？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75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1</a:t>
            </a:r>
            <a:r>
              <a:rPr lang="zh-CN" altLang="en-US" b="1" dirty="0"/>
              <a:t>：算术运算符：自加、自减</a:t>
            </a: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511968" y="1412776"/>
            <a:ext cx="564420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public class TestSign{</a:t>
            </a:r>
          </a:p>
          <a:p>
            <a:pPr eaLnBrk="1" hangingPunct="1"/>
            <a:r>
              <a:rPr lang="en-US" altLang="zh-CN" sz="2000" dirty="0"/>
              <a:t>    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){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i1 </a:t>
            </a:r>
            <a:r>
              <a:rPr lang="en-US" altLang="zh-CN" sz="2000"/>
              <a:t>= 10;int i2 </a:t>
            </a:r>
            <a:r>
              <a:rPr lang="en-US" altLang="zh-CN" sz="2000" dirty="0"/>
              <a:t>= 20;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i1++;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</a:t>
            </a:r>
            <a:r>
              <a:rPr lang="en-US" altLang="zh-CN" sz="2000"/>
              <a:t>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</a:p>
          <a:p>
            <a:pPr eaLnBrk="1" hangingPunct="1"/>
            <a:r>
              <a:rPr lang="en-US" altLang="zh-CN" sz="2000" dirty="0"/>
              <a:t>                i = ++i1;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</a:p>
          <a:p>
            <a:pPr eaLnBrk="1" hangingPunct="1"/>
            <a:r>
              <a:rPr lang="en-US" altLang="zh-CN" sz="2000" dirty="0"/>
              <a:t>                i = i2--;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</a:p>
          <a:p>
            <a:pPr eaLnBrk="1" hangingPunct="1"/>
            <a:r>
              <a:rPr lang="en-US" altLang="zh-CN" sz="2000" dirty="0"/>
              <a:t>                i = --i2;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</a:p>
          <a:p>
            <a:pPr eaLnBrk="1" hangingPunct="1"/>
            <a:r>
              <a:rPr lang="en-US" altLang="zh-CN" sz="2000" dirty="0"/>
              <a:t>         }</a:t>
            </a:r>
          </a:p>
          <a:p>
            <a:pPr eaLnBrk="1" hangingPunct="1"/>
            <a:r>
              <a:rPr lang="en-US" altLang="zh-CN" sz="2000" dirty="0"/>
              <a:t>}</a:t>
            </a:r>
          </a:p>
        </p:txBody>
      </p:sp>
      <p:sp>
        <p:nvSpPr>
          <p:cNvPr id="32775" name="圆角矩形 3"/>
          <p:cNvSpPr>
            <a:spLocks noChangeArrowheads="1"/>
          </p:cNvSpPr>
          <p:nvPr/>
        </p:nvSpPr>
        <p:spPr bwMode="auto">
          <a:xfrm>
            <a:off x="6156176" y="2205039"/>
            <a:ext cx="2501776" cy="208805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32776" name="TextBox 1"/>
          <p:cNvSpPr txBox="1">
            <a:spLocks noChangeArrowheads="1"/>
          </p:cNvSpPr>
          <p:nvPr/>
        </p:nvSpPr>
        <p:spPr bwMode="auto">
          <a:xfrm>
            <a:off x="6300788" y="2205038"/>
            <a:ext cx="25542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输出：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i</a:t>
            </a:r>
            <a:r>
              <a:rPr lang="en-US" altLang="zh-CN"/>
              <a:t>=       </a:t>
            </a:r>
            <a:r>
              <a:rPr lang="en-US" altLang="zh-CN" dirty="0"/>
              <a:t>i1</a:t>
            </a:r>
            <a:r>
              <a:rPr lang="en-US" altLang="zh-CN"/>
              <a:t>= 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i</a:t>
            </a:r>
            <a:r>
              <a:rPr lang="en-US" altLang="zh-CN"/>
              <a:t>=</a:t>
            </a:r>
            <a:r>
              <a:rPr lang="zh-CN" altLang="en-US"/>
              <a:t>       </a:t>
            </a:r>
            <a:r>
              <a:rPr lang="en-US" altLang="zh-CN" dirty="0"/>
              <a:t>i1</a:t>
            </a:r>
            <a:r>
              <a:rPr lang="en-US" altLang="zh-CN"/>
              <a:t>= 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i</a:t>
            </a:r>
            <a:r>
              <a:rPr lang="en-US" altLang="zh-CN"/>
              <a:t>=       </a:t>
            </a:r>
            <a:r>
              <a:rPr lang="en-US" altLang="zh-CN" dirty="0"/>
              <a:t>i2</a:t>
            </a:r>
            <a:r>
              <a:rPr lang="en-US" altLang="zh-CN"/>
              <a:t>= 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i</a:t>
            </a:r>
            <a:r>
              <a:rPr lang="en-US" altLang="zh-CN"/>
              <a:t>=       i2=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4997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赋值运算符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符号：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=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当“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”两侧数据类型不一致时，可以使用自动类型转换或使用强制类型转换原则进行处理。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支持连续赋值。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扩展赋值运算符：</a:t>
            </a:r>
            <a:r>
              <a:rPr 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+=,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=, *=, /=, %=</a:t>
            </a:r>
          </a:p>
          <a:p>
            <a:pPr>
              <a:buFont typeface="Wingdings" pitchFamily="2" charset="2"/>
              <a:buChar char="l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99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赋值运算符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思考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       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short s = 3; </a:t>
            </a:r>
          </a:p>
          <a:p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                  s = s+2; 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①</a:t>
            </a:r>
            <a:endParaRPr lang="en-US" altLang="zh-CN" sz="2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                  s += 2;   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②</a:t>
            </a:r>
            <a:endParaRPr lang="en-US" altLang="zh-CN" sz="2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有什么区别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？ 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400" b="1" dirty="0">
              <a:ea typeface="宋体" pitchFamily="2" charset="-122"/>
            </a:endParaRPr>
          </a:p>
          <a:p>
            <a:r>
              <a:rPr lang="zh-CN" altLang="en-US" sz="2400" b="1" dirty="0">
                <a:ea typeface="宋体" pitchFamily="2" charset="-122"/>
              </a:rPr>
              <a:t>思考</a:t>
            </a:r>
            <a:r>
              <a:rPr lang="en-US" altLang="zh-CN" sz="2400" b="1" dirty="0">
                <a:ea typeface="宋体" pitchFamily="2" charset="-122"/>
              </a:rPr>
              <a:t>2</a:t>
            </a:r>
            <a:r>
              <a:rPr lang="zh-CN" altLang="en-US" sz="2400" b="1" dirty="0">
                <a:ea typeface="宋体" pitchFamily="2" charset="-122"/>
              </a:rPr>
              <a:t>：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= 1;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*= 0.1;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++;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487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0688"/>
            <a:ext cx="4824536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比较运算符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12858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比较运算符的结果都是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型，也就是要么是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，要么是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比较运算符“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==”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不能误写成“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=”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36694"/>
              </p:ext>
            </p:extLst>
          </p:nvPr>
        </p:nvGraphicFramePr>
        <p:xfrm>
          <a:off x="323528" y="1556792"/>
          <a:ext cx="8499723" cy="3260728"/>
        </p:xfrm>
        <a:graphic>
          <a:graphicData uri="http://schemas.openxmlformats.org/drawingml/2006/table">
            <a:tbl>
              <a:tblPr/>
              <a:tblGrid>
                <a:gridCol w="144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                                 范例                                         结果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相等于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4==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false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4!=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 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                          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4&lt;3                                                   false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                          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4&gt;3                                                   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小于等于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4&lt;=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false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大于等于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4&gt;=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检查是否是类的对象   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Hello”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instanceof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String        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2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电脑使用内存来记忆计算时所使用的数据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内存如何存储数据？</a:t>
            </a:r>
          </a:p>
          <a:p>
            <a:pPr>
              <a:lnSpc>
                <a:spcPct val="90000"/>
              </a:lnSpc>
            </a:pP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内存像旅馆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数据各式各样，要先根据数据的需求（即类型）为它申请一块合适的空间</a:t>
            </a:r>
          </a:p>
          <a:p>
            <a:pPr>
              <a:lnSpc>
                <a:spcPct val="90000"/>
              </a:lnSpc>
            </a:pPr>
            <a:endParaRPr lang="zh-CN" altLang="en-US" dirty="0">
              <a:ea typeface="宋体" charset="-122"/>
            </a:endParaRPr>
          </a:p>
          <a:p>
            <a:pPr lvl="3">
              <a:lnSpc>
                <a:spcPct val="90000"/>
              </a:lnSpc>
              <a:buFontTx/>
              <a:buBlip>
                <a:blip r:embed="rId3"/>
              </a:buBlip>
            </a:pPr>
            <a:endParaRPr lang="en-US" altLang="zh-CN" b="1" dirty="0">
              <a:ea typeface="黑体" pitchFamily="2" charset="-122"/>
            </a:endParaRPr>
          </a:p>
        </p:txBody>
      </p:sp>
      <p:pic>
        <p:nvPicPr>
          <p:cNvPr id="28675" name="Picture 3" descr="20060426-00000001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2667000"/>
            <a:ext cx="2263775" cy="1698625"/>
          </a:xfrm>
          <a:prstGeom prst="rect">
            <a:avLst/>
          </a:prstGeom>
          <a:noFill/>
        </p:spPr>
      </p:pic>
      <p:sp>
        <p:nvSpPr>
          <p:cNvPr id="28676" name="AutoShape 4"/>
          <p:cNvSpPr>
            <a:spLocks noChangeArrowheads="1"/>
          </p:cNvSpPr>
          <p:nvPr/>
        </p:nvSpPr>
        <p:spPr bwMode="gray">
          <a:xfrm>
            <a:off x="3563938" y="2925763"/>
            <a:ext cx="4895850" cy="1008062"/>
          </a:xfrm>
          <a:prstGeom prst="wedgeRoundRectCallout">
            <a:avLst>
              <a:gd name="adj1" fmla="val -61412"/>
              <a:gd name="adj2" fmla="val 54093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b="1">
                <a:ea typeface="黑体" pitchFamily="2" charset="-122"/>
              </a:rPr>
              <a:t>1</a:t>
            </a:r>
            <a:r>
              <a:rPr lang="zh-CN" altLang="en-US" b="1">
                <a:ea typeface="黑体" pitchFamily="2" charset="-122"/>
              </a:rPr>
              <a:t>、开房间（单人间、双人间、总统套间）     </a:t>
            </a:r>
          </a:p>
          <a:p>
            <a:pPr eaLnBrk="0" hangingPunct="0"/>
            <a:r>
              <a:rPr lang="en-US" altLang="zh-CN" b="1">
                <a:ea typeface="黑体" pitchFamily="2" charset="-122"/>
              </a:rPr>
              <a:t>2</a:t>
            </a:r>
            <a:r>
              <a:rPr lang="zh-CN" altLang="en-US" b="1">
                <a:ea typeface="黑体" pitchFamily="2" charset="-122"/>
              </a:rPr>
              <a:t>、入住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076825" y="3213100"/>
            <a:ext cx="863600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√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429256" y="0"/>
            <a:ext cx="3357586" cy="5762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sz="3200" b="1" dirty="0">
                <a:latin typeface="Verdana" pitchFamily="34" charset="0"/>
              </a:rPr>
              <a:t>如何保存数据呢？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062" y="162880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ea typeface="宋体" pitchFamily="2" charset="-122"/>
              </a:rPr>
              <a:t>思考</a:t>
            </a:r>
            <a:r>
              <a:rPr lang="en-US" altLang="zh-CN" sz="2400" b="1">
                <a:ea typeface="宋体" pitchFamily="2" charset="-122"/>
              </a:rPr>
              <a:t>1</a:t>
            </a:r>
            <a:r>
              <a:rPr lang="zh-CN" altLang="en-US" sz="2400" b="1">
                <a:ea typeface="宋体" pitchFamily="2" charset="-122"/>
              </a:rPr>
              <a:t>：</a:t>
            </a:r>
            <a:endParaRPr lang="en-US" altLang="zh-CN" sz="2400" b="1" dirty="0">
              <a:ea typeface="宋体" pitchFamily="2" charset="-122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</a:rPr>
              <a:t>	boolean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b1 = false;</a:t>
            </a:r>
          </a:p>
          <a:p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             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区分好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==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的区别。</a:t>
            </a:r>
          </a:p>
          <a:p>
            <a:r>
              <a:rPr lang="zh-CN" altLang="en-US" sz="2400">
                <a:solidFill>
                  <a:srgbClr val="C00000"/>
                </a:solidFill>
                <a:ea typeface="宋体" pitchFamily="2" charset="-122"/>
              </a:rPr>
              <a:t>            </a:t>
            </a:r>
            <a:r>
              <a:rPr lang="en-US" altLang="zh-CN" sz="2400">
                <a:solidFill>
                  <a:srgbClr val="C00000"/>
                </a:solidFill>
                <a:ea typeface="宋体" pitchFamily="2" charset="-122"/>
              </a:rPr>
              <a:t>if(b1==true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)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</a:rPr>
              <a:t>	    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结果为真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</a:rPr>
              <a:t>            else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itchFamily="2" charset="-122"/>
              </a:rPr>
              <a:t>	    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结果为</a:t>
            </a:r>
            <a:r>
              <a:rPr lang="zh-CN" altLang="en-US" sz="2400">
                <a:solidFill>
                  <a:srgbClr val="C00000"/>
                </a:solidFill>
                <a:ea typeface="宋体" pitchFamily="2" charset="-122"/>
              </a:rPr>
              <a:t>假</a:t>
            </a:r>
            <a:r>
              <a:rPr lang="en-US" altLang="zh-CN" sz="2400">
                <a:solidFill>
                  <a:srgbClr val="C00000"/>
                </a:solidFill>
                <a:ea typeface="宋体" pitchFamily="2" charset="-122"/>
              </a:rPr>
              <a:t>");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215226" y="764704"/>
            <a:ext cx="4824536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比较运算符</a:t>
            </a:r>
          </a:p>
        </p:txBody>
      </p:sp>
    </p:spTree>
    <p:extLst>
      <p:ext uri="{BB962C8B-B14F-4D97-AF65-F5344CB8AC3E}">
        <p14:creationId xmlns:p14="http://schemas.microsoft.com/office/powerpoint/2010/main" val="248519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42328"/>
              </p:ext>
            </p:extLst>
          </p:nvPr>
        </p:nvGraphicFramePr>
        <p:xfrm>
          <a:off x="359097" y="2636912"/>
          <a:ext cx="8461375" cy="3041458"/>
        </p:xfrm>
        <a:graphic>
          <a:graphicData uri="http://schemas.openxmlformats.org/drawingml/2006/table">
            <a:tbl>
              <a:tblPr/>
              <a:tblGrid>
                <a:gridCol w="86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4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3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a&amp;b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a&amp;&amp;b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a||b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!a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a^b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true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false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901" name="TextBox 1"/>
          <p:cNvSpPr txBox="1">
            <a:spLocks noChangeArrowheads="1"/>
          </p:cNvSpPr>
          <p:nvPr/>
        </p:nvSpPr>
        <p:spPr bwMode="auto">
          <a:xfrm>
            <a:off x="393700" y="1427142"/>
            <a:ext cx="8212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&amp;—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逻辑与        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|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逻辑或         ！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逻辑非</a:t>
            </a: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&amp;&amp;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短路与     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||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短路或        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^ —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逻辑异或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771800" y="728268"/>
            <a:ext cx="3960440" cy="6988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1197787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0688"/>
            <a:ext cx="4752528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逻辑运算符用于连接布尔型表达式，在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中不可以写成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3&lt;x&lt;6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，应该写成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x&gt;3 &amp; x&lt;6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&amp;”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&amp;&amp;”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的区别：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单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&amp;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时，左边无论真假，右边都进行运算；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双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&amp;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时，如果左边为真，右边参与运算，如果左边为假，那么右边不参与运算。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“|”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||”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的区别同理，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||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表示：当左边为真，右边不参与运算。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异或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 ^ 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与或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 | 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的不同之处是：当左右都为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时，结果为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400" u="sng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理解：异或，追求的是“异”</a:t>
            </a:r>
            <a:r>
              <a:rPr lang="en-US" altLang="zh-CN" sz="2400" u="sng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!</a:t>
            </a:r>
            <a:endParaRPr lang="zh-CN" altLang="en-US" sz="2400" u="sng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26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2</a:t>
            </a:r>
            <a:r>
              <a:rPr lang="zh-CN" altLang="en-US" b="1" dirty="0"/>
              <a:t>：请写出每题的输出结果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556792"/>
            <a:ext cx="3897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1;</a:t>
            </a:r>
          </a:p>
          <a:p>
            <a:r>
              <a:rPr lang="es-ES" altLang="zh-CN" sz="2000" dirty="0"/>
              <a:t>int y=1;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04048" y="1556792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if(x++==2 &amp;&amp; ++y==2){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3789040"/>
            <a:ext cx="8784976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55976" y="1556792"/>
            <a:ext cx="0" cy="496855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4221088"/>
            <a:ext cx="4041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| ++y==1){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969386" y="4221088"/>
            <a:ext cx="3851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</a:p>
          <a:p>
            <a:endParaRPr lang="es-ES" altLang="zh-CN" sz="2000" dirty="0"/>
          </a:p>
          <a:p>
            <a:r>
              <a:rPr lang="es-ES" altLang="zh-CN" sz="2000" dirty="0"/>
              <a:t>if(x++==1 || ++y==1){</a:t>
            </a:r>
          </a:p>
          <a:p>
            <a:r>
              <a:rPr lang="es-ES" altLang="zh-CN" sz="2000" dirty="0"/>
              <a:t>	x =7;</a:t>
            </a:r>
          </a:p>
          <a:p>
            <a:r>
              <a:rPr lang="es-ES" altLang="zh-CN" sz="2000" dirty="0"/>
              <a:t>}</a:t>
            </a:r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5000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06381"/>
            <a:ext cx="62464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新宋体" panose="02010609030101010101" pitchFamily="49" charset="-122"/>
              </a:rPr>
              <a:t>1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class  Test4  {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2.        public static void main (String []  </a:t>
            </a:r>
            <a:r>
              <a:rPr lang="en-US" altLang="zh-CN" sz="2400" dirty="0" err="1">
                <a:ea typeface="新宋体" panose="02010609030101010101" pitchFamily="49" charset="-122"/>
              </a:rPr>
              <a:t>args</a:t>
            </a:r>
            <a:r>
              <a:rPr lang="en-US" altLang="zh-CN" sz="2400" dirty="0">
                <a:ea typeface="新宋体" panose="02010609030101010101" pitchFamily="49" charset="-122"/>
              </a:rPr>
              <a:t>)  {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3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</a:t>
            </a:r>
            <a:r>
              <a:rPr lang="en-US" altLang="zh-CN" sz="2400" dirty="0" err="1">
                <a:ea typeface="新宋体" panose="02010609030101010101" pitchFamily="49" charset="-122"/>
              </a:rPr>
              <a:t>boolean</a:t>
            </a:r>
            <a:r>
              <a:rPr lang="en-US" altLang="zh-CN" sz="2400" dirty="0">
                <a:ea typeface="新宋体" panose="02010609030101010101" pitchFamily="49" charset="-122"/>
              </a:rPr>
              <a:t> x=true;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4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</a:t>
            </a:r>
            <a:r>
              <a:rPr lang="en-US" altLang="zh-CN" sz="2400" dirty="0" err="1">
                <a:ea typeface="新宋体" panose="02010609030101010101" pitchFamily="49" charset="-122"/>
              </a:rPr>
              <a:t>boolean</a:t>
            </a:r>
            <a:r>
              <a:rPr lang="en-US" altLang="zh-CN" sz="2400" dirty="0">
                <a:ea typeface="新宋体" panose="02010609030101010101" pitchFamily="49" charset="-122"/>
              </a:rPr>
              <a:t> y=false;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5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short z=42;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6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	    //if(y = true)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7.              if((z++==42)&amp;&amp;(y=true))z++;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8.              if((x=false) || (++z==45))  z++;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9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</a:p>
          <a:p>
            <a:r>
              <a:rPr lang="en-US" altLang="zh-CN" sz="2400" dirty="0">
                <a:ea typeface="新宋体" panose="02010609030101010101" pitchFamily="49" charset="-122"/>
              </a:rPr>
              <a:t>10.            System. </a:t>
            </a:r>
            <a:r>
              <a:rPr lang="en-US" altLang="zh-CN" sz="2400" dirty="0" err="1">
                <a:ea typeface="新宋体" panose="02010609030101010101" pitchFamily="49" charset="-122"/>
              </a:rPr>
              <a:t>out.println</a:t>
            </a:r>
            <a:r>
              <a:rPr lang="en-US" altLang="zh-CN" sz="2400" dirty="0">
                <a:ea typeface="新宋体" panose="02010609030101010101" pitchFamily="49" charset="-122"/>
              </a:rPr>
              <a:t>(“z=”+z);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11.            }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12.   }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zh-CN" altLang="zh-CN" sz="2400" dirty="0">
                <a:ea typeface="新宋体" panose="02010609030101010101" pitchFamily="49" charset="-122"/>
              </a:rPr>
              <a:t>结果为：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83671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【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面试题</a:t>
            </a:r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】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程序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输出：</a:t>
            </a:r>
            <a:endParaRPr lang="en-US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406381"/>
            <a:ext cx="7920880" cy="4830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42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212694" cy="853822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6.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三元运算符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4460"/>
            <a:ext cx="8229600" cy="455080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格式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)?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：表达式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运算后的结果是表达式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运算后的结果是表达式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和表达式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同种类型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b="1" dirty="0">
                <a:ea typeface="宋体" pitchFamily="2" charset="-122"/>
              </a:rPr>
              <a:t>三元运算符与</a:t>
            </a:r>
            <a:r>
              <a:rPr lang="en-US" altLang="zh-CN" b="1" dirty="0">
                <a:ea typeface="宋体" pitchFamily="2" charset="-122"/>
              </a:rPr>
              <a:t>if-else</a:t>
            </a:r>
            <a:r>
              <a:rPr lang="zh-CN" altLang="en-US" b="1" dirty="0">
                <a:ea typeface="宋体" pitchFamily="2" charset="-122"/>
              </a:rPr>
              <a:t>的联系与区别：</a:t>
            </a:r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itchFamily="2" charset="-122"/>
              </a:rPr>
              <a:t>	1</a:t>
            </a:r>
            <a:r>
              <a:rPr lang="zh-CN" altLang="en-US" sz="2000" dirty="0">
                <a:ea typeface="宋体" pitchFamily="2" charset="-122"/>
              </a:rPr>
              <a:t>）三元运算符可简化</a:t>
            </a:r>
            <a:r>
              <a:rPr lang="en-US" altLang="zh-CN" sz="2000" dirty="0">
                <a:ea typeface="宋体" pitchFamily="2" charset="-122"/>
              </a:rPr>
              <a:t>if-else</a:t>
            </a:r>
            <a:r>
              <a:rPr lang="zh-CN" altLang="en-US" sz="2000" dirty="0">
                <a:ea typeface="宋体" pitchFamily="2" charset="-122"/>
              </a:rPr>
              <a:t>语句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itchFamily="2" charset="-122"/>
              </a:rPr>
              <a:t>	2</a:t>
            </a:r>
            <a:r>
              <a:rPr lang="zh-CN" altLang="en-US" sz="2000" dirty="0">
                <a:ea typeface="宋体" pitchFamily="2" charset="-122"/>
              </a:rPr>
              <a:t>）三元运算符要求必须返回一个结果。</a:t>
            </a:r>
            <a:endParaRPr lang="en-US" altLang="zh-CN" sz="20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itchFamily="2" charset="-122"/>
              </a:rPr>
              <a:t>	3</a:t>
            </a:r>
            <a:r>
              <a:rPr lang="zh-CN" altLang="en-US" sz="2000" dirty="0">
                <a:ea typeface="宋体" pitchFamily="2" charset="-122"/>
              </a:rPr>
              <a:t>）</a:t>
            </a:r>
            <a:r>
              <a:rPr lang="en-US" altLang="zh-CN" sz="2000" dirty="0">
                <a:ea typeface="宋体" pitchFamily="2" charset="-122"/>
              </a:rPr>
              <a:t>if</a:t>
            </a:r>
            <a:r>
              <a:rPr lang="zh-CN" altLang="en-US" sz="2000" dirty="0">
                <a:ea typeface="宋体" pitchFamily="2" charset="-122"/>
              </a:rPr>
              <a:t>后的代码块可有多个语句</a:t>
            </a:r>
          </a:p>
          <a:p>
            <a:pPr lvl="1">
              <a:buFont typeface="Wingdings" pitchFamily="2" charset="2"/>
              <a:buChar char="Ø"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683896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练习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 获取两个数中的较大数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获取三个数中的较大数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39752" y="1988840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08484" y="2708920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652591" y="2001416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52591" y="3153544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04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tim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714"/>
          <a:stretch/>
        </p:blipFill>
        <p:spPr bwMode="auto">
          <a:xfrm>
            <a:off x="8460432" y="1486044"/>
            <a:ext cx="432048" cy="49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718344" y="979488"/>
            <a:ext cx="3097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</a:rPr>
              <a:t>运算符的优先级</a:t>
            </a: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236258" y="2047817"/>
            <a:ext cx="3601789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运算符有不同的优先级，所谓优先级就是表达式运算中的运算顺序。如右表，上一行运算符总优先于下一行。 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只有单目运算符、赋值运算符是从右向左运算的。</a:t>
            </a:r>
            <a:endParaRPr lang="en-US" altLang="zh-CN" dirty="0"/>
          </a:p>
          <a:p>
            <a:pPr eaLnBrk="1" hangingPunct="1"/>
            <a:endParaRPr lang="zh-CN" altLang="en-US" sz="2200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39201"/>
              </p:ext>
            </p:extLst>
          </p:nvPr>
        </p:nvGraphicFramePr>
        <p:xfrm>
          <a:off x="4139952" y="735920"/>
          <a:ext cx="3960440" cy="593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4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.  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+mn-lt"/>
                          <a:cs typeface="Times New Roman" pitchFamily="18" charset="0"/>
                        </a:rPr>
                        <a:t> ()    </a:t>
                      </a:r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{}    ;    ,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R—&gt;L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++    --    ~    !(data</a:t>
                      </a:r>
                      <a:r>
                        <a:rPr lang="en-US" altLang="zh-CN" b="0" baseline="0" dirty="0">
                          <a:latin typeface="+mn-lt"/>
                          <a:cs typeface="Times New Roman" pitchFamily="18" charset="0"/>
                        </a:rPr>
                        <a:t> type)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*    /    %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+    -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&lt;&lt;    &gt;&gt;    &gt;&gt;&gt;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&lt;    &gt;  </a:t>
                      </a:r>
                      <a:r>
                        <a:rPr lang="en-US" altLang="zh-CN" b="0" baseline="0" dirty="0">
                          <a:latin typeface="+mn-lt"/>
                          <a:cs typeface="Times New Roman" pitchFamily="18" charset="0"/>
                        </a:rPr>
                        <a:t>  &lt;=    &gt;=    </a:t>
                      </a:r>
                      <a:r>
                        <a:rPr lang="en-US" altLang="zh-CN" b="0" baseline="0" dirty="0" err="1">
                          <a:latin typeface="+mn-lt"/>
                          <a:cs typeface="Times New Roman" pitchFamily="18" charset="0"/>
                        </a:rPr>
                        <a:t>instanceof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==    !=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&amp;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^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|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&amp;&amp;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||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?    :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R—&gt;L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=    *=     /=    %=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+=    -=    &lt;&lt;=    &gt;&gt;=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itchFamily="18" charset="0"/>
                        </a:rPr>
                        <a:t>&gt;&gt;&gt;=    &amp;=    ^=    |=</a:t>
                      </a:r>
                      <a:endParaRPr lang="zh-CN" alt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26691" y="941449"/>
            <a:ext cx="45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4973" y="6163641"/>
            <a:ext cx="47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2246713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987824" y="1556792"/>
            <a:ext cx="2880320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>
                <a:latin typeface="+mn-lt"/>
                <a:ea typeface="宋体" pitchFamily="2" charset="-122"/>
                <a:cs typeface="Times New Roman" pitchFamily="18" charset="0"/>
              </a:rPr>
              <a:t>进  制</a:t>
            </a:r>
            <a:endParaRPr lang="zh-CN" altLang="en-US" sz="44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3645024"/>
            <a:ext cx="8220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世界上有</a:t>
            </a:r>
            <a:r>
              <a:rPr lang="en-US" altLang="zh-CN" sz="3200" b="1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3200" b="1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种人 ，认识和不认识二进制的。</a:t>
            </a:r>
            <a:endParaRPr lang="en-US" altLang="zh-CN" sz="3200" b="1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035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50" y="4509120"/>
            <a:ext cx="3439950" cy="231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  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对于整数，有四种表示方式：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二进制：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0,1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以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0b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0B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开头。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十进制：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0-9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1.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八进制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0-7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以数字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开头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表示。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十六进制：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0-9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及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A-F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进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以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0x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0X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开头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表示。此处的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A-F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不区分大小写。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0x21AF +1= 0X21B0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97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1268760"/>
          <a:ext cx="6912768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41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728" y="2357430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房间类型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1428728" y="3500438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房间名称</a:t>
            </a:r>
          </a:p>
        </p:txBody>
      </p:sp>
      <p:sp>
        <p:nvSpPr>
          <p:cNvPr id="6" name="矩形 5"/>
          <p:cNvSpPr/>
          <p:nvPr/>
        </p:nvSpPr>
        <p:spPr>
          <a:xfrm>
            <a:off x="1428728" y="4714884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入住的客人</a:t>
            </a:r>
          </a:p>
        </p:txBody>
      </p:sp>
      <p:sp>
        <p:nvSpPr>
          <p:cNvPr id="7" name="矩形 6"/>
          <p:cNvSpPr/>
          <p:nvPr/>
        </p:nvSpPr>
        <p:spPr>
          <a:xfrm>
            <a:off x="5286380" y="2357430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5286380" y="3500438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名称</a:t>
            </a:r>
          </a:p>
        </p:txBody>
      </p:sp>
      <p:sp>
        <p:nvSpPr>
          <p:cNvPr id="9" name="矩形 8"/>
          <p:cNvSpPr/>
          <p:nvPr/>
        </p:nvSpPr>
        <p:spPr>
          <a:xfrm>
            <a:off x="5286380" y="4714884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要存储的数据</a:t>
            </a:r>
          </a:p>
        </p:txBody>
      </p:sp>
      <p:sp>
        <p:nvSpPr>
          <p:cNvPr id="10" name="椭圆 9"/>
          <p:cNvSpPr/>
          <p:nvPr/>
        </p:nvSpPr>
        <p:spPr>
          <a:xfrm>
            <a:off x="1571604" y="1428736"/>
            <a:ext cx="1643074" cy="57150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酒店房间</a:t>
            </a:r>
          </a:p>
        </p:txBody>
      </p:sp>
      <p:cxnSp>
        <p:nvCxnSpPr>
          <p:cNvPr id="12" name="直接箭头连接符 11"/>
          <p:cNvCxnSpPr>
            <a:stCxn id="4" idx="3"/>
          </p:cNvCxnSpPr>
          <p:nvPr/>
        </p:nvCxnSpPr>
        <p:spPr>
          <a:xfrm>
            <a:off x="3286116" y="2750339"/>
            <a:ext cx="185738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86116" y="3857628"/>
            <a:ext cx="185738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14678" y="5143512"/>
            <a:ext cx="185738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286380" y="1428736"/>
            <a:ext cx="1643074" cy="57150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变量</a:t>
            </a:r>
          </a:p>
        </p:txBody>
      </p:sp>
      <p:sp>
        <p:nvSpPr>
          <p:cNvPr id="18" name="右大括号 17"/>
          <p:cNvSpPr/>
          <p:nvPr/>
        </p:nvSpPr>
        <p:spPr>
          <a:xfrm>
            <a:off x="7286644" y="2571744"/>
            <a:ext cx="714380" cy="2643206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15338" y="3357562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三要素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1268760"/>
          <a:ext cx="6912768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八进制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08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764704"/>
            <a:ext cx="4104456" cy="79208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39719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所有数字在计算机底层都以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二进制</a:t>
            </a:r>
            <a:r>
              <a:rPr lang="zh-CN" altLang="en-US" sz="2400" dirty="0">
                <a:ea typeface="宋体" pitchFamily="2" charset="-122"/>
              </a:rPr>
              <a:t>形式存在。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计算机以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补码</a:t>
            </a:r>
            <a:r>
              <a:rPr lang="zh-CN" altLang="en-US" sz="2400" dirty="0">
                <a:ea typeface="宋体" pitchFamily="2" charset="-122"/>
              </a:rPr>
              <a:t>的形式保存所有的整数。</a:t>
            </a:r>
            <a:endParaRPr lang="en-US" altLang="zh-CN" sz="2400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正数的原码、反码、补码都相同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原码</a:t>
            </a:r>
            <a:r>
              <a:rPr lang="zh-CN" altLang="en-US" sz="2400" dirty="0">
                <a:ea typeface="宋体" pitchFamily="2" charset="-122"/>
              </a:rPr>
              <a:t>：直接将一个数值换成二进制数。最高位是符号位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负数的反码</a:t>
            </a:r>
            <a:r>
              <a:rPr lang="zh-CN" altLang="en-US" sz="2400" dirty="0">
                <a:ea typeface="宋体" pitchFamily="2" charset="-122"/>
              </a:rPr>
              <a:t>：是对原码按位取反，只是最高位（符号位）确定为</a:t>
            </a:r>
            <a:r>
              <a:rPr lang="en-US" altLang="zh-CN" sz="24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。</a:t>
            </a:r>
            <a:endParaRPr lang="en-US" altLang="zh-CN" sz="2400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负数的补码</a:t>
            </a:r>
            <a:r>
              <a:rPr lang="zh-CN" altLang="en-US" sz="2400" dirty="0">
                <a:ea typeface="宋体" pitchFamily="2" charset="-122"/>
              </a:rPr>
              <a:t>：其反码加</a:t>
            </a:r>
            <a:r>
              <a:rPr lang="en-US" altLang="zh-CN" sz="24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Java</a:t>
            </a:r>
            <a:r>
              <a:rPr lang="zh-CN" altLang="en-US" sz="2400" dirty="0">
                <a:ea typeface="宋体" pitchFamily="2" charset="-122"/>
              </a:rPr>
              <a:t>整数常量默认是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zh-CN" altLang="en-US" sz="2400" dirty="0">
                <a:ea typeface="宋体" pitchFamily="2" charset="-122"/>
              </a:rPr>
              <a:t>类型，当用二进制定义整数时，其第</a:t>
            </a:r>
            <a:r>
              <a:rPr lang="en-US" altLang="zh-CN" sz="2400" dirty="0">
                <a:ea typeface="宋体" pitchFamily="2" charset="-122"/>
              </a:rPr>
              <a:t>32</a:t>
            </a:r>
            <a:r>
              <a:rPr lang="zh-CN" altLang="en-US" sz="2400" dirty="0">
                <a:ea typeface="宋体" pitchFamily="2" charset="-122"/>
              </a:rPr>
              <a:t>位是符号位；当是</a:t>
            </a:r>
            <a:r>
              <a:rPr lang="en-US" altLang="zh-CN" sz="2400" dirty="0">
                <a:ea typeface="宋体" pitchFamily="2" charset="-122"/>
              </a:rPr>
              <a:t>long</a:t>
            </a:r>
            <a:r>
              <a:rPr lang="zh-CN" altLang="en-US" sz="2400" dirty="0">
                <a:ea typeface="宋体" pitchFamily="2" charset="-122"/>
              </a:rPr>
              <a:t>类型时，二进制默认占</a:t>
            </a:r>
            <a:r>
              <a:rPr lang="en-US" altLang="zh-CN" sz="2400" dirty="0">
                <a:ea typeface="宋体" pitchFamily="2" charset="-122"/>
              </a:rPr>
              <a:t>64</a:t>
            </a:r>
            <a:r>
              <a:rPr lang="zh-CN" altLang="en-US" sz="2400" dirty="0">
                <a:ea typeface="宋体" pitchFamily="2" charset="-122"/>
              </a:rPr>
              <a:t>位，第</a:t>
            </a:r>
            <a:r>
              <a:rPr lang="en-US" altLang="zh-CN" sz="2400" dirty="0">
                <a:ea typeface="宋体" pitchFamily="2" charset="-122"/>
              </a:rPr>
              <a:t>64</a:t>
            </a:r>
            <a:r>
              <a:rPr lang="zh-CN" altLang="en-US" sz="2400" dirty="0">
                <a:ea typeface="宋体" pitchFamily="2" charset="-122"/>
              </a:rPr>
              <a:t>位是符号位</a:t>
            </a:r>
          </a:p>
        </p:txBody>
      </p:sp>
    </p:spTree>
    <p:extLst>
      <p:ext uri="{BB962C8B-B14F-4D97-AF65-F5344CB8AC3E}">
        <p14:creationId xmlns:p14="http://schemas.microsoft.com/office/powerpoint/2010/main" val="2287244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0"/>
            <a:ext cx="8229600" cy="857256"/>
          </a:xfrm>
        </p:spPr>
        <p:txBody>
          <a:bodyPr/>
          <a:lstStyle/>
          <a:p>
            <a:r>
              <a:rPr lang="en-US" altLang="zh-CN" dirty="0"/>
              <a:t>1+(-1)=0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0166" y="26431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19288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28596" y="3500438"/>
            <a:ext cx="814393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66" y="421481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0"/>
            <a:ext cx="8229600" cy="857256"/>
          </a:xfrm>
        </p:spPr>
        <p:txBody>
          <a:bodyPr/>
          <a:lstStyle/>
          <a:p>
            <a:r>
              <a:rPr lang="en-US" altLang="zh-CN" dirty="0"/>
              <a:t>1+(-1)=0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0166" y="26431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19288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28596" y="3500438"/>
            <a:ext cx="814393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66" y="421481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00166" y="492919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0"/>
            <a:ext cx="8229600" cy="857256"/>
          </a:xfrm>
        </p:spPr>
        <p:txBody>
          <a:bodyPr/>
          <a:lstStyle/>
          <a:p>
            <a:r>
              <a:rPr lang="en-US" altLang="zh-CN" dirty="0"/>
              <a:t>1+(-1)=0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0166" y="26431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19288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28596" y="3500438"/>
            <a:ext cx="814393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66" y="421481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4586" y="620688"/>
            <a:ext cx="4852654" cy="8572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进制间转化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进制的基本转换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 二进制互转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二进制转成十进制  乘以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的幂数</a:t>
            </a:r>
            <a:endParaRPr lang="en-US" altLang="zh-CN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十进制转成二进制  除以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取余数</a:t>
            </a:r>
            <a:endParaRPr lang="en-US" altLang="zh-CN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  八进制互转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   十六进制互转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八进制互转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 十六进制互转</a:t>
            </a:r>
          </a:p>
          <a:p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00100" y="5203847"/>
            <a:ext cx="1511300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44788" y="5924572"/>
            <a:ext cx="1512887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45013" y="5059384"/>
            <a:ext cx="1512887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73800" y="5059384"/>
            <a:ext cx="1512888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85852" y="5300336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十进制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276599" y="6060206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二进制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062549" y="5195729"/>
            <a:ext cx="1152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八进制</a:t>
            </a: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6654775" y="5159564"/>
            <a:ext cx="1331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十六进制</a:t>
            </a:r>
          </a:p>
        </p:txBody>
      </p:sp>
      <p:cxnSp>
        <p:nvCxnSpPr>
          <p:cNvPr id="12" name="直接箭头连接符 11"/>
          <p:cNvCxnSpPr>
            <a:endCxn id="5" idx="2"/>
          </p:cNvCxnSpPr>
          <p:nvPr/>
        </p:nvCxnSpPr>
        <p:spPr>
          <a:xfrm>
            <a:off x="2368525" y="5737247"/>
            <a:ext cx="576263" cy="4746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457675" y="5635647"/>
            <a:ext cx="503238" cy="33972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57675" y="5635647"/>
            <a:ext cx="2197100" cy="5762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10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0"/>
            <a:ext cx="8229600" cy="857256"/>
          </a:xfrm>
        </p:spPr>
        <p:txBody>
          <a:bodyPr/>
          <a:lstStyle/>
          <a:p>
            <a:r>
              <a:rPr lang="zh-CN" altLang="en-US" dirty="0"/>
              <a:t>其他进制转换成十进制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28662" y="1214422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二进制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57224" y="2857496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八进制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57224" y="4857760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十六进制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215206" y="2857496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十进制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2643174" y="1571612"/>
            <a:ext cx="4572032" cy="17145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500298" y="3571876"/>
            <a:ext cx="471490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714612" y="3929066"/>
            <a:ext cx="4786346" cy="15716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0"/>
            <a:ext cx="8229600" cy="857256"/>
          </a:xfrm>
        </p:spPr>
        <p:txBody>
          <a:bodyPr/>
          <a:lstStyle/>
          <a:p>
            <a:r>
              <a:rPr lang="zh-CN" altLang="en-US" dirty="0"/>
              <a:t>十进制转换成其他进制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28662" y="1214422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二进制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57224" y="2857496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八进制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57224" y="4857760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十六进制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215206" y="2857496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十进制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rot="10800000">
            <a:off x="2857488" y="1714488"/>
            <a:ext cx="4214842" cy="13573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2714612" y="3214686"/>
            <a:ext cx="4572032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2786050" y="3643314"/>
            <a:ext cx="4500594" cy="17859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-142900"/>
            <a:ext cx="8229600" cy="857256"/>
          </a:xfrm>
        </p:spPr>
        <p:txBody>
          <a:bodyPr/>
          <a:lstStyle/>
          <a:p>
            <a:r>
              <a:rPr lang="zh-CN" altLang="en-US" dirty="0"/>
              <a:t>二进制转换成八进制、十六进制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42910" y="1071546"/>
            <a:ext cx="2214578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八进制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14348" y="3571876"/>
            <a:ext cx="2214578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十六进制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286512" y="2285992"/>
            <a:ext cx="2214578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二进制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8926" y="714356"/>
            <a:ext cx="3857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二进制数：</a:t>
            </a:r>
            <a:r>
              <a:rPr lang="en-US" altLang="zh-CN" dirty="0"/>
              <a:t>1100 00100011</a:t>
            </a:r>
          </a:p>
          <a:p>
            <a:r>
              <a:rPr lang="zh-CN" altLang="en-US" dirty="0"/>
              <a:t>规则：从右往左开始，每三位转换成一个八进制数，最后拼接即可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00364" y="3714752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10800000">
            <a:off x="2928926" y="1571612"/>
            <a:ext cx="3143272" cy="13573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rot="10800000" flipV="1">
            <a:off x="3000364" y="3357561"/>
            <a:ext cx="3143272" cy="8188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8926" y="1785926"/>
            <a:ext cx="3000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011:3</a:t>
            </a:r>
          </a:p>
          <a:p>
            <a:r>
              <a:rPr lang="en-US" altLang="zh-CN" dirty="0"/>
              <a:t>100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000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110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</a:p>
          <a:p>
            <a:r>
              <a:rPr lang="en-US" altLang="zh-CN" dirty="0"/>
              <a:t>6043</a:t>
            </a:r>
          </a:p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71802" y="4071942"/>
            <a:ext cx="38576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二进制数：</a:t>
            </a:r>
            <a:r>
              <a:rPr lang="en-US" altLang="zh-CN" dirty="0"/>
              <a:t>11100 00100011</a:t>
            </a:r>
          </a:p>
          <a:p>
            <a:r>
              <a:rPr lang="zh-CN" altLang="en-US" dirty="0"/>
              <a:t>规则：从右往左开始，每四位转换成一个十六进制数，最后拼接即可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0011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0010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1100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0001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1C23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-142900"/>
            <a:ext cx="8229600" cy="857256"/>
          </a:xfrm>
        </p:spPr>
        <p:txBody>
          <a:bodyPr/>
          <a:lstStyle/>
          <a:p>
            <a:r>
              <a:rPr lang="zh-CN" altLang="en-US" dirty="0"/>
              <a:t>八进制、十六进制转换成二进制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42910" y="1071546"/>
            <a:ext cx="2214578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八进制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14348" y="3571876"/>
            <a:ext cx="2214578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十六进制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286512" y="2285992"/>
            <a:ext cx="2214578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二进制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3000364" y="1428736"/>
            <a:ext cx="3071834" cy="10715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000364" y="3000372"/>
            <a:ext cx="3214710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6450" y="1357298"/>
            <a:ext cx="7537450" cy="4816475"/>
          </a:xfrm>
        </p:spPr>
        <p:txBody>
          <a:bodyPr>
            <a:normAutofit/>
          </a:bodyPr>
          <a:lstStyle/>
          <a:p>
            <a:pPr marL="361950" indent="-361950" eaLnBrk="1" hangingPunct="1">
              <a:defRPr/>
            </a:pPr>
            <a:r>
              <a:rPr lang="zh-CN" altLang="en-US" b="1" dirty="0">
                <a:latin typeface="+mj-lt"/>
                <a:ea typeface="宋体" pitchFamily="2" charset="-122"/>
              </a:rPr>
              <a:t>变量的作用 </a:t>
            </a:r>
            <a:r>
              <a:rPr lang="en-US" altLang="zh-CN" dirty="0">
                <a:latin typeface="+mj-lt"/>
                <a:ea typeface="宋体" pitchFamily="2" charset="-122"/>
              </a:rPr>
              <a:t>— </a:t>
            </a:r>
            <a:r>
              <a:rPr lang="zh-CN" altLang="en-US" dirty="0">
                <a:latin typeface="+mj-lt"/>
                <a:ea typeface="宋体" pitchFamily="2" charset="-122"/>
              </a:rPr>
              <a:t>保存数据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61950" indent="-361950" eaLnBrk="1" hangingPunct="1">
              <a:defRPr/>
            </a:pPr>
            <a:r>
              <a:rPr lang="zh-CN" altLang="en-US" b="1" dirty="0">
                <a:latin typeface="+mj-lt"/>
                <a:ea typeface="宋体" pitchFamily="2" charset="-122"/>
              </a:rPr>
              <a:t>声明变量</a:t>
            </a:r>
            <a:endParaRPr lang="en-US" altLang="zh-CN" b="1" dirty="0">
              <a:latin typeface="+mj-lt"/>
              <a:ea typeface="宋体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语法：</a:t>
            </a:r>
            <a:r>
              <a:rPr lang="en-US" altLang="zh-CN" dirty="0">
                <a:latin typeface="+mj-lt"/>
                <a:ea typeface="宋体" pitchFamily="2" charset="-122"/>
              </a:rPr>
              <a:t>&lt;</a:t>
            </a:r>
            <a:r>
              <a:rPr lang="zh-CN" altLang="en-US" i="1" dirty="0">
                <a:latin typeface="+mj-lt"/>
                <a:ea typeface="宋体" pitchFamily="2" charset="-122"/>
              </a:rPr>
              <a:t>数据类型</a:t>
            </a:r>
            <a:r>
              <a:rPr lang="en-US" altLang="zh-CN" dirty="0">
                <a:latin typeface="+mj-lt"/>
                <a:ea typeface="宋体" pitchFamily="2" charset="-122"/>
              </a:rPr>
              <a:t>&gt; </a:t>
            </a:r>
            <a:r>
              <a:rPr lang="zh-CN" altLang="en-US" dirty="0">
                <a:latin typeface="+mj-lt"/>
                <a:ea typeface="宋体" pitchFamily="2" charset="-122"/>
              </a:rPr>
              <a:t> </a:t>
            </a:r>
            <a:r>
              <a:rPr lang="en-US" altLang="zh-CN" dirty="0">
                <a:latin typeface="+mj-lt"/>
                <a:ea typeface="宋体" pitchFamily="2" charset="-122"/>
              </a:rPr>
              <a:t>&lt;</a:t>
            </a:r>
            <a:r>
              <a:rPr lang="zh-CN" altLang="en-US" i="1" dirty="0">
                <a:latin typeface="+mj-lt"/>
                <a:ea typeface="宋体" pitchFamily="2" charset="-122"/>
              </a:rPr>
              <a:t>变量名称</a:t>
            </a:r>
            <a:r>
              <a:rPr lang="en-US" altLang="zh-CN" dirty="0">
                <a:latin typeface="+mj-lt"/>
                <a:ea typeface="宋体" pitchFamily="2" charset="-122"/>
              </a:rPr>
              <a:t>&gt;</a:t>
            </a:r>
          </a:p>
          <a:p>
            <a:pPr marL="704850" lvl="1" indent="-361950" eaLnBrk="1" hangingPunct="1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例如：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var</a:t>
            </a:r>
            <a:r>
              <a:rPr lang="en-US" altLang="zh-CN" dirty="0">
                <a:latin typeface="+mj-lt"/>
                <a:ea typeface="宋体" pitchFamily="2" charset="-122"/>
              </a:rPr>
              <a:t>;</a:t>
            </a:r>
          </a:p>
          <a:p>
            <a:pPr marL="361950" lvl="1" indent="-361950"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+mj-lt"/>
                <a:ea typeface="宋体" pitchFamily="2" charset="-122"/>
              </a:rPr>
              <a:t>变量的赋值</a:t>
            </a:r>
            <a:endParaRPr lang="en-US" altLang="zh-CN" sz="2800" b="1" dirty="0">
              <a:latin typeface="+mj-lt"/>
              <a:ea typeface="宋体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>
                <a:ea typeface="宋体" pitchFamily="2" charset="-122"/>
              </a:rPr>
              <a:t>语法：</a:t>
            </a:r>
            <a:r>
              <a:rPr lang="en-US" altLang="zh-CN" dirty="0">
                <a:ea typeface="宋体" pitchFamily="2" charset="-122"/>
              </a:rPr>
              <a:t>&lt;</a:t>
            </a:r>
            <a:r>
              <a:rPr lang="zh-CN" altLang="en-US" i="1" dirty="0">
                <a:latin typeface="+mj-lt"/>
                <a:ea typeface="宋体" pitchFamily="2" charset="-122"/>
              </a:rPr>
              <a:t>变量名称</a:t>
            </a:r>
            <a:r>
              <a:rPr lang="en-US" altLang="zh-CN" i="1" dirty="0">
                <a:latin typeface="+mj-lt"/>
                <a:ea typeface="宋体" pitchFamily="2" charset="-122"/>
              </a:rPr>
              <a:t>&gt; </a:t>
            </a:r>
            <a:r>
              <a:rPr lang="en-US" altLang="zh-CN" dirty="0">
                <a:latin typeface="+mj-lt"/>
                <a:ea typeface="宋体" pitchFamily="2" charset="-122"/>
              </a:rPr>
              <a:t>=  &lt;</a:t>
            </a:r>
            <a:r>
              <a:rPr lang="zh-CN" altLang="en-US" i="1" dirty="0">
                <a:latin typeface="+mj-lt"/>
                <a:ea typeface="宋体" pitchFamily="2" charset="-122"/>
              </a:rPr>
              <a:t>值</a:t>
            </a:r>
            <a:r>
              <a:rPr lang="en-US" altLang="zh-CN" i="1" dirty="0">
                <a:latin typeface="+mj-lt"/>
                <a:ea typeface="宋体" pitchFamily="2" charset="-122"/>
              </a:rPr>
              <a:t>&gt;</a:t>
            </a:r>
          </a:p>
          <a:p>
            <a:pPr marL="704850" lvl="1" indent="-361950" eaLnBrk="1" hangingPunct="1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例如：</a:t>
            </a:r>
            <a:r>
              <a:rPr lang="en-US" altLang="zh-CN" dirty="0" err="1">
                <a:latin typeface="+mj-lt"/>
                <a:ea typeface="宋体" pitchFamily="2" charset="-122"/>
              </a:rPr>
              <a:t>var</a:t>
            </a:r>
            <a:r>
              <a:rPr lang="en-US" altLang="zh-CN" dirty="0">
                <a:latin typeface="+mj-lt"/>
                <a:ea typeface="宋体" pitchFamily="2" charset="-122"/>
              </a:rPr>
              <a:t> = 10;</a:t>
            </a:r>
          </a:p>
          <a:p>
            <a:pPr marL="361950" lvl="1" indent="-361950"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+mj-lt"/>
                <a:ea typeface="宋体" pitchFamily="2" charset="-122"/>
              </a:rPr>
              <a:t>声明和赋值变量</a:t>
            </a:r>
            <a:endParaRPr lang="en-US" altLang="zh-CN" sz="2800" b="1" dirty="0">
              <a:latin typeface="+mj-lt"/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语法：</a:t>
            </a:r>
            <a:r>
              <a:rPr lang="en-US" altLang="zh-CN" dirty="0">
                <a:ea typeface="宋体" pitchFamily="2" charset="-122"/>
              </a:rPr>
              <a:t> &lt;</a:t>
            </a:r>
            <a:r>
              <a:rPr lang="zh-CN" altLang="en-US" dirty="0">
                <a:latin typeface="+mj-lt"/>
                <a:ea typeface="宋体" pitchFamily="2" charset="-122"/>
              </a:rPr>
              <a:t>数据类型</a:t>
            </a:r>
            <a:r>
              <a:rPr lang="en-US" altLang="zh-CN" sz="2000" i="1" dirty="0">
                <a:ea typeface="宋体" pitchFamily="2" charset="-122"/>
              </a:rPr>
              <a:t>&gt;</a:t>
            </a:r>
            <a:r>
              <a:rPr lang="zh-CN" altLang="en-US" dirty="0">
                <a:latin typeface="+mj-lt"/>
                <a:ea typeface="宋体" pitchFamily="2" charset="-122"/>
              </a:rPr>
              <a:t>  </a:t>
            </a:r>
            <a:r>
              <a:rPr lang="en-US" altLang="zh-CN" dirty="0">
                <a:ea typeface="宋体" pitchFamily="2" charset="-122"/>
              </a:rPr>
              <a:t>&lt;</a:t>
            </a:r>
            <a:r>
              <a:rPr lang="zh-CN" altLang="en-US" dirty="0">
                <a:latin typeface="+mj-lt"/>
                <a:ea typeface="宋体" pitchFamily="2" charset="-122"/>
              </a:rPr>
              <a:t>变量名</a:t>
            </a:r>
            <a:r>
              <a:rPr lang="en-US" altLang="zh-CN" sz="2000" dirty="0">
                <a:ea typeface="宋体" pitchFamily="2" charset="-122"/>
              </a:rPr>
              <a:t>&gt;</a:t>
            </a:r>
            <a:r>
              <a:rPr lang="zh-CN" altLang="en-US" dirty="0">
                <a:latin typeface="+mj-lt"/>
                <a:ea typeface="宋体" pitchFamily="2" charset="-122"/>
              </a:rPr>
              <a:t>  </a:t>
            </a:r>
            <a:r>
              <a:rPr lang="en-US" altLang="zh-CN" dirty="0">
                <a:latin typeface="+mj-lt"/>
                <a:ea typeface="宋体" pitchFamily="2" charset="-122"/>
              </a:rPr>
              <a:t>=  </a:t>
            </a:r>
            <a:r>
              <a:rPr lang="en-US" altLang="zh-CN" dirty="0">
                <a:ea typeface="宋体" pitchFamily="2" charset="-122"/>
              </a:rPr>
              <a:t>&lt;</a:t>
            </a:r>
            <a:r>
              <a:rPr lang="zh-CN" altLang="en-US" dirty="0">
                <a:latin typeface="+mj-lt"/>
                <a:ea typeface="宋体" pitchFamily="2" charset="-122"/>
              </a:rPr>
              <a:t>初始化值</a:t>
            </a:r>
            <a:r>
              <a:rPr lang="en-US" altLang="zh-CN" sz="2000" dirty="0">
                <a:ea typeface="宋体" pitchFamily="2" charset="-122"/>
              </a:rPr>
              <a:t>&gt;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>
                <a:ea typeface="宋体" pitchFamily="2" charset="-122"/>
              </a:rPr>
              <a:t>例如：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var</a:t>
            </a:r>
            <a:r>
              <a:rPr lang="en-US" altLang="zh-CN" dirty="0">
                <a:ea typeface="宋体" pitchFamily="2" charset="-122"/>
              </a:rPr>
              <a:t> = 10;</a:t>
            </a:r>
          </a:p>
          <a:p>
            <a:pPr marL="704850" lvl="1" indent="-361950" eaLnBrk="1" hangingPunct="1">
              <a:defRPr/>
            </a:pPr>
            <a:endParaRPr lang="en-US" altLang="zh-CN" dirty="0">
              <a:ea typeface="宋体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变  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857256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练  习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755576" y="1916832"/>
            <a:ext cx="7537450" cy="273551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将以下十进制数转换为十六进制和二进制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800100" lvl="1" indent="-350838" eaLnBrk="1" hangingPunct="1">
              <a:buNone/>
              <a:defRPr/>
            </a:pPr>
            <a:r>
              <a:rPr lang="en-US" altLang="zh-CN">
                <a:latin typeface="+mj-lt"/>
                <a:ea typeface="宋体" pitchFamily="2" charset="-122"/>
              </a:rPr>
              <a:t>123     256    87    62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将以下十六进制数转换为十进制和二进制</a:t>
            </a:r>
            <a:endParaRPr lang="en-US" altLang="zh-CN" dirty="0">
              <a:ea typeface="宋体" pitchFamily="2" charset="-122"/>
            </a:endParaRPr>
          </a:p>
          <a:p>
            <a:pPr marL="800100" lvl="1" indent="-350838" eaLnBrk="1" hangingPunct="1">
              <a:buNone/>
              <a:defRPr/>
            </a:pPr>
            <a:r>
              <a:rPr lang="en-US" altLang="zh-CN" dirty="0">
                <a:ea typeface="宋体" pitchFamily="2" charset="-122"/>
              </a:rPr>
              <a:t>0x123     0x25F    0x38    0x62</a:t>
            </a:r>
            <a:endParaRPr lang="zh-CN" altLang="en-US" dirty="0">
              <a:ea typeface="宋体" pitchFamily="2" charset="-122"/>
            </a:endParaRPr>
          </a:p>
          <a:p>
            <a:pPr marL="800100" lvl="1" indent="-350838" eaLnBrk="1" hangingPunct="1">
              <a:buNone/>
              <a:defRPr/>
            </a:pPr>
            <a:endParaRPr lang="zh-CN" altLang="en-US" dirty="0">
              <a:latin typeface="+mj-lt"/>
              <a:ea typeface="宋体" pitchFamily="2" charset="-122"/>
            </a:endParaRPr>
          </a:p>
        </p:txBody>
      </p:sp>
      <p:sp>
        <p:nvSpPr>
          <p:cNvPr id="22532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</p:spPr>
        <p:txBody>
          <a:bodyPr/>
          <a:lstStyle/>
          <a:p>
            <a:fld id="{91B525DD-C241-4677-90DB-5CA915AA2051}" type="slidenum">
              <a:rPr lang="en-US" altLang="zh-CN" smtClean="0">
                <a:latin typeface="Arial" charset="0"/>
              </a:rPr>
              <a:pPr/>
              <a:t>60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662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36563"/>
            <a:ext cx="3700526" cy="86409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643578"/>
            <a:ext cx="8229600" cy="64294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位运算是直接对二进制进行运算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99526"/>
              </p:ext>
            </p:extLst>
          </p:nvPr>
        </p:nvGraphicFramePr>
        <p:xfrm>
          <a:off x="506440" y="1571612"/>
          <a:ext cx="7994650" cy="3843342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                     位运算符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范例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左移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&lt;&lt; 2 = 12 --&gt; 3*2*2=12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&gt;&gt; 1 = 1  --&gt; 3/2=1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无符号右移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&gt;&gt;&gt; 1 = 1 --&gt; 3/2=1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与运算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&amp; 3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或运算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| 3 =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异或运算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 ^ 3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反码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~6 =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30655" y="874629"/>
            <a:ext cx="2179638" cy="492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712842" y="836835"/>
            <a:ext cx="2027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注意：无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&lt;&lt;&lt;</a:t>
            </a:r>
            <a:endParaRPr lang="zh-CN" altLang="en-US" b="1" dirty="0">
              <a:solidFill>
                <a:srgbClr val="FF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34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290" y="17859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100010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3&gt;&gt;2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488" y="250030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rot="5400000">
            <a:off x="7536693" y="2178851"/>
            <a:ext cx="1000132" cy="9286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7679553" y="2321711"/>
            <a:ext cx="1071570" cy="7143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85852" y="2357430"/>
            <a:ext cx="71438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1670" y="2357430"/>
            <a:ext cx="71438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04" y="357187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1100=12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100010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-3&gt;&gt;&gt;2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500826" y="1857364"/>
          <a:ext cx="226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024064" y="1857364"/>
          <a:ext cx="226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-261952" y="1857364"/>
          <a:ext cx="226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643702" y="1857364"/>
          <a:ext cx="1979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4421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21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357686" y="1857364"/>
          <a:ext cx="226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643174" y="2714620"/>
          <a:ext cx="226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57158" y="2714620"/>
          <a:ext cx="226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262812" y="2714620"/>
          <a:ext cx="1979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976796" y="2714620"/>
          <a:ext cx="226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7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0002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1604" y="30003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857224" y="3714752"/>
            <a:ext cx="785818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4348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71604" y="41433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14612" y="121442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3&amp;2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0002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1604" y="30003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857224" y="3714752"/>
            <a:ext cx="785818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4348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71604" y="41433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14612" y="121442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3|2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0002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1604" y="30003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857224" y="3714752"/>
            <a:ext cx="785818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4348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71604" y="41433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14612" y="121442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8^5 </a:t>
            </a:r>
            <a:r>
              <a:rPr lang="zh-CN" altLang="en-US" dirty="0"/>
              <a:t>异或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0002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857224" y="3714752"/>
            <a:ext cx="785818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4348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~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71604" y="41433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14612" y="121442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~9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290" y="17859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100010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3&gt;&gt;&gt;2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488" y="250030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rot="5400000">
            <a:off x="7536693" y="2178851"/>
            <a:ext cx="1000132" cy="9286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7679553" y="2321711"/>
            <a:ext cx="1071570" cy="7143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85852" y="2357430"/>
            <a:ext cx="71438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1670" y="2357430"/>
            <a:ext cx="71438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04" y="357187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0000=0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位运算符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59095"/>
              </p:ext>
            </p:extLst>
          </p:nvPr>
        </p:nvGraphicFramePr>
        <p:xfrm>
          <a:off x="539552" y="1340768"/>
          <a:ext cx="8281989" cy="5110799"/>
        </p:xfrm>
        <a:graphic>
          <a:graphicData uri="http://schemas.openxmlformats.org/drawingml/2006/table">
            <a:tbl>
              <a:tblPr/>
              <a:tblGrid>
                <a:gridCol w="135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位运算符的细节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，被移除的高位丢弃，空缺位补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被移位的二进制最高位是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，右移后，空缺位补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最高位是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，空缺位补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被移位二进制最高位无论是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或者是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，空缺位都用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补。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二进制位进行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&amp;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1&amp;1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二进制位进行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|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 | 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相同二进制位进行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运算，结果是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；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1^1=0 , 0^0=0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不相同二进制位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1^0=1 , 0^1=1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正数取反，各二进制码按补码各位取反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负数取反，各二进制码按补码各位取反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5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580112" y="692150"/>
            <a:ext cx="3384376" cy="1584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变  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42" y="1349938"/>
            <a:ext cx="8229600" cy="45079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变量的特点：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内存中的一个存储区域，易丢失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该区域有自己的名称（变量名）和类型（数据类型）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中每个变量必须先声明，后使用</a:t>
            </a:r>
            <a:endParaRPr lang="en-US" altLang="zh-CN" sz="20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该区域的数据可以在同一类型范围内不断变化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使用变量注意：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变量的作用域：一对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 }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之间有效	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初始化值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变量是通过使用变量名来访问这块区域的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7276" y="981075"/>
            <a:ext cx="1333500" cy="444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867276" y="981075"/>
            <a:ext cx="133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值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534026" y="1484313"/>
            <a:ext cx="198437" cy="1444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732463" y="16287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+mn-lt"/>
                <a:ea typeface="宋体" pitchFamily="2" charset="-122"/>
                <a:cs typeface="Times New Roman" pitchFamily="18" charset="0"/>
              </a:rPr>
              <a:t>名字</a:t>
            </a:r>
          </a:p>
        </p:txBody>
      </p:sp>
      <p:sp>
        <p:nvSpPr>
          <p:cNvPr id="8" name="椭圆 7"/>
          <p:cNvSpPr/>
          <p:nvPr/>
        </p:nvSpPr>
        <p:spPr>
          <a:xfrm>
            <a:off x="7524626" y="763588"/>
            <a:ext cx="935037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40526" y="1268413"/>
            <a:ext cx="936625" cy="366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96063" y="1765300"/>
            <a:ext cx="936625" cy="366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7740526" y="1195388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float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596063" y="17319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668344" y="692150"/>
            <a:ext cx="57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？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071670" y="2143116"/>
            <a:ext cx="2214578" cy="12858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86050" y="25717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3702" y="164305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 a = 10;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042" y="200024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a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1934" y="164305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8585E-6 L -0.14566 0.128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2-1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关键字与保留字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9100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14770</TotalTime>
  <Words>5228</Words>
  <Application>Microsoft Office PowerPoint</Application>
  <PresentationFormat>全屏显示(4:3)</PresentationFormat>
  <Paragraphs>1169</Paragraphs>
  <Slides>70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4" baseType="lpstr">
      <vt:lpstr>Arial Unicode MS</vt:lpstr>
      <vt:lpstr>黑体</vt:lpstr>
      <vt:lpstr>楷体</vt:lpstr>
      <vt:lpstr>隶书</vt:lpstr>
      <vt:lpstr>宋体</vt:lpstr>
      <vt:lpstr>新宋体</vt:lpstr>
      <vt:lpstr>幼圆</vt:lpstr>
      <vt:lpstr>Arial</vt:lpstr>
      <vt:lpstr>Calibri</vt:lpstr>
      <vt:lpstr>Courier New</vt:lpstr>
      <vt:lpstr>Times New Roman</vt:lpstr>
      <vt:lpstr>Verdana</vt:lpstr>
      <vt:lpstr>Wingdings</vt:lpstr>
      <vt:lpstr>PPT模板</vt:lpstr>
      <vt:lpstr>第2章 Java基本语法(上): 变量与运算符</vt:lpstr>
      <vt:lpstr>PowerPoint 演示文稿</vt:lpstr>
      <vt:lpstr>本章内容</vt:lpstr>
      <vt:lpstr>PowerPoint 演示文稿</vt:lpstr>
      <vt:lpstr>PowerPoint 演示文稿</vt:lpstr>
      <vt:lpstr>变  量</vt:lpstr>
      <vt:lpstr>变  量</vt:lpstr>
      <vt:lpstr>PowerPoint 演示文稿</vt:lpstr>
      <vt:lpstr>PowerPoint 演示文稿</vt:lpstr>
      <vt:lpstr>2.1  关键字(keyword)</vt:lpstr>
      <vt:lpstr>PowerPoint 演示文稿</vt:lpstr>
      <vt:lpstr>保留字(reserved word)</vt:lpstr>
      <vt:lpstr>PowerPoint 演示文稿</vt:lpstr>
      <vt:lpstr>2.2  标识符(Identifier)</vt:lpstr>
      <vt:lpstr>Java中的名称命名规范</vt:lpstr>
      <vt:lpstr>变量的分类-按数据类型</vt:lpstr>
      <vt:lpstr>PowerPoint 演示文稿</vt:lpstr>
      <vt:lpstr>整数类型：byte、short、int、long</vt:lpstr>
      <vt:lpstr>PowerPoint 演示文稿</vt:lpstr>
      <vt:lpstr>浮点类型：float、double</vt:lpstr>
      <vt:lpstr>字符类型：char</vt:lpstr>
      <vt:lpstr>ASCII 码</vt:lpstr>
      <vt:lpstr>Unicode 编码</vt:lpstr>
      <vt:lpstr>UTF-8</vt:lpstr>
      <vt:lpstr>布尔类型：boolean</vt:lpstr>
      <vt:lpstr>基本数据类型转换</vt:lpstr>
      <vt:lpstr>PowerPoint 演示文稿</vt:lpstr>
      <vt:lpstr>PowerPoint 演示文稿</vt:lpstr>
      <vt:lpstr>PowerPoint 演示文稿</vt:lpstr>
      <vt:lpstr>强制类型转换</vt:lpstr>
      <vt:lpstr>PowerPoint 演示文稿</vt:lpstr>
      <vt:lpstr>PowerPoint 演示文稿</vt:lpstr>
      <vt:lpstr>2.4  运算符</vt:lpstr>
      <vt:lpstr>1.算术运算符</vt:lpstr>
      <vt:lpstr>算术运算符的注意问题</vt:lpstr>
      <vt:lpstr>PowerPoint 演示文稿</vt:lpstr>
      <vt:lpstr>2.赋值运算符</vt:lpstr>
      <vt:lpstr>2.赋值运算符</vt:lpstr>
      <vt:lpstr>3.比较运算符</vt:lpstr>
      <vt:lpstr>3.比较运算符</vt:lpstr>
      <vt:lpstr>PowerPoint 演示文稿</vt:lpstr>
      <vt:lpstr>4.逻辑运算符</vt:lpstr>
      <vt:lpstr>PowerPoint 演示文稿</vt:lpstr>
      <vt:lpstr>PowerPoint 演示文稿</vt:lpstr>
      <vt:lpstr>6.三元运算符</vt:lpstr>
      <vt:lpstr>PowerPoint 演示文稿</vt:lpstr>
      <vt:lpstr>PowerPoint 演示文稿</vt:lpstr>
      <vt:lpstr>进  制</vt:lpstr>
      <vt:lpstr>PowerPoint 演示文稿</vt:lpstr>
      <vt:lpstr>PowerPoint 演示文稿</vt:lpstr>
      <vt:lpstr>二进制</vt:lpstr>
      <vt:lpstr>1+(-1)=0</vt:lpstr>
      <vt:lpstr>1+(-1)=0</vt:lpstr>
      <vt:lpstr>1+(-1)=0</vt:lpstr>
      <vt:lpstr>进制间转化</vt:lpstr>
      <vt:lpstr>其他进制转换成十进制</vt:lpstr>
      <vt:lpstr>十进制转换成其他进制</vt:lpstr>
      <vt:lpstr>二进制转换成八进制、十六进制</vt:lpstr>
      <vt:lpstr>八进制、十六进制转换成二进制</vt:lpstr>
      <vt:lpstr>练  习</vt:lpstr>
      <vt:lpstr>位运算符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位运算符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乐 斌</cp:lastModifiedBy>
  <cp:revision>1380</cp:revision>
  <dcterms:created xsi:type="dcterms:W3CDTF">2012-08-05T14:09:30Z</dcterms:created>
  <dcterms:modified xsi:type="dcterms:W3CDTF">2018-09-09T08:22:24Z</dcterms:modified>
</cp:coreProperties>
</file>