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68" r:id="rId15"/>
    <p:sldId id="278" r:id="rId16"/>
    <p:sldId id="279" r:id="rId17"/>
    <p:sldId id="280" r:id="rId18"/>
    <p:sldId id="281" r:id="rId19"/>
    <p:sldId id="28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6A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</a:t>
            </a:r>
            <a:r>
              <a:rPr lang="zh-CN" altLang="en-US" sz="6000" b="1" spc="-15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本地操作</a:t>
            </a:r>
            <a:endParaRPr lang="zh-CN" altLang="en-US" sz="6000" b="1" spc="-150" dirty="0">
              <a:latin typeface="微软雅黑" pitchFamily="34" charset="-122"/>
              <a:ea typeface="微软雅黑" pitchFamily="3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91680" y="2348880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spc="-150" dirty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Git</a:t>
            </a:r>
            <a:r>
              <a:rPr lang="zh-CN" altLang="en-US" sz="6000" b="1" spc="-150" dirty="0">
                <a:latin typeface="微软雅黑" pitchFamily="34" charset="-122"/>
                <a:ea typeface="微软雅黑" pitchFamily="34" charset="-122"/>
                <a:cs typeface="Verdana" panose="020B0604030504040204" pitchFamily="34" charset="0"/>
              </a:rPr>
              <a:t>远程操作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4"/>
          <p:cNvSpPr txBox="1"/>
          <p:nvPr/>
        </p:nvSpPr>
        <p:spPr>
          <a:xfrm>
            <a:off x="355469" y="1326767"/>
            <a:ext cx="6993124" cy="1833819"/>
          </a:xfrm>
          <a:prstGeom prst="rect">
            <a:avLst/>
          </a:prstGeom>
        </p:spPr>
        <p:txBody>
          <a:bodyPr vert="horz" rtlCol="0" anchor="ctr">
            <a:normAutofit fontScale="6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 err="1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是什么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>
              <a:buNone/>
            </a:pP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HUB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是一个多端口的转发器，在以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HUB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为中心设备时，即使网络中某条线路产生了故障，并不影响其它线路的工作。</a:t>
            </a:r>
            <a:endParaRPr lang="en-US" altLang="zh-CN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是一个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项目托管网站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主要提供基于</a:t>
            </a:r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的版本托管服务</a:t>
            </a:r>
            <a:endParaRPr lang="en-US" altLang="zh-CN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3711973" y="3197035"/>
            <a:ext cx="4826000" cy="2095500"/>
          </a:xfrm>
          <a:custGeom>
            <a:avLst/>
            <a:gdLst>
              <a:gd name="T0" fmla="*/ 78 w 3040"/>
              <a:gd name="T1" fmla="*/ 666 h 1320"/>
              <a:gd name="T2" fmla="*/ 36 w 3040"/>
              <a:gd name="T3" fmla="*/ 556 h 1320"/>
              <a:gd name="T4" fmla="*/ 121 w 3040"/>
              <a:gd name="T5" fmla="*/ 519 h 1320"/>
              <a:gd name="T6" fmla="*/ 177 w 3040"/>
              <a:gd name="T7" fmla="*/ 370 h 1320"/>
              <a:gd name="T8" fmla="*/ 282 w 3040"/>
              <a:gd name="T9" fmla="*/ 355 h 1320"/>
              <a:gd name="T10" fmla="*/ 426 w 3040"/>
              <a:gd name="T11" fmla="*/ 204 h 1320"/>
              <a:gd name="T12" fmla="*/ 558 w 3040"/>
              <a:gd name="T13" fmla="*/ 214 h 1320"/>
              <a:gd name="T14" fmla="*/ 626 w 3040"/>
              <a:gd name="T15" fmla="*/ 102 h 1320"/>
              <a:gd name="T16" fmla="*/ 798 w 3040"/>
              <a:gd name="T17" fmla="*/ 141 h 1320"/>
              <a:gd name="T18" fmla="*/ 961 w 3040"/>
              <a:gd name="T19" fmla="*/ 59 h 1320"/>
              <a:gd name="T20" fmla="*/ 1055 w 3040"/>
              <a:gd name="T21" fmla="*/ 92 h 1320"/>
              <a:gd name="T22" fmla="*/ 1457 w 3040"/>
              <a:gd name="T23" fmla="*/ 61 h 1320"/>
              <a:gd name="T24" fmla="*/ 1561 w 3040"/>
              <a:gd name="T25" fmla="*/ 20 h 1320"/>
              <a:gd name="T26" fmla="*/ 1626 w 3040"/>
              <a:gd name="T27" fmla="*/ 63 h 1320"/>
              <a:gd name="T28" fmla="*/ 1723 w 3040"/>
              <a:gd name="T29" fmla="*/ 19 h 1320"/>
              <a:gd name="T30" fmla="*/ 1805 w 3040"/>
              <a:gd name="T31" fmla="*/ 61 h 1320"/>
              <a:gd name="T32" fmla="*/ 1928 w 3040"/>
              <a:gd name="T33" fmla="*/ 62 h 1320"/>
              <a:gd name="T34" fmla="*/ 1959 w 3040"/>
              <a:gd name="T35" fmla="*/ 92 h 1320"/>
              <a:gd name="T36" fmla="*/ 2165 w 3040"/>
              <a:gd name="T37" fmla="*/ 64 h 1320"/>
              <a:gd name="T38" fmla="*/ 2273 w 3040"/>
              <a:gd name="T39" fmla="*/ 141 h 1320"/>
              <a:gd name="T40" fmla="*/ 2394 w 3040"/>
              <a:gd name="T41" fmla="*/ 129 h 1320"/>
              <a:gd name="T42" fmla="*/ 2384 w 3040"/>
              <a:gd name="T43" fmla="*/ 188 h 1320"/>
              <a:gd name="T44" fmla="*/ 2618 w 3040"/>
              <a:gd name="T45" fmla="*/ 198 h 1320"/>
              <a:gd name="T46" fmla="*/ 2650 w 3040"/>
              <a:gd name="T47" fmla="*/ 303 h 1320"/>
              <a:gd name="T48" fmla="*/ 2758 w 3040"/>
              <a:gd name="T49" fmla="*/ 401 h 1320"/>
              <a:gd name="T50" fmla="*/ 2977 w 3040"/>
              <a:gd name="T51" fmla="*/ 503 h 1320"/>
              <a:gd name="T52" fmla="*/ 2916 w 3040"/>
              <a:gd name="T53" fmla="*/ 565 h 1320"/>
              <a:gd name="T54" fmla="*/ 2987 w 3040"/>
              <a:gd name="T55" fmla="*/ 641 h 1320"/>
              <a:gd name="T56" fmla="*/ 2936 w 3040"/>
              <a:gd name="T57" fmla="*/ 666 h 1320"/>
              <a:gd name="T58" fmla="*/ 3025 w 3040"/>
              <a:gd name="T59" fmla="*/ 688 h 1320"/>
              <a:gd name="T60" fmla="*/ 2991 w 3040"/>
              <a:gd name="T61" fmla="*/ 745 h 1320"/>
              <a:gd name="T62" fmla="*/ 2925 w 3040"/>
              <a:gd name="T63" fmla="*/ 741 h 1320"/>
              <a:gd name="T64" fmla="*/ 2912 w 3040"/>
              <a:gd name="T65" fmla="*/ 872 h 1320"/>
              <a:gd name="T66" fmla="*/ 2830 w 3040"/>
              <a:gd name="T67" fmla="*/ 895 h 1320"/>
              <a:gd name="T68" fmla="*/ 2889 w 3040"/>
              <a:gd name="T69" fmla="*/ 956 h 1320"/>
              <a:gd name="T70" fmla="*/ 2766 w 3040"/>
              <a:gd name="T71" fmla="*/ 987 h 1320"/>
              <a:gd name="T72" fmla="*/ 2733 w 3040"/>
              <a:gd name="T73" fmla="*/ 977 h 1320"/>
              <a:gd name="T74" fmla="*/ 2588 w 3040"/>
              <a:gd name="T75" fmla="*/ 1128 h 1320"/>
              <a:gd name="T76" fmla="*/ 2456 w 3040"/>
              <a:gd name="T77" fmla="*/ 1118 h 1320"/>
              <a:gd name="T78" fmla="*/ 2370 w 3040"/>
              <a:gd name="T79" fmla="*/ 1202 h 1320"/>
              <a:gd name="T80" fmla="*/ 2216 w 3040"/>
              <a:gd name="T81" fmla="*/ 1191 h 1320"/>
              <a:gd name="T82" fmla="*/ 2120 w 3040"/>
              <a:gd name="T83" fmla="*/ 1282 h 1320"/>
              <a:gd name="T84" fmla="*/ 1983 w 3040"/>
              <a:gd name="T85" fmla="*/ 1233 h 1320"/>
              <a:gd name="T86" fmla="*/ 1897 w 3040"/>
              <a:gd name="T87" fmla="*/ 1307 h 1320"/>
              <a:gd name="T88" fmla="*/ 1742 w 3040"/>
              <a:gd name="T89" fmla="*/ 1263 h 1320"/>
              <a:gd name="T90" fmla="*/ 1612 w 3040"/>
              <a:gd name="T91" fmla="*/ 1309 h 1320"/>
              <a:gd name="T92" fmla="*/ 1507 w 3040"/>
              <a:gd name="T93" fmla="*/ 1271 h 1320"/>
              <a:gd name="T94" fmla="*/ 1307 w 3040"/>
              <a:gd name="T95" fmla="*/ 1306 h 1320"/>
              <a:gd name="T96" fmla="*/ 1216 w 3040"/>
              <a:gd name="T97" fmla="*/ 1258 h 1320"/>
              <a:gd name="T98" fmla="*/ 1022 w 3040"/>
              <a:gd name="T99" fmla="*/ 1253 h 1320"/>
              <a:gd name="T100" fmla="*/ 971 w 3040"/>
              <a:gd name="T101" fmla="*/ 1195 h 1320"/>
              <a:gd name="T102" fmla="*/ 843 w 3040"/>
              <a:gd name="T103" fmla="*/ 1227 h 1320"/>
              <a:gd name="T104" fmla="*/ 733 w 3040"/>
              <a:gd name="T105" fmla="*/ 1171 h 1320"/>
              <a:gd name="T106" fmla="*/ 756 w 3040"/>
              <a:gd name="T107" fmla="*/ 1150 h 1320"/>
              <a:gd name="T108" fmla="*/ 565 w 3040"/>
              <a:gd name="T109" fmla="*/ 1108 h 1320"/>
              <a:gd name="T110" fmla="*/ 555 w 3040"/>
              <a:gd name="T111" fmla="*/ 1044 h 1320"/>
              <a:gd name="T112" fmla="*/ 317 w 3040"/>
              <a:gd name="T113" fmla="*/ 1044 h 1320"/>
              <a:gd name="T114" fmla="*/ 185 w 3040"/>
              <a:gd name="T115" fmla="*/ 895 h 1320"/>
              <a:gd name="T116" fmla="*/ 18 w 3040"/>
              <a:gd name="T117" fmla="*/ 835 h 1320"/>
              <a:gd name="T118" fmla="*/ 61 w 3040"/>
              <a:gd name="T119" fmla="*/ 746 h 1320"/>
              <a:gd name="T120" fmla="*/ 75 w 3040"/>
              <a:gd name="T121" fmla="*/ 667 h 1320"/>
              <a:gd name="T122" fmla="*/ 78 w 3040"/>
              <a:gd name="T123" fmla="*/ 666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40" h="1320">
                <a:moveTo>
                  <a:pt x="78" y="666"/>
                </a:moveTo>
                <a:cubicBezTo>
                  <a:pt x="19" y="643"/>
                  <a:pt x="0" y="594"/>
                  <a:pt x="36" y="556"/>
                </a:cubicBezTo>
                <a:cubicBezTo>
                  <a:pt x="55" y="537"/>
                  <a:pt x="86" y="523"/>
                  <a:pt x="121" y="519"/>
                </a:cubicBezTo>
                <a:cubicBezTo>
                  <a:pt x="72" y="468"/>
                  <a:pt x="97" y="401"/>
                  <a:pt x="177" y="370"/>
                </a:cubicBezTo>
                <a:cubicBezTo>
                  <a:pt x="209" y="358"/>
                  <a:pt x="245" y="352"/>
                  <a:pt x="282" y="355"/>
                </a:cubicBezTo>
                <a:cubicBezTo>
                  <a:pt x="257" y="288"/>
                  <a:pt x="321" y="220"/>
                  <a:pt x="426" y="204"/>
                </a:cubicBezTo>
                <a:cubicBezTo>
                  <a:pt x="470" y="197"/>
                  <a:pt x="517" y="201"/>
                  <a:pt x="558" y="214"/>
                </a:cubicBezTo>
                <a:cubicBezTo>
                  <a:pt x="528" y="171"/>
                  <a:pt x="559" y="121"/>
                  <a:pt x="626" y="102"/>
                </a:cubicBezTo>
                <a:cubicBezTo>
                  <a:pt x="691" y="83"/>
                  <a:pt x="766" y="101"/>
                  <a:pt x="798" y="141"/>
                </a:cubicBezTo>
                <a:cubicBezTo>
                  <a:pt x="808" y="89"/>
                  <a:pt x="881" y="53"/>
                  <a:pt x="961" y="59"/>
                </a:cubicBezTo>
                <a:cubicBezTo>
                  <a:pt x="998" y="62"/>
                  <a:pt x="1031" y="74"/>
                  <a:pt x="1055" y="92"/>
                </a:cubicBezTo>
                <a:cubicBezTo>
                  <a:pt x="1154" y="13"/>
                  <a:pt x="1333" y="0"/>
                  <a:pt x="1457" y="61"/>
                </a:cubicBezTo>
                <a:cubicBezTo>
                  <a:pt x="1468" y="31"/>
                  <a:pt x="1514" y="13"/>
                  <a:pt x="1561" y="20"/>
                </a:cubicBezTo>
                <a:cubicBezTo>
                  <a:pt x="1594" y="25"/>
                  <a:pt x="1619" y="42"/>
                  <a:pt x="1626" y="63"/>
                </a:cubicBezTo>
                <a:cubicBezTo>
                  <a:pt x="1628" y="34"/>
                  <a:pt x="1672" y="14"/>
                  <a:pt x="1723" y="19"/>
                </a:cubicBezTo>
                <a:cubicBezTo>
                  <a:pt x="1760" y="23"/>
                  <a:pt x="1793" y="39"/>
                  <a:pt x="1805" y="61"/>
                </a:cubicBezTo>
                <a:cubicBezTo>
                  <a:pt x="1835" y="46"/>
                  <a:pt x="1890" y="47"/>
                  <a:pt x="1928" y="62"/>
                </a:cubicBezTo>
                <a:cubicBezTo>
                  <a:pt x="1947" y="70"/>
                  <a:pt x="1959" y="81"/>
                  <a:pt x="1959" y="92"/>
                </a:cubicBezTo>
                <a:cubicBezTo>
                  <a:pt x="1988" y="58"/>
                  <a:pt x="2081" y="45"/>
                  <a:pt x="2165" y="64"/>
                </a:cubicBezTo>
                <a:cubicBezTo>
                  <a:pt x="2232" y="79"/>
                  <a:pt x="2276" y="110"/>
                  <a:pt x="2273" y="141"/>
                </a:cubicBezTo>
                <a:cubicBezTo>
                  <a:pt x="2314" y="118"/>
                  <a:pt x="2368" y="113"/>
                  <a:pt x="2394" y="129"/>
                </a:cubicBezTo>
                <a:cubicBezTo>
                  <a:pt x="2416" y="142"/>
                  <a:pt x="2412" y="167"/>
                  <a:pt x="2384" y="188"/>
                </a:cubicBezTo>
                <a:cubicBezTo>
                  <a:pt x="2453" y="150"/>
                  <a:pt x="2558" y="154"/>
                  <a:pt x="2618" y="198"/>
                </a:cubicBezTo>
                <a:cubicBezTo>
                  <a:pt x="2658" y="227"/>
                  <a:pt x="2670" y="267"/>
                  <a:pt x="2650" y="303"/>
                </a:cubicBezTo>
                <a:cubicBezTo>
                  <a:pt x="2734" y="323"/>
                  <a:pt x="2779" y="365"/>
                  <a:pt x="2758" y="401"/>
                </a:cubicBezTo>
                <a:cubicBezTo>
                  <a:pt x="2887" y="402"/>
                  <a:pt x="2985" y="448"/>
                  <a:pt x="2977" y="503"/>
                </a:cubicBezTo>
                <a:cubicBezTo>
                  <a:pt x="2974" y="526"/>
                  <a:pt x="2953" y="548"/>
                  <a:pt x="2916" y="565"/>
                </a:cubicBezTo>
                <a:cubicBezTo>
                  <a:pt x="2985" y="578"/>
                  <a:pt x="3016" y="612"/>
                  <a:pt x="2987" y="641"/>
                </a:cubicBezTo>
                <a:cubicBezTo>
                  <a:pt x="2976" y="651"/>
                  <a:pt x="2958" y="660"/>
                  <a:pt x="2936" y="666"/>
                </a:cubicBezTo>
                <a:cubicBezTo>
                  <a:pt x="2970" y="656"/>
                  <a:pt x="3010" y="666"/>
                  <a:pt x="3025" y="688"/>
                </a:cubicBezTo>
                <a:cubicBezTo>
                  <a:pt x="3040" y="710"/>
                  <a:pt x="3025" y="735"/>
                  <a:pt x="2991" y="745"/>
                </a:cubicBezTo>
                <a:cubicBezTo>
                  <a:pt x="2969" y="751"/>
                  <a:pt x="2945" y="749"/>
                  <a:pt x="2925" y="741"/>
                </a:cubicBezTo>
                <a:cubicBezTo>
                  <a:pt x="2978" y="779"/>
                  <a:pt x="2972" y="838"/>
                  <a:pt x="2912" y="872"/>
                </a:cubicBezTo>
                <a:cubicBezTo>
                  <a:pt x="2889" y="885"/>
                  <a:pt x="2860" y="893"/>
                  <a:pt x="2830" y="895"/>
                </a:cubicBezTo>
                <a:cubicBezTo>
                  <a:pt x="2880" y="904"/>
                  <a:pt x="2906" y="931"/>
                  <a:pt x="2889" y="956"/>
                </a:cubicBezTo>
                <a:cubicBezTo>
                  <a:pt x="2871" y="982"/>
                  <a:pt x="2816" y="996"/>
                  <a:pt x="2766" y="987"/>
                </a:cubicBezTo>
                <a:cubicBezTo>
                  <a:pt x="2754" y="985"/>
                  <a:pt x="2742" y="982"/>
                  <a:pt x="2733" y="977"/>
                </a:cubicBezTo>
                <a:cubicBezTo>
                  <a:pt x="2758" y="1044"/>
                  <a:pt x="2693" y="1112"/>
                  <a:pt x="2588" y="1128"/>
                </a:cubicBezTo>
                <a:cubicBezTo>
                  <a:pt x="2544" y="1134"/>
                  <a:pt x="2497" y="1131"/>
                  <a:pt x="2456" y="1118"/>
                </a:cubicBezTo>
                <a:cubicBezTo>
                  <a:pt x="2487" y="1152"/>
                  <a:pt x="2449" y="1189"/>
                  <a:pt x="2370" y="1202"/>
                </a:cubicBezTo>
                <a:cubicBezTo>
                  <a:pt x="2318" y="1211"/>
                  <a:pt x="2259" y="1207"/>
                  <a:pt x="2216" y="1191"/>
                </a:cubicBezTo>
                <a:cubicBezTo>
                  <a:pt x="2229" y="1233"/>
                  <a:pt x="2185" y="1274"/>
                  <a:pt x="2120" y="1282"/>
                </a:cubicBezTo>
                <a:cubicBezTo>
                  <a:pt x="2062" y="1289"/>
                  <a:pt x="2004" y="1268"/>
                  <a:pt x="1983" y="1233"/>
                </a:cubicBezTo>
                <a:cubicBezTo>
                  <a:pt x="2003" y="1267"/>
                  <a:pt x="1964" y="1300"/>
                  <a:pt x="1897" y="1307"/>
                </a:cubicBezTo>
                <a:cubicBezTo>
                  <a:pt x="1832" y="1315"/>
                  <a:pt x="1763" y="1295"/>
                  <a:pt x="1742" y="1263"/>
                </a:cubicBezTo>
                <a:cubicBezTo>
                  <a:pt x="1736" y="1291"/>
                  <a:pt x="1678" y="1311"/>
                  <a:pt x="1612" y="1309"/>
                </a:cubicBezTo>
                <a:cubicBezTo>
                  <a:pt x="1562" y="1307"/>
                  <a:pt x="1520" y="1292"/>
                  <a:pt x="1507" y="1271"/>
                </a:cubicBezTo>
                <a:cubicBezTo>
                  <a:pt x="1475" y="1304"/>
                  <a:pt x="1385" y="1320"/>
                  <a:pt x="1307" y="1306"/>
                </a:cubicBezTo>
                <a:cubicBezTo>
                  <a:pt x="1260" y="1297"/>
                  <a:pt x="1225" y="1280"/>
                  <a:pt x="1216" y="1258"/>
                </a:cubicBezTo>
                <a:cubicBezTo>
                  <a:pt x="1169" y="1281"/>
                  <a:pt x="1082" y="1278"/>
                  <a:pt x="1022" y="1253"/>
                </a:cubicBezTo>
                <a:cubicBezTo>
                  <a:pt x="985" y="1238"/>
                  <a:pt x="966" y="1216"/>
                  <a:pt x="971" y="1195"/>
                </a:cubicBezTo>
                <a:cubicBezTo>
                  <a:pt x="966" y="1219"/>
                  <a:pt x="909" y="1234"/>
                  <a:pt x="843" y="1227"/>
                </a:cubicBezTo>
                <a:cubicBezTo>
                  <a:pt x="777" y="1220"/>
                  <a:pt x="728" y="1195"/>
                  <a:pt x="733" y="1171"/>
                </a:cubicBezTo>
                <a:cubicBezTo>
                  <a:pt x="734" y="1163"/>
                  <a:pt x="743" y="1155"/>
                  <a:pt x="756" y="1150"/>
                </a:cubicBezTo>
                <a:cubicBezTo>
                  <a:pt x="685" y="1172"/>
                  <a:pt x="599" y="1153"/>
                  <a:pt x="565" y="1108"/>
                </a:cubicBezTo>
                <a:cubicBezTo>
                  <a:pt x="549" y="1088"/>
                  <a:pt x="546" y="1065"/>
                  <a:pt x="555" y="1044"/>
                </a:cubicBezTo>
                <a:cubicBezTo>
                  <a:pt x="484" y="1079"/>
                  <a:pt x="386" y="1079"/>
                  <a:pt x="317" y="1044"/>
                </a:cubicBezTo>
                <a:cubicBezTo>
                  <a:pt x="213" y="1006"/>
                  <a:pt x="162" y="948"/>
                  <a:pt x="185" y="895"/>
                </a:cubicBezTo>
                <a:cubicBezTo>
                  <a:pt x="113" y="908"/>
                  <a:pt x="38" y="881"/>
                  <a:pt x="18" y="835"/>
                </a:cubicBezTo>
                <a:cubicBezTo>
                  <a:pt x="3" y="803"/>
                  <a:pt x="20" y="768"/>
                  <a:pt x="61" y="746"/>
                </a:cubicBezTo>
                <a:cubicBezTo>
                  <a:pt x="14" y="719"/>
                  <a:pt x="20" y="683"/>
                  <a:pt x="75" y="667"/>
                </a:cubicBezTo>
                <a:cubicBezTo>
                  <a:pt x="76" y="666"/>
                  <a:pt x="77" y="666"/>
                  <a:pt x="78" y="666"/>
                </a:cubicBezTo>
              </a:path>
            </a:pathLst>
          </a:custGeom>
          <a:noFill/>
          <a:ln w="14288" cap="flat">
            <a:solidFill>
              <a:srgbClr val="4A80B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851884" y="3955860"/>
            <a:ext cx="723900" cy="577850"/>
            <a:chOff x="4488260" y="4236847"/>
            <a:chExt cx="723900" cy="577850"/>
          </a:xfrm>
        </p:grpSpPr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no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2" name="Freeform 17"/>
          <p:cNvSpPr>
            <a:spLocks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</a:path>
            </a:pathLst>
          </a:custGeom>
          <a:solidFill>
            <a:srgbClr val="70AD47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8"/>
          <p:cNvSpPr>
            <a:spLocks noEditPoints="1"/>
          </p:cNvSpPr>
          <p:nvPr/>
        </p:nvSpPr>
        <p:spPr bwMode="auto">
          <a:xfrm>
            <a:off x="6767910" y="3908235"/>
            <a:ext cx="722313" cy="579437"/>
          </a:xfrm>
          <a:custGeom>
            <a:avLst/>
            <a:gdLst>
              <a:gd name="T0" fmla="*/ 0 w 1368"/>
              <a:gd name="T1" fmla="*/ 137 h 1095"/>
              <a:gd name="T2" fmla="*/ 0 w 1368"/>
              <a:gd name="T3" fmla="*/ 958 h 1095"/>
              <a:gd name="T4" fmla="*/ 684 w 1368"/>
              <a:gd name="T5" fmla="*/ 1095 h 1095"/>
              <a:gd name="T6" fmla="*/ 1368 w 1368"/>
              <a:gd name="T7" fmla="*/ 958 h 1095"/>
              <a:gd name="T8" fmla="*/ 1368 w 1368"/>
              <a:gd name="T9" fmla="*/ 137 h 1095"/>
              <a:gd name="T10" fmla="*/ 684 w 1368"/>
              <a:gd name="T11" fmla="*/ 0 h 1095"/>
              <a:gd name="T12" fmla="*/ 0 w 1368"/>
              <a:gd name="T13" fmla="*/ 137 h 1095"/>
              <a:gd name="T14" fmla="*/ 0 w 1368"/>
              <a:gd name="T15" fmla="*/ 137 h 1095"/>
              <a:gd name="T16" fmla="*/ 684 w 1368"/>
              <a:gd name="T17" fmla="*/ 274 h 1095"/>
              <a:gd name="T18" fmla="*/ 1368 w 1368"/>
              <a:gd name="T19" fmla="*/ 137 h 1095"/>
              <a:gd name="T20" fmla="*/ 0 w 1368"/>
              <a:gd name="T21" fmla="*/ 205 h 1095"/>
              <a:gd name="T22" fmla="*/ 684 w 1368"/>
              <a:gd name="T23" fmla="*/ 342 h 1095"/>
              <a:gd name="T24" fmla="*/ 1368 w 1368"/>
              <a:gd name="T25" fmla="*/ 205 h 1095"/>
              <a:gd name="T26" fmla="*/ 0 w 1368"/>
              <a:gd name="T27" fmla="*/ 274 h 1095"/>
              <a:gd name="T28" fmla="*/ 684 w 1368"/>
              <a:gd name="T29" fmla="*/ 411 h 1095"/>
              <a:gd name="T30" fmla="*/ 1368 w 1368"/>
              <a:gd name="T31" fmla="*/ 27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8" h="1095">
                <a:moveTo>
                  <a:pt x="0" y="137"/>
                </a:moveTo>
                <a:lnTo>
                  <a:pt x="0" y="958"/>
                </a:lnTo>
                <a:cubicBezTo>
                  <a:pt x="0" y="1033"/>
                  <a:pt x="306" y="1095"/>
                  <a:pt x="684" y="1095"/>
                </a:cubicBezTo>
                <a:cubicBezTo>
                  <a:pt x="1062" y="1095"/>
                  <a:pt x="1368" y="1033"/>
                  <a:pt x="1368" y="958"/>
                </a:cubicBezTo>
                <a:lnTo>
                  <a:pt x="1368" y="137"/>
                </a:lnTo>
                <a:cubicBezTo>
                  <a:pt x="1368" y="61"/>
                  <a:pt x="1062" y="0"/>
                  <a:pt x="684" y="0"/>
                </a:cubicBezTo>
                <a:cubicBezTo>
                  <a:pt x="306" y="0"/>
                  <a:pt x="0" y="61"/>
                  <a:pt x="0" y="137"/>
                </a:cubicBezTo>
                <a:close/>
                <a:moveTo>
                  <a:pt x="0" y="137"/>
                </a:moveTo>
                <a:cubicBezTo>
                  <a:pt x="0" y="213"/>
                  <a:pt x="306" y="274"/>
                  <a:pt x="684" y="274"/>
                </a:cubicBezTo>
                <a:cubicBezTo>
                  <a:pt x="1062" y="274"/>
                  <a:pt x="1368" y="213"/>
                  <a:pt x="1368" y="137"/>
                </a:cubicBezTo>
                <a:moveTo>
                  <a:pt x="0" y="205"/>
                </a:moveTo>
                <a:cubicBezTo>
                  <a:pt x="0" y="281"/>
                  <a:pt x="306" y="342"/>
                  <a:pt x="684" y="342"/>
                </a:cubicBezTo>
                <a:cubicBezTo>
                  <a:pt x="1062" y="342"/>
                  <a:pt x="1368" y="281"/>
                  <a:pt x="1368" y="205"/>
                </a:cubicBezTo>
                <a:moveTo>
                  <a:pt x="0" y="274"/>
                </a:moveTo>
                <a:cubicBezTo>
                  <a:pt x="0" y="349"/>
                  <a:pt x="306" y="411"/>
                  <a:pt x="684" y="411"/>
                </a:cubicBezTo>
                <a:cubicBezTo>
                  <a:pt x="1062" y="411"/>
                  <a:pt x="1368" y="349"/>
                  <a:pt x="1368" y="274"/>
                </a:cubicBezTo>
              </a:path>
            </a:pathLst>
          </a:custGeom>
          <a:noFill/>
          <a:ln w="7938" cap="sq">
            <a:solidFill>
              <a:srgbClr val="C8C8C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5664598" y="3277997"/>
            <a:ext cx="120015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>
                <a:ln>
                  <a:noFill/>
                </a:ln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GitHub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835765" y="5403639"/>
            <a:ext cx="504825" cy="430212"/>
            <a:chOff x="5863035" y="5941822"/>
            <a:chExt cx="504825" cy="430212"/>
          </a:xfrm>
        </p:grpSpPr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744612" y="5460215"/>
            <a:ext cx="503346" cy="415938"/>
            <a:chOff x="2414985" y="5965634"/>
            <a:chExt cx="503346" cy="415938"/>
          </a:xfrm>
        </p:grpSpPr>
        <p:sp>
          <p:nvSpPr>
            <p:cNvPr id="21" name="Freeform 7"/>
            <p:cNvSpPr>
              <a:spLocks/>
            </p:cNvSpPr>
            <p:nvPr/>
          </p:nvSpPr>
          <p:spPr bwMode="auto">
            <a:xfrm>
              <a:off x="2414985" y="5965634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3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3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2" y="755"/>
                    <a:pt x="473" y="755"/>
                  </a:cubicBezTo>
                  <a:cubicBezTo>
                    <a:pt x="734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4" y="0"/>
                    <a:pt x="473" y="0"/>
                  </a:cubicBezTo>
                  <a:cubicBezTo>
                    <a:pt x="212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2" name="组合 1"/>
            <p:cNvGrpSpPr/>
            <p:nvPr/>
          </p:nvGrpSpPr>
          <p:grpSpPr>
            <a:xfrm>
              <a:off x="2419856" y="5969201"/>
              <a:ext cx="498475" cy="412371"/>
              <a:chOff x="3429137" y="5833665"/>
              <a:chExt cx="498475" cy="412371"/>
            </a:xfrm>
          </p:grpSpPr>
          <p:sp>
            <p:nvSpPr>
              <p:cNvPr id="23" name="Freeform 14"/>
              <p:cNvSpPr>
                <a:spLocks noEditPoints="1"/>
              </p:cNvSpPr>
              <p:nvPr/>
            </p:nvSpPr>
            <p:spPr bwMode="auto">
              <a:xfrm>
                <a:off x="3429137" y="5833665"/>
                <a:ext cx="498475" cy="398462"/>
              </a:xfrm>
              <a:custGeom>
                <a:avLst/>
                <a:gdLst>
                  <a:gd name="T0" fmla="*/ 0 w 945"/>
                  <a:gd name="T1" fmla="*/ 94 h 755"/>
                  <a:gd name="T2" fmla="*/ 0 w 945"/>
                  <a:gd name="T3" fmla="*/ 661 h 755"/>
                  <a:gd name="T4" fmla="*/ 472 w 945"/>
                  <a:gd name="T5" fmla="*/ 755 h 755"/>
                  <a:gd name="T6" fmla="*/ 945 w 945"/>
                  <a:gd name="T7" fmla="*/ 661 h 755"/>
                  <a:gd name="T8" fmla="*/ 945 w 945"/>
                  <a:gd name="T9" fmla="*/ 94 h 755"/>
                  <a:gd name="T10" fmla="*/ 472 w 945"/>
                  <a:gd name="T11" fmla="*/ 0 h 755"/>
                  <a:gd name="T12" fmla="*/ 0 w 945"/>
                  <a:gd name="T13" fmla="*/ 94 h 755"/>
                  <a:gd name="T14" fmla="*/ 0 w 945"/>
                  <a:gd name="T15" fmla="*/ 94 h 755"/>
                  <a:gd name="T16" fmla="*/ 472 w 945"/>
                  <a:gd name="T17" fmla="*/ 189 h 755"/>
                  <a:gd name="T18" fmla="*/ 945 w 945"/>
                  <a:gd name="T19" fmla="*/ 94 h 755"/>
                  <a:gd name="T20" fmla="*/ 0 w 945"/>
                  <a:gd name="T21" fmla="*/ 141 h 755"/>
                  <a:gd name="T22" fmla="*/ 472 w 945"/>
                  <a:gd name="T23" fmla="*/ 236 h 755"/>
                  <a:gd name="T24" fmla="*/ 945 w 945"/>
                  <a:gd name="T25" fmla="*/ 141 h 755"/>
                  <a:gd name="T26" fmla="*/ 0 w 945"/>
                  <a:gd name="T27" fmla="*/ 189 h 755"/>
                  <a:gd name="T28" fmla="*/ 472 w 945"/>
                  <a:gd name="T29" fmla="*/ 283 h 755"/>
                  <a:gd name="T30" fmla="*/ 945 w 945"/>
                  <a:gd name="T31" fmla="*/ 189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45" h="755">
                    <a:moveTo>
                      <a:pt x="0" y="94"/>
                    </a:moveTo>
                    <a:lnTo>
                      <a:pt x="0" y="661"/>
                    </a:lnTo>
                    <a:cubicBezTo>
                      <a:pt x="0" y="713"/>
                      <a:pt x="211" y="755"/>
                      <a:pt x="472" y="755"/>
                    </a:cubicBezTo>
                    <a:cubicBezTo>
                      <a:pt x="733" y="755"/>
                      <a:pt x="945" y="713"/>
                      <a:pt x="945" y="661"/>
                    </a:cubicBezTo>
                    <a:lnTo>
                      <a:pt x="945" y="94"/>
                    </a:lnTo>
                    <a:cubicBezTo>
                      <a:pt x="945" y="42"/>
                      <a:pt x="733" y="0"/>
                      <a:pt x="472" y="0"/>
                    </a:cubicBezTo>
                    <a:cubicBezTo>
                      <a:pt x="211" y="0"/>
                      <a:pt x="0" y="42"/>
                      <a:pt x="0" y="94"/>
                    </a:cubicBezTo>
                    <a:close/>
                    <a:moveTo>
                      <a:pt x="0" y="94"/>
                    </a:moveTo>
                    <a:cubicBezTo>
                      <a:pt x="0" y="146"/>
                      <a:pt x="211" y="189"/>
                      <a:pt x="472" y="189"/>
                    </a:cubicBezTo>
                    <a:cubicBezTo>
                      <a:pt x="733" y="189"/>
                      <a:pt x="945" y="146"/>
                      <a:pt x="945" y="94"/>
                    </a:cubicBezTo>
                    <a:moveTo>
                      <a:pt x="0" y="141"/>
                    </a:moveTo>
                    <a:cubicBezTo>
                      <a:pt x="0" y="193"/>
                      <a:pt x="211" y="236"/>
                      <a:pt x="472" y="236"/>
                    </a:cubicBezTo>
                    <a:cubicBezTo>
                      <a:pt x="733" y="236"/>
                      <a:pt x="945" y="193"/>
                      <a:pt x="945" y="141"/>
                    </a:cubicBezTo>
                    <a:moveTo>
                      <a:pt x="0" y="189"/>
                    </a:moveTo>
                    <a:cubicBezTo>
                      <a:pt x="0" y="241"/>
                      <a:pt x="211" y="283"/>
                      <a:pt x="472" y="283"/>
                    </a:cubicBezTo>
                    <a:cubicBezTo>
                      <a:pt x="733" y="283"/>
                      <a:pt x="945" y="241"/>
                      <a:pt x="945" y="189"/>
                    </a:cubicBezTo>
                  </a:path>
                </a:pathLst>
              </a:custGeom>
              <a:solidFill>
                <a:srgbClr val="007C6A"/>
              </a:solidFill>
              <a:ln w="7938" cap="sq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3445103" y="5907482"/>
                <a:ext cx="42992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Git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645553" y="5339035"/>
            <a:ext cx="498476" cy="527670"/>
            <a:chOff x="8396273" y="5523807"/>
            <a:chExt cx="498476" cy="527670"/>
          </a:xfrm>
        </p:grpSpPr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8500854" y="5781602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8396274" y="552618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8396273" y="5523807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chemeClr val="accent3">
                <a:lumMod val="50000"/>
              </a:schemeClr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438291" y="5630647"/>
              <a:ext cx="4299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</a:rPr>
                <a:t>Git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852031" y="5292826"/>
            <a:ext cx="504825" cy="430212"/>
            <a:chOff x="5863035" y="5941822"/>
            <a:chExt cx="504825" cy="430212"/>
          </a:xfrm>
        </p:grpSpPr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5869385" y="5941822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</a:path>
              </a:pathLst>
            </a:custGeom>
            <a:solidFill>
              <a:srgbClr val="007C6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5863035" y="5943409"/>
              <a:ext cx="498475" cy="398462"/>
            </a:xfrm>
            <a:custGeom>
              <a:avLst/>
              <a:gdLst>
                <a:gd name="T0" fmla="*/ 0 w 945"/>
                <a:gd name="T1" fmla="*/ 94 h 755"/>
                <a:gd name="T2" fmla="*/ 0 w 945"/>
                <a:gd name="T3" fmla="*/ 661 h 755"/>
                <a:gd name="T4" fmla="*/ 472 w 945"/>
                <a:gd name="T5" fmla="*/ 755 h 755"/>
                <a:gd name="T6" fmla="*/ 945 w 945"/>
                <a:gd name="T7" fmla="*/ 661 h 755"/>
                <a:gd name="T8" fmla="*/ 945 w 945"/>
                <a:gd name="T9" fmla="*/ 94 h 755"/>
                <a:gd name="T10" fmla="*/ 472 w 945"/>
                <a:gd name="T11" fmla="*/ 0 h 755"/>
                <a:gd name="T12" fmla="*/ 0 w 945"/>
                <a:gd name="T13" fmla="*/ 94 h 755"/>
                <a:gd name="T14" fmla="*/ 0 w 945"/>
                <a:gd name="T15" fmla="*/ 94 h 755"/>
                <a:gd name="T16" fmla="*/ 472 w 945"/>
                <a:gd name="T17" fmla="*/ 189 h 755"/>
                <a:gd name="T18" fmla="*/ 945 w 945"/>
                <a:gd name="T19" fmla="*/ 94 h 755"/>
                <a:gd name="T20" fmla="*/ 0 w 945"/>
                <a:gd name="T21" fmla="*/ 141 h 755"/>
                <a:gd name="T22" fmla="*/ 472 w 945"/>
                <a:gd name="T23" fmla="*/ 236 h 755"/>
                <a:gd name="T24" fmla="*/ 945 w 945"/>
                <a:gd name="T25" fmla="*/ 141 h 755"/>
                <a:gd name="T26" fmla="*/ 0 w 945"/>
                <a:gd name="T27" fmla="*/ 189 h 755"/>
                <a:gd name="T28" fmla="*/ 472 w 945"/>
                <a:gd name="T29" fmla="*/ 283 h 755"/>
                <a:gd name="T30" fmla="*/ 945 w 945"/>
                <a:gd name="T31" fmla="*/ 189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5" h="755">
                  <a:moveTo>
                    <a:pt x="0" y="94"/>
                  </a:moveTo>
                  <a:lnTo>
                    <a:pt x="0" y="661"/>
                  </a:lnTo>
                  <a:cubicBezTo>
                    <a:pt x="0" y="713"/>
                    <a:pt x="211" y="755"/>
                    <a:pt x="472" y="755"/>
                  </a:cubicBezTo>
                  <a:cubicBezTo>
                    <a:pt x="733" y="755"/>
                    <a:pt x="945" y="713"/>
                    <a:pt x="945" y="661"/>
                  </a:cubicBezTo>
                  <a:lnTo>
                    <a:pt x="945" y="94"/>
                  </a:lnTo>
                  <a:cubicBezTo>
                    <a:pt x="945" y="42"/>
                    <a:pt x="733" y="0"/>
                    <a:pt x="472" y="0"/>
                  </a:cubicBezTo>
                  <a:cubicBezTo>
                    <a:pt x="211" y="0"/>
                    <a:pt x="0" y="42"/>
                    <a:pt x="0" y="94"/>
                  </a:cubicBezTo>
                  <a:close/>
                  <a:moveTo>
                    <a:pt x="0" y="94"/>
                  </a:moveTo>
                  <a:cubicBezTo>
                    <a:pt x="0" y="146"/>
                    <a:pt x="211" y="189"/>
                    <a:pt x="472" y="189"/>
                  </a:cubicBezTo>
                  <a:cubicBezTo>
                    <a:pt x="733" y="189"/>
                    <a:pt x="945" y="146"/>
                    <a:pt x="945" y="94"/>
                  </a:cubicBezTo>
                  <a:moveTo>
                    <a:pt x="0" y="141"/>
                  </a:moveTo>
                  <a:cubicBezTo>
                    <a:pt x="0" y="193"/>
                    <a:pt x="211" y="236"/>
                    <a:pt x="472" y="236"/>
                  </a:cubicBezTo>
                  <a:cubicBezTo>
                    <a:pt x="733" y="236"/>
                    <a:pt x="945" y="193"/>
                    <a:pt x="945" y="141"/>
                  </a:cubicBezTo>
                  <a:moveTo>
                    <a:pt x="0" y="189"/>
                  </a:moveTo>
                  <a:cubicBezTo>
                    <a:pt x="0" y="241"/>
                    <a:pt x="211" y="283"/>
                    <a:pt x="472" y="283"/>
                  </a:cubicBezTo>
                  <a:cubicBezTo>
                    <a:pt x="733" y="283"/>
                    <a:pt x="945" y="241"/>
                    <a:pt x="945" y="189"/>
                  </a:cubicBezTo>
                </a:path>
              </a:pathLst>
            </a:custGeom>
            <a:solidFill>
              <a:srgbClr val="007C6A"/>
            </a:solidFill>
            <a:ln w="7938" cap="sq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49"/>
            <p:cNvSpPr>
              <a:spLocks noChangeArrowheads="1"/>
            </p:cNvSpPr>
            <p:nvPr/>
          </p:nvSpPr>
          <p:spPr bwMode="auto">
            <a:xfrm>
              <a:off x="6013848" y="6102159"/>
              <a:ext cx="304800" cy="269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Git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5664598" y="4197953"/>
            <a:ext cx="1103312" cy="2075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4076296" y="4533710"/>
            <a:ext cx="927752" cy="751875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0" idx="2"/>
          </p:cNvCxnSpPr>
          <p:nvPr/>
        </p:nvCxnSpPr>
        <p:spPr>
          <a:xfrm flipV="1">
            <a:off x="5000277" y="4533710"/>
            <a:ext cx="213557" cy="850662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 flipV="1">
            <a:off x="5489307" y="4555270"/>
            <a:ext cx="493713" cy="936787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7" idx="5"/>
          </p:cNvCxnSpPr>
          <p:nvPr/>
        </p:nvCxnSpPr>
        <p:spPr>
          <a:xfrm>
            <a:off x="7380616" y="4487672"/>
            <a:ext cx="513912" cy="853738"/>
          </a:xfrm>
          <a:prstGeom prst="straightConnector1">
            <a:avLst/>
          </a:prstGeom>
          <a:ln w="57150">
            <a:solidFill>
              <a:srgbClr val="007C6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6080249" y="4455077"/>
            <a:ext cx="571500" cy="457050"/>
            <a:chOff x="4488260" y="4236847"/>
            <a:chExt cx="723900" cy="577850"/>
          </a:xfrm>
          <a:solidFill>
            <a:schemeClr val="accent1">
              <a:lumMod val="75000"/>
            </a:schemeClr>
          </a:solidFill>
        </p:grpSpPr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656160" y="3948346"/>
            <a:ext cx="571500" cy="457050"/>
            <a:chOff x="4488260" y="4236847"/>
            <a:chExt cx="723900" cy="577850"/>
          </a:xfrm>
          <a:solidFill>
            <a:schemeClr val="accent6">
              <a:lumMod val="75000"/>
            </a:schemeClr>
          </a:solidFill>
        </p:grpSpPr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</a:path>
              </a:pathLst>
            </a:custGeom>
            <a:grp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4488260" y="4236847"/>
              <a:ext cx="723900" cy="577850"/>
            </a:xfrm>
            <a:custGeom>
              <a:avLst/>
              <a:gdLst>
                <a:gd name="T0" fmla="*/ 0 w 1368"/>
                <a:gd name="T1" fmla="*/ 137 h 1094"/>
                <a:gd name="T2" fmla="*/ 0 w 1368"/>
                <a:gd name="T3" fmla="*/ 957 h 1094"/>
                <a:gd name="T4" fmla="*/ 684 w 1368"/>
                <a:gd name="T5" fmla="*/ 1094 h 1094"/>
                <a:gd name="T6" fmla="*/ 1368 w 1368"/>
                <a:gd name="T7" fmla="*/ 957 h 1094"/>
                <a:gd name="T8" fmla="*/ 1368 w 1368"/>
                <a:gd name="T9" fmla="*/ 137 h 1094"/>
                <a:gd name="T10" fmla="*/ 684 w 1368"/>
                <a:gd name="T11" fmla="*/ 0 h 1094"/>
                <a:gd name="T12" fmla="*/ 0 w 1368"/>
                <a:gd name="T13" fmla="*/ 137 h 1094"/>
                <a:gd name="T14" fmla="*/ 0 w 1368"/>
                <a:gd name="T15" fmla="*/ 137 h 1094"/>
                <a:gd name="T16" fmla="*/ 684 w 1368"/>
                <a:gd name="T17" fmla="*/ 273 h 1094"/>
                <a:gd name="T18" fmla="*/ 1368 w 1368"/>
                <a:gd name="T19" fmla="*/ 137 h 1094"/>
                <a:gd name="T20" fmla="*/ 0 w 1368"/>
                <a:gd name="T21" fmla="*/ 205 h 1094"/>
                <a:gd name="T22" fmla="*/ 684 w 1368"/>
                <a:gd name="T23" fmla="*/ 342 h 1094"/>
                <a:gd name="T24" fmla="*/ 1368 w 1368"/>
                <a:gd name="T25" fmla="*/ 205 h 1094"/>
                <a:gd name="T26" fmla="*/ 0 w 1368"/>
                <a:gd name="T27" fmla="*/ 273 h 1094"/>
                <a:gd name="T28" fmla="*/ 684 w 1368"/>
                <a:gd name="T29" fmla="*/ 410 h 1094"/>
                <a:gd name="T30" fmla="*/ 1368 w 1368"/>
                <a:gd name="T31" fmla="*/ 273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8" h="1094">
                  <a:moveTo>
                    <a:pt x="0" y="137"/>
                  </a:moveTo>
                  <a:lnTo>
                    <a:pt x="0" y="957"/>
                  </a:lnTo>
                  <a:cubicBezTo>
                    <a:pt x="0" y="1033"/>
                    <a:pt x="307" y="1094"/>
                    <a:pt x="684" y="1094"/>
                  </a:cubicBezTo>
                  <a:cubicBezTo>
                    <a:pt x="1062" y="1094"/>
                    <a:pt x="1368" y="1033"/>
                    <a:pt x="1368" y="957"/>
                  </a:cubicBezTo>
                  <a:lnTo>
                    <a:pt x="1368" y="137"/>
                  </a:lnTo>
                  <a:cubicBezTo>
                    <a:pt x="1368" y="61"/>
                    <a:pt x="1062" y="0"/>
                    <a:pt x="684" y="0"/>
                  </a:cubicBezTo>
                  <a:cubicBezTo>
                    <a:pt x="307" y="0"/>
                    <a:pt x="0" y="61"/>
                    <a:pt x="0" y="137"/>
                  </a:cubicBezTo>
                  <a:close/>
                  <a:moveTo>
                    <a:pt x="0" y="137"/>
                  </a:moveTo>
                  <a:cubicBezTo>
                    <a:pt x="0" y="212"/>
                    <a:pt x="307" y="273"/>
                    <a:pt x="684" y="273"/>
                  </a:cubicBezTo>
                  <a:cubicBezTo>
                    <a:pt x="1062" y="273"/>
                    <a:pt x="1368" y="212"/>
                    <a:pt x="1368" y="137"/>
                  </a:cubicBezTo>
                  <a:moveTo>
                    <a:pt x="0" y="205"/>
                  </a:moveTo>
                  <a:cubicBezTo>
                    <a:pt x="0" y="280"/>
                    <a:pt x="307" y="342"/>
                    <a:pt x="684" y="342"/>
                  </a:cubicBezTo>
                  <a:cubicBezTo>
                    <a:pt x="1062" y="342"/>
                    <a:pt x="1368" y="280"/>
                    <a:pt x="1368" y="205"/>
                  </a:cubicBezTo>
                  <a:moveTo>
                    <a:pt x="0" y="273"/>
                  </a:moveTo>
                  <a:cubicBezTo>
                    <a:pt x="0" y="349"/>
                    <a:pt x="307" y="410"/>
                    <a:pt x="684" y="410"/>
                  </a:cubicBezTo>
                  <a:cubicBezTo>
                    <a:pt x="1062" y="410"/>
                    <a:pt x="1368" y="349"/>
                    <a:pt x="1368" y="273"/>
                  </a:cubicBezTo>
                </a:path>
              </a:pathLst>
            </a:custGeom>
            <a:grpFill/>
            <a:ln w="7938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971600" y="3212976"/>
            <a:ext cx="7488832" cy="1833819"/>
          </a:xfrm>
          <a:prstGeom prst="rect">
            <a:avLst/>
          </a:prstGeom>
        </p:spPr>
        <p:txBody>
          <a:bodyPr vert="horz" rtlCol="0" anchor="ctr">
            <a:normAutofit fontScale="925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注册账号的注意事项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较长时间不使用有可能被</a:t>
            </a:r>
            <a:r>
              <a:rPr lang="en-US" altLang="zh-CN" sz="24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冻结账号。请登录其客服页面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https://github.com/contact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，填写账号恢复申请。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942208" y="1340768"/>
            <a:ext cx="5112568" cy="122118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网址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lvl="1"/>
            <a:r>
              <a:rPr lang="en-US" altLang="zh-CN" sz="28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https://github.com/</a:t>
            </a:r>
            <a:endParaRPr lang="zh-CN" altLang="en-US" sz="28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908" y="3455755"/>
            <a:ext cx="22322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提交代码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add xxx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commit</a:t>
            </a:r>
          </a:p>
        </p:txBody>
      </p:sp>
      <p:sp>
        <p:nvSpPr>
          <p:cNvPr id="3" name="矩形 2"/>
          <p:cNvSpPr/>
          <p:nvPr/>
        </p:nvSpPr>
        <p:spPr>
          <a:xfrm>
            <a:off x="491656" y="2410102"/>
            <a:ext cx="2857941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准备工作：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、注册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账号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搭建项目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441216"/>
            <a:ext cx="302275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推送代码到远端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remote add origin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push origin master</a:t>
            </a:r>
          </a:p>
        </p:txBody>
      </p:sp>
      <p:sp>
        <p:nvSpPr>
          <p:cNvPr id="5" name="右箭头 4"/>
          <p:cNvSpPr/>
          <p:nvPr/>
        </p:nvSpPr>
        <p:spPr>
          <a:xfrm rot="18953535">
            <a:off x="1971525" y="3936787"/>
            <a:ext cx="692983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2497393" y="3212976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云形 6"/>
          <p:cNvSpPr/>
          <p:nvPr/>
        </p:nvSpPr>
        <p:spPr>
          <a:xfrm>
            <a:off x="2671978" y="900354"/>
            <a:ext cx="3359237" cy="1032617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899588" y="2988085"/>
            <a:ext cx="850471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8294783">
            <a:off x="2460997" y="2319514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右箭头 9"/>
          <p:cNvSpPr/>
          <p:nvPr/>
        </p:nvSpPr>
        <p:spPr>
          <a:xfrm rot="2833052">
            <a:off x="4964703" y="2357837"/>
            <a:ext cx="125005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3082109">
            <a:off x="6402165" y="3897183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31230" y="3140658"/>
            <a:ext cx="1589072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add xxx</a:t>
            </a: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commit</a:t>
            </a:r>
          </a:p>
        </p:txBody>
      </p:sp>
      <p:sp>
        <p:nvSpPr>
          <p:cNvPr id="13" name="矩形 12"/>
          <p:cNvSpPr/>
          <p:nvPr/>
        </p:nvSpPr>
        <p:spPr>
          <a:xfrm>
            <a:off x="683568" y="5733256"/>
            <a:ext cx="33508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gitacct_pm@163.com</a:t>
            </a:r>
          </a:p>
        </p:txBody>
      </p:sp>
      <p:sp>
        <p:nvSpPr>
          <p:cNvPr id="14" name="矩形 13"/>
          <p:cNvSpPr/>
          <p:nvPr/>
        </p:nvSpPr>
        <p:spPr>
          <a:xfrm>
            <a:off x="5436096" y="5589240"/>
            <a:ext cx="3456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gitacc_pg@163.com</a:t>
            </a:r>
          </a:p>
        </p:txBody>
      </p:sp>
      <p:sp>
        <p:nvSpPr>
          <p:cNvPr id="15" name="右箭头 14"/>
          <p:cNvSpPr/>
          <p:nvPr/>
        </p:nvSpPr>
        <p:spPr>
          <a:xfrm rot="13491249">
            <a:off x="6838243" y="3645454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13697088">
            <a:off x="5260488" y="2195533"/>
            <a:ext cx="1307084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9442" y="2079702"/>
            <a:ext cx="1216959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push </a:t>
            </a:r>
          </a:p>
        </p:txBody>
      </p:sp>
      <p:sp>
        <p:nvSpPr>
          <p:cNvPr id="18" name="右箭头 17"/>
          <p:cNvSpPr/>
          <p:nvPr/>
        </p:nvSpPr>
        <p:spPr>
          <a:xfrm rot="7499648">
            <a:off x="2929336" y="2406422"/>
            <a:ext cx="1240685" cy="320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17982" y="2752178"/>
            <a:ext cx="8928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pull</a:t>
            </a:r>
          </a:p>
        </p:txBody>
      </p:sp>
      <p:sp>
        <p:nvSpPr>
          <p:cNvPr id="20" name="右箭头 19"/>
          <p:cNvSpPr/>
          <p:nvPr/>
        </p:nvSpPr>
        <p:spPr>
          <a:xfrm rot="8113353">
            <a:off x="2230235" y="4096330"/>
            <a:ext cx="68686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40538" y="4118950"/>
            <a:ext cx="2232248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搭建代码库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init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config </a:t>
            </a:r>
          </a:p>
        </p:txBody>
      </p:sp>
      <p:sp>
        <p:nvSpPr>
          <p:cNvPr id="22" name="圆柱形 21"/>
          <p:cNvSpPr/>
          <p:nvPr/>
        </p:nvSpPr>
        <p:spPr>
          <a:xfrm>
            <a:off x="3983679" y="1249393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93914" y="1041675"/>
            <a:ext cx="12169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GitHub </a:t>
            </a:r>
          </a:p>
        </p:txBody>
      </p:sp>
      <p:sp>
        <p:nvSpPr>
          <p:cNvPr id="24" name="矩形 23"/>
          <p:cNvSpPr/>
          <p:nvPr/>
        </p:nvSpPr>
        <p:spPr>
          <a:xfrm>
            <a:off x="2856001" y="4070169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847" y="3463824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926" y="2408748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604" y="1381213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98531" y="2102630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959284" y="2812030"/>
            <a:ext cx="49070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01429" y="1699084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142807" y="2223695"/>
            <a:ext cx="4379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21504" y="256157"/>
            <a:ext cx="1192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实战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58906" y="2806637"/>
            <a:ext cx="1582450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git clone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</p:txBody>
      </p:sp>
      <p:pic>
        <p:nvPicPr>
          <p:cNvPr id="34" name="Picture 3" descr="C:\Users\18801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653136"/>
            <a:ext cx="864096" cy="864096"/>
          </a:xfrm>
          <a:prstGeom prst="rect">
            <a:avLst/>
          </a:prstGeom>
          <a:noFill/>
        </p:spPr>
      </p:pic>
      <p:pic>
        <p:nvPicPr>
          <p:cNvPr id="35" name="Picture 4" descr="C:\Users\18801\Desktop\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4581128"/>
            <a:ext cx="936104" cy="9361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413792" y="1124744"/>
            <a:ext cx="8460432" cy="2448272"/>
          </a:xfrm>
          <a:prstGeom prst="rect">
            <a:avLst/>
          </a:prstGeom>
        </p:spPr>
        <p:txBody>
          <a:bodyPr vert="horz" rtlCol="0" anchor="ctr">
            <a:normAutofit fontScale="77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增加远程地址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remote add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远程链接的代号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，一般直接用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作代号，也可以自定义。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默认远程链接的</a:t>
            </a:r>
            <a:r>
              <a:rPr lang="en-US" altLang="zh-CN" sz="24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例：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remote  add  origin  https://github.com/xxxxxx.git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395536" y="3933056"/>
            <a:ext cx="7920880" cy="26642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推送到远程库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push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本地分支名称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分支名称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是指要提交的分支名字，比如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push  origin  master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61631" y="256157"/>
            <a:ext cx="19127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实战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323528" y="927279"/>
            <a:ext cx="8748464" cy="3005777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从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上克隆（复制）一个项目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clone  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新项目目录名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远端地址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是指远程链接的地址。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项目目录名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是指为克隆的项目在本地新建的目录名称，可以不填，默认是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的项目名。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命令执行完后，会自动为这个远端地址建一个名为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origin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的代号。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clone  https://github.com/xxxxxxx.git   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文件夹名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539552" y="3933056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从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GitHub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更新项目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 pull   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 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远端代号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是指远程链接的代号。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远端分支名</a:t>
            </a: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是指远端的分支名称，如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master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 pull origin  master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19" y="3284984"/>
            <a:ext cx="8383187" cy="3096344"/>
          </a:xfrm>
          <a:prstGeom prst="rect">
            <a:avLst/>
          </a:prstGeom>
        </p:spPr>
      </p:pic>
      <p:sp>
        <p:nvSpPr>
          <p:cNvPr id="3" name="文本框 14"/>
          <p:cNvSpPr txBox="1"/>
          <p:nvPr/>
        </p:nvSpPr>
        <p:spPr>
          <a:xfrm>
            <a:off x="482672" y="908720"/>
            <a:ext cx="7920880" cy="2736304"/>
          </a:xfrm>
          <a:prstGeom prst="rect">
            <a:avLst/>
          </a:prstGeom>
        </p:spPr>
        <p:txBody>
          <a:bodyPr vert="horz" rtlCol="0" anchor="ctr">
            <a:normAutofit fontScale="925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以上对项目的操作方式，必须是项目的创建者或者合作伙伴。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合作伙伴添加方式如下图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在项目中点击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settings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页签，然后点击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Collaborators,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然后在文本框中搜索合作伙伴的邮箱或者账号。点击添加。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添加后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会给合作伙伴对应的邮箱发一封，邀请邮件。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4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2482" y="2886836"/>
            <a:ext cx="3802639" cy="2520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4"/>
          <p:cNvSpPr txBox="1"/>
          <p:nvPr/>
        </p:nvSpPr>
        <p:spPr>
          <a:xfrm>
            <a:off x="539552" y="1716915"/>
            <a:ext cx="8337799" cy="1008112"/>
          </a:xfrm>
          <a:prstGeom prst="rect">
            <a:avLst/>
          </a:prstGeom>
        </p:spPr>
        <p:txBody>
          <a:bodyPr vert="horz" rtlCol="0" anchor="ctr">
            <a:no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合作伙伴会收到邀请邮件。点击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View invitation </a:t>
            </a: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按钮后会跳转至</a:t>
            </a:r>
            <a:r>
              <a: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页面，让合作伙伴选择，是否接受邀请。</a:t>
            </a:r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点击接受后，则合伙伙伴正式加入项目，获得直接提交代码的权限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2558791">
            <a:off x="4533521" y="3894948"/>
            <a:ext cx="115212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33568" y="4941168"/>
            <a:ext cx="4116963" cy="1542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539552" y="879417"/>
            <a:ext cx="3570208" cy="455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邀请你的同事成为合作伙伴</a:t>
            </a:r>
            <a:endParaRPr lang="en-US" altLang="zh-CN" sz="2000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C:\Users\18801\Desktop\sunn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5085184"/>
            <a:ext cx="476250" cy="476250"/>
          </a:xfrm>
          <a:prstGeom prst="rect">
            <a:avLst/>
          </a:prstGeom>
          <a:noFill/>
        </p:spPr>
      </p:pic>
      <p:pic>
        <p:nvPicPr>
          <p:cNvPr id="11" name="Picture 3" descr="C:\Users\18801\Desktop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5085184"/>
            <a:ext cx="476250" cy="47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/>
          <p:cNvSpPr/>
          <p:nvPr/>
        </p:nvSpPr>
        <p:spPr>
          <a:xfrm>
            <a:off x="2555776" y="2924944"/>
            <a:ext cx="3312368" cy="252904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844149" y="652468"/>
            <a:ext cx="7920880" cy="273630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协作冲突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在上传或同步代码时，由于你和他人都改了同一文件的同一位置的代码，版本管理软件无法判断究竟以谁为准，就会报告冲突</a:t>
            </a:r>
            <a:r>
              <a:rPr lang="en-US" altLang="zh-CN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需要程序员手工解决。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16200000">
            <a:off x="6050838" y="5222746"/>
            <a:ext cx="992270" cy="370534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6200000">
            <a:off x="3711778" y="4368769"/>
            <a:ext cx="878455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5990801" y="4170439"/>
            <a:ext cx="1122838" cy="360040"/>
          </a:xfrm>
          <a:prstGeom prst="rightArrow">
            <a:avLst/>
          </a:prstGeom>
          <a:solidFill>
            <a:srgbClr val="92D050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乘号 6"/>
          <p:cNvSpPr/>
          <p:nvPr/>
        </p:nvSpPr>
        <p:spPr>
          <a:xfrm>
            <a:off x="6196800" y="4159490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16200000">
            <a:off x="1189780" y="5345614"/>
            <a:ext cx="906814" cy="459896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6200000">
            <a:off x="1189780" y="4438800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41785" y="5471046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9319" y="4544432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8772" y="5286380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master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1873135" y="3933056"/>
            <a:ext cx="2047921" cy="84934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右箭头 13"/>
          <p:cNvSpPr/>
          <p:nvPr/>
        </p:nvSpPr>
        <p:spPr>
          <a:xfrm rot="16200000">
            <a:off x="3697598" y="3476134"/>
            <a:ext cx="906814" cy="459896"/>
          </a:xfrm>
          <a:prstGeom prst="rightArrow">
            <a:avLst/>
          </a:prstGeom>
          <a:solidFill>
            <a:schemeClr val="accent5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/>
          <p:nvPr/>
        </p:nvCxnSpPr>
        <p:spPr>
          <a:xfrm>
            <a:off x="4303437" y="3864788"/>
            <a:ext cx="2068763" cy="309258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948281" y="4725505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push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04589" y="3528366"/>
            <a:ext cx="596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pull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23369" y="6035846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06229" y="5975029"/>
            <a:ext cx="79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成员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89509" y="3151229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GitHub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43034" y="4089899"/>
            <a:ext cx="12774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Conflict!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896570" y="3367527"/>
            <a:ext cx="1847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/>
          <p:nvPr/>
        </p:nvCxnSpPr>
        <p:spPr>
          <a:xfrm rot="10800000">
            <a:off x="4299828" y="4027179"/>
            <a:ext cx="2120723" cy="755221"/>
          </a:xfrm>
          <a:prstGeom prst="bentConnector3">
            <a:avLst>
              <a:gd name="adj1" fmla="val 61538"/>
            </a:avLst>
          </a:prstGeom>
          <a:ln w="28575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603123" y="4752823"/>
            <a:ext cx="724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push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乘号 24"/>
          <p:cNvSpPr/>
          <p:nvPr/>
        </p:nvSpPr>
        <p:spPr>
          <a:xfrm>
            <a:off x="5130751" y="4614819"/>
            <a:ext cx="555513" cy="39526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940152" y="2420888"/>
            <a:ext cx="252028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解决冲突三板斧：</a:t>
            </a:r>
            <a:endParaRPr lang="en-US" altLang="zh-CN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、修改合并</a:t>
            </a:r>
            <a:endParaRPr lang="en-US" altLang="zh-CN" b="1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add </a:t>
            </a:r>
          </a:p>
          <a:p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b="1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b="1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4" grpId="0" animBg="1"/>
      <p:bldP spid="16" grpId="0"/>
      <p:bldP spid="17" grpId="0"/>
      <p:bldP spid="21" grpId="0"/>
      <p:bldP spid="24" grpId="0"/>
      <p:bldP spid="25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柱形 1"/>
          <p:cNvSpPr/>
          <p:nvPr/>
        </p:nvSpPr>
        <p:spPr>
          <a:xfrm>
            <a:off x="2497393" y="3272302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3892909" y="3135714"/>
            <a:ext cx="711649" cy="58874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5949280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gitacct_pm@163.com</a:t>
            </a:r>
          </a:p>
        </p:txBody>
      </p:sp>
      <p:sp>
        <p:nvSpPr>
          <p:cNvPr id="5" name="左右箭头 4"/>
          <p:cNvSpPr/>
          <p:nvPr/>
        </p:nvSpPr>
        <p:spPr>
          <a:xfrm rot="6185930">
            <a:off x="2434963" y="2482354"/>
            <a:ext cx="1085748" cy="30936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 rot="4382410" flipV="1">
            <a:off x="4079603" y="3980332"/>
            <a:ext cx="771408" cy="29861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右箭头 6"/>
          <p:cNvSpPr/>
          <p:nvPr/>
        </p:nvSpPr>
        <p:spPr>
          <a:xfrm rot="7015709" flipV="1">
            <a:off x="1996639" y="4068727"/>
            <a:ext cx="734259" cy="3246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/>
          <p:cNvSpPr/>
          <p:nvPr/>
        </p:nvSpPr>
        <p:spPr>
          <a:xfrm>
            <a:off x="1903830" y="786277"/>
            <a:ext cx="5332466" cy="1386901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圆柱形 8"/>
          <p:cNvSpPr/>
          <p:nvPr/>
        </p:nvSpPr>
        <p:spPr>
          <a:xfrm>
            <a:off x="2943278" y="1473602"/>
            <a:ext cx="654389" cy="427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38883" y="1249092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GitHub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5232444" y="1114385"/>
            <a:ext cx="654389" cy="427585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 rot="20920706">
            <a:off x="3655809" y="129035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51984" y="958846"/>
            <a:ext cx="593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 rot="10056204">
            <a:off x="3743602" y="1546940"/>
            <a:ext cx="1370014" cy="17369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894085" y="1636332"/>
            <a:ext cx="1302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pull request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 rot="14029157">
            <a:off x="5404216" y="2160984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柱形 16"/>
          <p:cNvSpPr/>
          <p:nvPr/>
        </p:nvSpPr>
        <p:spPr>
          <a:xfrm>
            <a:off x="6702774" y="2882584"/>
            <a:ext cx="677538" cy="546416"/>
          </a:xfrm>
          <a:prstGeom prst="ca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</a:t>
            </a:r>
            <a:endParaRPr lang="en-US" altLang="zh-CN" dirty="0"/>
          </a:p>
        </p:txBody>
      </p:sp>
      <p:cxnSp>
        <p:nvCxnSpPr>
          <p:cNvPr id="18" name="直接箭头连接符 17"/>
          <p:cNvCxnSpPr>
            <a:endCxn id="15" idx="0"/>
          </p:cNvCxnSpPr>
          <p:nvPr/>
        </p:nvCxnSpPr>
        <p:spPr>
          <a:xfrm flipV="1">
            <a:off x="2135022" y="1636332"/>
            <a:ext cx="2410460" cy="3584572"/>
          </a:xfrm>
          <a:prstGeom prst="straightConnector1">
            <a:avLst/>
          </a:prstGeom>
          <a:ln w="57150">
            <a:solidFill>
              <a:srgbClr val="FB9C25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右箭头 18"/>
          <p:cNvSpPr/>
          <p:nvPr/>
        </p:nvSpPr>
        <p:spPr>
          <a:xfrm rot="3503275">
            <a:off x="3230089" y="2358059"/>
            <a:ext cx="1263255" cy="3094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31840" y="5949280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	gitacc_pg@163.com</a:t>
            </a:r>
          </a:p>
        </p:txBody>
      </p:sp>
      <p:sp>
        <p:nvSpPr>
          <p:cNvPr id="21" name="矩形 20"/>
          <p:cNvSpPr/>
          <p:nvPr/>
        </p:nvSpPr>
        <p:spPr>
          <a:xfrm>
            <a:off x="6300192" y="5013176"/>
            <a:ext cx="3149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gitacct_manito@163.com</a:t>
            </a:r>
          </a:p>
        </p:txBody>
      </p:sp>
      <p:sp>
        <p:nvSpPr>
          <p:cNvPr id="22" name="右箭头 21"/>
          <p:cNvSpPr/>
          <p:nvPr/>
        </p:nvSpPr>
        <p:spPr>
          <a:xfrm rot="3212496">
            <a:off x="5706754" y="2042635"/>
            <a:ext cx="1537495" cy="24281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530164" y="1866033"/>
            <a:ext cx="69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clone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450670" y="2173410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437742" y="4157483"/>
            <a:ext cx="1886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在</a:t>
            </a:r>
            <a:r>
              <a:rPr lang="en-US" altLang="zh-CN" dirty="0" err="1"/>
              <a:t>Github</a:t>
            </a:r>
            <a:r>
              <a:rPr lang="zh-CN" altLang="en-US" dirty="0"/>
              <a:t>上</a:t>
            </a:r>
            <a:r>
              <a:rPr lang="en-US" altLang="zh-CN" dirty="0"/>
              <a:t>merge</a:t>
            </a:r>
            <a:endParaRPr lang="zh-CN" altLang="en-US" dirty="0"/>
          </a:p>
        </p:txBody>
      </p:sp>
      <p:pic>
        <p:nvPicPr>
          <p:cNvPr id="27" name="Picture 2" descr="C:\Users\18801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797152"/>
            <a:ext cx="1152128" cy="1152128"/>
          </a:xfrm>
          <a:prstGeom prst="rect">
            <a:avLst/>
          </a:prstGeom>
          <a:noFill/>
        </p:spPr>
      </p:pic>
      <p:pic>
        <p:nvPicPr>
          <p:cNvPr id="28" name="Picture 3" descr="C:\Users\18801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869160"/>
            <a:ext cx="936104" cy="936104"/>
          </a:xfrm>
          <a:prstGeom prst="rect">
            <a:avLst/>
          </a:prstGeom>
          <a:noFill/>
        </p:spPr>
      </p:pic>
      <p:pic>
        <p:nvPicPr>
          <p:cNvPr id="29" name="Picture 4" descr="C:\Users\18801\Desktop\sunn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3501008"/>
            <a:ext cx="1296144" cy="1296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 animBg="1"/>
      <p:bldP spid="21" grpId="0"/>
      <p:bldP spid="22" grpId="0" animBg="1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1412776"/>
            <a:ext cx="2232248" cy="3384376"/>
          </a:xfrm>
          <a:prstGeom prst="rect">
            <a:avLst/>
          </a:prstGeom>
          <a:solidFill>
            <a:srgbClr val="CCFF99">
              <a:alpha val="81961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275856" y="1412776"/>
            <a:ext cx="5472608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63888" y="1628800"/>
            <a:ext cx="201622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1628800"/>
            <a:ext cx="2736304" cy="2952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14"/>
          <p:cNvSpPr txBox="1"/>
          <p:nvPr/>
        </p:nvSpPr>
        <p:spPr>
          <a:xfrm>
            <a:off x="539552" y="692696"/>
            <a:ext cx="8256985" cy="864096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  <a:buNone/>
            </a:pPr>
            <a:r>
              <a:rPr lang="zh-CN" altLang="en-US" b="1" dirty="0">
                <a:sym typeface="Arial" panose="020B0604020202020204" pitchFamily="34" charset="0"/>
              </a:rPr>
              <a:t>理解工作目录，暂存区，本地仓库</a:t>
            </a:r>
            <a:endParaRPr lang="en-US" altLang="zh-CN" sz="2600" b="1" dirty="0"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48" y="2204865"/>
            <a:ext cx="672840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584" y="16288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工作目录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1920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暂存区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0152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本地仓库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952" y="2132856"/>
            <a:ext cx="824300" cy="135873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060848"/>
            <a:ext cx="824300" cy="135873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55576" y="4941168"/>
            <a:ext cx="799288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(Working Directory):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就是你电脑本地硬盘目录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本地库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(Repository):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工作区有个隐藏目录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，它就是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的本地版本库</a:t>
            </a:r>
            <a:endParaRPr lang="en-US" altLang="zh-CN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暂存区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(stage):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一般存放在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"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下的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文件（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）中，所以我们把暂存区有时也叫作索引（</a:t>
            </a:r>
            <a:r>
              <a:rPr lang="en-US" altLang="zh-CN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</a:t>
            </a:r>
            <a:r>
              <a:rPr lang="zh-CN" altLang="en-US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4"/>
          <p:cNvSpPr txBox="1"/>
          <p:nvPr/>
        </p:nvSpPr>
        <p:spPr>
          <a:xfrm>
            <a:off x="515277" y="2060848"/>
            <a:ext cx="6993124" cy="1152128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2.</a:t>
            </a:r>
            <a:r>
              <a:rPr lang="zh-CN" altLang="en-US" b="1" dirty="0">
                <a:sym typeface="Arial" panose="020B0604020202020204" pitchFamily="34" charset="0"/>
              </a:rPr>
              <a:t>创建本地版本仓库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在项目文件夹内右键打开</a:t>
            </a:r>
            <a:r>
              <a:rPr lang="en-US" altLang="zh-CN" sz="2000" dirty="0" err="1">
                <a:solidFill>
                  <a:srgbClr val="007C6A"/>
                </a:solidFill>
              </a:rPr>
              <a:t>git</a:t>
            </a:r>
            <a:r>
              <a:rPr lang="en-US" altLang="zh-CN" sz="2000" dirty="0">
                <a:solidFill>
                  <a:srgbClr val="007C6A"/>
                </a:solidFill>
              </a:rPr>
              <a:t> bash</a:t>
            </a:r>
            <a:r>
              <a:rPr lang="zh-CN" altLang="en-US" sz="2000" dirty="0">
                <a:solidFill>
                  <a:srgbClr val="007C6A"/>
                </a:solidFill>
              </a:rPr>
              <a:t>窗口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输入命令</a:t>
            </a:r>
            <a:r>
              <a:rPr lang="en-US" altLang="zh-CN" sz="2000" dirty="0">
                <a:solidFill>
                  <a:srgbClr val="007C6A"/>
                </a:solidFill>
              </a:rPr>
              <a:t>: </a:t>
            </a:r>
            <a:r>
              <a:rPr lang="zh-CN" altLang="en-US" sz="2000" dirty="0">
                <a:solidFill>
                  <a:srgbClr val="007C6A"/>
                </a:solidFill>
              </a:rPr>
              <a:t> </a:t>
            </a:r>
            <a:r>
              <a:rPr lang="en-US" altLang="zh-CN" sz="2000" dirty="0">
                <a:solidFill>
                  <a:srgbClr val="007C6A"/>
                </a:solidFill>
              </a:rPr>
              <a:t>git  </a:t>
            </a:r>
            <a:r>
              <a:rPr lang="en-US" altLang="zh-CN" sz="2000" dirty="0" err="1">
                <a:solidFill>
                  <a:srgbClr val="007C6A"/>
                </a:solidFill>
              </a:rPr>
              <a:t>init</a:t>
            </a:r>
            <a:endParaRPr lang="en-US" altLang="zh-CN" sz="2000" dirty="0">
              <a:solidFill>
                <a:srgbClr val="007C6A"/>
              </a:solidFill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15277" y="3104963"/>
            <a:ext cx="8256985" cy="2664295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3.</a:t>
            </a:r>
            <a:r>
              <a:rPr lang="zh-CN" altLang="en-US" b="1" dirty="0">
                <a:sym typeface="Arial" panose="020B0604020202020204" pitchFamily="34" charset="0"/>
              </a:rPr>
              <a:t>提交文件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新建文件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输入命令：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add </a:t>
            </a:r>
            <a:r>
              <a:rPr lang="zh-CN" altLang="en-US" sz="1900" dirty="0">
                <a:solidFill>
                  <a:srgbClr val="007C6A"/>
                </a:solidFill>
              </a:rPr>
              <a:t>文件名，将文件添加到暂存区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删除有两个命令</a:t>
            </a:r>
            <a:r>
              <a:rPr lang="en-US" altLang="zh-CN" sz="1900" dirty="0">
                <a:solidFill>
                  <a:srgbClr val="007C6A"/>
                </a:solidFill>
              </a:rPr>
              <a:t>git rm  - - cached &lt;</a:t>
            </a:r>
            <a:r>
              <a:rPr lang="zh-CN" altLang="en-US" sz="1900" dirty="0">
                <a:solidFill>
                  <a:srgbClr val="007C6A"/>
                </a:solidFill>
              </a:rPr>
              <a:t>文件名</a:t>
            </a:r>
            <a:r>
              <a:rPr lang="en-US" altLang="zh-CN" sz="1900" dirty="0">
                <a:solidFill>
                  <a:srgbClr val="007C6A"/>
                </a:solidFill>
              </a:rPr>
              <a:t>&gt;  </a:t>
            </a:r>
            <a:r>
              <a:rPr lang="zh-CN" altLang="en-US" sz="1900" dirty="0">
                <a:solidFill>
                  <a:srgbClr val="007C6A"/>
                </a:solidFill>
              </a:rPr>
              <a:t>、</a:t>
            </a:r>
            <a:r>
              <a:rPr lang="en-US" altLang="zh-CN" sz="1900" dirty="0">
                <a:solidFill>
                  <a:srgbClr val="007C6A"/>
                </a:solidFill>
              </a:rPr>
              <a:t>rm &lt;</a:t>
            </a:r>
            <a:r>
              <a:rPr lang="zh-CN" altLang="en-US" sz="1900" dirty="0">
                <a:solidFill>
                  <a:srgbClr val="007C6A"/>
                </a:solidFill>
              </a:rPr>
              <a:t>文件名</a:t>
            </a:r>
            <a:r>
              <a:rPr lang="en-US" altLang="zh-CN" sz="1900" dirty="0">
                <a:solidFill>
                  <a:srgbClr val="007C6A"/>
                </a:solidFill>
              </a:rPr>
              <a:t>&gt; </a:t>
            </a:r>
            <a:r>
              <a:rPr lang="zh-CN" altLang="en-US" sz="1900" dirty="0">
                <a:solidFill>
                  <a:srgbClr val="007C6A"/>
                </a:solidFill>
              </a:rPr>
              <a:t>前者是删除暂存区的文件，后者和</a:t>
            </a:r>
            <a:r>
              <a:rPr lang="en-US" altLang="zh-CN" sz="1900" dirty="0">
                <a:solidFill>
                  <a:srgbClr val="007C6A"/>
                </a:solidFill>
              </a:rPr>
              <a:t>git</a:t>
            </a:r>
            <a:r>
              <a:rPr lang="zh-CN" altLang="en-US" sz="1900" dirty="0">
                <a:solidFill>
                  <a:srgbClr val="007C6A"/>
                </a:solidFill>
              </a:rPr>
              <a:t>没什么关系，就相当于</a:t>
            </a:r>
            <a:r>
              <a:rPr lang="en-US" altLang="zh-CN" sz="1900" dirty="0" err="1">
                <a:solidFill>
                  <a:srgbClr val="007C6A"/>
                </a:solidFill>
              </a:rPr>
              <a:t>linux</a:t>
            </a:r>
            <a:r>
              <a:rPr lang="zh-CN" altLang="en-US" sz="1900" dirty="0">
                <a:solidFill>
                  <a:srgbClr val="007C6A"/>
                </a:solidFill>
              </a:rPr>
              <a:t>命令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通过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 status  </a:t>
            </a:r>
            <a:r>
              <a:rPr lang="zh-CN" altLang="en-US" sz="1900" dirty="0">
                <a:solidFill>
                  <a:srgbClr val="007C6A"/>
                </a:solidFill>
              </a:rPr>
              <a:t>进行查看工作目录（暂存区）状态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输入命令：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commit </a:t>
            </a:r>
            <a:r>
              <a:rPr lang="zh-CN" altLang="en-US" sz="1900" dirty="0">
                <a:solidFill>
                  <a:srgbClr val="007C6A"/>
                </a:solidFill>
              </a:rPr>
              <a:t>提交文件到本地库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编写注释</a:t>
            </a:r>
            <a:r>
              <a:rPr lang="en-US" altLang="zh-CN" sz="1900" dirty="0">
                <a:solidFill>
                  <a:srgbClr val="007C6A"/>
                </a:solidFill>
              </a:rPr>
              <a:t> </a:t>
            </a:r>
            <a:r>
              <a:rPr lang="zh-CN" altLang="en-US" sz="1900" dirty="0">
                <a:solidFill>
                  <a:srgbClr val="007C6A"/>
                </a:solidFill>
              </a:rPr>
              <a:t>，完成提交</a:t>
            </a:r>
            <a:endParaRPr lang="en-US" altLang="zh-CN" sz="19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</a:rPr>
              <a:t>或者也可以</a:t>
            </a:r>
            <a:r>
              <a:rPr lang="en-US" altLang="zh-CN" sz="1900" dirty="0" err="1">
                <a:solidFill>
                  <a:srgbClr val="007C6A"/>
                </a:solidFill>
              </a:rPr>
              <a:t>git</a:t>
            </a:r>
            <a:r>
              <a:rPr lang="en-US" altLang="zh-CN" sz="1900" dirty="0">
                <a:solidFill>
                  <a:srgbClr val="007C6A"/>
                </a:solidFill>
              </a:rPr>
              <a:t>  commit  –m “</a:t>
            </a:r>
            <a:r>
              <a:rPr lang="zh-CN" altLang="en-US" sz="1900" dirty="0">
                <a:solidFill>
                  <a:srgbClr val="007C6A"/>
                </a:solidFill>
              </a:rPr>
              <a:t>注释内容</a:t>
            </a:r>
            <a:r>
              <a:rPr lang="en-US" altLang="zh-CN" sz="1900" dirty="0">
                <a:solidFill>
                  <a:srgbClr val="007C6A"/>
                </a:solidFill>
              </a:rPr>
              <a:t>”, </a:t>
            </a:r>
            <a:r>
              <a:rPr lang="zh-CN" altLang="en-US" sz="1900" dirty="0">
                <a:solidFill>
                  <a:srgbClr val="007C6A"/>
                </a:solidFill>
              </a:rPr>
              <a:t>直接带注释提交</a:t>
            </a:r>
            <a:endParaRPr lang="en-US" altLang="zh-CN" sz="1900" dirty="0">
              <a:solidFill>
                <a:srgbClr val="007C6A"/>
              </a:solidFill>
            </a:endParaRPr>
          </a:p>
        </p:txBody>
      </p:sp>
      <p:sp>
        <p:nvSpPr>
          <p:cNvPr id="7" name="文本框 14"/>
          <p:cNvSpPr txBox="1"/>
          <p:nvPr/>
        </p:nvSpPr>
        <p:spPr>
          <a:xfrm>
            <a:off x="539552" y="836713"/>
            <a:ext cx="6993124" cy="136815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b="1" dirty="0">
                <a:sym typeface="Arial" panose="020B0604020202020204" pitchFamily="34" charset="0"/>
              </a:rPr>
              <a:t>1.</a:t>
            </a:r>
            <a:r>
              <a:rPr lang="zh-CN" altLang="en-US" b="1" dirty="0">
                <a:sym typeface="Arial" panose="020B0604020202020204" pitchFamily="34" charset="0"/>
              </a:rPr>
              <a:t>创建项目文件夹设置文件夹属性</a:t>
            </a:r>
            <a:endParaRPr lang="en-US" altLang="zh-CN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任意位置创建空文件夹，作为项目文件夹</a:t>
            </a:r>
            <a:endParaRPr lang="en-US" altLang="zh-CN" sz="2000" dirty="0">
              <a:solidFill>
                <a:srgbClr val="007C6A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</a:rPr>
              <a:t>设置文件夹属性，可查看隐藏文件</a:t>
            </a:r>
            <a:endParaRPr lang="en-US" altLang="zh-CN" sz="28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39552" y="1196752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4.</a:t>
            </a:r>
            <a:r>
              <a:rPr lang="zh-CN" altLang="en-US" b="1" dirty="0">
                <a:sym typeface="Arial" panose="020B0604020202020204" pitchFamily="34" charset="0"/>
              </a:rPr>
              <a:t>查看文件提交记录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 </a:t>
            </a:r>
            <a:r>
              <a:rPr lang="en-US" altLang="zh-CN" sz="2400" dirty="0">
                <a:solidFill>
                  <a:srgbClr val="007C6A"/>
                </a:solidFill>
              </a:rPr>
              <a:t>git  log  </a:t>
            </a:r>
            <a:r>
              <a:rPr lang="zh-CN" altLang="en-US" sz="2400" dirty="0">
                <a:solidFill>
                  <a:srgbClr val="007C6A"/>
                </a:solidFill>
              </a:rPr>
              <a:t>文件名，查看仓库历史记录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也可以输入命令：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log  --pretty=</a:t>
            </a:r>
            <a:r>
              <a:rPr lang="en-US" altLang="zh-CN" sz="2400" dirty="0" err="1">
                <a:solidFill>
                  <a:srgbClr val="007C6A"/>
                </a:solidFill>
              </a:rPr>
              <a:t>oneline</a:t>
            </a: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400" dirty="0">
                <a:solidFill>
                  <a:srgbClr val="007C6A"/>
                </a:solidFill>
              </a:rPr>
              <a:t>文件名，查看简易信息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68795" y="3861048"/>
            <a:ext cx="8256985" cy="2088232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5.</a:t>
            </a:r>
            <a:r>
              <a:rPr lang="zh-CN" altLang="en-US" b="1" dirty="0">
                <a:sym typeface="Arial" panose="020B0604020202020204" pitchFamily="34" charset="0"/>
              </a:rPr>
              <a:t>回退历史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 --hard HEAD^ </a:t>
            </a:r>
            <a:r>
              <a:rPr lang="zh-CN" altLang="en-US" sz="2400" dirty="0">
                <a:solidFill>
                  <a:srgbClr val="007C6A"/>
                </a:solidFill>
              </a:rPr>
              <a:t>，回退到上一次提交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 --hard </a:t>
            </a:r>
            <a:r>
              <a:rPr lang="en-US" altLang="zh-CN" sz="2400" dirty="0" err="1">
                <a:solidFill>
                  <a:srgbClr val="007C6A"/>
                </a:solidFill>
              </a:rPr>
              <a:t>HEAD~n</a:t>
            </a:r>
            <a:r>
              <a:rPr lang="zh-CN" altLang="en-US" sz="2400" dirty="0">
                <a:solidFill>
                  <a:srgbClr val="007C6A"/>
                </a:solidFill>
              </a:rPr>
              <a:t>，回退</a:t>
            </a:r>
            <a:r>
              <a:rPr lang="en-US" altLang="zh-CN" sz="2400" dirty="0">
                <a:solidFill>
                  <a:srgbClr val="007C6A"/>
                </a:solidFill>
              </a:rPr>
              <a:t>n</a:t>
            </a:r>
            <a:r>
              <a:rPr lang="zh-CN" altLang="en-US" sz="2400" dirty="0">
                <a:solidFill>
                  <a:srgbClr val="007C6A"/>
                </a:solidFill>
              </a:rPr>
              <a:t>次操作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reset </a:t>
            </a:r>
            <a:r>
              <a:rPr lang="zh-CN" altLang="en-US" sz="2400" dirty="0">
                <a:solidFill>
                  <a:srgbClr val="007C6A"/>
                </a:solidFill>
              </a:rPr>
              <a:t>文件名，撤销文件缓存区的状态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506894" y="1052736"/>
            <a:ext cx="8256985" cy="166333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6.</a:t>
            </a:r>
            <a:r>
              <a:rPr lang="zh-CN" altLang="en-US" sz="2600" b="1" dirty="0">
                <a:sym typeface="Arial" panose="020B0604020202020204" pitchFamily="34" charset="0"/>
              </a:rPr>
              <a:t>版本穿越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b="1" dirty="0">
                <a:solidFill>
                  <a:srgbClr val="007C6A"/>
                </a:solidFill>
              </a:rPr>
              <a:t> 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</a:t>
            </a:r>
            <a:r>
              <a:rPr lang="en-US" altLang="zh-CN" sz="2200" dirty="0" err="1">
                <a:solidFill>
                  <a:srgbClr val="007C6A"/>
                </a:solidFill>
              </a:rPr>
              <a:t>reflog</a:t>
            </a:r>
            <a:r>
              <a:rPr lang="en-US" altLang="zh-CN" sz="2200" dirty="0">
                <a:solidFill>
                  <a:srgbClr val="007C6A"/>
                </a:solidFill>
              </a:rPr>
              <a:t>  </a:t>
            </a:r>
            <a:r>
              <a:rPr lang="zh-CN" altLang="en-US" sz="2200" dirty="0">
                <a:solidFill>
                  <a:srgbClr val="007C6A"/>
                </a:solidFill>
              </a:rPr>
              <a:t>文件名，查看历史记录的版本号</a:t>
            </a:r>
            <a:endParaRPr lang="en-US" altLang="zh-CN" sz="2200" b="1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 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reset  --hard  </a:t>
            </a:r>
            <a:r>
              <a:rPr lang="zh-CN" altLang="en-US" sz="2200" dirty="0">
                <a:solidFill>
                  <a:srgbClr val="007C6A"/>
                </a:solidFill>
              </a:rPr>
              <a:t>版本号</a:t>
            </a:r>
            <a:endParaRPr lang="en-US" altLang="zh-CN" sz="2200" dirty="0">
              <a:solidFill>
                <a:srgbClr val="007C6A"/>
              </a:solidFill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547808" y="2597333"/>
            <a:ext cx="8256985" cy="1663334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7.</a:t>
            </a:r>
            <a:r>
              <a:rPr lang="zh-CN" altLang="en-US" b="1" dirty="0">
                <a:sym typeface="Arial" panose="020B0604020202020204" pitchFamily="34" charset="0"/>
              </a:rPr>
              <a:t>还原文件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删除项目文件夹中的文件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输入命令：</a:t>
            </a:r>
            <a:r>
              <a:rPr lang="en-US" altLang="zh-CN" sz="2400" dirty="0" err="1">
                <a:solidFill>
                  <a:srgbClr val="007C6A"/>
                </a:solidFill>
              </a:rPr>
              <a:t>git</a:t>
            </a:r>
            <a:r>
              <a:rPr lang="en-US" altLang="zh-CN" sz="2400" dirty="0">
                <a:solidFill>
                  <a:srgbClr val="007C6A"/>
                </a:solidFill>
              </a:rPr>
              <a:t>  checkout </a:t>
            </a:r>
            <a:r>
              <a:rPr lang="zh-CN" altLang="en-US" sz="2400" dirty="0">
                <a:solidFill>
                  <a:srgbClr val="007C6A"/>
                </a:solidFill>
              </a:rPr>
              <a:t>文件名，此时，仓库中的文件依然存在，所以可以从本地仓库中还原文件  </a:t>
            </a:r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5" name="文本框 14"/>
          <p:cNvSpPr txBox="1"/>
          <p:nvPr/>
        </p:nvSpPr>
        <p:spPr>
          <a:xfrm>
            <a:off x="502629" y="4141931"/>
            <a:ext cx="8256985" cy="2095381"/>
          </a:xfrm>
          <a:prstGeom prst="rect">
            <a:avLst/>
          </a:prstGeom>
        </p:spPr>
        <p:txBody>
          <a:bodyPr vert="horz" rtlCol="0" anchor="ctr">
            <a:normAutofit fontScale="850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sym typeface="Arial" panose="020B0604020202020204" pitchFamily="34" charset="0"/>
              </a:rPr>
              <a:t>8.</a:t>
            </a:r>
            <a:r>
              <a:rPr lang="zh-CN" altLang="en-US" sz="2600" b="1" dirty="0">
                <a:sym typeface="Arial" panose="020B0604020202020204" pitchFamily="34" charset="0"/>
              </a:rPr>
              <a:t>删除某个文件</a:t>
            </a:r>
            <a:endParaRPr lang="en-US" altLang="zh-CN" sz="2600" b="1" dirty="0">
              <a:sym typeface="Arial" panose="020B060402020202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7C6A"/>
                </a:solidFill>
              </a:rPr>
              <a:t> </a:t>
            </a:r>
            <a:r>
              <a:rPr lang="zh-CN" altLang="en-US" sz="2200" dirty="0">
                <a:solidFill>
                  <a:srgbClr val="007C6A"/>
                </a:solidFill>
              </a:rPr>
              <a:t>删除项目文件夹中的文件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其实再下一步之前，有一步手动操作，删除工作目录下的某个文件</a:t>
            </a:r>
            <a:r>
              <a:rPr lang="zh-CN" altLang="en-US" sz="2200" dirty="0">
                <a:solidFill>
                  <a:srgbClr val="007C6A"/>
                </a:solidFill>
              </a:rPr>
              <a:t>）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dirty="0">
                <a:solidFill>
                  <a:srgbClr val="007C6A"/>
                </a:solidFill>
              </a:rPr>
              <a:t>git  add </a:t>
            </a:r>
            <a:r>
              <a:rPr lang="zh-CN" altLang="en-US" sz="2200" dirty="0">
                <a:solidFill>
                  <a:srgbClr val="007C6A"/>
                </a:solidFill>
              </a:rPr>
              <a:t>文件名 （</a:t>
            </a:r>
            <a:r>
              <a:rPr lang="zh-CN" altLang="en-US" sz="1600" dirty="0">
                <a:solidFill>
                  <a:srgbClr val="FF0000"/>
                </a:solidFill>
              </a:rPr>
              <a:t>这个</a:t>
            </a:r>
            <a:r>
              <a:rPr lang="en-US" altLang="zh-CN" sz="1600" dirty="0">
                <a:solidFill>
                  <a:srgbClr val="FF0000"/>
                </a:solidFill>
              </a:rPr>
              <a:t>add</a:t>
            </a:r>
            <a:r>
              <a:rPr lang="zh-CN" altLang="en-US" sz="1600" dirty="0">
                <a:solidFill>
                  <a:srgbClr val="FF0000"/>
                </a:solidFill>
              </a:rPr>
              <a:t>不是增加，而是把上面的操作添加进</a:t>
            </a:r>
            <a:r>
              <a:rPr lang="en-US" altLang="zh-CN" sz="1600" dirty="0">
                <a:solidFill>
                  <a:srgbClr val="FF0000"/>
                </a:solidFill>
              </a:rPr>
              <a:t>git</a:t>
            </a:r>
            <a:r>
              <a:rPr lang="zh-CN" altLang="en-US" sz="2200" dirty="0">
                <a:solidFill>
                  <a:srgbClr val="007C6A"/>
                </a:solidFill>
              </a:rPr>
              <a:t>）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</a:rPr>
              <a:t>  commit, </a:t>
            </a:r>
            <a:r>
              <a:rPr lang="zh-CN" altLang="en-US" sz="2200" dirty="0">
                <a:solidFill>
                  <a:srgbClr val="007C6A"/>
                </a:solidFill>
              </a:rPr>
              <a:t>真正地删除仓库中的文件</a:t>
            </a:r>
            <a:endParaRPr lang="en-US" altLang="zh-CN" sz="2200" dirty="0">
              <a:solidFill>
                <a:srgbClr val="007C6A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</a:rPr>
              <a:t>注意了，所谓的删除只是这一次操作的版本号没有了，其他的都可以恢复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764704"/>
            <a:ext cx="82809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系统上线了，但是产品经理又提了新的需求，评估一下工期要两个月，但是同时系统正在上线运行，时不时还要修改</a:t>
            </a:r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，如何管理几个版本？</a:t>
            </a:r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rgbClr val="007C6A"/>
                </a:solidFill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15816" y="2348880"/>
            <a:ext cx="3649503" cy="4080594"/>
            <a:chOff x="3023739" y="2342300"/>
            <a:chExt cx="3649503" cy="4080594"/>
          </a:xfrm>
        </p:grpSpPr>
        <p:sp>
          <p:nvSpPr>
            <p:cNvPr id="4" name="右箭头 3"/>
            <p:cNvSpPr/>
            <p:nvPr/>
          </p:nvSpPr>
          <p:spPr>
            <a:xfrm rot="16200000">
              <a:off x="2515200" y="4776623"/>
              <a:ext cx="1917693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5" name="右箭头 4"/>
            <p:cNvSpPr/>
            <p:nvPr/>
          </p:nvSpPr>
          <p:spPr>
            <a:xfrm rot="18891316">
              <a:off x="3300697" y="5030044"/>
              <a:ext cx="1589267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6" name="右箭头 5"/>
            <p:cNvSpPr/>
            <p:nvPr/>
          </p:nvSpPr>
          <p:spPr>
            <a:xfrm rot="12415726">
              <a:off x="3349533" y="4030534"/>
              <a:ext cx="140124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 rot="20213016">
              <a:off x="3582540" y="5153893"/>
              <a:ext cx="2361776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710857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030330" y="2939523"/>
              <a:ext cx="0" cy="296120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右箭头 9"/>
            <p:cNvSpPr/>
            <p:nvPr/>
          </p:nvSpPr>
          <p:spPr>
            <a:xfrm rot="16200000">
              <a:off x="5291461" y="3957540"/>
              <a:ext cx="1376180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2386646">
              <a:off x="3319180" y="2649510"/>
              <a:ext cx="2644821" cy="361122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23739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主生产</a:t>
              </a:r>
              <a:endPara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240240" y="6052452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修改</a:t>
              </a:r>
              <a:r>
                <a:rPr lang="en-US" altLang="zh-CN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bug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521114" y="6040229"/>
              <a:ext cx="1152128" cy="370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7C6A"/>
                  </a:solidFill>
                  <a:latin typeface="微软雅黑" pitchFamily="34" charset="-122"/>
                  <a:ea typeface="微软雅黑" pitchFamily="34" charset="-122"/>
                </a:rPr>
                <a:t>开发功能</a:t>
              </a:r>
              <a:endParaRPr lang="en-US" altLang="zh-CN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16200000">
              <a:off x="2721001" y="2888169"/>
              <a:ext cx="1451778" cy="360040"/>
            </a:xfrm>
            <a:prstGeom prst="rightArrow">
              <a:avLst/>
            </a:prstGeom>
            <a:solidFill>
              <a:srgbClr val="007C6A"/>
            </a:solidFill>
            <a:ln>
              <a:solidFill>
                <a:srgbClr val="007C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C6A"/>
                </a:solidFill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4139952" y="1916832"/>
            <a:ext cx="4612160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Git</a:t>
            </a:r>
            <a:r>
              <a:rPr lang="zh-CN" altLang="en-US" sz="2400" b="1" dirty="0">
                <a:solidFill>
                  <a:srgbClr val="007C6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采用分支的方式管理多个版本</a:t>
            </a:r>
            <a:endParaRPr lang="en-US" altLang="zh-CN" sz="2400" b="1" dirty="0">
              <a:solidFill>
                <a:srgbClr val="007C6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713838" y="908720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创建分支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branch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branch –v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，查看分支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14"/>
          <p:cNvSpPr txBox="1"/>
          <p:nvPr/>
        </p:nvSpPr>
        <p:spPr>
          <a:xfrm>
            <a:off x="680978" y="2726158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切换分支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checkout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checkout  –b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，将创建分支，切换分支一起完成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4"/>
          <p:cNvSpPr txBox="1"/>
          <p:nvPr/>
        </p:nvSpPr>
        <p:spPr>
          <a:xfrm>
            <a:off x="741222" y="4563831"/>
            <a:ext cx="6993124" cy="1833819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合并分支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checkout  master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，切换到主干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输入命令：</a:t>
            </a:r>
            <a:r>
              <a:rPr lang="en-US" altLang="zh-CN" sz="2200" dirty="0" err="1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 merge  &lt;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分支名</a:t>
            </a:r>
            <a:r>
              <a:rPr lang="en-US" altLang="zh-CN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22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，合并分支</a:t>
            </a:r>
            <a:endParaRPr lang="en-US" altLang="zh-CN" sz="22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42E3EF-0601-44CE-AE86-B078FF839D19}"/>
              </a:ext>
            </a:extLst>
          </p:cNvPr>
          <p:cNvSpPr txBox="1"/>
          <p:nvPr/>
        </p:nvSpPr>
        <p:spPr>
          <a:xfrm>
            <a:off x="5690738" y="904866"/>
            <a:ext cx="262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删除一个分支：</a:t>
            </a:r>
            <a:endParaRPr lang="en-US" altLang="zh-CN" dirty="0"/>
          </a:p>
          <a:p>
            <a:r>
              <a:rPr lang="en-US" altLang="zh-CN" dirty="0"/>
              <a:t>Git branch –d &lt;</a:t>
            </a:r>
            <a:r>
              <a:rPr lang="zh-CN" altLang="en-US" dirty="0"/>
              <a:t>分支名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663135" y="838355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冲突</a:t>
            </a:r>
            <a:endParaRPr lang="en-US" altLang="zh-CN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冲突一般指同一个文件同一位置的代码，在两种版本合并时版本管理软件无法判断到底应该保留哪个版本，因此会提示该文件发生冲突，需要程序员来手工判断解决冲突。</a:t>
            </a:r>
            <a:endParaRPr lang="en-US" altLang="zh-CN" sz="20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右箭头 2"/>
          <p:cNvSpPr/>
          <p:nvPr/>
        </p:nvSpPr>
        <p:spPr>
          <a:xfrm rot="16200000">
            <a:off x="6569378" y="5226640"/>
            <a:ext cx="1118337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 rot="18891316">
            <a:off x="7075654" y="5106602"/>
            <a:ext cx="1648220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3634421">
            <a:off x="7207587" y="3725083"/>
            <a:ext cx="1530186" cy="39409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 rot="16200000">
            <a:off x="6577622" y="3742108"/>
            <a:ext cx="1122838" cy="360040"/>
          </a:xfrm>
          <a:prstGeom prst="rightArrow">
            <a:avLst/>
          </a:prstGeom>
          <a:solidFill>
            <a:srgbClr val="007C6A"/>
          </a:solidFill>
          <a:ln>
            <a:solidFill>
              <a:srgbClr val="007C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7034455" y="4575446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8550851" y="4510572"/>
            <a:ext cx="188181" cy="198972"/>
          </a:xfrm>
          <a:prstGeom prst="flowChartConnector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乘号 8"/>
          <p:cNvSpPr/>
          <p:nvPr/>
        </p:nvSpPr>
        <p:spPr>
          <a:xfrm>
            <a:off x="6845964" y="2780928"/>
            <a:ext cx="689850" cy="622907"/>
          </a:xfrm>
          <a:prstGeom prst="mathMultiply">
            <a:avLst>
              <a:gd name="adj1" fmla="val 2033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14"/>
          <p:cNvSpPr txBox="1"/>
          <p:nvPr/>
        </p:nvSpPr>
        <p:spPr>
          <a:xfrm>
            <a:off x="689042" y="2826245"/>
            <a:ext cx="5617476" cy="2049655"/>
          </a:xfrm>
          <a:prstGeom prst="rect">
            <a:avLst/>
          </a:prstGeom>
        </p:spPr>
        <p:txBody>
          <a:bodyPr vert="horz" rtlCol="0" anchor="ctr">
            <a:normAutofit fontScale="92500" lnSpcReduction="20000"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600" b="1" dirty="0"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合并时冲突</a:t>
            </a:r>
            <a:endParaRPr lang="en-US" altLang="zh-CN" sz="2600" b="1" dirty="0">
              <a:latin typeface="微软雅黑" pitchFamily="34" charset="-122"/>
              <a:ea typeface="微软雅黑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程序合并时发生冲突系统会提示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CONFLICT</a:t>
            </a: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关键字，命令行后缀会进入</a:t>
            </a:r>
            <a:r>
              <a:rPr lang="en-US" altLang="zh-CN" sz="19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MERGING</a:t>
            </a:r>
            <a:r>
              <a:rPr lang="zh-CN" altLang="en-US" sz="19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状态，表示此时是解决冲突的状态。</a:t>
            </a:r>
            <a:endParaRPr lang="en-US" altLang="zh-CN" sz="19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endParaRPr lang="en-US" altLang="zh-CN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2400" dirty="0">
                <a:solidFill>
                  <a:srgbClr val="007C6A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/>
            <a:endParaRPr lang="en-US" altLang="zh-CN" sz="2400" dirty="0">
              <a:solidFill>
                <a:srgbClr val="007C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873" y="4483547"/>
            <a:ext cx="6566809" cy="1072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4"/>
          <p:cNvSpPr txBox="1"/>
          <p:nvPr/>
        </p:nvSpPr>
        <p:spPr>
          <a:xfrm>
            <a:off x="827584" y="908720"/>
            <a:ext cx="7632848" cy="2049655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defPPr>
              <a:defRPr lang="zh-CN"/>
            </a:defPPr>
            <a:lvl1pPr marL="457200" indent="-457200">
              <a:spcBef>
                <a:spcPct val="0"/>
              </a:spcBef>
              <a:buFont typeface="Wingdings" pitchFamily="2" charset="2"/>
              <a:buChar char="Ø"/>
              <a:defRPr kumimoji="0" sz="2800">
                <a:solidFill>
                  <a:srgbClr val="007C6A"/>
                </a:solidFill>
                <a:latin typeface="+mn-ea"/>
                <a:cs typeface="+mj-cs"/>
              </a:defRPr>
            </a:lvl1pPr>
            <a:lvl2pPr>
              <a:defRPr kumimoji="0">
                <a:solidFill>
                  <a:schemeClr val="tx2"/>
                </a:solidFill>
              </a:defRPr>
            </a:lvl2pPr>
            <a:lvl3pPr>
              <a:defRPr kumimoji="0">
                <a:solidFill>
                  <a:schemeClr val="tx2"/>
                </a:solidFill>
              </a:defRPr>
            </a:lvl3pPr>
            <a:lvl4pPr>
              <a:defRPr kumimoji="0">
                <a:solidFill>
                  <a:schemeClr val="tx2"/>
                </a:solidFill>
              </a:defRPr>
            </a:lvl4pPr>
            <a:lvl5pPr>
              <a:defRPr kumimoji="0">
                <a:solidFill>
                  <a:schemeClr val="tx2"/>
                </a:solidFill>
              </a:defRPr>
            </a:lvl5pPr>
            <a:lvl6pPr>
              <a:defRPr kumimoji="0">
                <a:solidFill>
                  <a:schemeClr val="tx2"/>
                </a:solidFill>
              </a:defRPr>
            </a:lvl6pPr>
            <a:lvl7pPr>
              <a:defRPr kumimoji="0">
                <a:solidFill>
                  <a:schemeClr val="tx2"/>
                </a:solidFill>
              </a:defRPr>
            </a:lvl7pPr>
            <a:lvl8pPr>
              <a:defRPr kumimoji="0">
                <a:solidFill>
                  <a:schemeClr val="tx2"/>
                </a:solidFill>
              </a:defRPr>
            </a:lvl8pPr>
            <a:lvl9pPr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b="1" dirty="0">
                <a:sym typeface="Arial" panose="020B0604020202020204" pitchFamily="34" charset="0"/>
              </a:rPr>
              <a:t>解决冲突</a:t>
            </a:r>
            <a:endParaRPr lang="en-US" altLang="zh-CN" b="1" dirty="0">
              <a:sym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C6A"/>
                </a:solidFill>
              </a:rPr>
              <a:t>此时通过</a:t>
            </a:r>
            <a:r>
              <a:rPr lang="en-US" altLang="zh-CN" sz="2400" dirty="0">
                <a:solidFill>
                  <a:srgbClr val="007C6A"/>
                </a:solidFill>
              </a:rPr>
              <a:t>git diff</a:t>
            </a:r>
            <a:r>
              <a:rPr lang="zh-CN" altLang="en-US" sz="2400" dirty="0">
                <a:solidFill>
                  <a:srgbClr val="007C6A"/>
                </a:solidFill>
              </a:rPr>
              <a:t> 可以找到发生冲突的文件及冲突的内容。</a:t>
            </a:r>
            <a:endParaRPr lang="en-US" altLang="zh-CN" sz="2400" dirty="0">
              <a:solidFill>
                <a:srgbClr val="007C6A"/>
              </a:solidFill>
            </a:endParaRPr>
          </a:p>
          <a:p>
            <a:pPr lvl="1"/>
            <a:endParaRPr lang="en-US" altLang="zh-CN" sz="2400" dirty="0">
              <a:solidFill>
                <a:srgbClr val="007C6A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4979886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7C6A"/>
                </a:solidFill>
              </a:rPr>
              <a:t>然后修改冲突文件的内容，再次</a:t>
            </a:r>
            <a:r>
              <a:rPr lang="en-US" altLang="zh-CN" dirty="0">
                <a:solidFill>
                  <a:srgbClr val="007C6A"/>
                </a:solidFill>
              </a:rPr>
              <a:t>git add &lt;file&gt; </a:t>
            </a:r>
            <a:r>
              <a:rPr lang="zh-CN" altLang="en-US" dirty="0">
                <a:solidFill>
                  <a:srgbClr val="007C6A"/>
                </a:solidFill>
              </a:rPr>
              <a:t>和</a:t>
            </a:r>
            <a:r>
              <a:rPr lang="en-US" altLang="zh-CN" dirty="0">
                <a:solidFill>
                  <a:srgbClr val="007C6A"/>
                </a:solidFill>
              </a:rPr>
              <a:t>git commit </a:t>
            </a:r>
            <a:r>
              <a:rPr lang="zh-CN" altLang="en-US" dirty="0">
                <a:solidFill>
                  <a:srgbClr val="007C6A"/>
                </a:solidFill>
              </a:rPr>
              <a:t>提交后，后缀</a:t>
            </a:r>
            <a:r>
              <a:rPr lang="en-US" altLang="zh-CN" dirty="0">
                <a:solidFill>
                  <a:srgbClr val="FF0000"/>
                </a:solidFill>
              </a:rPr>
              <a:t>MERGING</a:t>
            </a:r>
            <a:r>
              <a:rPr lang="zh-CN" altLang="en-US" dirty="0">
                <a:solidFill>
                  <a:srgbClr val="007C6A"/>
                </a:solidFill>
              </a:rPr>
              <a:t>消失，说明冲突解决完成。</a:t>
            </a:r>
            <a:endParaRPr lang="en-US" altLang="zh-CN" dirty="0">
              <a:solidFill>
                <a:srgbClr val="007C6A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3556" y="2348880"/>
            <a:ext cx="7236800" cy="247835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29540" y="5626217"/>
            <a:ext cx="6588728" cy="857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1427</Words>
  <Application>Microsoft Office PowerPoint</Application>
  <PresentationFormat>全屏显示(4:3)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斌 乐</cp:lastModifiedBy>
  <cp:revision>112</cp:revision>
  <dcterms:created xsi:type="dcterms:W3CDTF">2013-03-04T07:19:04Z</dcterms:created>
  <dcterms:modified xsi:type="dcterms:W3CDTF">2019-05-04T11:44:49Z</dcterms:modified>
</cp:coreProperties>
</file>