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9" r:id="rId3"/>
    <p:sldId id="301" r:id="rId4"/>
    <p:sldId id="302" r:id="rId5"/>
    <p:sldId id="1786" r:id="rId6"/>
    <p:sldId id="1787" r:id="rId8"/>
    <p:sldId id="1846" r:id="rId9"/>
    <p:sldId id="1788" r:id="rId10"/>
    <p:sldId id="1791" r:id="rId11"/>
    <p:sldId id="1848" r:id="rId12"/>
    <p:sldId id="1849" r:id="rId13"/>
    <p:sldId id="1841" r:id="rId14"/>
    <p:sldId id="1796" r:id="rId15"/>
    <p:sldId id="1797" r:id="rId16"/>
    <p:sldId id="1828" r:id="rId17"/>
    <p:sldId id="1830" r:id="rId18"/>
    <p:sldId id="1842" r:id="rId19"/>
    <p:sldId id="1843" r:id="rId20"/>
    <p:sldId id="1844" r:id="rId21"/>
    <p:sldId id="1845" r:id="rId22"/>
    <p:sldId id="1829" r:id="rId23"/>
    <p:sldId id="1836" r:id="rId24"/>
    <p:sldId id="1837" r:id="rId25"/>
    <p:sldId id="1838" r:id="rId26"/>
    <p:sldId id="183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15"/>
    <a:srgbClr val="FC87EB"/>
    <a:srgbClr val="51A623"/>
    <a:srgbClr val="11305E"/>
    <a:srgbClr val="212970"/>
    <a:srgbClr val="091932"/>
    <a:srgbClr val="CFD5EA"/>
    <a:srgbClr val="BF9001"/>
    <a:srgbClr val="E9EBF5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9"/>
    <p:restoredTop sz="94651"/>
  </p:normalViewPr>
  <p:slideViewPr>
    <p:cSldViewPr snapToGrid="0" snapToObjects="1">
      <p:cViewPr varScale="1">
        <p:scale>
          <a:sx n="67" d="100"/>
          <a:sy n="67" d="100"/>
        </p:scale>
        <p:origin x="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5396023" y="2162493"/>
            <a:ext cx="172354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3745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算法复杂度</a:t>
            </a:r>
            <a:endParaRPr lang="zh-CN" altLang="en-US" sz="2400" dirty="0">
              <a:solidFill>
                <a:srgbClr val="37455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756502" y="2716310"/>
            <a:ext cx="418299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7D7876"/>
                </a:solidFill>
                <a:latin typeface="Courier New" panose="02070409020205090404" pitchFamily="49" charset="0"/>
                <a:ea typeface="汉真广标" pitchFamily="49" charset="-122"/>
                <a:cs typeface="Courier New" panose="02070409020205090404" pitchFamily="49" charset="0"/>
              </a:rPr>
              <a:t>————————complexity</a:t>
            </a:r>
            <a:endParaRPr lang="zh-CN" altLang="en-US" sz="1200" dirty="0">
              <a:solidFill>
                <a:srgbClr val="7D7876"/>
              </a:solidFill>
              <a:latin typeface="Courier New" panose="02070409020205090404" pitchFamily="49" charset="0"/>
              <a:ea typeface="汉真广标" pitchFamily="49" charset="-122"/>
              <a:cs typeface="Courier New" panose="020704090202050904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183469" y="4813996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1" name="任意多边形: 形状 2"/>
          <p:cNvSpPr/>
          <p:nvPr/>
        </p:nvSpPr>
        <p:spPr>
          <a:xfrm>
            <a:off x="1567889" y="4840539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603987" y="54527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649075" y="4938511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800075" y="494322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994339" y="5301429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61950" y="5649564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946553" y="5253096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928113" y="5516215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80589" y="4772744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2425" y="524793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: 形状 4"/>
          <p:cNvSpPr/>
          <p:nvPr/>
        </p:nvSpPr>
        <p:spPr>
          <a:xfrm>
            <a:off x="1567888" y="3617588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075" y="4360234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964949" y="5300908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661161" y="4877694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909012" y="5649564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425224" y="53755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484211" y="47969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66"/>
          <p:cNvCxnSpPr/>
          <p:nvPr/>
        </p:nvCxnSpPr>
        <p:spPr>
          <a:xfrm>
            <a:off x="2401056" y="1961634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67"/>
          <p:cNvCxnSpPr/>
          <p:nvPr/>
        </p:nvCxnSpPr>
        <p:spPr>
          <a:xfrm>
            <a:off x="2401056" y="3092165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2"/>
          <p:cNvSpPr txBox="1"/>
          <p:nvPr/>
        </p:nvSpPr>
        <p:spPr>
          <a:xfrm>
            <a:off x="8970229" y="4084117"/>
            <a:ext cx="11508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Courier New" panose="02070409020205090404" pitchFamily="49" charset="0"/>
                <a:ea typeface="汉真广标" pitchFamily="49" charset="-122"/>
                <a:cs typeface="Courier New" panose="02070409020205090404" pitchFamily="49" charset="0"/>
              </a:rPr>
              <a:t>brucehan</a:t>
            </a:r>
            <a:endParaRPr lang="en-US" altLang="zh-CN" sz="1200" dirty="0">
              <a:solidFill>
                <a:srgbClr val="7D7876"/>
              </a:solidFill>
              <a:latin typeface="Courier New" panose="02070409020205090404" pitchFamily="49" charset="0"/>
              <a:ea typeface="汉真广标" pitchFamily="49" charset="-122"/>
              <a:cs typeface="Courier New" panose="02070409020205090404" pitchFamily="49" charset="0"/>
            </a:endParaRPr>
          </a:p>
          <a:p>
            <a:r>
              <a:rPr lang="en-US" altLang="zh-CN" sz="1200" dirty="0">
                <a:solidFill>
                  <a:srgbClr val="7D7876"/>
                </a:solidFill>
                <a:latin typeface="Courier New" panose="02070409020205090404" pitchFamily="49" charset="0"/>
                <a:ea typeface="汉真广标" pitchFamily="49" charset="-122"/>
                <a:cs typeface="Courier New" panose="02070409020205090404" pitchFamily="49" charset="0"/>
              </a:rPr>
              <a:t>2020-06-07</a:t>
            </a:r>
            <a:endParaRPr lang="zh-CN" altLang="en-US" sz="1200" dirty="0">
              <a:solidFill>
                <a:srgbClr val="7D7876"/>
              </a:solidFill>
              <a:latin typeface="Courier New" panose="02070409020205090404" pitchFamily="49" charset="0"/>
              <a:ea typeface="汉真广标" pitchFamily="49" charset="-122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2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7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一般情况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68684" y="1174913"/>
                <a:ext cx="4429125" cy="164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4" y="1174913"/>
                <a:ext cx="4429125" cy="1642822"/>
              </a:xfrm>
              <a:prstGeom prst="rect">
                <a:avLst/>
              </a:prstGeom>
              <a:blipFill rotWithShape="1">
                <a:blip r:embed="rId1"/>
                <a:stretch>
                  <a:fillRect l="-1" t="-10" r="1" b="-2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8684" y="3210778"/>
                <a:ext cx="20574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4" y="3210778"/>
                <a:ext cx="2057400" cy="374270"/>
              </a:xfrm>
              <a:prstGeom prst="rect">
                <a:avLst/>
              </a:prstGeom>
              <a:blipFill rotWithShape="1">
                <a:blip r:embed="rId2"/>
                <a:stretch>
                  <a:fillRect l="-3" t="-58" r="3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78234" y="4071366"/>
                <a:ext cx="429381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4" y="4071366"/>
                <a:ext cx="4293815" cy="404983"/>
              </a:xfrm>
              <a:prstGeom prst="rect">
                <a:avLst/>
              </a:prstGeom>
              <a:blipFill rotWithShape="1">
                <a:blip r:embed="rId3"/>
                <a:stretch>
                  <a:fillRect l="-1" t="-94" r="15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8684" y="4772632"/>
                <a:ext cx="5998791" cy="73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4" y="4772632"/>
                <a:ext cx="5998791" cy="733471"/>
              </a:xfrm>
              <a:prstGeom prst="rect">
                <a:avLst/>
              </a:prstGeom>
              <a:blipFill rotWithShape="1">
                <a:blip r:embed="rId4"/>
                <a:stretch>
                  <a:fillRect l="-1" t="-8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522541" y="4741509"/>
                <a:ext cx="3516684" cy="73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541" y="4741509"/>
                <a:ext cx="3516684" cy="733471"/>
              </a:xfrm>
              <a:prstGeom prst="rect">
                <a:avLst/>
              </a:prstGeom>
              <a:blipFill rotWithShape="1">
                <a:blip r:embed="rId5"/>
                <a:stretch>
                  <a:fillRect l="-17" t="-8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7023708" y="5489337"/>
                <a:ext cx="1758342" cy="558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08" y="5489337"/>
                <a:ext cx="1758342" cy="558551"/>
              </a:xfrm>
              <a:prstGeom prst="rect">
                <a:avLst/>
              </a:prstGeom>
              <a:blipFill rotWithShape="1">
                <a:blip r:embed="rId6"/>
                <a:stretch>
                  <a:fillRect l="-35" t="-7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109308" y="5644539"/>
                <a:ext cx="1329717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08" y="5644539"/>
                <a:ext cx="1329717" cy="381643"/>
              </a:xfrm>
              <a:prstGeom prst="rect">
                <a:avLst/>
              </a:prstGeom>
              <a:blipFill rotWithShape="1">
                <a:blip r:embed="rId7"/>
                <a:stretch>
                  <a:fillRect l="-46" t="-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252433" y="5489337"/>
                <a:ext cx="1758342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33" y="5489337"/>
                <a:ext cx="1758342" cy="542264"/>
              </a:xfrm>
              <a:prstGeom prst="rect">
                <a:avLst/>
              </a:prstGeom>
              <a:blipFill rotWithShape="1">
                <a:blip r:embed="rId8"/>
                <a:stretch>
                  <a:fillRect l="-35" t="-7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9338283" y="5572115"/>
                <a:ext cx="175834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283" y="5572115"/>
                <a:ext cx="1758342" cy="392993"/>
              </a:xfrm>
              <a:prstGeom prst="rect">
                <a:avLst/>
              </a:prstGeom>
              <a:blipFill rotWithShape="1">
                <a:blip r:embed="rId9"/>
                <a:stretch>
                  <a:fillRect l="-35" t="-159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079630" y="1199018"/>
                <a:ext cx="4429125" cy="164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630" y="1199018"/>
                <a:ext cx="4429125" cy="1642822"/>
              </a:xfrm>
              <a:prstGeom prst="rect">
                <a:avLst/>
              </a:prstGeom>
              <a:blipFill rotWithShape="1">
                <a:blip r:embed="rId10"/>
                <a:stretch>
                  <a:fillRect l="-6" t="-8" r="6" b="-2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35016" y="504788"/>
            <a:ext cx="7409122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Application to common algorithms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6374"/>
          <a:stretch>
            <a:fillRect/>
          </a:stretch>
        </p:blipFill>
        <p:spPr>
          <a:xfrm>
            <a:off x="161925" y="1857375"/>
            <a:ext cx="11868150" cy="36242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334277" y="166551"/>
            <a:ext cx="9731829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Compute Time Complexity for Other Case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4911" y="847447"/>
            <a:ext cx="26068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f(n) = f(n-1) + f(n-2)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590818" y="1678388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941150" y="2436849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-1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303789" y="2436850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-2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949492" y="3577585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-2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796862" y="3577585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-3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558508" y="3577585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-3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6305865" y="3577585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-4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18926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-3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2328138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-4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137350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-4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5946562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-5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423532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-4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3232744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-5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5041956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-5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851167" y="48394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-6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2371717" y="2109275"/>
            <a:ext cx="1523832" cy="32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7" idx="0"/>
          </p:cNvCxnSpPr>
          <p:nvPr/>
        </p:nvCxnSpPr>
        <p:spPr>
          <a:xfrm>
            <a:off x="3895549" y="2109275"/>
            <a:ext cx="1838807" cy="32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8" idx="0"/>
          </p:cNvCxnSpPr>
          <p:nvPr/>
        </p:nvCxnSpPr>
        <p:spPr>
          <a:xfrm flipH="1">
            <a:off x="1380059" y="2867736"/>
            <a:ext cx="991658" cy="70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9" idx="0"/>
          </p:cNvCxnSpPr>
          <p:nvPr/>
        </p:nvCxnSpPr>
        <p:spPr>
          <a:xfrm>
            <a:off x="2371717" y="2867736"/>
            <a:ext cx="855712" cy="70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0" idx="0"/>
          </p:cNvCxnSpPr>
          <p:nvPr/>
        </p:nvCxnSpPr>
        <p:spPr>
          <a:xfrm flipH="1">
            <a:off x="4989075" y="2867737"/>
            <a:ext cx="745281" cy="70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2"/>
            <a:endCxn id="11" idx="0"/>
          </p:cNvCxnSpPr>
          <p:nvPr/>
        </p:nvCxnSpPr>
        <p:spPr>
          <a:xfrm>
            <a:off x="5734356" y="2867737"/>
            <a:ext cx="1002076" cy="70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2"/>
            <a:endCxn id="12" idx="0"/>
          </p:cNvCxnSpPr>
          <p:nvPr/>
        </p:nvCxnSpPr>
        <p:spPr>
          <a:xfrm flipH="1">
            <a:off x="949493" y="4008472"/>
            <a:ext cx="430566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2"/>
            <a:endCxn id="16" idx="0"/>
          </p:cNvCxnSpPr>
          <p:nvPr/>
        </p:nvCxnSpPr>
        <p:spPr>
          <a:xfrm>
            <a:off x="1380059" y="4008472"/>
            <a:ext cx="474040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2"/>
            <a:endCxn id="13" idx="0"/>
          </p:cNvCxnSpPr>
          <p:nvPr/>
        </p:nvCxnSpPr>
        <p:spPr>
          <a:xfrm flipH="1">
            <a:off x="2758705" y="4008472"/>
            <a:ext cx="468724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2"/>
            <a:endCxn id="17" idx="0"/>
          </p:cNvCxnSpPr>
          <p:nvPr/>
        </p:nvCxnSpPr>
        <p:spPr>
          <a:xfrm>
            <a:off x="3227429" y="4008472"/>
            <a:ext cx="435882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2"/>
            <a:endCxn id="14" idx="0"/>
          </p:cNvCxnSpPr>
          <p:nvPr/>
        </p:nvCxnSpPr>
        <p:spPr>
          <a:xfrm flipH="1">
            <a:off x="4567917" y="4008472"/>
            <a:ext cx="421158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2"/>
            <a:endCxn id="18" idx="0"/>
          </p:cNvCxnSpPr>
          <p:nvPr/>
        </p:nvCxnSpPr>
        <p:spPr>
          <a:xfrm>
            <a:off x="4989075" y="4008472"/>
            <a:ext cx="483448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2"/>
            <a:endCxn id="15" idx="0"/>
          </p:cNvCxnSpPr>
          <p:nvPr/>
        </p:nvCxnSpPr>
        <p:spPr>
          <a:xfrm flipH="1">
            <a:off x="6377129" y="4008472"/>
            <a:ext cx="359303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2"/>
            <a:endCxn id="19" idx="0"/>
          </p:cNvCxnSpPr>
          <p:nvPr/>
        </p:nvCxnSpPr>
        <p:spPr>
          <a:xfrm>
            <a:off x="6736432" y="4008472"/>
            <a:ext cx="545302" cy="8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"/>
          <p:cNvSpPr txBox="1"/>
          <p:nvPr/>
        </p:nvSpPr>
        <p:spPr>
          <a:xfrm>
            <a:off x="1164294" y="53471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7877061" y="1678388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0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5" name="TextBox 3"/>
          <p:cNvSpPr txBox="1"/>
          <p:nvPr/>
        </p:nvSpPr>
        <p:spPr>
          <a:xfrm>
            <a:off x="7877061" y="2436848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6" name="TextBox 3"/>
          <p:cNvSpPr txBox="1"/>
          <p:nvPr/>
        </p:nvSpPr>
        <p:spPr>
          <a:xfrm>
            <a:off x="7877061" y="3559379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7" name="TextBox 3"/>
          <p:cNvSpPr txBox="1"/>
          <p:nvPr/>
        </p:nvSpPr>
        <p:spPr>
          <a:xfrm>
            <a:off x="7877061" y="4748725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8" name="TextBox 3"/>
          <p:cNvSpPr txBox="1"/>
          <p:nvPr/>
        </p:nvSpPr>
        <p:spPr>
          <a:xfrm>
            <a:off x="9569440" y="1913628"/>
            <a:ext cx="139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O(2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8058" y="818438"/>
            <a:ext cx="227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Fibonacci Number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334277" y="166551"/>
            <a:ext cx="9731829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Compute Space Complexity for Recurrence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2380" y="963913"/>
            <a:ext cx="26068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f(n) = f(n-1) + f(n-2)</a:t>
            </a:r>
            <a:endParaRPr lang="en-US" sz="2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7061" y="942394"/>
            <a:ext cx="830425" cy="537443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77061" y="942394"/>
            <a:ext cx="830425" cy="6811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77060" y="1623529"/>
            <a:ext cx="830425" cy="6811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77060" y="2304664"/>
            <a:ext cx="830425" cy="6811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77060" y="2985799"/>
            <a:ext cx="830425" cy="6811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77060" y="3666934"/>
            <a:ext cx="830425" cy="6811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77060" y="4348069"/>
            <a:ext cx="830425" cy="6811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77060" y="5029204"/>
            <a:ext cx="830425" cy="6811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3"/>
          <p:cNvSpPr txBox="1"/>
          <p:nvPr/>
        </p:nvSpPr>
        <p:spPr>
          <a:xfrm>
            <a:off x="4119461" y="1621236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f(6)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2469793" y="2494001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f(5)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5832432" y="249400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f(4)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478135" y="33632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f(4)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3325505" y="33632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f(3)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5087151" y="33632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f(3)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6834508" y="33632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1047569" y="436791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f(3)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18017" y="5411421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4665993" y="436791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952175" y="436791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579775" y="5411421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f(1)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5570599" y="436791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f(1)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 flipH="1">
            <a:off x="2774524" y="2052123"/>
            <a:ext cx="1649668" cy="44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4" idx="0"/>
          </p:cNvCxnSpPr>
          <p:nvPr/>
        </p:nvCxnSpPr>
        <p:spPr>
          <a:xfrm>
            <a:off x="4424192" y="2052123"/>
            <a:ext cx="1712971" cy="44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5" idx="0"/>
          </p:cNvCxnSpPr>
          <p:nvPr/>
        </p:nvCxnSpPr>
        <p:spPr>
          <a:xfrm flipH="1">
            <a:off x="1782866" y="2924888"/>
            <a:ext cx="991658" cy="43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6" idx="0"/>
          </p:cNvCxnSpPr>
          <p:nvPr/>
        </p:nvCxnSpPr>
        <p:spPr>
          <a:xfrm>
            <a:off x="2774524" y="2924888"/>
            <a:ext cx="855712" cy="43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17" idx="0"/>
          </p:cNvCxnSpPr>
          <p:nvPr/>
        </p:nvCxnSpPr>
        <p:spPr>
          <a:xfrm flipH="1">
            <a:off x="5391882" y="2924889"/>
            <a:ext cx="745281" cy="43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8" idx="0"/>
          </p:cNvCxnSpPr>
          <p:nvPr/>
        </p:nvCxnSpPr>
        <p:spPr>
          <a:xfrm>
            <a:off x="6137163" y="2924889"/>
            <a:ext cx="1002076" cy="43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9" idx="0"/>
          </p:cNvCxnSpPr>
          <p:nvPr/>
        </p:nvCxnSpPr>
        <p:spPr>
          <a:xfrm flipH="1">
            <a:off x="1352300" y="3794157"/>
            <a:ext cx="430566" cy="5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2"/>
            <a:endCxn id="23" idx="0"/>
          </p:cNvCxnSpPr>
          <p:nvPr/>
        </p:nvCxnSpPr>
        <p:spPr>
          <a:xfrm>
            <a:off x="1782866" y="3794157"/>
            <a:ext cx="474040" cy="5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9" idx="2"/>
            <a:endCxn id="20" idx="0"/>
          </p:cNvCxnSpPr>
          <p:nvPr/>
        </p:nvCxnSpPr>
        <p:spPr>
          <a:xfrm flipH="1">
            <a:off x="922748" y="4798806"/>
            <a:ext cx="429552" cy="61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2"/>
            <a:endCxn id="24" idx="0"/>
          </p:cNvCxnSpPr>
          <p:nvPr/>
        </p:nvCxnSpPr>
        <p:spPr>
          <a:xfrm>
            <a:off x="1352300" y="4798806"/>
            <a:ext cx="532206" cy="61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2"/>
            <a:endCxn id="21" idx="0"/>
          </p:cNvCxnSpPr>
          <p:nvPr/>
        </p:nvCxnSpPr>
        <p:spPr>
          <a:xfrm flipH="1">
            <a:off x="4970724" y="3794157"/>
            <a:ext cx="421158" cy="5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25" idx="0"/>
          </p:cNvCxnSpPr>
          <p:nvPr/>
        </p:nvCxnSpPr>
        <p:spPr>
          <a:xfrm>
            <a:off x="5391882" y="3794157"/>
            <a:ext cx="483448" cy="5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/>
          <p:cNvSpPr txBox="1"/>
          <p:nvPr/>
        </p:nvSpPr>
        <p:spPr>
          <a:xfrm>
            <a:off x="10187541" y="579813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f(6)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10197316" y="5164816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f(5)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10197566" y="447319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f(4)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10187541" y="3806773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f(3)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3" name="TextBox 3"/>
          <p:cNvSpPr txBox="1"/>
          <p:nvPr/>
        </p:nvSpPr>
        <p:spPr>
          <a:xfrm>
            <a:off x="10187541" y="3131936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10187540" y="312556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f(1)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10208499" y="3797721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0218525" y="4465987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f(3)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2879885" y="435790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" name="TextBox 3"/>
          <p:cNvSpPr txBox="1"/>
          <p:nvPr/>
        </p:nvSpPr>
        <p:spPr>
          <a:xfrm>
            <a:off x="3784491" y="435790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f(1)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2" name="直接箭头连接符 51"/>
          <p:cNvCxnSpPr>
            <a:endCxn id="26" idx="0"/>
          </p:cNvCxnSpPr>
          <p:nvPr/>
        </p:nvCxnSpPr>
        <p:spPr>
          <a:xfrm flipH="1">
            <a:off x="3184616" y="3784140"/>
            <a:ext cx="421158" cy="5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50" idx="0"/>
          </p:cNvCxnSpPr>
          <p:nvPr/>
        </p:nvCxnSpPr>
        <p:spPr>
          <a:xfrm>
            <a:off x="3605774" y="3784140"/>
            <a:ext cx="483448" cy="5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"/>
          <p:cNvSpPr txBox="1"/>
          <p:nvPr/>
        </p:nvSpPr>
        <p:spPr>
          <a:xfrm>
            <a:off x="10218523" y="3831896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7" name="TextBox 3"/>
          <p:cNvSpPr txBox="1"/>
          <p:nvPr/>
        </p:nvSpPr>
        <p:spPr>
          <a:xfrm>
            <a:off x="10227291" y="3843305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f(1)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9" name="TextBox 3"/>
          <p:cNvSpPr txBox="1"/>
          <p:nvPr/>
        </p:nvSpPr>
        <p:spPr>
          <a:xfrm>
            <a:off x="10212163" y="5164815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f(4)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0" name="TextBox 3"/>
          <p:cNvSpPr txBox="1"/>
          <p:nvPr/>
        </p:nvSpPr>
        <p:spPr>
          <a:xfrm>
            <a:off x="10218524" y="4466818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f(3)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1" name="TextBox 3"/>
          <p:cNvSpPr txBox="1"/>
          <p:nvPr/>
        </p:nvSpPr>
        <p:spPr>
          <a:xfrm>
            <a:off x="10245720" y="3844136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10236506" y="3813071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f(1)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10218523" y="4466818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f(2)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8339359" y="2124670"/>
                <a:ext cx="1057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359" y="2124670"/>
                <a:ext cx="105722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1" t="-161" r="4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8" name="文本框 67"/>
          <p:cNvSpPr txBox="1"/>
          <p:nvPr/>
        </p:nvSpPr>
        <p:spPr>
          <a:xfrm>
            <a:off x="288058" y="818438"/>
            <a:ext cx="227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Fibonacci Number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5" grpId="0"/>
      <p:bldP spid="45" grpId="1"/>
      <p:bldP spid="46" grpId="0"/>
      <p:bldP spid="46" grpId="1"/>
      <p:bldP spid="47" grpId="0"/>
      <p:bldP spid="47" grpId="1"/>
      <p:bldP spid="56" grpId="0"/>
      <p:bldP spid="56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207534" y="1544866"/>
            <a:ext cx="10152259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Dynamic Programming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(DP)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26" name="Picture 2" descr="Yes, this is DP for you!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718372"/>
            <a:ext cx="56959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199742" y="231944"/>
            <a:ext cx="1015225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Compute Fibonacci Numbers 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" y="1195055"/>
            <a:ext cx="70866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41967" y="5088336"/>
            <a:ext cx="492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dirty="0">
                <a:solidFill>
                  <a:srgbClr val="252C33"/>
                </a:solidFill>
                <a:latin typeface="Open Sans"/>
              </a:rPr>
              <a:t>Fibonacci (n) = Fibonacci(n-1) + Fibonacci(n-2)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2" y="1467090"/>
            <a:ext cx="3838575" cy="1724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83" y="4384138"/>
            <a:ext cx="6067425" cy="1943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27924" y="923000"/>
            <a:ext cx="212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Recursion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832668" y="3892493"/>
            <a:ext cx="212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DP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199742" y="231944"/>
            <a:ext cx="1015225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Backpack Problem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574799" y="1250204"/>
          <a:ext cx="8769354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1559"/>
                <a:gridCol w="1461559"/>
                <a:gridCol w="1461559"/>
                <a:gridCol w="1461559"/>
                <a:gridCol w="1461559"/>
                <a:gridCol w="1461559"/>
              </a:tblGrid>
              <a:tr h="321453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Item5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Value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Weight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2kg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1"/>
          <p:cNvGraphicFramePr>
            <a:graphicFrameLocks noGrp="1"/>
          </p:cNvGraphicFramePr>
          <p:nvPr/>
        </p:nvGraphicFramePr>
        <p:xfrm>
          <a:off x="1895478" y="2845657"/>
          <a:ext cx="812799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199742" y="231944"/>
            <a:ext cx="1015225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Backpack Problem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574799" y="1250204"/>
          <a:ext cx="8769354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1559"/>
                <a:gridCol w="1461559"/>
                <a:gridCol w="1461559"/>
                <a:gridCol w="1461559"/>
                <a:gridCol w="1461559"/>
                <a:gridCol w="1461559"/>
              </a:tblGrid>
              <a:tr h="321453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Item5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Value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Weight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2kg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1895478" y="2845657"/>
          <a:ext cx="812799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11252" y="5807075"/>
            <a:ext cx="532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DP(2, 4) = max{DP(1, 4), DP(1, 4-3) + 3} 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199742" y="231944"/>
            <a:ext cx="1015225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Backpack Problem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574799" y="1250204"/>
          <a:ext cx="8769354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1559"/>
                <a:gridCol w="1461559"/>
                <a:gridCol w="1461559"/>
                <a:gridCol w="1461559"/>
                <a:gridCol w="1461559"/>
                <a:gridCol w="1461559"/>
              </a:tblGrid>
              <a:tr h="321453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Item5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Value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Weight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2kg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1895478" y="2845657"/>
          <a:ext cx="812799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11252" y="5807075"/>
            <a:ext cx="532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DP(2, 4) = max{DP(1, 4), DP(1, 4-3) + 3} 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199742" y="231944"/>
            <a:ext cx="1015225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Backpack Problem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574799" y="1250204"/>
          <a:ext cx="8769354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1559"/>
                <a:gridCol w="1461559"/>
                <a:gridCol w="1461559"/>
                <a:gridCol w="1461559"/>
                <a:gridCol w="1461559"/>
                <a:gridCol w="1461559"/>
              </a:tblGrid>
              <a:tr h="321453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Item5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Value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$3</a:t>
                      </a:r>
                      <a:endParaRPr lang="zh-CN" altLang="en-US" sz="2000" dirty="0"/>
                    </a:p>
                  </a:txBody>
                  <a:tcPr/>
                </a:tc>
              </a:tr>
              <a:tr h="3214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Weight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5kg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2kg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1895478" y="2845657"/>
          <a:ext cx="812799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zh-CN" altLang="en-US" sz="3735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学习的哲学思考</a:t>
            </a:r>
            <a:endParaRPr kumimoji="1" lang="zh-CN" altLang="en-US" sz="3735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63317" y="1928214"/>
            <a:ext cx="10177131" cy="323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zh-CN" altLang="en-US" sz="2135" dirty="0"/>
              <a:t>从公式、公理、定律、规范、制度等一系列上层设计出发，进行操作、执行、推理、演绎等</a:t>
            </a: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zh-CN" altLang="en-US" sz="2135" dirty="0"/>
              <a:t>基于实践、经验、教训等既定历史存在，总结规律、运用数理知识进行分析、归纳，得出最佳实践</a:t>
            </a:r>
            <a:endParaRPr lang="zh-CN" altLang="en-US" sz="2135" dirty="0"/>
          </a:p>
        </p:txBody>
      </p:sp>
      <p:sp>
        <p:nvSpPr>
          <p:cNvPr id="35" name="矩形 34"/>
          <p:cNvSpPr/>
          <p:nvPr/>
        </p:nvSpPr>
        <p:spPr>
          <a:xfrm>
            <a:off x="1583499" y="5253203"/>
            <a:ext cx="153617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贝叶斯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3407701" y="5253203"/>
            <a:ext cx="153617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决策树</a:t>
            </a:r>
            <a:endParaRPr kumimoji="1"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5231905" y="5253203"/>
            <a:ext cx="133947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SVM</a:t>
            </a:r>
            <a:endParaRPr kumimoji="1"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864086" y="5253203"/>
            <a:ext cx="16321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神经网络</a:t>
            </a:r>
            <a:endParaRPr kumimoji="1"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1632309" y="2898651"/>
            <a:ext cx="1871403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正则表达式</a:t>
            </a:r>
            <a:endParaRPr kumimoji="1"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3810175" y="2898651"/>
            <a:ext cx="1325720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自动机</a:t>
            </a:r>
            <a:endParaRPr kumimoji="1"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5519936" y="2904749"/>
            <a:ext cx="1056117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词典</a:t>
            </a:r>
            <a:endParaRPr kumimoji="1"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8784299" y="5253203"/>
            <a:ext cx="16321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强化学习</a:t>
            </a:r>
            <a:endParaRPr kumimoji="1"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6885493" y="2898651"/>
            <a:ext cx="1226732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知识库</a:t>
            </a:r>
            <a:endParaRPr kumimoji="1" lang="zh-CN" altLang="en-US" sz="2400" dirty="0"/>
          </a:p>
        </p:txBody>
      </p:sp>
      <p:sp>
        <p:nvSpPr>
          <p:cNvPr id="44" name="椭圆 43"/>
          <p:cNvSpPr/>
          <p:nvPr/>
        </p:nvSpPr>
        <p:spPr>
          <a:xfrm>
            <a:off x="527381" y="4389107"/>
            <a:ext cx="35833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5" name="椭圆 44"/>
          <p:cNvSpPr/>
          <p:nvPr/>
        </p:nvSpPr>
        <p:spPr>
          <a:xfrm>
            <a:off x="566181" y="1988840"/>
            <a:ext cx="358336" cy="3840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6" name="矩形 45"/>
          <p:cNvSpPr/>
          <p:nvPr/>
        </p:nvSpPr>
        <p:spPr>
          <a:xfrm>
            <a:off x="8388901" y="2898651"/>
            <a:ext cx="1931569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体系结构</a:t>
            </a:r>
            <a:endParaRPr kumimoji="1"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207534" y="1822341"/>
            <a:ext cx="10152259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Minimum Edit Distance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(MED)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9480" y="4033273"/>
            <a:ext cx="107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“</a:t>
            </a:r>
            <a:r>
              <a:rPr lang="en-US" altLang="zh-CN" sz="2800" dirty="0"/>
              <a:t>ABC</a:t>
            </a:r>
            <a:r>
              <a:rPr lang="zh-CN" altLang="en-US" sz="2800" dirty="0"/>
              <a:t>”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050158" y="4033273"/>
            <a:ext cx="107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“</a:t>
            </a:r>
            <a:r>
              <a:rPr lang="en-US" altLang="zh-CN" sz="2800" dirty="0"/>
              <a:t>BC</a:t>
            </a:r>
            <a:r>
              <a:rPr lang="zh-CN" altLang="en-US" sz="2800" dirty="0"/>
              <a:t>”</a:t>
            </a:r>
            <a:endParaRPr lang="zh-CN" altLang="en-US" sz="2800" dirty="0"/>
          </a:p>
        </p:txBody>
      </p:sp>
      <p:sp>
        <p:nvSpPr>
          <p:cNvPr id="6" name="箭头: 左右 5"/>
          <p:cNvSpPr/>
          <p:nvPr/>
        </p:nvSpPr>
        <p:spPr>
          <a:xfrm>
            <a:off x="5992899" y="4157363"/>
            <a:ext cx="577265" cy="2750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207534" y="444116"/>
            <a:ext cx="10152259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Minimum Edit Distance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(MED)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88" y="2049285"/>
            <a:ext cx="6718968" cy="41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207534" y="444116"/>
            <a:ext cx="10152259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Minimum Edit Distance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(MED)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0494" y="2205083"/>
            <a:ext cx="2291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A1A2A3 ... Am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950494" y="2604718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B1B2 ... Bn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63301" y="2940917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if Am == Bn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20458" y="4671906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A1A2A3 ... Am-1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20458" y="521731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B1B2 ... Bn-1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6" idx="2"/>
            <a:endCxn id="8" idx="0"/>
          </p:cNvCxnSpPr>
          <p:nvPr/>
        </p:nvCxnSpPr>
        <p:spPr>
          <a:xfrm flipH="1">
            <a:off x="1612639" y="3127938"/>
            <a:ext cx="4219667" cy="154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21026" y="3169989"/>
            <a:ext cx="179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if Am != Bn</a:t>
            </a:r>
            <a:endParaRPr lang="zh-CN" altLang="en-US" sz="2800" dirty="0"/>
          </a:p>
        </p:txBody>
      </p:sp>
      <p:cxnSp>
        <p:nvCxnSpPr>
          <p:cNvPr id="13" name="直接箭头连接符 12"/>
          <p:cNvCxnSpPr>
            <a:stCxn id="6" idx="2"/>
          </p:cNvCxnSpPr>
          <p:nvPr/>
        </p:nvCxnSpPr>
        <p:spPr>
          <a:xfrm>
            <a:off x="5832306" y="3127938"/>
            <a:ext cx="2476807" cy="7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58313" y="4683437"/>
            <a:ext cx="2675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A1A2A3 ... </a:t>
            </a:r>
            <a:r>
              <a:rPr lang="en-US" altLang="zh-CN" sz="2800" dirty="0" err="1"/>
              <a:t>AmBn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658313" y="5149332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B1B2 ... Bn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6429368" y="4683437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A1A2A3 ... Am-1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429368" y="5149332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B1B2 ... Bn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9063808" y="4683437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A1A2A3 ... Am-1Bn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9063808" y="5149332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B1B2 ... Bn</a:t>
            </a:r>
            <a:endParaRPr lang="zh-CN" altLang="en-US" sz="2800" dirty="0"/>
          </a:p>
        </p:txBody>
      </p:sp>
      <p:cxnSp>
        <p:nvCxnSpPr>
          <p:cNvPr id="30" name="直接箭头连接符 29"/>
          <p:cNvCxnSpPr>
            <a:endCxn id="17" idx="0"/>
          </p:cNvCxnSpPr>
          <p:nvPr/>
        </p:nvCxnSpPr>
        <p:spPr>
          <a:xfrm flipH="1">
            <a:off x="4996179" y="3923724"/>
            <a:ext cx="3312934" cy="7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2" idx="0"/>
          </p:cNvCxnSpPr>
          <p:nvPr/>
        </p:nvCxnSpPr>
        <p:spPr>
          <a:xfrm>
            <a:off x="8286058" y="3894137"/>
            <a:ext cx="2262292" cy="78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0" idx="0"/>
          </p:cNvCxnSpPr>
          <p:nvPr/>
        </p:nvCxnSpPr>
        <p:spPr>
          <a:xfrm flipH="1">
            <a:off x="7721549" y="3895537"/>
            <a:ext cx="564509" cy="78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矩形: 圆角 2056"/>
          <p:cNvSpPr/>
          <p:nvPr/>
        </p:nvSpPr>
        <p:spPr>
          <a:xfrm>
            <a:off x="4898095" y="2247031"/>
            <a:ext cx="2343069" cy="8389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296068" y="4663469"/>
            <a:ext cx="2577376" cy="960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3661806" y="4663469"/>
            <a:ext cx="2577376" cy="960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6379505" y="4663469"/>
            <a:ext cx="2577376" cy="960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9063807" y="4663469"/>
            <a:ext cx="2969083" cy="960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8" name="文本框 2057"/>
          <p:cNvSpPr txBox="1"/>
          <p:nvPr/>
        </p:nvSpPr>
        <p:spPr>
          <a:xfrm>
            <a:off x="4274524" y="4292737"/>
            <a:ext cx="6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025646" y="4292737"/>
            <a:ext cx="6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355989" y="4292737"/>
            <a:ext cx="6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</a:t>
            </a:r>
            <a:endParaRPr lang="zh-CN" altLang="en-US" dirty="0"/>
          </a:p>
        </p:txBody>
      </p:sp>
      <p:sp>
        <p:nvSpPr>
          <p:cNvPr id="2059" name="文本框 2058"/>
          <p:cNvSpPr txBox="1"/>
          <p:nvPr/>
        </p:nvSpPr>
        <p:spPr>
          <a:xfrm>
            <a:off x="4540125" y="5740533"/>
            <a:ext cx="138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Insert</a:t>
            </a:r>
            <a:endParaRPr lang="zh-CN" altLang="en-US" sz="2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226841" y="5740533"/>
            <a:ext cx="138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Delete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0055294" y="5740533"/>
            <a:ext cx="155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Replace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207534" y="444116"/>
            <a:ext cx="10152259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Minimum Edit Distance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(MED)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10"/>
          <p:cNvGraphicFramePr>
            <a:graphicFrameLocks noGrp="1"/>
          </p:cNvGraphicFramePr>
          <p:nvPr/>
        </p:nvGraphicFramePr>
        <p:xfrm>
          <a:off x="6955405" y="1908495"/>
          <a:ext cx="4389121" cy="4389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</a:tblGrid>
              <a:tr h="39901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表格 10"/>
          <p:cNvGraphicFramePr>
            <a:graphicFrameLocks noGrp="1"/>
          </p:cNvGraphicFramePr>
          <p:nvPr/>
        </p:nvGraphicFramePr>
        <p:xfrm>
          <a:off x="991929" y="1908495"/>
          <a:ext cx="4389121" cy="4389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</a:tblGrid>
              <a:tr h="39901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箭头: 右 13"/>
          <p:cNvSpPr/>
          <p:nvPr/>
        </p:nvSpPr>
        <p:spPr>
          <a:xfrm>
            <a:off x="5976071" y="3838011"/>
            <a:ext cx="384313" cy="53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641967" y="219664"/>
            <a:ext cx="1126781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l"/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207534" y="444116"/>
            <a:ext cx="10152259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Minimum Edit Distance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(MED)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10"/>
          <p:cNvGraphicFramePr>
            <a:graphicFrameLocks noGrp="1"/>
          </p:cNvGraphicFramePr>
          <p:nvPr/>
        </p:nvGraphicFramePr>
        <p:xfrm>
          <a:off x="4081311" y="1908495"/>
          <a:ext cx="4389121" cy="4389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  <a:gridCol w="399011"/>
              </a:tblGrid>
              <a:tr h="39901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0" y="376047"/>
            <a:ext cx="213885" cy="41516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19018" y="1895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NLP</a:t>
            </a:r>
            <a:r>
              <a:rPr kumimoji="1" lang="zh-CN" altLang="en-US" sz="3735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技术栈</a:t>
            </a:r>
            <a:endParaRPr kumimoji="1" lang="zh-CN" altLang="en-US" sz="3735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28389" y="2046874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文本分类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31905" y="2036401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信息检索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95734" y="2028021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信息抽取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768075" y="2046874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阅读理解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128389" y="2723869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问答系统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31905" y="2713395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多轮交互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95734" y="2705015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推荐系统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68075" y="2723869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自动摘要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91287" y="3794502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语义</a:t>
            </a:r>
            <a:endParaRPr lang="en-US" altLang="zh-CN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  <a:p>
            <a:pPr algn="ctr" defTabSz="913765">
              <a:defRPr/>
            </a:pPr>
            <a:r>
              <a:rPr lang="en-US" altLang="zh-CN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embedding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439177" y="5639232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机器学习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04246" y="2046874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机器翻译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304246" y="2723869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知识图谱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391287" y="4571160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语义相似性计算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943872" y="3794502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分词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943872" y="4571160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关系抽取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108885" y="3794502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词性标注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108885" y="4571160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句法分析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241437" y="3804976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命名体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241437" y="4581633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语言模型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74118" y="1885949"/>
            <a:ext cx="9402469" cy="15170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41996" y="3638713"/>
            <a:ext cx="2191209" cy="1683862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582497" y="3640803"/>
            <a:ext cx="6583695" cy="1683862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755289" y="5639232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神经网络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079809" y="5639232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逻辑推理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9329341" y="5639232"/>
            <a:ext cx="1680000" cy="576000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经验规则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153406" y="5535508"/>
            <a:ext cx="9071645" cy="810774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7681" y="2436636"/>
            <a:ext cx="13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领域任务</a:t>
            </a:r>
            <a:endParaRPr lang="zh-CN" altLang="en-US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6140" y="4189023"/>
            <a:ext cx="13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基础技术</a:t>
            </a:r>
            <a:endParaRPr lang="zh-CN" altLang="en-US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87681" y="5704082"/>
            <a:ext cx="13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底层原理</a:t>
            </a:r>
            <a:endParaRPr lang="zh-CN" altLang="en-US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9827106" y="2056690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语音识别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827106" y="2733685"/>
            <a:ext cx="1357460" cy="4901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情感计算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cxnSp>
        <p:nvCxnSpPr>
          <p:cNvPr id="66" name="直接连接符 126"/>
          <p:cNvCxnSpPr/>
          <p:nvPr/>
        </p:nvCxnSpPr>
        <p:spPr>
          <a:xfrm>
            <a:off x="567084" y="3453772"/>
            <a:ext cx="182420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129"/>
          <p:cNvCxnSpPr/>
          <p:nvPr/>
        </p:nvCxnSpPr>
        <p:spPr>
          <a:xfrm>
            <a:off x="487681" y="5418472"/>
            <a:ext cx="182420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圆角矩形 19"/>
          <p:cNvSpPr/>
          <p:nvPr/>
        </p:nvSpPr>
        <p:spPr>
          <a:xfrm>
            <a:off x="2439177" y="1107353"/>
            <a:ext cx="1357460" cy="4901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搜索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3" name="圆角矩形 19"/>
          <p:cNvSpPr/>
          <p:nvPr/>
        </p:nvSpPr>
        <p:spPr>
          <a:xfrm>
            <a:off x="5851449" y="1102331"/>
            <a:ext cx="1357460" cy="4901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信息流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4" name="圆角矩形 19"/>
          <p:cNvSpPr/>
          <p:nvPr/>
        </p:nvSpPr>
        <p:spPr>
          <a:xfrm>
            <a:off x="4145313" y="1109371"/>
            <a:ext cx="1357460" cy="4901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广告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" name="圆角矩形 19"/>
          <p:cNvSpPr/>
          <p:nvPr/>
        </p:nvSpPr>
        <p:spPr>
          <a:xfrm>
            <a:off x="7557585" y="1109371"/>
            <a:ext cx="1357460" cy="4901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智能客服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" name="圆角矩形 19"/>
          <p:cNvSpPr/>
          <p:nvPr/>
        </p:nvSpPr>
        <p:spPr>
          <a:xfrm>
            <a:off x="9241437" y="1109371"/>
            <a:ext cx="1357460" cy="4901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直播</a:t>
            </a:r>
            <a:endParaRPr lang="zh-CN" altLang="en-US" kern="0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7" name="圆角矩形 53"/>
          <p:cNvSpPr/>
          <p:nvPr/>
        </p:nvSpPr>
        <p:spPr>
          <a:xfrm>
            <a:off x="2128389" y="942975"/>
            <a:ext cx="8793048" cy="789928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084" y="1120318"/>
            <a:ext cx="13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dirty="0">
                <a:solidFill>
                  <a:prstClr val="black"/>
                </a:solidFill>
                <a:latin typeface="Arial" panose="020B0604020202090204"/>
                <a:ea typeface="微软雅黑"/>
              </a:rPr>
              <a:t>落地场景</a:t>
            </a:r>
            <a:endParaRPr lang="zh-CN" altLang="en-US" dirty="0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cxnSp>
        <p:nvCxnSpPr>
          <p:cNvPr id="9" name="直接连接符 126"/>
          <p:cNvCxnSpPr/>
          <p:nvPr/>
        </p:nvCxnSpPr>
        <p:spPr>
          <a:xfrm>
            <a:off x="600045" y="1824996"/>
            <a:ext cx="182420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 animBg="1"/>
      <p:bldP spid="65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704387" y="220062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类型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：迭代算法的复杂度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307" y="4011045"/>
            <a:ext cx="3101340" cy="1466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704387" y="220062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类型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：递归类算法复杂度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35016" y="17892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Merge Sort (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归并排序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7255" y="1198021"/>
            <a:ext cx="30235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输入：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[3,4,1,6,7,2,5,9]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5130" y="5659979"/>
            <a:ext cx="30235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输出：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[1,2,3,4,5,6,7,9]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1248036" y="2017592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[3,4,1,6]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897864" y="2026256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[7,2,5,9]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</p:cNvCxnSpPr>
          <p:nvPr/>
        </p:nvCxnSpPr>
        <p:spPr>
          <a:xfrm flipH="1">
            <a:off x="1866154" y="1628908"/>
            <a:ext cx="1802894" cy="4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8" idx="0"/>
          </p:cNvCxnSpPr>
          <p:nvPr/>
        </p:nvCxnSpPr>
        <p:spPr>
          <a:xfrm>
            <a:off x="3669048" y="1628908"/>
            <a:ext cx="1846934" cy="39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1" idx="2"/>
            <a:endCxn id="6" idx="0"/>
          </p:cNvCxnSpPr>
          <p:nvPr/>
        </p:nvCxnSpPr>
        <p:spPr>
          <a:xfrm>
            <a:off x="1856675" y="4826180"/>
            <a:ext cx="1580248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3" idx="2"/>
            <a:endCxn id="6" idx="0"/>
          </p:cNvCxnSpPr>
          <p:nvPr/>
        </p:nvCxnSpPr>
        <p:spPr>
          <a:xfrm flipH="1">
            <a:off x="3436923" y="4826180"/>
            <a:ext cx="2079059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654852" y="1297195"/>
            <a:ext cx="926244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sort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7654852" y="2059132"/>
            <a:ext cx="926244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divide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7672973" y="2850019"/>
            <a:ext cx="926244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sort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7678340" y="3689637"/>
            <a:ext cx="926244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merge</a:t>
            </a:r>
            <a:endParaRPr lang="zh-CN" altLang="en-US" sz="2000" dirty="0"/>
          </a:p>
        </p:txBody>
      </p:sp>
      <p:sp>
        <p:nvSpPr>
          <p:cNvPr id="61" name="Rectangle 4"/>
          <p:cNvSpPr/>
          <p:nvPr/>
        </p:nvSpPr>
        <p:spPr>
          <a:xfrm>
            <a:off x="1238557" y="4395293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[1,3,4,6]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4897864" y="4395293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[2,5,7,9]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直接箭头连接符 64"/>
          <p:cNvCxnSpPr>
            <a:stCxn id="7" idx="2"/>
            <a:endCxn id="61" idx="0"/>
          </p:cNvCxnSpPr>
          <p:nvPr/>
        </p:nvCxnSpPr>
        <p:spPr>
          <a:xfrm flipH="1">
            <a:off x="1856675" y="2448479"/>
            <a:ext cx="9479" cy="19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3" idx="0"/>
          </p:cNvCxnSpPr>
          <p:nvPr/>
        </p:nvCxnSpPr>
        <p:spPr>
          <a:xfrm flipH="1">
            <a:off x="5515982" y="2429770"/>
            <a:ext cx="9480" cy="19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"/>
          <p:cNvSpPr/>
          <p:nvPr/>
        </p:nvSpPr>
        <p:spPr>
          <a:xfrm>
            <a:off x="7008830" y="5090870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[1,3,4,6]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7008830" y="5560805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[2,5,7,9]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7248525" y="473087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210425" y="603775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4"/>
          <p:cNvSpPr/>
          <p:nvPr/>
        </p:nvSpPr>
        <p:spPr>
          <a:xfrm>
            <a:off x="8581096" y="5229092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1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505700" y="473087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7762875" y="473087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7981950" y="473087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7505700" y="603775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7743825" y="603775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4"/>
          <p:cNvSpPr/>
          <p:nvPr/>
        </p:nvSpPr>
        <p:spPr>
          <a:xfrm>
            <a:off x="8879669" y="5233554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2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9170256" y="5233554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3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9498763" y="5217018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4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9812720" y="5217018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5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10126676" y="5210175"/>
            <a:ext cx="3698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6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10399267" y="5191125"/>
            <a:ext cx="3698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7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10681013" y="5185565"/>
            <a:ext cx="3698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409020205090404" pitchFamily="49" charset="0"/>
                <a:ea typeface="PingFang SC" panose="020B0400000000000000" charset="-122"/>
                <a:cs typeface="Courier New" panose="02070409020205090404" pitchFamily="49" charset="0"/>
              </a:rPr>
              <a:t>9</a:t>
            </a:r>
            <a:endParaRPr lang="en-US" sz="2200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9420274" y="3790950"/>
                <a:ext cx="1057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74" y="3790950"/>
                <a:ext cx="105722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" r="60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9403625" y="1279158"/>
                <a:ext cx="99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625" y="1279158"/>
                <a:ext cx="99564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" t="-73" r="5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/>
              <p:cNvSpPr txBox="1"/>
              <p:nvPr/>
            </p:nvSpPr>
            <p:spPr>
              <a:xfrm>
                <a:off x="9375749" y="2860628"/>
                <a:ext cx="1040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49" y="2860628"/>
                <a:ext cx="104016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9" t="-159" r="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1" name="矩形 110"/>
          <p:cNvSpPr/>
          <p:nvPr/>
        </p:nvSpPr>
        <p:spPr>
          <a:xfrm>
            <a:off x="7678340" y="2850018"/>
            <a:ext cx="926244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sort</a:t>
            </a:r>
            <a:endParaRPr lang="zh-CN" altLang="en-US" sz="2000" dirty="0"/>
          </a:p>
        </p:txBody>
      </p:sp>
      <p:sp>
        <p:nvSpPr>
          <p:cNvPr id="112" name="矩形 111"/>
          <p:cNvSpPr/>
          <p:nvPr/>
        </p:nvSpPr>
        <p:spPr>
          <a:xfrm>
            <a:off x="7654852" y="1296494"/>
            <a:ext cx="926244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sort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/>
              <p:cNvSpPr txBox="1"/>
              <p:nvPr/>
            </p:nvSpPr>
            <p:spPr>
              <a:xfrm>
                <a:off x="8965707" y="229265"/>
                <a:ext cx="3023584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707" y="229265"/>
                <a:ext cx="3023584" cy="582147"/>
              </a:xfrm>
              <a:prstGeom prst="rect">
                <a:avLst/>
              </a:prstGeom>
              <a:blipFill rotWithShape="1">
                <a:blip r:embed="rId4"/>
                <a:stretch>
                  <a:fillRect l="-5" t="-5" r="16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15" name="直接箭头连接符 114"/>
          <p:cNvCxnSpPr/>
          <p:nvPr/>
        </p:nvCxnSpPr>
        <p:spPr>
          <a:xfrm>
            <a:off x="8136095" y="2510154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8136095" y="3373062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/>
          <p:cNvCxnSpPr>
            <a:stCxn id="111" idx="1"/>
            <a:endCxn id="28" idx="1"/>
          </p:cNvCxnSpPr>
          <p:nvPr/>
        </p:nvCxnSpPr>
        <p:spPr>
          <a:xfrm rot="10800000">
            <a:off x="7654852" y="2274576"/>
            <a:ext cx="23488" cy="790886"/>
          </a:xfrm>
          <a:prstGeom prst="bentConnector3">
            <a:avLst>
              <a:gd name="adj1" fmla="val 107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8128315" y="1739117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8" grpId="0" animBg="1"/>
      <p:bldP spid="30" grpId="0" animBg="1"/>
      <p:bldP spid="30" grpId="1" animBg="1"/>
      <p:bldP spid="32" grpId="0" animBg="1"/>
      <p:bldP spid="32" grpId="1" animBg="1"/>
      <p:bldP spid="61" grpId="0"/>
      <p:bldP spid="63" grpId="0"/>
      <p:bldP spid="49" grpId="0"/>
      <p:bldP spid="51" grpId="0"/>
      <p:bldP spid="81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9" grpId="0"/>
      <p:bldP spid="111" grpId="0" animBg="1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35016" y="143307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Merge Sort (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归并排序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2908" y="1204599"/>
            <a:ext cx="30235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输入：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[3,4,1,6,7,2,5,9]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6488" y="5889913"/>
            <a:ext cx="30235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输出：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[1,2,3,4,5,6,7,9]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317268" y="2070133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[3,4,1,6]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967096" y="2078797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[7,2,5,9]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545903" y="2892453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[3,4]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603687" y="2892453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[1,6]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204649" y="2892453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[7,2]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7297384" y="2892453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[5,9]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961287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[3]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2185313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[4]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344780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212457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5080134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[7]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5939237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[2]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6911701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[5]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7971903" y="3572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1545903" y="4271859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[3,4]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3599089" y="4271859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[1,6]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5381922" y="4271859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[2,7]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7297384" y="4271859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[5,9]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6208702" y="4938685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[2,5,7,9]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2398578" y="4938685"/>
            <a:ext cx="1236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[1,3,4,6]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</p:cNvCxnSpPr>
          <p:nvPr/>
        </p:nvCxnSpPr>
        <p:spPr>
          <a:xfrm flipH="1">
            <a:off x="3544025" y="1635486"/>
            <a:ext cx="1410676" cy="4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8" idx="0"/>
          </p:cNvCxnSpPr>
          <p:nvPr/>
        </p:nvCxnSpPr>
        <p:spPr>
          <a:xfrm>
            <a:off x="4954701" y="1635486"/>
            <a:ext cx="1630513" cy="4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9" idx="0"/>
          </p:cNvCxnSpPr>
          <p:nvPr/>
        </p:nvCxnSpPr>
        <p:spPr>
          <a:xfrm flipH="1">
            <a:off x="1931586" y="2501020"/>
            <a:ext cx="1003800" cy="39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10" idx="0"/>
          </p:cNvCxnSpPr>
          <p:nvPr/>
        </p:nvCxnSpPr>
        <p:spPr>
          <a:xfrm>
            <a:off x="2935386" y="2501020"/>
            <a:ext cx="1053984" cy="39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1" idx="0"/>
          </p:cNvCxnSpPr>
          <p:nvPr/>
        </p:nvCxnSpPr>
        <p:spPr>
          <a:xfrm flipH="1">
            <a:off x="5590332" y="2509684"/>
            <a:ext cx="994882" cy="38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>
            <a:off x="6585214" y="2509684"/>
            <a:ext cx="1097853" cy="38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3" idx="0"/>
          </p:cNvCxnSpPr>
          <p:nvPr/>
        </p:nvCxnSpPr>
        <p:spPr>
          <a:xfrm flipH="1">
            <a:off x="1230752" y="3323340"/>
            <a:ext cx="700834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2"/>
            <a:endCxn id="14" idx="0"/>
          </p:cNvCxnSpPr>
          <p:nvPr/>
        </p:nvCxnSpPr>
        <p:spPr>
          <a:xfrm>
            <a:off x="1931586" y="3323340"/>
            <a:ext cx="523192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2"/>
            <a:endCxn id="15" idx="0"/>
          </p:cNvCxnSpPr>
          <p:nvPr/>
        </p:nvCxnSpPr>
        <p:spPr>
          <a:xfrm flipH="1">
            <a:off x="3614245" y="3323340"/>
            <a:ext cx="375125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2"/>
            <a:endCxn id="16" idx="0"/>
          </p:cNvCxnSpPr>
          <p:nvPr/>
        </p:nvCxnSpPr>
        <p:spPr>
          <a:xfrm>
            <a:off x="3989370" y="3323340"/>
            <a:ext cx="492552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2"/>
            <a:endCxn id="17" idx="0"/>
          </p:cNvCxnSpPr>
          <p:nvPr/>
        </p:nvCxnSpPr>
        <p:spPr>
          <a:xfrm flipH="1">
            <a:off x="5349599" y="3323340"/>
            <a:ext cx="240733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2"/>
            <a:endCxn id="18" idx="0"/>
          </p:cNvCxnSpPr>
          <p:nvPr/>
        </p:nvCxnSpPr>
        <p:spPr>
          <a:xfrm>
            <a:off x="5590332" y="3323340"/>
            <a:ext cx="618370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2"/>
            <a:endCxn id="19" idx="0"/>
          </p:cNvCxnSpPr>
          <p:nvPr/>
        </p:nvCxnSpPr>
        <p:spPr>
          <a:xfrm flipH="1">
            <a:off x="7181166" y="3323340"/>
            <a:ext cx="501901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2" idx="2"/>
            <a:endCxn id="20" idx="0"/>
          </p:cNvCxnSpPr>
          <p:nvPr/>
        </p:nvCxnSpPr>
        <p:spPr>
          <a:xfrm>
            <a:off x="7683067" y="3323340"/>
            <a:ext cx="558301" cy="24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3" idx="2"/>
            <a:endCxn id="21" idx="0"/>
          </p:cNvCxnSpPr>
          <p:nvPr/>
        </p:nvCxnSpPr>
        <p:spPr>
          <a:xfrm>
            <a:off x="1230752" y="4003481"/>
            <a:ext cx="700834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2"/>
            <a:endCxn id="21" idx="0"/>
          </p:cNvCxnSpPr>
          <p:nvPr/>
        </p:nvCxnSpPr>
        <p:spPr>
          <a:xfrm flipH="1">
            <a:off x="1931586" y="4003481"/>
            <a:ext cx="523192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22" idx="0"/>
          </p:cNvCxnSpPr>
          <p:nvPr/>
        </p:nvCxnSpPr>
        <p:spPr>
          <a:xfrm>
            <a:off x="3614245" y="4003481"/>
            <a:ext cx="370527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6" idx="2"/>
            <a:endCxn id="22" idx="0"/>
          </p:cNvCxnSpPr>
          <p:nvPr/>
        </p:nvCxnSpPr>
        <p:spPr>
          <a:xfrm flipH="1">
            <a:off x="3984772" y="4003481"/>
            <a:ext cx="497150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7" idx="2"/>
            <a:endCxn id="23" idx="0"/>
          </p:cNvCxnSpPr>
          <p:nvPr/>
        </p:nvCxnSpPr>
        <p:spPr>
          <a:xfrm>
            <a:off x="5349599" y="4003481"/>
            <a:ext cx="418006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8" idx="2"/>
            <a:endCxn id="23" idx="0"/>
          </p:cNvCxnSpPr>
          <p:nvPr/>
        </p:nvCxnSpPr>
        <p:spPr>
          <a:xfrm flipH="1">
            <a:off x="5767605" y="4003481"/>
            <a:ext cx="441097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9" idx="2"/>
            <a:endCxn id="24" idx="0"/>
          </p:cNvCxnSpPr>
          <p:nvPr/>
        </p:nvCxnSpPr>
        <p:spPr>
          <a:xfrm>
            <a:off x="7181166" y="4003481"/>
            <a:ext cx="501901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0" idx="2"/>
            <a:endCxn id="24" idx="0"/>
          </p:cNvCxnSpPr>
          <p:nvPr/>
        </p:nvCxnSpPr>
        <p:spPr>
          <a:xfrm flipH="1">
            <a:off x="7683067" y="4003481"/>
            <a:ext cx="558301" cy="2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1" idx="2"/>
            <a:endCxn id="26" idx="0"/>
          </p:cNvCxnSpPr>
          <p:nvPr/>
        </p:nvCxnSpPr>
        <p:spPr>
          <a:xfrm>
            <a:off x="1931586" y="4702746"/>
            <a:ext cx="1085110" cy="23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2" idx="2"/>
            <a:endCxn id="26" idx="0"/>
          </p:cNvCxnSpPr>
          <p:nvPr/>
        </p:nvCxnSpPr>
        <p:spPr>
          <a:xfrm flipH="1">
            <a:off x="3016696" y="4702746"/>
            <a:ext cx="968076" cy="23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3" idx="2"/>
            <a:endCxn id="25" idx="0"/>
          </p:cNvCxnSpPr>
          <p:nvPr/>
        </p:nvCxnSpPr>
        <p:spPr>
          <a:xfrm>
            <a:off x="5767605" y="4702746"/>
            <a:ext cx="1059215" cy="23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4" idx="2"/>
            <a:endCxn id="25" idx="0"/>
          </p:cNvCxnSpPr>
          <p:nvPr/>
        </p:nvCxnSpPr>
        <p:spPr>
          <a:xfrm flipH="1">
            <a:off x="6826820" y="4702746"/>
            <a:ext cx="856247" cy="23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6" idx="2"/>
            <a:endCxn id="6" idx="0"/>
          </p:cNvCxnSpPr>
          <p:nvPr/>
        </p:nvCxnSpPr>
        <p:spPr>
          <a:xfrm>
            <a:off x="3016696" y="5369572"/>
            <a:ext cx="1721585" cy="52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5" idx="2"/>
            <a:endCxn id="6" idx="0"/>
          </p:cNvCxnSpPr>
          <p:nvPr/>
        </p:nvCxnSpPr>
        <p:spPr>
          <a:xfrm flipH="1">
            <a:off x="4738281" y="5369572"/>
            <a:ext cx="2088539" cy="52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8965707" y="768702"/>
                <a:ext cx="3023584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707" y="768702"/>
                <a:ext cx="3023584" cy="582147"/>
              </a:xfrm>
              <a:prstGeom prst="rect">
                <a:avLst/>
              </a:prstGeom>
              <a:blipFill rotWithShape="1">
                <a:blip r:embed="rId1"/>
                <a:stretch>
                  <a:fillRect l="-5" t="-60" r="1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8725659" y="1560934"/>
                <a:ext cx="1088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59" y="1560934"/>
                <a:ext cx="10885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" t="-28" r="25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9874732" y="2140352"/>
                <a:ext cx="1533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32" y="2140352"/>
                <a:ext cx="15335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" t="-109" r="3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9874732" y="2691820"/>
                <a:ext cx="1533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32" y="2691820"/>
                <a:ext cx="153353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" t="-15" r="32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9" grpId="0"/>
      <p:bldP spid="61" grpId="0"/>
      <p:bldP spid="63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一般情况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28700" y="1428750"/>
                <a:ext cx="6334125" cy="85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递归算法时间复杂度 有如下形式：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428750"/>
                <a:ext cx="6334125" cy="859146"/>
              </a:xfrm>
              <a:prstGeom prst="rect">
                <a:avLst/>
              </a:prstGeom>
              <a:blipFill rotWithShape="1">
                <a:blip r:embed="rId1"/>
                <a:stretch>
                  <a:fillRect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85899" y="2519188"/>
                <a:ext cx="4848225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99" y="2519188"/>
                <a:ext cx="4848225" cy="678519"/>
              </a:xfrm>
              <a:prstGeom prst="rect">
                <a:avLst/>
              </a:prstGeom>
              <a:blipFill rotWithShape="1">
                <a:blip r:embed="rId2"/>
                <a:stretch>
                  <a:fillRect l="-13" t="-21" r="1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11464" y="3442271"/>
                <a:ext cx="484822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64" y="3442271"/>
                <a:ext cx="4848225" cy="731226"/>
              </a:xfrm>
              <a:prstGeom prst="rect">
                <a:avLst/>
              </a:prstGeom>
              <a:blipFill rotWithShape="1">
                <a:blip r:embed="rId3"/>
                <a:stretch>
                  <a:fillRect l="-4" t="-78" r="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47775" y="5021598"/>
                <a:ext cx="484822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75" y="5021598"/>
                <a:ext cx="4848225" cy="731226"/>
              </a:xfrm>
              <a:prstGeom prst="rect">
                <a:avLst/>
              </a:prstGeom>
              <a:blipFill rotWithShape="1">
                <a:blip r:embed="rId4"/>
                <a:stretch>
                  <a:fillRect t="-2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34124" y="1716575"/>
                <a:ext cx="3529398" cy="54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4" y="1716575"/>
                <a:ext cx="3529398" cy="544829"/>
              </a:xfrm>
              <a:prstGeom prst="rect">
                <a:avLst/>
              </a:prstGeom>
              <a:blipFill rotWithShape="1">
                <a:blip r:embed="rId5"/>
                <a:stretch>
                  <a:fillRect l="-18" t="-31" r="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808185" y="2519188"/>
                <a:ext cx="3971925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a*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185" y="2519188"/>
                <a:ext cx="3971925" cy="572464"/>
              </a:xfrm>
              <a:prstGeom prst="rect">
                <a:avLst/>
              </a:prstGeom>
              <a:blipFill rotWithShape="1">
                <a:blip r:embed="rId6"/>
                <a:stretch>
                  <a:fillRect l="-9" t="-25" r="9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159689" y="5031123"/>
                <a:ext cx="3000373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89" y="5031123"/>
                <a:ext cx="3000373" cy="984052"/>
              </a:xfrm>
              <a:prstGeom prst="rect">
                <a:avLst/>
              </a:prstGeom>
              <a:blipFill rotWithShape="1">
                <a:blip r:embed="rId7"/>
                <a:stretch>
                  <a:fillRect l="-6" t="-2" r="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096000" y="4063785"/>
                <a:ext cx="3971925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63785"/>
                <a:ext cx="3971925" cy="900375"/>
              </a:xfrm>
              <a:prstGeom prst="rect">
                <a:avLst/>
              </a:prstGeom>
              <a:blipFill rotWithShape="1">
                <a:blip r:embed="rId8"/>
                <a:stretch>
                  <a:fillRect t="-47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7953375" y="338050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895600" y="441806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928103" y="2018864"/>
            <a:ext cx="0" cy="389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一般情况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07436" y="1384971"/>
                <a:ext cx="4964714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6" y="1384971"/>
                <a:ext cx="4964714" cy="984052"/>
              </a:xfrm>
              <a:prstGeom prst="rect">
                <a:avLst/>
              </a:prstGeom>
              <a:blipFill rotWithShape="1">
                <a:blip r:embed="rId1"/>
                <a:stretch>
                  <a:fillRect l="-7" t="-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715126" y="1534668"/>
                <a:ext cx="4524374" cy="7192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6" y="1534668"/>
                <a:ext cx="4524374" cy="719299"/>
              </a:xfrm>
              <a:prstGeom prst="rect">
                <a:avLst/>
              </a:prstGeom>
              <a:blipFill rotWithShape="1">
                <a:blip r:embed="rId2"/>
                <a:stretch>
                  <a:fillRect l="-140" t="-953" r="-140" b="-83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85850" y="2791978"/>
                <a:ext cx="20574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:r>
                  <a:rPr lang="en-US" altLang="zh-CN" dirty="0"/>
                  <a:t>q&lt;1   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2791978"/>
                <a:ext cx="2057400" cy="462947"/>
              </a:xfrm>
              <a:prstGeom prst="rect">
                <a:avLst/>
              </a:prstGeom>
              <a:blipFill rotWithShape="1">
                <a:blip r:embed="rId3"/>
                <a:stretch>
                  <a:fillRect t="-112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219450" y="2791978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2791978"/>
                <a:ext cx="2057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40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153025" y="2782606"/>
                <a:ext cx="20574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025" y="2782606"/>
                <a:ext cx="2057400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10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85850" y="3612448"/>
                <a:ext cx="20574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:r>
                  <a:rPr lang="en-US" altLang="zh-CN" dirty="0"/>
                  <a:t>q=1   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3612448"/>
                <a:ext cx="2057400" cy="462947"/>
              </a:xfrm>
              <a:prstGeom prst="rect">
                <a:avLst/>
              </a:prstGeom>
              <a:blipFill rotWithShape="1">
                <a:blip r:embed="rId6"/>
                <a:stretch>
                  <a:fillRect t="-123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219450" y="3612448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3612448"/>
                <a:ext cx="2057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54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286377" y="3601507"/>
                <a:ext cx="20574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7" y="3601507"/>
                <a:ext cx="2057400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11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085850" y="4613406"/>
                <a:ext cx="20574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:r>
                  <a:rPr lang="en-US" altLang="zh-CN" dirty="0"/>
                  <a:t>q&gt;1   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4613406"/>
                <a:ext cx="2057400" cy="462947"/>
              </a:xfrm>
              <a:prstGeom prst="rect">
                <a:avLst/>
              </a:prstGeom>
              <a:blipFill rotWithShape="1">
                <a:blip r:embed="rId9"/>
                <a:stretch>
                  <a:fillRect t="-2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219450" y="4613406"/>
                <a:ext cx="2057400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4613406"/>
                <a:ext cx="2057400" cy="700576"/>
              </a:xfrm>
              <a:prstGeom prst="rect">
                <a:avLst/>
              </a:prstGeom>
              <a:blipFill rotWithShape="1">
                <a:blip r:embed="rId10"/>
                <a:stretch>
                  <a:fillRect t="-19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353050" y="4711136"/>
                <a:ext cx="229552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50" y="4711136"/>
                <a:ext cx="2295525" cy="374270"/>
              </a:xfrm>
              <a:prstGeom prst="rect">
                <a:avLst/>
              </a:prstGeom>
              <a:blipFill rotWithShape="1">
                <a:blip r:embed="rId11"/>
                <a:stretch>
                  <a:fillRect t="-19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3864</Words>
  <Application>WPS 表格</Application>
  <PresentationFormat>宽屏</PresentationFormat>
  <Paragraphs>1402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9" baseType="lpstr">
      <vt:lpstr>Arial</vt:lpstr>
      <vt:lpstr>方正书宋_GBK</vt:lpstr>
      <vt:lpstr>Wingdings</vt:lpstr>
      <vt:lpstr>Arial</vt:lpstr>
      <vt:lpstr>苹方 中等</vt:lpstr>
      <vt:lpstr>Thonburi</vt:lpstr>
      <vt:lpstr>Microsoft YaHei</vt:lpstr>
      <vt:lpstr>汉仪旗黑</vt:lpstr>
      <vt:lpstr>Courier New</vt:lpstr>
      <vt:lpstr>汉真广标</vt:lpstr>
      <vt:lpstr>微软雅黑</vt:lpstr>
      <vt:lpstr>微软雅黑</vt:lpstr>
      <vt:lpstr>PingFang SC</vt:lpstr>
      <vt:lpstr>Cambria Math</vt:lpstr>
      <vt:lpstr>Kingsoft Math</vt:lpstr>
      <vt:lpstr>Open Sans</vt:lpstr>
      <vt:lpstr>宋体</vt:lpstr>
      <vt:lpstr>Arial Unicode MS</vt:lpstr>
      <vt:lpstr>Calibri</vt:lpstr>
      <vt:lpstr>Helvetica Neue</vt:lpstr>
      <vt:lpstr>DengXian</vt:lpstr>
      <vt:lpstr>汉仪中等线KW</vt:lpstr>
      <vt:lpstr>汉仪书宋二KW</vt:lpstr>
      <vt:lpstr>苹方-简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liulebin</cp:lastModifiedBy>
  <cp:revision>69</cp:revision>
  <dcterms:created xsi:type="dcterms:W3CDTF">2021-02-19T05:16:13Z</dcterms:created>
  <dcterms:modified xsi:type="dcterms:W3CDTF">2021-02-19T05:16:13Z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