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3" r:id="rId3"/>
    <p:sldId id="264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0" autoAdjust="0"/>
    <p:restoredTop sz="94605" autoAdjust="0"/>
  </p:normalViewPr>
  <p:slideViewPr>
    <p:cSldViewPr showGuides="1">
      <p:cViewPr>
        <p:scale>
          <a:sx n="50" d="100"/>
          <a:sy n="50" d="100"/>
        </p:scale>
        <p:origin x="-264" y="-638"/>
      </p:cViewPr>
      <p:guideLst>
        <p:guide orient="horz" pos="2160"/>
        <p:guide orient="horz" pos="482"/>
        <p:guide orient="horz" pos="300"/>
        <p:guide orient="horz" pos="572"/>
        <p:guide pos="2880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25156-8CB5-4F94-B1DD-9DEF660CA43A}" type="datetimeFigureOut">
              <a:rPr lang="en-CA" smtClean="0"/>
              <a:t>2015-12-18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97B32-12A3-46AB-84D3-B62C0D6D9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717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BE00D6-E049-4381-83C8-29CB14B5448F}" type="datetimeFigureOut">
              <a:rPr lang="en-CA" smtClean="0"/>
              <a:t>2015-12-18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3A5D88-BC26-4EFA-A680-927F6A4AC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62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616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7711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8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74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8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47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16426" y="728700"/>
            <a:ext cx="1728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This is</a:t>
            </a:r>
            <a:r>
              <a:rPr lang="en-CA" sz="1200" baseline="0" dirty="0" smtClean="0"/>
              <a:t> the sample</a:t>
            </a:r>
            <a:br>
              <a:rPr lang="en-CA" sz="1200" baseline="0" dirty="0" smtClean="0"/>
            </a:br>
            <a:r>
              <a:rPr lang="en-CA" sz="1200" baseline="0" dirty="0" smtClean="0"/>
              <a:t>icon page.</a:t>
            </a:r>
          </a:p>
          <a:p>
            <a:endParaRPr lang="en-CA" sz="1200" dirty="0" smtClean="0"/>
          </a:p>
          <a:p>
            <a:r>
              <a:rPr lang="en-CA" sz="1200" dirty="0" smtClean="0"/>
              <a:t>It features a </a:t>
            </a:r>
            <a:r>
              <a:rPr lang="en-CA" sz="1200" baseline="0" dirty="0" smtClean="0"/>
              <a:t/>
            </a:r>
            <a:br>
              <a:rPr lang="en-CA" sz="1200" baseline="0" dirty="0" smtClean="0"/>
            </a:br>
            <a:r>
              <a:rPr lang="en-CA" sz="1200" baseline="0" dirty="0" smtClean="0"/>
              <a:t>selection of symbols</a:t>
            </a:r>
            <a:br>
              <a:rPr lang="en-CA" sz="1200" baseline="0" dirty="0" smtClean="0"/>
            </a:br>
            <a:r>
              <a:rPr lang="en-CA" sz="1200" baseline="0" dirty="0" smtClean="0"/>
              <a:t>for use in your presentation.</a:t>
            </a:r>
          </a:p>
          <a:p>
            <a:endParaRPr lang="en-CA" sz="1200" baseline="0" dirty="0" smtClean="0"/>
          </a:p>
          <a:p>
            <a:r>
              <a:rPr lang="en-CA" sz="1200" baseline="0" dirty="0" smtClean="0"/>
              <a:t>To use a particular symbol, simply go to the </a:t>
            </a:r>
            <a:r>
              <a:rPr lang="en-CA" sz="1200" b="1" baseline="0" dirty="0" smtClean="0"/>
              <a:t>(1) View </a:t>
            </a:r>
            <a:r>
              <a:rPr lang="en-CA" sz="1200" baseline="0" dirty="0" smtClean="0"/>
              <a:t>Tab and select </a:t>
            </a:r>
            <a:r>
              <a:rPr lang="en-CA" sz="1200" b="1" baseline="0" dirty="0" smtClean="0"/>
              <a:t>Slide Master (2)</a:t>
            </a:r>
            <a:r>
              <a:rPr lang="en-CA" sz="1200" baseline="0" dirty="0" smtClean="0"/>
              <a:t>. Navigate to the last layout and select the icon(s) you would like to use. Copy them, return to </a:t>
            </a:r>
            <a:r>
              <a:rPr lang="en-CA" sz="1200" b="1" baseline="0" dirty="0" smtClean="0"/>
              <a:t>(3) Normal</a:t>
            </a:r>
            <a:r>
              <a:rPr lang="en-CA" sz="1200" baseline="0" dirty="0" smtClean="0"/>
              <a:t> view and paste them on the correct slide. Change the colour by choosing a new shape fill if you wish.</a:t>
            </a:r>
            <a:endParaRPr lang="en-CA" sz="1200" dirty="0"/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90395"/>
            <a:ext cx="7455283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5351681" y="5109414"/>
            <a:ext cx="407963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bg2"/>
                  </a:solidFill>
                </a:rPr>
                <a:t>1</a:t>
              </a:r>
              <a:endParaRPr lang="en-CA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2449627" y="5437286"/>
            <a:ext cx="407963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bg2"/>
                  </a:solidFill>
                </a:rPr>
                <a:t>2</a:t>
              </a:r>
              <a:endParaRPr lang="en-CA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373172" y="5821805"/>
            <a:ext cx="407963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bg2"/>
                  </a:solidFill>
                </a:rPr>
                <a:t>3</a:t>
              </a:r>
              <a:endParaRPr lang="en-CA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4824413" y="654050"/>
            <a:ext cx="331788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03963" y="2513013"/>
            <a:ext cx="277813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5357813" y="2949575"/>
            <a:ext cx="146050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5299075" y="3125788"/>
            <a:ext cx="2667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5272088" y="2998788"/>
            <a:ext cx="317500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5241925" y="739775"/>
            <a:ext cx="32385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4244975" y="758825"/>
            <a:ext cx="431800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2924175" y="1303338"/>
            <a:ext cx="293688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49638" y="692150"/>
            <a:ext cx="663575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5657850" y="2987675"/>
            <a:ext cx="352425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4298950" y="2392363"/>
            <a:ext cx="447675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064250" y="1249363"/>
            <a:ext cx="385763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4283075" y="1782763"/>
            <a:ext cx="355600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113463" y="3044825"/>
            <a:ext cx="460375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4819650" y="1831975"/>
            <a:ext cx="436563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337175" y="1831975"/>
            <a:ext cx="449263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5619750" y="966788"/>
            <a:ext cx="215900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5514975" y="1319213"/>
            <a:ext cx="301625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4078288" y="1295400"/>
            <a:ext cx="2667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4159250" y="1589088"/>
            <a:ext cx="88900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784475" y="1724025"/>
            <a:ext cx="325438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3194050" y="1724025"/>
            <a:ext cx="255588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6180138" y="1743075"/>
            <a:ext cx="469900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6396038" y="754063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956175" y="2465388"/>
            <a:ext cx="455613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5110163" y="1287463"/>
            <a:ext cx="2667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4511675" y="977900"/>
            <a:ext cx="390525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2889250" y="2655888"/>
            <a:ext cx="393700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1958975" y="1349375"/>
            <a:ext cx="231775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5932488" y="708025"/>
            <a:ext cx="363538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406775" y="1298575"/>
            <a:ext cx="528638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136775" y="796925"/>
            <a:ext cx="512763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4341813" y="2867025"/>
            <a:ext cx="36195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3843338" y="2578100"/>
            <a:ext cx="377825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1920875" y="2184400"/>
            <a:ext cx="377825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3662363" y="1847850"/>
            <a:ext cx="528638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1878013" y="1712913"/>
            <a:ext cx="5334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2781300" y="735013"/>
            <a:ext cx="498475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3368675" y="2287588"/>
            <a:ext cx="369888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2425700" y="1492250"/>
            <a:ext cx="320675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5581650" y="2287588"/>
            <a:ext cx="582613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5461000" y="2613025"/>
            <a:ext cx="579438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4786313" y="2971800"/>
            <a:ext cx="346075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2314575" y="2006600"/>
            <a:ext cx="327025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2554288" y="2373313"/>
            <a:ext cx="169863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1835150" y="3125788"/>
            <a:ext cx="644525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3390900" y="3049588"/>
            <a:ext cx="587375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5318125" y="3405188"/>
            <a:ext cx="374650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5854700" y="3400425"/>
            <a:ext cx="374650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7372350" y="2392363"/>
            <a:ext cx="155575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2619375" y="3184525"/>
            <a:ext cx="439738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7453313" y="1839913"/>
            <a:ext cx="193675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185988" y="3602038"/>
            <a:ext cx="406400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7221538" y="2921000"/>
            <a:ext cx="355600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1862138" y="2570163"/>
            <a:ext cx="528637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2390775" y="2709863"/>
            <a:ext cx="387350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2657475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7264400" y="715963"/>
            <a:ext cx="387350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4476750" y="1414463"/>
            <a:ext cx="471488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2581275" y="4216400"/>
            <a:ext cx="539750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3322638" y="4216400"/>
            <a:ext cx="539750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6916738" y="4011613"/>
            <a:ext cx="436562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7585075" y="4003675"/>
            <a:ext cx="296863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7705725" y="4057650"/>
            <a:ext cx="9525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7623175" y="4114800"/>
            <a:ext cx="177800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7623175" y="4170363"/>
            <a:ext cx="177800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7724775" y="4254500"/>
            <a:ext cx="123825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8310563" y="3467100"/>
            <a:ext cx="560388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8423275" y="2354263"/>
            <a:ext cx="544513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1870075" y="4054475"/>
            <a:ext cx="517525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4554538" y="3852863"/>
            <a:ext cx="493713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3840163" y="3917950"/>
            <a:ext cx="547688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7867650" y="673100"/>
            <a:ext cx="668338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6480175" y="3473450"/>
            <a:ext cx="341313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8531225" y="4313238"/>
            <a:ext cx="412750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6207125" y="3949700"/>
            <a:ext cx="528638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4411663" y="4157663"/>
            <a:ext cx="458788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8210550" y="3883025"/>
            <a:ext cx="325438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7554913" y="1314450"/>
            <a:ext cx="420687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5719763" y="4003675"/>
            <a:ext cx="452438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6102350" y="4254500"/>
            <a:ext cx="31750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7612063" y="2349500"/>
            <a:ext cx="374650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8482013" y="1017588"/>
            <a:ext cx="520700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3514725" y="3575050"/>
            <a:ext cx="417513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3994150" y="3257550"/>
            <a:ext cx="173038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7732713" y="3551238"/>
            <a:ext cx="3429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8450263" y="1758950"/>
            <a:ext cx="517525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2778125" y="3644900"/>
            <a:ext cx="639763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2970213" y="3860800"/>
            <a:ext cx="239713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4337050" y="3381375"/>
            <a:ext cx="487363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7673975" y="2925763"/>
            <a:ext cx="606425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7835900" y="1778000"/>
            <a:ext cx="474663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6727825" y="1284288"/>
            <a:ext cx="587375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5248275" y="3883025"/>
            <a:ext cx="309563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5040313" y="4292600"/>
            <a:ext cx="220663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6762750" y="1933575"/>
            <a:ext cx="409576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6905625" y="3378200"/>
            <a:ext cx="452438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6716713" y="2667000"/>
            <a:ext cx="417512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6705600" y="781050"/>
            <a:ext cx="469901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9678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hr"/>
          <p:cNvSpPr txBox="1"/>
          <p:nvPr userDrawn="1"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endParaRPr lang="en-CA" sz="85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0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1" r:id="rId3"/>
    <p:sldLayoutId id="2147483663" r:id="rId4"/>
    <p:sldLayoutId id="2147483664" r:id="rId5"/>
    <p:sldLayoutId id="2147483666" r:id="rId6"/>
    <p:sldLayoutId id="2147483662" r:id="rId7"/>
    <p:sldLayoutId id="214748366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55576" y="476672"/>
            <a:ext cx="7608888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/>
                </a:solidFill>
              </a:rPr>
              <a:t>Welcome to the </a:t>
            </a:r>
            <a:r>
              <a:rPr lang="en-CA" sz="2800" b="1" i="1" dirty="0" smtClean="0">
                <a:solidFill>
                  <a:schemeClr val="tx2"/>
                </a:solidFill>
              </a:rPr>
              <a:t>new standard </a:t>
            </a:r>
            <a:r>
              <a:rPr lang="en-CA" sz="2800" dirty="0" smtClean="0">
                <a:solidFill>
                  <a:schemeClr val="tx2"/>
                </a:solidFill>
              </a:rPr>
              <a:t>version </a:t>
            </a:r>
            <a:br>
              <a:rPr lang="en-CA" sz="2800" dirty="0" smtClean="0">
                <a:solidFill>
                  <a:schemeClr val="tx2"/>
                </a:solidFill>
              </a:rPr>
            </a:br>
            <a:r>
              <a:rPr lang="en-CA" sz="2800" dirty="0" smtClean="0">
                <a:solidFill>
                  <a:schemeClr val="tx2"/>
                </a:solidFill>
              </a:rPr>
              <a:t>of the TBS </a:t>
            </a:r>
            <a:r>
              <a:rPr lang="en-CA" sz="2800" dirty="0" err="1" smtClean="0">
                <a:solidFill>
                  <a:schemeClr val="tx2"/>
                </a:solidFill>
              </a:rPr>
              <a:t>Powerpoint</a:t>
            </a:r>
            <a:r>
              <a:rPr lang="en-CA" sz="2800" dirty="0" smtClean="0">
                <a:solidFill>
                  <a:schemeClr val="tx2"/>
                </a:solidFill>
              </a:rPr>
              <a:t> template.</a:t>
            </a:r>
          </a:p>
          <a:p>
            <a:endParaRPr lang="en-CA" dirty="0" smtClean="0">
              <a:solidFill>
                <a:schemeClr val="tx2"/>
              </a:solidFill>
            </a:endParaRPr>
          </a:p>
          <a:p>
            <a:r>
              <a:rPr lang="en-CA" sz="1500" dirty="0" smtClean="0">
                <a:solidFill>
                  <a:schemeClr val="tx2"/>
                </a:solidFill>
              </a:rPr>
              <a:t>The </a:t>
            </a:r>
            <a:r>
              <a:rPr lang="en-CA" sz="1500" dirty="0">
                <a:solidFill>
                  <a:schemeClr val="tx2"/>
                </a:solidFill>
              </a:rPr>
              <a:t>TBS corporate look has changed, and the PowerPoint templates have been updated to reflect this. When you add a slide to your presentation, you will notice a few new slide layout options </a:t>
            </a:r>
            <a:r>
              <a:rPr lang="en-CA" sz="1500" dirty="0" smtClean="0">
                <a:solidFill>
                  <a:schemeClr val="tx2"/>
                </a:solidFill>
              </a:rPr>
              <a:t>available to you.</a:t>
            </a:r>
          </a:p>
          <a:p>
            <a:r>
              <a:rPr lang="en-CA" sz="1500" dirty="0" smtClean="0">
                <a:solidFill>
                  <a:schemeClr val="tx2"/>
                </a:solidFill>
              </a:rPr>
              <a:t> </a:t>
            </a:r>
            <a:endParaRPr lang="en-CA" sz="1500" dirty="0">
              <a:solidFill>
                <a:schemeClr val="tx2"/>
              </a:solidFill>
            </a:endParaRPr>
          </a:p>
          <a:p>
            <a:r>
              <a:rPr lang="en-CA" sz="1500" dirty="0">
                <a:solidFill>
                  <a:schemeClr val="tx2"/>
                </a:solidFill>
              </a:rPr>
              <a:t>If the layouts provided do not meet your needs, you may simply insert a blank page and add information as you see fit</a:t>
            </a:r>
            <a:r>
              <a:rPr lang="en-CA" sz="1500" dirty="0" smtClean="0">
                <a:solidFill>
                  <a:schemeClr val="tx2"/>
                </a:solidFill>
              </a:rPr>
              <a:t>.</a:t>
            </a:r>
          </a:p>
          <a:p>
            <a:endParaRPr lang="en-CA" sz="1500" dirty="0">
              <a:solidFill>
                <a:schemeClr val="tx2"/>
              </a:solidFill>
            </a:endParaRPr>
          </a:p>
          <a:p>
            <a:r>
              <a:rPr lang="en-CA" sz="1500" dirty="0">
                <a:solidFill>
                  <a:schemeClr val="tx2"/>
                </a:solidFill>
              </a:rPr>
              <a:t>The new template also uses the new TBS corporate </a:t>
            </a:r>
            <a:r>
              <a:rPr lang="en-CA" sz="1500" dirty="0" smtClean="0">
                <a:solidFill>
                  <a:schemeClr val="tx2"/>
                </a:solidFill>
              </a:rPr>
              <a:t>colours. Under </a:t>
            </a:r>
            <a:r>
              <a:rPr lang="en-CA" sz="1500" dirty="0">
                <a:solidFill>
                  <a:schemeClr val="tx2"/>
                </a:solidFill>
              </a:rPr>
              <a:t>the </a:t>
            </a:r>
            <a:r>
              <a:rPr lang="en-CA" sz="1500" b="1" dirty="0">
                <a:solidFill>
                  <a:schemeClr val="tx2"/>
                </a:solidFill>
              </a:rPr>
              <a:t>Design Tab</a:t>
            </a:r>
            <a:r>
              <a:rPr lang="en-CA" sz="1500" dirty="0">
                <a:solidFill>
                  <a:schemeClr val="tx2"/>
                </a:solidFill>
              </a:rPr>
              <a:t>,</a:t>
            </a:r>
            <a:r>
              <a:rPr lang="en-CA" sz="1500" b="1" dirty="0">
                <a:solidFill>
                  <a:schemeClr val="tx2"/>
                </a:solidFill>
              </a:rPr>
              <a:t> </a:t>
            </a:r>
            <a:r>
              <a:rPr lang="en-CA" sz="1500" dirty="0">
                <a:solidFill>
                  <a:schemeClr val="tx2"/>
                </a:solidFill>
              </a:rPr>
              <a:t>you will notice a </a:t>
            </a:r>
            <a:r>
              <a:rPr lang="en-CA" sz="1500" b="1" dirty="0">
                <a:solidFill>
                  <a:schemeClr val="tx2"/>
                </a:solidFill>
              </a:rPr>
              <a:t>TBS-SCT Theme </a:t>
            </a:r>
            <a:r>
              <a:rPr lang="en-CA" sz="1500" dirty="0">
                <a:solidFill>
                  <a:schemeClr val="tx2"/>
                </a:solidFill>
              </a:rPr>
              <a:t>and </a:t>
            </a:r>
            <a:r>
              <a:rPr lang="en-CA" sz="1500" b="1" dirty="0">
                <a:solidFill>
                  <a:schemeClr val="tx2"/>
                </a:solidFill>
              </a:rPr>
              <a:t>colour palette</a:t>
            </a:r>
            <a:r>
              <a:rPr lang="en-CA" sz="1500" dirty="0" smtClean="0">
                <a:solidFill>
                  <a:schemeClr val="tx2"/>
                </a:solidFill>
              </a:rPr>
              <a:t>.</a:t>
            </a:r>
          </a:p>
          <a:p>
            <a:endParaRPr lang="en-CA" sz="1500" dirty="0">
              <a:solidFill>
                <a:schemeClr val="tx2"/>
              </a:solidFill>
            </a:endParaRPr>
          </a:p>
          <a:p>
            <a:r>
              <a:rPr lang="en-CA" sz="1500" dirty="0">
                <a:solidFill>
                  <a:schemeClr val="tx2"/>
                </a:solidFill>
              </a:rPr>
              <a:t>When you are creating PowerPoint presentations, always consider accessibility to ensure that you use a proper colour contrast between the text, images and background. For example, avoid using  the new </a:t>
            </a:r>
            <a:r>
              <a:rPr lang="en-CA" sz="1500" b="1" dirty="0">
                <a:solidFill>
                  <a:schemeClr val="tx2"/>
                </a:solidFill>
              </a:rPr>
              <a:t>Accent</a:t>
            </a:r>
            <a:r>
              <a:rPr lang="en-CA" sz="1500" dirty="0">
                <a:solidFill>
                  <a:schemeClr val="tx2"/>
                </a:solidFill>
              </a:rPr>
              <a:t> colours (red, green, aqua) in text elements because the text will be difficult to see and read</a:t>
            </a:r>
            <a:r>
              <a:rPr lang="en-CA" sz="1500" dirty="0" smtClean="0">
                <a:solidFill>
                  <a:schemeClr val="tx2"/>
                </a:solidFill>
              </a:rPr>
              <a:t>.</a:t>
            </a:r>
          </a:p>
          <a:p>
            <a:endParaRPr lang="en-CA" sz="1500" dirty="0">
              <a:solidFill>
                <a:schemeClr val="tx2"/>
              </a:solidFill>
            </a:endParaRPr>
          </a:p>
          <a:p>
            <a:r>
              <a:rPr lang="en-CA" sz="1500" dirty="0">
                <a:solidFill>
                  <a:schemeClr val="tx2"/>
                </a:solidFill>
              </a:rPr>
              <a:t>We have inserted a sample icon page where you will find a selection of symbols for </a:t>
            </a:r>
            <a:r>
              <a:rPr lang="en-CA" sz="1500" dirty="0" smtClean="0">
                <a:solidFill>
                  <a:schemeClr val="tx2"/>
                </a:solidFill>
              </a:rPr>
              <a:t>use</a:t>
            </a:r>
            <a:br>
              <a:rPr lang="en-CA" sz="1500" dirty="0" smtClean="0">
                <a:solidFill>
                  <a:schemeClr val="tx2"/>
                </a:solidFill>
              </a:rPr>
            </a:br>
            <a:r>
              <a:rPr lang="en-CA" sz="1500" dirty="0" smtClean="0">
                <a:solidFill>
                  <a:schemeClr val="tx2"/>
                </a:solidFill>
              </a:rPr>
              <a:t>in presentations.</a:t>
            </a:r>
            <a:endParaRPr lang="en-CA" sz="1500" b="1" dirty="0">
              <a:solidFill>
                <a:schemeClr val="tx2"/>
              </a:solidFill>
            </a:endParaRPr>
          </a:p>
          <a:p>
            <a:endParaRPr lang="en-CA" sz="1500" b="1" dirty="0">
              <a:solidFill>
                <a:schemeClr val="tx2"/>
              </a:solidFill>
            </a:endParaRPr>
          </a:p>
          <a:p>
            <a:r>
              <a:rPr lang="en-CA" sz="1500" dirty="0" smtClean="0">
                <a:solidFill>
                  <a:schemeClr val="tx2"/>
                </a:solidFill>
              </a:rPr>
              <a:t>Remember </a:t>
            </a:r>
            <a:r>
              <a:rPr lang="en-CA" sz="1500" dirty="0">
                <a:solidFill>
                  <a:schemeClr val="tx2"/>
                </a:solidFill>
              </a:rPr>
              <a:t>to</a:t>
            </a:r>
            <a:r>
              <a:rPr lang="en-CA" sz="1500" b="1" dirty="0">
                <a:solidFill>
                  <a:schemeClr val="tx2"/>
                </a:solidFill>
              </a:rPr>
              <a:t> delete this page</a:t>
            </a:r>
            <a:r>
              <a:rPr lang="en-CA" sz="1500" dirty="0">
                <a:solidFill>
                  <a:schemeClr val="tx2"/>
                </a:solidFill>
              </a:rPr>
              <a:t> before you finalize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2817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587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3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12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BS-SCT NEW">
      <a:dk1>
        <a:sysClr val="windowText" lastClr="000000"/>
      </a:dk1>
      <a:lt1>
        <a:sysClr val="window" lastClr="FFFFFF"/>
      </a:lt1>
      <a:dk2>
        <a:srgbClr val="004D71"/>
      </a:dk2>
      <a:lt2>
        <a:srgbClr val="FFFFFF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0415FF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Perrier, Matthew C.</dc:creator>
  <cp:lastModifiedBy>Perrier, Matthew C.</cp:lastModifiedBy>
  <cp:revision>96</cp:revision>
  <cp:lastPrinted>2015-12-14T14:59:28Z</cp:lastPrinted>
  <dcterms:created xsi:type="dcterms:W3CDTF">2015-11-06T15:38:40Z</dcterms:created>
  <dcterms:modified xsi:type="dcterms:W3CDTF">2015-12-18T17:00:34Z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0ae614d2-e518-4ef1-a5c0-a3bc3a01a186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