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8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9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62A4-78C6-4F5E-B6D7-84D2B52AC3CA}" type="datetimeFigureOut">
              <a:rPr lang="ru-RU" smtClean="0"/>
              <a:t>28.07.2019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36CA-B2F5-4EBE-BE08-582761B45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manual.j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287524" y="555526"/>
            <a:ext cx="8568952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3074" y="108775"/>
            <a:ext cx="90178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b="1" err="1" smtClean="0"/>
              <a:t>Each</a:t>
            </a:r>
            <a:r>
              <a:rPr lang="de-DE" sz="2300" b="1" smtClean="0"/>
              <a:t> </a:t>
            </a:r>
            <a:r>
              <a:rPr lang="de-DE" sz="2300" b="1" err="1" smtClean="0"/>
              <a:t>script</a:t>
            </a:r>
            <a:r>
              <a:rPr lang="de-DE" sz="2300" b="1" smtClean="0"/>
              <a:t> </a:t>
            </a:r>
            <a:r>
              <a:rPr lang="de-DE" sz="2300" b="1" err="1" smtClean="0"/>
              <a:t>should</a:t>
            </a:r>
            <a:r>
              <a:rPr lang="de-DE" sz="2300" b="1" smtClean="0"/>
              <a:t> </a:t>
            </a:r>
            <a:r>
              <a:rPr lang="de-DE" sz="2300" b="1" err="1" smtClean="0"/>
              <a:t>represent</a:t>
            </a:r>
            <a:r>
              <a:rPr lang="de-DE" sz="2300" b="1" smtClean="0"/>
              <a:t> </a:t>
            </a:r>
            <a:r>
              <a:rPr lang="de-DE" sz="2300" b="1" err="1" smtClean="0"/>
              <a:t>single</a:t>
            </a:r>
            <a:r>
              <a:rPr lang="de-DE" sz="2300" b="1" smtClean="0"/>
              <a:t> </a:t>
            </a:r>
            <a:r>
              <a:rPr lang="de-DE" sz="2300" b="1" err="1" smtClean="0"/>
              <a:t>transformation</a:t>
            </a:r>
            <a:r>
              <a:rPr lang="de-DE" sz="2300" b="1"/>
              <a:t> </a:t>
            </a:r>
            <a:r>
              <a:rPr lang="de-DE" sz="2300" b="1" err="1" smtClean="0"/>
              <a:t>or</a:t>
            </a:r>
            <a:r>
              <a:rPr lang="de-DE" sz="2300" b="1" smtClean="0"/>
              <a:t> anal</a:t>
            </a:r>
            <a:r>
              <a:rPr lang="en-US" sz="2300" b="1" err="1" smtClean="0"/>
              <a:t>ysis</a:t>
            </a:r>
            <a:r>
              <a:rPr lang="en-US" sz="2300" b="1" smtClean="0"/>
              <a:t> procedure</a:t>
            </a:r>
            <a:endParaRPr lang="ru-RU" sz="2300" b="1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99592" y="857336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</a:t>
            </a:r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19672" y="12634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39552" y="1775438"/>
            <a:ext cx="216024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data_frame_cleaner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88774" y="857336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</a:t>
            </a:r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108854" y="12634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496786" y="1732406"/>
            <a:ext cx="1224136" cy="1012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647546" y="1815095"/>
            <a:ext cx="0" cy="864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4090798" y="2150442"/>
            <a:ext cx="0" cy="97200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748814" y="2228859"/>
            <a:ext cx="144016" cy="4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901214" y="2125072"/>
            <a:ext cx="1440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053614" y="1981128"/>
            <a:ext cx="144016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52996" y="2303986"/>
            <a:ext cx="144016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208980" y="2089639"/>
            <a:ext cx="144016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835452" y="26741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plot</a:t>
            </a:r>
            <a:endParaRPr lang="ru-RU" b="1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693030" y="857336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</a:t>
            </a:r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6485118" y="125330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3217" y="1707654"/>
            <a:ext cx="124380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A number</a:t>
            </a:r>
          </a:p>
          <a:p>
            <a:pPr algn="ctr"/>
            <a:r>
              <a:rPr lang="en-US" smtClean="0"/>
              <a:t>or statistics</a:t>
            </a:r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601279" y="1253661"/>
            <a:ext cx="107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clean.R</a:t>
            </a:r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08854" y="1253304"/>
            <a:ext cx="183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histogram.R</a:t>
            </a:r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6453746" y="1244369"/>
            <a:ext cx="22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mean_read_length.R</a:t>
            </a:r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92322" y="3219822"/>
            <a:ext cx="8568952" cy="18516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162687" y="3983639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</a:t>
            </a:r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rot="16200000">
            <a:off x="2947052" y="394500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2518" y="3545492"/>
            <a:ext cx="167764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A number</a:t>
            </a:r>
          </a:p>
          <a:p>
            <a:pPr algn="ctr"/>
            <a:r>
              <a:rPr lang="en-US" smtClean="0"/>
              <a:t>or statistics</a:t>
            </a:r>
          </a:p>
          <a:p>
            <a:pPr algn="ctr"/>
            <a:r>
              <a:rPr lang="en-US" smtClean="0"/>
              <a:t>somewhere</a:t>
            </a:r>
          </a:p>
          <a:p>
            <a:pPr algn="ctr"/>
            <a:r>
              <a:rPr lang="en-US" smtClean="0"/>
              <a:t>inside the script</a:t>
            </a:r>
            <a:endParaRPr lang="ru-RU"/>
          </a:p>
        </p:txBody>
      </p:sp>
      <p:cxnSp>
        <p:nvCxnSpPr>
          <p:cNvPr id="34" name="Прямая со стрелкой 33"/>
          <p:cNvCxnSpPr/>
          <p:nvPr/>
        </p:nvCxnSpPr>
        <p:spPr>
          <a:xfrm rot="16200000">
            <a:off x="5251308" y="394500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611347" y="3983638"/>
            <a:ext cx="2417037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data_frame_modified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2727" y="4299942"/>
            <a:ext cx="2338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modified in a meaningful way</a:t>
            </a:r>
          </a:p>
          <a:p>
            <a:pPr algn="ctr"/>
            <a:r>
              <a:rPr lang="en-US" sz="1400" smtClean="0"/>
              <a:t>but not written in output</a:t>
            </a:r>
            <a:endParaRPr lang="ru-RU" sz="1400"/>
          </a:p>
        </p:txBody>
      </p:sp>
      <p:sp>
        <p:nvSpPr>
          <p:cNvPr id="37" name="TextBox 36"/>
          <p:cNvSpPr txBox="1"/>
          <p:nvPr/>
        </p:nvSpPr>
        <p:spPr>
          <a:xfrm>
            <a:off x="3131840" y="4722698"/>
            <a:ext cx="23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notthebestscript.R</a:t>
            </a:r>
            <a:endParaRPr lang="ru-RU"/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2931747" y="372387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67744" y="3421216"/>
            <a:ext cx="88351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err="1" smtClean="0"/>
              <a:t>smth</a:t>
            </a:r>
            <a:r>
              <a:rPr lang="en-US" sz="1400" smtClean="0"/>
              <a:t> else</a:t>
            </a: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427697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Скругленный прямоугольник 39"/>
          <p:cNvSpPr/>
          <p:nvPr/>
        </p:nvSpPr>
        <p:spPr>
          <a:xfrm>
            <a:off x="287524" y="636588"/>
            <a:ext cx="8568952" cy="18516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52722" y="108775"/>
            <a:ext cx="78385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smtClean="0"/>
              <a:t>Each script should output the data in human-readable* format</a:t>
            </a:r>
            <a:endParaRPr lang="ru-RU" sz="2300" b="1"/>
          </a:p>
        </p:txBody>
      </p:sp>
      <p:sp>
        <p:nvSpPr>
          <p:cNvPr id="5" name="TextBox 4"/>
          <p:cNvSpPr txBox="1"/>
          <p:nvPr/>
        </p:nvSpPr>
        <p:spPr>
          <a:xfrm>
            <a:off x="356637" y="4797825"/>
            <a:ext cx="573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- including humans with no R installed on their computer </a:t>
            </a:r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598008" y="806390"/>
            <a:ext cx="2566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plot</a:t>
            </a:r>
            <a:r>
              <a:rPr lang="en-US" b="1" smtClean="0"/>
              <a:t>.png, .</a:t>
            </a:r>
            <a:r>
              <a:rPr lang="en-US" b="1" err="1" smtClean="0"/>
              <a:t>tif</a:t>
            </a:r>
            <a:r>
              <a:rPr lang="en-US" b="1" smtClean="0"/>
              <a:t>, .</a:t>
            </a:r>
            <a:r>
              <a:rPr lang="en-US" b="1" err="1" smtClean="0"/>
              <a:t>pdf</a:t>
            </a:r>
            <a:endParaRPr lang="en-US" b="1" smtClean="0"/>
          </a:p>
          <a:p>
            <a:r>
              <a:rPr lang="en-US" smtClean="0"/>
              <a:t>data_frame</a:t>
            </a:r>
            <a:r>
              <a:rPr lang="en-US" b="1" smtClean="0"/>
              <a:t>.txt, .</a:t>
            </a:r>
            <a:r>
              <a:rPr lang="en-US" b="1" err="1" smtClean="0"/>
              <a:t>xls</a:t>
            </a:r>
            <a:r>
              <a:rPr lang="en-US" b="1" smtClean="0"/>
              <a:t>, .</a:t>
            </a:r>
            <a:r>
              <a:rPr lang="en-US" b="1" err="1" smtClean="0"/>
              <a:t>xlsx</a:t>
            </a:r>
            <a:endParaRPr lang="en-US" b="1" smtClean="0"/>
          </a:p>
          <a:p>
            <a:r>
              <a:rPr lang="en-US" err="1" smtClean="0"/>
              <a:t>sequences</a:t>
            </a:r>
            <a:r>
              <a:rPr lang="en-US" b="1" err="1" smtClean="0"/>
              <a:t>.fa</a:t>
            </a:r>
            <a:endParaRPr lang="en-US" b="1" smtClean="0"/>
          </a:p>
          <a:p>
            <a:r>
              <a:rPr lang="en-US" smtClean="0"/>
              <a:t>annotated_sequences</a:t>
            </a:r>
            <a:r>
              <a:rPr lang="en-US" b="1" smtClean="0"/>
              <a:t>.txt</a:t>
            </a:r>
          </a:p>
          <a:p>
            <a:r>
              <a:rPr lang="en-US" err="1" smtClean="0"/>
              <a:t>reads</a:t>
            </a:r>
            <a:r>
              <a:rPr lang="en-US" b="1" err="1" smtClean="0"/>
              <a:t>.bed</a:t>
            </a:r>
            <a:r>
              <a:rPr lang="en-US" b="1" smtClean="0"/>
              <a:t>, .</a:t>
            </a:r>
            <a:r>
              <a:rPr lang="en-US" b="1" err="1" smtClean="0"/>
              <a:t>tsv</a:t>
            </a:r>
            <a:endParaRPr lang="ru-RU" b="1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92322" y="2715766"/>
            <a:ext cx="8568952" cy="18516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162687" y="3479583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data_frame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rot="16200000">
            <a:off x="2947052" y="344094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2518" y="3041436"/>
            <a:ext cx="167764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A number</a:t>
            </a:r>
          </a:p>
          <a:p>
            <a:pPr algn="ctr"/>
            <a:r>
              <a:rPr lang="en-US" smtClean="0"/>
              <a:t>or statistics</a:t>
            </a:r>
          </a:p>
          <a:p>
            <a:pPr algn="ctr"/>
            <a:r>
              <a:rPr lang="en-US" smtClean="0"/>
              <a:t>somewhere</a:t>
            </a:r>
          </a:p>
          <a:p>
            <a:pPr algn="ctr"/>
            <a:r>
              <a:rPr lang="en-US" smtClean="0"/>
              <a:t>inside the script</a:t>
            </a:r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rot="16200000">
            <a:off x="5251308" y="344094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5611347" y="3479582"/>
            <a:ext cx="2417037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data_frame_modified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65045" y="3795886"/>
            <a:ext cx="2073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please install R to see the</a:t>
            </a:r>
          </a:p>
          <a:p>
            <a:pPr algn="ctr"/>
            <a:r>
              <a:rPr lang="en-US" sz="1400" b="1" smtClean="0"/>
              <a:t>result =(</a:t>
            </a:r>
            <a:endParaRPr lang="ru-RU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3131840" y="4218642"/>
            <a:ext cx="23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notthebestscript.R</a:t>
            </a:r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2931747" y="321982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7744" y="2917160"/>
            <a:ext cx="88351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err="1" smtClean="0"/>
              <a:t>smth</a:t>
            </a:r>
            <a:r>
              <a:rPr lang="en-US" sz="1400" smtClean="0"/>
              <a:t> else</a:t>
            </a:r>
            <a:endParaRPr lang="ru-RU" sz="140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2498841" y="1350445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data_frame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rot="16200000">
            <a:off x="4283206" y="13118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719" y="108775"/>
            <a:ext cx="6740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smtClean="0"/>
              <a:t>Each script should output meaningful transformation,</a:t>
            </a:r>
          </a:p>
          <a:p>
            <a:pPr algn="ctr"/>
            <a:r>
              <a:rPr lang="en-US" sz="2300" b="1" smtClean="0"/>
              <a:t>not the intermediate result</a:t>
            </a:r>
            <a:endParaRPr lang="ru-RU" sz="2300" b="1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7524" y="987574"/>
            <a:ext cx="8568952" cy="18516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2322" y="3066752"/>
            <a:ext cx="8568952" cy="18516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86322" y="2469912"/>
            <a:ext cx="23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/>
              <a:t>processing_script.R</a:t>
            </a:r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95536" y="1701431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data_frame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rot="16200000">
            <a:off x="2195736" y="166279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1760" y="1447950"/>
            <a:ext cx="277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melting, transposing, blah-</a:t>
            </a:r>
            <a:r>
              <a:rPr lang="en-US" sz="1200" err="1" smtClean="0"/>
              <a:t>blahing</a:t>
            </a:r>
            <a:endParaRPr lang="en-US" sz="1200" smtClean="0"/>
          </a:p>
          <a:p>
            <a:pPr algn="ctr"/>
            <a:r>
              <a:rPr lang="en-US" sz="1200" smtClean="0"/>
              <a:t>and other procedures</a:t>
            </a:r>
          </a:p>
          <a:p>
            <a:pPr algn="ctr"/>
            <a:r>
              <a:rPr lang="en-US" sz="1200" smtClean="0"/>
              <a:t>which don’t have any biological relevance</a:t>
            </a:r>
          </a:p>
          <a:p>
            <a:pPr algn="ctr"/>
            <a:r>
              <a:rPr lang="en-US" sz="1200" smtClean="0"/>
              <a:t>but are important for </a:t>
            </a:r>
            <a:r>
              <a:rPr lang="en-US" sz="1200" b="1" smtClean="0"/>
              <a:t>processing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rot="16200000">
            <a:off x="5364088" y="166587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7353" y="1694470"/>
            <a:ext cx="106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Processing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rot="16200000">
            <a:off x="6876256" y="166587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4723" y="1442293"/>
            <a:ext cx="1562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Write</a:t>
            </a:r>
          </a:p>
          <a:p>
            <a:pPr algn="ctr"/>
            <a:r>
              <a:rPr lang="en-US" sz="1600" smtClean="0"/>
              <a:t>human-readable</a:t>
            </a:r>
          </a:p>
          <a:p>
            <a:pPr algn="ctr"/>
            <a:r>
              <a:rPr lang="en-US" sz="1600" b="1" err="1" smtClean="0"/>
              <a:t>data_frame</a:t>
            </a:r>
            <a:endParaRPr lang="en-US" sz="1600" b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3386322" y="4580417"/>
            <a:ext cx="23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 smtClean="0"/>
              <a:t>notthebestscript.R</a:t>
            </a:r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99592" y="3766992"/>
            <a:ext cx="144016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tx1"/>
                </a:solidFill>
              </a:rPr>
              <a:t>data_frame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rot="16200000">
            <a:off x="2699792" y="372835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5816" y="3513511"/>
            <a:ext cx="277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melting, transposing, blah-</a:t>
            </a:r>
            <a:r>
              <a:rPr lang="en-US" sz="1200" err="1" smtClean="0"/>
              <a:t>blahing</a:t>
            </a:r>
            <a:endParaRPr lang="en-US" sz="1200" smtClean="0"/>
          </a:p>
          <a:p>
            <a:pPr algn="ctr"/>
            <a:r>
              <a:rPr lang="en-US" sz="1200" smtClean="0"/>
              <a:t>and other procedures</a:t>
            </a:r>
          </a:p>
          <a:p>
            <a:pPr algn="ctr"/>
            <a:r>
              <a:rPr lang="en-US" sz="1200" smtClean="0"/>
              <a:t>which don’t have any biological relevance</a:t>
            </a:r>
          </a:p>
          <a:p>
            <a:pPr algn="ctr"/>
            <a:r>
              <a:rPr lang="en-US" sz="1200" smtClean="0"/>
              <a:t>but are important for </a:t>
            </a:r>
            <a:r>
              <a:rPr lang="en-US" sz="1200" b="1" smtClean="0"/>
              <a:t>processing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rot="16200000">
            <a:off x="5868144" y="37314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3680" y="3413175"/>
            <a:ext cx="2479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I am cool </a:t>
            </a:r>
            <a:r>
              <a:rPr lang="en-US" sz="1600" err="1" smtClean="0"/>
              <a:t>bioinformatician</a:t>
            </a:r>
            <a:r>
              <a:rPr lang="en-US" sz="1600" smtClean="0"/>
              <a:t>,</a:t>
            </a:r>
          </a:p>
          <a:p>
            <a:pPr algn="ctr"/>
            <a:r>
              <a:rPr lang="en-US" sz="1600" smtClean="0"/>
              <a:t>so I wrote the data with</a:t>
            </a:r>
          </a:p>
          <a:p>
            <a:pPr algn="ctr"/>
            <a:r>
              <a:rPr lang="en-US" sz="1600" b="1" smtClean="0"/>
              <a:t>100 additional columns</a:t>
            </a:r>
          </a:p>
          <a:p>
            <a:pPr algn="ctr"/>
            <a:r>
              <a:rPr lang="en-US" sz="1600" b="1" smtClean="0"/>
              <a:t>that you will never get</a:t>
            </a:r>
          </a:p>
        </p:txBody>
      </p:sp>
    </p:spTree>
    <p:extLst>
      <p:ext uri="{BB962C8B-B14F-4D97-AF65-F5344CB8AC3E}">
        <p14:creationId xmlns:p14="http://schemas.microsoft.com/office/powerpoint/2010/main" val="18764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017" y="108775"/>
            <a:ext cx="28639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smtClean="0"/>
              <a:t>NEVER. TRUST. EXCEL.</a:t>
            </a:r>
            <a:endParaRPr lang="ru-RU" sz="23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2" t="41896" r="19966" b="47412"/>
          <a:stretch/>
        </p:blipFill>
        <p:spPr bwMode="auto">
          <a:xfrm>
            <a:off x="611560" y="699542"/>
            <a:ext cx="7500690" cy="7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961" y="55552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“                                                                        </a:t>
            </a:r>
          </a:p>
          <a:p>
            <a:r>
              <a:rPr lang="en-US" sz="3600"/>
              <a:t> </a:t>
            </a:r>
            <a:r>
              <a:rPr lang="en-US" sz="3600" smtClean="0"/>
              <a:t>                                                                        ”</a:t>
            </a:r>
            <a:endParaRPr lang="ru-RU" sz="3600"/>
          </a:p>
        </p:txBody>
      </p:sp>
      <p:sp>
        <p:nvSpPr>
          <p:cNvPr id="6" name="TextBox 5"/>
          <p:cNvSpPr txBox="1"/>
          <p:nvPr/>
        </p:nvSpPr>
        <p:spPr>
          <a:xfrm>
            <a:off x="5940152" y="4774168"/>
            <a:ext cx="308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- </a:t>
            </a:r>
            <a:r>
              <a:rPr lang="en-US"/>
              <a:t>if</a:t>
            </a:r>
            <a:r>
              <a:rPr lang="en-US" smtClean="0"/>
              <a:t> you create a table in Excel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36567" y="11337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26476" y="1412307"/>
            <a:ext cx="147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84709"/>
            <a:ext cx="4548501" cy="3487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79132" y="2643758"/>
            <a:ext cx="37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Workaround on the next slide!</a:t>
            </a:r>
          </a:p>
        </p:txBody>
      </p:sp>
    </p:spTree>
    <p:extLst>
      <p:ext uri="{BB962C8B-B14F-4D97-AF65-F5344CB8AC3E}">
        <p14:creationId xmlns:p14="http://schemas.microsoft.com/office/powerpoint/2010/main" val="11075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t="47159" r="66702" b="39149"/>
          <a:stretch/>
        </p:blipFill>
        <p:spPr bwMode="auto">
          <a:xfrm>
            <a:off x="5436096" y="267494"/>
            <a:ext cx="3127870" cy="93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541" y="26749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Workaround: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open the file in Notepad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if you see </a:t>
            </a:r>
            <a:r>
              <a:rPr lang="en-US" err="1" smtClean="0"/>
              <a:t>smth</a:t>
            </a:r>
            <a:r>
              <a:rPr lang="en-US" smtClean="0"/>
              <a:t> like that </a:t>
            </a:r>
            <a:r>
              <a:rPr lang="en-US" sz="1100" smtClean="0">
                <a:solidFill>
                  <a:schemeClr val="bg1">
                    <a:lumMod val="85000"/>
                  </a:schemeClr>
                </a:solidFill>
              </a:rPr>
              <a:t>congrats you found Maya calendar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5837405" y="1190824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don’t fret, it’s encoded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1569298"/>
            <a:ext cx="87129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smtClean="0"/>
              <a:t>Install newest version of </a:t>
            </a:r>
            <a:r>
              <a:rPr lang="en-US" sz="1600" b="1" smtClean="0"/>
              <a:t>Java</a:t>
            </a:r>
            <a:r>
              <a:rPr lang="en-US" sz="1600" smtClean="0"/>
              <a:t> for 64-bit architecture (</a:t>
            </a:r>
            <a:r>
              <a:rPr lang="de-DE" sz="1050" smtClean="0">
                <a:hlinkClick r:id="rId3"/>
              </a:rPr>
              <a:t>https://www.java.com/en/download/manual.jsp</a:t>
            </a:r>
            <a:r>
              <a:rPr lang="en-US" sz="1600" smtClean="0"/>
              <a:t>).</a:t>
            </a:r>
          </a:p>
          <a:p>
            <a:pPr marL="342900" indent="-342900">
              <a:buAutoNum type="arabicPeriod"/>
            </a:pPr>
            <a:r>
              <a:rPr lang="en-US" sz="1600" smtClean="0"/>
              <a:t>In R install package “</a:t>
            </a:r>
            <a:r>
              <a:rPr lang="en-US" sz="1600" b="1" err="1" smtClean="0"/>
              <a:t>rJava</a:t>
            </a:r>
            <a:r>
              <a:rPr lang="en-US" sz="1600" smtClean="0"/>
              <a:t>”, import it, then install and import “</a:t>
            </a:r>
            <a:r>
              <a:rPr lang="en-US" sz="1600" b="1" err="1" smtClean="0"/>
              <a:t>xlsx</a:t>
            </a:r>
            <a:r>
              <a:rPr lang="en-US" sz="1600" smtClean="0"/>
              <a:t>” library.</a:t>
            </a:r>
          </a:p>
          <a:p>
            <a:pPr marL="342900" indent="-342900">
              <a:buAutoNum type="arabicPeriod"/>
            </a:pPr>
            <a:r>
              <a:rPr lang="en-US" sz="1600" b="1" smtClean="0"/>
              <a:t>read.xlsx</a:t>
            </a:r>
            <a:r>
              <a:rPr lang="en-US" sz="1600" smtClean="0"/>
              <a:t> to import your table.</a:t>
            </a:r>
          </a:p>
          <a:p>
            <a:pPr marL="342900" indent="-342900">
              <a:buAutoNum type="arabicPeriod"/>
            </a:pPr>
            <a:r>
              <a:rPr lang="en-US" sz="1600" smtClean="0"/>
              <a:t>Voila. Check the 1:1000 spike-ins and coordinates</a:t>
            </a:r>
          </a:p>
          <a:p>
            <a:pPr marL="800100" lvl="1" indent="-342900">
              <a:buAutoNum type="arabicPeriod"/>
            </a:pPr>
            <a:r>
              <a:rPr lang="en-US" sz="1600" smtClean="0"/>
              <a:t>How? For example, you want to check the </a:t>
            </a:r>
            <a:r>
              <a:rPr lang="en-US" sz="900" err="1" smtClean="0">
                <a:latin typeface="Lucida Console" pitchFamily="49" charset="0"/>
              </a:rPr>
              <a:t>V.contig.coords</a:t>
            </a:r>
            <a:r>
              <a:rPr lang="en-US" sz="1600" smtClean="0"/>
              <a:t> (it has the highest probability of being turned to a date)</a:t>
            </a:r>
          </a:p>
          <a:p>
            <a:pPr marL="800100" lvl="1" indent="-342900">
              <a:buAutoNum type="arabicPeriod"/>
            </a:pPr>
            <a:r>
              <a:rPr lang="en-US" sz="1600" smtClean="0"/>
              <a:t>code: </a:t>
            </a:r>
            <a:r>
              <a:rPr lang="de-DE" sz="900">
                <a:latin typeface="Lucida Console" pitchFamily="49" charset="0"/>
              </a:rPr>
              <a:t>sum(str_detect(all_insertsM$V.contig.coord, "[b-mo-zB-MO-Z]"))</a:t>
            </a:r>
            <a:endParaRPr lang="en-US" sz="900" smtClean="0">
              <a:latin typeface="Lucida Console" pitchFamily="49" charset="0"/>
            </a:endParaRPr>
          </a:p>
          <a:p>
            <a:pPr marL="800100" lvl="1" indent="-342900">
              <a:buAutoNum type="arabicPeriod"/>
            </a:pPr>
            <a:r>
              <a:rPr lang="en-US" sz="1600" smtClean="0"/>
              <a:t>It shows you the number of dates in</a:t>
            </a:r>
            <a:r>
              <a:rPr lang="en-US" sz="1400" smtClean="0"/>
              <a:t> </a:t>
            </a:r>
            <a:r>
              <a:rPr lang="en-US" sz="900" smtClean="0">
                <a:latin typeface="Lucida Console" pitchFamily="49" charset="0"/>
              </a:rPr>
              <a:t>V.contig.coords</a:t>
            </a:r>
            <a:r>
              <a:rPr lang="en-US" sz="1400" smtClean="0"/>
              <a:t> </a:t>
            </a:r>
            <a:r>
              <a:rPr lang="en-US" sz="1600" smtClean="0"/>
              <a:t>column (for Mathilde’s table it was 192)</a:t>
            </a:r>
          </a:p>
          <a:p>
            <a:pPr marL="800100" lvl="1" indent="-342900">
              <a:buAutoNum type="arabicPeriod"/>
            </a:pPr>
            <a:r>
              <a:rPr lang="en-US" sz="1600" smtClean="0"/>
              <a:t>or simply run the script data_cure.R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07814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333</Words>
  <Application>Microsoft Office PowerPoint</Application>
  <PresentationFormat>Экран (16:9)</PresentationFormat>
  <Paragraphs>79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</cp:revision>
  <dcterms:created xsi:type="dcterms:W3CDTF">2019-07-22T12:11:17Z</dcterms:created>
  <dcterms:modified xsi:type="dcterms:W3CDTF">2019-07-28T21:38:00Z</dcterms:modified>
</cp:coreProperties>
</file>