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1" r:id="rId5"/>
    <p:sldId id="263" r:id="rId6"/>
    <p:sldId id="272" r:id="rId7"/>
    <p:sldId id="269" r:id="rId8"/>
    <p:sldId id="273" r:id="rId9"/>
    <p:sldId id="274" r:id="rId10"/>
    <p:sldId id="271" r:id="rId11"/>
    <p:sldId id="25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F64B-49D2-4864-9067-F8DFCBAE5B23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B4E6-8232-4398-8F10-91CC19735C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F64B-49D2-4864-9067-F8DFCBAE5B23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B4E6-8232-4398-8F10-91CC19735C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F64B-49D2-4864-9067-F8DFCBAE5B23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B4E6-8232-4398-8F10-91CC19735C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F64B-49D2-4864-9067-F8DFCBAE5B23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B4E6-8232-4398-8F10-91CC19735C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F64B-49D2-4864-9067-F8DFCBAE5B23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B4E6-8232-4398-8F10-91CC19735C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F64B-49D2-4864-9067-F8DFCBAE5B23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B4E6-8232-4398-8F10-91CC19735C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F64B-49D2-4864-9067-F8DFCBAE5B23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B4E6-8232-4398-8F10-91CC19735C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F64B-49D2-4864-9067-F8DFCBAE5B23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B4E6-8232-4398-8F10-91CC19735C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F64B-49D2-4864-9067-F8DFCBAE5B23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B4E6-8232-4398-8F10-91CC19735C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F64B-49D2-4864-9067-F8DFCBAE5B23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B4E6-8232-4398-8F10-91CC19735C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F64B-49D2-4864-9067-F8DFCBAE5B23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B4E6-8232-4398-8F10-91CC19735C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2F64B-49D2-4864-9067-F8DFCBAE5B23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B4E6-8232-4398-8F10-91CC19735C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named (5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581400"/>
            <a:ext cx="7772400" cy="1774825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Lebohang Molefe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953000"/>
            <a:ext cx="9144000" cy="1143000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Extracts valuable insights from data through leveraging the interplay between finance and data analysis.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nam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tx1"/>
          </a:solidFill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0verview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 l="7613" t="19792" r="57248" b="63541"/>
          <a:stretch>
            <a:fillRect/>
          </a:stretch>
        </p:blipFill>
        <p:spPr bwMode="auto">
          <a:xfrm>
            <a:off x="2362200" y="3429000"/>
            <a:ext cx="4648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 l="8221" t="50000" r="55834" b="10417"/>
          <a:stretch>
            <a:fillRect/>
          </a:stretch>
        </p:blipFill>
        <p:spPr bwMode="auto">
          <a:xfrm>
            <a:off x="2362200" y="4495800"/>
            <a:ext cx="4648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ight Arrow 10"/>
          <p:cNvSpPr/>
          <p:nvPr/>
        </p:nvSpPr>
        <p:spPr>
          <a:xfrm>
            <a:off x="1981200" y="1676400"/>
            <a:ext cx="609600" cy="3048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495800" y="1676400"/>
            <a:ext cx="609600" cy="3048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qual 12"/>
          <p:cNvSpPr/>
          <p:nvPr/>
        </p:nvSpPr>
        <p:spPr>
          <a:xfrm>
            <a:off x="1295400" y="4800600"/>
            <a:ext cx="990600" cy="533400"/>
          </a:xfrm>
          <a:prstGeom prst="mathEqua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8" descr="fa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066800"/>
            <a:ext cx="1447800" cy="1600200"/>
          </a:xfrm>
          <a:prstGeom prst="rect">
            <a:avLst/>
          </a:prstGeom>
        </p:spPr>
      </p:pic>
      <p:pic>
        <p:nvPicPr>
          <p:cNvPr id="10" name="Picture 9" descr="col.png"/>
          <p:cNvPicPr>
            <a:picLocks noChangeAspect="1"/>
          </p:cNvPicPr>
          <p:nvPr/>
        </p:nvPicPr>
        <p:blipFill>
          <a:blip r:embed="rId5"/>
          <a:srcRect l="13986" t="13636" r="13287" b="13636"/>
          <a:stretch>
            <a:fillRect/>
          </a:stretch>
        </p:blipFill>
        <p:spPr>
          <a:xfrm>
            <a:off x="2590800" y="1066800"/>
            <a:ext cx="1981200" cy="1524000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6"/>
          <a:srcRect l="5271" t="19791" r="41435" b="18750"/>
          <a:stretch>
            <a:fillRect/>
          </a:stretch>
        </p:blipFill>
        <p:spPr bwMode="auto">
          <a:xfrm>
            <a:off x="5105401" y="457200"/>
            <a:ext cx="4038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unnam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pic>
        <p:nvPicPr>
          <p:cNvPr id="9" name="Content Placeholder 8" descr="ot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0115" y="4953000"/>
            <a:ext cx="3951513" cy="1828800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Image</a:t>
            </a:r>
            <a:r>
              <a:rPr kumimoji="0" lang="en-US" sz="40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classification applications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" name="Picture 9" descr="oth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990600"/>
            <a:ext cx="3940629" cy="1752600"/>
          </a:xfrm>
          <a:prstGeom prst="rect">
            <a:avLst/>
          </a:prstGeom>
        </p:spPr>
      </p:pic>
      <p:pic>
        <p:nvPicPr>
          <p:cNvPr id="11" name="Picture 10" descr="other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229" y="2881584"/>
            <a:ext cx="3962399" cy="18573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95800" y="1371600"/>
            <a:ext cx="44958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Insurance: Records information on driver behavior and helps insurers gain insight on individual driver profiles.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95800" y="5405735"/>
            <a:ext cx="44958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Marketing industry: Image recognition algorithms can be used to get information about a persons identity, gender and mood.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95800" y="3352800"/>
            <a:ext cx="44958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Finance industry: Security measure to verify user identity. Access control to company premises or resources.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unnam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4200525"/>
            <a:ext cx="9144000" cy="9144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0999" y="1885950"/>
            <a:ext cx="8382000" cy="1905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         </a:t>
            </a:r>
            <a:r>
              <a:rPr lang="en-US" sz="4400" dirty="0">
                <a:solidFill>
                  <a:schemeClr val="bg1"/>
                </a:solidFill>
              </a:rPr>
              <a:t>github.com/</a:t>
            </a:r>
            <a:r>
              <a:rPr lang="en-US" sz="4400" dirty="0" err="1">
                <a:solidFill>
                  <a:schemeClr val="bg1"/>
                </a:solidFill>
              </a:rPr>
              <a:t>lebohangmolefe</a:t>
            </a:r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>
                <a:solidFill>
                  <a:schemeClr val="bg1"/>
                </a:solidFill>
              </a:rPr>
              <a:t>         lebohangemolefe@gmail.com</a:t>
            </a:r>
            <a:endParaRPr kumimoji="0" lang="en-US" sz="4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 descr="F:\BOLD\githb_icon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" y="22955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Graphic 29" descr="Envelope with solid fill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47700" y="3048000"/>
            <a:ext cx="457200" cy="381000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</a:t>
            </a:r>
          </a:p>
          <a:p>
            <a:r>
              <a:rPr lang="en-US" dirty="0"/>
              <a:t>k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380672"/>
            <a:ext cx="9144000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</a:t>
            </a:r>
          </a:p>
          <a:p>
            <a:endParaRPr lang="en-US" dirty="0"/>
          </a:p>
        </p:txBody>
      </p:sp>
      <p:pic>
        <p:nvPicPr>
          <p:cNvPr id="4" name="Content Placeholder 3" descr="IMG-8959.JPG"/>
          <p:cNvPicPr>
            <a:picLocks noGrp="1" noChangeAspect="1"/>
          </p:cNvPicPr>
          <p:nvPr>
            <p:ph idx="1"/>
          </p:nvPr>
        </p:nvPicPr>
        <p:blipFill>
          <a:blip r:embed="rId2"/>
          <a:srcRect t="8772"/>
          <a:stretch>
            <a:fillRect/>
          </a:stretch>
        </p:blipFill>
        <p:spPr>
          <a:xfrm>
            <a:off x="0" y="838200"/>
            <a:ext cx="9144000" cy="51054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named (4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71800"/>
            <a:ext cx="9144000" cy="114300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Cataracts Detection Model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trea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486400"/>
            <a:ext cx="1219200" cy="866775"/>
          </a:xfrm>
          <a:prstGeom prst="rect">
            <a:avLst/>
          </a:prstGeom>
        </p:spPr>
      </p:pic>
      <p:pic>
        <p:nvPicPr>
          <p:cNvPr id="18" name="Picture 17" descr="sym.jpg"/>
          <p:cNvPicPr>
            <a:picLocks noChangeAspect="1"/>
          </p:cNvPicPr>
          <p:nvPr/>
        </p:nvPicPr>
        <p:blipFill>
          <a:blip r:embed="rId3"/>
          <a:srcRect l="9091"/>
          <a:stretch>
            <a:fillRect/>
          </a:stretch>
        </p:blipFill>
        <p:spPr>
          <a:xfrm>
            <a:off x="0" y="4267200"/>
            <a:ext cx="1524000" cy="1095375"/>
          </a:xfrm>
          <a:prstGeom prst="rect">
            <a:avLst/>
          </a:prstGeom>
        </p:spPr>
      </p:pic>
      <p:pic>
        <p:nvPicPr>
          <p:cNvPr id="17" name="Picture 16" descr="set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2819400"/>
            <a:ext cx="1152525" cy="1219200"/>
          </a:xfrm>
          <a:prstGeom prst="rect">
            <a:avLst/>
          </a:prstGeom>
        </p:spPr>
      </p:pic>
      <p:pic>
        <p:nvPicPr>
          <p:cNvPr id="16" name="Picture 15" descr="sdef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52600"/>
            <a:ext cx="1304925" cy="1143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057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Definition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3200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Causes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4572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Symptoms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5715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Treatment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304800"/>
            <a:ext cx="9144000" cy="1219200"/>
          </a:xfrm>
          <a:prstGeom prst="rect">
            <a:avLst/>
          </a:prstGeo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Cataracts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38400" y="1828800"/>
            <a:ext cx="64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Cataracts is associated as the clouding of a normally clear lens of the eye. It develops slowly and wont initially disturb eyesight early on. However, if let untreated may result in blindness.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38400" y="4191000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/>
              <a:t>Clouded, blurred or dim vision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Fading or yellowing of eye colour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Sensitivity to light and glare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Increasing difficulty with vision in the evenings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38400" y="2971800"/>
            <a:ext cx="556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/>
              <a:t>Leading cause of Cataracts is aging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Injury to the eye that damages the eye lens tissue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Long term use of steroid medication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62200" y="55626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Cataracts removal surgery which is a generally safe and effective procedure</a:t>
            </a:r>
          </a:p>
        </p:txBody>
      </p:sp>
      <p:sp>
        <p:nvSpPr>
          <p:cNvPr id="2050" name="AutoShape 2" descr="https://mail.google.com/mail/u/0?ui=2&amp;ik=62748488d9&amp;attid=0.1&amp;permmsgid=msg-f:1738060833207379812&amp;th=181ed51e81586764&amp;view=fimg&amp;fur=ip&amp;sz=s0-l75-ft&amp;attbid=ANGjdJ_NIdcVqA6y6mJ3at2M5b59YFhiMdHRjsFoZd5icRKzHM3fgekS0A1Ud7gxJ8oRwP0A8IHaBryRO6Y2exwSycmYE37_fNBfqDYuQ5-oECNAS3wRIuanyFRxIz8&amp;disp=emb&amp;realattid=f67a08363aea1c3f_0.1.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https://mail.google.com/mail/u/0?ui=2&amp;ik=62748488d9&amp;attid=0.1&amp;permmsgid=msg-f:1738060833207379812&amp;th=181ed51e81586764&amp;view=fimg&amp;fur=ip&amp;sz=s0-l75-ft&amp;attbid=ANGjdJ_NIdcVqA6y6mJ3at2M5b59YFhiMdHRjsFoZd5icRKzHM3fgekS0A1Ud7gxJ8oRwP0A8IHaBryRO6Y2exwSycmYE37_fNBfqDYuQ5-oECNAS3wRIuanyFRxIz8&amp;disp=emb&amp;realattid=f67a08363aea1c3f_0.1.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https://mail.google.com/mail/u/0?ui=2&amp;ik=62748488d9&amp;attid=0.1&amp;permmsgid=msg-f:1738060833207379812&amp;th=181ed51e81586764&amp;view=fimg&amp;fur=ip&amp;sz=s0-l75-ft&amp;attbid=ANGjdJ_NIdcVqA6y6mJ3at2M5b59YFhiMdHRjsFoZd5icRKzHM3fgekS0A1Ud7gxJ8oRwP0A8IHaBryRO6Y2exwSycmYE37_fNBfqDYuQ5-oECNAS3wRIuanyFRxIz8&amp;disp=emb&amp;realattid=f67a08363aea1c3f_0.1.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nnam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0482" name="AutoShape 2" descr="https://mail.google.com/mail/u/0?ui=2&amp;ik=62748488d9&amp;attid=0.1&amp;permmsgid=msg-f:1738060833207379812&amp;th=181ed51e81586764&amp;view=fimg&amp;fur=ip&amp;sz=s0-l75-ft&amp;attbid=ANGjdJ_NIdcVqA6y6mJ3at2M5b59YFhiMdHRjsFoZd5icRKzHM3fgekS0A1Ud7gxJ8oRwP0A8IHaBryRO6Y2exwSycmYE37_fNBfqDYuQ5-oECNAS3wRIuanyFRxIz8&amp;disp=emb&amp;realattid=f67a08363aea1c3f_0.1.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52400"/>
            <a:ext cx="9144000" cy="685800"/>
          </a:xfrm>
          <a:prstGeom prst="rect">
            <a:avLst/>
          </a:prstGeo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Problem</a:t>
            </a:r>
          </a:p>
        </p:txBody>
      </p:sp>
      <p:pic>
        <p:nvPicPr>
          <p:cNvPr id="9" name="Picture 8" descr="a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6800" y="838200"/>
            <a:ext cx="4038600" cy="3352800"/>
          </a:xfrm>
          <a:prstGeom prst="rect">
            <a:avLst/>
          </a:prstGeom>
        </p:spPr>
      </p:pic>
      <p:pic>
        <p:nvPicPr>
          <p:cNvPr id="10" name="Picture 9" descr="a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4191000"/>
            <a:ext cx="4038600" cy="1219200"/>
          </a:xfrm>
          <a:prstGeom prst="rect">
            <a:avLst/>
          </a:prstGeom>
        </p:spPr>
      </p:pic>
      <p:pic>
        <p:nvPicPr>
          <p:cNvPr id="11" name="Picture 10" descr="a3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0" y="5410200"/>
            <a:ext cx="4038600" cy="1305706"/>
          </a:xfrm>
          <a:prstGeom prst="rect">
            <a:avLst/>
          </a:prstGeom>
        </p:spPr>
      </p:pic>
      <p:pic>
        <p:nvPicPr>
          <p:cNvPr id="12" name="Picture 11" descr="a4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1000" y="838200"/>
            <a:ext cx="4114800" cy="2590800"/>
          </a:xfrm>
          <a:prstGeom prst="rect">
            <a:avLst/>
          </a:prstGeom>
        </p:spPr>
      </p:pic>
      <p:pic>
        <p:nvPicPr>
          <p:cNvPr id="15" name="Picture 14" descr="a8.jpg"/>
          <p:cNvPicPr>
            <a:picLocks noChangeAspect="1"/>
          </p:cNvPicPr>
          <p:nvPr/>
        </p:nvPicPr>
        <p:blipFill rotWithShape="1">
          <a:blip r:embed="rId7"/>
          <a:srcRect l="3390" r="3390"/>
          <a:stretch/>
        </p:blipFill>
        <p:spPr>
          <a:xfrm>
            <a:off x="381000" y="5486400"/>
            <a:ext cx="4191000" cy="1219200"/>
          </a:xfrm>
          <a:prstGeom prst="rect">
            <a:avLst/>
          </a:prstGeom>
        </p:spPr>
      </p:pic>
      <p:pic>
        <p:nvPicPr>
          <p:cNvPr id="13" name="Picture 12" descr="a5.jpg"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8"/>
          <a:srcRect t="7312" b="43333"/>
          <a:stretch>
            <a:fillRect/>
          </a:stretch>
        </p:blipFill>
        <p:spPr>
          <a:xfrm>
            <a:off x="381000" y="3276600"/>
            <a:ext cx="4114800" cy="20574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named.jpg">
            <a:extLst>
              <a:ext uri="{FF2B5EF4-FFF2-40B4-BE49-F238E27FC236}">
                <a16:creationId xmlns:a16="http://schemas.microsoft.com/office/drawing/2014/main" xmlns="" id="{EB107D57-5855-4FCD-A480-CFEF297D7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pic>
        <p:nvPicPr>
          <p:cNvPr id="4" name="Picture 3" descr="m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66800"/>
            <a:ext cx="82296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4048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nnamed (4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228600"/>
            <a:ext cx="9144000" cy="990600"/>
          </a:xfrm>
          <a:prstGeom prst="rect">
            <a:avLst/>
          </a:prstGeom>
          <a:solidFill>
            <a:schemeClr val="tx1"/>
          </a:solidFill>
        </p:spPr>
        <p:txBody>
          <a:bodyPr anchor="ctr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Solution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10820" t="26042" r="11845" b="14583"/>
          <a:stretch>
            <a:fillRect/>
          </a:stretch>
        </p:blipFill>
        <p:spPr bwMode="auto">
          <a:xfrm>
            <a:off x="228600" y="1524000"/>
            <a:ext cx="8686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BE0F0E-DBBE-463B-B269-EC78FEEE8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Picture 3" descr="unnamed.jpg">
            <a:extLst>
              <a:ext uri="{FF2B5EF4-FFF2-40B4-BE49-F238E27FC236}">
                <a16:creationId xmlns:a16="http://schemas.microsoft.com/office/drawing/2014/main" xmlns="" id="{8D26A6FA-DCF2-49FD-9702-C7ACA3B8A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pic>
        <p:nvPicPr>
          <p:cNvPr id="5" name="Content Placeholder 4" descr="p1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3000" y="1295400"/>
            <a:ext cx="6781800" cy="4191000"/>
          </a:xfrm>
        </p:spPr>
      </p:pic>
    </p:spTree>
    <p:extLst>
      <p:ext uri="{BB962C8B-B14F-4D97-AF65-F5344CB8AC3E}">
        <p14:creationId xmlns:p14="http://schemas.microsoft.com/office/powerpoint/2010/main" xmlns="" val="337524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unnamed.jpg">
            <a:extLst>
              <a:ext uri="{FF2B5EF4-FFF2-40B4-BE49-F238E27FC236}">
                <a16:creationId xmlns:a16="http://schemas.microsoft.com/office/drawing/2014/main" xmlns="" id="{8D26A6FA-DCF2-49FD-9702-C7ACA3B8A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pic>
        <p:nvPicPr>
          <p:cNvPr id="6" name="Content Placeholder 5" descr="p2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9200" y="990600"/>
            <a:ext cx="6781800" cy="4876800"/>
          </a:xfrm>
        </p:spPr>
      </p:pic>
    </p:spTree>
  </p:cSld>
  <p:clrMapOvr>
    <a:masterClrMapping/>
  </p:clrMapOvr>
  <p:transition>
    <p:wedg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3506</TotalTime>
  <Words>191</Words>
  <Application>Microsoft Office PowerPoint</Application>
  <PresentationFormat>On-screen Show (4:3)</PresentationFormat>
  <Paragraphs>36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Lebohang Molefe</vt:lpstr>
      <vt:lpstr>Slide 2</vt:lpstr>
      <vt:lpstr>Cataracts Detection Model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Lebohang Molefe</dc:title>
  <dc:creator>Sebabatso Molefe</dc:creator>
  <cp:lastModifiedBy>Sebabatso Molefe</cp:lastModifiedBy>
  <cp:revision>30</cp:revision>
  <dcterms:created xsi:type="dcterms:W3CDTF">2022-07-10T21:16:04Z</dcterms:created>
  <dcterms:modified xsi:type="dcterms:W3CDTF">2022-07-18T20:45:45Z</dcterms:modified>
</cp:coreProperties>
</file>