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napToGrid="0">
      <p:cViewPr varScale="1">
        <p:scale>
          <a:sx n="46" d="100"/>
          <a:sy n="46" d="100"/>
        </p:scale>
        <p:origin x="498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18683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35133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605049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12157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21529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342955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706441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6714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9660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281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99370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Z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Z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E9F9B-EFF3-41F3-AEAC-854FCC182104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E1FEA-06FC-4DF1-9350-F048F4709214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8232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Ransomware</a:t>
            </a:r>
            <a:r>
              <a:rPr lang="en-US" dirty="0" smtClean="0"/>
              <a:t> </a:t>
            </a:r>
            <a:r>
              <a:rPr lang="en-US" dirty="0"/>
              <a:t>Crisis Response &amp; Cyber-Resilience </a:t>
            </a:r>
            <a:r>
              <a:rPr lang="en-US" dirty="0" smtClean="0"/>
              <a:t>Plan</a:t>
            </a:r>
            <a:br>
              <a:rPr lang="en-US" dirty="0" smtClean="0"/>
            </a:br>
            <a:endParaRPr lang="en-Z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Prepared by </a:t>
            </a:r>
            <a:r>
              <a:rPr lang="en-US" dirty="0" err="1" smtClean="0"/>
              <a:t>SecureMed</a:t>
            </a:r>
            <a:r>
              <a:rPr lang="en-US" dirty="0" smtClean="0"/>
              <a:t> Guardian for [Hospital] Board</a:t>
            </a:r>
            <a:br>
              <a:rPr lang="en-US" dirty="0" smtClean="0"/>
            </a:br>
            <a:r>
              <a:rPr lang="en-US" dirty="0" smtClean="0"/>
              <a:t>24 October 2025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42935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Executive Summary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• </a:t>
            </a:r>
            <a:r>
              <a:rPr lang="en-ZA" dirty="0" err="1"/>
              <a:t>Ransomware</a:t>
            </a:r>
            <a:r>
              <a:rPr lang="en-ZA" dirty="0"/>
              <a:t> “LockHeal_v4.2” encrypted all core systems; 19-day downtime risk</a:t>
            </a:r>
            <a:r>
              <a:rPr lang="en-ZA" dirty="0" smtClean="0"/>
              <a:t>.</a:t>
            </a:r>
            <a:r>
              <a:rPr lang="en-ZA" dirty="0"/>
              <a:t> (Verizon, 2024).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• Patient safety maintained via paper </a:t>
            </a:r>
            <a:r>
              <a:rPr lang="en-ZA" dirty="0" err="1"/>
              <a:t>fallback</a:t>
            </a:r>
            <a:r>
              <a:rPr lang="en-ZA" dirty="0"/>
              <a:t> &amp; isolated life-critical devices.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• Recovery WITHOUT paying ransom – clean rebuild + offline backups.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• Prevention – Zero-Trust, MFA, offline backups, ethics-driven governance.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• Budget ZAR 8.25 m vs. potential loss ZAR 114 m → 14× ROI</a:t>
            </a:r>
            <a:r>
              <a:rPr lang="en-ZA" dirty="0" smtClean="0"/>
              <a:t>.</a:t>
            </a:r>
            <a:r>
              <a:rPr lang="en-ZA" dirty="0"/>
              <a:t> ROI (IBM, 2024)</a:t>
            </a:r>
          </a:p>
        </p:txBody>
      </p:sp>
    </p:spTree>
    <p:extLst>
      <p:ext uri="{BB962C8B-B14F-4D97-AF65-F5344CB8AC3E}">
        <p14:creationId xmlns:p14="http://schemas.microsoft.com/office/powerpoint/2010/main" val="2872590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</a:t>
            </a:r>
            <a:r>
              <a:rPr lang="en-US" dirty="0" smtClean="0"/>
              <a:t>mpact of Powering-Off Infected Systems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High-risk systems kept POWERED but isolated: ventilators, infusion pumps, dialysis</a:t>
            </a:r>
            <a:r>
              <a:rPr lang="en-US" dirty="0" smtClean="0"/>
              <a:t>.</a:t>
            </a:r>
            <a:r>
              <a:rPr lang="en-ZA" dirty="0"/>
              <a:t> (IEC, 2020; FDA, 2022).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Powered-OFF: administrative PCs, PACS workstations, email servers</a:t>
            </a:r>
            <a:r>
              <a:rPr lang="en-US" dirty="0" smtClean="0"/>
              <a:t>.</a:t>
            </a:r>
            <a:r>
              <a:rPr lang="en-ZA" dirty="0"/>
              <a:t> (NIST, 2020) </a:t>
            </a:r>
            <a:r>
              <a:rPr lang="en-US" dirty="0" smtClean="0"/>
              <a:t>Result</a:t>
            </a:r>
            <a:r>
              <a:rPr lang="en-US" dirty="0"/>
              <a:t>: zero clinical fatalities; elective ops postponed; emergency services intact.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34413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Root Cause &amp; Loopholes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Entry: spear-phish → macro → Cobalt-Strike → service-account abuse.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Loopholes: no MFA, flat network, SMBv1, domain-wide backup rights.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Fix: micro-segmentation, MFA, PAW, 3-2-1-1-0 backups</a:t>
            </a:r>
            <a:r>
              <a:rPr lang="en-ZA" dirty="0" smtClean="0"/>
              <a:t>.</a:t>
            </a:r>
            <a:r>
              <a:rPr lang="en-ZA" dirty="0"/>
              <a:t> (NIST, 2020; Microsoft, 2022).</a:t>
            </a:r>
          </a:p>
        </p:txBody>
      </p:sp>
    </p:spTree>
    <p:extLst>
      <p:ext uri="{BB962C8B-B14F-4D97-AF65-F5344CB8AC3E}">
        <p14:creationId xmlns:p14="http://schemas.microsoft.com/office/powerpoint/2010/main" val="2345321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Immediate Containment &amp; Recovery Road-map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0-24 h – isolate, snapshot, </a:t>
            </a:r>
            <a:r>
              <a:rPr lang="en-ZA" dirty="0" err="1"/>
              <a:t>comms</a:t>
            </a:r>
            <a:r>
              <a:rPr lang="en-ZA" dirty="0"/>
              <a:t>, regulator </a:t>
            </a:r>
            <a:r>
              <a:rPr lang="en-ZA" dirty="0" smtClean="0"/>
              <a:t>notice</a:t>
            </a:r>
            <a:r>
              <a:rPr lang="en-ZA" dirty="0"/>
              <a:t> (NIST, 2020; GDPR, 2016)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24-72 h – disable accounts, sink-hole, paper procedures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3-14 d – parallel green forest, gold-image </a:t>
            </a:r>
            <a:r>
              <a:rPr lang="en-ZA" dirty="0" smtClean="0"/>
              <a:t>rebuild</a:t>
            </a:r>
            <a:r>
              <a:rPr lang="en-ZA" dirty="0"/>
              <a:t> ISO, 2016).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2-8 </a:t>
            </a:r>
            <a:r>
              <a:rPr lang="en-ZA" dirty="0" err="1"/>
              <a:t>wks</a:t>
            </a:r>
            <a:r>
              <a:rPr lang="en-ZA" dirty="0"/>
              <a:t> – data validation, EDR rollout, user training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Ongoing – 24×7 SOC, quarterly audits</a:t>
            </a:r>
          </a:p>
        </p:txBody>
      </p:sp>
    </p:spTree>
    <p:extLst>
      <p:ext uri="{BB962C8B-B14F-4D97-AF65-F5344CB8AC3E}">
        <p14:creationId xmlns:p14="http://schemas.microsoft.com/office/powerpoint/2010/main" val="211233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 smtClean="0"/>
              <a:t> Ethics, Legal &amp; Standards Compliance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Patient safety first (Hippocratic extension)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GDPR / POPIA – 72 h breach notice, data-minimisation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King IV – board oversight of cyber risk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ISO 27001 &amp; 27799 – certified programme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ZA" dirty="0"/>
              <a:t>Internal Code – quarterly ethics review, whistle-blower line</a:t>
            </a:r>
          </a:p>
        </p:txBody>
      </p:sp>
    </p:spTree>
    <p:extLst>
      <p:ext uri="{BB962C8B-B14F-4D97-AF65-F5344CB8AC3E}">
        <p14:creationId xmlns:p14="http://schemas.microsoft.com/office/powerpoint/2010/main" val="146842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Call to Action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Approve </a:t>
            </a:r>
            <a:r>
              <a:rPr lang="en-US" dirty="0"/>
              <a:t>8.25 m cyber-resilience </a:t>
            </a:r>
            <a:r>
              <a:rPr lang="en-US" dirty="0" smtClean="0"/>
              <a:t>program</a:t>
            </a:r>
            <a:br>
              <a:rPr lang="en-US" dirty="0" smtClean="0"/>
            </a:br>
            <a:r>
              <a:rPr lang="en-US" dirty="0"/>
              <a:t>Appoint </a:t>
            </a:r>
            <a:r>
              <a:rPr lang="en-US" dirty="0" err="1"/>
              <a:t>SecureMed</a:t>
            </a:r>
            <a:r>
              <a:rPr lang="en-US" dirty="0"/>
              <a:t> Guardian as incident-response partner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Establish Cyber-Risk Oversight </a:t>
            </a:r>
            <a:r>
              <a:rPr lang="en-US" dirty="0" smtClean="0"/>
              <a:t>Sub-committee</a:t>
            </a:r>
            <a:r>
              <a:rPr lang="en-ZA" dirty="0"/>
              <a:t> (King IV, </a:t>
            </a:r>
            <a:r>
              <a:rPr lang="en-ZA" dirty="0" err="1"/>
              <a:t>IoDSA</a:t>
            </a:r>
            <a:r>
              <a:rPr lang="en-ZA" dirty="0"/>
              <a:t>, 2016).</a:t>
            </a:r>
            <a:r>
              <a:rPr lang="en-ZA" dirty="0" smtClean="0"/>
              <a:t/>
            </a:r>
            <a:br>
              <a:rPr lang="en-ZA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Next 30 days: Zero-Trust design, offline backup test, staff awareness launch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47247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Referencing </a:t>
            </a:r>
            <a:endParaRPr lang="en-Z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sz="2000" dirty="0"/>
              <a:t>ACM (Association for Computing Machinery) (2018) </a:t>
            </a:r>
            <a:r>
              <a:rPr lang="en-US" sz="2000" i="1" dirty="0"/>
              <a:t>ACM Code of Ethics and Professional Conduct</a:t>
            </a:r>
            <a:r>
              <a:rPr lang="en-US" sz="2000" dirty="0"/>
              <a:t>. New York: ACM.</a:t>
            </a:r>
          </a:p>
          <a:p>
            <a:pPr fontAlgn="base"/>
            <a:r>
              <a:rPr lang="en-US" sz="2000" dirty="0"/>
              <a:t>CISA (</a:t>
            </a:r>
            <a:r>
              <a:rPr lang="en-US" sz="2000" dirty="0" err="1"/>
              <a:t>Cybersecurity</a:t>
            </a:r>
            <a:r>
              <a:rPr lang="en-US" sz="2000" dirty="0"/>
              <a:t> &amp; Infrastructure Security Agency) (2023) </a:t>
            </a:r>
            <a:r>
              <a:rPr lang="en-US" sz="2000" i="1" dirty="0" err="1"/>
              <a:t>Ransomware</a:t>
            </a:r>
            <a:r>
              <a:rPr lang="en-US" sz="2000" i="1" dirty="0"/>
              <a:t> Guide: Best Practices for Prevention and Response</a:t>
            </a:r>
            <a:r>
              <a:rPr lang="en-US" sz="2000" dirty="0"/>
              <a:t>. Washington, DC: CISA.</a:t>
            </a:r>
          </a:p>
          <a:p>
            <a:pPr fontAlgn="base"/>
            <a:r>
              <a:rPr lang="en-US" sz="2000" dirty="0"/>
              <a:t>FDA (Food &amp; Drug Administration) (2022) </a:t>
            </a:r>
            <a:r>
              <a:rPr lang="en-US" sz="2000" i="1" dirty="0" err="1"/>
              <a:t>Cybersecurity</a:t>
            </a:r>
            <a:r>
              <a:rPr lang="en-US" sz="2000" i="1" dirty="0"/>
              <a:t> for Medical Devices: Quality System Considerations</a:t>
            </a:r>
            <a:r>
              <a:rPr lang="en-US" sz="2000" dirty="0"/>
              <a:t>. Silver Spring, MD: FDA.</a:t>
            </a:r>
          </a:p>
          <a:p>
            <a:pPr fontAlgn="base"/>
            <a:r>
              <a:rPr lang="en-US" sz="2000" dirty="0"/>
              <a:t>GDPR (General Data Protection Regulation) (2016) Regulation (EU) 2016/679 of the European Parliament and of the Council. Official Journal of the European Union, L119, 1-88.</a:t>
            </a:r>
          </a:p>
          <a:p>
            <a:pPr fontAlgn="base"/>
            <a:r>
              <a:rPr lang="en-US" sz="2000" dirty="0"/>
              <a:t>HHS (Department of Health &amp; Human Services) (2021) </a:t>
            </a:r>
            <a:r>
              <a:rPr lang="en-US" sz="2000" i="1" dirty="0"/>
              <a:t>HIPAA Security Rule Guidance: </a:t>
            </a:r>
            <a:r>
              <a:rPr lang="en-US" sz="2000" i="1" dirty="0" err="1"/>
              <a:t>Ransomware</a:t>
            </a:r>
            <a:r>
              <a:rPr lang="en-US" sz="2000" i="1" dirty="0"/>
              <a:t> and </a:t>
            </a:r>
            <a:r>
              <a:rPr lang="en-US" sz="2000" i="1" dirty="0" err="1"/>
              <a:t>Cybersecurity</a:t>
            </a:r>
            <a:r>
              <a:rPr lang="en-US" sz="2000" dirty="0"/>
              <a:t>. Washington, DC: HHS.</a:t>
            </a:r>
          </a:p>
          <a:p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2789179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175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  Ransomware Crisis Response &amp; Cyber-Resilience Plan </vt:lpstr>
      <vt:lpstr>Executive Summary</vt:lpstr>
      <vt:lpstr>Impact of Powering-Off Infected Systems</vt:lpstr>
      <vt:lpstr>Root Cause &amp; Loopholes</vt:lpstr>
      <vt:lpstr>Immediate Containment &amp; Recovery Road-map</vt:lpstr>
      <vt:lpstr> Ethics, Legal &amp; Standards Compliance</vt:lpstr>
      <vt:lpstr>Call to Action</vt:lpstr>
      <vt:lpstr>Referencing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Ransomware Crisis Response &amp; Cyber-Resilience Plan</dc:title>
  <dc:creator>Katleho</dc:creator>
  <cp:lastModifiedBy>Katleho</cp:lastModifiedBy>
  <cp:revision>8</cp:revision>
  <dcterms:created xsi:type="dcterms:W3CDTF">2025-10-24T10:18:04Z</dcterms:created>
  <dcterms:modified xsi:type="dcterms:W3CDTF">2025-10-24T11:15:04Z</dcterms:modified>
</cp:coreProperties>
</file>