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2" r:id="rId1"/>
  </p:sldMasterIdLst>
  <p:notesMasterIdLst>
    <p:notesMasterId r:id="rId15"/>
  </p:notesMasterIdLst>
  <p:handoutMasterIdLst>
    <p:handoutMasterId r:id="rId16"/>
  </p:handoutMasterIdLst>
  <p:sldIdLst>
    <p:sldId id="256" r:id="rId2"/>
    <p:sldId id="305" r:id="rId3"/>
    <p:sldId id="306" r:id="rId4"/>
    <p:sldId id="276" r:id="rId5"/>
    <p:sldId id="308" r:id="rId6"/>
    <p:sldId id="287" r:id="rId7"/>
    <p:sldId id="259" r:id="rId8"/>
    <p:sldId id="295" r:id="rId9"/>
    <p:sldId id="296" r:id="rId10"/>
    <p:sldId id="292" r:id="rId11"/>
    <p:sldId id="294" r:id="rId12"/>
    <p:sldId id="309" r:id="rId13"/>
    <p:sldId id="262" r:id="rId14"/>
  </p:sldIdLst>
  <p:sldSz cx="12192000" cy="6858000"/>
  <p:notesSz cx="6858000" cy="9947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E12D"/>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309" autoAdjust="0"/>
    <p:restoredTop sz="94660"/>
  </p:normalViewPr>
  <p:slideViewPr>
    <p:cSldViewPr snapToGrid="0">
      <p:cViewPr varScale="1">
        <p:scale>
          <a:sx n="90" d="100"/>
          <a:sy n="90" d="100"/>
        </p:scale>
        <p:origin x="84" y="1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1545" cy="498367"/>
          </a:xfrm>
          <a:prstGeom prst="rect">
            <a:avLst/>
          </a:prstGeom>
        </p:spPr>
        <p:txBody>
          <a:bodyPr vert="horz" lIns="88624" tIns="44312" rIns="88624" bIns="44312" rtlCol="0"/>
          <a:lstStyle>
            <a:lvl1pPr algn="l">
              <a:defRPr sz="1200"/>
            </a:lvl1pPr>
          </a:lstStyle>
          <a:p>
            <a:endParaRPr lang="en-ZA"/>
          </a:p>
        </p:txBody>
      </p:sp>
      <p:sp>
        <p:nvSpPr>
          <p:cNvPr id="3" name="Date Placeholder 2"/>
          <p:cNvSpPr>
            <a:spLocks noGrp="1"/>
          </p:cNvSpPr>
          <p:nvPr>
            <p:ph type="dt" sz="quarter" idx="1"/>
          </p:nvPr>
        </p:nvSpPr>
        <p:spPr>
          <a:xfrm>
            <a:off x="3884923" y="1"/>
            <a:ext cx="2971544" cy="498367"/>
          </a:xfrm>
          <a:prstGeom prst="rect">
            <a:avLst/>
          </a:prstGeom>
        </p:spPr>
        <p:txBody>
          <a:bodyPr vert="horz" lIns="88624" tIns="44312" rIns="88624" bIns="44312" rtlCol="0"/>
          <a:lstStyle>
            <a:lvl1pPr algn="r">
              <a:defRPr sz="1200"/>
            </a:lvl1pPr>
          </a:lstStyle>
          <a:p>
            <a:fld id="{8DD93F49-1137-455F-84C4-0B8005B6947E}" type="datetimeFigureOut">
              <a:rPr lang="en-ZA" smtClean="0"/>
              <a:t>2019/07/15</a:t>
            </a:fld>
            <a:endParaRPr lang="en-ZA"/>
          </a:p>
        </p:txBody>
      </p:sp>
      <p:sp>
        <p:nvSpPr>
          <p:cNvPr id="4" name="Footer Placeholder 3"/>
          <p:cNvSpPr>
            <a:spLocks noGrp="1"/>
          </p:cNvSpPr>
          <p:nvPr>
            <p:ph type="ftr" sz="quarter" idx="2"/>
          </p:nvPr>
        </p:nvSpPr>
        <p:spPr>
          <a:xfrm>
            <a:off x="1" y="9448908"/>
            <a:ext cx="2971545" cy="498367"/>
          </a:xfrm>
          <a:prstGeom prst="rect">
            <a:avLst/>
          </a:prstGeom>
        </p:spPr>
        <p:txBody>
          <a:bodyPr vert="horz" lIns="88624" tIns="44312" rIns="88624" bIns="44312" rtlCol="0" anchor="b"/>
          <a:lstStyle>
            <a:lvl1pPr algn="l">
              <a:defRPr sz="1200"/>
            </a:lvl1pPr>
          </a:lstStyle>
          <a:p>
            <a:endParaRPr lang="en-ZA"/>
          </a:p>
        </p:txBody>
      </p:sp>
      <p:sp>
        <p:nvSpPr>
          <p:cNvPr id="5" name="Slide Number Placeholder 4"/>
          <p:cNvSpPr>
            <a:spLocks noGrp="1"/>
          </p:cNvSpPr>
          <p:nvPr>
            <p:ph type="sldNum" sz="quarter" idx="3"/>
          </p:nvPr>
        </p:nvSpPr>
        <p:spPr>
          <a:xfrm>
            <a:off x="3884923" y="9448908"/>
            <a:ext cx="2971544" cy="498367"/>
          </a:xfrm>
          <a:prstGeom prst="rect">
            <a:avLst/>
          </a:prstGeom>
        </p:spPr>
        <p:txBody>
          <a:bodyPr vert="horz" lIns="88624" tIns="44312" rIns="88624" bIns="44312" rtlCol="0" anchor="b"/>
          <a:lstStyle>
            <a:lvl1pPr algn="r">
              <a:defRPr sz="1200"/>
            </a:lvl1pPr>
          </a:lstStyle>
          <a:p>
            <a:fld id="{2995C13B-6CCE-44F8-BC4F-0009E3ACE61E}" type="slidenum">
              <a:rPr lang="en-ZA" smtClean="0"/>
              <a:t>‹#›</a:t>
            </a:fld>
            <a:endParaRPr lang="en-ZA"/>
          </a:p>
        </p:txBody>
      </p:sp>
    </p:spTree>
    <p:extLst>
      <p:ext uri="{BB962C8B-B14F-4D97-AF65-F5344CB8AC3E}">
        <p14:creationId xmlns:p14="http://schemas.microsoft.com/office/powerpoint/2010/main" val="4289091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1545" cy="498367"/>
          </a:xfrm>
          <a:prstGeom prst="rect">
            <a:avLst/>
          </a:prstGeom>
        </p:spPr>
        <p:txBody>
          <a:bodyPr vert="horz" lIns="88624" tIns="44312" rIns="88624" bIns="44312" rtlCol="0"/>
          <a:lstStyle>
            <a:lvl1pPr algn="l">
              <a:defRPr sz="1200"/>
            </a:lvl1pPr>
          </a:lstStyle>
          <a:p>
            <a:endParaRPr lang="en-ZA"/>
          </a:p>
        </p:txBody>
      </p:sp>
      <p:sp>
        <p:nvSpPr>
          <p:cNvPr id="3" name="Date Placeholder 2"/>
          <p:cNvSpPr>
            <a:spLocks noGrp="1"/>
          </p:cNvSpPr>
          <p:nvPr>
            <p:ph type="dt" idx="1"/>
          </p:nvPr>
        </p:nvSpPr>
        <p:spPr>
          <a:xfrm>
            <a:off x="3884923" y="1"/>
            <a:ext cx="2971544" cy="498367"/>
          </a:xfrm>
          <a:prstGeom prst="rect">
            <a:avLst/>
          </a:prstGeom>
        </p:spPr>
        <p:txBody>
          <a:bodyPr vert="horz" lIns="88624" tIns="44312" rIns="88624" bIns="44312" rtlCol="0"/>
          <a:lstStyle>
            <a:lvl1pPr algn="r">
              <a:defRPr sz="1200"/>
            </a:lvl1pPr>
          </a:lstStyle>
          <a:p>
            <a:fld id="{424604BB-2A3D-4B8C-8854-FA23B8AC4F71}" type="datetimeFigureOut">
              <a:rPr lang="en-ZA" smtClean="0"/>
              <a:t>2019/07/15</a:t>
            </a:fld>
            <a:endParaRPr lang="en-ZA"/>
          </a:p>
        </p:txBody>
      </p:sp>
      <p:sp>
        <p:nvSpPr>
          <p:cNvPr id="4" name="Slide Image Placeholder 3"/>
          <p:cNvSpPr>
            <a:spLocks noGrp="1" noRot="1" noChangeAspect="1"/>
          </p:cNvSpPr>
          <p:nvPr>
            <p:ph type="sldImg" idx="2"/>
          </p:nvPr>
        </p:nvSpPr>
        <p:spPr>
          <a:xfrm>
            <a:off x="444500" y="1241425"/>
            <a:ext cx="5970588" cy="3359150"/>
          </a:xfrm>
          <a:prstGeom prst="rect">
            <a:avLst/>
          </a:prstGeom>
          <a:noFill/>
          <a:ln w="12700">
            <a:solidFill>
              <a:prstClr val="black"/>
            </a:solidFill>
          </a:ln>
        </p:spPr>
        <p:txBody>
          <a:bodyPr vert="horz" lIns="88624" tIns="44312" rIns="88624" bIns="44312" rtlCol="0" anchor="ctr"/>
          <a:lstStyle/>
          <a:p>
            <a:endParaRPr lang="en-ZA"/>
          </a:p>
        </p:txBody>
      </p:sp>
      <p:sp>
        <p:nvSpPr>
          <p:cNvPr id="5" name="Notes Placeholder 4"/>
          <p:cNvSpPr>
            <a:spLocks noGrp="1"/>
          </p:cNvSpPr>
          <p:nvPr>
            <p:ph type="body" sz="quarter" idx="3"/>
          </p:nvPr>
        </p:nvSpPr>
        <p:spPr>
          <a:xfrm>
            <a:off x="686566" y="4787716"/>
            <a:ext cx="5486400" cy="3915958"/>
          </a:xfrm>
          <a:prstGeom prst="rect">
            <a:avLst/>
          </a:prstGeom>
        </p:spPr>
        <p:txBody>
          <a:bodyPr vert="horz" lIns="88624" tIns="44312" rIns="88624" bIns="4431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1" y="9448908"/>
            <a:ext cx="2971545" cy="498367"/>
          </a:xfrm>
          <a:prstGeom prst="rect">
            <a:avLst/>
          </a:prstGeom>
        </p:spPr>
        <p:txBody>
          <a:bodyPr vert="horz" lIns="88624" tIns="44312" rIns="88624" bIns="44312" rtlCol="0" anchor="b"/>
          <a:lstStyle>
            <a:lvl1pPr algn="l">
              <a:defRPr sz="1200"/>
            </a:lvl1pPr>
          </a:lstStyle>
          <a:p>
            <a:endParaRPr lang="en-ZA"/>
          </a:p>
        </p:txBody>
      </p:sp>
      <p:sp>
        <p:nvSpPr>
          <p:cNvPr id="7" name="Slide Number Placeholder 6"/>
          <p:cNvSpPr>
            <a:spLocks noGrp="1"/>
          </p:cNvSpPr>
          <p:nvPr>
            <p:ph type="sldNum" sz="quarter" idx="5"/>
          </p:nvPr>
        </p:nvSpPr>
        <p:spPr>
          <a:xfrm>
            <a:off x="3884923" y="9448908"/>
            <a:ext cx="2971544" cy="498367"/>
          </a:xfrm>
          <a:prstGeom prst="rect">
            <a:avLst/>
          </a:prstGeom>
        </p:spPr>
        <p:txBody>
          <a:bodyPr vert="horz" lIns="88624" tIns="44312" rIns="88624" bIns="44312" rtlCol="0" anchor="b"/>
          <a:lstStyle>
            <a:lvl1pPr algn="r">
              <a:defRPr sz="1200"/>
            </a:lvl1pPr>
          </a:lstStyle>
          <a:p>
            <a:fld id="{99613573-EB8A-406B-B2DD-C51944753725}" type="slidenum">
              <a:rPr lang="en-ZA" smtClean="0"/>
              <a:t>‹#›</a:t>
            </a:fld>
            <a:endParaRPr lang="en-ZA"/>
          </a:p>
        </p:txBody>
      </p:sp>
    </p:spTree>
    <p:extLst>
      <p:ext uri="{BB962C8B-B14F-4D97-AF65-F5344CB8AC3E}">
        <p14:creationId xmlns:p14="http://schemas.microsoft.com/office/powerpoint/2010/main" val="3505683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99613573-EB8A-406B-B2DD-C51944753725}" type="slidenum">
              <a:rPr lang="en-ZA" smtClean="0"/>
              <a:t>1</a:t>
            </a:fld>
            <a:endParaRPr lang="en-ZA"/>
          </a:p>
        </p:txBody>
      </p:sp>
    </p:spTree>
    <p:extLst>
      <p:ext uri="{BB962C8B-B14F-4D97-AF65-F5344CB8AC3E}">
        <p14:creationId xmlns:p14="http://schemas.microsoft.com/office/powerpoint/2010/main" val="68274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474E5A-8CFA-43A4-B44C-016C661DD597}" type="datetime1">
              <a:rPr lang="en-US" smtClean="0"/>
              <a:t>7/15/2019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CF9A101-593B-405E-B8B7-4343B6C96AA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300465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CE397-E076-4E01-AD01-99C665094EC5}" type="datetime1">
              <a:rPr lang="en-US" smtClean="0"/>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9A101-593B-405E-B8B7-4343B6C96AA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3139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C1A09-EA66-4F34-80F8-2D9A151891C1}" type="datetime1">
              <a:rPr lang="en-US" smtClean="0"/>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9A101-593B-405E-B8B7-4343B6C96AA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3810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5C966-D74E-44A1-8883-724896284CB2}" type="datetime1">
              <a:rPr lang="en-US" smtClean="0"/>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9A101-593B-405E-B8B7-4343B6C96AA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781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5E33CB-A73D-40AD-A9CA-126D2976D362}" type="datetime1">
              <a:rPr lang="en-US" smtClean="0"/>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9A101-593B-405E-B8B7-4343B6C96AA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2067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4E6D52-AAE8-48F9-9159-DA74C412CB13}" type="datetime1">
              <a:rPr lang="en-US" smtClean="0"/>
              <a:t>7/15/2019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9A101-593B-405E-B8B7-4343B6C96AA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562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332E0B-499D-4B41-BC24-F3903B6B4FE5}" type="datetime1">
              <a:rPr lang="en-US" smtClean="0"/>
              <a:t>7/15/2019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F9A101-593B-405E-B8B7-4343B6C96AA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161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8F8FC5-258B-4213-9C3F-1AF60C142D2D}" type="datetime1">
              <a:rPr lang="en-US" smtClean="0"/>
              <a:t>7/15/2019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F9A101-593B-405E-B8B7-4343B6C96AA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7337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0BFA3C-28CF-4B8E-B15D-E5ACD6C8F560}" type="datetime1">
              <a:rPr lang="en-US" smtClean="0"/>
              <a:t>7/15/2019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F9A101-593B-405E-B8B7-4343B6C96AA8}" type="slidenum">
              <a:rPr lang="en-US" smtClean="0"/>
              <a:t>‹#›</a:t>
            </a:fld>
            <a:endParaRPr lang="en-US"/>
          </a:p>
        </p:txBody>
      </p:sp>
    </p:spTree>
    <p:extLst>
      <p:ext uri="{BB962C8B-B14F-4D97-AF65-F5344CB8AC3E}">
        <p14:creationId xmlns:p14="http://schemas.microsoft.com/office/powerpoint/2010/main" val="407311873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FD4D09-9CA3-47CF-AEC1-F6AE51A5106E}" type="datetime1">
              <a:rPr lang="en-US" smtClean="0"/>
              <a:t>7/15/2019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9A101-593B-405E-B8B7-4343B6C96AA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1369363"/>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2EA220C-BDE9-4F9D-8E40-543DD8BB4E58}" type="datetime1">
              <a:rPr lang="en-US" smtClean="0"/>
              <a:t>7/15/2019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FCF9A101-593B-405E-B8B7-4343B6C96AA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635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F459C0E-58E0-46D5-BD73-FF9C7A0A49AC}" type="datetime1">
              <a:rPr lang="en-US" smtClean="0"/>
              <a:t>7/15/2019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CF9A101-593B-405E-B8B7-4343B6C96AA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876303"/>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8454B2E-D2DB-42C2-A224-BCEC47B86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08B61146-1CF0-40E1-B66E-C22BD9207E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1964987" y="802298"/>
            <a:ext cx="9089865" cy="3822329"/>
          </a:xfrm>
        </p:spPr>
        <p:txBody>
          <a:bodyPr>
            <a:normAutofit/>
          </a:bodyPr>
          <a:lstStyle/>
          <a:p>
            <a:r>
              <a:rPr lang="en-US" b="1" dirty="0"/>
              <a:t>FIL251 2019</a:t>
            </a:r>
          </a:p>
        </p:txBody>
      </p:sp>
      <p:sp>
        <p:nvSpPr>
          <p:cNvPr id="3" name="Subtitle 2"/>
          <p:cNvSpPr>
            <a:spLocks noGrp="1"/>
          </p:cNvSpPr>
          <p:nvPr>
            <p:ph type="subTitle" idx="1"/>
          </p:nvPr>
        </p:nvSpPr>
        <p:spPr>
          <a:xfrm>
            <a:off x="1964988" y="4941662"/>
            <a:ext cx="9089864" cy="977621"/>
          </a:xfrm>
        </p:spPr>
        <p:txBody>
          <a:bodyPr>
            <a:normAutofit/>
          </a:bodyPr>
          <a:lstStyle/>
          <a:p>
            <a:r>
              <a:rPr lang="en-US" dirty="0"/>
              <a:t>WEEK 1: Introduction</a:t>
            </a:r>
          </a:p>
        </p:txBody>
      </p:sp>
      <p:cxnSp>
        <p:nvCxnSpPr>
          <p:cNvPr id="12" name="Straight Connector 11">
            <a:extLst>
              <a:ext uri="{FF2B5EF4-FFF2-40B4-BE49-F238E27FC236}">
                <a16:creationId xmlns:a16="http://schemas.microsoft.com/office/drawing/2014/main" xmlns="" id="{7AE5065C-30A9-480A-9E93-74CC1490293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4" name="Picture 13">
            <a:extLst>
              <a:ext uri="{FF2B5EF4-FFF2-40B4-BE49-F238E27FC236}">
                <a16:creationId xmlns:a16="http://schemas.microsoft.com/office/drawing/2014/main" xmlns="" id="{2F948680-1810-4961-805C-D0C28E7E93E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4" name="Slide Number Placeholder 3"/>
          <p:cNvSpPr>
            <a:spLocks noGrp="1"/>
          </p:cNvSpPr>
          <p:nvPr>
            <p:ph type="sldNum" sz="quarter" idx="12"/>
          </p:nvPr>
        </p:nvSpPr>
        <p:spPr/>
        <p:txBody>
          <a:bodyPr/>
          <a:lstStyle/>
          <a:p>
            <a:fld id="{FCF9A101-593B-405E-B8B7-4343B6C96AA8}" type="slidenum">
              <a:rPr lang="en-US" smtClean="0"/>
              <a:t>1</a:t>
            </a:fld>
            <a:endParaRPr lang="en-US"/>
          </a:p>
        </p:txBody>
      </p:sp>
    </p:spTree>
    <p:extLst>
      <p:ext uri="{BB962C8B-B14F-4D97-AF65-F5344CB8AC3E}">
        <p14:creationId xmlns:p14="http://schemas.microsoft.com/office/powerpoint/2010/main" val="1679807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636" y="988604"/>
            <a:ext cx="10131425" cy="706381"/>
          </a:xfrm>
        </p:spPr>
        <p:txBody>
          <a:bodyPr>
            <a:normAutofit/>
          </a:bodyPr>
          <a:lstStyle/>
          <a:p>
            <a:pPr algn="ctr"/>
            <a:r>
              <a:rPr lang="en-US" sz="4000" dirty="0">
                <a:latin typeface="Calibri" panose="020F0502020204030204" pitchFamily="34" charset="0"/>
                <a:cs typeface="Calibri" panose="020F0502020204030204" pitchFamily="34" charset="0"/>
              </a:rPr>
              <a:t>FIL 251 Course Structure</a:t>
            </a:r>
          </a:p>
        </p:txBody>
      </p:sp>
      <p:sp>
        <p:nvSpPr>
          <p:cNvPr id="5" name="Content Placeholder 2"/>
          <p:cNvSpPr txBox="1">
            <a:spLocks/>
          </p:cNvSpPr>
          <p:nvPr/>
        </p:nvSpPr>
        <p:spPr>
          <a:xfrm>
            <a:off x="1163636" y="2125374"/>
            <a:ext cx="11061700" cy="2607251"/>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ZA" dirty="0">
                <a:latin typeface="Calibri" panose="020F0502020204030204" pitchFamily="34" charset="0"/>
                <a:cs typeface="Calibri" panose="020F0502020204030204" pitchFamily="34" charset="0"/>
              </a:rPr>
              <a:t> Ethical Theories: Content lectures</a:t>
            </a:r>
          </a:p>
          <a:p>
            <a:r>
              <a:rPr lang="en-ZA" dirty="0">
                <a:latin typeface="Calibri" panose="020F0502020204030204" pitchFamily="34" charset="0"/>
                <a:cs typeface="Calibri" panose="020F0502020204030204" pitchFamily="34" charset="0"/>
              </a:rPr>
              <a:t> Case Studies: Discussion Lectures</a:t>
            </a:r>
          </a:p>
          <a:p>
            <a:r>
              <a:rPr lang="en-ZA" dirty="0">
                <a:latin typeface="Calibri" panose="020F0502020204030204" pitchFamily="34" charset="0"/>
                <a:cs typeface="Calibri" panose="020F0502020204030204" pitchFamily="34" charset="0"/>
              </a:rPr>
              <a:t> Critical Thinking Skills: Tutorials</a:t>
            </a:r>
          </a:p>
          <a:p>
            <a:endParaRPr lang="en-ZA" sz="5400"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FCF9A101-593B-405E-B8B7-4343B6C96AA8}" type="slidenum">
              <a:rPr lang="en-US" smtClean="0"/>
              <a:t>10</a:t>
            </a:fld>
            <a:endParaRPr lang="en-US"/>
          </a:p>
        </p:txBody>
      </p:sp>
    </p:spTree>
    <p:extLst>
      <p:ext uri="{BB962C8B-B14F-4D97-AF65-F5344CB8AC3E}">
        <p14:creationId xmlns:p14="http://schemas.microsoft.com/office/powerpoint/2010/main" val="41716652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333333"/>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10000"/>
                                  </p:iterate>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333333"/>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wd">
                                    <p:tmPct val="10000"/>
                                  </p:iterate>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170" y="961431"/>
            <a:ext cx="10131425" cy="811613"/>
          </a:xfrm>
        </p:spPr>
        <p:txBody>
          <a:bodyPr>
            <a:normAutofit/>
          </a:bodyPr>
          <a:lstStyle/>
          <a:p>
            <a:pPr algn="ctr"/>
            <a:r>
              <a:rPr lang="en-US" sz="4000" dirty="0">
                <a:latin typeface="Calibri" panose="020F0502020204030204" pitchFamily="34" charset="0"/>
                <a:cs typeface="Calibri" panose="020F0502020204030204" pitchFamily="34" charset="0"/>
              </a:rPr>
              <a:t>How to pass fil251</a:t>
            </a:r>
          </a:p>
        </p:txBody>
      </p:sp>
      <p:sp>
        <p:nvSpPr>
          <p:cNvPr id="5" name="Content Placeholder 2"/>
          <p:cNvSpPr txBox="1">
            <a:spLocks/>
          </p:cNvSpPr>
          <p:nvPr/>
        </p:nvSpPr>
        <p:spPr>
          <a:xfrm>
            <a:off x="6297883" y="1921469"/>
            <a:ext cx="5329349" cy="3975100"/>
          </a:xfrm>
          <a:prstGeom prst="rect">
            <a:avLst/>
          </a:prstGeom>
        </p:spPr>
        <p:txBody>
          <a:bodyPr vert="horz" lIns="91440" tIns="45720" rIns="91440" bIns="45720" numCol="1"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p:txBody>
      </p:sp>
      <p:sp>
        <p:nvSpPr>
          <p:cNvPr id="14" name="Content Placeholder 2"/>
          <p:cNvSpPr txBox="1">
            <a:spLocks/>
          </p:cNvSpPr>
          <p:nvPr/>
        </p:nvSpPr>
        <p:spPr>
          <a:xfrm>
            <a:off x="885439" y="2356366"/>
            <a:ext cx="5008679" cy="3975100"/>
          </a:xfrm>
          <a:prstGeom prst="rect">
            <a:avLst/>
          </a:prstGeom>
        </p:spPr>
        <p:txBody>
          <a:bodyPr vert="horz" lIns="91440" tIns="45720" rIns="91440" bIns="45720" numCol="1"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latin typeface="Calibri" panose="020F0502020204030204" pitchFamily="34" charset="0"/>
                <a:cs typeface="Calibri" panose="020F0502020204030204" pitchFamily="34" charset="0"/>
              </a:rPr>
              <a:t>BE AWARE</a:t>
            </a:r>
          </a:p>
          <a:p>
            <a:pPr lvl="1"/>
            <a:r>
              <a:rPr lang="en-US" dirty="0">
                <a:latin typeface="Calibri" panose="020F0502020204030204" pitchFamily="34" charset="0"/>
                <a:cs typeface="Calibri" panose="020F0502020204030204" pitchFamily="34" charset="0"/>
              </a:rPr>
              <a:t>The Study Guide</a:t>
            </a:r>
          </a:p>
          <a:p>
            <a:pPr lvl="1"/>
            <a:r>
              <a:rPr lang="en-US" dirty="0">
                <a:latin typeface="Calibri" panose="020F0502020204030204" pitchFamily="34" charset="0"/>
                <a:cs typeface="Calibri" panose="020F0502020204030204" pitchFamily="34" charset="0"/>
              </a:rPr>
              <a:t>Plagiarism</a:t>
            </a:r>
          </a:p>
          <a:p>
            <a:pPr lvl="1"/>
            <a:r>
              <a:rPr lang="en-US" dirty="0">
                <a:latin typeface="Calibri" panose="020F0502020204030204" pitchFamily="34" charset="0"/>
                <a:cs typeface="Calibri" panose="020F0502020204030204" pitchFamily="34" charset="0"/>
              </a:rPr>
              <a:t>Marks on Click Up</a:t>
            </a:r>
          </a:p>
          <a:p>
            <a:r>
              <a:rPr lang="en-US" dirty="0">
                <a:latin typeface="Calibri" panose="020F0502020204030204" pitchFamily="34" charset="0"/>
                <a:cs typeface="Calibri" panose="020F0502020204030204" pitchFamily="34" charset="0"/>
              </a:rPr>
              <a:t>PARTICIPATE</a:t>
            </a:r>
          </a:p>
          <a:p>
            <a:pPr lvl="1"/>
            <a:r>
              <a:rPr lang="en-US" dirty="0">
                <a:latin typeface="Calibri" panose="020F0502020204030204" pitchFamily="34" charset="0"/>
                <a:cs typeface="Calibri" panose="020F0502020204030204" pitchFamily="34" charset="0"/>
              </a:rPr>
              <a:t>Lectures + Tutorial Classes</a:t>
            </a:r>
          </a:p>
          <a:p>
            <a:pPr lvl="1"/>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xmlns="" id="{7F3DB2FE-8CD6-3746-A182-9D76CFE928ED}"/>
              </a:ext>
            </a:extLst>
          </p:cNvPr>
          <p:cNvSpPr txBox="1"/>
          <p:nvPr/>
        </p:nvSpPr>
        <p:spPr>
          <a:xfrm>
            <a:off x="6297883" y="2356366"/>
            <a:ext cx="4518800" cy="3077766"/>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PREPARE</a:t>
            </a:r>
          </a:p>
          <a:p>
            <a:pPr marL="742950" lvl="1"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Class tests</a:t>
            </a:r>
          </a:p>
          <a:p>
            <a:pPr marL="742950" lvl="1"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Semester Test</a:t>
            </a:r>
          </a:p>
          <a:p>
            <a:pPr marL="742950" lvl="1"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Tutorial Assignments</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CONSULT!</a:t>
            </a:r>
          </a:p>
          <a:p>
            <a:pPr marL="742950" lvl="1"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Lecturer</a:t>
            </a:r>
          </a:p>
          <a:p>
            <a:pPr marL="742950" lvl="1"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Tutor</a:t>
            </a:r>
          </a:p>
          <a:p>
            <a:endParaRPr lang="en-US" dirty="0"/>
          </a:p>
        </p:txBody>
      </p:sp>
      <p:sp>
        <p:nvSpPr>
          <p:cNvPr id="3" name="Slide Number Placeholder 2"/>
          <p:cNvSpPr>
            <a:spLocks noGrp="1"/>
          </p:cNvSpPr>
          <p:nvPr>
            <p:ph type="sldNum" sz="quarter" idx="12"/>
          </p:nvPr>
        </p:nvSpPr>
        <p:spPr/>
        <p:txBody>
          <a:bodyPr/>
          <a:lstStyle/>
          <a:p>
            <a:fld id="{FCF9A101-593B-405E-B8B7-4343B6C96AA8}" type="slidenum">
              <a:rPr lang="en-US" smtClean="0"/>
              <a:t>11</a:t>
            </a:fld>
            <a:endParaRPr lang="en-US"/>
          </a:p>
        </p:txBody>
      </p:sp>
    </p:spTree>
    <p:extLst>
      <p:ext uri="{BB962C8B-B14F-4D97-AF65-F5344CB8AC3E}">
        <p14:creationId xmlns:p14="http://schemas.microsoft.com/office/powerpoint/2010/main" val="17495336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subTnLst>
                                    <p:animClr clrSpc="rgb" dir="cw">
                                      <p:cBhvr override="childStyle">
                                        <p:cTn dur="1" fill="hold" display="0" masterRel="nextClick" afterEffect="1"/>
                                        <p:tgtEl>
                                          <p:spTgt spid="14">
                                            <p:txEl>
                                              <p:pRg st="0" end="0"/>
                                            </p:txEl>
                                          </p:spTgt>
                                        </p:tgtEl>
                                        <p:attrNameLst>
                                          <p:attrName>ppt_c</p:attrName>
                                        </p:attrNameLst>
                                      </p:cBhvr>
                                      <p:to>
                                        <a:srgbClr val="333333"/>
                                      </p:to>
                                    </p:animClr>
                                  </p:subTnLst>
                                </p:cTn>
                              </p:par>
                              <p:par>
                                <p:cTn id="8" presetID="10" presetClass="entr" presetSubtype="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subTnLst>
                                    <p:animClr clrSpc="rgb" dir="cw">
                                      <p:cBhvr override="childStyle">
                                        <p:cTn dur="1" fill="hold" display="0" masterRel="nextClick" afterEffect="1"/>
                                        <p:tgtEl>
                                          <p:spTgt spid="14">
                                            <p:txEl>
                                              <p:pRg st="1" end="1"/>
                                            </p:txEl>
                                          </p:spTgt>
                                        </p:tgtEl>
                                        <p:attrNameLst>
                                          <p:attrName>ppt_c</p:attrName>
                                        </p:attrNameLst>
                                      </p:cBhvr>
                                      <p:to>
                                        <a:srgbClr val="333333"/>
                                      </p:to>
                                    </p:animClr>
                                  </p:sub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subTnLst>
                                    <p:animClr clrSpc="rgb" dir="cw">
                                      <p:cBhvr override="childStyle">
                                        <p:cTn dur="1" fill="hold" display="0" masterRel="nextClick" afterEffect="1"/>
                                        <p:tgtEl>
                                          <p:spTgt spid="14">
                                            <p:txEl>
                                              <p:pRg st="2" end="2"/>
                                            </p:txEl>
                                          </p:spTgt>
                                        </p:tgtEl>
                                        <p:attrNameLst>
                                          <p:attrName>ppt_c</p:attrName>
                                        </p:attrNameLst>
                                      </p:cBhvr>
                                      <p:to>
                                        <a:srgbClr val="333333"/>
                                      </p:to>
                                    </p:animClr>
                                  </p:subTnLst>
                                </p:cTn>
                              </p:par>
                              <p:par>
                                <p:cTn id="14" presetID="10" presetClass="entr" presetSubtype="0"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500"/>
                                        <p:tgtEl>
                                          <p:spTgt spid="14">
                                            <p:txEl>
                                              <p:pRg st="3" end="3"/>
                                            </p:txEl>
                                          </p:spTgt>
                                        </p:tgtEl>
                                      </p:cBhvr>
                                    </p:animEffect>
                                  </p:childTnLst>
                                  <p:subTnLst>
                                    <p:animClr clrSpc="rgb" dir="cw">
                                      <p:cBhvr override="childStyle">
                                        <p:cTn dur="1" fill="hold" display="0" masterRel="nextClick" afterEffect="1"/>
                                        <p:tgtEl>
                                          <p:spTgt spid="14">
                                            <p:txEl>
                                              <p:pRg st="3" end="3"/>
                                            </p:txEl>
                                          </p:spTgt>
                                        </p:tgtEl>
                                        <p:attrNameLst>
                                          <p:attrName>ppt_c</p:attrName>
                                        </p:attrNameLst>
                                      </p:cBhvr>
                                      <p:to>
                                        <a:srgbClr val="333333"/>
                                      </p:to>
                                    </p:animClr>
                                  </p:subTnLst>
                                </p:cTn>
                              </p:par>
                              <p:par>
                                <p:cTn id="17" presetID="10" presetClass="entr" presetSubtype="0" fill="hold"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fade">
                                      <p:cBhvr>
                                        <p:cTn id="19" dur="500"/>
                                        <p:tgtEl>
                                          <p:spTgt spid="14">
                                            <p:txEl>
                                              <p:pRg st="4" end="4"/>
                                            </p:txEl>
                                          </p:spTgt>
                                        </p:tgtEl>
                                      </p:cBhvr>
                                    </p:animEffect>
                                  </p:childTnLst>
                                  <p:subTnLst>
                                    <p:animClr clrSpc="rgb" dir="cw">
                                      <p:cBhvr override="childStyle">
                                        <p:cTn dur="1" fill="hold" display="0" masterRel="nextClick" afterEffect="1"/>
                                        <p:tgtEl>
                                          <p:spTgt spid="14">
                                            <p:txEl>
                                              <p:pRg st="4" end="4"/>
                                            </p:txEl>
                                          </p:spTgt>
                                        </p:tgtEl>
                                        <p:attrNameLst>
                                          <p:attrName>ppt_c</p:attrName>
                                        </p:attrNameLst>
                                      </p:cBhvr>
                                      <p:to>
                                        <a:srgbClr val="333333"/>
                                      </p:to>
                                    </p:animClr>
                                  </p:subTnLst>
                                </p:cTn>
                              </p:par>
                              <p:par>
                                <p:cTn id="20" presetID="10" presetClass="entr" presetSubtype="0" fill="hold"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fade">
                                      <p:cBhvr>
                                        <p:cTn id="22" dur="500"/>
                                        <p:tgtEl>
                                          <p:spTgt spid="14">
                                            <p:txEl>
                                              <p:pRg st="5" end="5"/>
                                            </p:txEl>
                                          </p:spTgt>
                                        </p:tgtEl>
                                      </p:cBhvr>
                                    </p:animEffect>
                                  </p:childTnLst>
                                  <p:subTnLst>
                                    <p:animClr clrSpc="rgb" dir="cw">
                                      <p:cBhvr override="childStyle">
                                        <p:cTn dur="1" fill="hold" display="0" masterRel="nextClick" afterEffect="1"/>
                                        <p:tgtEl>
                                          <p:spTgt spid="14">
                                            <p:txEl>
                                              <p:pRg st="5" end="5"/>
                                            </p:txEl>
                                          </p:spTgt>
                                        </p:tgtEl>
                                        <p:attrNameLst>
                                          <p:attrName>ppt_c</p:attrName>
                                        </p:attrNameLst>
                                      </p:cBhvr>
                                      <p:to>
                                        <a:srgbClr val="333333"/>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D0EAC-1D21-3E43-A7E2-3E106A6CDBDD}"/>
              </a:ext>
            </a:extLst>
          </p:cNvPr>
          <p:cNvSpPr>
            <a:spLocks noGrp="1"/>
          </p:cNvSpPr>
          <p:nvPr>
            <p:ph type="title"/>
          </p:nvPr>
        </p:nvSpPr>
        <p:spPr/>
        <p:txBody>
          <a:bodyPr/>
          <a:lstStyle/>
          <a:p>
            <a:pPr algn="ctr"/>
            <a:r>
              <a:rPr lang="en-US" dirty="0"/>
              <a:t>How to fail fil251</a:t>
            </a:r>
          </a:p>
        </p:txBody>
      </p:sp>
      <p:sp>
        <p:nvSpPr>
          <p:cNvPr id="3" name="Content Placeholder 2">
            <a:extLst>
              <a:ext uri="{FF2B5EF4-FFF2-40B4-BE49-F238E27FC236}">
                <a16:creationId xmlns:a16="http://schemas.microsoft.com/office/drawing/2014/main" xmlns="" id="{2BBA592B-A44A-FD43-BB7B-A5A0897C387D}"/>
              </a:ext>
            </a:extLst>
          </p:cNvPr>
          <p:cNvSpPr>
            <a:spLocks noGrp="1"/>
          </p:cNvSpPr>
          <p:nvPr>
            <p:ph idx="1"/>
          </p:nvPr>
        </p:nvSpPr>
        <p:spPr>
          <a:xfrm>
            <a:off x="1451579" y="2015732"/>
            <a:ext cx="9603275" cy="3827507"/>
          </a:xfrm>
        </p:spPr>
        <p:txBody>
          <a:bodyPr>
            <a:normAutofit lnSpcReduction="10000"/>
          </a:bodyPr>
          <a:lstStyle/>
          <a:p>
            <a:r>
              <a:rPr lang="en-US" sz="2600" dirty="0"/>
              <a:t>Miss lectures and don’t prepare for them</a:t>
            </a:r>
          </a:p>
          <a:p>
            <a:r>
              <a:rPr lang="en-US" sz="2600" dirty="0"/>
              <a:t>Miss tutorial classes</a:t>
            </a:r>
          </a:p>
          <a:p>
            <a:r>
              <a:rPr lang="en-US" sz="2600" dirty="0"/>
              <a:t>Decide your questions don’t matter</a:t>
            </a:r>
          </a:p>
          <a:p>
            <a:r>
              <a:rPr lang="en-US" sz="2600" dirty="0"/>
              <a:t>Decide to check out</a:t>
            </a:r>
          </a:p>
          <a:p>
            <a:r>
              <a:rPr lang="en-US" sz="2600" dirty="0"/>
              <a:t>Believe that since you’re doing amazing in your other courses, this one should be a breeze</a:t>
            </a:r>
          </a:p>
          <a:p>
            <a:r>
              <a:rPr lang="en-US" sz="2600" dirty="0"/>
              <a:t>Best tip: Don’t consider asking for help!</a:t>
            </a:r>
          </a:p>
        </p:txBody>
      </p:sp>
      <p:sp>
        <p:nvSpPr>
          <p:cNvPr id="4" name="Slide Number Placeholder 3"/>
          <p:cNvSpPr>
            <a:spLocks noGrp="1"/>
          </p:cNvSpPr>
          <p:nvPr>
            <p:ph type="sldNum" sz="quarter" idx="12"/>
          </p:nvPr>
        </p:nvSpPr>
        <p:spPr/>
        <p:txBody>
          <a:bodyPr/>
          <a:lstStyle/>
          <a:p>
            <a:fld id="{FCF9A101-593B-405E-B8B7-4343B6C96AA8}" type="slidenum">
              <a:rPr lang="en-US" smtClean="0"/>
              <a:t>12</a:t>
            </a:fld>
            <a:endParaRPr lang="en-US"/>
          </a:p>
        </p:txBody>
      </p:sp>
    </p:spTree>
    <p:extLst>
      <p:ext uri="{BB962C8B-B14F-4D97-AF65-F5344CB8AC3E}">
        <p14:creationId xmlns:p14="http://schemas.microsoft.com/office/powerpoint/2010/main" val="91726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462" y="0"/>
            <a:ext cx="10131425" cy="1456267"/>
          </a:xfrm>
        </p:spPr>
        <p:txBody>
          <a:bodyPr/>
          <a:lstStyle/>
          <a:p>
            <a:r>
              <a:rPr lang="en-US" dirty="0"/>
              <a:t>Next Time &amp; Admin</a:t>
            </a:r>
          </a:p>
        </p:txBody>
      </p:sp>
      <p:sp>
        <p:nvSpPr>
          <p:cNvPr id="5" name="Content Placeholder 2"/>
          <p:cNvSpPr txBox="1">
            <a:spLocks/>
          </p:cNvSpPr>
          <p:nvPr/>
        </p:nvSpPr>
        <p:spPr>
          <a:xfrm>
            <a:off x="772009" y="1456267"/>
            <a:ext cx="10396330" cy="4745750"/>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latin typeface="Calibri" panose="020F0502020204030204" pitchFamily="34" charset="0"/>
                <a:cs typeface="Calibri" panose="020F0502020204030204" pitchFamily="34" charset="0"/>
              </a:rPr>
              <a:t>Prescribed Textbook: M. J. </a:t>
            </a:r>
            <a:r>
              <a:rPr lang="en-US" dirty="0" err="1">
                <a:latin typeface="Calibri" panose="020F0502020204030204" pitchFamily="34" charset="0"/>
                <a:cs typeface="Calibri" panose="020F0502020204030204" pitchFamily="34" charset="0"/>
              </a:rPr>
              <a:t>Sandel</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What’s The Right Thing to Do </a:t>
            </a:r>
            <a:r>
              <a:rPr lang="en-US" dirty="0">
                <a:latin typeface="Calibri" panose="020F0502020204030204" pitchFamily="34" charset="0"/>
                <a:cs typeface="Calibri" panose="020F0502020204030204" pitchFamily="34" charset="0"/>
              </a:rPr>
              <a:t>(2009). + The other texts already uploaded on </a:t>
            </a:r>
            <a:r>
              <a:rPr lang="en-US" dirty="0" err="1">
                <a:latin typeface="Calibri" panose="020F0502020204030204" pitchFamily="34" charset="0"/>
                <a:cs typeface="Calibri" panose="020F0502020204030204" pitchFamily="34" charset="0"/>
              </a:rPr>
              <a:t>clickup</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What is Corruption? </a:t>
            </a:r>
            <a:r>
              <a:rPr lang="en-US" b="1" i="1" dirty="0">
                <a:latin typeface="Calibri" panose="020F0502020204030204" pitchFamily="34" charset="0"/>
                <a:cs typeface="Calibri" panose="020F0502020204030204" pitchFamily="34" charset="0"/>
              </a:rPr>
              <a:t>(NB Study for class test!)</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Make friends with our </a:t>
            </a:r>
            <a:r>
              <a:rPr lang="en-US" b="1" dirty="0" err="1">
                <a:latin typeface="Calibri" panose="020F0502020204030204" pitchFamily="34" charset="0"/>
                <a:cs typeface="Calibri" panose="020F0502020204030204" pitchFamily="34" charset="0"/>
              </a:rPr>
              <a:t>ClickUp</a:t>
            </a:r>
            <a:r>
              <a:rPr lang="en-US" b="1" dirty="0">
                <a:latin typeface="Calibri" panose="020F0502020204030204" pitchFamily="34" charset="0"/>
                <a:cs typeface="Calibri" panose="020F0502020204030204" pitchFamily="34" charset="0"/>
              </a:rPr>
              <a:t> page</a:t>
            </a:r>
            <a:endParaRPr lang="en-US" dirty="0">
              <a:latin typeface="Calibri" panose="020F0502020204030204" pitchFamily="34" charset="0"/>
              <a:cs typeface="Calibri" panose="020F0502020204030204" pitchFamily="34" charset="0"/>
            </a:endParaRPr>
          </a:p>
          <a:p>
            <a:r>
              <a:rPr lang="en-US" b="1" i="1" dirty="0">
                <a:latin typeface="Calibri" panose="020F0502020204030204" pitchFamily="34" charset="0"/>
                <a:cs typeface="Calibri" panose="020F0502020204030204" pitchFamily="34" charset="0"/>
              </a:rPr>
              <a:t>Register </a:t>
            </a:r>
            <a:r>
              <a:rPr lang="en-US" dirty="0">
                <a:latin typeface="Calibri" panose="020F0502020204030204" pitchFamily="34" charset="0"/>
                <a:cs typeface="Calibri" panose="020F0502020204030204" pitchFamily="34" charset="0"/>
              </a:rPr>
              <a:t>for a</a:t>
            </a:r>
            <a:r>
              <a:rPr lang="en-US" b="1" i="1" dirty="0">
                <a:latin typeface="Calibri" panose="020F0502020204030204" pitchFamily="34" charset="0"/>
                <a:cs typeface="Calibri" panose="020F0502020204030204" pitchFamily="34" charset="0"/>
              </a:rPr>
              <a:t> tutorial group by the end of the week!</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Check out the </a:t>
            </a:r>
            <a:r>
              <a:rPr lang="en-US" b="1" dirty="0">
                <a:latin typeface="Calibri" panose="020F0502020204030204" pitchFamily="34" charset="0"/>
                <a:cs typeface="Calibri" panose="020F0502020204030204" pitchFamily="34" charset="0"/>
              </a:rPr>
              <a:t>recommended materials </a:t>
            </a:r>
            <a:endParaRPr lang="en-US" dirty="0">
              <a:latin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FCF9A101-593B-405E-B8B7-4343B6C96AA8}" type="slidenum">
              <a:rPr lang="en-US" smtClean="0"/>
              <a:t>13</a:t>
            </a:fld>
            <a:endParaRPr lang="en-US"/>
          </a:p>
        </p:txBody>
      </p:sp>
    </p:spTree>
    <p:extLst>
      <p:ext uri="{BB962C8B-B14F-4D97-AF65-F5344CB8AC3E}">
        <p14:creationId xmlns:p14="http://schemas.microsoft.com/office/powerpoint/2010/main" val="20305062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10000"/>
                                  </p:iterate>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333333"/>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10000"/>
                                  </p:iterate>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333333"/>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wd">
                                    <p:tmPct val="10000"/>
                                  </p:iterate>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333333"/>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wd">
                                    <p:tmPct val="10000"/>
                                  </p:iterate>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333333"/>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wd">
                                    <p:tmPct val="10000"/>
                                  </p:iterate>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C54C5-4E80-BC46-BE73-B0333E578E86}"/>
              </a:ext>
            </a:extLst>
          </p:cNvPr>
          <p:cNvSpPr>
            <a:spLocks noGrp="1"/>
          </p:cNvSpPr>
          <p:nvPr>
            <p:ph type="title"/>
          </p:nvPr>
        </p:nvSpPr>
        <p:spPr/>
        <p:txBody>
          <a:bodyPr>
            <a:normAutofit/>
          </a:bodyPr>
          <a:lstStyle/>
          <a:p>
            <a:pPr algn="ctr"/>
            <a:r>
              <a:rPr lang="en-US" sz="4000" dirty="0"/>
              <a:t>Rules</a:t>
            </a:r>
          </a:p>
        </p:txBody>
      </p:sp>
      <p:sp>
        <p:nvSpPr>
          <p:cNvPr id="3" name="Content Placeholder 2">
            <a:extLst>
              <a:ext uri="{FF2B5EF4-FFF2-40B4-BE49-F238E27FC236}">
                <a16:creationId xmlns:a16="http://schemas.microsoft.com/office/drawing/2014/main" xmlns="" id="{09D277E2-FB80-404A-A886-65D631EBC0D4}"/>
              </a:ext>
            </a:extLst>
          </p:cNvPr>
          <p:cNvSpPr>
            <a:spLocks noGrp="1"/>
          </p:cNvSpPr>
          <p:nvPr>
            <p:ph idx="1"/>
          </p:nvPr>
        </p:nvSpPr>
        <p:spPr>
          <a:xfrm>
            <a:off x="211873" y="2065868"/>
            <a:ext cx="10605353" cy="3766220"/>
          </a:xfrm>
        </p:spPr>
        <p:txBody>
          <a:bodyPr>
            <a:normAutofit/>
          </a:bodyPr>
          <a:lstStyle/>
          <a:p>
            <a:pPr marL="457200" indent="-457200">
              <a:buFont typeface="+mj-lt"/>
              <a:buAutoNum type="arabicPeriod"/>
            </a:pPr>
            <a:r>
              <a:rPr lang="en-US" dirty="0">
                <a:solidFill>
                  <a:schemeClr val="accent2">
                    <a:lumMod val="75000"/>
                  </a:schemeClr>
                </a:solidFill>
              </a:rPr>
              <a:t>Only ONE person speaks at a time. </a:t>
            </a:r>
          </a:p>
          <a:p>
            <a:pPr marL="457200" indent="-457200">
              <a:buFont typeface="+mj-lt"/>
              <a:buAutoNum type="arabicPeriod"/>
            </a:pPr>
            <a:r>
              <a:rPr lang="en-US" dirty="0">
                <a:solidFill>
                  <a:schemeClr val="accent2">
                    <a:lumMod val="75000"/>
                  </a:schemeClr>
                </a:solidFill>
              </a:rPr>
              <a:t>NO talking to your ‘friend’ or friend unless asked to.</a:t>
            </a:r>
          </a:p>
          <a:p>
            <a:pPr marL="457200" indent="-457200">
              <a:buFont typeface="+mj-lt"/>
              <a:buAutoNum type="arabicPeriod"/>
            </a:pPr>
            <a:r>
              <a:rPr lang="en-US" dirty="0">
                <a:solidFill>
                  <a:schemeClr val="accent2">
                    <a:lumMod val="75000"/>
                  </a:schemeClr>
                </a:solidFill>
              </a:rPr>
              <a:t>NO recording of the lectures on cellphones or other devices. IT IS ILLEGAL without permission (you do not have such).</a:t>
            </a:r>
          </a:p>
          <a:p>
            <a:pPr marL="457200" indent="-457200">
              <a:buFont typeface="+mj-lt"/>
              <a:buAutoNum type="arabicPeriod"/>
            </a:pPr>
            <a:r>
              <a:rPr lang="en-US" dirty="0">
                <a:solidFill>
                  <a:schemeClr val="accent2">
                    <a:lumMod val="75000"/>
                  </a:schemeClr>
                </a:solidFill>
              </a:rPr>
              <a:t>Please respect the tutors, myself and our discipline. </a:t>
            </a:r>
          </a:p>
        </p:txBody>
      </p:sp>
      <p:sp>
        <p:nvSpPr>
          <p:cNvPr id="4" name="Slide Number Placeholder 3"/>
          <p:cNvSpPr>
            <a:spLocks noGrp="1"/>
          </p:cNvSpPr>
          <p:nvPr>
            <p:ph type="sldNum" sz="quarter" idx="12"/>
          </p:nvPr>
        </p:nvSpPr>
        <p:spPr/>
        <p:txBody>
          <a:bodyPr/>
          <a:lstStyle/>
          <a:p>
            <a:fld id="{FCF9A101-593B-405E-B8B7-4343B6C96AA8}" type="slidenum">
              <a:rPr lang="en-US" smtClean="0"/>
              <a:t>2</a:t>
            </a:fld>
            <a:endParaRPr lang="en-US"/>
          </a:p>
        </p:txBody>
      </p:sp>
    </p:spTree>
    <p:extLst>
      <p:ext uri="{BB962C8B-B14F-4D97-AF65-F5344CB8AC3E}">
        <p14:creationId xmlns:p14="http://schemas.microsoft.com/office/powerpoint/2010/main" val="360278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261355-CA71-CF48-8525-4984A0F4F154}"/>
              </a:ext>
            </a:extLst>
          </p:cNvPr>
          <p:cNvSpPr>
            <a:spLocks noGrp="1"/>
          </p:cNvSpPr>
          <p:nvPr>
            <p:ph type="title"/>
          </p:nvPr>
        </p:nvSpPr>
        <p:spPr/>
        <p:txBody>
          <a:bodyPr>
            <a:normAutofit/>
          </a:bodyPr>
          <a:lstStyle/>
          <a:p>
            <a:pPr algn="ctr"/>
            <a:r>
              <a:rPr lang="en-US" sz="4000" dirty="0"/>
              <a:t>Why are you here?</a:t>
            </a:r>
          </a:p>
        </p:txBody>
      </p:sp>
      <p:sp>
        <p:nvSpPr>
          <p:cNvPr id="3" name="Content Placeholder 2">
            <a:extLst>
              <a:ext uri="{FF2B5EF4-FFF2-40B4-BE49-F238E27FC236}">
                <a16:creationId xmlns:a16="http://schemas.microsoft.com/office/drawing/2014/main" xmlns="" id="{88685F01-4F4D-1F4F-9257-A260F0F42E5C}"/>
              </a:ext>
            </a:extLst>
          </p:cNvPr>
          <p:cNvSpPr>
            <a:spLocks noGrp="1"/>
          </p:cNvSpPr>
          <p:nvPr>
            <p:ph idx="1"/>
          </p:nvPr>
        </p:nvSpPr>
        <p:spPr>
          <a:xfrm>
            <a:off x="1451578" y="2502485"/>
            <a:ext cx="9603275" cy="3450613"/>
          </a:xfrm>
        </p:spPr>
        <p:txBody>
          <a:bodyPr>
            <a:noAutofit/>
          </a:bodyPr>
          <a:lstStyle/>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ALL situations are constituted by moral dimensions, albeit professional, familial, the lecture hall or in the club.</a:t>
            </a:r>
          </a:p>
          <a:p>
            <a:r>
              <a:rPr lang="en-US" dirty="0">
                <a:latin typeface="Calibri" panose="020F0502020204030204" pitchFamily="34" charset="0"/>
                <a:cs typeface="Calibri" panose="020F0502020204030204" pitchFamily="34" charset="0"/>
              </a:rPr>
              <a:t>You are going to work with humans in your prospective profession. We are going to try and bridge the gap between your discipline and the moral effects it may have on humanity (in one capacity or another).</a:t>
            </a:r>
          </a:p>
          <a:p>
            <a:r>
              <a:rPr lang="en-US" dirty="0">
                <a:latin typeface="Calibri" panose="020F0502020204030204" pitchFamily="34" charset="0"/>
                <a:cs typeface="Calibri" panose="020F0502020204030204" pitchFamily="34" charset="0"/>
              </a:rPr>
              <a:t>Plus, professors around the world agree that this is a constructive, instructive and necessary experience for all students of the EMS. </a:t>
            </a:r>
          </a:p>
        </p:txBody>
      </p:sp>
      <p:sp>
        <p:nvSpPr>
          <p:cNvPr id="4" name="Content Placeholder 2">
            <a:extLst>
              <a:ext uri="{FF2B5EF4-FFF2-40B4-BE49-F238E27FC236}">
                <a16:creationId xmlns:a16="http://schemas.microsoft.com/office/drawing/2014/main" xmlns="" id="{C8FA97FE-6251-F441-8688-A44D47117EA8}"/>
              </a:ext>
            </a:extLst>
          </p:cNvPr>
          <p:cNvSpPr txBox="1">
            <a:spLocks/>
          </p:cNvSpPr>
          <p:nvPr/>
        </p:nvSpPr>
        <p:spPr>
          <a:xfrm>
            <a:off x="1137147" y="2296976"/>
            <a:ext cx="4557212" cy="860572"/>
          </a:xfrm>
          <a:prstGeom prst="rect">
            <a:avLst/>
          </a:prstGeom>
        </p:spPr>
        <p:txBody>
          <a:bodyPr vert="horz" lIns="91440" tIns="45720" rIns="91440" bIns="45720" rtlCol="0" anchor="t">
            <a:normAutofit fontScale="3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Font typeface="Arial" panose="020B0604020202020204" pitchFamily="34" charset="0"/>
              <a:buNone/>
            </a:pPr>
            <a:r>
              <a:rPr lang="en-ZA" sz="9600" b="1" dirty="0">
                <a:effectLst>
                  <a:outerShdw blurRad="38100" dist="38100" dir="2700000" algn="tl">
                    <a:srgbClr val="000000">
                      <a:alpha val="43137"/>
                    </a:srgbClr>
                  </a:outerShdw>
                </a:effectLst>
              </a:rPr>
              <a:t>“It’s  Just  Business”</a:t>
            </a:r>
          </a:p>
        </p:txBody>
      </p:sp>
      <p:sp>
        <p:nvSpPr>
          <p:cNvPr id="5" name="TextBox 4">
            <a:extLst>
              <a:ext uri="{FF2B5EF4-FFF2-40B4-BE49-F238E27FC236}">
                <a16:creationId xmlns:a16="http://schemas.microsoft.com/office/drawing/2014/main" xmlns="" id="{ABEAD462-2D76-B44F-AAB3-2DEF6F2CCB87}"/>
              </a:ext>
            </a:extLst>
          </p:cNvPr>
          <p:cNvSpPr txBox="1"/>
          <p:nvPr/>
        </p:nvSpPr>
        <p:spPr>
          <a:xfrm rot="20933371">
            <a:off x="2018435" y="1793094"/>
            <a:ext cx="2500739" cy="400110"/>
          </a:xfrm>
          <a:prstGeom prst="rect">
            <a:avLst/>
          </a:prstGeom>
          <a:noFill/>
        </p:spPr>
        <p:txBody>
          <a:bodyPr wrap="square" rtlCol="0">
            <a:spAutoFit/>
          </a:bodyPr>
          <a:lstStyle/>
          <a:p>
            <a:r>
              <a:rPr lang="en-ZA" sz="2000" b="1" dirty="0">
                <a:solidFill>
                  <a:srgbClr val="FF0000"/>
                </a:solidFill>
                <a:effectLst>
                  <a:outerShdw blurRad="38100" dist="38100" dir="2700000" algn="tl">
                    <a:srgbClr val="000000">
                      <a:alpha val="43137"/>
                    </a:srgbClr>
                  </a:outerShdw>
                </a:effectLst>
                <a:latin typeface="Kristen ITC" panose="03050502040202030202" pitchFamily="66" charset="0"/>
              </a:rPr>
              <a:t>NEVER</a:t>
            </a:r>
          </a:p>
        </p:txBody>
      </p:sp>
      <p:sp>
        <p:nvSpPr>
          <p:cNvPr id="6" name="TextBox 5">
            <a:extLst>
              <a:ext uri="{FF2B5EF4-FFF2-40B4-BE49-F238E27FC236}">
                <a16:creationId xmlns:a16="http://schemas.microsoft.com/office/drawing/2014/main" xmlns="" id="{E3C4977A-BE4E-FA47-A1E1-2BEDE2D12597}"/>
              </a:ext>
            </a:extLst>
          </p:cNvPr>
          <p:cNvSpPr txBox="1"/>
          <p:nvPr/>
        </p:nvSpPr>
        <p:spPr>
          <a:xfrm>
            <a:off x="2086245" y="2413337"/>
            <a:ext cx="570732" cy="1015663"/>
          </a:xfrm>
          <a:prstGeom prst="rect">
            <a:avLst/>
          </a:prstGeom>
          <a:noFill/>
        </p:spPr>
        <p:txBody>
          <a:bodyPr wrap="square" rtlCol="0">
            <a:spAutoFit/>
          </a:bodyPr>
          <a:lstStyle/>
          <a:p>
            <a:r>
              <a:rPr lang="en-ZA" sz="6000" b="1" dirty="0">
                <a:solidFill>
                  <a:srgbClr val="FF0000"/>
                </a:solidFill>
                <a:effectLst>
                  <a:outerShdw blurRad="38100" dist="38100" dir="2700000" algn="tl">
                    <a:srgbClr val="000000">
                      <a:alpha val="43137"/>
                    </a:srgbClr>
                  </a:outerShdw>
                </a:effectLst>
                <a:latin typeface="Kristen ITC" panose="03050502040202030202" pitchFamily="66" charset="0"/>
              </a:rPr>
              <a:t>^</a:t>
            </a:r>
          </a:p>
        </p:txBody>
      </p:sp>
      <p:sp>
        <p:nvSpPr>
          <p:cNvPr id="7" name="Slide Number Placeholder 6"/>
          <p:cNvSpPr>
            <a:spLocks noGrp="1"/>
          </p:cNvSpPr>
          <p:nvPr>
            <p:ph type="sldNum" sz="quarter" idx="12"/>
          </p:nvPr>
        </p:nvSpPr>
        <p:spPr/>
        <p:txBody>
          <a:bodyPr/>
          <a:lstStyle/>
          <a:p>
            <a:fld id="{FCF9A101-593B-405E-B8B7-4343B6C96AA8}" type="slidenum">
              <a:rPr lang="en-US" smtClean="0"/>
              <a:t>3</a:t>
            </a:fld>
            <a:endParaRPr lang="en-US"/>
          </a:p>
        </p:txBody>
      </p:sp>
    </p:spTree>
    <p:extLst>
      <p:ext uri="{BB962C8B-B14F-4D97-AF65-F5344CB8AC3E}">
        <p14:creationId xmlns:p14="http://schemas.microsoft.com/office/powerpoint/2010/main" val="38982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anim calcmode="lin" valueType="num">
                                      <p:cBhvr>
                                        <p:cTn id="8"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4">
                                            <p:txEl>
                                              <p:pRg st="0" end="0"/>
                                            </p:txEl>
                                          </p:spTgt>
                                        </p:tgtEl>
                                        <p:attrNameLst>
                                          <p:attrName>ppt_h</p:attrName>
                                        </p:attrNameLst>
                                      </p:cBhvr>
                                      <p:tavLst>
                                        <p:tav tm="0">
                                          <p:val>
                                            <p:strVal val="#ppt_h"/>
                                          </p:val>
                                        </p:tav>
                                        <p:tav tm="100000">
                                          <p:val>
                                            <p:strVal val="#ppt_h"/>
                                          </p:val>
                                        </p:tav>
                                      </p:tavLst>
                                    </p:anim>
                                  </p:childTnLst>
                                </p:cTn>
                              </p:par>
                              <p:par>
                                <p:cTn id="10" presetID="26"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80">
                                          <p:stCondLst>
                                            <p:cond delay="0"/>
                                          </p:stCondLst>
                                        </p:cTn>
                                        <p:tgtEl>
                                          <p:spTgt spid="6"/>
                                        </p:tgtEl>
                                      </p:cBhvr>
                                    </p:animEffect>
                                    <p:anim calcmode="lin" valueType="num">
                                      <p:cBhvr>
                                        <p:cTn id="3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6" dur="26">
                                          <p:stCondLst>
                                            <p:cond delay="650"/>
                                          </p:stCondLst>
                                        </p:cTn>
                                        <p:tgtEl>
                                          <p:spTgt spid="6"/>
                                        </p:tgtEl>
                                      </p:cBhvr>
                                      <p:to x="100000" y="60000"/>
                                    </p:animScale>
                                    <p:animScale>
                                      <p:cBhvr>
                                        <p:cTn id="37" dur="166" decel="50000">
                                          <p:stCondLst>
                                            <p:cond delay="676"/>
                                          </p:stCondLst>
                                        </p:cTn>
                                        <p:tgtEl>
                                          <p:spTgt spid="6"/>
                                        </p:tgtEl>
                                      </p:cBhvr>
                                      <p:to x="100000" y="100000"/>
                                    </p:animScale>
                                    <p:animScale>
                                      <p:cBhvr>
                                        <p:cTn id="38" dur="26">
                                          <p:stCondLst>
                                            <p:cond delay="1312"/>
                                          </p:stCondLst>
                                        </p:cTn>
                                        <p:tgtEl>
                                          <p:spTgt spid="6"/>
                                        </p:tgtEl>
                                      </p:cBhvr>
                                      <p:to x="100000" y="80000"/>
                                    </p:animScale>
                                    <p:animScale>
                                      <p:cBhvr>
                                        <p:cTn id="39" dur="166" decel="50000">
                                          <p:stCondLst>
                                            <p:cond delay="1338"/>
                                          </p:stCondLst>
                                        </p:cTn>
                                        <p:tgtEl>
                                          <p:spTgt spid="6"/>
                                        </p:tgtEl>
                                      </p:cBhvr>
                                      <p:to x="100000" y="100000"/>
                                    </p:animScale>
                                    <p:animScale>
                                      <p:cBhvr>
                                        <p:cTn id="40" dur="26">
                                          <p:stCondLst>
                                            <p:cond delay="1642"/>
                                          </p:stCondLst>
                                        </p:cTn>
                                        <p:tgtEl>
                                          <p:spTgt spid="6"/>
                                        </p:tgtEl>
                                      </p:cBhvr>
                                      <p:to x="100000" y="90000"/>
                                    </p:animScale>
                                    <p:animScale>
                                      <p:cBhvr>
                                        <p:cTn id="41" dur="166" decel="50000">
                                          <p:stCondLst>
                                            <p:cond delay="1668"/>
                                          </p:stCondLst>
                                        </p:cTn>
                                        <p:tgtEl>
                                          <p:spTgt spid="6"/>
                                        </p:tgtEl>
                                      </p:cBhvr>
                                      <p:to x="100000" y="100000"/>
                                    </p:animScale>
                                    <p:animScale>
                                      <p:cBhvr>
                                        <p:cTn id="42" dur="26">
                                          <p:stCondLst>
                                            <p:cond delay="1808"/>
                                          </p:stCondLst>
                                        </p:cTn>
                                        <p:tgtEl>
                                          <p:spTgt spid="6"/>
                                        </p:tgtEl>
                                      </p:cBhvr>
                                      <p:to x="100000" y="95000"/>
                                    </p:animScale>
                                    <p:animScale>
                                      <p:cBhvr>
                                        <p:cTn id="43"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4336" y="1131512"/>
            <a:ext cx="7703328" cy="1158130"/>
          </a:xfrm>
        </p:spPr>
        <p:txBody>
          <a:bodyPr>
            <a:normAutofit/>
          </a:bodyPr>
          <a:lstStyle/>
          <a:p>
            <a:pPr algn="ctr"/>
            <a:r>
              <a:rPr lang="en-US" sz="4000" dirty="0"/>
              <a:t>WHAT IS PHILOSOPHY?</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62500" y="1952258"/>
            <a:ext cx="1549090" cy="1158129"/>
          </a:xfrm>
        </p:spPr>
      </p:pic>
      <p:sp>
        <p:nvSpPr>
          <p:cNvPr id="3" name="Rectangle 2">
            <a:extLst>
              <a:ext uri="{FF2B5EF4-FFF2-40B4-BE49-F238E27FC236}">
                <a16:creationId xmlns:a16="http://schemas.microsoft.com/office/drawing/2014/main" xmlns="" id="{5BA40F42-DDA3-094D-A371-3135D5FCB156}"/>
              </a:ext>
            </a:extLst>
          </p:cNvPr>
          <p:cNvSpPr/>
          <p:nvPr/>
        </p:nvSpPr>
        <p:spPr>
          <a:xfrm>
            <a:off x="749296" y="3110387"/>
            <a:ext cx="9788605" cy="2616101"/>
          </a:xfrm>
          <a:prstGeom prst="rect">
            <a:avLst/>
          </a:prstGeom>
        </p:spPr>
        <p:txBody>
          <a:bodyPr wrap="square">
            <a:spAutoFit/>
          </a:bodyPr>
          <a:lstStyle/>
          <a:p>
            <a:r>
              <a:rPr lang="en-US" sz="3600" dirty="0">
                <a:latin typeface="Calibri Light" panose="020F0302020204030204" pitchFamily="34" charset="0"/>
                <a:cs typeface="Calibri Light" panose="020F0302020204030204" pitchFamily="34" charset="0"/>
              </a:rPr>
              <a:t>Philosophy begins with wonder… </a:t>
            </a:r>
            <a:endParaRPr lang="en-US" sz="2800" dirty="0">
              <a:latin typeface="Calibri Light" panose="020F0302020204030204" pitchFamily="34" charset="0"/>
              <a:cs typeface="Calibri Light" panose="020F0302020204030204" pitchFamily="34" charset="0"/>
            </a:endParaRPr>
          </a:p>
          <a:p>
            <a:pPr marL="457200" indent="-45720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The investigation of fundamental problems</a:t>
            </a:r>
            <a:endParaRPr lang="en-US" sz="4000" dirty="0">
              <a:latin typeface="Calibri Light" panose="020F0302020204030204" pitchFamily="34" charset="0"/>
              <a:cs typeface="Calibri Light" panose="020F0302020204030204" pitchFamily="34" charset="0"/>
            </a:endParaRPr>
          </a:p>
          <a:p>
            <a:pPr marL="914400" lvl="1" indent="-45720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What is real?</a:t>
            </a:r>
          </a:p>
          <a:p>
            <a:pPr marL="914400" lvl="1" indent="-45720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How do we know anything?</a:t>
            </a:r>
          </a:p>
          <a:p>
            <a:pPr marL="914400" lvl="1" indent="-457200">
              <a:buFont typeface="Arial" panose="020B0604020202020204" pitchFamily="34" charset="0"/>
              <a:buChar char="•"/>
            </a:pPr>
            <a:r>
              <a:rPr lang="en-US" sz="3200" dirty="0">
                <a:latin typeface="Calibri Light" panose="020F0302020204030204" pitchFamily="34" charset="0"/>
                <a:cs typeface="Calibri Light" panose="020F0302020204030204" pitchFamily="34" charset="0"/>
              </a:rPr>
              <a:t>What is the best way to live?</a:t>
            </a:r>
          </a:p>
        </p:txBody>
      </p:sp>
      <p:sp>
        <p:nvSpPr>
          <p:cNvPr id="4" name="Slide Number Placeholder 3"/>
          <p:cNvSpPr>
            <a:spLocks noGrp="1"/>
          </p:cNvSpPr>
          <p:nvPr>
            <p:ph type="sldNum" sz="quarter" idx="12"/>
          </p:nvPr>
        </p:nvSpPr>
        <p:spPr/>
        <p:txBody>
          <a:bodyPr/>
          <a:lstStyle/>
          <a:p>
            <a:fld id="{FCF9A101-593B-405E-B8B7-4343B6C96AA8}" type="slidenum">
              <a:rPr lang="en-US" smtClean="0"/>
              <a:t>4</a:t>
            </a:fld>
            <a:endParaRPr lang="en-US"/>
          </a:p>
        </p:txBody>
      </p:sp>
    </p:spTree>
    <p:extLst>
      <p:ext uri="{BB962C8B-B14F-4D97-AF65-F5344CB8AC3E}">
        <p14:creationId xmlns:p14="http://schemas.microsoft.com/office/powerpoint/2010/main" val="12283537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34AE72-A951-FE42-9735-33835EC82F29}"/>
              </a:ext>
            </a:extLst>
          </p:cNvPr>
          <p:cNvSpPr>
            <a:spLocks noGrp="1"/>
          </p:cNvSpPr>
          <p:nvPr>
            <p:ph type="title"/>
          </p:nvPr>
        </p:nvSpPr>
        <p:spPr/>
        <p:txBody>
          <a:bodyPr>
            <a:normAutofit/>
          </a:bodyPr>
          <a:lstStyle/>
          <a:p>
            <a:pPr algn="ctr"/>
            <a:r>
              <a:rPr lang="en-US" sz="4000" dirty="0">
                <a:latin typeface="Calibri" panose="020F0502020204030204" pitchFamily="34" charset="0"/>
                <a:cs typeface="Calibri" panose="020F0502020204030204" pitchFamily="34" charset="0"/>
              </a:rPr>
              <a:t>The Branches of PHILOSOPHY</a:t>
            </a:r>
          </a:p>
        </p:txBody>
      </p:sp>
      <p:sp>
        <p:nvSpPr>
          <p:cNvPr id="3" name="Content Placeholder 2">
            <a:extLst>
              <a:ext uri="{FF2B5EF4-FFF2-40B4-BE49-F238E27FC236}">
                <a16:creationId xmlns:a16="http://schemas.microsoft.com/office/drawing/2014/main" xmlns="" id="{31A7B267-3E28-BC47-998E-0F92BBA47CE3}"/>
              </a:ext>
            </a:extLst>
          </p:cNvPr>
          <p:cNvSpPr>
            <a:spLocks noGrp="1"/>
          </p:cNvSpPr>
          <p:nvPr>
            <p:ph idx="1"/>
          </p:nvPr>
        </p:nvSpPr>
        <p:spPr/>
        <p:txBody>
          <a:bodyPr>
            <a:normAutofit lnSpcReduction="10000"/>
          </a:bodyPr>
          <a:lstStyle/>
          <a:p>
            <a:r>
              <a:rPr lang="en-ZA" sz="3200" dirty="0"/>
              <a:t>Metaphysics: </a:t>
            </a:r>
            <a:r>
              <a:rPr lang="en-US" sz="3200" dirty="0"/>
              <a:t>What is reality?</a:t>
            </a:r>
          </a:p>
          <a:p>
            <a:r>
              <a:rPr lang="en-US" sz="3200" dirty="0"/>
              <a:t>Epistemology</a:t>
            </a:r>
            <a:r>
              <a:rPr lang="en-ZA" sz="3200" dirty="0"/>
              <a:t>: What is </a:t>
            </a:r>
            <a:r>
              <a:rPr lang="en-US" sz="3200" dirty="0"/>
              <a:t>knowledge?</a:t>
            </a:r>
            <a:r>
              <a:rPr lang="en-ZA" sz="3200" dirty="0"/>
              <a:t> </a:t>
            </a:r>
          </a:p>
          <a:p>
            <a:r>
              <a:rPr lang="en-US" sz="3200" dirty="0"/>
              <a:t>Ethics</a:t>
            </a:r>
            <a:r>
              <a:rPr lang="en-ZA" sz="3200" dirty="0"/>
              <a:t>: What is the right thing to do</a:t>
            </a:r>
            <a:r>
              <a:rPr lang="en-US" sz="3200" dirty="0"/>
              <a:t>?</a:t>
            </a:r>
          </a:p>
          <a:p>
            <a:r>
              <a:rPr lang="en-US" sz="3200" dirty="0"/>
              <a:t>Aesthetics</a:t>
            </a:r>
            <a:r>
              <a:rPr lang="en-ZA" sz="3200" dirty="0"/>
              <a:t>: What is beauty</a:t>
            </a:r>
            <a:r>
              <a:rPr lang="en-US" sz="3200" dirty="0"/>
              <a:t>?</a:t>
            </a:r>
          </a:p>
          <a:p>
            <a:r>
              <a:rPr lang="en-US" sz="3200" dirty="0"/>
              <a:t>Logic</a:t>
            </a:r>
            <a:r>
              <a:rPr lang="en-ZA" sz="3200" dirty="0"/>
              <a:t>: What is good reasoning</a:t>
            </a:r>
            <a:r>
              <a:rPr lang="en-US" sz="3200" dirty="0"/>
              <a:t>?</a:t>
            </a:r>
            <a:r>
              <a:rPr lang="en-ZA" sz="3200" dirty="0"/>
              <a:t> </a:t>
            </a:r>
          </a:p>
          <a:p>
            <a:endParaRPr lang="en-US" dirty="0"/>
          </a:p>
        </p:txBody>
      </p:sp>
      <p:sp>
        <p:nvSpPr>
          <p:cNvPr id="4" name="TextBox 3">
            <a:extLst>
              <a:ext uri="{FF2B5EF4-FFF2-40B4-BE49-F238E27FC236}">
                <a16:creationId xmlns:a16="http://schemas.microsoft.com/office/drawing/2014/main" xmlns="" id="{0A21CC7B-5D03-3A43-B4B8-991612563047}"/>
              </a:ext>
            </a:extLst>
          </p:cNvPr>
          <p:cNvSpPr txBox="1"/>
          <p:nvPr/>
        </p:nvSpPr>
        <p:spPr>
          <a:xfrm>
            <a:off x="5883469" y="804519"/>
            <a:ext cx="184731" cy="1200329"/>
          </a:xfrm>
          <a:prstGeom prst="rect">
            <a:avLst/>
          </a:prstGeom>
          <a:noFill/>
        </p:spPr>
        <p:txBody>
          <a:bodyPr wrap="none" rtlCol="0">
            <a:spAutoFit/>
          </a:bodyPr>
          <a:lstStyle/>
          <a:p>
            <a:endParaRPr lang="en-US" sz="3600" b="1" dirty="0">
              <a:effectLst>
                <a:outerShdw blurRad="38100" dist="38100" dir="2700000" algn="tl">
                  <a:srgbClr val="000000">
                    <a:alpha val="43137"/>
                  </a:srgbClr>
                </a:outerShdw>
              </a:effectLst>
            </a:endParaRPr>
          </a:p>
          <a:p>
            <a:endParaRPr lang="en-ZA" sz="3600" b="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FCF9A101-593B-405E-B8B7-4343B6C96AA8}" type="slidenum">
              <a:rPr lang="en-US" smtClean="0"/>
              <a:t>5</a:t>
            </a:fld>
            <a:endParaRPr lang="en-US"/>
          </a:p>
        </p:txBody>
      </p:sp>
    </p:spTree>
    <p:extLst>
      <p:ext uri="{BB962C8B-B14F-4D97-AF65-F5344CB8AC3E}">
        <p14:creationId xmlns:p14="http://schemas.microsoft.com/office/powerpoint/2010/main" val="264292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265120" y="2999677"/>
            <a:ext cx="7232110" cy="2074127"/>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4000" dirty="0">
                <a:latin typeface="Calibri" panose="020F0502020204030204" pitchFamily="34" charset="0"/>
                <a:cs typeface="Calibri" panose="020F0502020204030204" pitchFamily="34" charset="0"/>
              </a:rPr>
              <a:t>Moral Reflection</a:t>
            </a:r>
          </a:p>
          <a:p>
            <a:r>
              <a:rPr lang="en-US" sz="4000" dirty="0">
                <a:latin typeface="Calibri" panose="020F0502020204030204" pitchFamily="34" charset="0"/>
                <a:cs typeface="Calibri" panose="020F0502020204030204" pitchFamily="34" charset="0"/>
              </a:rPr>
              <a:t>Moral Arguments</a:t>
            </a:r>
          </a:p>
          <a:p>
            <a:r>
              <a:rPr lang="en-US" sz="4000" dirty="0">
                <a:latin typeface="Calibri" panose="020F0502020204030204" pitchFamily="34" charset="0"/>
                <a:cs typeface="Calibri" panose="020F0502020204030204" pitchFamily="34" charset="0"/>
              </a:rPr>
              <a:t>Moral Agency</a:t>
            </a:r>
          </a:p>
          <a:p>
            <a:endParaRPr lang="en-US" sz="5100" b="1" dirty="0">
              <a:effectLst>
                <a:outerShdw blurRad="38100" dist="38100" dir="2700000" algn="tl">
                  <a:srgbClr val="000000">
                    <a:alpha val="43137"/>
                  </a:srgbClr>
                </a:outerShdw>
              </a:effectLst>
            </a:endParaRPr>
          </a:p>
          <a:p>
            <a:pPr lvl="1"/>
            <a:endParaRPr lang="en-US" sz="2000" b="1" dirty="0">
              <a:effectLst>
                <a:outerShdw blurRad="38100" dist="38100" dir="2700000" algn="tl">
                  <a:srgbClr val="000000">
                    <a:alpha val="43137"/>
                  </a:srgbClr>
                </a:outerShdw>
              </a:effectLst>
            </a:endParaRPr>
          </a:p>
          <a:p>
            <a:pPr lvl="1"/>
            <a:endParaRPr lang="en-US" b="1"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xmlns="" id="{A1916A3A-B0F2-6E49-884D-82AE517BDE39}"/>
              </a:ext>
            </a:extLst>
          </p:cNvPr>
          <p:cNvSpPr txBox="1"/>
          <p:nvPr/>
        </p:nvSpPr>
        <p:spPr>
          <a:xfrm>
            <a:off x="1265120" y="981307"/>
            <a:ext cx="9607319" cy="707886"/>
          </a:xfrm>
          <a:prstGeom prst="rect">
            <a:avLst/>
          </a:prstGeom>
          <a:noFill/>
        </p:spPr>
        <p:txBody>
          <a:bodyPr wrap="square" rtlCol="0">
            <a:spAutoFit/>
          </a:bodyPr>
          <a:lstStyle/>
          <a:p>
            <a:pPr algn="ctr"/>
            <a:r>
              <a:rPr lang="en-US" sz="4000" dirty="0"/>
              <a:t>3 DIMENSIONS OF ETHICAL THINKING</a:t>
            </a:r>
          </a:p>
        </p:txBody>
      </p:sp>
      <p:sp>
        <p:nvSpPr>
          <p:cNvPr id="3" name="Slide Number Placeholder 2"/>
          <p:cNvSpPr>
            <a:spLocks noGrp="1"/>
          </p:cNvSpPr>
          <p:nvPr>
            <p:ph type="sldNum" sz="quarter" idx="12"/>
          </p:nvPr>
        </p:nvSpPr>
        <p:spPr/>
        <p:txBody>
          <a:bodyPr/>
          <a:lstStyle/>
          <a:p>
            <a:fld id="{FCF9A101-593B-405E-B8B7-4343B6C96AA8}" type="slidenum">
              <a:rPr lang="en-US" smtClean="0"/>
              <a:t>6</a:t>
            </a:fld>
            <a:endParaRPr lang="en-US"/>
          </a:p>
        </p:txBody>
      </p:sp>
    </p:spTree>
    <p:extLst>
      <p:ext uri="{BB962C8B-B14F-4D97-AF65-F5344CB8AC3E}">
        <p14:creationId xmlns:p14="http://schemas.microsoft.com/office/powerpoint/2010/main" val="19423427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7110" y="693424"/>
            <a:ext cx="6137779" cy="809496"/>
          </a:xfrm>
        </p:spPr>
        <p:txBody>
          <a:bodyPr>
            <a:normAutofit/>
          </a:bodyPr>
          <a:lstStyle/>
          <a:p>
            <a:pPr algn="ctr"/>
            <a:r>
              <a:rPr lang="en-US" sz="4000" dirty="0">
                <a:latin typeface="Calibri" panose="020F0502020204030204" pitchFamily="34" charset="0"/>
                <a:cs typeface="Calibri" panose="020F0502020204030204" pitchFamily="34" charset="0"/>
              </a:rPr>
              <a:t>Moral reflection</a:t>
            </a:r>
          </a:p>
        </p:txBody>
      </p:sp>
      <p:sp>
        <p:nvSpPr>
          <p:cNvPr id="5" name="Content Placeholder 2"/>
          <p:cNvSpPr txBox="1">
            <a:spLocks/>
          </p:cNvSpPr>
          <p:nvPr/>
        </p:nvSpPr>
        <p:spPr>
          <a:xfrm>
            <a:off x="613141" y="2150413"/>
            <a:ext cx="10965716" cy="3434300"/>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lvl="1">
              <a:spcAft>
                <a:spcPts val="0"/>
              </a:spcAft>
            </a:pPr>
            <a:r>
              <a:rPr lang="en-US" sz="2800" dirty="0">
                <a:latin typeface="Calibri" panose="020F0502020204030204" pitchFamily="34" charset="0"/>
                <a:cs typeface="Calibri" panose="020F0502020204030204" pitchFamily="34" charset="0"/>
              </a:rPr>
              <a:t>We start with a </a:t>
            </a:r>
            <a:r>
              <a:rPr lang="en-US" sz="2800" b="1" dirty="0">
                <a:latin typeface="Calibri" panose="020F0502020204030204" pitchFamily="34" charset="0"/>
                <a:cs typeface="Calibri" panose="020F0502020204030204" pitchFamily="34" charset="0"/>
              </a:rPr>
              <a:t>conviction/intuition</a:t>
            </a:r>
            <a:r>
              <a:rPr lang="en-US" sz="2800" dirty="0">
                <a:latin typeface="Calibri" panose="020F0502020204030204" pitchFamily="34" charset="0"/>
                <a:cs typeface="Calibri" panose="020F0502020204030204" pitchFamily="34" charset="0"/>
              </a:rPr>
              <a:t> about the </a:t>
            </a:r>
            <a:r>
              <a:rPr lang="en-US" sz="2800" b="1" dirty="0">
                <a:latin typeface="Calibri" panose="020F0502020204030204" pitchFamily="34" charset="0"/>
                <a:cs typeface="Calibri" panose="020F0502020204030204" pitchFamily="34" charset="0"/>
              </a:rPr>
              <a:t>right thing to do</a:t>
            </a:r>
            <a:endParaRPr lang="en-US" sz="2800" dirty="0">
              <a:latin typeface="Calibri" panose="020F0502020204030204" pitchFamily="34" charset="0"/>
              <a:cs typeface="Calibri" panose="020F0502020204030204" pitchFamily="34" charset="0"/>
            </a:endParaRPr>
          </a:p>
          <a:p>
            <a:pPr lvl="1">
              <a:spcAft>
                <a:spcPts val="0"/>
              </a:spcAft>
            </a:pPr>
            <a:r>
              <a:rPr lang="en-US" sz="2800" dirty="0">
                <a:latin typeface="Calibri" panose="020F0502020204030204" pitchFamily="34" charset="0"/>
                <a:cs typeface="Calibri" panose="020F0502020204030204" pitchFamily="34" charset="0"/>
              </a:rPr>
              <a:t>Then </a:t>
            </a:r>
            <a:r>
              <a:rPr lang="en-US" sz="2800" b="1" dirty="0">
                <a:latin typeface="Calibri" panose="020F0502020204030204" pitchFamily="34" charset="0"/>
                <a:cs typeface="Calibri" panose="020F0502020204030204" pitchFamily="34" charset="0"/>
              </a:rPr>
              <a:t>reflect</a:t>
            </a:r>
            <a:r>
              <a:rPr lang="en-US" sz="2800" dirty="0">
                <a:latin typeface="Calibri" panose="020F0502020204030204" pitchFamily="34" charset="0"/>
                <a:cs typeface="Calibri" panose="020F0502020204030204" pitchFamily="34" charset="0"/>
              </a:rPr>
              <a:t> on the </a:t>
            </a:r>
            <a:r>
              <a:rPr lang="en-US" sz="2800" b="1" dirty="0">
                <a:latin typeface="Calibri" panose="020F0502020204030204" pitchFamily="34" charset="0"/>
                <a:cs typeface="Calibri" panose="020F0502020204030204" pitchFamily="34" charset="0"/>
              </a:rPr>
              <a:t>principle</a:t>
            </a:r>
            <a:r>
              <a:rPr lang="en-US" sz="2800" dirty="0">
                <a:latin typeface="Calibri" panose="020F0502020204030204" pitchFamily="34" charset="0"/>
                <a:cs typeface="Calibri" panose="020F0502020204030204" pitchFamily="34" charset="0"/>
              </a:rPr>
              <a:t> on which our conviction is based</a:t>
            </a:r>
          </a:p>
          <a:p>
            <a:pPr lvl="1">
              <a:spcAft>
                <a:spcPts val="0"/>
              </a:spcAft>
            </a:pPr>
            <a:r>
              <a:rPr lang="en-US" sz="2800" dirty="0">
                <a:latin typeface="Calibri" panose="020F0502020204030204" pitchFamily="34" charset="0"/>
                <a:cs typeface="Calibri" panose="020F0502020204030204" pitchFamily="34" charset="0"/>
              </a:rPr>
              <a:t>When confronted with a </a:t>
            </a:r>
            <a:r>
              <a:rPr lang="en-US" sz="2800" b="1" dirty="0">
                <a:latin typeface="Calibri" panose="020F0502020204030204" pitchFamily="34" charset="0"/>
                <a:cs typeface="Calibri" panose="020F0502020204030204" pitchFamily="34" charset="0"/>
              </a:rPr>
              <a:t>rebuttal</a:t>
            </a:r>
            <a:r>
              <a:rPr lang="en-US" sz="2800" dirty="0">
                <a:latin typeface="Calibri" panose="020F0502020204030204" pitchFamily="34" charset="0"/>
                <a:cs typeface="Calibri" panose="020F0502020204030204" pitchFamily="34" charset="0"/>
              </a:rPr>
              <a:t>, we may become confused or unsure, and be forced to </a:t>
            </a:r>
            <a:r>
              <a:rPr lang="en-US" sz="2800" b="1" dirty="0">
                <a:latin typeface="Calibri" panose="020F0502020204030204" pitchFamily="34" charset="0"/>
                <a:cs typeface="Calibri" panose="020F0502020204030204" pitchFamily="34" charset="0"/>
              </a:rPr>
              <a:t>revise or refine</a:t>
            </a:r>
            <a:r>
              <a:rPr lang="en-US" sz="2800" dirty="0">
                <a:latin typeface="Calibri" panose="020F0502020204030204" pitchFamily="34" charset="0"/>
                <a:cs typeface="Calibri" panose="020F0502020204030204" pitchFamily="34" charset="0"/>
              </a:rPr>
              <a:t> our principle</a:t>
            </a:r>
          </a:p>
          <a:p>
            <a:pPr marL="0" indent="0">
              <a:spcAft>
                <a:spcPts val="0"/>
              </a:spcAft>
              <a:buNone/>
            </a:pPr>
            <a:endParaRPr lang="en-US" b="1" i="1" dirty="0">
              <a:latin typeface="Calibri" panose="020F0502020204030204" pitchFamily="34" charset="0"/>
              <a:cs typeface="Calibri" panose="020F0502020204030204" pitchFamily="34" charset="0"/>
            </a:endParaRPr>
          </a:p>
          <a:p>
            <a:pPr marL="0" indent="0">
              <a:spcAft>
                <a:spcPts val="0"/>
              </a:spcAft>
              <a:buNone/>
            </a:pPr>
            <a:r>
              <a:rPr lang="en-US" b="1" i="1" dirty="0">
                <a:latin typeface="Calibri" panose="020F0502020204030204" pitchFamily="34" charset="0"/>
                <a:cs typeface="Calibri" panose="020F0502020204030204" pitchFamily="34" charset="0"/>
              </a:rPr>
              <a:t>Moral philosophy is about the drive to sort out that confusion, to figure out what we think about right and wrong and </a:t>
            </a:r>
            <a:r>
              <a:rPr lang="en-US" b="1" i="1" u="sng" dirty="0">
                <a:latin typeface="Calibri" panose="020F0502020204030204" pitchFamily="34" charset="0"/>
                <a:cs typeface="Calibri" panose="020F0502020204030204" pitchFamily="34" charset="0"/>
              </a:rPr>
              <a:t>WHY</a:t>
            </a:r>
          </a:p>
          <a:p>
            <a:pPr marL="0" indent="0">
              <a:spcAft>
                <a:spcPts val="0"/>
              </a:spcAft>
              <a:buNone/>
            </a:pPr>
            <a:endParaRPr lang="en-US" sz="100" b="1" i="1" u="sng" dirty="0">
              <a:latin typeface="Calibri" panose="020F0502020204030204" pitchFamily="34" charset="0"/>
              <a:cs typeface="Calibri" panose="020F0502020204030204" pitchFamily="34" charset="0"/>
            </a:endParaRPr>
          </a:p>
          <a:p>
            <a:pPr marL="0" indent="0">
              <a:spcAft>
                <a:spcPts val="0"/>
              </a:spcAft>
              <a:buNone/>
            </a:pPr>
            <a:r>
              <a:rPr lang="en-US" dirty="0">
                <a:latin typeface="Calibri" panose="020F0502020204030204" pitchFamily="34" charset="0"/>
                <a:cs typeface="Calibri" panose="020F0502020204030204" pitchFamily="34" charset="0"/>
              </a:rPr>
              <a:t>Often, this will involve formulating </a:t>
            </a:r>
            <a:r>
              <a:rPr lang="en-US" b="1" i="1" u="sng" dirty="0">
                <a:highlight>
                  <a:srgbClr val="FFFF00"/>
                </a:highlight>
                <a:latin typeface="Calibri" panose="020F0502020204030204" pitchFamily="34" charset="0"/>
                <a:cs typeface="Calibri" panose="020F0502020204030204" pitchFamily="34" charset="0"/>
              </a:rPr>
              <a:t>moral arguments</a:t>
            </a:r>
            <a:endParaRPr lang="en-US" sz="2800" u="sng" dirty="0">
              <a:highlight>
                <a:srgbClr val="FFFF00"/>
              </a:highlight>
              <a:latin typeface="Calibri" panose="020F0502020204030204" pitchFamily="34" charset="0"/>
              <a:cs typeface="Calibri" panose="020F0502020204030204" pitchFamily="34" charset="0"/>
            </a:endParaRPr>
          </a:p>
          <a:p>
            <a:pPr lvl="1">
              <a:spcAft>
                <a:spcPts val="0"/>
              </a:spcAft>
            </a:pPr>
            <a:endParaRPr lang="en-US" sz="100" dirty="0">
              <a:latin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FCF9A101-593B-405E-B8B7-4343B6C96AA8}" type="slidenum">
              <a:rPr lang="en-US" smtClean="0"/>
              <a:t>7</a:t>
            </a:fld>
            <a:endParaRPr lang="en-US"/>
          </a:p>
        </p:txBody>
      </p:sp>
    </p:spTree>
    <p:extLst>
      <p:ext uri="{BB962C8B-B14F-4D97-AF65-F5344CB8AC3E}">
        <p14:creationId xmlns:p14="http://schemas.microsoft.com/office/powerpoint/2010/main" val="12529709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333333"/>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10000"/>
                                  </p:iterate>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333333"/>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wd">
                                    <p:tmPct val="10000"/>
                                  </p:iterate>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333333"/>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wd">
                                    <p:tmPct val="10000"/>
                                  </p:iterate>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333333"/>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wd">
                                    <p:tmPct val="10000"/>
                                  </p:iterate>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subTnLst>
                                    <p:animClr clrSpc="rgb" dir="cw">
                                      <p:cBhvr override="childStyle">
                                        <p:cTn dur="1" fill="hold" display="0" masterRel="nextClick" afterEffect="1"/>
                                        <p:tgtEl>
                                          <p:spTgt spid="5">
                                            <p:txEl>
                                              <p:pRg st="6" end="6"/>
                                            </p:txEl>
                                          </p:spTgt>
                                        </p:tgtEl>
                                        <p:attrNameLst>
                                          <p:attrName>ppt_c</p:attrName>
                                        </p:attrNameLst>
                                      </p:cBhvr>
                                      <p:to>
                                        <a:srgbClr val="3333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352" y="951077"/>
            <a:ext cx="10565295" cy="732757"/>
          </a:xfrm>
        </p:spPr>
        <p:txBody>
          <a:bodyPr>
            <a:normAutofit/>
          </a:bodyPr>
          <a:lstStyle/>
          <a:p>
            <a:pPr algn="ctr"/>
            <a:r>
              <a:rPr lang="en-US" sz="4000" dirty="0"/>
              <a:t>Moral reflection: The Trolley Problem</a:t>
            </a:r>
          </a:p>
        </p:txBody>
      </p:sp>
      <p:pic>
        <p:nvPicPr>
          <p:cNvPr id="5" name="Content Placeholder 4">
            <a:extLst>
              <a:ext uri="{FF2B5EF4-FFF2-40B4-BE49-F238E27FC236}">
                <a16:creationId xmlns:a16="http://schemas.microsoft.com/office/drawing/2014/main" xmlns="" id="{8813E360-AC66-F946-BF1F-22865C9FB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878" y="2018371"/>
            <a:ext cx="8466242" cy="3527601"/>
          </a:xfrm>
          <a:prstGeom prst="rect">
            <a:avLst/>
          </a:prstGeom>
        </p:spPr>
      </p:pic>
      <p:sp>
        <p:nvSpPr>
          <p:cNvPr id="3" name="Slide Number Placeholder 2"/>
          <p:cNvSpPr>
            <a:spLocks noGrp="1"/>
          </p:cNvSpPr>
          <p:nvPr>
            <p:ph type="sldNum" sz="quarter" idx="12"/>
          </p:nvPr>
        </p:nvSpPr>
        <p:spPr/>
        <p:txBody>
          <a:bodyPr/>
          <a:lstStyle/>
          <a:p>
            <a:fld id="{FCF9A101-593B-405E-B8B7-4343B6C96AA8}" type="slidenum">
              <a:rPr lang="en-US" smtClean="0"/>
              <a:t>8</a:t>
            </a:fld>
            <a:endParaRPr lang="en-US"/>
          </a:p>
        </p:txBody>
      </p:sp>
    </p:spTree>
    <p:extLst>
      <p:ext uri="{BB962C8B-B14F-4D97-AF65-F5344CB8AC3E}">
        <p14:creationId xmlns:p14="http://schemas.microsoft.com/office/powerpoint/2010/main" val="2212838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487A264-A373-8347-9322-2706F048157C}"/>
              </a:ext>
            </a:extLst>
          </p:cNvPr>
          <p:cNvSpPr txBox="1"/>
          <p:nvPr/>
        </p:nvSpPr>
        <p:spPr>
          <a:xfrm>
            <a:off x="3282537" y="925551"/>
            <a:ext cx="5626925" cy="707886"/>
          </a:xfrm>
          <a:prstGeom prst="rect">
            <a:avLst/>
          </a:prstGeom>
          <a:noFill/>
        </p:spPr>
        <p:txBody>
          <a:bodyPr wrap="none" rtlCol="0">
            <a:spAutoFit/>
          </a:bodyPr>
          <a:lstStyle/>
          <a:p>
            <a:pPr algn="ctr"/>
            <a:r>
              <a:rPr lang="en-ZA" sz="4000" dirty="0">
                <a:latin typeface="Calibri" panose="020F0502020204030204" pitchFamily="34" charset="0"/>
                <a:cs typeface="Calibri" panose="020F0502020204030204" pitchFamily="34" charset="0"/>
              </a:rPr>
              <a:t>Trolley Problem Variations</a:t>
            </a:r>
          </a:p>
        </p:txBody>
      </p:sp>
      <p:pic>
        <p:nvPicPr>
          <p:cNvPr id="5" name="Picture 4">
            <a:extLst>
              <a:ext uri="{FF2B5EF4-FFF2-40B4-BE49-F238E27FC236}">
                <a16:creationId xmlns:a16="http://schemas.microsoft.com/office/drawing/2014/main" xmlns="" id="{984D425E-0258-1B44-8ED2-4F447B975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189" y="2018396"/>
            <a:ext cx="8109620" cy="4029467"/>
          </a:xfrm>
          <a:prstGeom prst="rect">
            <a:avLst/>
          </a:prstGeom>
        </p:spPr>
      </p:pic>
      <p:sp>
        <p:nvSpPr>
          <p:cNvPr id="3" name="Slide Number Placeholder 2"/>
          <p:cNvSpPr>
            <a:spLocks noGrp="1"/>
          </p:cNvSpPr>
          <p:nvPr>
            <p:ph type="sldNum" sz="quarter" idx="12"/>
          </p:nvPr>
        </p:nvSpPr>
        <p:spPr/>
        <p:txBody>
          <a:bodyPr/>
          <a:lstStyle/>
          <a:p>
            <a:fld id="{FCF9A101-593B-405E-B8B7-4343B6C96AA8}" type="slidenum">
              <a:rPr lang="en-US" smtClean="0"/>
              <a:t>9</a:t>
            </a:fld>
            <a:endParaRPr lang="en-US"/>
          </a:p>
        </p:txBody>
      </p:sp>
    </p:spTree>
    <p:extLst>
      <p:ext uri="{BB962C8B-B14F-4D97-AF65-F5344CB8AC3E}">
        <p14:creationId xmlns:p14="http://schemas.microsoft.com/office/powerpoint/2010/main" val="22761803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1008</TotalTime>
  <Words>507</Words>
  <Application>Microsoft Office PowerPoint</Application>
  <PresentationFormat>Widescreen</PresentationFormat>
  <Paragraphs>87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Gill Sans MT</vt:lpstr>
      <vt:lpstr>Kristen ITC</vt:lpstr>
      <vt:lpstr>Gallery</vt:lpstr>
      <vt:lpstr>FIL251 2019</vt:lpstr>
      <vt:lpstr>Rules</vt:lpstr>
      <vt:lpstr>Why are you here?</vt:lpstr>
      <vt:lpstr>WHAT IS PHILOSOPHY?</vt:lpstr>
      <vt:lpstr>The Branches of PHILOSOPHY</vt:lpstr>
      <vt:lpstr>PowerPoint Presentation</vt:lpstr>
      <vt:lpstr>Moral reflection</vt:lpstr>
      <vt:lpstr>Moral reflection: The Trolley Problem</vt:lpstr>
      <vt:lpstr>PowerPoint Presentation</vt:lpstr>
      <vt:lpstr>FIL 251 Course Structure</vt:lpstr>
      <vt:lpstr>How to pass fil251</vt:lpstr>
      <vt:lpstr>How to fail fil251</vt:lpstr>
      <vt:lpstr>Next Time &amp; Admin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FIL251 2019</dc:title>
  <dc:creator>Keo Mbebe</dc:creator>
  <cp:lastModifiedBy>Mrs. KG Mbebe</cp:lastModifiedBy>
  <cp:revision>12</cp:revision>
  <cp:lastPrinted>2019-07-15T13:02:39Z</cp:lastPrinted>
  <dcterms:created xsi:type="dcterms:W3CDTF">2019-07-14T19:41:10Z</dcterms:created>
  <dcterms:modified xsi:type="dcterms:W3CDTF">2019-07-15T13:04:36Z</dcterms:modified>
</cp:coreProperties>
</file>