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1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A15AD-4AD7-8140-B899-1F32265E409A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31182-D44A-EA41-AD6F-4F8A85BC0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55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732-DAF2-FD4F-BA0E-0F74FDBB0DDC}" type="datetime1">
              <a:rPr lang="en-ZA" smtClean="0"/>
              <a:t>2019/07/18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893EA5A-DC1C-AD4B-BF27-5191B3C3868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71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EB80-3F80-EF4B-AF3E-2091307C995F}" type="datetime1">
              <a:rPr lang="en-ZA" smtClean="0"/>
              <a:t>2019/07/18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EA5A-DC1C-AD4B-BF27-5191B3C3868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63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1028-A762-1E46-AAA0-BFE5B7C6278F}" type="datetime1">
              <a:rPr lang="en-ZA" smtClean="0"/>
              <a:t>2019/07/18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EA5A-DC1C-AD4B-BF27-5191B3C3868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21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BBEF-6591-524C-9305-7953582F560F}" type="datetime1">
              <a:rPr lang="en-ZA" smtClean="0"/>
              <a:t>2019/07/18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EA5A-DC1C-AD4B-BF27-5191B3C3868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1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3F4E-4CB1-004C-AD8F-83F048315859}" type="datetime1">
              <a:rPr lang="en-ZA" smtClean="0"/>
              <a:t>2019/07/18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EA5A-DC1C-AD4B-BF27-5191B3C3868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10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65C4-6185-1F47-AEA7-66ABFD3CCFF1}" type="datetime1">
              <a:rPr lang="en-ZA" smtClean="0"/>
              <a:t>2019/07/18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EA5A-DC1C-AD4B-BF27-5191B3C3868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85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5FC8-7AD6-1E4D-97B8-8A975B42FEB3}" type="datetime1">
              <a:rPr lang="en-ZA" smtClean="0"/>
              <a:t>2019/07/18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EA5A-DC1C-AD4B-BF27-5191B3C3868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37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4D11-E3F8-B84A-85A5-1B3AB1B9076E}" type="datetime1">
              <a:rPr lang="en-ZA" smtClean="0"/>
              <a:t>2019/07/18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EA5A-DC1C-AD4B-BF27-5191B3C3868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90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DA2E-9856-1E4D-ADC9-392EABAA50BB}" type="datetime1">
              <a:rPr lang="en-ZA" smtClean="0"/>
              <a:t>2019/07/18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EA5A-DC1C-AD4B-BF27-5191B3C38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6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506F-E54A-3645-88A2-2B42C7155478}" type="datetime1">
              <a:rPr lang="en-ZA" smtClean="0"/>
              <a:t>2019/07/18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EA5A-DC1C-AD4B-BF27-5191B3C3868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99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BB3322A-95DC-F548-B30D-DDA0970AC429}" type="datetime1">
              <a:rPr lang="en-ZA" smtClean="0"/>
              <a:t>2019/07/18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EA5A-DC1C-AD4B-BF27-5191B3C3868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06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FB1A8-82BF-434F-B362-28551D0E0805}" type="datetime1">
              <a:rPr lang="en-ZA" smtClean="0"/>
              <a:t>2019/07/18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893EA5A-DC1C-AD4B-BF27-5191B3C3868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78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3AD4-E8E0-B247-830D-9E9815341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Week1 Lecture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7197A-75E9-6F45-9C24-513905A1D7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5400" dirty="0"/>
              <a:t>Corruption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04F84-3284-2F47-BCDB-B5484042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EA5A-DC1C-AD4B-BF27-5191B3C386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1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24B6-1FA2-7840-815E-3326190D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902D6-E47F-E040-B5E8-153898D57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sz="3000" dirty="0"/>
              <a:t>The relationship between self-interest and the public good</a:t>
            </a:r>
            <a:endParaRPr lang="en-ZA" sz="3000" dirty="0"/>
          </a:p>
          <a:p>
            <a:pPr lvl="0"/>
            <a:r>
              <a:rPr lang="en-US" sz="3000" dirty="0"/>
              <a:t>The competing arguments about how institutions should function </a:t>
            </a:r>
          </a:p>
          <a:p>
            <a:pPr lvl="1"/>
            <a:r>
              <a:rPr lang="en-ZA" sz="2800" dirty="0"/>
              <a:t>This will eventually shed light on personal morality for the </a:t>
            </a:r>
            <a:r>
              <a:rPr lang="en-ZA" sz="2800"/>
              <a:t>business professional.</a:t>
            </a:r>
            <a:endParaRPr lang="en-ZA" sz="2800" dirty="0"/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Method:</a:t>
            </a:r>
            <a:endParaRPr lang="en-ZA" sz="3000" dirty="0"/>
          </a:p>
          <a:p>
            <a:pPr lvl="0"/>
            <a:r>
              <a:rPr lang="en-US" sz="3000" dirty="0"/>
              <a:t>Investigate the concept of corruption</a:t>
            </a:r>
            <a:endParaRPr lang="en-ZA" sz="3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AFCFB-3E8F-0F4D-82DE-C7553B71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EA5A-DC1C-AD4B-BF27-5191B3C386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8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BA73-1868-4A47-91E7-5C8B5CED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Corruption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58FD4-7A0B-FA4C-A563-84105B5AF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200" dirty="0"/>
              <a:t>A process whereby a thing becomes decayed, useless, dysfunctional, or characterized by actions which lead to such outcomes.</a:t>
            </a:r>
            <a:endParaRPr lang="en-ZA" sz="3200" dirty="0"/>
          </a:p>
          <a:p>
            <a:pPr lvl="0"/>
            <a:r>
              <a:rPr lang="en-US" sz="3200" dirty="0"/>
              <a:t>In the institutional sense? An institution is corrupt when it becomes decayed, useless, dysfunctional, or characterized by actions which lead to such outcomes.</a:t>
            </a:r>
            <a:endParaRPr lang="en-ZA" sz="3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94F33-F390-B441-B5FE-EF9853AE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EA5A-DC1C-AD4B-BF27-5191B3C386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1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A64F-2A91-8642-82E4-092295EA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Some intuitions:</a:t>
            </a:r>
            <a:br>
              <a:rPr lang="en-Z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674C0-28D1-E645-B2BD-630AE3B42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ZA" dirty="0"/>
              <a:t>Intuition: something that you consider knowledge without reasoning through it thoroughly </a:t>
            </a:r>
          </a:p>
          <a:p>
            <a:pPr lvl="0"/>
            <a:r>
              <a:rPr lang="en-US" dirty="0"/>
              <a:t>Corruption is said to happen when politicians and officials lose sight of the public interest or public good and serve their own narrow needs and desires.</a:t>
            </a:r>
            <a:endParaRPr lang="en-ZA" dirty="0"/>
          </a:p>
          <a:p>
            <a:pPr lvl="0"/>
            <a:r>
              <a:rPr lang="en-ZA" dirty="0"/>
              <a:t>Corruption has a lot to do with competing interests</a:t>
            </a:r>
          </a:p>
          <a:p>
            <a:pPr lvl="1"/>
            <a:r>
              <a:rPr lang="en-ZA" dirty="0"/>
              <a:t>Self-interest and obligations of the self but beyond the self</a:t>
            </a:r>
          </a:p>
          <a:p>
            <a:pPr lvl="1"/>
            <a:r>
              <a:rPr lang="en-ZA" dirty="0"/>
              <a:t>Areas beyond the self: the public, your institution, etc</a:t>
            </a:r>
          </a:p>
          <a:p>
            <a:pPr lvl="0"/>
            <a:r>
              <a:rPr lang="en-ZA" dirty="0"/>
              <a:t>Divide between self and public interests</a:t>
            </a:r>
          </a:p>
          <a:p>
            <a:r>
              <a:rPr lang="en-ZA" dirty="0"/>
              <a:t>Biggest institution where this is seen: government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997DD-BA3B-AA4C-A695-064A3E7D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EA5A-DC1C-AD4B-BF27-5191B3C386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8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8709-0796-C94F-83FD-DF914C15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ideas: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CE016-AC5F-3842-AECF-9A6F3C01E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ZA" sz="3200" b="1" dirty="0"/>
              <a:t>Montesquieu</a:t>
            </a:r>
            <a:r>
              <a:rPr lang="en-ZA" sz="3200" b="1" i="1" dirty="0"/>
              <a:t> </a:t>
            </a:r>
            <a:r>
              <a:rPr lang="en-ZA" sz="3200" i="1" dirty="0"/>
              <a:t>(</a:t>
            </a:r>
            <a:r>
              <a:rPr lang="en-ZA" sz="3200" dirty="0"/>
              <a:t>Classical period before the contemporary era): ‘A feature of any </a:t>
            </a:r>
            <a:r>
              <a:rPr lang="en-ZA" sz="3200" u="sng" dirty="0"/>
              <a:t>polity</a:t>
            </a:r>
            <a:r>
              <a:rPr lang="en-ZA" sz="3200" dirty="0"/>
              <a:t>… when its leaders fail to act on the basis of its core fundamental principles’</a:t>
            </a:r>
          </a:p>
          <a:p>
            <a:pPr lvl="0"/>
            <a:r>
              <a:rPr lang="en-US" sz="3200" b="1" dirty="0"/>
              <a:t>Edmund Burke and Adam Smith</a:t>
            </a:r>
            <a:r>
              <a:rPr lang="en-US" sz="3200" dirty="0"/>
              <a:t> (late eighteenth century): corruption associated with specific </a:t>
            </a:r>
            <a:r>
              <a:rPr lang="en-US" sz="3200" u="sng" dirty="0"/>
              <a:t>activities that threatened to subvert the integrity (coherence/consistency) of public office</a:t>
            </a:r>
            <a:endParaRPr lang="en-ZA" sz="3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CB133-8492-104B-8C2B-00EC1AB3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EA5A-DC1C-AD4B-BF27-5191B3C386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4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F1E1-E753-564A-8B70-A1CCEDD5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ideas: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A1C2E-C69D-AD4C-B962-14FAEBCFC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ZA" sz="3200" b="1" dirty="0"/>
              <a:t>Modern Era</a:t>
            </a:r>
            <a:endParaRPr lang="en-ZA" sz="3200" dirty="0"/>
          </a:p>
          <a:p>
            <a:pPr lvl="1"/>
            <a:r>
              <a:rPr lang="en-ZA" sz="2800" b="1" dirty="0"/>
              <a:t>World Bank: </a:t>
            </a:r>
            <a:r>
              <a:rPr lang="en-ZA" sz="2800" i="1" dirty="0"/>
              <a:t>‘Abuse of public office for private gain’</a:t>
            </a:r>
            <a:endParaRPr lang="en-ZA" sz="2800" dirty="0"/>
          </a:p>
          <a:p>
            <a:pPr lvl="1"/>
            <a:r>
              <a:rPr lang="en-ZA" sz="2800" b="1" dirty="0"/>
              <a:t>J.S. Nye: </a:t>
            </a:r>
            <a:r>
              <a:rPr lang="en-ZA" sz="2800" i="1" dirty="0"/>
              <a:t>‘Deviation from the formal duties of public role for private gain’</a:t>
            </a:r>
            <a:endParaRPr lang="en-ZA" sz="2800" dirty="0"/>
          </a:p>
          <a:p>
            <a:pPr lvl="1"/>
            <a:r>
              <a:rPr lang="en-ZA" sz="2800" b="1" dirty="0"/>
              <a:t>R. Brooks: </a:t>
            </a:r>
            <a:r>
              <a:rPr lang="en-ZA" sz="2800" i="1" dirty="0"/>
              <a:t>‘</a:t>
            </a:r>
            <a:r>
              <a:rPr lang="en-ZA" sz="2800" i="1" dirty="0" err="1"/>
              <a:t>Misperformance</a:t>
            </a:r>
            <a:r>
              <a:rPr lang="en-ZA" sz="2800" i="1" dirty="0"/>
              <a:t> or neglect of a recognized duty or the unwarranted exercise of power, with the motive of gaining some advantage, more or less personal’</a:t>
            </a:r>
            <a:endParaRPr lang="en-ZA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821C2-A633-DB43-BB12-E625AE56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EA5A-DC1C-AD4B-BF27-5191B3C386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2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FDD3-3952-8949-8339-B1A46C8E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Government corruption</a:t>
            </a:r>
            <a:br>
              <a:rPr lang="en-Z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FF02C-CE84-384A-AFF2-94EB327E6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sz="2800" dirty="0"/>
              <a:t>The understanding of what corruption is involves ideas of the state, not just personal morality of civil servants</a:t>
            </a:r>
            <a:endParaRPr lang="en-ZA" sz="2800" dirty="0"/>
          </a:p>
          <a:p>
            <a:pPr lvl="0"/>
            <a:r>
              <a:rPr lang="en-ZA" sz="2800" dirty="0"/>
              <a:t>The Liberal (Neutral) State </a:t>
            </a:r>
          </a:p>
          <a:p>
            <a:pPr lvl="1"/>
            <a:r>
              <a:rPr lang="en-ZA" sz="2400" dirty="0"/>
              <a:t>I decide what is a good life for myself. The state is there to provide services for everyone to achieve their conception of the good life.</a:t>
            </a:r>
          </a:p>
          <a:p>
            <a:pPr lvl="1"/>
            <a:r>
              <a:rPr lang="en-ZA" sz="2400" dirty="0"/>
              <a:t>Liberal Freedom </a:t>
            </a:r>
            <a:r>
              <a:rPr lang="en-ZA" sz="2400" i="1" dirty="0"/>
              <a:t>protected by </a:t>
            </a:r>
            <a:r>
              <a:rPr lang="en-ZA" sz="2400" dirty="0"/>
              <a:t>Neutral Bureaucracy</a:t>
            </a:r>
          </a:p>
          <a:p>
            <a:pPr lvl="2"/>
            <a:r>
              <a:rPr lang="en-ZA" sz="2000" dirty="0"/>
              <a:t>Bureaucracy: measures put in place by a state to enable it to function effectively</a:t>
            </a:r>
          </a:p>
          <a:p>
            <a:pPr lvl="1"/>
            <a:r>
              <a:rPr lang="en-ZA" sz="2400" dirty="0"/>
              <a:t>Bias/Self-interest</a:t>
            </a:r>
            <a:r>
              <a:rPr lang="en-ZA" sz="2400" i="1" dirty="0"/>
              <a:t> leads to </a:t>
            </a:r>
            <a:r>
              <a:rPr lang="en-ZA" sz="2400" dirty="0"/>
              <a:t>Corruption!</a:t>
            </a:r>
          </a:p>
          <a:p>
            <a:r>
              <a:rPr lang="en-ZA" sz="2600" dirty="0"/>
              <a:t>Apartheid versus post-1994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4B13B-0184-8D45-A9DE-9CE0DE0A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EA5A-DC1C-AD4B-BF27-5191B3C386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48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74F7-8AAA-D940-9BDC-064D66DC2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49599-9B35-4D4C-AC0D-62C6151F4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</a:t>
            </a:r>
          </a:p>
          <a:p>
            <a:r>
              <a:rPr lang="en-US" dirty="0"/>
              <a:t>Class tests</a:t>
            </a:r>
          </a:p>
          <a:p>
            <a:r>
              <a:rPr lang="en-US" dirty="0"/>
              <a:t>Class rep</a:t>
            </a:r>
          </a:p>
          <a:p>
            <a:r>
              <a:rPr lang="en-US" dirty="0"/>
              <a:t>Textbook</a:t>
            </a:r>
          </a:p>
          <a:p>
            <a:r>
              <a:rPr lang="en-US" dirty="0"/>
              <a:t>fil251@gmail.com</a:t>
            </a:r>
          </a:p>
          <a:p>
            <a:pPr marL="0" indent="0">
              <a:buNone/>
            </a:pPr>
            <a:r>
              <a:rPr lang="en-US" dirty="0"/>
              <a:t>- Footnotes to Plato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6B1EA-DFBA-D842-A94D-AB8E255B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EA5A-DC1C-AD4B-BF27-5191B3C386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623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421</Words>
  <Application>Microsoft Macintosh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Gallery</vt:lpstr>
      <vt:lpstr>Week1 Lecture 2</vt:lpstr>
      <vt:lpstr>Understand </vt:lpstr>
      <vt:lpstr>Corruption definition</vt:lpstr>
      <vt:lpstr>Some intuitions: </vt:lpstr>
      <vt:lpstr>Common ideas:</vt:lpstr>
      <vt:lpstr>Common ideas:</vt:lpstr>
      <vt:lpstr>Government corruption </vt:lpstr>
      <vt:lpstr>admin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Week1 Lecture 2</dc:title>
  <dc:creator>Keo Mbebe</dc:creator>
  <cp:lastModifiedBy>Keo Mbebe</cp:lastModifiedBy>
  <cp:revision>4</cp:revision>
  <dcterms:created xsi:type="dcterms:W3CDTF">2019-07-17T13:46:41Z</dcterms:created>
  <dcterms:modified xsi:type="dcterms:W3CDTF">2019-07-18T21:19:12Z</dcterms:modified>
</cp:coreProperties>
</file>