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9"/>
  </p:notesMasterIdLst>
  <p:sldIdLst>
    <p:sldId id="257" r:id="rId2"/>
    <p:sldId id="276" r:id="rId3"/>
    <p:sldId id="308" r:id="rId4"/>
    <p:sldId id="295" r:id="rId5"/>
    <p:sldId id="287" r:id="rId6"/>
    <p:sldId id="258" r:id="rId7"/>
    <p:sldId id="262" r:id="rId8"/>
    <p:sldId id="263" r:id="rId9"/>
    <p:sldId id="264" r:id="rId10"/>
    <p:sldId id="282" r:id="rId11"/>
    <p:sldId id="266" r:id="rId12"/>
    <p:sldId id="283" r:id="rId13"/>
    <p:sldId id="279" r:id="rId14"/>
    <p:sldId id="265" r:id="rId15"/>
    <p:sldId id="284" r:id="rId16"/>
    <p:sldId id="280"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1"/>
    <p:restoredTop sz="94521"/>
  </p:normalViewPr>
  <p:slideViewPr>
    <p:cSldViewPr snapToGrid="0">
      <p:cViewPr varScale="1">
        <p:scale>
          <a:sx n="43" d="100"/>
          <a:sy n="43" d="100"/>
        </p:scale>
        <p:origin x="21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14631-EC92-D440-857D-63E81C0F66C0}" type="datetimeFigureOut">
              <a:rPr lang="en-US" smtClean="0"/>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EDF31-522E-6147-B04F-F6CDC5C277A4}" type="slidenum">
              <a:rPr lang="en-US" smtClean="0"/>
              <a:t>‹#›</a:t>
            </a:fld>
            <a:endParaRPr lang="en-US"/>
          </a:p>
        </p:txBody>
      </p:sp>
    </p:spTree>
    <p:extLst>
      <p:ext uri="{BB962C8B-B14F-4D97-AF65-F5344CB8AC3E}">
        <p14:creationId xmlns:p14="http://schemas.microsoft.com/office/powerpoint/2010/main" val="616960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79FED-19D6-424A-A40D-A83CE3C6A73A}" type="datetime1">
              <a:rPr lang="en-ZA" smtClean="0"/>
              <a:t>2019/07/23</a:t>
            </a:fld>
            <a:endParaRPr lang="en-ZA"/>
          </a:p>
        </p:txBody>
      </p:sp>
      <p:sp>
        <p:nvSpPr>
          <p:cNvPr id="5" name="Footer Placeholder 4"/>
          <p:cNvSpPr>
            <a:spLocks noGrp="1"/>
          </p:cNvSpPr>
          <p:nvPr>
            <p:ph type="ftr" sz="quarter" idx="11"/>
          </p:nvPr>
        </p:nvSpPr>
        <p:spPr>
          <a:xfrm>
            <a:off x="2416500" y="329307"/>
            <a:ext cx="4973915" cy="309201"/>
          </a:xfrm>
        </p:spPr>
        <p:txBody>
          <a:bodyPr/>
          <a:lstStyle/>
          <a:p>
            <a:endParaRPr lang="en-ZA"/>
          </a:p>
        </p:txBody>
      </p:sp>
      <p:sp>
        <p:nvSpPr>
          <p:cNvPr id="6" name="Slide Number Placeholder 5"/>
          <p:cNvSpPr>
            <a:spLocks noGrp="1"/>
          </p:cNvSpPr>
          <p:nvPr>
            <p:ph type="sldNum" sz="quarter" idx="12"/>
          </p:nvPr>
        </p:nvSpPr>
        <p:spPr>
          <a:xfrm>
            <a:off x="1437664" y="798973"/>
            <a:ext cx="811019" cy="503578"/>
          </a:xfrm>
        </p:spPr>
        <p:txBody>
          <a:bodyPr/>
          <a:lstStyle/>
          <a:p>
            <a:fld id="{C5AAC73B-8577-49CB-8C6F-30E5639E933E}" type="slidenum">
              <a:rPr lang="en-ZA" smtClean="0"/>
              <a:t>‹#›</a:t>
            </a:fld>
            <a:endParaRPr lang="en-Z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11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CEB1E1-4DAA-DB4C-9284-C6362C3C2396}" type="datetime1">
              <a:rPr lang="en-ZA" smtClean="0"/>
              <a:t>2019/07/23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419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0850F9-4AC0-5046-8B37-B3DD7F170CC2}" type="datetime1">
              <a:rPr lang="en-ZA" smtClean="0"/>
              <a:t>2019/07/23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0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4CA9EC2-922E-DE4E-A0EA-2FF29D49837C}" type="datetime1">
              <a:rPr lang="en-ZA" smtClean="0"/>
              <a:t>2019/07/23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7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32E846-5B7D-DA47-BE42-DD4F82627DA3}" type="datetime1">
              <a:rPr lang="en-ZA" smtClean="0"/>
              <a:t>2019/07/23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9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A743D6-0C9A-D14D-A322-A489F0011DD5}" type="datetime1">
              <a:rPr lang="en-ZA" smtClean="0"/>
              <a:t>2019/07/23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31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B6012-1A3A-D04E-A70B-0E11198CC2F7}" type="datetime1">
              <a:rPr lang="en-ZA" smtClean="0"/>
              <a:t>2019/07/23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5AAC73B-8577-49CB-8C6F-30E5639E933E}" type="slidenum">
              <a:rPr lang="en-ZA" smtClean="0"/>
              <a:t>‹#›</a:t>
            </a:fld>
            <a:endParaRPr lang="en-Z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75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7D302E-7048-F649-AEE9-E1376198A345}" type="datetime1">
              <a:rPr lang="en-ZA" smtClean="0"/>
              <a:t>2019/07/23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5AAC73B-8577-49CB-8C6F-30E5639E933E}" type="slidenum">
              <a:rPr lang="en-ZA" smtClean="0"/>
              <a:t>‹#›</a:t>
            </a:fld>
            <a:endParaRPr lang="en-Z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69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8665-FBC6-6745-B763-85FB99C672F7}" type="datetime1">
              <a:rPr lang="en-ZA" smtClean="0"/>
              <a:t>2019/07/23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5AAC73B-8577-49CB-8C6F-30E5639E933E}" type="slidenum">
              <a:rPr lang="en-ZA" smtClean="0"/>
              <a:t>‹#›</a:t>
            </a:fld>
            <a:endParaRPr lang="en-ZA"/>
          </a:p>
        </p:txBody>
      </p:sp>
    </p:spTree>
    <p:extLst>
      <p:ext uri="{BB962C8B-B14F-4D97-AF65-F5344CB8AC3E}">
        <p14:creationId xmlns:p14="http://schemas.microsoft.com/office/powerpoint/2010/main" val="1971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701D551-E88A-EE44-A4A5-EFA3E7257742}" type="datetime1">
              <a:rPr lang="en-ZA" smtClean="0"/>
              <a:t>2019/07/23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66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96CAA5-1B5D-4B48-A430-A2B277875223}" type="datetime1">
              <a:rPr lang="en-ZA" smtClean="0"/>
              <a:t>2019/07/23</a:t>
            </a:fld>
            <a:endParaRPr lang="en-ZA"/>
          </a:p>
        </p:txBody>
      </p:sp>
      <p:sp>
        <p:nvSpPr>
          <p:cNvPr id="6" name="Footer Placeholder 5"/>
          <p:cNvSpPr>
            <a:spLocks noGrp="1"/>
          </p:cNvSpPr>
          <p:nvPr>
            <p:ph type="ftr" sz="quarter" idx="11"/>
          </p:nvPr>
        </p:nvSpPr>
        <p:spPr>
          <a:xfrm>
            <a:off x="1447382" y="318640"/>
            <a:ext cx="5541004" cy="320931"/>
          </a:xfrm>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50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007414-B96B-1947-8527-309C99147F1E}" type="datetime1">
              <a:rPr lang="en-ZA" smtClean="0"/>
              <a:t>2019/07/23</a:t>
            </a:fld>
            <a:endParaRPr lang="en-Z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AAC73B-8577-49CB-8C6F-30E5639E933E}" type="slidenum">
              <a:rPr lang="en-ZA" smtClean="0"/>
              <a:t>‹#›</a:t>
            </a:fld>
            <a:endParaRPr lang="en-Z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0892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8873" y="535266"/>
            <a:ext cx="8014253" cy="2489820"/>
          </a:xfrm>
        </p:spPr>
        <p:txBody>
          <a:bodyPr>
            <a:normAutofit/>
          </a:bodyPr>
          <a:lstStyle/>
          <a:p>
            <a:r>
              <a:rPr lang="en-US" sz="11500" dirty="0"/>
              <a:t>FIL251 2019</a:t>
            </a:r>
          </a:p>
        </p:txBody>
      </p:sp>
      <p:sp>
        <p:nvSpPr>
          <p:cNvPr id="3" name="Subtitle 2"/>
          <p:cNvSpPr>
            <a:spLocks noGrp="1"/>
          </p:cNvSpPr>
          <p:nvPr>
            <p:ph type="subTitle" idx="1"/>
          </p:nvPr>
        </p:nvSpPr>
        <p:spPr>
          <a:xfrm>
            <a:off x="1843173" y="3726897"/>
            <a:ext cx="9674225" cy="1405467"/>
          </a:xfrm>
        </p:spPr>
        <p:txBody>
          <a:bodyPr>
            <a:normAutofit/>
          </a:bodyPr>
          <a:lstStyle/>
          <a:p>
            <a:r>
              <a:rPr lang="en-US" sz="4800" b="1" dirty="0"/>
              <a:t>WEEK 2: </a:t>
            </a:r>
            <a:r>
              <a:rPr lang="en-US" sz="4800" b="1" dirty="0">
                <a:solidFill>
                  <a:srgbClr val="00B0F0"/>
                </a:solidFill>
              </a:rPr>
              <a:t>Utilitarianism</a:t>
            </a:r>
          </a:p>
        </p:txBody>
      </p:sp>
      <p:sp>
        <p:nvSpPr>
          <p:cNvPr id="4" name="Slide Number Placeholder 3">
            <a:extLst>
              <a:ext uri="{FF2B5EF4-FFF2-40B4-BE49-F238E27FC236}">
                <a16:creationId xmlns:a16="http://schemas.microsoft.com/office/drawing/2014/main" id="{C490A516-2BE7-4A4B-932B-5ADD46F91E64}"/>
              </a:ext>
            </a:extLst>
          </p:cNvPr>
          <p:cNvSpPr>
            <a:spLocks noGrp="1"/>
          </p:cNvSpPr>
          <p:nvPr>
            <p:ph type="sldNum" sz="quarter" idx="12"/>
          </p:nvPr>
        </p:nvSpPr>
        <p:spPr/>
        <p:txBody>
          <a:bodyPr/>
          <a:lstStyle/>
          <a:p>
            <a:fld id="{C5AAC73B-8577-49CB-8C6F-30E5639E933E}" type="slidenum">
              <a:rPr lang="en-ZA" smtClean="0"/>
              <a:t>1</a:t>
            </a:fld>
            <a:endParaRPr lang="en-ZA"/>
          </a:p>
        </p:txBody>
      </p:sp>
    </p:spTree>
    <p:extLst>
      <p:ext uri="{BB962C8B-B14F-4D97-AF65-F5344CB8AC3E}">
        <p14:creationId xmlns:p14="http://schemas.microsoft.com/office/powerpoint/2010/main" val="406144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4D4E-A0BB-E44E-939C-F2857478F0E2}"/>
              </a:ext>
            </a:extLst>
          </p:cNvPr>
          <p:cNvSpPr>
            <a:spLocks noGrp="1"/>
          </p:cNvSpPr>
          <p:nvPr>
            <p:ph type="title"/>
          </p:nvPr>
        </p:nvSpPr>
        <p:spPr/>
        <p:txBody>
          <a:bodyPr>
            <a:normAutofit/>
          </a:bodyPr>
          <a:lstStyle/>
          <a:p>
            <a:r>
              <a:rPr lang="en-ZA" dirty="0"/>
              <a:t>Defining Corporate Corruption:</a:t>
            </a:r>
            <a:br>
              <a:rPr lang="en-ZA" dirty="0"/>
            </a:br>
            <a:endParaRPr lang="en-US" dirty="0"/>
          </a:p>
        </p:txBody>
      </p:sp>
      <p:sp>
        <p:nvSpPr>
          <p:cNvPr id="3" name="Content Placeholder 2">
            <a:extLst>
              <a:ext uri="{FF2B5EF4-FFF2-40B4-BE49-F238E27FC236}">
                <a16:creationId xmlns:a16="http://schemas.microsoft.com/office/drawing/2014/main" id="{B6E8922A-7F52-8F4D-A89C-AFA426401A7E}"/>
              </a:ext>
            </a:extLst>
          </p:cNvPr>
          <p:cNvSpPr>
            <a:spLocks noGrp="1"/>
          </p:cNvSpPr>
          <p:nvPr>
            <p:ph idx="1"/>
          </p:nvPr>
        </p:nvSpPr>
        <p:spPr>
          <a:xfrm>
            <a:off x="1451579" y="2015732"/>
            <a:ext cx="9603275" cy="3743937"/>
          </a:xfrm>
        </p:spPr>
        <p:txBody>
          <a:bodyPr>
            <a:normAutofit fontScale="70000" lnSpcReduction="20000"/>
          </a:bodyPr>
          <a:lstStyle/>
          <a:p>
            <a:pPr lvl="0"/>
            <a:r>
              <a:rPr lang="en-ZA" sz="3200" dirty="0"/>
              <a:t>Government Corruption =  private interests over public duties</a:t>
            </a:r>
          </a:p>
          <a:p>
            <a:pPr lvl="0"/>
            <a:r>
              <a:rPr lang="en-ZA" sz="3200" dirty="0"/>
              <a:t>Corporate Corruption =  private interests over professional responsibilities</a:t>
            </a:r>
          </a:p>
          <a:p>
            <a:r>
              <a:rPr lang="en-ZA" sz="3200" dirty="0"/>
              <a:t>Moral Responsibilities of business and business professionals to shareholders/stakeholders:</a:t>
            </a:r>
          </a:p>
          <a:p>
            <a:pPr lvl="1"/>
            <a:r>
              <a:rPr lang="en-ZA" sz="3400" dirty="0"/>
              <a:t>Financial</a:t>
            </a:r>
          </a:p>
          <a:p>
            <a:pPr lvl="1"/>
            <a:r>
              <a:rPr lang="en-ZA" sz="3400" dirty="0"/>
              <a:t>Political</a:t>
            </a:r>
          </a:p>
          <a:p>
            <a:pPr lvl="1"/>
            <a:r>
              <a:rPr lang="en-ZA" sz="3400" dirty="0"/>
              <a:t>Social</a:t>
            </a:r>
          </a:p>
          <a:p>
            <a:pPr lvl="1"/>
            <a:r>
              <a:rPr lang="en-ZA" sz="3400" dirty="0"/>
              <a:t>Environmental</a:t>
            </a:r>
          </a:p>
          <a:p>
            <a:endParaRPr lang="en-US" dirty="0"/>
          </a:p>
        </p:txBody>
      </p:sp>
      <p:sp>
        <p:nvSpPr>
          <p:cNvPr id="4" name="Slide Number Placeholder 3">
            <a:extLst>
              <a:ext uri="{FF2B5EF4-FFF2-40B4-BE49-F238E27FC236}">
                <a16:creationId xmlns:a16="http://schemas.microsoft.com/office/drawing/2014/main" id="{FDD2DBC8-5C99-CF46-85AC-7F35507EAA9B}"/>
              </a:ext>
            </a:extLst>
          </p:cNvPr>
          <p:cNvSpPr>
            <a:spLocks noGrp="1"/>
          </p:cNvSpPr>
          <p:nvPr>
            <p:ph type="sldNum" sz="quarter" idx="12"/>
          </p:nvPr>
        </p:nvSpPr>
        <p:spPr/>
        <p:txBody>
          <a:bodyPr/>
          <a:lstStyle/>
          <a:p>
            <a:fld id="{8893EA5A-DC1C-AD4B-BF27-5191B3C38687}" type="slidenum">
              <a:rPr lang="en-US" smtClean="0"/>
              <a:t>10</a:t>
            </a:fld>
            <a:endParaRPr lang="en-US"/>
          </a:p>
        </p:txBody>
      </p:sp>
    </p:spTree>
    <p:extLst>
      <p:ext uri="{BB962C8B-B14F-4D97-AF65-F5344CB8AC3E}">
        <p14:creationId xmlns:p14="http://schemas.microsoft.com/office/powerpoint/2010/main" val="45709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0F0B-7FD2-9D4A-970D-2EABD003EDDA}"/>
              </a:ext>
            </a:extLst>
          </p:cNvPr>
          <p:cNvSpPr>
            <a:spLocks noGrp="1"/>
          </p:cNvSpPr>
          <p:nvPr>
            <p:ph type="title"/>
          </p:nvPr>
        </p:nvSpPr>
        <p:spPr/>
        <p:txBody>
          <a:bodyPr/>
          <a:lstStyle/>
          <a:p>
            <a:r>
              <a:rPr lang="en-ZA" dirty="0"/>
              <a:t>Combating corruption</a:t>
            </a:r>
            <a:br>
              <a:rPr lang="en-ZA" dirty="0"/>
            </a:br>
            <a:endParaRPr lang="en-US" dirty="0"/>
          </a:p>
        </p:txBody>
      </p:sp>
      <p:sp>
        <p:nvSpPr>
          <p:cNvPr id="3" name="Content Placeholder 2">
            <a:extLst>
              <a:ext uri="{FF2B5EF4-FFF2-40B4-BE49-F238E27FC236}">
                <a16:creationId xmlns:a16="http://schemas.microsoft.com/office/drawing/2014/main" id="{EFBD051D-4CC9-6641-8036-43A007CEA52F}"/>
              </a:ext>
            </a:extLst>
          </p:cNvPr>
          <p:cNvSpPr>
            <a:spLocks noGrp="1"/>
          </p:cNvSpPr>
          <p:nvPr>
            <p:ph idx="1"/>
          </p:nvPr>
        </p:nvSpPr>
        <p:spPr/>
        <p:txBody>
          <a:bodyPr/>
          <a:lstStyle/>
          <a:p>
            <a:r>
              <a:rPr lang="en-ZA" sz="3600" dirty="0"/>
              <a:t>World Economic Forum’s 3 Key Steps:</a:t>
            </a:r>
          </a:p>
          <a:p>
            <a:pPr lvl="1"/>
            <a:r>
              <a:rPr lang="en-ZA" sz="3200" dirty="0"/>
              <a:t>Focus on Ethics Education</a:t>
            </a:r>
          </a:p>
          <a:p>
            <a:pPr lvl="1"/>
            <a:r>
              <a:rPr lang="en-ZA" sz="3200" dirty="0"/>
              <a:t>Create a Culture of Integrity</a:t>
            </a:r>
          </a:p>
          <a:p>
            <a:pPr lvl="1"/>
            <a:r>
              <a:rPr lang="en-ZA" sz="3200" dirty="0"/>
              <a:t>Demand Accountability</a:t>
            </a:r>
          </a:p>
          <a:p>
            <a:endParaRPr lang="en-US" dirty="0"/>
          </a:p>
        </p:txBody>
      </p:sp>
      <p:sp>
        <p:nvSpPr>
          <p:cNvPr id="4" name="Slide Number Placeholder 3">
            <a:extLst>
              <a:ext uri="{FF2B5EF4-FFF2-40B4-BE49-F238E27FC236}">
                <a16:creationId xmlns:a16="http://schemas.microsoft.com/office/drawing/2014/main" id="{1EB9E7B3-5800-7F4F-B6F8-91B14A85E3CA}"/>
              </a:ext>
            </a:extLst>
          </p:cNvPr>
          <p:cNvSpPr>
            <a:spLocks noGrp="1"/>
          </p:cNvSpPr>
          <p:nvPr>
            <p:ph type="sldNum" sz="quarter" idx="12"/>
          </p:nvPr>
        </p:nvSpPr>
        <p:spPr/>
        <p:txBody>
          <a:bodyPr/>
          <a:lstStyle/>
          <a:p>
            <a:fld id="{8893EA5A-DC1C-AD4B-BF27-5191B3C38687}" type="slidenum">
              <a:rPr lang="en-US" smtClean="0"/>
              <a:t>11</a:t>
            </a:fld>
            <a:endParaRPr lang="en-US"/>
          </a:p>
        </p:txBody>
      </p:sp>
    </p:spTree>
    <p:extLst>
      <p:ext uri="{BB962C8B-B14F-4D97-AF65-F5344CB8AC3E}">
        <p14:creationId xmlns:p14="http://schemas.microsoft.com/office/powerpoint/2010/main" val="379945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A08A-6073-B949-B003-9E6486E5F6CB}"/>
              </a:ext>
            </a:extLst>
          </p:cNvPr>
          <p:cNvSpPr>
            <a:spLocks noGrp="1"/>
          </p:cNvSpPr>
          <p:nvPr>
            <p:ph type="title"/>
          </p:nvPr>
        </p:nvSpPr>
        <p:spPr/>
        <p:txBody>
          <a:bodyPr/>
          <a:lstStyle/>
          <a:p>
            <a:r>
              <a:rPr lang="en-US" dirty="0"/>
              <a:t>Competing Moral Theories</a:t>
            </a:r>
          </a:p>
        </p:txBody>
      </p:sp>
      <p:sp>
        <p:nvSpPr>
          <p:cNvPr id="3" name="Content Placeholder 2">
            <a:extLst>
              <a:ext uri="{FF2B5EF4-FFF2-40B4-BE49-F238E27FC236}">
                <a16:creationId xmlns:a16="http://schemas.microsoft.com/office/drawing/2014/main" id="{27209547-79BB-C942-8C09-48AFAC466854}"/>
              </a:ext>
            </a:extLst>
          </p:cNvPr>
          <p:cNvSpPr>
            <a:spLocks noGrp="1"/>
          </p:cNvSpPr>
          <p:nvPr>
            <p:ph idx="1"/>
          </p:nvPr>
        </p:nvSpPr>
        <p:spPr/>
        <p:txBody>
          <a:bodyPr>
            <a:normAutofit fontScale="85000" lnSpcReduction="20000"/>
          </a:bodyPr>
          <a:lstStyle/>
          <a:p>
            <a:pPr marL="457200" indent="-457200">
              <a:buFont typeface="+mj-lt"/>
              <a:buAutoNum type="arabicPeriod"/>
            </a:pPr>
            <a:r>
              <a:rPr lang="en-US" sz="3200" dirty="0"/>
              <a:t>The good thing to do is to act for the welfare of as many people as possible (Utilitarianism)</a:t>
            </a:r>
          </a:p>
          <a:p>
            <a:pPr marL="457200" indent="-457200">
              <a:buFont typeface="+mj-lt"/>
              <a:buAutoNum type="arabicPeriod"/>
            </a:pPr>
            <a:r>
              <a:rPr lang="en-US" sz="3200" dirty="0"/>
              <a:t>The good thing to do is to follow rules (Deontology)</a:t>
            </a:r>
          </a:p>
          <a:p>
            <a:pPr marL="457200" indent="-457200">
              <a:buFont typeface="+mj-lt"/>
              <a:buAutoNum type="arabicPeriod"/>
            </a:pPr>
            <a:r>
              <a:rPr lang="en-US" sz="3200" dirty="0"/>
              <a:t>The good thing to do is to develop your character (Virtue Ethics)</a:t>
            </a:r>
          </a:p>
          <a:p>
            <a:pPr marL="457200" indent="-457200">
              <a:buFont typeface="+mj-lt"/>
              <a:buAutoNum type="arabicPeriod"/>
            </a:pPr>
            <a:r>
              <a:rPr lang="en-US" sz="3200" dirty="0"/>
              <a:t>The good thing to do is to act in the interests of harmony and relationships (Ubuntu)</a:t>
            </a:r>
          </a:p>
          <a:p>
            <a:endParaRPr lang="en-US" dirty="0"/>
          </a:p>
        </p:txBody>
      </p:sp>
      <p:sp>
        <p:nvSpPr>
          <p:cNvPr id="4" name="Slide Number Placeholder 3">
            <a:extLst>
              <a:ext uri="{FF2B5EF4-FFF2-40B4-BE49-F238E27FC236}">
                <a16:creationId xmlns:a16="http://schemas.microsoft.com/office/drawing/2014/main" id="{E22DE3F6-525A-154E-A5A6-D95AC39DEBD8}"/>
              </a:ext>
            </a:extLst>
          </p:cNvPr>
          <p:cNvSpPr>
            <a:spLocks noGrp="1"/>
          </p:cNvSpPr>
          <p:nvPr>
            <p:ph type="sldNum" sz="quarter" idx="12"/>
          </p:nvPr>
        </p:nvSpPr>
        <p:spPr/>
        <p:txBody>
          <a:bodyPr/>
          <a:lstStyle/>
          <a:p>
            <a:fld id="{8893EA5A-DC1C-AD4B-BF27-5191B3C38687}" type="slidenum">
              <a:rPr lang="en-US" smtClean="0"/>
              <a:t>12</a:t>
            </a:fld>
            <a:endParaRPr lang="en-US"/>
          </a:p>
        </p:txBody>
      </p:sp>
    </p:spTree>
    <p:extLst>
      <p:ext uri="{BB962C8B-B14F-4D97-AF65-F5344CB8AC3E}">
        <p14:creationId xmlns:p14="http://schemas.microsoft.com/office/powerpoint/2010/main" val="93897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079" y="794197"/>
            <a:ext cx="3432701" cy="1041432"/>
          </a:xfrm>
        </p:spPr>
        <p:txBody>
          <a:bodyPr/>
          <a:lstStyle/>
          <a:p>
            <a:pPr algn="ctr"/>
            <a:r>
              <a:rPr lang="en-US" dirty="0"/>
              <a:t>NB REMINDERS</a:t>
            </a:r>
          </a:p>
        </p:txBody>
      </p:sp>
      <p:sp>
        <p:nvSpPr>
          <p:cNvPr id="5" name="Content Placeholder 2"/>
          <p:cNvSpPr txBox="1">
            <a:spLocks/>
          </p:cNvSpPr>
          <p:nvPr/>
        </p:nvSpPr>
        <p:spPr>
          <a:xfrm>
            <a:off x="6297883" y="1921469"/>
            <a:ext cx="5329349" cy="3975100"/>
          </a:xfrm>
          <a:prstGeom prst="rect">
            <a:avLst/>
          </a:prstGeom>
        </p:spPr>
        <p:txBody>
          <a:bodyPr vert="horz" lIns="91440" tIns="45720" rIns="91440" bIns="45720" numCol="1"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prstClr val="white"/>
              </a:buClr>
            </a:pPr>
            <a:endParaRPr lang="en-US" dirty="0">
              <a:solidFill>
                <a:prstClr val="white"/>
              </a:solidFill>
            </a:endParaRPr>
          </a:p>
        </p:txBody>
      </p:sp>
      <p:sp>
        <p:nvSpPr>
          <p:cNvPr id="14" name="Content Placeholder 2"/>
          <p:cNvSpPr txBox="1">
            <a:spLocks/>
          </p:cNvSpPr>
          <p:nvPr/>
        </p:nvSpPr>
        <p:spPr>
          <a:xfrm>
            <a:off x="1291079" y="2374823"/>
            <a:ext cx="10620067" cy="3068392"/>
          </a:xfrm>
          <a:prstGeom prst="rect">
            <a:avLst/>
          </a:prstGeom>
        </p:spPr>
        <p:txBody>
          <a:bodyPr vert="horz" lIns="91440" tIns="45720" rIns="91440" bIns="45720" numCol="1"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defTabSz="914400">
              <a:spcAft>
                <a:spcPts val="0"/>
              </a:spcAft>
              <a:buClr>
                <a:schemeClr val="accent1"/>
              </a:buClr>
            </a:pPr>
            <a:r>
              <a:rPr lang="en-US" sz="2400" dirty="0"/>
              <a:t>Tutorial sign-up sheets are up. </a:t>
            </a:r>
          </a:p>
          <a:p>
            <a:pPr marL="457200" lvl="1" indent="-457200" defTabSz="914400">
              <a:spcAft>
                <a:spcPts val="0"/>
              </a:spcAft>
              <a:buClr>
                <a:schemeClr val="accent1"/>
              </a:buClr>
            </a:pPr>
            <a:r>
              <a:rPr lang="en-US" dirty="0"/>
              <a:t>Tutorials are compulsory</a:t>
            </a:r>
          </a:p>
          <a:p>
            <a:pPr defTabSz="914400">
              <a:spcAft>
                <a:spcPts val="0"/>
              </a:spcAft>
              <a:buClr>
                <a:schemeClr val="accent1"/>
              </a:buClr>
            </a:pPr>
            <a:r>
              <a:rPr lang="en-US" sz="2400" dirty="0"/>
              <a:t>Email policy</a:t>
            </a:r>
          </a:p>
          <a:p>
            <a:pPr marL="457200" lvl="1" indent="-457200" defTabSz="914400">
              <a:spcAft>
                <a:spcPts val="0"/>
              </a:spcAft>
              <a:buClr>
                <a:schemeClr val="accent1"/>
              </a:buClr>
            </a:pPr>
            <a:r>
              <a:rPr lang="en-US" dirty="0"/>
              <a:t>Subject Line: [YOUR TUTORS NAME] [YOUR TUTORIAL SLOT]</a:t>
            </a:r>
          </a:p>
          <a:p>
            <a:pPr marL="457200" lvl="1" indent="-457200" defTabSz="914400">
              <a:spcAft>
                <a:spcPts val="0"/>
              </a:spcAft>
              <a:buClr>
                <a:schemeClr val="accent1"/>
              </a:buClr>
            </a:pPr>
            <a:r>
              <a:rPr lang="en-US" dirty="0"/>
              <a:t>No questions that can be answered by checking the Study Guide</a:t>
            </a:r>
          </a:p>
          <a:p>
            <a:pPr marL="457200" lvl="1" indent="-457200" defTabSz="914400">
              <a:spcAft>
                <a:spcPts val="0"/>
              </a:spcAft>
              <a:buClr>
                <a:schemeClr val="accent1"/>
              </a:buClr>
            </a:pPr>
            <a:r>
              <a:rPr lang="en-US" dirty="0"/>
              <a:t>No content discussed over email – come to consultation</a:t>
            </a:r>
          </a:p>
          <a:p>
            <a:pPr marL="457200" lvl="1" indent="-457200" defTabSz="914400">
              <a:spcAft>
                <a:spcPts val="0"/>
              </a:spcAft>
              <a:buClr>
                <a:schemeClr val="accent1"/>
              </a:buClr>
            </a:pPr>
            <a:r>
              <a:rPr lang="en-US" dirty="0"/>
              <a:t>Tuesdays 9.30am – 11.30am</a:t>
            </a:r>
          </a:p>
          <a:p>
            <a:pPr defTabSz="914400">
              <a:spcAft>
                <a:spcPts val="0"/>
              </a:spcAft>
              <a:buClr>
                <a:schemeClr val="accent1"/>
              </a:buClr>
            </a:pPr>
            <a:r>
              <a:rPr lang="en-US" sz="2400" dirty="0"/>
              <a:t>72-Hour Rule</a:t>
            </a:r>
          </a:p>
          <a:p>
            <a:pPr marL="457200" lvl="1" indent="-457200" defTabSz="914400">
              <a:spcAft>
                <a:spcPts val="0"/>
              </a:spcAft>
              <a:buClr>
                <a:schemeClr val="accent1"/>
              </a:buClr>
            </a:pPr>
            <a:r>
              <a:rPr lang="en-US" dirty="0"/>
              <a:t>All mark queries must be made within 72 hours of the marks being released</a:t>
            </a:r>
          </a:p>
          <a:p>
            <a:pPr defTabSz="914400">
              <a:spcAft>
                <a:spcPts val="0"/>
              </a:spcAft>
              <a:buClr>
                <a:schemeClr val="accent1"/>
              </a:buClr>
            </a:pPr>
            <a:r>
              <a:rPr lang="en-US" sz="2400" dirty="0"/>
              <a:t>Prepare for Class Tests</a:t>
            </a:r>
          </a:p>
          <a:p>
            <a:pPr defTabSz="914400">
              <a:spcAft>
                <a:spcPts val="0"/>
              </a:spcAft>
              <a:buClr>
                <a:schemeClr val="accent1"/>
              </a:buClr>
            </a:pPr>
            <a:r>
              <a:rPr lang="en-US" sz="2400" dirty="0"/>
              <a:t>Class Rep</a:t>
            </a:r>
          </a:p>
        </p:txBody>
      </p:sp>
      <p:sp>
        <p:nvSpPr>
          <p:cNvPr id="4" name="Slide Number Placeholder 3">
            <a:extLst>
              <a:ext uri="{FF2B5EF4-FFF2-40B4-BE49-F238E27FC236}">
                <a16:creationId xmlns:a16="http://schemas.microsoft.com/office/drawing/2014/main" id="{AC695810-5B9B-FF44-B635-5D1724411CBA}"/>
              </a:ext>
            </a:extLst>
          </p:cNvPr>
          <p:cNvSpPr>
            <a:spLocks noGrp="1"/>
          </p:cNvSpPr>
          <p:nvPr>
            <p:ph type="sldNum" sz="quarter" idx="12"/>
          </p:nvPr>
        </p:nvSpPr>
        <p:spPr/>
        <p:txBody>
          <a:bodyPr/>
          <a:lstStyle/>
          <a:p>
            <a:fld id="{C5AAC73B-8577-49CB-8C6F-30E5639E933E}" type="slidenum">
              <a:rPr lang="en-ZA" smtClean="0"/>
              <a:t>13</a:t>
            </a:fld>
            <a:endParaRPr lang="en-ZA"/>
          </a:p>
        </p:txBody>
      </p:sp>
    </p:spTree>
    <p:extLst>
      <p:ext uri="{BB962C8B-B14F-4D97-AF65-F5344CB8AC3E}">
        <p14:creationId xmlns:p14="http://schemas.microsoft.com/office/powerpoint/2010/main" val="3392268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subTnLst>
                                    <p:animClr clrSpc="rgb" dir="cw">
                                      <p:cBhvr override="childStyle">
                                        <p:cTn dur="1" fill="hold" display="0" masterRel="nextClick" afterEffect="1"/>
                                        <p:tgtEl>
                                          <p:spTgt spid="14">
                                            <p:txEl>
                                              <p:pRg st="1" end="1"/>
                                            </p:txEl>
                                          </p:spTgt>
                                        </p:tgtEl>
                                        <p:attrNameLst>
                                          <p:attrName>ppt_c</p:attrName>
                                        </p:attrNameLst>
                                      </p:cBhvr>
                                      <p:to>
                                        <a:schemeClr val="accent2"/>
                                      </p:to>
                                    </p:animClr>
                                  </p:sub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subTnLst>
                                    <p:animClr clrSpc="rgb" dir="cw">
                                      <p:cBhvr override="childStyle">
                                        <p:cTn dur="1" fill="hold" display="0" masterRel="nextClick" afterEffect="1"/>
                                        <p:tgtEl>
                                          <p:spTgt spid="14">
                                            <p:txEl>
                                              <p:pRg st="0" end="0"/>
                                            </p:txEl>
                                          </p:spTgt>
                                        </p:tgtEl>
                                        <p:attrNameLst>
                                          <p:attrName>ppt_c</p:attrName>
                                        </p:attrNameLst>
                                      </p:cBhvr>
                                      <p:to>
                                        <a:schemeClr val="accent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subTnLst>
                                    <p:animClr clrSpc="rgb" dir="cw">
                                      <p:cBhvr override="childStyle">
                                        <p:cTn dur="1" fill="hold" display="0" masterRel="nextClick" afterEffect="1"/>
                                        <p:tgtEl>
                                          <p:spTgt spid="14">
                                            <p:txEl>
                                              <p:pRg st="2" end="2"/>
                                            </p:txEl>
                                          </p:spTgt>
                                        </p:tgtEl>
                                        <p:attrNameLst>
                                          <p:attrName>ppt_c</p:attrName>
                                        </p:attrNameLst>
                                      </p:cBhvr>
                                      <p:to>
                                        <a:schemeClr val="accent2"/>
                                      </p:to>
                                    </p:animClr>
                                  </p:subTnLst>
                                </p:cTn>
                              </p:par>
                              <p:par>
                                <p:cTn id="16" presetID="10"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subTnLst>
                                    <p:animClr clrSpc="rgb" dir="cw">
                                      <p:cBhvr override="childStyle">
                                        <p:cTn dur="1" fill="hold" display="0" masterRel="nextClick" afterEffect="1"/>
                                        <p:tgtEl>
                                          <p:spTgt spid="14">
                                            <p:txEl>
                                              <p:pRg st="3" end="3"/>
                                            </p:txEl>
                                          </p:spTgt>
                                        </p:tgtEl>
                                        <p:attrNameLst>
                                          <p:attrName>ppt_c</p:attrName>
                                        </p:attrNameLst>
                                      </p:cBhvr>
                                      <p:to>
                                        <a:schemeClr val="accent2"/>
                                      </p:to>
                                    </p:animClr>
                                  </p:sub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subTnLst>
                                    <p:animClr clrSpc="rgb" dir="cw">
                                      <p:cBhvr override="childStyle">
                                        <p:cTn dur="1" fill="hold" display="0" masterRel="nextClick" afterEffect="1"/>
                                        <p:tgtEl>
                                          <p:spTgt spid="14">
                                            <p:txEl>
                                              <p:pRg st="4" end="4"/>
                                            </p:txEl>
                                          </p:spTgt>
                                        </p:tgtEl>
                                        <p:attrNameLst>
                                          <p:attrName>ppt_c</p:attrName>
                                        </p:attrNameLst>
                                      </p:cBhvr>
                                      <p:to>
                                        <a:schemeClr val="accent2"/>
                                      </p:to>
                                    </p:animClr>
                                  </p:sub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subTnLst>
                                    <p:animClr clrSpc="rgb" dir="cw">
                                      <p:cBhvr override="childStyle">
                                        <p:cTn dur="1" fill="hold" display="0" masterRel="nextClick" afterEffect="1"/>
                                        <p:tgtEl>
                                          <p:spTgt spid="14">
                                            <p:txEl>
                                              <p:pRg st="5" end="5"/>
                                            </p:txEl>
                                          </p:spTgt>
                                        </p:tgtEl>
                                        <p:attrNameLst>
                                          <p:attrName>ppt_c</p:attrName>
                                        </p:attrNameLst>
                                      </p:cBhvr>
                                      <p:to>
                                        <a:schemeClr val="accent2"/>
                                      </p:to>
                                    </p:animClr>
                                  </p:sub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subTnLst>
                                    <p:animClr clrSpc="rgb" dir="cw">
                                      <p:cBhvr override="childStyle">
                                        <p:cTn dur="1" fill="hold" display="0" masterRel="nextClick" afterEffect="1"/>
                                        <p:tgtEl>
                                          <p:spTgt spid="14">
                                            <p:txEl>
                                              <p:pRg st="6" end="6"/>
                                            </p:txEl>
                                          </p:spTgt>
                                        </p:tgtEl>
                                        <p:attrNameLst>
                                          <p:attrName>ppt_c</p:attrName>
                                        </p:attrNameLst>
                                      </p:cBhvr>
                                      <p:to>
                                        <a:schemeClr val="accent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fade">
                                      <p:cBhvr>
                                        <p:cTn id="32" dur="500"/>
                                        <p:tgtEl>
                                          <p:spTgt spid="14">
                                            <p:txEl>
                                              <p:pRg st="7" end="7"/>
                                            </p:txEl>
                                          </p:spTgt>
                                        </p:tgtEl>
                                      </p:cBhvr>
                                    </p:animEffect>
                                  </p:childTnLst>
                                  <p:subTnLst>
                                    <p:animClr clrSpc="rgb" dir="cw">
                                      <p:cBhvr override="childStyle">
                                        <p:cTn dur="1" fill="hold" display="0" masterRel="nextClick" afterEffect="1"/>
                                        <p:tgtEl>
                                          <p:spTgt spid="14">
                                            <p:txEl>
                                              <p:pRg st="7" end="7"/>
                                            </p:txEl>
                                          </p:spTgt>
                                        </p:tgtEl>
                                        <p:attrNameLst>
                                          <p:attrName>ppt_c</p:attrName>
                                        </p:attrNameLst>
                                      </p:cBhvr>
                                      <p:to>
                                        <a:schemeClr val="accent2"/>
                                      </p:to>
                                    </p:animClr>
                                  </p:subTnLst>
                                </p:cTn>
                              </p:par>
                              <p:par>
                                <p:cTn id="33" presetID="10" presetClass="entr" presetSubtype="0" fill="hold" nodeType="with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animEffect transition="in" filter="fade">
                                      <p:cBhvr>
                                        <p:cTn id="35" dur="500"/>
                                        <p:tgtEl>
                                          <p:spTgt spid="14">
                                            <p:txEl>
                                              <p:pRg st="8" end="8"/>
                                            </p:txEl>
                                          </p:spTgt>
                                        </p:tgtEl>
                                      </p:cBhvr>
                                    </p:animEffect>
                                  </p:childTnLst>
                                  <p:subTnLst>
                                    <p:animClr clrSpc="rgb" dir="cw">
                                      <p:cBhvr override="childStyle">
                                        <p:cTn dur="1" fill="hold" display="0" masterRel="nextClick" afterEffect="1"/>
                                        <p:tgtEl>
                                          <p:spTgt spid="14">
                                            <p:txEl>
                                              <p:pRg st="8" end="8"/>
                                            </p:txEl>
                                          </p:spTgt>
                                        </p:tgtEl>
                                        <p:attrNameLst>
                                          <p:attrName>ppt_c</p:attrName>
                                        </p:attrNameLst>
                                      </p:cBhvr>
                                      <p:to>
                                        <a:schemeClr val="accent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9" end="9"/>
                                            </p:txEl>
                                          </p:spTgt>
                                        </p:tgtEl>
                                        <p:attrNameLst>
                                          <p:attrName>style.visibility</p:attrName>
                                        </p:attrNameLst>
                                      </p:cBhvr>
                                      <p:to>
                                        <p:strVal val="visible"/>
                                      </p:to>
                                    </p:set>
                                    <p:animEffect transition="in" filter="fade">
                                      <p:cBhvr>
                                        <p:cTn id="40" dur="500"/>
                                        <p:tgtEl>
                                          <p:spTgt spid="1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xEl>
                                              <p:pRg st="10" end="10"/>
                                            </p:txEl>
                                          </p:spTgt>
                                        </p:tgtEl>
                                        <p:attrNameLst>
                                          <p:attrName>style.visibility</p:attrName>
                                        </p:attrNameLst>
                                      </p:cBhvr>
                                      <p:to>
                                        <p:strVal val="visible"/>
                                      </p:to>
                                    </p:set>
                                    <p:animEffect transition="in" filter="fade">
                                      <p:cBhvr>
                                        <p:cTn id="45"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84" y="798973"/>
            <a:ext cx="7808495" cy="656444"/>
          </a:xfrm>
        </p:spPr>
        <p:txBody>
          <a:bodyPr>
            <a:normAutofit/>
          </a:bodyPr>
          <a:lstStyle/>
          <a:p>
            <a:pPr algn="ctr"/>
            <a:r>
              <a:rPr lang="en-US" dirty="0"/>
              <a:t>Utilitarianism:  </a:t>
            </a:r>
            <a:r>
              <a:rPr lang="en-US" dirty="0" err="1"/>
              <a:t>bentham</a:t>
            </a:r>
            <a:endParaRPr lang="en-US" dirty="0"/>
          </a:p>
        </p:txBody>
      </p:sp>
      <p:sp>
        <p:nvSpPr>
          <p:cNvPr id="6" name="Content Placeholder 2"/>
          <p:cNvSpPr txBox="1">
            <a:spLocks/>
          </p:cNvSpPr>
          <p:nvPr/>
        </p:nvSpPr>
        <p:spPr>
          <a:xfrm>
            <a:off x="4108203" y="1726956"/>
            <a:ext cx="6661151" cy="383762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28600" indent="-228600" defTabSz="914400">
              <a:spcAft>
                <a:spcPts val="0"/>
              </a:spcAft>
              <a:buClr>
                <a:schemeClr val="accent1"/>
              </a:buClr>
              <a:buFont typeface="Arial" panose="020B0604020202020204" pitchFamily="34" charset="0"/>
              <a:buChar char="•"/>
            </a:pPr>
            <a:endParaRPr lang="en-ZA" sz="3000" dirty="0"/>
          </a:p>
        </p:txBody>
      </p:sp>
      <p:sp>
        <p:nvSpPr>
          <p:cNvPr id="3" name="Slide Number Placeholder 2">
            <a:extLst>
              <a:ext uri="{FF2B5EF4-FFF2-40B4-BE49-F238E27FC236}">
                <a16:creationId xmlns:a16="http://schemas.microsoft.com/office/drawing/2014/main" id="{7685FABB-4227-4C49-8A5F-4A869860E056}"/>
              </a:ext>
            </a:extLst>
          </p:cNvPr>
          <p:cNvSpPr>
            <a:spLocks noGrp="1"/>
          </p:cNvSpPr>
          <p:nvPr>
            <p:ph type="sldNum" sz="quarter" idx="12"/>
          </p:nvPr>
        </p:nvSpPr>
        <p:spPr/>
        <p:txBody>
          <a:bodyPr/>
          <a:lstStyle/>
          <a:p>
            <a:fld id="{C5AAC73B-8577-49CB-8C6F-30E5639E933E}" type="slidenum">
              <a:rPr lang="en-ZA" smtClean="0"/>
              <a:t>14</a:t>
            </a:fld>
            <a:endParaRPr lang="en-ZA"/>
          </a:p>
        </p:txBody>
      </p:sp>
      <p:sp>
        <p:nvSpPr>
          <p:cNvPr id="5" name="TextBox 4">
            <a:extLst>
              <a:ext uri="{FF2B5EF4-FFF2-40B4-BE49-F238E27FC236}">
                <a16:creationId xmlns:a16="http://schemas.microsoft.com/office/drawing/2014/main" id="{93560802-DADE-2C4C-9D17-B3F696B74C16}"/>
              </a:ext>
            </a:extLst>
          </p:cNvPr>
          <p:cNvSpPr txBox="1"/>
          <p:nvPr/>
        </p:nvSpPr>
        <p:spPr>
          <a:xfrm>
            <a:off x="4108203" y="1888958"/>
            <a:ext cx="7377553"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cabin-boy thought experiment</a:t>
            </a:r>
          </a:p>
          <a:p>
            <a:pPr marL="285750" indent="-285750">
              <a:buFont typeface="Arial" panose="020B0604020202020204" pitchFamily="34" charset="0"/>
              <a:buChar char="•"/>
            </a:pPr>
            <a:r>
              <a:rPr lang="en-US" sz="2400" dirty="0"/>
              <a:t>Was the killing of the cabin boy morally permissible?</a:t>
            </a:r>
            <a:endParaRPr lang="en-ZA" sz="3200" dirty="0"/>
          </a:p>
          <a:p>
            <a:pPr marL="285750" indent="-285750">
              <a:buFont typeface="Arial" panose="020B0604020202020204" pitchFamily="34" charset="0"/>
              <a:buChar char="•"/>
            </a:pPr>
            <a:r>
              <a:rPr lang="en-US" sz="2400" dirty="0"/>
              <a:t>Defense: it was necessary to kill one person to save three</a:t>
            </a:r>
            <a:endParaRPr lang="en-ZA" sz="3200" dirty="0"/>
          </a:p>
          <a:p>
            <a:pPr marL="742950" lvl="1" indent="-285750">
              <a:buFont typeface="Arial" panose="020B0604020202020204" pitchFamily="34" charset="0"/>
              <a:buChar char="•"/>
            </a:pPr>
            <a:r>
              <a:rPr lang="en-US" sz="2400" u="sng" dirty="0"/>
              <a:t>Objection 1</a:t>
            </a:r>
            <a:r>
              <a:rPr lang="en-US" sz="2400" dirty="0"/>
              <a:t>:  there could be even worse consequences for the majority after the death</a:t>
            </a:r>
            <a:endParaRPr lang="en-ZA" sz="3200" dirty="0"/>
          </a:p>
          <a:p>
            <a:pPr marL="1200150" lvl="2" indent="-285750">
              <a:buFont typeface="Arial" panose="020B0604020202020204" pitchFamily="34" charset="0"/>
              <a:buChar char="•"/>
            </a:pPr>
            <a:r>
              <a:rPr lang="en-US" sz="2400" dirty="0"/>
              <a:t>This objection accepts the utilitarian assumption that morality consists in weighing costs and benefits, and simply wants a fuller reckoning of the social consequences</a:t>
            </a:r>
            <a:endParaRPr lang="en-ZA" sz="3200" dirty="0"/>
          </a:p>
          <a:p>
            <a:endParaRPr lang="en-ZA" dirty="0"/>
          </a:p>
          <a:p>
            <a:endParaRPr lang="en-US" dirty="0"/>
          </a:p>
        </p:txBody>
      </p:sp>
    </p:spTree>
    <p:extLst>
      <p:ext uri="{BB962C8B-B14F-4D97-AF65-F5344CB8AC3E}">
        <p14:creationId xmlns:p14="http://schemas.microsoft.com/office/powerpoint/2010/main" val="2452257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iterate type="wd">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1B88-3C12-7048-B447-AB19609F934C}"/>
              </a:ext>
            </a:extLst>
          </p:cNvPr>
          <p:cNvSpPr>
            <a:spLocks noGrp="1"/>
          </p:cNvSpPr>
          <p:nvPr>
            <p:ph type="title"/>
          </p:nvPr>
        </p:nvSpPr>
        <p:spPr/>
        <p:txBody>
          <a:bodyPr/>
          <a:lstStyle/>
          <a:p>
            <a:r>
              <a:rPr lang="en-US" dirty="0"/>
              <a:t>Cabin Boy thought experiment</a:t>
            </a:r>
          </a:p>
        </p:txBody>
      </p:sp>
      <p:sp>
        <p:nvSpPr>
          <p:cNvPr id="3" name="Content Placeholder 2">
            <a:extLst>
              <a:ext uri="{FF2B5EF4-FFF2-40B4-BE49-F238E27FC236}">
                <a16:creationId xmlns:a16="http://schemas.microsoft.com/office/drawing/2014/main" id="{85B73B80-A1D3-954F-8975-F6A9A215B57D}"/>
              </a:ext>
            </a:extLst>
          </p:cNvPr>
          <p:cNvSpPr>
            <a:spLocks noGrp="1"/>
          </p:cNvSpPr>
          <p:nvPr>
            <p:ph idx="1"/>
          </p:nvPr>
        </p:nvSpPr>
        <p:spPr/>
        <p:txBody>
          <a:bodyPr>
            <a:normAutofit fontScale="92500" lnSpcReduction="20000"/>
          </a:bodyPr>
          <a:lstStyle/>
          <a:p>
            <a:r>
              <a:rPr lang="en-US" sz="2800" u="sng" dirty="0"/>
              <a:t>Objection 2:</a:t>
            </a:r>
            <a:r>
              <a:rPr lang="en-US" sz="2800" dirty="0"/>
              <a:t> There is a nagging sense that killing and eating a defenseless boy is wrong for reasons that go beyond the calculation of social costs and benefits</a:t>
            </a:r>
          </a:p>
          <a:p>
            <a:r>
              <a:rPr lang="en-US" sz="2800" dirty="0"/>
              <a:t>This objection rejects the idea that the right thing to do is simply a matter of weighing consequences; it suggests that morality is something more to do with the proper way for human beings to treat each other. Certain duties and rights should command our respect, for reasons independent of the social consequences</a:t>
            </a:r>
          </a:p>
          <a:p>
            <a:endParaRPr lang="en-US" dirty="0"/>
          </a:p>
        </p:txBody>
      </p:sp>
      <p:sp>
        <p:nvSpPr>
          <p:cNvPr id="4" name="Slide Number Placeholder 3">
            <a:extLst>
              <a:ext uri="{FF2B5EF4-FFF2-40B4-BE49-F238E27FC236}">
                <a16:creationId xmlns:a16="http://schemas.microsoft.com/office/drawing/2014/main" id="{705BEEEE-E764-654C-82FC-025988419E7D}"/>
              </a:ext>
            </a:extLst>
          </p:cNvPr>
          <p:cNvSpPr>
            <a:spLocks noGrp="1"/>
          </p:cNvSpPr>
          <p:nvPr>
            <p:ph type="sldNum" sz="quarter" idx="12"/>
          </p:nvPr>
        </p:nvSpPr>
        <p:spPr/>
        <p:txBody>
          <a:bodyPr/>
          <a:lstStyle/>
          <a:p>
            <a:fld id="{C5AAC73B-8577-49CB-8C6F-30E5639E933E}" type="slidenum">
              <a:rPr lang="en-ZA" smtClean="0"/>
              <a:t>15</a:t>
            </a:fld>
            <a:endParaRPr lang="en-ZA"/>
          </a:p>
        </p:txBody>
      </p:sp>
    </p:spTree>
    <p:extLst>
      <p:ext uri="{BB962C8B-B14F-4D97-AF65-F5344CB8AC3E}">
        <p14:creationId xmlns:p14="http://schemas.microsoft.com/office/powerpoint/2010/main" val="97798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1079" y="798973"/>
            <a:ext cx="6985224" cy="633903"/>
          </a:xfrm>
        </p:spPr>
        <p:txBody>
          <a:bodyPr/>
          <a:lstStyle/>
          <a:p>
            <a:pPr algn="ctr"/>
            <a:r>
              <a:rPr lang="en-US" dirty="0"/>
              <a:t>Jeremy </a:t>
            </a:r>
            <a:r>
              <a:rPr lang="en-US" dirty="0" err="1"/>
              <a:t>bentham</a:t>
            </a:r>
            <a:r>
              <a:rPr lang="en-US" dirty="0"/>
              <a:t> (1747-1832)</a:t>
            </a:r>
          </a:p>
        </p:txBody>
      </p:sp>
      <p:sp>
        <p:nvSpPr>
          <p:cNvPr id="8" name="Content Placeholder 2"/>
          <p:cNvSpPr txBox="1">
            <a:spLocks/>
          </p:cNvSpPr>
          <p:nvPr/>
        </p:nvSpPr>
        <p:spPr>
          <a:xfrm>
            <a:off x="3499440" y="1964437"/>
            <a:ext cx="8148219" cy="377922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28600" indent="-228600" defTabSz="914400">
              <a:spcAft>
                <a:spcPts val="0"/>
              </a:spcAft>
              <a:buClr>
                <a:schemeClr val="accent1"/>
              </a:buClr>
              <a:buFont typeface="Arial" panose="020B0604020202020204" pitchFamily="34" charset="0"/>
              <a:buChar char="•"/>
            </a:pPr>
            <a:r>
              <a:rPr lang="en-ZA" sz="3200" dirty="0"/>
              <a:t>The right thing to do is to maximize utility</a:t>
            </a:r>
          </a:p>
          <a:p>
            <a:pPr marL="228600" indent="-228600" defTabSz="914400">
              <a:spcAft>
                <a:spcPts val="0"/>
              </a:spcAft>
              <a:buClr>
                <a:schemeClr val="accent1"/>
              </a:buClr>
              <a:buFont typeface="Arial" panose="020B0604020202020204" pitchFamily="34" charset="0"/>
              <a:buChar char="•"/>
            </a:pPr>
            <a:r>
              <a:rPr lang="en-ZA" sz="3200" dirty="0"/>
              <a:t>Utility is whatever produces pleasure or happiness, and whatever prevents pain or suffering</a:t>
            </a:r>
          </a:p>
          <a:p>
            <a:pPr marL="228600" indent="-228600" defTabSz="914400">
              <a:spcAft>
                <a:spcPts val="0"/>
              </a:spcAft>
              <a:buClr>
                <a:schemeClr val="accent1"/>
              </a:buClr>
              <a:buFont typeface="Arial" panose="020B0604020202020204" pitchFamily="34" charset="0"/>
              <a:buChar char="•"/>
            </a:pPr>
            <a:r>
              <a:rPr lang="en-ZA" sz="3200" dirty="0"/>
              <a:t>The Greatest Happiness Principle: </a:t>
            </a:r>
          </a:p>
          <a:p>
            <a:pPr marL="228600" indent="-228600" defTabSz="914400">
              <a:spcAft>
                <a:spcPts val="0"/>
              </a:spcAft>
              <a:buClr>
                <a:schemeClr val="accent1"/>
              </a:buClr>
              <a:buFont typeface="Arial" panose="020B0604020202020204" pitchFamily="34" charset="0"/>
              <a:buChar char="•"/>
            </a:pPr>
            <a:r>
              <a:rPr lang="en-ZA" sz="3200" dirty="0"/>
              <a:t>Consequentialist ethics</a:t>
            </a:r>
          </a:p>
        </p:txBody>
      </p:sp>
      <p:sp>
        <p:nvSpPr>
          <p:cNvPr id="3" name="Slide Number Placeholder 2">
            <a:extLst>
              <a:ext uri="{FF2B5EF4-FFF2-40B4-BE49-F238E27FC236}">
                <a16:creationId xmlns:a16="http://schemas.microsoft.com/office/drawing/2014/main" id="{243E0A02-77E3-BA44-BD9F-8C50F9ED1CCF}"/>
              </a:ext>
            </a:extLst>
          </p:cNvPr>
          <p:cNvSpPr>
            <a:spLocks noGrp="1"/>
          </p:cNvSpPr>
          <p:nvPr>
            <p:ph type="sldNum" sz="quarter" idx="12"/>
          </p:nvPr>
        </p:nvSpPr>
        <p:spPr/>
        <p:txBody>
          <a:bodyPr/>
          <a:lstStyle/>
          <a:p>
            <a:fld id="{C5AAC73B-8577-49CB-8C6F-30E5639E933E}" type="slidenum">
              <a:rPr lang="en-ZA" smtClean="0"/>
              <a:t>16</a:t>
            </a:fld>
            <a:endParaRPr lang="en-ZA"/>
          </a:p>
        </p:txBody>
      </p:sp>
      <p:pic>
        <p:nvPicPr>
          <p:cNvPr id="5" name="Picture 4">
            <a:extLst>
              <a:ext uri="{FF2B5EF4-FFF2-40B4-BE49-F238E27FC236}">
                <a16:creationId xmlns:a16="http://schemas.microsoft.com/office/drawing/2014/main" id="{8A088E5E-7AA7-EB48-9DD7-7873C5CBE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341" y="1888957"/>
            <a:ext cx="2955099" cy="3513626"/>
          </a:xfrm>
          <a:prstGeom prst="rect">
            <a:avLst/>
          </a:prstGeom>
        </p:spPr>
      </p:pic>
    </p:spTree>
    <p:extLst>
      <p:ext uri="{BB962C8B-B14F-4D97-AF65-F5344CB8AC3E}">
        <p14:creationId xmlns:p14="http://schemas.microsoft.com/office/powerpoint/2010/main" val="6799914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2E0A-A6C2-274E-B359-2FAA1E4273E8}"/>
              </a:ext>
            </a:extLst>
          </p:cNvPr>
          <p:cNvSpPr>
            <a:spLocks noGrp="1"/>
          </p:cNvSpPr>
          <p:nvPr>
            <p:ph type="title"/>
          </p:nvPr>
        </p:nvSpPr>
        <p:spPr/>
        <p:txBody>
          <a:bodyPr/>
          <a:lstStyle/>
          <a:p>
            <a:r>
              <a:rPr lang="en-US" dirty="0"/>
              <a:t>Utilitarianism Objections</a:t>
            </a:r>
          </a:p>
        </p:txBody>
      </p:sp>
      <p:sp>
        <p:nvSpPr>
          <p:cNvPr id="3" name="Content Placeholder 2">
            <a:extLst>
              <a:ext uri="{FF2B5EF4-FFF2-40B4-BE49-F238E27FC236}">
                <a16:creationId xmlns:a16="http://schemas.microsoft.com/office/drawing/2014/main" id="{57D31ACA-7B95-6A43-B979-B59BBF73F72E}"/>
              </a:ext>
            </a:extLst>
          </p:cNvPr>
          <p:cNvSpPr>
            <a:spLocks noGrp="1"/>
          </p:cNvSpPr>
          <p:nvPr>
            <p:ph idx="1"/>
          </p:nvPr>
        </p:nvSpPr>
        <p:spPr>
          <a:xfrm>
            <a:off x="1451579" y="2015732"/>
            <a:ext cx="9603275" cy="4037749"/>
          </a:xfrm>
        </p:spPr>
        <p:txBody>
          <a:bodyPr>
            <a:normAutofit fontScale="92500" lnSpcReduction="10000"/>
          </a:bodyPr>
          <a:lstStyle/>
          <a:p>
            <a:pPr lvl="1"/>
            <a:r>
              <a:rPr lang="en-ZA" sz="3200" dirty="0"/>
              <a:t>Two objections: </a:t>
            </a:r>
          </a:p>
          <a:p>
            <a:pPr lvl="2"/>
            <a:r>
              <a:rPr lang="en-ZA" sz="2800" dirty="0"/>
              <a:t>1. It fails to respect individual rights </a:t>
            </a:r>
          </a:p>
          <a:p>
            <a:pPr lvl="3"/>
            <a:r>
              <a:rPr lang="en-ZA" sz="2600" dirty="0"/>
              <a:t>The city of happiness</a:t>
            </a:r>
          </a:p>
          <a:p>
            <a:pPr lvl="3"/>
            <a:r>
              <a:rPr lang="en-ZA" sz="2600" dirty="0"/>
              <a:t>Throwing Christians to lions</a:t>
            </a:r>
          </a:p>
          <a:p>
            <a:pPr lvl="2"/>
            <a:r>
              <a:rPr lang="en-ZA" sz="2800" dirty="0"/>
              <a:t>2. Common currency of value: cost-benefit analysis</a:t>
            </a:r>
          </a:p>
          <a:p>
            <a:pPr lvl="3"/>
            <a:r>
              <a:rPr lang="en-ZA" sz="2600" dirty="0"/>
              <a:t>Exploding gas tanks</a:t>
            </a:r>
          </a:p>
          <a:p>
            <a:pPr lvl="3"/>
            <a:r>
              <a:rPr lang="en-ZA" sz="2600" dirty="0"/>
              <a:t>Pain for pay – what would you pay?</a:t>
            </a:r>
          </a:p>
          <a:p>
            <a:pPr lvl="3"/>
            <a:r>
              <a:rPr lang="en-ZA" sz="2600" dirty="0"/>
              <a:t>St. Anne’s girls – paying money to sleep over</a:t>
            </a:r>
          </a:p>
          <a:p>
            <a:endParaRPr lang="en-US" dirty="0"/>
          </a:p>
        </p:txBody>
      </p:sp>
      <p:sp>
        <p:nvSpPr>
          <p:cNvPr id="4" name="Slide Number Placeholder 3">
            <a:extLst>
              <a:ext uri="{FF2B5EF4-FFF2-40B4-BE49-F238E27FC236}">
                <a16:creationId xmlns:a16="http://schemas.microsoft.com/office/drawing/2014/main" id="{77B91755-CA1F-8A42-B903-4726F0F40CC7}"/>
              </a:ext>
            </a:extLst>
          </p:cNvPr>
          <p:cNvSpPr>
            <a:spLocks noGrp="1"/>
          </p:cNvSpPr>
          <p:nvPr>
            <p:ph type="sldNum" sz="quarter" idx="12"/>
          </p:nvPr>
        </p:nvSpPr>
        <p:spPr/>
        <p:txBody>
          <a:bodyPr/>
          <a:lstStyle/>
          <a:p>
            <a:fld id="{C5AAC73B-8577-49CB-8C6F-30E5639E933E}" type="slidenum">
              <a:rPr lang="en-ZA" smtClean="0"/>
              <a:t>17</a:t>
            </a:fld>
            <a:endParaRPr lang="en-ZA"/>
          </a:p>
        </p:txBody>
      </p:sp>
    </p:spTree>
    <p:extLst>
      <p:ext uri="{BB962C8B-B14F-4D97-AF65-F5344CB8AC3E}">
        <p14:creationId xmlns:p14="http://schemas.microsoft.com/office/powerpoint/2010/main" val="78772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336" y="1131512"/>
            <a:ext cx="7703328" cy="1158130"/>
          </a:xfrm>
        </p:spPr>
        <p:txBody>
          <a:bodyPr>
            <a:normAutofit/>
          </a:bodyPr>
          <a:lstStyle/>
          <a:p>
            <a:pPr algn="ctr"/>
            <a:r>
              <a:rPr lang="en-US" sz="4000" dirty="0"/>
              <a:t>WHAT IS PHILOSOPHY?</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2500" y="1952258"/>
            <a:ext cx="1549090" cy="1158129"/>
          </a:xfrm>
        </p:spPr>
      </p:pic>
      <p:sp>
        <p:nvSpPr>
          <p:cNvPr id="3" name="Rectangle 2">
            <a:extLst>
              <a:ext uri="{FF2B5EF4-FFF2-40B4-BE49-F238E27FC236}">
                <a16:creationId xmlns:a16="http://schemas.microsoft.com/office/drawing/2014/main" id="{5BA40F42-DDA3-094D-A371-3135D5FCB156}"/>
              </a:ext>
            </a:extLst>
          </p:cNvPr>
          <p:cNvSpPr/>
          <p:nvPr/>
        </p:nvSpPr>
        <p:spPr>
          <a:xfrm>
            <a:off x="749296" y="3110387"/>
            <a:ext cx="9788605" cy="2616101"/>
          </a:xfrm>
          <a:prstGeom prst="rect">
            <a:avLst/>
          </a:prstGeom>
        </p:spPr>
        <p:txBody>
          <a:bodyPr wrap="square">
            <a:spAutoFit/>
          </a:bodyPr>
          <a:lstStyle/>
          <a:p>
            <a:r>
              <a:rPr lang="en-US" sz="3600" dirty="0">
                <a:latin typeface="Calibri Light" panose="020F0302020204030204" pitchFamily="34" charset="0"/>
                <a:cs typeface="Calibri Light" panose="020F0302020204030204" pitchFamily="34" charset="0"/>
              </a:rPr>
              <a:t>Philosophy begins with wonder… </a:t>
            </a:r>
            <a:endParaRPr lang="en-US" sz="2800" dirty="0">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The investigation of fundamental problems</a:t>
            </a:r>
            <a:endParaRPr lang="en-US" sz="4000" dirty="0">
              <a:latin typeface="Calibri Light" panose="020F0302020204030204" pitchFamily="34" charset="0"/>
              <a:cs typeface="Calibri Light" panose="020F0302020204030204" pitchFamily="34" charset="0"/>
            </a:endParaRP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What is real?</a:t>
            </a: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How do we know anything?</a:t>
            </a: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What is the best way to live?</a:t>
            </a:r>
          </a:p>
        </p:txBody>
      </p:sp>
      <p:sp>
        <p:nvSpPr>
          <p:cNvPr id="4" name="Slide Number Placeholder 3"/>
          <p:cNvSpPr>
            <a:spLocks noGrp="1"/>
          </p:cNvSpPr>
          <p:nvPr>
            <p:ph type="sldNum" sz="quarter" idx="12"/>
          </p:nvPr>
        </p:nvSpPr>
        <p:spPr/>
        <p:txBody>
          <a:bodyPr/>
          <a:lstStyle/>
          <a:p>
            <a:fld id="{FCF9A101-593B-405E-B8B7-4343B6C96AA8}" type="slidenum">
              <a:rPr lang="en-US" smtClean="0"/>
              <a:t>2</a:t>
            </a:fld>
            <a:endParaRPr lang="en-US"/>
          </a:p>
        </p:txBody>
      </p:sp>
    </p:spTree>
    <p:extLst>
      <p:ext uri="{BB962C8B-B14F-4D97-AF65-F5344CB8AC3E}">
        <p14:creationId xmlns:p14="http://schemas.microsoft.com/office/powerpoint/2010/main" val="3576910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AE72-A951-FE42-9735-33835EC82F29}"/>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The Branches of PHILOSOPHY</a:t>
            </a:r>
          </a:p>
        </p:txBody>
      </p:sp>
      <p:sp>
        <p:nvSpPr>
          <p:cNvPr id="3" name="Content Placeholder 2">
            <a:extLst>
              <a:ext uri="{FF2B5EF4-FFF2-40B4-BE49-F238E27FC236}">
                <a16:creationId xmlns:a16="http://schemas.microsoft.com/office/drawing/2014/main" id="{31A7B267-3E28-BC47-998E-0F92BBA47CE3}"/>
              </a:ext>
            </a:extLst>
          </p:cNvPr>
          <p:cNvSpPr>
            <a:spLocks noGrp="1"/>
          </p:cNvSpPr>
          <p:nvPr>
            <p:ph idx="1"/>
          </p:nvPr>
        </p:nvSpPr>
        <p:spPr/>
        <p:txBody>
          <a:bodyPr>
            <a:normAutofit lnSpcReduction="10000"/>
          </a:bodyPr>
          <a:lstStyle/>
          <a:p>
            <a:r>
              <a:rPr lang="en-ZA" sz="3200" dirty="0"/>
              <a:t>Metaphysics: </a:t>
            </a:r>
            <a:r>
              <a:rPr lang="en-US" sz="3200" dirty="0"/>
              <a:t>What is reality?</a:t>
            </a:r>
          </a:p>
          <a:p>
            <a:r>
              <a:rPr lang="en-US" sz="3200" dirty="0"/>
              <a:t>Epistemology</a:t>
            </a:r>
            <a:r>
              <a:rPr lang="en-ZA" sz="3200" dirty="0"/>
              <a:t>: What is </a:t>
            </a:r>
            <a:r>
              <a:rPr lang="en-US" sz="3200" dirty="0"/>
              <a:t>knowledge?</a:t>
            </a:r>
            <a:r>
              <a:rPr lang="en-ZA" sz="3200" dirty="0"/>
              <a:t> </a:t>
            </a:r>
          </a:p>
          <a:p>
            <a:r>
              <a:rPr lang="en-US" sz="3200" dirty="0"/>
              <a:t>Ethics</a:t>
            </a:r>
            <a:r>
              <a:rPr lang="en-ZA" sz="3200" dirty="0"/>
              <a:t>: What is the right thing to do</a:t>
            </a:r>
            <a:r>
              <a:rPr lang="en-US" sz="3200" dirty="0"/>
              <a:t>?</a:t>
            </a:r>
          </a:p>
          <a:p>
            <a:r>
              <a:rPr lang="en-US" sz="3200" dirty="0"/>
              <a:t>Aesthetics</a:t>
            </a:r>
            <a:r>
              <a:rPr lang="en-ZA" sz="3200" dirty="0"/>
              <a:t>: What is beauty</a:t>
            </a:r>
            <a:r>
              <a:rPr lang="en-US" sz="3200" dirty="0"/>
              <a:t>?</a:t>
            </a:r>
          </a:p>
          <a:p>
            <a:r>
              <a:rPr lang="en-US" sz="3200" dirty="0"/>
              <a:t>Logic</a:t>
            </a:r>
            <a:r>
              <a:rPr lang="en-ZA" sz="3200" dirty="0"/>
              <a:t>: What is good reasoning</a:t>
            </a:r>
            <a:r>
              <a:rPr lang="en-US" sz="3200" dirty="0"/>
              <a:t>?</a:t>
            </a:r>
            <a:r>
              <a:rPr lang="en-ZA" sz="3200" dirty="0"/>
              <a:t> </a:t>
            </a:r>
          </a:p>
          <a:p>
            <a:endParaRPr lang="en-US" dirty="0"/>
          </a:p>
        </p:txBody>
      </p:sp>
      <p:sp>
        <p:nvSpPr>
          <p:cNvPr id="4" name="TextBox 3">
            <a:extLst>
              <a:ext uri="{FF2B5EF4-FFF2-40B4-BE49-F238E27FC236}">
                <a16:creationId xmlns:a16="http://schemas.microsoft.com/office/drawing/2014/main" id="{0A21CC7B-5D03-3A43-B4B8-991612563047}"/>
              </a:ext>
            </a:extLst>
          </p:cNvPr>
          <p:cNvSpPr txBox="1"/>
          <p:nvPr/>
        </p:nvSpPr>
        <p:spPr>
          <a:xfrm>
            <a:off x="5883469" y="804519"/>
            <a:ext cx="184731" cy="1200329"/>
          </a:xfrm>
          <a:prstGeom prst="rect">
            <a:avLst/>
          </a:prstGeom>
          <a:noFill/>
        </p:spPr>
        <p:txBody>
          <a:bodyPr wrap="none" rtlCol="0">
            <a:spAutoFit/>
          </a:bodyPr>
          <a:lstStyle/>
          <a:p>
            <a:endParaRPr lang="en-US" sz="3600" b="1" dirty="0">
              <a:effectLst>
                <a:outerShdw blurRad="38100" dist="38100" dir="2700000" algn="tl">
                  <a:srgbClr val="000000">
                    <a:alpha val="43137"/>
                  </a:srgbClr>
                </a:outerShdw>
              </a:effectLst>
            </a:endParaRPr>
          </a:p>
          <a:p>
            <a:endParaRPr lang="en-ZA" sz="36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FCF9A101-593B-405E-B8B7-4343B6C96AA8}" type="slidenum">
              <a:rPr lang="en-US" smtClean="0"/>
              <a:t>3</a:t>
            </a:fld>
            <a:endParaRPr lang="en-US"/>
          </a:p>
        </p:txBody>
      </p:sp>
    </p:spTree>
    <p:extLst>
      <p:ext uri="{BB962C8B-B14F-4D97-AF65-F5344CB8AC3E}">
        <p14:creationId xmlns:p14="http://schemas.microsoft.com/office/powerpoint/2010/main" val="24464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352" y="951077"/>
            <a:ext cx="10565295" cy="732757"/>
          </a:xfrm>
        </p:spPr>
        <p:txBody>
          <a:bodyPr>
            <a:normAutofit/>
          </a:bodyPr>
          <a:lstStyle/>
          <a:p>
            <a:pPr algn="ctr"/>
            <a:r>
              <a:rPr lang="en-US" sz="4000" dirty="0"/>
              <a:t>Moral reflection: The Trolley Problem</a:t>
            </a:r>
          </a:p>
        </p:txBody>
      </p:sp>
      <p:pic>
        <p:nvPicPr>
          <p:cNvPr id="5" name="Content Placeholder 4">
            <a:extLst>
              <a:ext uri="{FF2B5EF4-FFF2-40B4-BE49-F238E27FC236}">
                <a16:creationId xmlns:a16="http://schemas.microsoft.com/office/drawing/2014/main" id="{8813E360-AC66-F946-BF1F-22865C9FB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878" y="2018371"/>
            <a:ext cx="8466242" cy="3527601"/>
          </a:xfrm>
          <a:prstGeom prst="rect">
            <a:avLst/>
          </a:prstGeom>
        </p:spPr>
      </p:pic>
      <p:sp>
        <p:nvSpPr>
          <p:cNvPr id="3" name="Slide Number Placeholder 2"/>
          <p:cNvSpPr>
            <a:spLocks noGrp="1"/>
          </p:cNvSpPr>
          <p:nvPr>
            <p:ph type="sldNum" sz="quarter" idx="12"/>
          </p:nvPr>
        </p:nvSpPr>
        <p:spPr/>
        <p:txBody>
          <a:bodyPr/>
          <a:lstStyle/>
          <a:p>
            <a:fld id="{FCF9A101-593B-405E-B8B7-4343B6C96AA8}" type="slidenum">
              <a:rPr lang="en-US" smtClean="0"/>
              <a:t>4</a:t>
            </a:fld>
            <a:endParaRPr lang="en-US"/>
          </a:p>
        </p:txBody>
      </p:sp>
    </p:spTree>
    <p:extLst>
      <p:ext uri="{BB962C8B-B14F-4D97-AF65-F5344CB8AC3E}">
        <p14:creationId xmlns:p14="http://schemas.microsoft.com/office/powerpoint/2010/main" val="2344780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265120" y="2999677"/>
            <a:ext cx="7232110" cy="207412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4000" dirty="0">
                <a:latin typeface="Calibri" panose="020F0502020204030204" pitchFamily="34" charset="0"/>
                <a:cs typeface="Calibri" panose="020F0502020204030204" pitchFamily="34" charset="0"/>
              </a:rPr>
              <a:t>Moral Reflection</a:t>
            </a:r>
          </a:p>
          <a:p>
            <a:r>
              <a:rPr lang="en-US" sz="4000" dirty="0">
                <a:latin typeface="Calibri" panose="020F0502020204030204" pitchFamily="34" charset="0"/>
                <a:cs typeface="Calibri" panose="020F0502020204030204" pitchFamily="34" charset="0"/>
              </a:rPr>
              <a:t>Moral Arguments</a:t>
            </a:r>
          </a:p>
          <a:p>
            <a:r>
              <a:rPr lang="en-US" sz="4000" dirty="0">
                <a:latin typeface="Calibri" panose="020F0502020204030204" pitchFamily="34" charset="0"/>
                <a:cs typeface="Calibri" panose="020F0502020204030204" pitchFamily="34" charset="0"/>
              </a:rPr>
              <a:t>Moral Agency</a:t>
            </a:r>
          </a:p>
          <a:p>
            <a:endParaRPr lang="en-US" sz="5100" b="1" dirty="0">
              <a:effectLst>
                <a:outerShdw blurRad="38100" dist="38100" dir="2700000" algn="tl">
                  <a:srgbClr val="000000">
                    <a:alpha val="43137"/>
                  </a:srgbClr>
                </a:outerShdw>
              </a:effectLst>
            </a:endParaRPr>
          </a:p>
          <a:p>
            <a:pPr lvl="1"/>
            <a:endParaRPr lang="en-US" sz="2000" b="1" dirty="0">
              <a:effectLst>
                <a:outerShdw blurRad="38100" dist="38100" dir="2700000" algn="tl">
                  <a:srgbClr val="000000">
                    <a:alpha val="43137"/>
                  </a:srgbClr>
                </a:outerShdw>
              </a:effectLst>
            </a:endParaRPr>
          </a:p>
          <a:p>
            <a:pPr lvl="1"/>
            <a:endParaRPr lang="en-US"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A1916A3A-B0F2-6E49-884D-82AE517BDE39}"/>
              </a:ext>
            </a:extLst>
          </p:cNvPr>
          <p:cNvSpPr txBox="1"/>
          <p:nvPr/>
        </p:nvSpPr>
        <p:spPr>
          <a:xfrm>
            <a:off x="1265120" y="981307"/>
            <a:ext cx="9607319" cy="707886"/>
          </a:xfrm>
          <a:prstGeom prst="rect">
            <a:avLst/>
          </a:prstGeom>
          <a:noFill/>
        </p:spPr>
        <p:txBody>
          <a:bodyPr wrap="square" rtlCol="0">
            <a:spAutoFit/>
          </a:bodyPr>
          <a:lstStyle/>
          <a:p>
            <a:pPr algn="ctr"/>
            <a:r>
              <a:rPr lang="en-US" sz="4000" dirty="0"/>
              <a:t>3 DIMENSIONS OF ETHICAL THINKING</a:t>
            </a:r>
          </a:p>
        </p:txBody>
      </p:sp>
      <p:sp>
        <p:nvSpPr>
          <p:cNvPr id="3" name="Slide Number Placeholder 2"/>
          <p:cNvSpPr>
            <a:spLocks noGrp="1"/>
          </p:cNvSpPr>
          <p:nvPr>
            <p:ph type="sldNum" sz="quarter" idx="12"/>
          </p:nvPr>
        </p:nvSpPr>
        <p:spPr/>
        <p:txBody>
          <a:bodyPr/>
          <a:lstStyle/>
          <a:p>
            <a:fld id="{FCF9A101-593B-405E-B8B7-4343B6C96AA8}" type="slidenum">
              <a:rPr lang="en-US" smtClean="0"/>
              <a:t>5</a:t>
            </a:fld>
            <a:endParaRPr lang="en-US"/>
          </a:p>
        </p:txBody>
      </p:sp>
    </p:spTree>
    <p:extLst>
      <p:ext uri="{BB962C8B-B14F-4D97-AF65-F5344CB8AC3E}">
        <p14:creationId xmlns:p14="http://schemas.microsoft.com/office/powerpoint/2010/main" val="12144557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A73-1868-4A47-91E7-5C8B5CED25D3}"/>
              </a:ext>
            </a:extLst>
          </p:cNvPr>
          <p:cNvSpPr>
            <a:spLocks noGrp="1"/>
          </p:cNvSpPr>
          <p:nvPr>
            <p:ph type="title"/>
          </p:nvPr>
        </p:nvSpPr>
        <p:spPr/>
        <p:txBody>
          <a:bodyPr/>
          <a:lstStyle/>
          <a:p>
            <a:r>
              <a:rPr lang="en-US" dirty="0"/>
              <a:t>Corruption definition</a:t>
            </a:r>
          </a:p>
        </p:txBody>
      </p:sp>
      <p:sp>
        <p:nvSpPr>
          <p:cNvPr id="3" name="Content Placeholder 2">
            <a:extLst>
              <a:ext uri="{FF2B5EF4-FFF2-40B4-BE49-F238E27FC236}">
                <a16:creationId xmlns:a16="http://schemas.microsoft.com/office/drawing/2014/main" id="{30358FD4-7A0B-FA4C-A563-84105B5AFFF9}"/>
              </a:ext>
            </a:extLst>
          </p:cNvPr>
          <p:cNvSpPr>
            <a:spLocks noGrp="1"/>
          </p:cNvSpPr>
          <p:nvPr>
            <p:ph idx="1"/>
          </p:nvPr>
        </p:nvSpPr>
        <p:spPr/>
        <p:txBody>
          <a:bodyPr>
            <a:normAutofit lnSpcReduction="10000"/>
          </a:bodyPr>
          <a:lstStyle/>
          <a:p>
            <a:pPr lvl="0"/>
            <a:r>
              <a:rPr lang="en-US" sz="3200" dirty="0"/>
              <a:t>A process whereby a thing becomes decayed, useless, dysfunctional, or characterized by actions which lead to such outcomes.</a:t>
            </a:r>
            <a:endParaRPr lang="en-ZA" sz="3200" dirty="0"/>
          </a:p>
          <a:p>
            <a:pPr lvl="0"/>
            <a:r>
              <a:rPr lang="en-US" sz="3200" dirty="0"/>
              <a:t>In the institutional sense? An institution is corrupt when it becomes decayed, useless, dysfunctional, or characterized by actions which lead to such outcomes.</a:t>
            </a:r>
            <a:endParaRPr lang="en-ZA" sz="3200" dirty="0"/>
          </a:p>
          <a:p>
            <a:endParaRPr lang="en-US" dirty="0"/>
          </a:p>
        </p:txBody>
      </p:sp>
      <p:sp>
        <p:nvSpPr>
          <p:cNvPr id="4" name="Slide Number Placeholder 3">
            <a:extLst>
              <a:ext uri="{FF2B5EF4-FFF2-40B4-BE49-F238E27FC236}">
                <a16:creationId xmlns:a16="http://schemas.microsoft.com/office/drawing/2014/main" id="{62894F33-F390-B441-B5FE-EF9853AE3072}"/>
              </a:ext>
            </a:extLst>
          </p:cNvPr>
          <p:cNvSpPr>
            <a:spLocks noGrp="1"/>
          </p:cNvSpPr>
          <p:nvPr>
            <p:ph type="sldNum" sz="quarter" idx="12"/>
          </p:nvPr>
        </p:nvSpPr>
        <p:spPr/>
        <p:txBody>
          <a:bodyPr/>
          <a:lstStyle/>
          <a:p>
            <a:fld id="{8893EA5A-DC1C-AD4B-BF27-5191B3C38687}" type="slidenum">
              <a:rPr lang="en-US" smtClean="0"/>
              <a:t>6</a:t>
            </a:fld>
            <a:endParaRPr lang="en-US"/>
          </a:p>
        </p:txBody>
      </p:sp>
    </p:spTree>
    <p:extLst>
      <p:ext uri="{BB962C8B-B14F-4D97-AF65-F5344CB8AC3E}">
        <p14:creationId xmlns:p14="http://schemas.microsoft.com/office/powerpoint/2010/main" val="423764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FDD3-3952-8949-8339-B1A46C8E452B}"/>
              </a:ext>
            </a:extLst>
          </p:cNvPr>
          <p:cNvSpPr>
            <a:spLocks noGrp="1"/>
          </p:cNvSpPr>
          <p:nvPr>
            <p:ph type="title"/>
          </p:nvPr>
        </p:nvSpPr>
        <p:spPr/>
        <p:txBody>
          <a:bodyPr/>
          <a:lstStyle/>
          <a:p>
            <a:r>
              <a:rPr lang="en-ZA" dirty="0"/>
              <a:t>Government corruption</a:t>
            </a:r>
            <a:br>
              <a:rPr lang="en-ZA" dirty="0"/>
            </a:br>
            <a:endParaRPr lang="en-US" dirty="0"/>
          </a:p>
        </p:txBody>
      </p:sp>
      <p:sp>
        <p:nvSpPr>
          <p:cNvPr id="3" name="Content Placeholder 2">
            <a:extLst>
              <a:ext uri="{FF2B5EF4-FFF2-40B4-BE49-F238E27FC236}">
                <a16:creationId xmlns:a16="http://schemas.microsoft.com/office/drawing/2014/main" id="{DB1FF02C-CE84-384A-AFF2-94EB327E6D6F}"/>
              </a:ext>
            </a:extLst>
          </p:cNvPr>
          <p:cNvSpPr>
            <a:spLocks noGrp="1"/>
          </p:cNvSpPr>
          <p:nvPr>
            <p:ph idx="1"/>
          </p:nvPr>
        </p:nvSpPr>
        <p:spPr/>
        <p:txBody>
          <a:bodyPr>
            <a:normAutofit fontScale="77500" lnSpcReduction="20000"/>
          </a:bodyPr>
          <a:lstStyle/>
          <a:p>
            <a:pPr lvl="0"/>
            <a:r>
              <a:rPr lang="en-US" sz="2800" dirty="0"/>
              <a:t>The understanding of what corruption is involves ideas of the state, not just personal morality of civil servants</a:t>
            </a:r>
            <a:endParaRPr lang="en-ZA" sz="2800" dirty="0"/>
          </a:p>
          <a:p>
            <a:pPr lvl="0"/>
            <a:r>
              <a:rPr lang="en-ZA" sz="2800" dirty="0"/>
              <a:t>The Liberal (Neutral) State </a:t>
            </a:r>
          </a:p>
          <a:p>
            <a:pPr lvl="1"/>
            <a:r>
              <a:rPr lang="en-ZA" sz="2400" dirty="0"/>
              <a:t>I decide what is a good life for myself. The state is there to provide services for everyone to achieve their conception of the good life.</a:t>
            </a:r>
          </a:p>
          <a:p>
            <a:pPr lvl="1"/>
            <a:r>
              <a:rPr lang="en-ZA" sz="2400" dirty="0"/>
              <a:t>Liberal Freedom </a:t>
            </a:r>
            <a:r>
              <a:rPr lang="en-ZA" sz="2400" i="1" dirty="0"/>
              <a:t>protected by </a:t>
            </a:r>
            <a:r>
              <a:rPr lang="en-ZA" sz="2400" dirty="0"/>
              <a:t>Neutral Bureaucracy</a:t>
            </a:r>
          </a:p>
          <a:p>
            <a:pPr lvl="2"/>
            <a:r>
              <a:rPr lang="en-ZA" sz="2000" dirty="0"/>
              <a:t>Bureaucracy: measures put in place by a state to enable it to function effectively</a:t>
            </a:r>
          </a:p>
          <a:p>
            <a:pPr lvl="1"/>
            <a:r>
              <a:rPr lang="en-ZA" sz="2400" dirty="0"/>
              <a:t>Bias/Self-interest</a:t>
            </a:r>
            <a:r>
              <a:rPr lang="en-ZA" sz="2400" i="1" dirty="0"/>
              <a:t> leads to </a:t>
            </a:r>
            <a:r>
              <a:rPr lang="en-ZA" sz="2400" dirty="0"/>
              <a:t>Corruption!</a:t>
            </a:r>
          </a:p>
          <a:p>
            <a:r>
              <a:rPr lang="en-ZA" sz="2600" dirty="0"/>
              <a:t>Apartheid versus post-1994</a:t>
            </a:r>
          </a:p>
          <a:p>
            <a:endParaRPr lang="en-US" dirty="0"/>
          </a:p>
        </p:txBody>
      </p:sp>
      <p:sp>
        <p:nvSpPr>
          <p:cNvPr id="4" name="Slide Number Placeholder 3">
            <a:extLst>
              <a:ext uri="{FF2B5EF4-FFF2-40B4-BE49-F238E27FC236}">
                <a16:creationId xmlns:a16="http://schemas.microsoft.com/office/drawing/2014/main" id="{81D4B13B-0184-8D45-A9DE-9CE0DE0A870A}"/>
              </a:ext>
            </a:extLst>
          </p:cNvPr>
          <p:cNvSpPr>
            <a:spLocks noGrp="1"/>
          </p:cNvSpPr>
          <p:nvPr>
            <p:ph type="sldNum" sz="quarter" idx="12"/>
          </p:nvPr>
        </p:nvSpPr>
        <p:spPr/>
        <p:txBody>
          <a:bodyPr/>
          <a:lstStyle/>
          <a:p>
            <a:fld id="{8893EA5A-DC1C-AD4B-BF27-5191B3C38687}" type="slidenum">
              <a:rPr lang="en-US" smtClean="0"/>
              <a:t>7</a:t>
            </a:fld>
            <a:endParaRPr lang="en-US"/>
          </a:p>
        </p:txBody>
      </p:sp>
    </p:spTree>
    <p:extLst>
      <p:ext uri="{BB962C8B-B14F-4D97-AF65-F5344CB8AC3E}">
        <p14:creationId xmlns:p14="http://schemas.microsoft.com/office/powerpoint/2010/main" val="39884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3D56-AE8C-CA4B-8201-699D997ACCA3}"/>
              </a:ext>
            </a:extLst>
          </p:cNvPr>
          <p:cNvSpPr>
            <a:spLocks noGrp="1"/>
          </p:cNvSpPr>
          <p:nvPr>
            <p:ph type="title"/>
          </p:nvPr>
        </p:nvSpPr>
        <p:spPr/>
        <p:txBody>
          <a:bodyPr/>
          <a:lstStyle/>
          <a:p>
            <a:r>
              <a:rPr lang="en-US" dirty="0"/>
              <a:t>Good government</a:t>
            </a:r>
          </a:p>
        </p:txBody>
      </p:sp>
      <p:sp>
        <p:nvSpPr>
          <p:cNvPr id="3" name="Content Placeholder 2">
            <a:extLst>
              <a:ext uri="{FF2B5EF4-FFF2-40B4-BE49-F238E27FC236}">
                <a16:creationId xmlns:a16="http://schemas.microsoft.com/office/drawing/2014/main" id="{FCEFC684-BFDA-F446-951C-2AA04E0C4C53}"/>
              </a:ext>
            </a:extLst>
          </p:cNvPr>
          <p:cNvSpPr>
            <a:spLocks noGrp="1"/>
          </p:cNvSpPr>
          <p:nvPr>
            <p:ph idx="1"/>
          </p:nvPr>
        </p:nvSpPr>
        <p:spPr/>
        <p:txBody>
          <a:bodyPr>
            <a:normAutofit fontScale="92500"/>
          </a:bodyPr>
          <a:lstStyle/>
          <a:p>
            <a:pPr lvl="0"/>
            <a:r>
              <a:rPr lang="en-ZA" sz="3200" dirty="0"/>
              <a:t>Competing ideas of how a good government should function</a:t>
            </a:r>
          </a:p>
          <a:p>
            <a:pPr lvl="1"/>
            <a:r>
              <a:rPr lang="en-ZA" sz="2800" u="sng" dirty="0"/>
              <a:t>Duties</a:t>
            </a:r>
            <a:r>
              <a:rPr lang="en-ZA" sz="2800" dirty="0"/>
              <a:t> versus </a:t>
            </a:r>
            <a:r>
              <a:rPr lang="en-ZA" sz="2800" u="sng" dirty="0"/>
              <a:t>virtues</a:t>
            </a:r>
          </a:p>
          <a:p>
            <a:pPr lvl="1"/>
            <a:r>
              <a:rPr lang="en-ZA" sz="2800" dirty="0"/>
              <a:t>Role of civil servants:</a:t>
            </a:r>
          </a:p>
          <a:p>
            <a:pPr lvl="2"/>
            <a:r>
              <a:rPr lang="en-ZA" sz="2400" dirty="0"/>
              <a:t>Dilemma: Laws/rules versus principles of what is good for the public</a:t>
            </a:r>
          </a:p>
          <a:p>
            <a:r>
              <a:rPr lang="en-ZA" sz="3200" dirty="0"/>
              <a:t>Public </a:t>
            </a:r>
            <a:r>
              <a:rPr lang="en-ZA" sz="3200" u="sng" dirty="0"/>
              <a:t>Welfare</a:t>
            </a:r>
            <a:r>
              <a:rPr lang="en-ZA" sz="3200" dirty="0"/>
              <a:t> </a:t>
            </a:r>
            <a:endParaRPr lang="en-US" sz="3200" dirty="0"/>
          </a:p>
        </p:txBody>
      </p:sp>
      <p:sp>
        <p:nvSpPr>
          <p:cNvPr id="4" name="Slide Number Placeholder 3">
            <a:extLst>
              <a:ext uri="{FF2B5EF4-FFF2-40B4-BE49-F238E27FC236}">
                <a16:creationId xmlns:a16="http://schemas.microsoft.com/office/drawing/2014/main" id="{9FBB2B80-52C8-244D-B575-551712E34F03}"/>
              </a:ext>
            </a:extLst>
          </p:cNvPr>
          <p:cNvSpPr>
            <a:spLocks noGrp="1"/>
          </p:cNvSpPr>
          <p:nvPr>
            <p:ph type="sldNum" sz="quarter" idx="12"/>
          </p:nvPr>
        </p:nvSpPr>
        <p:spPr/>
        <p:txBody>
          <a:bodyPr/>
          <a:lstStyle/>
          <a:p>
            <a:fld id="{8893EA5A-DC1C-AD4B-BF27-5191B3C38687}" type="slidenum">
              <a:rPr lang="en-US" smtClean="0"/>
              <a:t>8</a:t>
            </a:fld>
            <a:endParaRPr lang="en-US"/>
          </a:p>
        </p:txBody>
      </p:sp>
    </p:spTree>
    <p:extLst>
      <p:ext uri="{BB962C8B-B14F-4D97-AF65-F5344CB8AC3E}">
        <p14:creationId xmlns:p14="http://schemas.microsoft.com/office/powerpoint/2010/main" val="250385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2AEE-94DB-2B4A-B840-D9F2EA1E5D92}"/>
              </a:ext>
            </a:extLst>
          </p:cNvPr>
          <p:cNvSpPr>
            <a:spLocks noGrp="1"/>
          </p:cNvSpPr>
          <p:nvPr>
            <p:ph type="title"/>
          </p:nvPr>
        </p:nvSpPr>
        <p:spPr/>
        <p:txBody>
          <a:bodyPr/>
          <a:lstStyle/>
          <a:p>
            <a:r>
              <a:rPr lang="en-US" dirty="0"/>
              <a:t>Corporate corruption</a:t>
            </a:r>
            <a:br>
              <a:rPr lang="en-ZA" dirty="0"/>
            </a:br>
            <a:endParaRPr lang="en-US" dirty="0"/>
          </a:p>
        </p:txBody>
      </p:sp>
      <p:sp>
        <p:nvSpPr>
          <p:cNvPr id="3" name="Content Placeholder 2">
            <a:extLst>
              <a:ext uri="{FF2B5EF4-FFF2-40B4-BE49-F238E27FC236}">
                <a16:creationId xmlns:a16="http://schemas.microsoft.com/office/drawing/2014/main" id="{938AC083-9FBE-2545-AC86-31D32BBC33DA}"/>
              </a:ext>
            </a:extLst>
          </p:cNvPr>
          <p:cNvSpPr>
            <a:spLocks noGrp="1"/>
          </p:cNvSpPr>
          <p:nvPr>
            <p:ph idx="1"/>
          </p:nvPr>
        </p:nvSpPr>
        <p:spPr/>
        <p:txBody>
          <a:bodyPr>
            <a:normAutofit fontScale="85000" lnSpcReduction="20000"/>
          </a:bodyPr>
          <a:lstStyle/>
          <a:p>
            <a:r>
              <a:rPr lang="en-ZA" sz="3600" dirty="0"/>
              <a:t>What is a business?</a:t>
            </a:r>
          </a:p>
          <a:p>
            <a:pPr lvl="0"/>
            <a:r>
              <a:rPr lang="en-ZA" sz="3600" dirty="0"/>
              <a:t>A FOR-PROFIT venture</a:t>
            </a:r>
          </a:p>
          <a:p>
            <a:pPr lvl="1"/>
            <a:r>
              <a:rPr lang="en-ZA" sz="3400" dirty="0"/>
              <a:t>Competing ideas of the correct functioning of a business</a:t>
            </a:r>
          </a:p>
          <a:p>
            <a:pPr lvl="0"/>
            <a:r>
              <a:rPr lang="en-ZA" sz="3600" dirty="0"/>
              <a:t>Business responsibilities:</a:t>
            </a:r>
          </a:p>
          <a:p>
            <a:pPr lvl="1"/>
            <a:r>
              <a:rPr lang="en-ZA" sz="3200" dirty="0"/>
              <a:t>Shareholders</a:t>
            </a:r>
          </a:p>
          <a:p>
            <a:pPr lvl="1"/>
            <a:r>
              <a:rPr lang="en-ZA" sz="3200" dirty="0"/>
              <a:t>Stakeholders</a:t>
            </a:r>
          </a:p>
          <a:p>
            <a:endParaRPr lang="en-US" dirty="0"/>
          </a:p>
        </p:txBody>
      </p:sp>
      <p:sp>
        <p:nvSpPr>
          <p:cNvPr id="4" name="Slide Number Placeholder 3">
            <a:extLst>
              <a:ext uri="{FF2B5EF4-FFF2-40B4-BE49-F238E27FC236}">
                <a16:creationId xmlns:a16="http://schemas.microsoft.com/office/drawing/2014/main" id="{6ED3B8BB-B056-CE43-B9D4-1192D440E621}"/>
              </a:ext>
            </a:extLst>
          </p:cNvPr>
          <p:cNvSpPr>
            <a:spLocks noGrp="1"/>
          </p:cNvSpPr>
          <p:nvPr>
            <p:ph type="sldNum" sz="quarter" idx="12"/>
          </p:nvPr>
        </p:nvSpPr>
        <p:spPr/>
        <p:txBody>
          <a:bodyPr/>
          <a:lstStyle/>
          <a:p>
            <a:fld id="{8893EA5A-DC1C-AD4B-BF27-5191B3C38687}" type="slidenum">
              <a:rPr lang="en-US" smtClean="0"/>
              <a:t>9</a:t>
            </a:fld>
            <a:endParaRPr lang="en-US"/>
          </a:p>
        </p:txBody>
      </p:sp>
    </p:spTree>
    <p:extLst>
      <p:ext uri="{BB962C8B-B14F-4D97-AF65-F5344CB8AC3E}">
        <p14:creationId xmlns:p14="http://schemas.microsoft.com/office/powerpoint/2010/main" val="41642331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{E9DA37DA-09FB-AD4F-AA33-5198F87346A5}tf10001119</Template>
  <TotalTime>9235</TotalTime>
  <Words>748</Words>
  <Application>Microsoft Macintosh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Gill Sans MT</vt:lpstr>
      <vt:lpstr>Gallery</vt:lpstr>
      <vt:lpstr>FIL251 2019</vt:lpstr>
      <vt:lpstr>WHAT IS PHILOSOPHY?</vt:lpstr>
      <vt:lpstr>The Branches of PHILOSOPHY</vt:lpstr>
      <vt:lpstr>Moral reflection: The Trolley Problem</vt:lpstr>
      <vt:lpstr>PowerPoint Presentation</vt:lpstr>
      <vt:lpstr>Corruption definition</vt:lpstr>
      <vt:lpstr>Government corruption </vt:lpstr>
      <vt:lpstr>Good government</vt:lpstr>
      <vt:lpstr>Corporate corruption </vt:lpstr>
      <vt:lpstr>Defining Corporate Corruption: </vt:lpstr>
      <vt:lpstr>Combating corruption </vt:lpstr>
      <vt:lpstr>Competing Moral Theories</vt:lpstr>
      <vt:lpstr>NB REMINDERS</vt:lpstr>
      <vt:lpstr>Utilitarianism:  bentham</vt:lpstr>
      <vt:lpstr>Cabin Boy thought experiment</vt:lpstr>
      <vt:lpstr>Jeremy bentham (1747-1832)</vt:lpstr>
      <vt:lpstr>Utilitarianism Objections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FIL251 2018</dc:title>
  <dc:creator>Wehan Coombs</dc:creator>
  <cp:lastModifiedBy>Keo Mbebe</cp:lastModifiedBy>
  <cp:revision>35</cp:revision>
  <dcterms:created xsi:type="dcterms:W3CDTF">2018-06-28T11:44:07Z</dcterms:created>
  <dcterms:modified xsi:type="dcterms:W3CDTF">2019-07-23T20:11:36Z</dcterms:modified>
</cp:coreProperties>
</file>