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handoutMasterIdLst>
    <p:handoutMasterId r:id="rId18"/>
  </p:handoutMasterIdLst>
  <p:sldIdLst>
    <p:sldId id="257" r:id="rId2"/>
    <p:sldId id="283" r:id="rId3"/>
    <p:sldId id="279" r:id="rId4"/>
    <p:sldId id="265" r:id="rId5"/>
    <p:sldId id="284" r:id="rId6"/>
    <p:sldId id="280" r:id="rId7"/>
    <p:sldId id="285" r:id="rId8"/>
    <p:sldId id="269" r:id="rId9"/>
    <p:sldId id="286" r:id="rId10"/>
    <p:sldId id="270" r:id="rId11"/>
    <p:sldId id="287" r:id="rId12"/>
    <p:sldId id="289" r:id="rId13"/>
    <p:sldId id="272" r:id="rId14"/>
    <p:sldId id="273" r:id="rId15"/>
    <p:sldId id="288" r:id="rId16"/>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3"/>
    <p:restoredTop sz="94422"/>
  </p:normalViewPr>
  <p:slideViewPr>
    <p:cSldViewPr snapToGrid="0">
      <p:cViewPr varScale="1">
        <p:scale>
          <a:sx n="115" d="100"/>
          <a:sy n="115" d="100"/>
        </p:scale>
        <p:origin x="28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1"/>
            <a:ext cx="2971800" cy="499091"/>
          </a:xfrm>
          <a:prstGeom prst="rect">
            <a:avLst/>
          </a:prstGeom>
        </p:spPr>
        <p:txBody>
          <a:bodyPr vert="horz" lIns="91440" tIns="45720" rIns="91440" bIns="45720" rtlCol="0"/>
          <a:lstStyle>
            <a:lvl1pPr algn="r">
              <a:defRPr sz="1200"/>
            </a:lvl1pPr>
          </a:lstStyle>
          <a:p>
            <a:fld id="{5133CC43-10FA-44AB-B247-A47C331C0D6D}" type="datetimeFigureOut">
              <a:rPr lang="en-ZA" smtClean="0"/>
              <a:t>2019/07/24</a:t>
            </a:fld>
            <a:endParaRPr lang="en-ZA"/>
          </a:p>
        </p:txBody>
      </p:sp>
      <p:sp>
        <p:nvSpPr>
          <p:cNvPr id="4" name="Footer Placeholder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E1FC8DEB-5BC1-4B67-80AC-75E8DBB51086}" type="slidenum">
              <a:rPr lang="en-ZA" smtClean="0"/>
              <a:t>‹#›</a:t>
            </a:fld>
            <a:endParaRPr lang="en-ZA"/>
          </a:p>
        </p:txBody>
      </p:sp>
    </p:spTree>
    <p:extLst>
      <p:ext uri="{BB962C8B-B14F-4D97-AF65-F5344CB8AC3E}">
        <p14:creationId xmlns:p14="http://schemas.microsoft.com/office/powerpoint/2010/main" val="37718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99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99091"/>
          </a:xfrm>
          <a:prstGeom prst="rect">
            <a:avLst/>
          </a:prstGeom>
        </p:spPr>
        <p:txBody>
          <a:bodyPr vert="horz" lIns="91440" tIns="45720" rIns="91440" bIns="45720" rtlCol="0"/>
          <a:lstStyle>
            <a:lvl1pPr algn="r">
              <a:defRPr sz="1200"/>
            </a:lvl1pPr>
          </a:lstStyle>
          <a:p>
            <a:fld id="{77E14631-EC92-D440-857D-63E81C0F66C0}" type="datetimeFigureOut">
              <a:rPr lang="en-US" smtClean="0"/>
              <a:t>7/24/19</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7125"/>
            <a:ext cx="5486400" cy="391674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F1CEDF31-522E-6147-B04F-F6CDC5C277A4}" type="slidenum">
              <a:rPr lang="en-US" smtClean="0"/>
              <a:t>‹#›</a:t>
            </a:fld>
            <a:endParaRPr lang="en-US"/>
          </a:p>
        </p:txBody>
      </p:sp>
    </p:spTree>
    <p:extLst>
      <p:ext uri="{BB962C8B-B14F-4D97-AF65-F5344CB8AC3E}">
        <p14:creationId xmlns:p14="http://schemas.microsoft.com/office/powerpoint/2010/main" val="616960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79FED-19D6-424A-A40D-A83CE3C6A73A}" type="datetime1">
              <a:rPr lang="en-ZA" smtClean="0"/>
              <a:t>2019/07/24</a:t>
            </a:fld>
            <a:endParaRPr lang="en-ZA"/>
          </a:p>
        </p:txBody>
      </p:sp>
      <p:sp>
        <p:nvSpPr>
          <p:cNvPr id="5" name="Footer Placeholder 4"/>
          <p:cNvSpPr>
            <a:spLocks noGrp="1"/>
          </p:cNvSpPr>
          <p:nvPr>
            <p:ph type="ftr" sz="quarter" idx="11"/>
          </p:nvPr>
        </p:nvSpPr>
        <p:spPr>
          <a:xfrm>
            <a:off x="2416500" y="329307"/>
            <a:ext cx="4973915" cy="309201"/>
          </a:xfrm>
        </p:spPr>
        <p:txBody>
          <a:bodyPr/>
          <a:lstStyle/>
          <a:p>
            <a:endParaRPr lang="en-ZA"/>
          </a:p>
        </p:txBody>
      </p:sp>
      <p:sp>
        <p:nvSpPr>
          <p:cNvPr id="6" name="Slide Number Placeholder 5"/>
          <p:cNvSpPr>
            <a:spLocks noGrp="1"/>
          </p:cNvSpPr>
          <p:nvPr>
            <p:ph type="sldNum" sz="quarter" idx="12"/>
          </p:nvPr>
        </p:nvSpPr>
        <p:spPr>
          <a:xfrm>
            <a:off x="1437664" y="798973"/>
            <a:ext cx="811019" cy="503578"/>
          </a:xfrm>
        </p:spPr>
        <p:txBody>
          <a:bodyPr/>
          <a:lstStyle/>
          <a:p>
            <a:fld id="{C5AAC73B-8577-49CB-8C6F-30E5639E933E}" type="slidenum">
              <a:rPr lang="en-ZA" smtClean="0"/>
              <a:t>‹#›</a:t>
            </a:fld>
            <a:endParaRPr lang="en-Z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11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CEB1E1-4DAA-DB4C-9284-C6362C3C2396}" type="datetime1">
              <a:rPr lang="en-ZA" smtClean="0"/>
              <a:t>2019/07/24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419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0850F9-4AC0-5046-8B37-B3DD7F170CC2}" type="datetime1">
              <a:rPr lang="en-ZA" smtClean="0"/>
              <a:t>2019/07/24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40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4CA9EC2-922E-DE4E-A0EA-2FF29D49837C}" type="datetime1">
              <a:rPr lang="en-ZA" smtClean="0"/>
              <a:t>2019/07/24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7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32E846-5B7D-DA47-BE42-DD4F82627DA3}" type="datetime1">
              <a:rPr lang="en-ZA" smtClean="0"/>
              <a:t>2019/07/24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C5AAC73B-8577-49CB-8C6F-30E5639E933E}" type="slidenum">
              <a:rPr lang="en-ZA" smtClean="0"/>
              <a:t>‹#›</a:t>
            </a:fld>
            <a:endParaRPr lang="en-Z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9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8A743D6-0C9A-D14D-A322-A489F0011DD5}" type="datetime1">
              <a:rPr lang="en-ZA" smtClean="0"/>
              <a:t>2019/07/24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31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DB6012-1A3A-D04E-A70B-0E11198CC2F7}" type="datetime1">
              <a:rPr lang="en-ZA" smtClean="0"/>
              <a:t>2019/07/24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C5AAC73B-8577-49CB-8C6F-30E5639E933E}" type="slidenum">
              <a:rPr lang="en-ZA" smtClean="0"/>
              <a:t>‹#›</a:t>
            </a:fld>
            <a:endParaRPr lang="en-Z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75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7D302E-7048-F649-AEE9-E1376198A345}" type="datetime1">
              <a:rPr lang="en-ZA" smtClean="0"/>
              <a:t>2019/07/24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C5AAC73B-8577-49CB-8C6F-30E5639E933E}" type="slidenum">
              <a:rPr lang="en-ZA" smtClean="0"/>
              <a:t>‹#›</a:t>
            </a:fld>
            <a:endParaRPr lang="en-Z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69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E8665-FBC6-6745-B763-85FB99C672F7}" type="datetime1">
              <a:rPr lang="en-ZA" smtClean="0"/>
              <a:t>2019/07/24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C5AAC73B-8577-49CB-8C6F-30E5639E933E}" type="slidenum">
              <a:rPr lang="en-ZA" smtClean="0"/>
              <a:t>‹#›</a:t>
            </a:fld>
            <a:endParaRPr lang="en-ZA"/>
          </a:p>
        </p:txBody>
      </p:sp>
    </p:spTree>
    <p:extLst>
      <p:ext uri="{BB962C8B-B14F-4D97-AF65-F5344CB8AC3E}">
        <p14:creationId xmlns:p14="http://schemas.microsoft.com/office/powerpoint/2010/main" val="1971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701D551-E88A-EE44-A4A5-EFA3E7257742}" type="datetime1">
              <a:rPr lang="en-ZA" smtClean="0"/>
              <a:t>2019/07/24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566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96CAA5-1B5D-4B48-A430-A2B277875223}" type="datetime1">
              <a:rPr lang="en-ZA" smtClean="0"/>
              <a:t>2019/07/24</a:t>
            </a:fld>
            <a:endParaRPr lang="en-ZA"/>
          </a:p>
        </p:txBody>
      </p:sp>
      <p:sp>
        <p:nvSpPr>
          <p:cNvPr id="6" name="Footer Placeholder 5"/>
          <p:cNvSpPr>
            <a:spLocks noGrp="1"/>
          </p:cNvSpPr>
          <p:nvPr>
            <p:ph type="ftr" sz="quarter" idx="11"/>
          </p:nvPr>
        </p:nvSpPr>
        <p:spPr>
          <a:xfrm>
            <a:off x="1447382" y="318640"/>
            <a:ext cx="5541004" cy="320931"/>
          </a:xfrm>
        </p:spPr>
        <p:txBody>
          <a:bodyPr/>
          <a:lstStyle/>
          <a:p>
            <a:endParaRPr lang="en-ZA"/>
          </a:p>
        </p:txBody>
      </p:sp>
      <p:sp>
        <p:nvSpPr>
          <p:cNvPr id="7" name="Slide Number Placeholder 6"/>
          <p:cNvSpPr>
            <a:spLocks noGrp="1"/>
          </p:cNvSpPr>
          <p:nvPr>
            <p:ph type="sldNum" sz="quarter" idx="12"/>
          </p:nvPr>
        </p:nvSpPr>
        <p:spPr/>
        <p:txBody>
          <a:bodyPr/>
          <a:lstStyle/>
          <a:p>
            <a:fld id="{C5AAC73B-8577-49CB-8C6F-30E5639E933E}" type="slidenum">
              <a:rPr lang="en-ZA" smtClean="0"/>
              <a:t>‹#›</a:t>
            </a:fld>
            <a:endParaRPr lang="en-Z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350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007414-B96B-1947-8527-309C99147F1E}" type="datetime1">
              <a:rPr lang="en-ZA" smtClean="0"/>
              <a:t>2019/07/24</a:t>
            </a:fld>
            <a:endParaRPr lang="en-Z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AAC73B-8577-49CB-8C6F-30E5639E933E}" type="slidenum">
              <a:rPr lang="en-ZA" smtClean="0"/>
              <a:t>‹#›</a:t>
            </a:fld>
            <a:endParaRPr lang="en-Z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0892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8873" y="535266"/>
            <a:ext cx="8014253" cy="2489820"/>
          </a:xfrm>
        </p:spPr>
        <p:txBody>
          <a:bodyPr>
            <a:normAutofit/>
          </a:bodyPr>
          <a:lstStyle/>
          <a:p>
            <a:r>
              <a:rPr lang="en-US" sz="11500" dirty="0"/>
              <a:t>FIL251 2019</a:t>
            </a:r>
          </a:p>
        </p:txBody>
      </p:sp>
      <p:sp>
        <p:nvSpPr>
          <p:cNvPr id="3" name="Subtitle 2"/>
          <p:cNvSpPr>
            <a:spLocks noGrp="1"/>
          </p:cNvSpPr>
          <p:nvPr>
            <p:ph type="subTitle" idx="1"/>
          </p:nvPr>
        </p:nvSpPr>
        <p:spPr>
          <a:xfrm>
            <a:off x="1843173" y="3726897"/>
            <a:ext cx="9674225" cy="1405467"/>
          </a:xfrm>
        </p:spPr>
        <p:txBody>
          <a:bodyPr>
            <a:normAutofit/>
          </a:bodyPr>
          <a:lstStyle/>
          <a:p>
            <a:r>
              <a:rPr lang="en-US" sz="4800" b="1" dirty="0"/>
              <a:t>WEEK 2: </a:t>
            </a:r>
            <a:r>
              <a:rPr lang="en-US" sz="4800" b="1" dirty="0">
                <a:solidFill>
                  <a:srgbClr val="00B0F0"/>
                </a:solidFill>
              </a:rPr>
              <a:t>Utilitarianism</a:t>
            </a:r>
          </a:p>
        </p:txBody>
      </p:sp>
      <p:sp>
        <p:nvSpPr>
          <p:cNvPr id="4" name="Slide Number Placeholder 3">
            <a:extLst>
              <a:ext uri="{FF2B5EF4-FFF2-40B4-BE49-F238E27FC236}">
                <a16:creationId xmlns:a16="http://schemas.microsoft.com/office/drawing/2014/main" id="{C490A516-2BE7-4A4B-932B-5ADD46F91E64}"/>
              </a:ext>
            </a:extLst>
          </p:cNvPr>
          <p:cNvSpPr>
            <a:spLocks noGrp="1"/>
          </p:cNvSpPr>
          <p:nvPr>
            <p:ph type="sldNum" sz="quarter" idx="12"/>
          </p:nvPr>
        </p:nvSpPr>
        <p:spPr/>
        <p:txBody>
          <a:bodyPr/>
          <a:lstStyle/>
          <a:p>
            <a:fld id="{C5AAC73B-8577-49CB-8C6F-30E5639E933E}" type="slidenum">
              <a:rPr lang="en-ZA" smtClean="0"/>
              <a:t>1</a:t>
            </a:fld>
            <a:endParaRPr lang="en-ZA"/>
          </a:p>
        </p:txBody>
      </p:sp>
    </p:spTree>
    <p:extLst>
      <p:ext uri="{BB962C8B-B14F-4D97-AF65-F5344CB8AC3E}">
        <p14:creationId xmlns:p14="http://schemas.microsoft.com/office/powerpoint/2010/main" val="406144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Objections to Mill’s attempt to reconcile utilitarianism with individual rights</a:t>
            </a:r>
            <a:endParaRPr lang="en-ZA" dirty="0"/>
          </a:p>
        </p:txBody>
      </p:sp>
      <p:sp>
        <p:nvSpPr>
          <p:cNvPr id="3" name="Content Placeholder 2"/>
          <p:cNvSpPr>
            <a:spLocks noGrp="1"/>
          </p:cNvSpPr>
          <p:nvPr>
            <p:ph idx="1"/>
          </p:nvPr>
        </p:nvSpPr>
        <p:spPr>
          <a:xfrm>
            <a:off x="1295401" y="1853754"/>
            <a:ext cx="9603274" cy="3934188"/>
          </a:xfrm>
        </p:spPr>
        <p:txBody>
          <a:bodyPr>
            <a:normAutofit fontScale="25000" lnSpcReduction="20000"/>
          </a:bodyPr>
          <a:lstStyle/>
          <a:p>
            <a:pPr marL="285750" lvl="3" indent="-285750"/>
            <a:r>
              <a:rPr lang="en-ZA" sz="9600" b="1" u="sng" dirty="0"/>
              <a:t>Objection 1 to Mill</a:t>
            </a:r>
            <a:r>
              <a:rPr lang="en-ZA" sz="9600" dirty="0"/>
              <a:t>’s </a:t>
            </a:r>
            <a:r>
              <a:rPr lang="en-ZA" sz="11200" dirty="0"/>
              <a:t>attempt to reconcile utilitarianism with individual rights: </a:t>
            </a:r>
          </a:p>
          <a:p>
            <a:pPr marL="742950" lvl="4" indent="-285750"/>
            <a:r>
              <a:rPr lang="en-ZA" sz="10400" dirty="0"/>
              <a:t>If utilitarianism is paramount, so human rights would only be important if they please the majority, </a:t>
            </a:r>
            <a:r>
              <a:rPr lang="en-ZA" sz="10400" u="sng" dirty="0"/>
              <a:t>so may still be violated</a:t>
            </a:r>
          </a:p>
          <a:p>
            <a:pPr marL="285750" lvl="3" indent="-285750"/>
            <a:r>
              <a:rPr lang="en-US" sz="9600" b="1" u="sng" dirty="0"/>
              <a:t>Objection 2 to </a:t>
            </a:r>
            <a:r>
              <a:rPr lang="en-ZA" sz="11200" b="1" u="sng" dirty="0"/>
              <a:t>Mill</a:t>
            </a:r>
            <a:r>
              <a:rPr lang="en-ZA" sz="11200" dirty="0"/>
              <a:t>’s attempt to reconcile utilitarianism with individual rights: </a:t>
            </a:r>
            <a:endParaRPr lang="en-ZA" sz="9600" dirty="0"/>
          </a:p>
          <a:p>
            <a:pPr marL="742950" lvl="4" indent="-285750"/>
            <a:r>
              <a:rPr lang="en-US" sz="10400" dirty="0"/>
              <a:t>Mill basing individual rights on utilitarian considerations misses the sense in which v</a:t>
            </a:r>
            <a:r>
              <a:rPr lang="en-US" sz="10400" u="sng" dirty="0"/>
              <a:t>iolating someone’s rights inflicts wrong on the individual</a:t>
            </a:r>
            <a:r>
              <a:rPr lang="en-US" sz="10400" dirty="0"/>
              <a:t>, whatever its effect on the general welfare.</a:t>
            </a:r>
            <a:endParaRPr lang="en-ZA" sz="10400" dirty="0"/>
          </a:p>
          <a:p>
            <a:pPr marL="285750" lvl="3" indent="-285750"/>
            <a:endParaRPr lang="en-ZA" sz="11200" dirty="0"/>
          </a:p>
          <a:p>
            <a:pPr lvl="2"/>
            <a:endParaRPr lang="en-ZA" sz="6300" dirty="0"/>
          </a:p>
          <a:p>
            <a:pPr lvl="2"/>
            <a:endParaRPr lang="en-ZA" dirty="0"/>
          </a:p>
        </p:txBody>
      </p:sp>
    </p:spTree>
    <p:extLst>
      <p:ext uri="{BB962C8B-B14F-4D97-AF65-F5344CB8AC3E}">
        <p14:creationId xmlns:p14="http://schemas.microsoft.com/office/powerpoint/2010/main" val="1539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Higher and Lower Pleasures</a:t>
            </a:r>
          </a:p>
        </p:txBody>
      </p:sp>
      <p:sp>
        <p:nvSpPr>
          <p:cNvPr id="3" name="Content Placeholder 2"/>
          <p:cNvSpPr>
            <a:spLocks noGrp="1"/>
          </p:cNvSpPr>
          <p:nvPr>
            <p:ph idx="1"/>
          </p:nvPr>
        </p:nvSpPr>
        <p:spPr>
          <a:xfrm>
            <a:off x="1295402" y="1853755"/>
            <a:ext cx="9601196" cy="4199726"/>
          </a:xfrm>
        </p:spPr>
        <p:txBody>
          <a:bodyPr>
            <a:normAutofit/>
          </a:bodyPr>
          <a:lstStyle/>
          <a:p>
            <a:r>
              <a:rPr lang="en-US" sz="2400" dirty="0" err="1"/>
              <a:t>Obection</a:t>
            </a:r>
            <a:r>
              <a:rPr lang="en-US" sz="2400" dirty="0"/>
              <a:t> 1 to Bentham’s utilitarianism:  </a:t>
            </a:r>
            <a:r>
              <a:rPr lang="en-ZA" sz="2400" dirty="0"/>
              <a:t>You can’t measure everything on the same scale of value</a:t>
            </a:r>
          </a:p>
          <a:p>
            <a:r>
              <a:rPr lang="en-ZA" sz="2400" dirty="0"/>
              <a:t>Mill’s answer: higher and lower pleasures</a:t>
            </a:r>
          </a:p>
          <a:p>
            <a:pPr lvl="1"/>
            <a:r>
              <a:rPr lang="en-ZA" sz="2400" dirty="0"/>
              <a:t>What makes one pleasure higher than another? </a:t>
            </a:r>
          </a:p>
          <a:p>
            <a:pPr marL="1371600" lvl="2" indent="-457200">
              <a:buFont typeface="+mj-lt"/>
              <a:buAutoNum type="arabicPeriod"/>
            </a:pPr>
            <a:r>
              <a:rPr lang="en-ZA" sz="2400" dirty="0"/>
              <a:t>Higher if those who experience both choose one over the other (utilitarian intuition)</a:t>
            </a:r>
          </a:p>
          <a:p>
            <a:endParaRPr lang="en-ZA" dirty="0"/>
          </a:p>
        </p:txBody>
      </p:sp>
    </p:spTree>
    <p:extLst>
      <p:ext uri="{BB962C8B-B14F-4D97-AF65-F5344CB8AC3E}">
        <p14:creationId xmlns:p14="http://schemas.microsoft.com/office/powerpoint/2010/main" val="257691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6086-A390-EE43-B7D1-DB2BC8887B57}"/>
              </a:ext>
            </a:extLst>
          </p:cNvPr>
          <p:cNvSpPr>
            <a:spLocks noGrp="1"/>
          </p:cNvSpPr>
          <p:nvPr>
            <p:ph type="title"/>
          </p:nvPr>
        </p:nvSpPr>
        <p:spPr/>
        <p:txBody>
          <a:bodyPr/>
          <a:lstStyle/>
          <a:p>
            <a:r>
              <a:rPr lang="en-ZA" dirty="0"/>
              <a:t>Higher and Lower Pleasures</a:t>
            </a:r>
            <a:endParaRPr lang="en-US" dirty="0"/>
          </a:p>
        </p:txBody>
      </p:sp>
      <p:sp>
        <p:nvSpPr>
          <p:cNvPr id="3" name="Content Placeholder 2">
            <a:extLst>
              <a:ext uri="{FF2B5EF4-FFF2-40B4-BE49-F238E27FC236}">
                <a16:creationId xmlns:a16="http://schemas.microsoft.com/office/drawing/2014/main" id="{DF7BEA09-3E4E-FE44-AAAD-8833B177C3BF}"/>
              </a:ext>
            </a:extLst>
          </p:cNvPr>
          <p:cNvSpPr>
            <a:spLocks noGrp="1"/>
          </p:cNvSpPr>
          <p:nvPr>
            <p:ph idx="1"/>
          </p:nvPr>
        </p:nvSpPr>
        <p:spPr>
          <a:xfrm>
            <a:off x="1451579" y="2015732"/>
            <a:ext cx="9603275" cy="3849809"/>
          </a:xfrm>
        </p:spPr>
        <p:txBody>
          <a:bodyPr>
            <a:normAutofit fontScale="92500" lnSpcReduction="10000"/>
          </a:bodyPr>
          <a:lstStyle/>
          <a:p>
            <a:pPr marL="363538" lvl="2" indent="0">
              <a:buNone/>
            </a:pPr>
            <a:r>
              <a:rPr lang="en-ZA" sz="2400" dirty="0"/>
              <a:t>What makes one pleasure higher than another? </a:t>
            </a:r>
          </a:p>
          <a:p>
            <a:pPr marL="1371600" lvl="2" indent="-457200">
              <a:buFont typeface="+mj-lt"/>
              <a:buAutoNum type="arabicPeriod" startAt="2"/>
            </a:pPr>
            <a:r>
              <a:rPr lang="en-ZA" sz="2400" dirty="0"/>
              <a:t>Higher if they engage mental faculties unique to humans (it’s about dignity: don’t act like an animal)</a:t>
            </a:r>
          </a:p>
          <a:p>
            <a:pPr lvl="3"/>
            <a:r>
              <a:rPr lang="en-ZA" sz="2400" dirty="0"/>
              <a:t>humans different from animals:  able to engage mental faculties</a:t>
            </a:r>
          </a:p>
          <a:p>
            <a:pPr lvl="3"/>
            <a:r>
              <a:rPr lang="en-ZA" sz="2400" dirty="0"/>
              <a:t>Better to be a human dissatisfied than a pig satisfied</a:t>
            </a:r>
            <a:r>
              <a:rPr lang="en-ZA" sz="2800" dirty="0"/>
              <a:t> </a:t>
            </a:r>
            <a:endParaRPr lang="en-ZA" sz="2400" dirty="0"/>
          </a:p>
          <a:p>
            <a:pPr lvl="3"/>
            <a:r>
              <a:rPr lang="en-ZA" sz="2400" dirty="0"/>
              <a:t>Shakespeare vs Simpsons vs WWE</a:t>
            </a:r>
          </a:p>
          <a:p>
            <a:pPr lvl="1"/>
            <a:r>
              <a:rPr lang="en-ZA" sz="2400" dirty="0"/>
              <a:t>Mill is confused: higher because more people refer them? Or higher because they engage mental faculties? Are they higher because most people prefer them or because humans have dignity? </a:t>
            </a:r>
          </a:p>
          <a:p>
            <a:endParaRPr lang="en-US" dirty="0"/>
          </a:p>
        </p:txBody>
      </p:sp>
      <p:sp>
        <p:nvSpPr>
          <p:cNvPr id="4" name="Slide Number Placeholder 3">
            <a:extLst>
              <a:ext uri="{FF2B5EF4-FFF2-40B4-BE49-F238E27FC236}">
                <a16:creationId xmlns:a16="http://schemas.microsoft.com/office/drawing/2014/main" id="{E88EC5F3-2833-6744-9FF2-FC821FCD6216}"/>
              </a:ext>
            </a:extLst>
          </p:cNvPr>
          <p:cNvSpPr>
            <a:spLocks noGrp="1"/>
          </p:cNvSpPr>
          <p:nvPr>
            <p:ph type="sldNum" sz="quarter" idx="12"/>
          </p:nvPr>
        </p:nvSpPr>
        <p:spPr/>
        <p:txBody>
          <a:bodyPr/>
          <a:lstStyle/>
          <a:p>
            <a:fld id="{C5AAC73B-8577-49CB-8C6F-30E5639E933E}" type="slidenum">
              <a:rPr lang="en-ZA" smtClean="0"/>
              <a:t>12</a:t>
            </a:fld>
            <a:endParaRPr lang="en-ZA"/>
          </a:p>
        </p:txBody>
      </p:sp>
    </p:spTree>
    <p:extLst>
      <p:ext uri="{BB962C8B-B14F-4D97-AF65-F5344CB8AC3E}">
        <p14:creationId xmlns:p14="http://schemas.microsoft.com/office/powerpoint/2010/main" val="6766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614991" cy="1456267"/>
          </a:xfrm>
        </p:spPr>
        <p:txBody>
          <a:bodyPr>
            <a:normAutofit/>
          </a:bodyPr>
          <a:lstStyle/>
          <a:p>
            <a:r>
              <a:rPr lang="en-US" dirty="0"/>
              <a:t>Act vs Rule utilitarianism</a:t>
            </a:r>
          </a:p>
        </p:txBody>
      </p:sp>
      <p:sp>
        <p:nvSpPr>
          <p:cNvPr id="3" name="Content Placeholder 2"/>
          <p:cNvSpPr>
            <a:spLocks noGrp="1"/>
          </p:cNvSpPr>
          <p:nvPr>
            <p:ph idx="1"/>
          </p:nvPr>
        </p:nvSpPr>
        <p:spPr>
          <a:xfrm>
            <a:off x="480060" y="2118890"/>
            <a:ext cx="4813836" cy="2320763"/>
          </a:xfrm>
        </p:spPr>
        <p:txBody>
          <a:bodyPr>
            <a:normAutofit fontScale="70000" lnSpcReduction="20000"/>
          </a:bodyPr>
          <a:lstStyle/>
          <a:p>
            <a:pPr marL="0" lvl="1" indent="0" defTabSz="457200">
              <a:spcBef>
                <a:spcPts val="0"/>
              </a:spcBef>
              <a:spcAft>
                <a:spcPts val="1000"/>
              </a:spcAft>
              <a:buClr>
                <a:schemeClr val="tx1"/>
              </a:buClr>
              <a:buFont typeface="Arial"/>
              <a:buNone/>
            </a:pPr>
            <a:r>
              <a:rPr lang="en-ZA" sz="3500" dirty="0"/>
              <a:t>ACT UTILITARIANISM (Bentham)</a:t>
            </a:r>
          </a:p>
          <a:p>
            <a:pPr marL="0" lvl="1" indent="0" defTabSz="457200">
              <a:spcBef>
                <a:spcPts val="0"/>
              </a:spcBef>
              <a:spcAft>
                <a:spcPts val="1000"/>
              </a:spcAft>
              <a:buClr>
                <a:schemeClr val="tx1"/>
              </a:buClr>
              <a:buFont typeface="Arial"/>
              <a:buNone/>
            </a:pPr>
            <a:endParaRPr lang="en-ZA" sz="3500" dirty="0"/>
          </a:p>
          <a:p>
            <a:pPr marL="285750" lvl="1" defTabSz="457200">
              <a:spcBef>
                <a:spcPts val="0"/>
              </a:spcBef>
              <a:spcAft>
                <a:spcPts val="1000"/>
              </a:spcAft>
              <a:buClr>
                <a:schemeClr val="tx1"/>
              </a:buClr>
              <a:buFont typeface="Arial"/>
            </a:pPr>
            <a:r>
              <a:rPr lang="en-ZA" sz="3500" dirty="0"/>
              <a:t>Will this action result in the greatest possible utility?</a:t>
            </a:r>
            <a:endParaRPr lang="en-US" sz="3500" dirty="0"/>
          </a:p>
          <a:p>
            <a:pPr lvl="1" defTabSz="457200">
              <a:spcBef>
                <a:spcPts val="0"/>
              </a:spcBef>
              <a:spcAft>
                <a:spcPts val="1000"/>
              </a:spcAft>
              <a:buClr>
                <a:schemeClr val="tx1"/>
              </a:buClr>
              <a:buFont typeface="Arial"/>
            </a:pPr>
            <a:endParaRPr lang="en-US" sz="3000" dirty="0"/>
          </a:p>
          <a:p>
            <a:pPr lvl="1"/>
            <a:endParaRPr lang="en-US" dirty="0">
              <a:effectLst>
                <a:outerShdw blurRad="38100" dist="38100" dir="2700000" algn="tl">
                  <a:srgbClr val="000000">
                    <a:alpha val="43137"/>
                  </a:srgbClr>
                </a:outerShdw>
              </a:effectLst>
            </a:endParaRPr>
          </a:p>
        </p:txBody>
      </p:sp>
      <p:sp>
        <p:nvSpPr>
          <p:cNvPr id="6" name="Content Placeholder 2"/>
          <p:cNvSpPr txBox="1">
            <a:spLocks/>
          </p:cNvSpPr>
          <p:nvPr/>
        </p:nvSpPr>
        <p:spPr>
          <a:xfrm>
            <a:off x="5790876" y="2210665"/>
            <a:ext cx="6132418" cy="3239640"/>
          </a:xfrm>
          <a:prstGeom prst="rect">
            <a:avLst/>
          </a:prstGeom>
        </p:spPr>
        <p:txBody>
          <a:bodyPr vert="horz" lIns="91440" tIns="45720" rIns="91440" bIns="45720" rtlCol="0" anchor="ctr">
            <a:normAutofit fontScale="70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lnSpc>
                <a:spcPct val="140000"/>
              </a:lnSpc>
              <a:buFont typeface="Arial"/>
              <a:buNone/>
            </a:pPr>
            <a:r>
              <a:rPr lang="en-ZA" sz="3900" dirty="0"/>
              <a:t>RULE UTILITARIANISM (Mill)</a:t>
            </a:r>
          </a:p>
          <a:p>
            <a:pPr marL="0" lvl="1" indent="0">
              <a:lnSpc>
                <a:spcPct val="140000"/>
              </a:lnSpc>
              <a:buFont typeface="Arial"/>
              <a:buNone/>
            </a:pPr>
            <a:endParaRPr lang="en-ZA" sz="3200" dirty="0"/>
          </a:p>
          <a:p>
            <a:pPr marL="285750" lvl="1">
              <a:lnSpc>
                <a:spcPct val="140000"/>
              </a:lnSpc>
            </a:pPr>
            <a:r>
              <a:rPr lang="en-ZA" sz="3900" dirty="0"/>
              <a:t>Does this action comply with a set of rules that will guarantee the greatest possible utility (in the long run)?</a:t>
            </a:r>
            <a:endParaRPr lang="en-US" sz="3900" dirty="0"/>
          </a:p>
          <a:p>
            <a:pPr lvl="1"/>
            <a:endParaRPr lang="en-US" sz="2000" dirty="0">
              <a:effectLst>
                <a:outerShdw blurRad="38100" dist="38100" dir="2700000" algn="tl">
                  <a:srgbClr val="000000">
                    <a:alpha val="43137"/>
                  </a:srgbClr>
                </a:outerShdw>
              </a:effectLst>
            </a:endParaRPr>
          </a:p>
          <a:p>
            <a:pPr lvl="1"/>
            <a:endParaRPr lang="en-US"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7C75EC3C-20FA-0B48-AA12-0B1F6424B01C}"/>
              </a:ext>
            </a:extLst>
          </p:cNvPr>
          <p:cNvSpPr>
            <a:spLocks noGrp="1"/>
          </p:cNvSpPr>
          <p:nvPr>
            <p:ph type="sldNum" sz="quarter" idx="12"/>
          </p:nvPr>
        </p:nvSpPr>
        <p:spPr/>
        <p:txBody>
          <a:bodyPr/>
          <a:lstStyle/>
          <a:p>
            <a:fld id="{C5AAC73B-8577-49CB-8C6F-30E5639E933E}" type="slidenum">
              <a:rPr lang="en-ZA" smtClean="0"/>
              <a:t>13</a:t>
            </a:fld>
            <a:endParaRPr lang="en-ZA"/>
          </a:p>
        </p:txBody>
      </p:sp>
    </p:spTree>
    <p:extLst>
      <p:ext uri="{BB962C8B-B14F-4D97-AF65-F5344CB8AC3E}">
        <p14:creationId xmlns:p14="http://schemas.microsoft.com/office/powerpoint/2010/main" val="3350180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801" y="798973"/>
            <a:ext cx="10131425" cy="1456267"/>
          </a:xfrm>
        </p:spPr>
        <p:txBody>
          <a:bodyPr>
            <a:normAutofit/>
          </a:bodyPr>
          <a:lstStyle/>
          <a:p>
            <a:r>
              <a:rPr lang="en-ZA" sz="4000" dirty="0"/>
              <a:t>first Class Test Wednesday 24 </a:t>
            </a:r>
            <a:r>
              <a:rPr lang="en-ZA" sz="4000" dirty="0" err="1"/>
              <a:t>july</a:t>
            </a:r>
            <a:endParaRPr lang="en-ZA" sz="4000" dirty="0"/>
          </a:p>
        </p:txBody>
      </p:sp>
      <p:sp>
        <p:nvSpPr>
          <p:cNvPr id="5" name="Content Placeholder 2"/>
          <p:cNvSpPr txBox="1">
            <a:spLocks/>
          </p:cNvSpPr>
          <p:nvPr/>
        </p:nvSpPr>
        <p:spPr>
          <a:xfrm>
            <a:off x="771767" y="1732713"/>
            <a:ext cx="10648466" cy="474575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0"/>
            <a:r>
              <a:rPr lang="en-US" sz="3600" dirty="0"/>
              <a:t>Give two branches of philosophy (</a:t>
            </a:r>
            <a:r>
              <a:rPr lang="en-US" sz="3600" dirty="0">
                <a:solidFill>
                  <a:srgbClr val="FF0000"/>
                </a:solidFill>
              </a:rPr>
              <a:t>2</a:t>
            </a:r>
            <a:r>
              <a:rPr lang="en-US" sz="3600" dirty="0"/>
              <a:t>)</a:t>
            </a:r>
            <a:endParaRPr lang="en-ZA" sz="3600" dirty="0"/>
          </a:p>
          <a:p>
            <a:pPr lvl="0"/>
            <a:r>
              <a:rPr lang="en-US" sz="3600" dirty="0"/>
              <a:t>What is the name of the thought experiment we discussed in class last week where we dealt with the dilemma of choosing to save 1 person or 5? (</a:t>
            </a:r>
            <a:r>
              <a:rPr lang="en-US" sz="3600" dirty="0">
                <a:solidFill>
                  <a:srgbClr val="FF0000"/>
                </a:solidFill>
              </a:rPr>
              <a:t>2</a:t>
            </a:r>
            <a:r>
              <a:rPr lang="en-US" sz="3600" dirty="0"/>
              <a:t>)</a:t>
            </a:r>
            <a:endParaRPr lang="en-ZA" sz="3600" dirty="0"/>
          </a:p>
          <a:p>
            <a:pPr lvl="0"/>
            <a:r>
              <a:rPr lang="en-US" sz="3600" dirty="0"/>
              <a:t>What is the name of the type of government that is opposed to the biased government? (</a:t>
            </a:r>
            <a:r>
              <a:rPr lang="en-US" sz="3600" dirty="0">
                <a:solidFill>
                  <a:srgbClr val="FF0000"/>
                </a:solidFill>
              </a:rPr>
              <a:t>1</a:t>
            </a:r>
            <a:r>
              <a:rPr lang="en-US" sz="3600" dirty="0"/>
              <a:t>)</a:t>
            </a:r>
            <a:endParaRPr lang="en-ZA" sz="3600" dirty="0"/>
          </a:p>
          <a:p>
            <a:pPr lvl="1">
              <a:lnSpc>
                <a:spcPct val="140000"/>
              </a:lnSpc>
            </a:pPr>
            <a:endParaRPr lang="en-US" sz="3000" dirty="0"/>
          </a:p>
        </p:txBody>
      </p:sp>
      <p:sp>
        <p:nvSpPr>
          <p:cNvPr id="3" name="Slide Number Placeholder 2">
            <a:extLst>
              <a:ext uri="{FF2B5EF4-FFF2-40B4-BE49-F238E27FC236}">
                <a16:creationId xmlns:a16="http://schemas.microsoft.com/office/drawing/2014/main" id="{7D623ACA-8C56-B941-A54A-5E48A486231A}"/>
              </a:ext>
            </a:extLst>
          </p:cNvPr>
          <p:cNvSpPr>
            <a:spLocks noGrp="1"/>
          </p:cNvSpPr>
          <p:nvPr>
            <p:ph type="sldNum" sz="quarter" idx="12"/>
          </p:nvPr>
        </p:nvSpPr>
        <p:spPr/>
        <p:txBody>
          <a:bodyPr/>
          <a:lstStyle/>
          <a:p>
            <a:fld id="{C5AAC73B-8577-49CB-8C6F-30E5639E933E}" type="slidenum">
              <a:rPr lang="en-ZA" smtClean="0"/>
              <a:t>14</a:t>
            </a:fld>
            <a:endParaRPr lang="en-ZA"/>
          </a:p>
        </p:txBody>
      </p:sp>
    </p:spTree>
    <p:extLst>
      <p:ext uri="{BB962C8B-B14F-4D97-AF65-F5344CB8AC3E}">
        <p14:creationId xmlns:p14="http://schemas.microsoft.com/office/powerpoint/2010/main" val="3382434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accent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801" y="798973"/>
            <a:ext cx="10131425" cy="1456267"/>
          </a:xfrm>
        </p:spPr>
        <p:txBody>
          <a:bodyPr>
            <a:normAutofit/>
          </a:bodyPr>
          <a:lstStyle/>
          <a:p>
            <a:r>
              <a:rPr lang="en-ZA" sz="4000" dirty="0"/>
              <a:t>second Class Test Wednesday 24 July </a:t>
            </a:r>
          </a:p>
        </p:txBody>
      </p:sp>
      <p:sp>
        <p:nvSpPr>
          <p:cNvPr id="5" name="Content Placeholder 2"/>
          <p:cNvSpPr txBox="1">
            <a:spLocks/>
          </p:cNvSpPr>
          <p:nvPr/>
        </p:nvSpPr>
        <p:spPr>
          <a:xfrm>
            <a:off x="771767" y="1732713"/>
            <a:ext cx="10648466" cy="474575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514350" lvl="0" indent="-514350">
              <a:buFont typeface="+mj-lt"/>
              <a:buAutoNum type="arabicPeriod"/>
            </a:pPr>
            <a:r>
              <a:rPr lang="en-US" dirty="0"/>
              <a:t>When we say that something is corrupt, we mean that it is [blank]. (</a:t>
            </a:r>
            <a:r>
              <a:rPr lang="en-US" dirty="0">
                <a:solidFill>
                  <a:srgbClr val="FF0000"/>
                </a:solidFill>
              </a:rPr>
              <a:t>1</a:t>
            </a:r>
            <a:r>
              <a:rPr lang="en-US" dirty="0"/>
              <a:t>)</a:t>
            </a:r>
            <a:endParaRPr lang="en-ZA" dirty="0"/>
          </a:p>
          <a:p>
            <a:pPr marL="514350" lvl="0" indent="-514350">
              <a:buFont typeface="+mj-lt"/>
              <a:buAutoNum type="arabicPeriod"/>
            </a:pPr>
            <a:r>
              <a:rPr lang="en-US" dirty="0"/>
              <a:t>What is in tension with self-interest with regards to corruption? (</a:t>
            </a:r>
            <a:r>
              <a:rPr lang="en-US" dirty="0">
                <a:solidFill>
                  <a:srgbClr val="FF0000"/>
                </a:solidFill>
              </a:rPr>
              <a:t>2</a:t>
            </a:r>
            <a:r>
              <a:rPr lang="en-US" dirty="0"/>
              <a:t>)</a:t>
            </a:r>
            <a:endParaRPr lang="en-ZA" dirty="0"/>
          </a:p>
          <a:p>
            <a:pPr marL="514350" lvl="0" indent="-514350">
              <a:buFont typeface="+mj-lt"/>
              <a:buAutoNum type="arabicPeriod"/>
            </a:pPr>
            <a:r>
              <a:rPr lang="en-US" dirty="0"/>
              <a:t>When someone does not act according to their principles, we say that that person lacks [blank]. (</a:t>
            </a:r>
            <a:r>
              <a:rPr lang="en-US" dirty="0">
                <a:solidFill>
                  <a:srgbClr val="FF0000"/>
                </a:solidFill>
              </a:rPr>
              <a:t>1</a:t>
            </a:r>
            <a:r>
              <a:rPr lang="en-US" dirty="0"/>
              <a:t>)</a:t>
            </a:r>
            <a:endParaRPr lang="en-ZA" dirty="0"/>
          </a:p>
          <a:p>
            <a:pPr marL="514350" lvl="0" indent="-514350">
              <a:buFont typeface="+mj-lt"/>
              <a:buAutoNum type="arabicPeriod"/>
            </a:pPr>
            <a:r>
              <a:rPr lang="en-US" dirty="0"/>
              <a:t>Give one dimension of ethical thinking. (</a:t>
            </a:r>
            <a:r>
              <a:rPr lang="en-US" dirty="0">
                <a:solidFill>
                  <a:srgbClr val="FF0000"/>
                </a:solidFill>
              </a:rPr>
              <a:t>1</a:t>
            </a:r>
            <a:r>
              <a:rPr lang="en-US" dirty="0"/>
              <a:t>)</a:t>
            </a:r>
            <a:endParaRPr lang="en-ZA" dirty="0"/>
          </a:p>
          <a:p>
            <a:pPr lvl="1">
              <a:lnSpc>
                <a:spcPct val="140000"/>
              </a:lnSpc>
            </a:pPr>
            <a:endParaRPr lang="en-US" sz="3000" dirty="0"/>
          </a:p>
        </p:txBody>
      </p:sp>
      <p:sp>
        <p:nvSpPr>
          <p:cNvPr id="3" name="Slide Number Placeholder 2">
            <a:extLst>
              <a:ext uri="{FF2B5EF4-FFF2-40B4-BE49-F238E27FC236}">
                <a16:creationId xmlns:a16="http://schemas.microsoft.com/office/drawing/2014/main" id="{7D623ACA-8C56-B941-A54A-5E48A486231A}"/>
              </a:ext>
            </a:extLst>
          </p:cNvPr>
          <p:cNvSpPr>
            <a:spLocks noGrp="1"/>
          </p:cNvSpPr>
          <p:nvPr>
            <p:ph type="sldNum" sz="quarter" idx="12"/>
          </p:nvPr>
        </p:nvSpPr>
        <p:spPr/>
        <p:txBody>
          <a:bodyPr/>
          <a:lstStyle/>
          <a:p>
            <a:fld id="{C5AAC73B-8577-49CB-8C6F-30E5639E933E}" type="slidenum">
              <a:rPr lang="en-ZA" smtClean="0"/>
              <a:t>15</a:t>
            </a:fld>
            <a:endParaRPr lang="en-ZA"/>
          </a:p>
        </p:txBody>
      </p:sp>
    </p:spTree>
    <p:extLst>
      <p:ext uri="{BB962C8B-B14F-4D97-AF65-F5344CB8AC3E}">
        <p14:creationId xmlns:p14="http://schemas.microsoft.com/office/powerpoint/2010/main" val="500760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accent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accent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A08A-6073-B949-B003-9E6486E5F6CB}"/>
              </a:ext>
            </a:extLst>
          </p:cNvPr>
          <p:cNvSpPr>
            <a:spLocks noGrp="1"/>
          </p:cNvSpPr>
          <p:nvPr>
            <p:ph type="title"/>
          </p:nvPr>
        </p:nvSpPr>
        <p:spPr/>
        <p:txBody>
          <a:bodyPr/>
          <a:lstStyle/>
          <a:p>
            <a:r>
              <a:rPr lang="en-US" dirty="0"/>
              <a:t>Competing Moral Theories</a:t>
            </a:r>
          </a:p>
        </p:txBody>
      </p:sp>
      <p:sp>
        <p:nvSpPr>
          <p:cNvPr id="3" name="Content Placeholder 2">
            <a:extLst>
              <a:ext uri="{FF2B5EF4-FFF2-40B4-BE49-F238E27FC236}">
                <a16:creationId xmlns:a16="http://schemas.microsoft.com/office/drawing/2014/main" id="{27209547-79BB-C942-8C09-48AFAC466854}"/>
              </a:ext>
            </a:extLst>
          </p:cNvPr>
          <p:cNvSpPr>
            <a:spLocks noGrp="1"/>
          </p:cNvSpPr>
          <p:nvPr>
            <p:ph idx="1"/>
          </p:nvPr>
        </p:nvSpPr>
        <p:spPr/>
        <p:txBody>
          <a:bodyPr>
            <a:normAutofit fontScale="85000" lnSpcReduction="20000"/>
          </a:bodyPr>
          <a:lstStyle/>
          <a:p>
            <a:pPr marL="457200" indent="-457200">
              <a:buFont typeface="+mj-lt"/>
              <a:buAutoNum type="arabicPeriod"/>
            </a:pPr>
            <a:r>
              <a:rPr lang="en-US" sz="3200" dirty="0"/>
              <a:t>The good thing to do is to act for the welfare of as many people as possible (Utilitarianism)</a:t>
            </a:r>
          </a:p>
          <a:p>
            <a:pPr marL="457200" indent="-457200">
              <a:buFont typeface="+mj-lt"/>
              <a:buAutoNum type="arabicPeriod"/>
            </a:pPr>
            <a:r>
              <a:rPr lang="en-US" sz="3200" dirty="0"/>
              <a:t>The good thing to do is to follow rules (Deontology)</a:t>
            </a:r>
          </a:p>
          <a:p>
            <a:pPr marL="457200" indent="-457200">
              <a:buFont typeface="+mj-lt"/>
              <a:buAutoNum type="arabicPeriod"/>
            </a:pPr>
            <a:r>
              <a:rPr lang="en-US" sz="3200" dirty="0"/>
              <a:t>The good thing to do is to develop your character (Virtue Ethics)</a:t>
            </a:r>
          </a:p>
          <a:p>
            <a:pPr marL="457200" indent="-457200">
              <a:buFont typeface="+mj-lt"/>
              <a:buAutoNum type="arabicPeriod"/>
            </a:pPr>
            <a:r>
              <a:rPr lang="en-US" sz="3200" dirty="0"/>
              <a:t>The good thing to do is to act in the interests of harmony and relationships (Ubuntu)</a:t>
            </a:r>
          </a:p>
          <a:p>
            <a:endParaRPr lang="en-US" dirty="0"/>
          </a:p>
        </p:txBody>
      </p:sp>
      <p:sp>
        <p:nvSpPr>
          <p:cNvPr id="4" name="Slide Number Placeholder 3">
            <a:extLst>
              <a:ext uri="{FF2B5EF4-FFF2-40B4-BE49-F238E27FC236}">
                <a16:creationId xmlns:a16="http://schemas.microsoft.com/office/drawing/2014/main" id="{E22DE3F6-525A-154E-A5A6-D95AC39DEBD8}"/>
              </a:ext>
            </a:extLst>
          </p:cNvPr>
          <p:cNvSpPr>
            <a:spLocks noGrp="1"/>
          </p:cNvSpPr>
          <p:nvPr>
            <p:ph type="sldNum" sz="quarter" idx="12"/>
          </p:nvPr>
        </p:nvSpPr>
        <p:spPr/>
        <p:txBody>
          <a:bodyPr/>
          <a:lstStyle/>
          <a:p>
            <a:fld id="{8893EA5A-DC1C-AD4B-BF27-5191B3C38687}" type="slidenum">
              <a:rPr lang="en-US" smtClean="0"/>
              <a:t>2</a:t>
            </a:fld>
            <a:endParaRPr lang="en-US"/>
          </a:p>
        </p:txBody>
      </p:sp>
    </p:spTree>
    <p:extLst>
      <p:ext uri="{BB962C8B-B14F-4D97-AF65-F5344CB8AC3E}">
        <p14:creationId xmlns:p14="http://schemas.microsoft.com/office/powerpoint/2010/main" val="93897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079" y="794197"/>
            <a:ext cx="3432701" cy="1041432"/>
          </a:xfrm>
        </p:spPr>
        <p:txBody>
          <a:bodyPr/>
          <a:lstStyle/>
          <a:p>
            <a:pPr algn="ctr"/>
            <a:r>
              <a:rPr lang="en-US" dirty="0"/>
              <a:t>NB REMINDERS</a:t>
            </a:r>
          </a:p>
        </p:txBody>
      </p:sp>
      <p:sp>
        <p:nvSpPr>
          <p:cNvPr id="5" name="Content Placeholder 2"/>
          <p:cNvSpPr txBox="1">
            <a:spLocks/>
          </p:cNvSpPr>
          <p:nvPr/>
        </p:nvSpPr>
        <p:spPr>
          <a:xfrm>
            <a:off x="6297883" y="1921469"/>
            <a:ext cx="5329349" cy="3975100"/>
          </a:xfrm>
          <a:prstGeom prst="rect">
            <a:avLst/>
          </a:prstGeom>
        </p:spPr>
        <p:txBody>
          <a:bodyPr vert="horz" lIns="91440" tIns="45720" rIns="91440" bIns="45720" numCol="1"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prstClr val="white"/>
              </a:buClr>
            </a:pPr>
            <a:endParaRPr lang="en-US" dirty="0">
              <a:solidFill>
                <a:prstClr val="white"/>
              </a:solidFill>
            </a:endParaRPr>
          </a:p>
        </p:txBody>
      </p:sp>
      <p:sp>
        <p:nvSpPr>
          <p:cNvPr id="14" name="Content Placeholder 2"/>
          <p:cNvSpPr txBox="1">
            <a:spLocks/>
          </p:cNvSpPr>
          <p:nvPr/>
        </p:nvSpPr>
        <p:spPr>
          <a:xfrm>
            <a:off x="1291079" y="2374823"/>
            <a:ext cx="10620067" cy="3068392"/>
          </a:xfrm>
          <a:prstGeom prst="rect">
            <a:avLst/>
          </a:prstGeom>
        </p:spPr>
        <p:txBody>
          <a:bodyPr vert="horz" lIns="91440" tIns="45720" rIns="91440" bIns="45720" numCol="1"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defTabSz="914400">
              <a:spcAft>
                <a:spcPts val="0"/>
              </a:spcAft>
              <a:buClr>
                <a:schemeClr val="accent1"/>
              </a:buClr>
            </a:pPr>
            <a:r>
              <a:rPr lang="en-US" sz="2400" dirty="0"/>
              <a:t>Tutorial sign-up sheets are up. </a:t>
            </a:r>
          </a:p>
          <a:p>
            <a:pPr marL="457200" lvl="1" indent="-457200" defTabSz="914400">
              <a:spcAft>
                <a:spcPts val="0"/>
              </a:spcAft>
              <a:buClr>
                <a:schemeClr val="accent1"/>
              </a:buClr>
            </a:pPr>
            <a:r>
              <a:rPr lang="en-US" dirty="0"/>
              <a:t>Tutorials are compulsory </a:t>
            </a:r>
          </a:p>
          <a:p>
            <a:pPr marL="457200" lvl="1" indent="-457200" defTabSz="914400">
              <a:spcAft>
                <a:spcPts val="0"/>
              </a:spcAft>
              <a:buClr>
                <a:schemeClr val="accent1"/>
              </a:buClr>
            </a:pPr>
            <a:r>
              <a:rPr lang="en-US" dirty="0"/>
              <a:t>Venue HB 1-5</a:t>
            </a:r>
          </a:p>
          <a:p>
            <a:pPr defTabSz="914400">
              <a:spcAft>
                <a:spcPts val="0"/>
              </a:spcAft>
              <a:buClr>
                <a:schemeClr val="accent1"/>
              </a:buClr>
            </a:pPr>
            <a:r>
              <a:rPr lang="en-US" sz="2400" dirty="0"/>
              <a:t>Email policy</a:t>
            </a:r>
          </a:p>
          <a:p>
            <a:pPr marL="457200" lvl="1" indent="-457200" defTabSz="914400">
              <a:spcAft>
                <a:spcPts val="0"/>
              </a:spcAft>
              <a:buClr>
                <a:schemeClr val="accent1"/>
              </a:buClr>
            </a:pPr>
            <a:r>
              <a:rPr lang="en-US" dirty="0"/>
              <a:t>Subject Line: [YOUR TUTORS NAME] [YOUR TUTORIAL SLOT]</a:t>
            </a:r>
          </a:p>
          <a:p>
            <a:pPr marL="457200" lvl="1" indent="-457200" defTabSz="914400">
              <a:spcAft>
                <a:spcPts val="0"/>
              </a:spcAft>
              <a:buClr>
                <a:schemeClr val="accent1"/>
              </a:buClr>
            </a:pPr>
            <a:r>
              <a:rPr lang="en-US" dirty="0"/>
              <a:t>No questions that can be answered by checking the Study Guide</a:t>
            </a:r>
          </a:p>
          <a:p>
            <a:pPr marL="457200" lvl="1" indent="-457200" defTabSz="914400">
              <a:spcAft>
                <a:spcPts val="0"/>
              </a:spcAft>
              <a:buClr>
                <a:schemeClr val="accent1"/>
              </a:buClr>
            </a:pPr>
            <a:r>
              <a:rPr lang="en-US" dirty="0"/>
              <a:t>No content discussed over email – come to consultation</a:t>
            </a:r>
          </a:p>
          <a:p>
            <a:pPr marL="457200" lvl="1" indent="-457200" defTabSz="914400">
              <a:spcAft>
                <a:spcPts val="0"/>
              </a:spcAft>
              <a:buClr>
                <a:schemeClr val="accent1"/>
              </a:buClr>
            </a:pPr>
            <a:r>
              <a:rPr lang="en-US" dirty="0"/>
              <a:t>Tuesdays 9.30am – 11.30am</a:t>
            </a:r>
          </a:p>
          <a:p>
            <a:pPr defTabSz="914400">
              <a:spcAft>
                <a:spcPts val="0"/>
              </a:spcAft>
              <a:buClr>
                <a:schemeClr val="accent1"/>
              </a:buClr>
            </a:pPr>
            <a:r>
              <a:rPr lang="en-US" sz="2400" dirty="0"/>
              <a:t>72-Hour Rule</a:t>
            </a:r>
          </a:p>
          <a:p>
            <a:pPr marL="457200" lvl="1" indent="-457200" defTabSz="914400">
              <a:spcAft>
                <a:spcPts val="0"/>
              </a:spcAft>
              <a:buClr>
                <a:schemeClr val="accent1"/>
              </a:buClr>
            </a:pPr>
            <a:r>
              <a:rPr lang="en-US" dirty="0"/>
              <a:t>All mark queries must be made within 72 hours of the marks being released</a:t>
            </a:r>
          </a:p>
          <a:p>
            <a:pPr defTabSz="914400">
              <a:spcAft>
                <a:spcPts val="0"/>
              </a:spcAft>
              <a:buClr>
                <a:schemeClr val="accent1"/>
              </a:buClr>
            </a:pPr>
            <a:r>
              <a:rPr lang="en-US" sz="2400" dirty="0"/>
              <a:t>Prepare for Class Tests</a:t>
            </a:r>
          </a:p>
          <a:p>
            <a:pPr defTabSz="914400">
              <a:spcAft>
                <a:spcPts val="0"/>
              </a:spcAft>
              <a:buClr>
                <a:schemeClr val="accent1"/>
              </a:buClr>
            </a:pPr>
            <a:r>
              <a:rPr lang="en-US" sz="2400" dirty="0"/>
              <a:t>Class Rep</a:t>
            </a:r>
          </a:p>
        </p:txBody>
      </p:sp>
      <p:sp>
        <p:nvSpPr>
          <p:cNvPr id="4" name="Slide Number Placeholder 3">
            <a:extLst>
              <a:ext uri="{FF2B5EF4-FFF2-40B4-BE49-F238E27FC236}">
                <a16:creationId xmlns:a16="http://schemas.microsoft.com/office/drawing/2014/main" id="{AC695810-5B9B-FF44-B635-5D1724411CBA}"/>
              </a:ext>
            </a:extLst>
          </p:cNvPr>
          <p:cNvSpPr>
            <a:spLocks noGrp="1"/>
          </p:cNvSpPr>
          <p:nvPr>
            <p:ph type="sldNum" sz="quarter" idx="12"/>
          </p:nvPr>
        </p:nvSpPr>
        <p:spPr/>
        <p:txBody>
          <a:bodyPr/>
          <a:lstStyle/>
          <a:p>
            <a:fld id="{C5AAC73B-8577-49CB-8C6F-30E5639E933E}" type="slidenum">
              <a:rPr lang="en-ZA" smtClean="0"/>
              <a:t>3</a:t>
            </a:fld>
            <a:endParaRPr lang="en-ZA"/>
          </a:p>
        </p:txBody>
      </p:sp>
    </p:spTree>
    <p:extLst>
      <p:ext uri="{BB962C8B-B14F-4D97-AF65-F5344CB8AC3E}">
        <p14:creationId xmlns:p14="http://schemas.microsoft.com/office/powerpoint/2010/main" val="3392268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subTnLst>
                                    <p:animClr clrSpc="rgb" dir="cw">
                                      <p:cBhvr override="childStyle">
                                        <p:cTn dur="1" fill="hold" display="0" masterRel="nextClick" afterEffect="1"/>
                                        <p:tgtEl>
                                          <p:spTgt spid="14">
                                            <p:txEl>
                                              <p:pRg st="1" end="1"/>
                                            </p:txEl>
                                          </p:spTgt>
                                        </p:tgtEl>
                                        <p:attrNameLst>
                                          <p:attrName>ppt_c</p:attrName>
                                        </p:attrNameLst>
                                      </p:cBhvr>
                                      <p:to>
                                        <a:schemeClr val="accent2"/>
                                      </p:to>
                                    </p:animClr>
                                  </p:subTnLst>
                                </p:cTn>
                              </p:par>
                              <p:par>
                                <p:cTn id="8" presetID="10" presetClass="entr" presetSubtype="0"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subTnLst>
                                    <p:animClr clrSpc="rgb" dir="cw">
                                      <p:cBhvr override="childStyle">
                                        <p:cTn dur="1" fill="hold" display="0" masterRel="nextClick" afterEffect="1"/>
                                        <p:tgtEl>
                                          <p:spTgt spid="14">
                                            <p:txEl>
                                              <p:pRg st="2" end="2"/>
                                            </p:txEl>
                                          </p:spTgt>
                                        </p:tgtEl>
                                        <p:attrNameLst>
                                          <p:attrName>ppt_c</p:attrName>
                                        </p:attrNameLst>
                                      </p:cBhvr>
                                      <p:to>
                                        <a:schemeClr val="accent2"/>
                                      </p:to>
                                    </p:animClr>
                                  </p:subTnLst>
                                </p:cTn>
                              </p:par>
                              <p:par>
                                <p:cTn id="11" presetID="10" presetClass="entr" presetSubtype="0"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500"/>
                                        <p:tgtEl>
                                          <p:spTgt spid="14">
                                            <p:txEl>
                                              <p:pRg st="0" end="0"/>
                                            </p:txEl>
                                          </p:spTgt>
                                        </p:tgtEl>
                                      </p:cBhvr>
                                    </p:animEffect>
                                  </p:childTnLst>
                                  <p:subTnLst>
                                    <p:animClr clrSpc="rgb" dir="cw">
                                      <p:cBhvr override="childStyle">
                                        <p:cTn dur="1" fill="hold" display="0" masterRel="nextClick" afterEffect="1"/>
                                        <p:tgtEl>
                                          <p:spTgt spid="14">
                                            <p:txEl>
                                              <p:pRg st="0" end="0"/>
                                            </p:txEl>
                                          </p:spTgt>
                                        </p:tgtEl>
                                        <p:attrNameLst>
                                          <p:attrName>ppt_c</p:attrName>
                                        </p:attrNameLst>
                                      </p:cBhvr>
                                      <p:to>
                                        <a:schemeClr val="accent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subTnLst>
                                    <p:animClr clrSpc="rgb" dir="cw">
                                      <p:cBhvr override="childStyle">
                                        <p:cTn dur="1" fill="hold" display="0" masterRel="nextClick" afterEffect="1"/>
                                        <p:tgtEl>
                                          <p:spTgt spid="14">
                                            <p:txEl>
                                              <p:pRg st="3" end="3"/>
                                            </p:txEl>
                                          </p:spTgt>
                                        </p:tgtEl>
                                        <p:attrNameLst>
                                          <p:attrName>ppt_c</p:attrName>
                                        </p:attrNameLst>
                                      </p:cBhvr>
                                      <p:to>
                                        <a:schemeClr val="accent2"/>
                                      </p:to>
                                    </p:animClr>
                                  </p:sub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subTnLst>
                                    <p:animClr clrSpc="rgb" dir="cw">
                                      <p:cBhvr override="childStyle">
                                        <p:cTn dur="1" fill="hold" display="0" masterRel="nextClick" afterEffect="1"/>
                                        <p:tgtEl>
                                          <p:spTgt spid="14">
                                            <p:txEl>
                                              <p:pRg st="4" end="4"/>
                                            </p:txEl>
                                          </p:spTgt>
                                        </p:tgtEl>
                                        <p:attrNameLst>
                                          <p:attrName>ppt_c</p:attrName>
                                        </p:attrNameLst>
                                      </p:cBhvr>
                                      <p:to>
                                        <a:schemeClr val="accent2"/>
                                      </p:to>
                                    </p:animClr>
                                  </p:sub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subTnLst>
                                    <p:animClr clrSpc="rgb" dir="cw">
                                      <p:cBhvr override="childStyle">
                                        <p:cTn dur="1" fill="hold" display="0" masterRel="nextClick" afterEffect="1"/>
                                        <p:tgtEl>
                                          <p:spTgt spid="14">
                                            <p:txEl>
                                              <p:pRg st="5" end="5"/>
                                            </p:txEl>
                                          </p:spTgt>
                                        </p:tgtEl>
                                        <p:attrNameLst>
                                          <p:attrName>ppt_c</p:attrName>
                                        </p:attrNameLst>
                                      </p:cBhvr>
                                      <p:to>
                                        <a:schemeClr val="accent2"/>
                                      </p:to>
                                    </p:animClr>
                                  </p:sub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subTnLst>
                                    <p:animClr clrSpc="rgb" dir="cw">
                                      <p:cBhvr override="childStyle">
                                        <p:cTn dur="1" fill="hold" display="0" masterRel="nextClick" afterEffect="1"/>
                                        <p:tgtEl>
                                          <p:spTgt spid="14">
                                            <p:txEl>
                                              <p:pRg st="6" end="6"/>
                                            </p:txEl>
                                          </p:spTgt>
                                        </p:tgtEl>
                                        <p:attrNameLst>
                                          <p:attrName>ppt_c</p:attrName>
                                        </p:attrNameLst>
                                      </p:cBhvr>
                                      <p:to>
                                        <a:schemeClr val="accent2"/>
                                      </p:to>
                                    </p:animClr>
                                  </p:sub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subTnLst>
                                    <p:animClr clrSpc="rgb" dir="cw">
                                      <p:cBhvr override="childStyle">
                                        <p:cTn dur="1" fill="hold" display="0" masterRel="nextClick" afterEffect="1"/>
                                        <p:tgtEl>
                                          <p:spTgt spid="14">
                                            <p:txEl>
                                              <p:pRg st="7" end="7"/>
                                            </p:txEl>
                                          </p:spTgt>
                                        </p:tgtEl>
                                        <p:attrNameLst>
                                          <p:attrName>ppt_c</p:attrName>
                                        </p:attrNameLst>
                                      </p:cBhvr>
                                      <p:to>
                                        <a:schemeClr val="accent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8" end="8"/>
                                            </p:txEl>
                                          </p:spTgt>
                                        </p:tgtEl>
                                        <p:attrNameLst>
                                          <p:attrName>style.visibility</p:attrName>
                                        </p:attrNameLst>
                                      </p:cBhvr>
                                      <p:to>
                                        <p:strVal val="visible"/>
                                      </p:to>
                                    </p:set>
                                    <p:animEffect transition="in" filter="fade">
                                      <p:cBhvr>
                                        <p:cTn id="35" dur="500"/>
                                        <p:tgtEl>
                                          <p:spTgt spid="14">
                                            <p:txEl>
                                              <p:pRg st="8" end="8"/>
                                            </p:txEl>
                                          </p:spTgt>
                                        </p:tgtEl>
                                      </p:cBhvr>
                                    </p:animEffect>
                                  </p:childTnLst>
                                  <p:subTnLst>
                                    <p:animClr clrSpc="rgb" dir="cw">
                                      <p:cBhvr override="childStyle">
                                        <p:cTn dur="1" fill="hold" display="0" masterRel="nextClick" afterEffect="1"/>
                                        <p:tgtEl>
                                          <p:spTgt spid="14">
                                            <p:txEl>
                                              <p:pRg st="8" end="8"/>
                                            </p:txEl>
                                          </p:spTgt>
                                        </p:tgtEl>
                                        <p:attrNameLst>
                                          <p:attrName>ppt_c</p:attrName>
                                        </p:attrNameLst>
                                      </p:cBhvr>
                                      <p:to>
                                        <a:schemeClr val="accent2"/>
                                      </p:to>
                                    </p:animClr>
                                  </p:subTnLst>
                                </p:cTn>
                              </p:par>
                              <p:par>
                                <p:cTn id="36" presetID="10" presetClass="entr" presetSubtype="0" fill="hold" nodeType="withEffect">
                                  <p:stCondLst>
                                    <p:cond delay="0"/>
                                  </p:stCondLst>
                                  <p:childTnLst>
                                    <p:set>
                                      <p:cBhvr>
                                        <p:cTn id="37" dur="1" fill="hold">
                                          <p:stCondLst>
                                            <p:cond delay="0"/>
                                          </p:stCondLst>
                                        </p:cTn>
                                        <p:tgtEl>
                                          <p:spTgt spid="14">
                                            <p:txEl>
                                              <p:pRg st="9" end="9"/>
                                            </p:txEl>
                                          </p:spTgt>
                                        </p:tgtEl>
                                        <p:attrNameLst>
                                          <p:attrName>style.visibility</p:attrName>
                                        </p:attrNameLst>
                                      </p:cBhvr>
                                      <p:to>
                                        <p:strVal val="visible"/>
                                      </p:to>
                                    </p:set>
                                    <p:animEffect transition="in" filter="fade">
                                      <p:cBhvr>
                                        <p:cTn id="38" dur="500"/>
                                        <p:tgtEl>
                                          <p:spTgt spid="14">
                                            <p:txEl>
                                              <p:pRg st="9" end="9"/>
                                            </p:txEl>
                                          </p:spTgt>
                                        </p:tgtEl>
                                      </p:cBhvr>
                                    </p:animEffect>
                                  </p:childTnLst>
                                  <p:subTnLst>
                                    <p:animClr clrSpc="rgb" dir="cw">
                                      <p:cBhvr override="childStyle">
                                        <p:cTn dur="1" fill="hold" display="0" masterRel="nextClick" afterEffect="1"/>
                                        <p:tgtEl>
                                          <p:spTgt spid="14">
                                            <p:txEl>
                                              <p:pRg st="9" end="9"/>
                                            </p:txEl>
                                          </p:spTgt>
                                        </p:tgtEl>
                                        <p:attrNameLst>
                                          <p:attrName>ppt_c</p:attrName>
                                        </p:attrNameLst>
                                      </p:cBhvr>
                                      <p:to>
                                        <a:schemeClr val="accent2"/>
                                      </p:to>
                                    </p:animClr>
                                  </p:sub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xEl>
                                              <p:pRg st="10" end="10"/>
                                            </p:txEl>
                                          </p:spTgt>
                                        </p:tgtEl>
                                        <p:attrNameLst>
                                          <p:attrName>style.visibility</p:attrName>
                                        </p:attrNameLst>
                                      </p:cBhvr>
                                      <p:to>
                                        <p:strVal val="visible"/>
                                      </p:to>
                                    </p:set>
                                    <p:animEffect transition="in" filter="fade">
                                      <p:cBhvr>
                                        <p:cTn id="43" dur="500"/>
                                        <p:tgtEl>
                                          <p:spTgt spid="1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11" end="11"/>
                                            </p:txEl>
                                          </p:spTgt>
                                        </p:tgtEl>
                                        <p:attrNameLst>
                                          <p:attrName>style.visibility</p:attrName>
                                        </p:attrNameLst>
                                      </p:cBhvr>
                                      <p:to>
                                        <p:strVal val="visible"/>
                                      </p:to>
                                    </p:set>
                                    <p:animEffect transition="in" filter="fade">
                                      <p:cBhvr>
                                        <p:cTn id="48"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84" y="798973"/>
            <a:ext cx="7808495" cy="656444"/>
          </a:xfrm>
        </p:spPr>
        <p:txBody>
          <a:bodyPr>
            <a:normAutofit/>
          </a:bodyPr>
          <a:lstStyle/>
          <a:p>
            <a:pPr algn="ctr"/>
            <a:r>
              <a:rPr lang="en-US" dirty="0"/>
              <a:t>Utilitarianism</a:t>
            </a:r>
          </a:p>
        </p:txBody>
      </p:sp>
      <p:sp>
        <p:nvSpPr>
          <p:cNvPr id="6" name="Content Placeholder 2"/>
          <p:cNvSpPr txBox="1">
            <a:spLocks/>
          </p:cNvSpPr>
          <p:nvPr/>
        </p:nvSpPr>
        <p:spPr>
          <a:xfrm>
            <a:off x="4108203" y="1726956"/>
            <a:ext cx="6661151" cy="383762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28600" indent="-228600" defTabSz="914400">
              <a:spcAft>
                <a:spcPts val="0"/>
              </a:spcAft>
              <a:buClr>
                <a:schemeClr val="accent1"/>
              </a:buClr>
              <a:buFont typeface="Arial" panose="020B0604020202020204" pitchFamily="34" charset="0"/>
              <a:buChar char="•"/>
            </a:pPr>
            <a:endParaRPr lang="en-ZA" sz="3000" dirty="0"/>
          </a:p>
        </p:txBody>
      </p:sp>
      <p:sp>
        <p:nvSpPr>
          <p:cNvPr id="3" name="Slide Number Placeholder 2">
            <a:extLst>
              <a:ext uri="{FF2B5EF4-FFF2-40B4-BE49-F238E27FC236}">
                <a16:creationId xmlns:a16="http://schemas.microsoft.com/office/drawing/2014/main" id="{7685FABB-4227-4C49-8A5F-4A869860E056}"/>
              </a:ext>
            </a:extLst>
          </p:cNvPr>
          <p:cNvSpPr>
            <a:spLocks noGrp="1"/>
          </p:cNvSpPr>
          <p:nvPr>
            <p:ph type="sldNum" sz="quarter" idx="12"/>
          </p:nvPr>
        </p:nvSpPr>
        <p:spPr/>
        <p:txBody>
          <a:bodyPr/>
          <a:lstStyle/>
          <a:p>
            <a:fld id="{C5AAC73B-8577-49CB-8C6F-30E5639E933E}" type="slidenum">
              <a:rPr lang="en-ZA" smtClean="0"/>
              <a:t>4</a:t>
            </a:fld>
            <a:endParaRPr lang="en-ZA"/>
          </a:p>
        </p:txBody>
      </p:sp>
      <p:sp>
        <p:nvSpPr>
          <p:cNvPr id="5" name="TextBox 4">
            <a:extLst>
              <a:ext uri="{FF2B5EF4-FFF2-40B4-BE49-F238E27FC236}">
                <a16:creationId xmlns:a16="http://schemas.microsoft.com/office/drawing/2014/main" id="{93560802-DADE-2C4C-9D17-B3F696B74C16}"/>
              </a:ext>
            </a:extLst>
          </p:cNvPr>
          <p:cNvSpPr txBox="1"/>
          <p:nvPr/>
        </p:nvSpPr>
        <p:spPr>
          <a:xfrm>
            <a:off x="1479885" y="1888957"/>
            <a:ext cx="9997412" cy="4093428"/>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cabin-boy thought experiment</a:t>
            </a:r>
          </a:p>
          <a:p>
            <a:pPr marL="285750" indent="-285750">
              <a:buFont typeface="Arial" panose="020B0604020202020204" pitchFamily="34" charset="0"/>
              <a:buChar char="•"/>
            </a:pPr>
            <a:r>
              <a:rPr lang="en-US" sz="2800" dirty="0"/>
              <a:t>Was the killing of the cabin boy morally permissible?</a:t>
            </a:r>
            <a:endParaRPr lang="en-ZA" sz="3600" dirty="0"/>
          </a:p>
          <a:p>
            <a:pPr marL="285750" indent="-285750">
              <a:buFont typeface="Arial" panose="020B0604020202020204" pitchFamily="34" charset="0"/>
              <a:buChar char="•"/>
            </a:pPr>
            <a:r>
              <a:rPr lang="en-US" sz="2800" dirty="0"/>
              <a:t>Defense: it was necessary to kill one person to save three</a:t>
            </a:r>
            <a:endParaRPr lang="en-ZA" sz="3600" dirty="0"/>
          </a:p>
          <a:p>
            <a:pPr marL="742950" lvl="1" indent="-285750">
              <a:buFont typeface="Arial" panose="020B0604020202020204" pitchFamily="34" charset="0"/>
              <a:buChar char="•"/>
            </a:pPr>
            <a:r>
              <a:rPr lang="en-US" sz="2800" u="sng" dirty="0"/>
              <a:t>Objection 1</a:t>
            </a:r>
            <a:r>
              <a:rPr lang="en-US" sz="2800" dirty="0"/>
              <a:t>:  there could be even worse consequences for the majority after the death</a:t>
            </a:r>
            <a:endParaRPr lang="en-ZA" sz="3600" dirty="0"/>
          </a:p>
          <a:p>
            <a:pPr marL="1200150" lvl="2" indent="-285750">
              <a:buFont typeface="Arial" panose="020B0604020202020204" pitchFamily="34" charset="0"/>
              <a:buChar char="•"/>
            </a:pPr>
            <a:r>
              <a:rPr lang="en-US" sz="2800" dirty="0"/>
              <a:t>This objection accepts the utilitarian assumption that morality consists in weighing costs and benefits, and simply wants a fuller reckoning of the social consequences</a:t>
            </a:r>
            <a:endParaRPr lang="en-ZA" sz="3600" dirty="0"/>
          </a:p>
          <a:p>
            <a:endParaRPr lang="en-ZA" dirty="0"/>
          </a:p>
          <a:p>
            <a:endParaRPr lang="en-US" dirty="0"/>
          </a:p>
        </p:txBody>
      </p:sp>
    </p:spTree>
    <p:extLst>
      <p:ext uri="{BB962C8B-B14F-4D97-AF65-F5344CB8AC3E}">
        <p14:creationId xmlns:p14="http://schemas.microsoft.com/office/powerpoint/2010/main" val="2452257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1B88-3C12-7048-B447-AB19609F934C}"/>
              </a:ext>
            </a:extLst>
          </p:cNvPr>
          <p:cNvSpPr>
            <a:spLocks noGrp="1"/>
          </p:cNvSpPr>
          <p:nvPr>
            <p:ph type="title"/>
          </p:nvPr>
        </p:nvSpPr>
        <p:spPr/>
        <p:txBody>
          <a:bodyPr/>
          <a:lstStyle/>
          <a:p>
            <a:r>
              <a:rPr lang="en-US" dirty="0"/>
              <a:t>Cabin Boy thought experiment</a:t>
            </a:r>
          </a:p>
        </p:txBody>
      </p:sp>
      <p:sp>
        <p:nvSpPr>
          <p:cNvPr id="3" name="Content Placeholder 2">
            <a:extLst>
              <a:ext uri="{FF2B5EF4-FFF2-40B4-BE49-F238E27FC236}">
                <a16:creationId xmlns:a16="http://schemas.microsoft.com/office/drawing/2014/main" id="{85B73B80-A1D3-954F-8975-F6A9A215B57D}"/>
              </a:ext>
            </a:extLst>
          </p:cNvPr>
          <p:cNvSpPr>
            <a:spLocks noGrp="1"/>
          </p:cNvSpPr>
          <p:nvPr>
            <p:ph idx="1"/>
          </p:nvPr>
        </p:nvSpPr>
        <p:spPr/>
        <p:txBody>
          <a:bodyPr>
            <a:normAutofit fontScale="85000" lnSpcReduction="20000"/>
          </a:bodyPr>
          <a:lstStyle/>
          <a:p>
            <a:r>
              <a:rPr lang="en-US" sz="3000" u="sng" dirty="0"/>
              <a:t>Objection 2:</a:t>
            </a:r>
            <a:r>
              <a:rPr lang="en-US" sz="3000" dirty="0"/>
              <a:t> There is a nagging sense that killing and eating a defenseless boy is wrong for reasons that go beyond the calculation of social costs and benefits</a:t>
            </a:r>
          </a:p>
          <a:p>
            <a:r>
              <a:rPr lang="en-US" sz="3000" dirty="0"/>
              <a:t>This objection rejects the idea that the right thing to do is simply a matter of weighing consequences; it suggests that morality is something more to do with the proper way for human beings to treat each other. Certain duties and rights should command our respect, for reasons independent of the social consequences</a:t>
            </a:r>
          </a:p>
          <a:p>
            <a:endParaRPr lang="en-US" dirty="0"/>
          </a:p>
        </p:txBody>
      </p:sp>
      <p:sp>
        <p:nvSpPr>
          <p:cNvPr id="4" name="Slide Number Placeholder 3">
            <a:extLst>
              <a:ext uri="{FF2B5EF4-FFF2-40B4-BE49-F238E27FC236}">
                <a16:creationId xmlns:a16="http://schemas.microsoft.com/office/drawing/2014/main" id="{705BEEEE-E764-654C-82FC-025988419E7D}"/>
              </a:ext>
            </a:extLst>
          </p:cNvPr>
          <p:cNvSpPr>
            <a:spLocks noGrp="1"/>
          </p:cNvSpPr>
          <p:nvPr>
            <p:ph type="sldNum" sz="quarter" idx="12"/>
          </p:nvPr>
        </p:nvSpPr>
        <p:spPr/>
        <p:txBody>
          <a:bodyPr/>
          <a:lstStyle/>
          <a:p>
            <a:fld id="{C5AAC73B-8577-49CB-8C6F-30E5639E933E}" type="slidenum">
              <a:rPr lang="en-ZA" smtClean="0"/>
              <a:t>5</a:t>
            </a:fld>
            <a:endParaRPr lang="en-ZA"/>
          </a:p>
        </p:txBody>
      </p:sp>
    </p:spTree>
    <p:extLst>
      <p:ext uri="{BB962C8B-B14F-4D97-AF65-F5344CB8AC3E}">
        <p14:creationId xmlns:p14="http://schemas.microsoft.com/office/powerpoint/2010/main" val="9779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1079" y="798973"/>
            <a:ext cx="6985224" cy="633903"/>
          </a:xfrm>
        </p:spPr>
        <p:txBody>
          <a:bodyPr/>
          <a:lstStyle/>
          <a:p>
            <a:pPr algn="ctr"/>
            <a:r>
              <a:rPr lang="en-US" dirty="0"/>
              <a:t>Jeremy </a:t>
            </a:r>
            <a:r>
              <a:rPr lang="en-US" dirty="0" err="1"/>
              <a:t>bentham</a:t>
            </a:r>
            <a:r>
              <a:rPr lang="en-US" dirty="0"/>
              <a:t> (1747-1832)</a:t>
            </a:r>
          </a:p>
        </p:txBody>
      </p:sp>
      <p:sp>
        <p:nvSpPr>
          <p:cNvPr id="8" name="Content Placeholder 2"/>
          <p:cNvSpPr txBox="1">
            <a:spLocks/>
          </p:cNvSpPr>
          <p:nvPr/>
        </p:nvSpPr>
        <p:spPr>
          <a:xfrm>
            <a:off x="3499440" y="1964437"/>
            <a:ext cx="8148219" cy="377922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2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28600" indent="-228600" defTabSz="914400">
              <a:spcAft>
                <a:spcPts val="0"/>
              </a:spcAft>
              <a:buClr>
                <a:schemeClr val="accent1"/>
              </a:buClr>
              <a:buFont typeface="Arial" panose="020B0604020202020204" pitchFamily="34" charset="0"/>
              <a:buChar char="•"/>
            </a:pPr>
            <a:r>
              <a:rPr lang="en-ZA" sz="3200" dirty="0"/>
              <a:t>The right thing to do is to maximize utility</a:t>
            </a:r>
          </a:p>
          <a:p>
            <a:pPr marL="228600" indent="-228600" defTabSz="914400">
              <a:spcAft>
                <a:spcPts val="0"/>
              </a:spcAft>
              <a:buClr>
                <a:schemeClr val="accent1"/>
              </a:buClr>
              <a:buFont typeface="Arial" panose="020B0604020202020204" pitchFamily="34" charset="0"/>
              <a:buChar char="•"/>
            </a:pPr>
            <a:r>
              <a:rPr lang="en-ZA" sz="3200" dirty="0"/>
              <a:t>Utility is whatever produces pleasure or happiness, and whatever prevents pain or suffering</a:t>
            </a:r>
          </a:p>
          <a:p>
            <a:pPr marL="228600" indent="-228600" defTabSz="914400">
              <a:spcAft>
                <a:spcPts val="0"/>
              </a:spcAft>
              <a:buClr>
                <a:schemeClr val="accent1"/>
              </a:buClr>
              <a:buFont typeface="Arial" panose="020B0604020202020204" pitchFamily="34" charset="0"/>
              <a:buChar char="•"/>
            </a:pPr>
            <a:r>
              <a:rPr lang="en-ZA" sz="3200" dirty="0"/>
              <a:t>The Greatest Happiness Principle…</a:t>
            </a:r>
          </a:p>
          <a:p>
            <a:pPr marL="228600" indent="-228600" defTabSz="914400">
              <a:spcAft>
                <a:spcPts val="0"/>
              </a:spcAft>
              <a:buClr>
                <a:schemeClr val="accent1"/>
              </a:buClr>
              <a:buFont typeface="Arial" panose="020B0604020202020204" pitchFamily="34" charset="0"/>
              <a:buChar char="•"/>
            </a:pPr>
            <a:r>
              <a:rPr lang="en-ZA" sz="3200" dirty="0"/>
              <a:t>Consequentialist ethics</a:t>
            </a:r>
          </a:p>
        </p:txBody>
      </p:sp>
      <p:sp>
        <p:nvSpPr>
          <p:cNvPr id="3" name="Slide Number Placeholder 2">
            <a:extLst>
              <a:ext uri="{FF2B5EF4-FFF2-40B4-BE49-F238E27FC236}">
                <a16:creationId xmlns:a16="http://schemas.microsoft.com/office/drawing/2014/main" id="{243E0A02-77E3-BA44-BD9F-8C50F9ED1CCF}"/>
              </a:ext>
            </a:extLst>
          </p:cNvPr>
          <p:cNvSpPr>
            <a:spLocks noGrp="1"/>
          </p:cNvSpPr>
          <p:nvPr>
            <p:ph type="sldNum" sz="quarter" idx="12"/>
          </p:nvPr>
        </p:nvSpPr>
        <p:spPr/>
        <p:txBody>
          <a:bodyPr/>
          <a:lstStyle/>
          <a:p>
            <a:fld id="{C5AAC73B-8577-49CB-8C6F-30E5639E933E}" type="slidenum">
              <a:rPr lang="en-ZA" smtClean="0"/>
              <a:t>6</a:t>
            </a:fld>
            <a:endParaRPr lang="en-ZA"/>
          </a:p>
        </p:txBody>
      </p:sp>
      <p:pic>
        <p:nvPicPr>
          <p:cNvPr id="5" name="Picture 4">
            <a:extLst>
              <a:ext uri="{FF2B5EF4-FFF2-40B4-BE49-F238E27FC236}">
                <a16:creationId xmlns:a16="http://schemas.microsoft.com/office/drawing/2014/main" id="{8A088E5E-7AA7-EB48-9DD7-7873C5CBE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341" y="1888957"/>
            <a:ext cx="2955099" cy="3513626"/>
          </a:xfrm>
          <a:prstGeom prst="rect">
            <a:avLst/>
          </a:prstGeom>
        </p:spPr>
      </p:pic>
    </p:spTree>
    <p:extLst>
      <p:ext uri="{BB962C8B-B14F-4D97-AF65-F5344CB8AC3E}">
        <p14:creationId xmlns:p14="http://schemas.microsoft.com/office/powerpoint/2010/main" val="6799914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wd">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subTnLst>
                                    <p:set>
                                      <p:cBhvr override="childStyle">
                                        <p:cTn dur="1" fill="hold" display="0" masterRel="nextClick" afterEffect="1"/>
                                        <p:tgtEl>
                                          <p:spTgt spid="8">
                                            <p:txEl>
                                              <p:pRg st="0" end="0"/>
                                            </p:txEl>
                                          </p:spTgt>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wd">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subTnLst>
                                    <p:set>
                                      <p:cBhvr override="childStyle">
                                        <p:cTn dur="1" fill="hold" display="0" masterRel="nextClick" afterEffect="1"/>
                                        <p:tgtEl>
                                          <p:spTgt spid="8">
                                            <p:txEl>
                                              <p:pRg st="1" end="1"/>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wd">
                                    <p:tmPct val="10000"/>
                                  </p:iterate>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subTnLst>
                                    <p:set>
                                      <p:cBhvr override="childStyle">
                                        <p:cTn dur="1" fill="hold" display="0" masterRel="nextClick" afterEffect="1"/>
                                        <p:tgtEl>
                                          <p:spTgt spid="8">
                                            <p:txEl>
                                              <p:pRg st="2" end="2"/>
                                            </p:txEl>
                                          </p:spTgt>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wd">
                                    <p:tmPct val="10000"/>
                                  </p:iterate>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2E0A-A6C2-274E-B359-2FAA1E4273E8}"/>
              </a:ext>
            </a:extLst>
          </p:cNvPr>
          <p:cNvSpPr>
            <a:spLocks noGrp="1"/>
          </p:cNvSpPr>
          <p:nvPr>
            <p:ph type="title"/>
          </p:nvPr>
        </p:nvSpPr>
        <p:spPr/>
        <p:txBody>
          <a:bodyPr/>
          <a:lstStyle/>
          <a:p>
            <a:r>
              <a:rPr lang="en-US" dirty="0"/>
              <a:t>Utilitarianism Objections</a:t>
            </a:r>
          </a:p>
        </p:txBody>
      </p:sp>
      <p:sp>
        <p:nvSpPr>
          <p:cNvPr id="3" name="Content Placeholder 2">
            <a:extLst>
              <a:ext uri="{FF2B5EF4-FFF2-40B4-BE49-F238E27FC236}">
                <a16:creationId xmlns:a16="http://schemas.microsoft.com/office/drawing/2014/main" id="{57D31ACA-7B95-6A43-B979-B59BBF73F72E}"/>
              </a:ext>
            </a:extLst>
          </p:cNvPr>
          <p:cNvSpPr>
            <a:spLocks noGrp="1"/>
          </p:cNvSpPr>
          <p:nvPr>
            <p:ph idx="1"/>
          </p:nvPr>
        </p:nvSpPr>
        <p:spPr>
          <a:xfrm>
            <a:off x="1451579" y="2015732"/>
            <a:ext cx="9603275" cy="4037749"/>
          </a:xfrm>
        </p:spPr>
        <p:txBody>
          <a:bodyPr>
            <a:normAutofit fontScale="85000" lnSpcReduction="20000"/>
          </a:bodyPr>
          <a:lstStyle/>
          <a:p>
            <a:pPr lvl="1"/>
            <a:r>
              <a:rPr lang="en-ZA" sz="3200" dirty="0"/>
              <a:t>Two objections: </a:t>
            </a:r>
          </a:p>
          <a:p>
            <a:pPr lvl="2"/>
            <a:r>
              <a:rPr lang="en-ZA" sz="2800" dirty="0"/>
              <a:t>1. It fails to respect individual rights </a:t>
            </a:r>
          </a:p>
          <a:p>
            <a:pPr lvl="3"/>
            <a:r>
              <a:rPr lang="en-ZA" sz="2600" dirty="0"/>
              <a:t>The city of happiness</a:t>
            </a:r>
          </a:p>
          <a:p>
            <a:pPr lvl="3"/>
            <a:r>
              <a:rPr lang="en-ZA" sz="2600" dirty="0"/>
              <a:t>Throwing Christians to lions</a:t>
            </a:r>
          </a:p>
          <a:p>
            <a:pPr lvl="2"/>
            <a:r>
              <a:rPr lang="en-ZA" sz="2800" dirty="0"/>
              <a:t>2. You can’t measure everything on the same scale of value</a:t>
            </a:r>
          </a:p>
          <a:p>
            <a:pPr lvl="3"/>
            <a:r>
              <a:rPr lang="en-ZA" sz="2600" dirty="0"/>
              <a:t>Especially common in the business world</a:t>
            </a:r>
          </a:p>
          <a:p>
            <a:pPr lvl="3"/>
            <a:r>
              <a:rPr lang="en-ZA" sz="2600" dirty="0"/>
              <a:t>Exploding gas tanks</a:t>
            </a:r>
          </a:p>
          <a:p>
            <a:pPr lvl="3"/>
            <a:r>
              <a:rPr lang="en-ZA" sz="2600" dirty="0"/>
              <a:t>Pain for pay – what would you pay?</a:t>
            </a:r>
          </a:p>
          <a:p>
            <a:pPr lvl="3"/>
            <a:r>
              <a:rPr lang="en-ZA" sz="2600" dirty="0"/>
              <a:t>St. Anne’s girls – paying money to sleep over</a:t>
            </a:r>
          </a:p>
          <a:p>
            <a:endParaRPr lang="en-US" dirty="0"/>
          </a:p>
        </p:txBody>
      </p:sp>
      <p:sp>
        <p:nvSpPr>
          <p:cNvPr id="4" name="Slide Number Placeholder 3">
            <a:extLst>
              <a:ext uri="{FF2B5EF4-FFF2-40B4-BE49-F238E27FC236}">
                <a16:creationId xmlns:a16="http://schemas.microsoft.com/office/drawing/2014/main" id="{77B91755-CA1F-8A42-B903-4726F0F40CC7}"/>
              </a:ext>
            </a:extLst>
          </p:cNvPr>
          <p:cNvSpPr>
            <a:spLocks noGrp="1"/>
          </p:cNvSpPr>
          <p:nvPr>
            <p:ph type="sldNum" sz="quarter" idx="12"/>
          </p:nvPr>
        </p:nvSpPr>
        <p:spPr/>
        <p:txBody>
          <a:bodyPr/>
          <a:lstStyle/>
          <a:p>
            <a:fld id="{C5AAC73B-8577-49CB-8C6F-30E5639E933E}" type="slidenum">
              <a:rPr lang="en-ZA" smtClean="0"/>
              <a:t>7</a:t>
            </a:fld>
            <a:endParaRPr lang="en-ZA"/>
          </a:p>
        </p:txBody>
      </p:sp>
    </p:spTree>
    <p:extLst>
      <p:ext uri="{BB962C8B-B14F-4D97-AF65-F5344CB8AC3E}">
        <p14:creationId xmlns:p14="http://schemas.microsoft.com/office/powerpoint/2010/main" val="78772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69" y="798973"/>
            <a:ext cx="6528636" cy="798973"/>
          </a:xfrm>
        </p:spPr>
        <p:txBody>
          <a:bodyPr/>
          <a:lstStyle/>
          <a:p>
            <a:pPr algn="ctr"/>
            <a:r>
              <a:rPr lang="en-US" dirty="0"/>
              <a:t>John Stuart mill (1806-1873)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1079" y="1961147"/>
            <a:ext cx="2667310" cy="3957622"/>
          </a:xfrm>
          <a:prstGeom prst="rect">
            <a:avLst/>
          </a:prstGeom>
        </p:spPr>
      </p:pic>
      <p:sp>
        <p:nvSpPr>
          <p:cNvPr id="3" name="Slide Number Placeholder 2">
            <a:extLst>
              <a:ext uri="{FF2B5EF4-FFF2-40B4-BE49-F238E27FC236}">
                <a16:creationId xmlns:a16="http://schemas.microsoft.com/office/drawing/2014/main" id="{C660E677-A9A2-4A40-A4D8-53E059AD83A3}"/>
              </a:ext>
            </a:extLst>
          </p:cNvPr>
          <p:cNvSpPr>
            <a:spLocks noGrp="1"/>
          </p:cNvSpPr>
          <p:nvPr>
            <p:ph type="sldNum" sz="quarter" idx="12"/>
          </p:nvPr>
        </p:nvSpPr>
        <p:spPr/>
        <p:txBody>
          <a:bodyPr/>
          <a:lstStyle/>
          <a:p>
            <a:fld id="{C5AAC73B-8577-49CB-8C6F-30E5639E933E}" type="slidenum">
              <a:rPr lang="en-ZA" smtClean="0"/>
              <a:t>8</a:t>
            </a:fld>
            <a:endParaRPr lang="en-ZA"/>
          </a:p>
        </p:txBody>
      </p:sp>
      <p:sp>
        <p:nvSpPr>
          <p:cNvPr id="6" name="Rectangle 5">
            <a:extLst>
              <a:ext uri="{FF2B5EF4-FFF2-40B4-BE49-F238E27FC236}">
                <a16:creationId xmlns:a16="http://schemas.microsoft.com/office/drawing/2014/main" id="{85DABACF-570D-B844-9A03-3F47BC2169DA}"/>
              </a:ext>
            </a:extLst>
          </p:cNvPr>
          <p:cNvSpPr/>
          <p:nvPr/>
        </p:nvSpPr>
        <p:spPr>
          <a:xfrm>
            <a:off x="4149887" y="1961147"/>
            <a:ext cx="7665124" cy="2246769"/>
          </a:xfrm>
          <a:prstGeom prst="rect">
            <a:avLst/>
          </a:prstGeom>
        </p:spPr>
        <p:txBody>
          <a:bodyPr wrap="square">
            <a:spAutoFit/>
          </a:bodyPr>
          <a:lstStyle/>
          <a:p>
            <a:r>
              <a:rPr lang="en-ZA" sz="2800" dirty="0"/>
              <a:t>Persons = accountable only for actions that affect others</a:t>
            </a:r>
          </a:p>
          <a:p>
            <a:r>
              <a:rPr lang="en-ZA" sz="2800" dirty="0"/>
              <a:t>Independence = absolute, provided I do not harm others.</a:t>
            </a:r>
          </a:p>
          <a:p>
            <a:r>
              <a:rPr lang="en-ZA" sz="2800" dirty="0"/>
              <a:t>Person = sovereign right over his body &amp; mind </a:t>
            </a:r>
          </a:p>
        </p:txBody>
      </p:sp>
    </p:spTree>
    <p:extLst>
      <p:ext uri="{BB962C8B-B14F-4D97-AF65-F5344CB8AC3E}">
        <p14:creationId xmlns:p14="http://schemas.microsoft.com/office/powerpoint/2010/main" val="26445660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Mill: Utilitarianism and Individual Rights</a:t>
            </a:r>
            <a:endParaRPr lang="en-ZA" dirty="0"/>
          </a:p>
        </p:txBody>
      </p:sp>
      <p:sp>
        <p:nvSpPr>
          <p:cNvPr id="3" name="Content Placeholder 2"/>
          <p:cNvSpPr>
            <a:spLocks noGrp="1"/>
          </p:cNvSpPr>
          <p:nvPr>
            <p:ph idx="1"/>
          </p:nvPr>
        </p:nvSpPr>
        <p:spPr>
          <a:xfrm>
            <a:off x="921046" y="1853753"/>
            <a:ext cx="9819375" cy="4199727"/>
          </a:xfrm>
        </p:spPr>
        <p:txBody>
          <a:bodyPr>
            <a:noAutofit/>
          </a:bodyPr>
          <a:lstStyle/>
          <a:p>
            <a:pPr lvl="1"/>
            <a:r>
              <a:rPr lang="en-US" sz="2400" dirty="0"/>
              <a:t>Fix Bentham</a:t>
            </a:r>
          </a:p>
          <a:p>
            <a:pPr lvl="1"/>
            <a:r>
              <a:rPr lang="en-US" sz="2400" dirty="0" err="1"/>
              <a:t>Obection</a:t>
            </a:r>
            <a:r>
              <a:rPr lang="en-US" sz="2400" dirty="0"/>
              <a:t> 1 to Bentham’s utilitarianism: </a:t>
            </a:r>
          </a:p>
          <a:p>
            <a:pPr lvl="2"/>
            <a:r>
              <a:rPr lang="en-US" sz="2200" dirty="0"/>
              <a:t>1. It fails to respect individual rights </a:t>
            </a:r>
          </a:p>
          <a:p>
            <a:pPr lvl="1"/>
            <a:r>
              <a:rPr lang="en-US" sz="2400" dirty="0"/>
              <a:t>Mill thinks we should maximize utility, not on a case-by-case basis, but </a:t>
            </a:r>
            <a:r>
              <a:rPr lang="en-US" sz="2400" b="1" dirty="0"/>
              <a:t>in the long run</a:t>
            </a:r>
            <a:r>
              <a:rPr lang="en-US" sz="2400" dirty="0"/>
              <a:t>. And over time, </a:t>
            </a:r>
            <a:r>
              <a:rPr lang="en-US" sz="2400" b="1" dirty="0"/>
              <a:t>respecting individual liberty will lead to the greatest human happiness</a:t>
            </a:r>
            <a:r>
              <a:rPr lang="en-US" sz="2400" dirty="0"/>
              <a:t>.</a:t>
            </a:r>
          </a:p>
          <a:p>
            <a:pPr lvl="1"/>
            <a:r>
              <a:rPr lang="en-US" sz="2400" dirty="0"/>
              <a:t>Independent thinking and decision-making leads to social progress</a:t>
            </a:r>
          </a:p>
          <a:p>
            <a:pPr lvl="1"/>
            <a:r>
              <a:rPr lang="en-US" sz="2400" dirty="0"/>
              <a:t>How?</a:t>
            </a:r>
          </a:p>
          <a:p>
            <a:pPr lvl="2"/>
            <a:r>
              <a:rPr lang="en-US" sz="2400" dirty="0"/>
              <a:t>Improvement of collective ideas, dissent may be right, prevents dogma and stagnation of human thinking</a:t>
            </a:r>
          </a:p>
        </p:txBody>
      </p:sp>
    </p:spTree>
    <p:extLst>
      <p:ext uri="{BB962C8B-B14F-4D97-AF65-F5344CB8AC3E}">
        <p14:creationId xmlns:p14="http://schemas.microsoft.com/office/powerpoint/2010/main" val="25880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{E9DA37DA-09FB-AD4F-AA33-5198F87346A5}tf10001119</Template>
  <TotalTime>12472</TotalTime>
  <Words>940</Words>
  <Application>Microsoft Macintosh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MT</vt:lpstr>
      <vt:lpstr>Gallery</vt:lpstr>
      <vt:lpstr>FIL251 2019</vt:lpstr>
      <vt:lpstr>Competing Moral Theories</vt:lpstr>
      <vt:lpstr>NB REMINDERS</vt:lpstr>
      <vt:lpstr>Utilitarianism</vt:lpstr>
      <vt:lpstr>Cabin Boy thought experiment</vt:lpstr>
      <vt:lpstr>Jeremy bentham (1747-1832)</vt:lpstr>
      <vt:lpstr>Utilitarianism Objections</vt:lpstr>
      <vt:lpstr>John Stuart mill (1806-1873)</vt:lpstr>
      <vt:lpstr>Mill: Utilitarianism and Individual Rights</vt:lpstr>
      <vt:lpstr>2 Objections to Mill’s attempt to reconcile utilitarianism with individual rights</vt:lpstr>
      <vt:lpstr>Higher and Lower Pleasures</vt:lpstr>
      <vt:lpstr>Higher and Lower Pleasures</vt:lpstr>
      <vt:lpstr>Act vs Rule utilitarianism</vt:lpstr>
      <vt:lpstr>first Class Test Wednesday 24 july</vt:lpstr>
      <vt:lpstr>second Class Test Wednesday 24 July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FIL251 2018</dc:title>
  <dc:creator>Wehan Coombs</dc:creator>
  <cp:lastModifiedBy>Keo Mbebe</cp:lastModifiedBy>
  <cp:revision>46</cp:revision>
  <cp:lastPrinted>2019-07-24T12:16:32Z</cp:lastPrinted>
  <dcterms:created xsi:type="dcterms:W3CDTF">2018-06-28T11:44:07Z</dcterms:created>
  <dcterms:modified xsi:type="dcterms:W3CDTF">2019-07-25T10:08:59Z</dcterms:modified>
</cp:coreProperties>
</file>