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1"/>
  </p:notesMasterIdLst>
  <p:handoutMasterIdLst>
    <p:handoutMasterId r:id="rId32"/>
  </p:handoutMasterIdLst>
  <p:sldIdLst>
    <p:sldId id="256" r:id="rId2"/>
    <p:sldId id="257" r:id="rId3"/>
    <p:sldId id="258" r:id="rId4"/>
    <p:sldId id="261" r:id="rId5"/>
    <p:sldId id="291" r:id="rId6"/>
    <p:sldId id="265" r:id="rId7"/>
    <p:sldId id="269" r:id="rId8"/>
    <p:sldId id="272" r:id="rId9"/>
    <p:sldId id="273" r:id="rId10"/>
    <p:sldId id="274" r:id="rId11"/>
    <p:sldId id="302" r:id="rId12"/>
    <p:sldId id="303" r:id="rId13"/>
    <p:sldId id="304" r:id="rId14"/>
    <p:sldId id="292" r:id="rId15"/>
    <p:sldId id="277" r:id="rId16"/>
    <p:sldId id="297" r:id="rId17"/>
    <p:sldId id="298" r:id="rId18"/>
    <p:sldId id="299" r:id="rId19"/>
    <p:sldId id="305" r:id="rId20"/>
    <p:sldId id="306" r:id="rId21"/>
    <p:sldId id="307" r:id="rId22"/>
    <p:sldId id="301" r:id="rId23"/>
    <p:sldId id="308" r:id="rId24"/>
    <p:sldId id="309" r:id="rId25"/>
    <p:sldId id="310" r:id="rId26"/>
    <p:sldId id="311" r:id="rId27"/>
    <p:sldId id="260" r:id="rId28"/>
    <p:sldId id="312" r:id="rId29"/>
    <p:sldId id="284"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8" autoAdjust="0"/>
    <p:restoredTop sz="94660"/>
  </p:normalViewPr>
  <p:slideViewPr>
    <p:cSldViewPr snapToGrid="0">
      <p:cViewPr varScale="1">
        <p:scale>
          <a:sx n="109" d="100"/>
          <a:sy n="109" d="100"/>
        </p:scale>
        <p:origin x="16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v>没有访存操作所测时间</c:v>
          </c:tx>
          <c:spPr>
            <a:solidFill>
              <a:schemeClr val="accent1"/>
            </a:solidFill>
            <a:ln>
              <a:noFill/>
            </a:ln>
            <a:effectLst/>
          </c:spPr>
          <c:invertIfNegative val="0"/>
          <c:cat>
            <c:numRef>
              <c:f>Sheet1!$G$21:$G$70</c:f>
              <c:numCache>
                <c:formatCode>General</c:formatCode>
                <c:ptCount val="50"/>
                <c:pt idx="0">
                  <c:v>5000</c:v>
                </c:pt>
                <c:pt idx="1">
                  <c:v>5100</c:v>
                </c:pt>
                <c:pt idx="2">
                  <c:v>5200</c:v>
                </c:pt>
                <c:pt idx="3">
                  <c:v>5300</c:v>
                </c:pt>
                <c:pt idx="4">
                  <c:v>5400</c:v>
                </c:pt>
                <c:pt idx="5">
                  <c:v>5500</c:v>
                </c:pt>
                <c:pt idx="6">
                  <c:v>5600</c:v>
                </c:pt>
                <c:pt idx="7">
                  <c:v>5700</c:v>
                </c:pt>
                <c:pt idx="8">
                  <c:v>5800</c:v>
                </c:pt>
                <c:pt idx="9">
                  <c:v>5900</c:v>
                </c:pt>
                <c:pt idx="10">
                  <c:v>6000</c:v>
                </c:pt>
                <c:pt idx="11">
                  <c:v>6100</c:v>
                </c:pt>
                <c:pt idx="12">
                  <c:v>6200</c:v>
                </c:pt>
                <c:pt idx="13">
                  <c:v>6300</c:v>
                </c:pt>
                <c:pt idx="14">
                  <c:v>6400</c:v>
                </c:pt>
                <c:pt idx="15">
                  <c:v>6500</c:v>
                </c:pt>
                <c:pt idx="16">
                  <c:v>6600</c:v>
                </c:pt>
                <c:pt idx="17">
                  <c:v>6700</c:v>
                </c:pt>
                <c:pt idx="18">
                  <c:v>6800</c:v>
                </c:pt>
                <c:pt idx="19">
                  <c:v>6900</c:v>
                </c:pt>
                <c:pt idx="20">
                  <c:v>7000</c:v>
                </c:pt>
                <c:pt idx="21">
                  <c:v>7100</c:v>
                </c:pt>
                <c:pt idx="22">
                  <c:v>7200</c:v>
                </c:pt>
                <c:pt idx="23">
                  <c:v>7300</c:v>
                </c:pt>
                <c:pt idx="24">
                  <c:v>7400</c:v>
                </c:pt>
                <c:pt idx="25">
                  <c:v>7500</c:v>
                </c:pt>
                <c:pt idx="26">
                  <c:v>7600</c:v>
                </c:pt>
                <c:pt idx="27">
                  <c:v>7700</c:v>
                </c:pt>
                <c:pt idx="28">
                  <c:v>7800</c:v>
                </c:pt>
                <c:pt idx="29">
                  <c:v>7900</c:v>
                </c:pt>
                <c:pt idx="30">
                  <c:v>8000</c:v>
                </c:pt>
                <c:pt idx="31">
                  <c:v>8100</c:v>
                </c:pt>
                <c:pt idx="32">
                  <c:v>8200</c:v>
                </c:pt>
                <c:pt idx="33">
                  <c:v>8300</c:v>
                </c:pt>
                <c:pt idx="34">
                  <c:v>8400</c:v>
                </c:pt>
                <c:pt idx="35">
                  <c:v>8500</c:v>
                </c:pt>
                <c:pt idx="36">
                  <c:v>8600</c:v>
                </c:pt>
                <c:pt idx="37">
                  <c:v>8700</c:v>
                </c:pt>
                <c:pt idx="38">
                  <c:v>8800</c:v>
                </c:pt>
                <c:pt idx="39">
                  <c:v>8900</c:v>
                </c:pt>
                <c:pt idx="40">
                  <c:v>9000</c:v>
                </c:pt>
                <c:pt idx="41">
                  <c:v>9100</c:v>
                </c:pt>
                <c:pt idx="42">
                  <c:v>9200</c:v>
                </c:pt>
                <c:pt idx="43">
                  <c:v>9300</c:v>
                </c:pt>
                <c:pt idx="44">
                  <c:v>9400</c:v>
                </c:pt>
                <c:pt idx="45">
                  <c:v>9500</c:v>
                </c:pt>
                <c:pt idx="46">
                  <c:v>9600</c:v>
                </c:pt>
                <c:pt idx="47">
                  <c:v>9700</c:v>
                </c:pt>
                <c:pt idx="48">
                  <c:v>9800</c:v>
                </c:pt>
                <c:pt idx="49">
                  <c:v>9900</c:v>
                </c:pt>
              </c:numCache>
            </c:numRef>
          </c:cat>
          <c:val>
            <c:numRef>
              <c:f>Sheet1!$H$21:$H$70</c:f>
              <c:numCache>
                <c:formatCode>General</c:formatCode>
                <c:ptCount val="50"/>
                <c:pt idx="0">
                  <c:v>0</c:v>
                </c:pt>
                <c:pt idx="1">
                  <c:v>0</c:v>
                </c:pt>
                <c:pt idx="2">
                  <c:v>0</c:v>
                </c:pt>
                <c:pt idx="3">
                  <c:v>0</c:v>
                </c:pt>
                <c:pt idx="4">
                  <c:v>0</c:v>
                </c:pt>
                <c:pt idx="5">
                  <c:v>0</c:v>
                </c:pt>
                <c:pt idx="6">
                  <c:v>0</c:v>
                </c:pt>
                <c:pt idx="7">
                  <c:v>0</c:v>
                </c:pt>
                <c:pt idx="8">
                  <c:v>0</c:v>
                </c:pt>
                <c:pt idx="9">
                  <c:v>0</c:v>
                </c:pt>
                <c:pt idx="10">
                  <c:v>2</c:v>
                </c:pt>
                <c:pt idx="11">
                  <c:v>2</c:v>
                </c:pt>
                <c:pt idx="12">
                  <c:v>3</c:v>
                </c:pt>
                <c:pt idx="13">
                  <c:v>11</c:v>
                </c:pt>
                <c:pt idx="14">
                  <c:v>33</c:v>
                </c:pt>
                <c:pt idx="15">
                  <c:v>18</c:v>
                </c:pt>
                <c:pt idx="16">
                  <c:v>33</c:v>
                </c:pt>
                <c:pt idx="17">
                  <c:v>63</c:v>
                </c:pt>
                <c:pt idx="18">
                  <c:v>35</c:v>
                </c:pt>
                <c:pt idx="19">
                  <c:v>45</c:v>
                </c:pt>
                <c:pt idx="20">
                  <c:v>56</c:v>
                </c:pt>
                <c:pt idx="21">
                  <c:v>26</c:v>
                </c:pt>
                <c:pt idx="22">
                  <c:v>27</c:v>
                </c:pt>
                <c:pt idx="23">
                  <c:v>37</c:v>
                </c:pt>
                <c:pt idx="24">
                  <c:v>23</c:v>
                </c:pt>
                <c:pt idx="25">
                  <c:v>9</c:v>
                </c:pt>
                <c:pt idx="26">
                  <c:v>7</c:v>
                </c:pt>
                <c:pt idx="27">
                  <c:v>12</c:v>
                </c:pt>
                <c:pt idx="28">
                  <c:v>4</c:v>
                </c:pt>
                <c:pt idx="29">
                  <c:v>3</c:v>
                </c:pt>
                <c:pt idx="30">
                  <c:v>4</c:v>
                </c:pt>
                <c:pt idx="31">
                  <c:v>5</c:v>
                </c:pt>
                <c:pt idx="32">
                  <c:v>3</c:v>
                </c:pt>
                <c:pt idx="33">
                  <c:v>1</c:v>
                </c:pt>
                <c:pt idx="34">
                  <c:v>5</c:v>
                </c:pt>
                <c:pt idx="35">
                  <c:v>3</c:v>
                </c:pt>
                <c:pt idx="36">
                  <c:v>2</c:v>
                </c:pt>
                <c:pt idx="37">
                  <c:v>7</c:v>
                </c:pt>
                <c:pt idx="38">
                  <c:v>0</c:v>
                </c:pt>
                <c:pt idx="39">
                  <c:v>2</c:v>
                </c:pt>
                <c:pt idx="40">
                  <c:v>0</c:v>
                </c:pt>
                <c:pt idx="41">
                  <c:v>0</c:v>
                </c:pt>
                <c:pt idx="42">
                  <c:v>1</c:v>
                </c:pt>
                <c:pt idx="43">
                  <c:v>1</c:v>
                </c:pt>
                <c:pt idx="44">
                  <c:v>1</c:v>
                </c:pt>
                <c:pt idx="45">
                  <c:v>0</c:v>
                </c:pt>
                <c:pt idx="46">
                  <c:v>0</c:v>
                </c:pt>
                <c:pt idx="47">
                  <c:v>2</c:v>
                </c:pt>
                <c:pt idx="48">
                  <c:v>0</c:v>
                </c:pt>
                <c:pt idx="49">
                  <c:v>0</c:v>
                </c:pt>
              </c:numCache>
            </c:numRef>
          </c:val>
          <c:extLst>
            <c:ext xmlns:c16="http://schemas.microsoft.com/office/drawing/2014/chart" uri="{C3380CC4-5D6E-409C-BE32-E72D297353CC}">
              <c16:uniqueId val="{00000000-684C-4A02-8F8E-4065B6E9E3C2}"/>
            </c:ext>
          </c:extLst>
        </c:ser>
        <c:ser>
          <c:idx val="1"/>
          <c:order val="1"/>
          <c:tx>
            <c:v>有访存操作所测时间</c:v>
          </c:tx>
          <c:spPr>
            <a:solidFill>
              <a:schemeClr val="accent2"/>
            </a:solidFill>
            <a:ln>
              <a:noFill/>
            </a:ln>
            <a:effectLst/>
          </c:spPr>
          <c:invertIfNegative val="0"/>
          <c:cat>
            <c:numRef>
              <c:f>Sheet1!$G$21:$G$70</c:f>
              <c:numCache>
                <c:formatCode>General</c:formatCode>
                <c:ptCount val="50"/>
                <c:pt idx="0">
                  <c:v>5000</c:v>
                </c:pt>
                <c:pt idx="1">
                  <c:v>5100</c:v>
                </c:pt>
                <c:pt idx="2">
                  <c:v>5200</c:v>
                </c:pt>
                <c:pt idx="3">
                  <c:v>5300</c:v>
                </c:pt>
                <c:pt idx="4">
                  <c:v>5400</c:v>
                </c:pt>
                <c:pt idx="5">
                  <c:v>5500</c:v>
                </c:pt>
                <c:pt idx="6">
                  <c:v>5600</c:v>
                </c:pt>
                <c:pt idx="7">
                  <c:v>5700</c:v>
                </c:pt>
                <c:pt idx="8">
                  <c:v>5800</c:v>
                </c:pt>
                <c:pt idx="9">
                  <c:v>5900</c:v>
                </c:pt>
                <c:pt idx="10">
                  <c:v>6000</c:v>
                </c:pt>
                <c:pt idx="11">
                  <c:v>6100</c:v>
                </c:pt>
                <c:pt idx="12">
                  <c:v>6200</c:v>
                </c:pt>
                <c:pt idx="13">
                  <c:v>6300</c:v>
                </c:pt>
                <c:pt idx="14">
                  <c:v>6400</c:v>
                </c:pt>
                <c:pt idx="15">
                  <c:v>6500</c:v>
                </c:pt>
                <c:pt idx="16">
                  <c:v>6600</c:v>
                </c:pt>
                <c:pt idx="17">
                  <c:v>6700</c:v>
                </c:pt>
                <c:pt idx="18">
                  <c:v>6800</c:v>
                </c:pt>
                <c:pt idx="19">
                  <c:v>6900</c:v>
                </c:pt>
                <c:pt idx="20">
                  <c:v>7000</c:v>
                </c:pt>
                <c:pt idx="21">
                  <c:v>7100</c:v>
                </c:pt>
                <c:pt idx="22">
                  <c:v>7200</c:v>
                </c:pt>
                <c:pt idx="23">
                  <c:v>7300</c:v>
                </c:pt>
                <c:pt idx="24">
                  <c:v>7400</c:v>
                </c:pt>
                <c:pt idx="25">
                  <c:v>7500</c:v>
                </c:pt>
                <c:pt idx="26">
                  <c:v>7600</c:v>
                </c:pt>
                <c:pt idx="27">
                  <c:v>7700</c:v>
                </c:pt>
                <c:pt idx="28">
                  <c:v>7800</c:v>
                </c:pt>
                <c:pt idx="29">
                  <c:v>7900</c:v>
                </c:pt>
                <c:pt idx="30">
                  <c:v>8000</c:v>
                </c:pt>
                <c:pt idx="31">
                  <c:v>8100</c:v>
                </c:pt>
                <c:pt idx="32">
                  <c:v>8200</c:v>
                </c:pt>
                <c:pt idx="33">
                  <c:v>8300</c:v>
                </c:pt>
                <c:pt idx="34">
                  <c:v>8400</c:v>
                </c:pt>
                <c:pt idx="35">
                  <c:v>8500</c:v>
                </c:pt>
                <c:pt idx="36">
                  <c:v>8600</c:v>
                </c:pt>
                <c:pt idx="37">
                  <c:v>8700</c:v>
                </c:pt>
                <c:pt idx="38">
                  <c:v>8800</c:v>
                </c:pt>
                <c:pt idx="39">
                  <c:v>8900</c:v>
                </c:pt>
                <c:pt idx="40">
                  <c:v>9000</c:v>
                </c:pt>
                <c:pt idx="41">
                  <c:v>9100</c:v>
                </c:pt>
                <c:pt idx="42">
                  <c:v>9200</c:v>
                </c:pt>
                <c:pt idx="43">
                  <c:v>9300</c:v>
                </c:pt>
                <c:pt idx="44">
                  <c:v>9400</c:v>
                </c:pt>
                <c:pt idx="45">
                  <c:v>9500</c:v>
                </c:pt>
                <c:pt idx="46">
                  <c:v>9600</c:v>
                </c:pt>
                <c:pt idx="47">
                  <c:v>9700</c:v>
                </c:pt>
                <c:pt idx="48">
                  <c:v>9800</c:v>
                </c:pt>
                <c:pt idx="49">
                  <c:v>9900</c:v>
                </c:pt>
              </c:numCache>
            </c:numRef>
          </c:cat>
          <c:val>
            <c:numRef>
              <c:f>Sheet1!$I$21:$I$70</c:f>
              <c:numCache>
                <c:formatCode>General</c:formatCode>
                <c:ptCount val="50"/>
                <c:pt idx="0">
                  <c:v>0</c:v>
                </c:pt>
                <c:pt idx="1">
                  <c:v>0</c:v>
                </c:pt>
                <c:pt idx="2">
                  <c:v>0</c:v>
                </c:pt>
                <c:pt idx="3">
                  <c:v>0</c:v>
                </c:pt>
                <c:pt idx="4">
                  <c:v>0</c:v>
                </c:pt>
                <c:pt idx="5">
                  <c:v>0</c:v>
                </c:pt>
                <c:pt idx="6">
                  <c:v>0</c:v>
                </c:pt>
                <c:pt idx="7">
                  <c:v>0</c:v>
                </c:pt>
                <c:pt idx="8">
                  <c:v>0</c:v>
                </c:pt>
                <c:pt idx="9">
                  <c:v>0</c:v>
                </c:pt>
                <c:pt idx="10">
                  <c:v>0</c:v>
                </c:pt>
                <c:pt idx="11">
                  <c:v>0</c:v>
                </c:pt>
                <c:pt idx="12">
                  <c:v>3</c:v>
                </c:pt>
                <c:pt idx="13">
                  <c:v>8</c:v>
                </c:pt>
                <c:pt idx="14">
                  <c:v>15</c:v>
                </c:pt>
                <c:pt idx="15">
                  <c:v>22</c:v>
                </c:pt>
                <c:pt idx="16">
                  <c:v>16</c:v>
                </c:pt>
                <c:pt idx="17">
                  <c:v>48</c:v>
                </c:pt>
                <c:pt idx="18">
                  <c:v>33</c:v>
                </c:pt>
                <c:pt idx="19">
                  <c:v>30</c:v>
                </c:pt>
                <c:pt idx="20">
                  <c:v>59</c:v>
                </c:pt>
                <c:pt idx="21">
                  <c:v>20</c:v>
                </c:pt>
                <c:pt idx="22">
                  <c:v>18</c:v>
                </c:pt>
                <c:pt idx="23">
                  <c:v>26</c:v>
                </c:pt>
                <c:pt idx="24">
                  <c:v>41</c:v>
                </c:pt>
                <c:pt idx="25">
                  <c:v>22</c:v>
                </c:pt>
                <c:pt idx="26">
                  <c:v>11</c:v>
                </c:pt>
                <c:pt idx="27">
                  <c:v>16</c:v>
                </c:pt>
                <c:pt idx="28">
                  <c:v>12</c:v>
                </c:pt>
                <c:pt idx="29">
                  <c:v>9</c:v>
                </c:pt>
                <c:pt idx="30">
                  <c:v>15</c:v>
                </c:pt>
                <c:pt idx="31">
                  <c:v>9</c:v>
                </c:pt>
                <c:pt idx="32">
                  <c:v>5</c:v>
                </c:pt>
                <c:pt idx="33">
                  <c:v>2</c:v>
                </c:pt>
                <c:pt idx="34">
                  <c:v>8</c:v>
                </c:pt>
                <c:pt idx="35">
                  <c:v>6</c:v>
                </c:pt>
                <c:pt idx="36">
                  <c:v>1</c:v>
                </c:pt>
                <c:pt idx="37">
                  <c:v>3</c:v>
                </c:pt>
                <c:pt idx="38">
                  <c:v>3</c:v>
                </c:pt>
                <c:pt idx="39">
                  <c:v>0</c:v>
                </c:pt>
                <c:pt idx="40">
                  <c:v>4</c:v>
                </c:pt>
                <c:pt idx="41">
                  <c:v>1</c:v>
                </c:pt>
                <c:pt idx="42">
                  <c:v>0</c:v>
                </c:pt>
                <c:pt idx="43">
                  <c:v>1</c:v>
                </c:pt>
                <c:pt idx="44">
                  <c:v>0</c:v>
                </c:pt>
                <c:pt idx="45">
                  <c:v>0</c:v>
                </c:pt>
                <c:pt idx="46">
                  <c:v>2</c:v>
                </c:pt>
                <c:pt idx="47">
                  <c:v>2</c:v>
                </c:pt>
                <c:pt idx="48">
                  <c:v>1</c:v>
                </c:pt>
                <c:pt idx="49">
                  <c:v>3</c:v>
                </c:pt>
              </c:numCache>
            </c:numRef>
          </c:val>
          <c:extLst>
            <c:ext xmlns:c16="http://schemas.microsoft.com/office/drawing/2014/chart" uri="{C3380CC4-5D6E-409C-BE32-E72D297353CC}">
              <c16:uniqueId val="{00000001-684C-4A02-8F8E-4065B6E9E3C2}"/>
            </c:ext>
          </c:extLst>
        </c:ser>
        <c:dLbls>
          <c:showLegendKey val="0"/>
          <c:showVal val="0"/>
          <c:showCatName val="0"/>
          <c:showSerName val="0"/>
          <c:showPercent val="0"/>
          <c:showBubbleSize val="0"/>
        </c:dLbls>
        <c:gapWidth val="219"/>
        <c:overlap val="-27"/>
        <c:axId val="726945488"/>
        <c:axId val="726945816"/>
      </c:barChart>
      <c:catAx>
        <c:axId val="7269454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probe</a:t>
                </a:r>
                <a:r>
                  <a:rPr lang="zh-CN" altLang="en-US"/>
                  <a:t>操作所测时间</a:t>
                </a:r>
                <a:r>
                  <a:rPr lang="en-US" altLang="zh-CN"/>
                  <a:t>/ns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6945816"/>
        <c:crosses val="autoZero"/>
        <c:auto val="1"/>
        <c:lblAlgn val="ctr"/>
        <c:lblOffset val="100"/>
        <c:noMultiLvlLbl val="0"/>
      </c:catAx>
      <c:valAx>
        <c:axId val="726945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在相应时间点的分布次数</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69454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AC0784-6F4B-4D60-85B2-3548FE91FCF5}"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zh-CN" altLang="en-US"/>
        </a:p>
      </dgm:t>
    </dgm:pt>
    <dgm:pt modelId="{C735E9E0-75D9-4ED2-95AF-FD91783C16AA}">
      <dgm:prSet phldrT="[文本]" custT="1"/>
      <dgm:spPr>
        <a:solidFill>
          <a:srgbClr val="ED7D31">
            <a:lumMod val="75000"/>
          </a:srgbClr>
        </a:solidFill>
        <a:ln w="12700" cap="flat" cmpd="sng" algn="ctr">
          <a:solidFill>
            <a:prstClr val="white">
              <a:hueOff val="0"/>
              <a:satOff val="0"/>
              <a:lumOff val="0"/>
              <a:alphaOff val="0"/>
            </a:prstClr>
          </a:solidFill>
          <a:prstDash val="solid"/>
          <a:miter lim="800000"/>
        </a:ln>
        <a:effectLst/>
      </dgm:spPr>
      <dgm:t>
        <a:bodyPr spcFirstLastPara="0" vert="horz" wrap="square" lIns="60960" tIns="60960" rIns="60960" bIns="60960" numCol="1" spcCol="1270" anchor="t" anchorCtr="0"/>
        <a:lstStyle/>
        <a:p>
          <a:pPr algn="ctr"/>
          <a:r>
            <a:rPr lang="zh-CN" altLang="en-US" sz="3200" b="1" dirty="0">
              <a:solidFill>
                <a:srgbClr val="203864"/>
              </a:solidFill>
            </a:rPr>
            <a:t>遍历密钥所有可能取值</a:t>
          </a:r>
          <a:r>
            <a:rPr lang="en-US" altLang="zh-CN" sz="3200" b="1" dirty="0">
              <a:solidFill>
                <a:srgbClr val="203864"/>
              </a:solidFill>
            </a:rPr>
            <a:t>k</a:t>
          </a:r>
          <a:endParaRPr lang="zh-CN" altLang="en-US" sz="3200" b="1" dirty="0">
            <a:solidFill>
              <a:srgbClr val="203864"/>
            </a:solidFill>
          </a:endParaRPr>
        </a:p>
      </dgm:t>
    </dgm:pt>
    <dgm:pt modelId="{B6E7F75B-FF05-4D16-BA92-FA260E811A83}" type="parTrans" cxnId="{87BC046D-D030-4A59-B21F-7BCEA45FAE97}">
      <dgm:prSet/>
      <dgm:spPr/>
      <dgm:t>
        <a:bodyPr/>
        <a:lstStyle/>
        <a:p>
          <a:endParaRPr lang="zh-CN" altLang="en-US"/>
        </a:p>
      </dgm:t>
    </dgm:pt>
    <dgm:pt modelId="{C9D1D9BE-5E06-4A70-8271-9BD0724E859A}" type="sibTrans" cxnId="{87BC046D-D030-4A59-B21F-7BCEA45FAE97}">
      <dgm:prSet/>
      <dgm:spPr/>
      <dgm:t>
        <a:bodyPr/>
        <a:lstStyle/>
        <a:p>
          <a:endParaRPr lang="zh-CN" altLang="en-US"/>
        </a:p>
      </dgm:t>
    </dgm:pt>
    <dgm:pt modelId="{21660214-F864-437A-9A0F-AC7880BE8423}">
      <dgm:prSet phldrT="[文本]" custT="1"/>
      <dgm:spPr>
        <a:solidFill>
          <a:srgbClr val="ED7D31">
            <a:lumMod val="75000"/>
          </a:srgbClr>
        </a:solidFill>
        <a:ln w="12700" cap="flat" cmpd="sng" algn="ctr">
          <a:solidFill>
            <a:prstClr val="white">
              <a:hueOff val="0"/>
              <a:satOff val="0"/>
              <a:lumOff val="0"/>
              <a:alphaOff val="0"/>
            </a:prstClr>
          </a:solidFill>
          <a:prstDash val="solid"/>
          <a:miter lim="800000"/>
        </a:ln>
        <a:effectLst/>
      </dgm:spPr>
      <dgm:t>
        <a:bodyPr spcFirstLastPara="0" vert="horz" wrap="square" lIns="60960" tIns="60960" rIns="60960" bIns="60960" numCol="1" spcCol="1270" anchor="t" anchorCtr="0"/>
        <a:lstStyle/>
        <a:p>
          <a:pPr algn="ctr"/>
          <a:r>
            <a:rPr lang="zh-CN" altLang="en-US" sz="3200" b="1" dirty="0">
              <a:solidFill>
                <a:srgbClr val="203864"/>
              </a:solidFill>
            </a:rPr>
            <a:t>获取密钥</a:t>
          </a:r>
          <a:r>
            <a:rPr lang="en-US" altLang="zh-CN" sz="3200" b="1" dirty="0">
              <a:solidFill>
                <a:srgbClr val="203864"/>
              </a:solidFill>
            </a:rPr>
            <a:t>k</a:t>
          </a:r>
          <a:r>
            <a:rPr lang="zh-CN" altLang="en-US" sz="3200" b="1" dirty="0">
              <a:solidFill>
                <a:srgbClr val="203864"/>
              </a:solidFill>
            </a:rPr>
            <a:t>所对应的度量分数</a:t>
          </a:r>
        </a:p>
      </dgm:t>
    </dgm:pt>
    <dgm:pt modelId="{986DF24F-1AC1-4D5F-913D-E813A77F3175}" type="parTrans" cxnId="{8644E55C-9FEB-4A28-BEF0-40576F4A41ED}">
      <dgm:prSet/>
      <dgm:spPr/>
      <dgm:t>
        <a:bodyPr/>
        <a:lstStyle/>
        <a:p>
          <a:endParaRPr lang="zh-CN" altLang="en-US"/>
        </a:p>
      </dgm:t>
    </dgm:pt>
    <dgm:pt modelId="{B3832E56-16D3-4D86-B95E-303F04934511}" type="sibTrans" cxnId="{8644E55C-9FEB-4A28-BEF0-40576F4A41ED}">
      <dgm:prSet/>
      <dgm:spPr/>
      <dgm:t>
        <a:bodyPr/>
        <a:lstStyle/>
        <a:p>
          <a:endParaRPr lang="zh-CN" altLang="en-US"/>
        </a:p>
      </dgm:t>
    </dgm:pt>
    <dgm:pt modelId="{B82426F5-0DBC-427C-8FBA-20FADBB2D550}">
      <dgm:prSet phldrT="[文本]" custT="1"/>
      <dgm:spPr>
        <a:solidFill>
          <a:srgbClr val="ED7D31">
            <a:lumMod val="75000"/>
          </a:srgbClr>
        </a:solidFill>
        <a:ln w="12700" cap="flat" cmpd="sng" algn="ctr">
          <a:solidFill>
            <a:prstClr val="white">
              <a:hueOff val="0"/>
              <a:satOff val="0"/>
              <a:lumOff val="0"/>
              <a:alphaOff val="0"/>
            </a:prstClr>
          </a:solidFill>
          <a:prstDash val="solid"/>
          <a:miter lim="800000"/>
        </a:ln>
        <a:effectLst/>
      </dgm:spPr>
      <dgm:t>
        <a:bodyPr spcFirstLastPara="0" vert="horz" wrap="square" lIns="60960" tIns="60960" rIns="60960" bIns="60960" numCol="1" spcCol="1270" anchor="t" anchorCtr="0"/>
        <a:lstStyle/>
        <a:p>
          <a:pPr algn="ctr"/>
          <a:r>
            <a:rPr lang="zh-CN" altLang="en-US" sz="3200" b="1" dirty="0">
              <a:solidFill>
                <a:srgbClr val="203864"/>
              </a:solidFill>
            </a:rPr>
            <a:t>对比猜测密钥的值</a:t>
          </a:r>
        </a:p>
      </dgm:t>
    </dgm:pt>
    <dgm:pt modelId="{5A3F6BED-7974-4197-A3C4-6A58146E42B3}" type="parTrans" cxnId="{4ACB59FF-5DDA-4654-A202-EAE2310590E8}">
      <dgm:prSet/>
      <dgm:spPr/>
      <dgm:t>
        <a:bodyPr/>
        <a:lstStyle/>
        <a:p>
          <a:endParaRPr lang="zh-CN" altLang="en-US"/>
        </a:p>
      </dgm:t>
    </dgm:pt>
    <dgm:pt modelId="{3746C903-F42A-4253-8DD4-33E3B6F1BA1F}" type="sibTrans" cxnId="{4ACB59FF-5DDA-4654-A202-EAE2310590E8}">
      <dgm:prSet/>
      <dgm:spPr/>
      <dgm:t>
        <a:bodyPr/>
        <a:lstStyle/>
        <a:p>
          <a:endParaRPr lang="zh-CN" altLang="en-US"/>
        </a:p>
      </dgm:t>
    </dgm:pt>
    <dgm:pt modelId="{B0C5FE55-C1BA-4AEC-9910-0450E5E05562}" type="pres">
      <dgm:prSet presAssocID="{AAAC0784-6F4B-4D60-85B2-3548FE91FCF5}" presName="CompostProcess" presStyleCnt="0">
        <dgm:presLayoutVars>
          <dgm:dir/>
          <dgm:resizeHandles val="exact"/>
        </dgm:presLayoutVars>
      </dgm:prSet>
      <dgm:spPr/>
      <dgm:t>
        <a:bodyPr/>
        <a:lstStyle/>
        <a:p>
          <a:endParaRPr lang="zh-CN" altLang="en-US"/>
        </a:p>
      </dgm:t>
    </dgm:pt>
    <dgm:pt modelId="{B5E9D716-08F1-4E11-A629-41731354FD0C}" type="pres">
      <dgm:prSet presAssocID="{AAAC0784-6F4B-4D60-85B2-3548FE91FCF5}" presName="arrow" presStyleLbl="bgShp" presStyleIdx="0" presStyleCnt="1"/>
      <dgm:spPr/>
    </dgm:pt>
    <dgm:pt modelId="{99855D00-6151-40A4-B2BC-7A15CFB52D1E}" type="pres">
      <dgm:prSet presAssocID="{AAAC0784-6F4B-4D60-85B2-3548FE91FCF5}" presName="linearProcess" presStyleCnt="0"/>
      <dgm:spPr/>
    </dgm:pt>
    <dgm:pt modelId="{75A4A61A-ED0E-4978-8932-C0B79720310C}" type="pres">
      <dgm:prSet presAssocID="{C735E9E0-75D9-4ED2-95AF-FD91783C16AA}" presName="textNode" presStyleLbl="node1" presStyleIdx="0" presStyleCnt="3">
        <dgm:presLayoutVars>
          <dgm:bulletEnabled val="1"/>
        </dgm:presLayoutVars>
      </dgm:prSet>
      <dgm:spPr/>
      <dgm:t>
        <a:bodyPr/>
        <a:lstStyle/>
        <a:p>
          <a:endParaRPr lang="zh-CN" altLang="en-US"/>
        </a:p>
      </dgm:t>
    </dgm:pt>
    <dgm:pt modelId="{0DBC1932-6055-4B6D-A88A-1A3F7187D23B}" type="pres">
      <dgm:prSet presAssocID="{C9D1D9BE-5E06-4A70-8271-9BD0724E859A}" presName="sibTrans" presStyleCnt="0"/>
      <dgm:spPr/>
    </dgm:pt>
    <dgm:pt modelId="{00D7A139-B344-4562-B74D-49E8657FD0AF}" type="pres">
      <dgm:prSet presAssocID="{21660214-F864-437A-9A0F-AC7880BE8423}" presName="textNode" presStyleLbl="node1" presStyleIdx="1" presStyleCnt="3">
        <dgm:presLayoutVars>
          <dgm:bulletEnabled val="1"/>
        </dgm:presLayoutVars>
      </dgm:prSet>
      <dgm:spPr/>
      <dgm:t>
        <a:bodyPr/>
        <a:lstStyle/>
        <a:p>
          <a:endParaRPr lang="zh-CN" altLang="en-US"/>
        </a:p>
      </dgm:t>
    </dgm:pt>
    <dgm:pt modelId="{27B0904F-CB41-4B44-B956-5721CAE1C770}" type="pres">
      <dgm:prSet presAssocID="{B3832E56-16D3-4D86-B95E-303F04934511}" presName="sibTrans" presStyleCnt="0"/>
      <dgm:spPr/>
    </dgm:pt>
    <dgm:pt modelId="{A92884CC-8F75-45A9-9626-85C51FAAF202}" type="pres">
      <dgm:prSet presAssocID="{B82426F5-0DBC-427C-8FBA-20FADBB2D550}" presName="textNode" presStyleLbl="node1" presStyleIdx="2" presStyleCnt="3">
        <dgm:presLayoutVars>
          <dgm:bulletEnabled val="1"/>
        </dgm:presLayoutVars>
      </dgm:prSet>
      <dgm:spPr/>
      <dgm:t>
        <a:bodyPr/>
        <a:lstStyle/>
        <a:p>
          <a:endParaRPr lang="zh-CN" altLang="en-US"/>
        </a:p>
      </dgm:t>
    </dgm:pt>
  </dgm:ptLst>
  <dgm:cxnLst>
    <dgm:cxn modelId="{B64AAB44-729D-4AF4-A828-683325D27BF6}" type="presOf" srcId="{AAAC0784-6F4B-4D60-85B2-3548FE91FCF5}" destId="{B0C5FE55-C1BA-4AEC-9910-0450E5E05562}" srcOrd="0" destOrd="0" presId="urn:microsoft.com/office/officeart/2005/8/layout/hProcess9"/>
    <dgm:cxn modelId="{87BC046D-D030-4A59-B21F-7BCEA45FAE97}" srcId="{AAAC0784-6F4B-4D60-85B2-3548FE91FCF5}" destId="{C735E9E0-75D9-4ED2-95AF-FD91783C16AA}" srcOrd="0" destOrd="0" parTransId="{B6E7F75B-FF05-4D16-BA92-FA260E811A83}" sibTransId="{C9D1D9BE-5E06-4A70-8271-9BD0724E859A}"/>
    <dgm:cxn modelId="{4932E59E-6CF0-49FB-A1FE-35C4FDD3236D}" type="presOf" srcId="{B82426F5-0DBC-427C-8FBA-20FADBB2D550}" destId="{A92884CC-8F75-45A9-9626-85C51FAAF202}" srcOrd="0" destOrd="0" presId="urn:microsoft.com/office/officeart/2005/8/layout/hProcess9"/>
    <dgm:cxn modelId="{56AD26F8-55E8-4962-B230-B0C79AD1111D}" type="presOf" srcId="{21660214-F864-437A-9A0F-AC7880BE8423}" destId="{00D7A139-B344-4562-B74D-49E8657FD0AF}" srcOrd="0" destOrd="0" presId="urn:microsoft.com/office/officeart/2005/8/layout/hProcess9"/>
    <dgm:cxn modelId="{4ACB59FF-5DDA-4654-A202-EAE2310590E8}" srcId="{AAAC0784-6F4B-4D60-85B2-3548FE91FCF5}" destId="{B82426F5-0DBC-427C-8FBA-20FADBB2D550}" srcOrd="2" destOrd="0" parTransId="{5A3F6BED-7974-4197-A3C4-6A58146E42B3}" sibTransId="{3746C903-F42A-4253-8DD4-33E3B6F1BA1F}"/>
    <dgm:cxn modelId="{8644E55C-9FEB-4A28-BEF0-40576F4A41ED}" srcId="{AAAC0784-6F4B-4D60-85B2-3548FE91FCF5}" destId="{21660214-F864-437A-9A0F-AC7880BE8423}" srcOrd="1" destOrd="0" parTransId="{986DF24F-1AC1-4D5F-913D-E813A77F3175}" sibTransId="{B3832E56-16D3-4D86-B95E-303F04934511}"/>
    <dgm:cxn modelId="{4C07F49F-25A2-4501-9574-E19ECFADFA38}" type="presOf" srcId="{C735E9E0-75D9-4ED2-95AF-FD91783C16AA}" destId="{75A4A61A-ED0E-4978-8932-C0B79720310C}" srcOrd="0" destOrd="0" presId="urn:microsoft.com/office/officeart/2005/8/layout/hProcess9"/>
    <dgm:cxn modelId="{BD79B143-001F-4142-9851-2E8F11E762EE}" type="presParOf" srcId="{B0C5FE55-C1BA-4AEC-9910-0450E5E05562}" destId="{B5E9D716-08F1-4E11-A629-41731354FD0C}" srcOrd="0" destOrd="0" presId="urn:microsoft.com/office/officeart/2005/8/layout/hProcess9"/>
    <dgm:cxn modelId="{A04CE756-49D1-4B51-AC40-929BD37A3224}" type="presParOf" srcId="{B0C5FE55-C1BA-4AEC-9910-0450E5E05562}" destId="{99855D00-6151-40A4-B2BC-7A15CFB52D1E}" srcOrd="1" destOrd="0" presId="urn:microsoft.com/office/officeart/2005/8/layout/hProcess9"/>
    <dgm:cxn modelId="{0547EC26-5EA3-40AE-8B57-2CCF1D208A1F}" type="presParOf" srcId="{99855D00-6151-40A4-B2BC-7A15CFB52D1E}" destId="{75A4A61A-ED0E-4978-8932-C0B79720310C}" srcOrd="0" destOrd="0" presId="urn:microsoft.com/office/officeart/2005/8/layout/hProcess9"/>
    <dgm:cxn modelId="{51C9FF41-50C6-4A78-BCFA-3F0FC082C3C3}" type="presParOf" srcId="{99855D00-6151-40A4-B2BC-7A15CFB52D1E}" destId="{0DBC1932-6055-4B6D-A88A-1A3F7187D23B}" srcOrd="1" destOrd="0" presId="urn:microsoft.com/office/officeart/2005/8/layout/hProcess9"/>
    <dgm:cxn modelId="{8E7FB51F-8FB0-418C-9367-41715FC15092}" type="presParOf" srcId="{99855D00-6151-40A4-B2BC-7A15CFB52D1E}" destId="{00D7A139-B344-4562-B74D-49E8657FD0AF}" srcOrd="2" destOrd="0" presId="urn:microsoft.com/office/officeart/2005/8/layout/hProcess9"/>
    <dgm:cxn modelId="{39CC64C0-F78E-4EE4-B1FC-75F3E14F1AF5}" type="presParOf" srcId="{99855D00-6151-40A4-B2BC-7A15CFB52D1E}" destId="{27B0904F-CB41-4B44-B956-5721CAE1C770}" srcOrd="3" destOrd="0" presId="urn:microsoft.com/office/officeart/2005/8/layout/hProcess9"/>
    <dgm:cxn modelId="{5F3DACD2-1FCB-443A-81C2-62E59FAA8DE8}" type="presParOf" srcId="{99855D00-6151-40A4-B2BC-7A15CFB52D1E}" destId="{A92884CC-8F75-45A9-9626-85C51FAAF202}"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9D716-08F1-4E11-A629-41731354FD0C}">
      <dsp:nvSpPr>
        <dsp:cNvPr id="0" name=""/>
        <dsp:cNvSpPr/>
      </dsp:nvSpPr>
      <dsp:spPr>
        <a:xfrm>
          <a:off x="589102" y="0"/>
          <a:ext cx="6676490" cy="403555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A4A61A-ED0E-4978-8932-C0B79720310C}">
      <dsp:nvSpPr>
        <dsp:cNvPr id="0" name=""/>
        <dsp:cNvSpPr/>
      </dsp:nvSpPr>
      <dsp:spPr>
        <a:xfrm>
          <a:off x="1893" y="1210665"/>
          <a:ext cx="2408328" cy="1614220"/>
        </a:xfrm>
        <a:prstGeom prst="roundRect">
          <a:avLst/>
        </a:prstGeom>
        <a:solidFill>
          <a:srgbClr val="ED7D31">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1422400">
            <a:lnSpc>
              <a:spcPct val="90000"/>
            </a:lnSpc>
            <a:spcBef>
              <a:spcPct val="0"/>
            </a:spcBef>
            <a:spcAft>
              <a:spcPct val="35000"/>
            </a:spcAft>
          </a:pPr>
          <a:r>
            <a:rPr lang="zh-CN" altLang="en-US" sz="3200" b="1" kern="1200" dirty="0">
              <a:solidFill>
                <a:srgbClr val="203864"/>
              </a:solidFill>
            </a:rPr>
            <a:t>遍历密钥所有可能取值</a:t>
          </a:r>
          <a:r>
            <a:rPr lang="en-US" altLang="zh-CN" sz="3200" b="1" kern="1200" dirty="0">
              <a:solidFill>
                <a:srgbClr val="203864"/>
              </a:solidFill>
            </a:rPr>
            <a:t>k</a:t>
          </a:r>
          <a:endParaRPr lang="zh-CN" altLang="en-US" sz="3200" b="1" kern="1200" dirty="0">
            <a:solidFill>
              <a:srgbClr val="203864"/>
            </a:solidFill>
          </a:endParaRPr>
        </a:p>
      </dsp:txBody>
      <dsp:txXfrm>
        <a:off x="80693" y="1289465"/>
        <a:ext cx="2250728" cy="1456620"/>
      </dsp:txXfrm>
    </dsp:sp>
    <dsp:sp modelId="{00D7A139-B344-4562-B74D-49E8657FD0AF}">
      <dsp:nvSpPr>
        <dsp:cNvPr id="0" name=""/>
        <dsp:cNvSpPr/>
      </dsp:nvSpPr>
      <dsp:spPr>
        <a:xfrm>
          <a:off x="2723183" y="1210665"/>
          <a:ext cx="2408328" cy="1614220"/>
        </a:xfrm>
        <a:prstGeom prst="roundRect">
          <a:avLst/>
        </a:prstGeom>
        <a:solidFill>
          <a:srgbClr val="ED7D31">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1422400">
            <a:lnSpc>
              <a:spcPct val="90000"/>
            </a:lnSpc>
            <a:spcBef>
              <a:spcPct val="0"/>
            </a:spcBef>
            <a:spcAft>
              <a:spcPct val="35000"/>
            </a:spcAft>
          </a:pPr>
          <a:r>
            <a:rPr lang="zh-CN" altLang="en-US" sz="3200" b="1" kern="1200" dirty="0">
              <a:solidFill>
                <a:srgbClr val="203864"/>
              </a:solidFill>
            </a:rPr>
            <a:t>获取密钥</a:t>
          </a:r>
          <a:r>
            <a:rPr lang="en-US" altLang="zh-CN" sz="3200" b="1" kern="1200" dirty="0">
              <a:solidFill>
                <a:srgbClr val="203864"/>
              </a:solidFill>
            </a:rPr>
            <a:t>k</a:t>
          </a:r>
          <a:r>
            <a:rPr lang="zh-CN" altLang="en-US" sz="3200" b="1" kern="1200" dirty="0">
              <a:solidFill>
                <a:srgbClr val="203864"/>
              </a:solidFill>
            </a:rPr>
            <a:t>所对应的度量分数</a:t>
          </a:r>
        </a:p>
      </dsp:txBody>
      <dsp:txXfrm>
        <a:off x="2801983" y="1289465"/>
        <a:ext cx="2250728" cy="1456620"/>
      </dsp:txXfrm>
    </dsp:sp>
    <dsp:sp modelId="{A92884CC-8F75-45A9-9626-85C51FAAF202}">
      <dsp:nvSpPr>
        <dsp:cNvPr id="0" name=""/>
        <dsp:cNvSpPr/>
      </dsp:nvSpPr>
      <dsp:spPr>
        <a:xfrm>
          <a:off x="5444472" y="1210665"/>
          <a:ext cx="2408328" cy="1614220"/>
        </a:xfrm>
        <a:prstGeom prst="roundRect">
          <a:avLst/>
        </a:prstGeom>
        <a:solidFill>
          <a:srgbClr val="ED7D31">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1422400">
            <a:lnSpc>
              <a:spcPct val="90000"/>
            </a:lnSpc>
            <a:spcBef>
              <a:spcPct val="0"/>
            </a:spcBef>
            <a:spcAft>
              <a:spcPct val="35000"/>
            </a:spcAft>
          </a:pPr>
          <a:r>
            <a:rPr lang="zh-CN" altLang="en-US" sz="3200" b="1" kern="1200" dirty="0">
              <a:solidFill>
                <a:srgbClr val="203864"/>
              </a:solidFill>
            </a:rPr>
            <a:t>对比猜测密钥的值</a:t>
          </a:r>
        </a:p>
      </dsp:txBody>
      <dsp:txXfrm>
        <a:off x="5523272" y="1289465"/>
        <a:ext cx="2250728" cy="14566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FB6A8C-1851-48A9-9B71-A35154A2CE81}" type="datetime1">
              <a:rPr lang="zh-CN" altLang="en-US" smtClean="0"/>
              <a:t>2018/2/26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第页 共几页</a:t>
            </a: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84CC12-A4B0-4601-ADB1-A6B8FA90ECD0}" type="slidenum">
              <a:rPr lang="zh-CN" altLang="en-US" smtClean="0"/>
              <a:t>‹#›</a:t>
            </a:fld>
            <a:endParaRPr lang="zh-CN" altLang="en-US"/>
          </a:p>
        </p:txBody>
      </p:sp>
    </p:spTree>
    <p:extLst>
      <p:ext uri="{BB962C8B-B14F-4D97-AF65-F5344CB8AC3E}">
        <p14:creationId xmlns:p14="http://schemas.microsoft.com/office/powerpoint/2010/main" val="125821013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1CBE9-6BF2-4ED3-9190-FF15310012E5}" type="datetime1">
              <a:rPr lang="zh-CN" altLang="en-US" smtClean="0"/>
              <a:t>2018/2/26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第页 共几页</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E7A5B8-035B-45A0-BD5D-CC18507CB2CF}" type="slidenum">
              <a:rPr lang="zh-CN" altLang="en-US" smtClean="0"/>
              <a:t>‹#›</a:t>
            </a:fld>
            <a:endParaRPr lang="zh-CN" altLang="en-US"/>
          </a:p>
        </p:txBody>
      </p:sp>
    </p:spTree>
    <p:extLst>
      <p:ext uri="{BB962C8B-B14F-4D97-AF65-F5344CB8AC3E}">
        <p14:creationId xmlns:p14="http://schemas.microsoft.com/office/powerpoint/2010/main" val="203057567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r>
              <a:rPr lang="zh-CN" altLang="en-US"/>
              <a:t>第页 共几页</a:t>
            </a:r>
          </a:p>
        </p:txBody>
      </p:sp>
      <p:sp>
        <p:nvSpPr>
          <p:cNvPr id="5" name="灯片编号占位符 4"/>
          <p:cNvSpPr>
            <a:spLocks noGrp="1"/>
          </p:cNvSpPr>
          <p:nvPr>
            <p:ph type="sldNum" sz="quarter" idx="11"/>
          </p:nvPr>
        </p:nvSpPr>
        <p:spPr/>
        <p:txBody>
          <a:bodyPr/>
          <a:lstStyle/>
          <a:p>
            <a:fld id="{02E7A5B8-035B-45A0-BD5D-CC18507CB2CF}" type="slidenum">
              <a:rPr lang="zh-CN" altLang="en-US" smtClean="0"/>
              <a:t>17</a:t>
            </a:fld>
            <a:endParaRPr lang="zh-CN" altLang="en-US"/>
          </a:p>
        </p:txBody>
      </p:sp>
    </p:spTree>
    <p:extLst>
      <p:ext uri="{BB962C8B-B14F-4D97-AF65-F5344CB8AC3E}">
        <p14:creationId xmlns:p14="http://schemas.microsoft.com/office/powerpoint/2010/main" val="30980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9AFBEE4-5411-4AE7-AA22-C0D3B798A5E6}" type="datetime1">
              <a:rPr lang="zh-CN" altLang="en-US" smtClean="0"/>
              <a:t>2018/2/26</a:t>
            </a:fld>
            <a:endParaRPr lang="zh-CN" altLang="en-US"/>
          </a:p>
        </p:txBody>
      </p:sp>
      <p:sp>
        <p:nvSpPr>
          <p:cNvPr id="5" name="Footer Placeholder 4"/>
          <p:cNvSpPr>
            <a:spLocks noGrp="1"/>
          </p:cNvSpPr>
          <p:nvPr>
            <p:ph type="ftr" sz="quarter" idx="11"/>
          </p:nvPr>
        </p:nvSpPr>
        <p:spPr/>
        <p:txBody>
          <a:bodyPr/>
          <a:lstStyle/>
          <a:p>
            <a:r>
              <a:rPr lang="zh-CN" altLang="en-US"/>
              <a:t>共</a:t>
            </a:r>
            <a:r>
              <a:rPr lang="en-US" altLang="zh-CN"/>
              <a:t>29</a:t>
            </a:r>
            <a:r>
              <a:rPr lang="zh-CN" altLang="en-US"/>
              <a:t>页</a:t>
            </a: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5AEDF57-9D06-4E13-904E-AFC0368C96F3}" type="slidenum">
              <a:rPr lang="zh-CN" altLang="en-US" smtClean="0"/>
              <a:t>‹#›</a:t>
            </a:fld>
            <a:endParaRPr lang="zh-CN" altLang="en-US"/>
          </a:p>
        </p:txBody>
      </p:sp>
    </p:spTree>
    <p:extLst>
      <p:ext uri="{BB962C8B-B14F-4D97-AF65-F5344CB8AC3E}">
        <p14:creationId xmlns:p14="http://schemas.microsoft.com/office/powerpoint/2010/main" val="4114251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3B2FCCF-18B9-4584-ACD7-0ED5CA4D8235}" type="datetime1">
              <a:rPr lang="zh-CN" altLang="en-US" smtClean="0"/>
              <a:t>2018/2/26</a:t>
            </a:fld>
            <a:endParaRPr lang="zh-CN" altLang="en-US"/>
          </a:p>
        </p:txBody>
      </p:sp>
      <p:sp>
        <p:nvSpPr>
          <p:cNvPr id="5" name="Footer Placeholder 4"/>
          <p:cNvSpPr>
            <a:spLocks noGrp="1"/>
          </p:cNvSpPr>
          <p:nvPr>
            <p:ph type="ftr" sz="quarter" idx="11"/>
          </p:nvPr>
        </p:nvSpPr>
        <p:spPr/>
        <p:txBody>
          <a:bodyPr/>
          <a:lstStyle/>
          <a:p>
            <a:r>
              <a:rPr lang="zh-CN" altLang="en-US"/>
              <a:t>共</a:t>
            </a:r>
            <a:r>
              <a:rPr lang="en-US" altLang="zh-CN"/>
              <a:t>29</a:t>
            </a:r>
            <a:r>
              <a:rPr lang="zh-CN" altLang="en-US"/>
              <a:t>页</a:t>
            </a: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5AEDF57-9D06-4E13-904E-AFC0368C96F3}" type="slidenum">
              <a:rPr lang="zh-CN" altLang="en-US" smtClean="0"/>
              <a:t>‹#›</a:t>
            </a:fld>
            <a:endParaRPr lang="zh-CN" altLang="en-US"/>
          </a:p>
        </p:txBody>
      </p:sp>
    </p:spTree>
    <p:extLst>
      <p:ext uri="{BB962C8B-B14F-4D97-AF65-F5344CB8AC3E}">
        <p14:creationId xmlns:p14="http://schemas.microsoft.com/office/powerpoint/2010/main" val="90428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BFC623E-1E97-4F41-88F8-BA25009E3928}" type="datetime1">
              <a:rPr lang="zh-CN" altLang="en-US" smtClean="0"/>
              <a:t>2018/2/26</a:t>
            </a:fld>
            <a:endParaRPr lang="zh-CN" altLang="en-US"/>
          </a:p>
        </p:txBody>
      </p:sp>
      <p:sp>
        <p:nvSpPr>
          <p:cNvPr id="5" name="Footer Placeholder 4"/>
          <p:cNvSpPr>
            <a:spLocks noGrp="1"/>
          </p:cNvSpPr>
          <p:nvPr>
            <p:ph type="ftr" sz="quarter" idx="11"/>
          </p:nvPr>
        </p:nvSpPr>
        <p:spPr/>
        <p:txBody>
          <a:bodyPr/>
          <a:lstStyle/>
          <a:p>
            <a:r>
              <a:rPr lang="zh-CN" altLang="en-US"/>
              <a:t>共</a:t>
            </a:r>
            <a:r>
              <a:rPr lang="en-US" altLang="zh-CN"/>
              <a:t>29</a:t>
            </a:r>
            <a:r>
              <a:rPr lang="zh-CN" altLang="en-US"/>
              <a:t>页</a:t>
            </a: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5AEDF57-9D06-4E13-904E-AFC0368C96F3}"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9187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FC8374F1-6449-480C-BE4C-D166E083794C}" type="datetime1">
              <a:rPr lang="zh-CN" altLang="en-US" smtClean="0"/>
              <a:t>2018/2/26</a:t>
            </a:fld>
            <a:endParaRPr lang="zh-CN" altLang="en-US"/>
          </a:p>
        </p:txBody>
      </p:sp>
      <p:sp>
        <p:nvSpPr>
          <p:cNvPr id="6" name="Footer Placeholder 5"/>
          <p:cNvSpPr>
            <a:spLocks noGrp="1"/>
          </p:cNvSpPr>
          <p:nvPr>
            <p:ph type="ftr" sz="quarter" idx="11"/>
          </p:nvPr>
        </p:nvSpPr>
        <p:spPr/>
        <p:txBody>
          <a:bodyPr/>
          <a:lstStyle/>
          <a:p>
            <a:r>
              <a:rPr lang="zh-CN" altLang="en-US"/>
              <a:t>共</a:t>
            </a:r>
            <a:r>
              <a:rPr lang="en-US" altLang="zh-CN"/>
              <a:t>29</a:t>
            </a:r>
            <a:r>
              <a:rPr lang="zh-CN" altLang="en-US"/>
              <a:t>页</a:t>
            </a: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5AEDF57-9D06-4E13-904E-AFC0368C96F3}" type="slidenum">
              <a:rPr lang="zh-CN" altLang="en-US" smtClean="0"/>
              <a:t>‹#›</a:t>
            </a:fld>
            <a:endParaRPr lang="zh-CN" altLang="en-US"/>
          </a:p>
        </p:txBody>
      </p:sp>
    </p:spTree>
    <p:extLst>
      <p:ext uri="{BB962C8B-B14F-4D97-AF65-F5344CB8AC3E}">
        <p14:creationId xmlns:p14="http://schemas.microsoft.com/office/powerpoint/2010/main" val="277208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C20D5F32-196C-478C-BB04-34C6B5680C18}" type="datetime1">
              <a:rPr lang="zh-CN" altLang="en-US" smtClean="0"/>
              <a:t>2018/2/26</a:t>
            </a:fld>
            <a:endParaRPr lang="zh-CN" altLang="en-US"/>
          </a:p>
        </p:txBody>
      </p:sp>
      <p:sp>
        <p:nvSpPr>
          <p:cNvPr id="6" name="Footer Placeholder 5"/>
          <p:cNvSpPr>
            <a:spLocks noGrp="1"/>
          </p:cNvSpPr>
          <p:nvPr>
            <p:ph type="ftr" sz="quarter" idx="11"/>
          </p:nvPr>
        </p:nvSpPr>
        <p:spPr/>
        <p:txBody>
          <a:bodyPr/>
          <a:lstStyle/>
          <a:p>
            <a:r>
              <a:rPr lang="zh-CN" altLang="en-US"/>
              <a:t>共</a:t>
            </a:r>
            <a:r>
              <a:rPr lang="en-US" altLang="zh-CN"/>
              <a:t>29</a:t>
            </a:r>
            <a:r>
              <a:rPr lang="zh-CN" altLang="en-US"/>
              <a:t>页</a:t>
            </a: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5AEDF57-9D06-4E13-904E-AFC0368C96F3}"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557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F4BF18E2-F6DA-49A6-B082-FBA76A9A3C4E}" type="datetime1">
              <a:rPr lang="zh-CN" altLang="en-US" smtClean="0"/>
              <a:t>2018/2/26</a:t>
            </a:fld>
            <a:endParaRPr lang="zh-CN" altLang="en-US"/>
          </a:p>
        </p:txBody>
      </p:sp>
      <p:sp>
        <p:nvSpPr>
          <p:cNvPr id="6" name="Footer Placeholder 5"/>
          <p:cNvSpPr>
            <a:spLocks noGrp="1"/>
          </p:cNvSpPr>
          <p:nvPr>
            <p:ph type="ftr" sz="quarter" idx="11"/>
          </p:nvPr>
        </p:nvSpPr>
        <p:spPr/>
        <p:txBody>
          <a:bodyPr/>
          <a:lstStyle/>
          <a:p>
            <a:r>
              <a:rPr lang="zh-CN" altLang="en-US"/>
              <a:t>共</a:t>
            </a:r>
            <a:r>
              <a:rPr lang="en-US" altLang="zh-CN"/>
              <a:t>29</a:t>
            </a:r>
            <a:r>
              <a:rPr lang="zh-CN" altLang="en-US"/>
              <a:t>页</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5AEDF57-9D06-4E13-904E-AFC0368C96F3}" type="slidenum">
              <a:rPr lang="zh-CN" altLang="en-US" smtClean="0"/>
              <a:t>‹#›</a:t>
            </a:fld>
            <a:endParaRPr lang="zh-CN" altLang="en-US"/>
          </a:p>
        </p:txBody>
      </p:sp>
    </p:spTree>
    <p:extLst>
      <p:ext uri="{BB962C8B-B14F-4D97-AF65-F5344CB8AC3E}">
        <p14:creationId xmlns:p14="http://schemas.microsoft.com/office/powerpoint/2010/main" val="979258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36465AB-6A26-411C-A18F-F45B5038FFBA}" type="datetime1">
              <a:rPr lang="zh-CN" altLang="en-US" smtClean="0"/>
              <a:t>2018/2/26</a:t>
            </a:fld>
            <a:endParaRPr lang="zh-CN" altLang="en-US"/>
          </a:p>
        </p:txBody>
      </p:sp>
      <p:sp>
        <p:nvSpPr>
          <p:cNvPr id="5" name="Footer Placeholder 4"/>
          <p:cNvSpPr>
            <a:spLocks noGrp="1"/>
          </p:cNvSpPr>
          <p:nvPr>
            <p:ph type="ftr" sz="quarter" idx="11"/>
          </p:nvPr>
        </p:nvSpPr>
        <p:spPr/>
        <p:txBody>
          <a:bodyPr/>
          <a:lstStyle/>
          <a:p>
            <a:r>
              <a:rPr lang="zh-CN" altLang="en-US"/>
              <a:t>共</a:t>
            </a:r>
            <a:r>
              <a:rPr lang="en-US" altLang="zh-CN"/>
              <a:t>29</a:t>
            </a:r>
            <a:r>
              <a:rPr lang="zh-CN" altLang="en-US"/>
              <a:t>页</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5AEDF57-9D06-4E13-904E-AFC0368C96F3}" type="slidenum">
              <a:rPr lang="zh-CN" altLang="en-US" smtClean="0"/>
              <a:t>‹#›</a:t>
            </a:fld>
            <a:endParaRPr lang="zh-CN" altLang="en-US"/>
          </a:p>
        </p:txBody>
      </p:sp>
    </p:spTree>
    <p:extLst>
      <p:ext uri="{BB962C8B-B14F-4D97-AF65-F5344CB8AC3E}">
        <p14:creationId xmlns:p14="http://schemas.microsoft.com/office/powerpoint/2010/main" val="1542610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C7844F0-80CA-4367-8EDA-D865EAC7241C}" type="datetime1">
              <a:rPr lang="zh-CN" altLang="en-US" smtClean="0"/>
              <a:t>2018/2/26</a:t>
            </a:fld>
            <a:endParaRPr lang="zh-CN" altLang="en-US"/>
          </a:p>
        </p:txBody>
      </p:sp>
      <p:sp>
        <p:nvSpPr>
          <p:cNvPr id="5" name="Footer Placeholder 4"/>
          <p:cNvSpPr>
            <a:spLocks noGrp="1"/>
          </p:cNvSpPr>
          <p:nvPr>
            <p:ph type="ftr" sz="quarter" idx="11"/>
          </p:nvPr>
        </p:nvSpPr>
        <p:spPr/>
        <p:txBody>
          <a:bodyPr/>
          <a:lstStyle/>
          <a:p>
            <a:r>
              <a:rPr lang="zh-CN" altLang="en-US"/>
              <a:t>共</a:t>
            </a:r>
            <a:r>
              <a:rPr lang="en-US" altLang="zh-CN"/>
              <a:t>29</a:t>
            </a:r>
            <a:r>
              <a:rPr lang="zh-CN" altLang="en-US"/>
              <a:t>页</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5AEDF57-9D06-4E13-904E-AFC0368C96F3}" type="slidenum">
              <a:rPr lang="zh-CN" altLang="en-US" smtClean="0"/>
              <a:t>‹#›</a:t>
            </a:fld>
            <a:endParaRPr lang="zh-CN" altLang="en-US"/>
          </a:p>
        </p:txBody>
      </p:sp>
    </p:spTree>
    <p:extLst>
      <p:ext uri="{BB962C8B-B14F-4D97-AF65-F5344CB8AC3E}">
        <p14:creationId xmlns:p14="http://schemas.microsoft.com/office/powerpoint/2010/main" val="118457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B4E651F-34A5-41F0-8AE2-9B5C77B6792F}" type="datetime1">
              <a:rPr lang="zh-CN" altLang="en-US" smtClean="0"/>
              <a:t>2018/2/26</a:t>
            </a:fld>
            <a:endParaRPr lang="zh-CN" altLang="en-US"/>
          </a:p>
        </p:txBody>
      </p:sp>
      <p:sp>
        <p:nvSpPr>
          <p:cNvPr id="5" name="Footer Placeholder 4"/>
          <p:cNvSpPr>
            <a:spLocks noGrp="1"/>
          </p:cNvSpPr>
          <p:nvPr>
            <p:ph type="ftr" sz="quarter" idx="11"/>
          </p:nvPr>
        </p:nvSpPr>
        <p:spPr/>
        <p:txBody>
          <a:bodyPr/>
          <a:lstStyle/>
          <a:p>
            <a:r>
              <a:rPr lang="zh-CN" altLang="en-US"/>
              <a:t>共</a:t>
            </a:r>
            <a:r>
              <a:rPr lang="en-US" altLang="zh-CN"/>
              <a:t>29</a:t>
            </a:r>
            <a:r>
              <a:rPr lang="zh-CN" altLang="en-US"/>
              <a:t>页</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5AEDF57-9D06-4E13-904E-AFC0368C96F3}" type="slidenum">
              <a:rPr lang="zh-CN" altLang="en-US" smtClean="0"/>
              <a:t>‹#›</a:t>
            </a:fld>
            <a:endParaRPr lang="zh-CN" altLang="en-US"/>
          </a:p>
        </p:txBody>
      </p:sp>
    </p:spTree>
    <p:extLst>
      <p:ext uri="{BB962C8B-B14F-4D97-AF65-F5344CB8AC3E}">
        <p14:creationId xmlns:p14="http://schemas.microsoft.com/office/powerpoint/2010/main" val="2732735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20D792F-C44E-4C07-8797-AC9BDECC38FD}" type="datetime1">
              <a:rPr lang="zh-CN" altLang="en-US" smtClean="0"/>
              <a:t>2018/2/26</a:t>
            </a:fld>
            <a:endParaRPr lang="zh-CN" altLang="en-US"/>
          </a:p>
        </p:txBody>
      </p:sp>
      <p:sp>
        <p:nvSpPr>
          <p:cNvPr id="5" name="Footer Placeholder 4"/>
          <p:cNvSpPr>
            <a:spLocks noGrp="1"/>
          </p:cNvSpPr>
          <p:nvPr>
            <p:ph type="ftr" sz="quarter" idx="11"/>
          </p:nvPr>
        </p:nvSpPr>
        <p:spPr/>
        <p:txBody>
          <a:bodyPr/>
          <a:lstStyle/>
          <a:p>
            <a:r>
              <a:rPr lang="zh-CN" altLang="en-US"/>
              <a:t>共</a:t>
            </a:r>
            <a:r>
              <a:rPr lang="en-US" altLang="zh-CN"/>
              <a:t>29</a:t>
            </a:r>
            <a:r>
              <a:rPr lang="zh-CN" altLang="en-US"/>
              <a:t>页</a:t>
            </a: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5AEDF57-9D06-4E13-904E-AFC0368C96F3}" type="slidenum">
              <a:rPr lang="zh-CN" altLang="en-US" smtClean="0"/>
              <a:t>‹#›</a:t>
            </a:fld>
            <a:endParaRPr lang="zh-CN" altLang="en-US"/>
          </a:p>
        </p:txBody>
      </p:sp>
    </p:spTree>
    <p:extLst>
      <p:ext uri="{BB962C8B-B14F-4D97-AF65-F5344CB8AC3E}">
        <p14:creationId xmlns:p14="http://schemas.microsoft.com/office/powerpoint/2010/main" val="275720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FB7B25E-23A1-43D1-AADF-ED68F0482FE5}" type="datetime1">
              <a:rPr lang="zh-CN" altLang="en-US" smtClean="0"/>
              <a:t>2018/2/26</a:t>
            </a:fld>
            <a:endParaRPr lang="zh-CN" altLang="en-US"/>
          </a:p>
        </p:txBody>
      </p:sp>
      <p:sp>
        <p:nvSpPr>
          <p:cNvPr id="6" name="Footer Placeholder 5"/>
          <p:cNvSpPr>
            <a:spLocks noGrp="1"/>
          </p:cNvSpPr>
          <p:nvPr>
            <p:ph type="ftr" sz="quarter" idx="11"/>
          </p:nvPr>
        </p:nvSpPr>
        <p:spPr/>
        <p:txBody>
          <a:bodyPr/>
          <a:lstStyle/>
          <a:p>
            <a:r>
              <a:rPr lang="zh-CN" altLang="en-US"/>
              <a:t>共</a:t>
            </a:r>
            <a:r>
              <a:rPr lang="en-US" altLang="zh-CN"/>
              <a:t>29</a:t>
            </a:r>
            <a:r>
              <a:rPr lang="zh-CN" altLang="en-US"/>
              <a:t>页</a:t>
            </a: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5AEDF57-9D06-4E13-904E-AFC0368C96F3}" type="slidenum">
              <a:rPr lang="zh-CN" altLang="en-US" smtClean="0"/>
              <a:t>‹#›</a:t>
            </a:fld>
            <a:endParaRPr lang="zh-CN" altLang="en-US"/>
          </a:p>
        </p:txBody>
      </p:sp>
    </p:spTree>
    <p:extLst>
      <p:ext uri="{BB962C8B-B14F-4D97-AF65-F5344CB8AC3E}">
        <p14:creationId xmlns:p14="http://schemas.microsoft.com/office/powerpoint/2010/main" val="29752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DADE745-3F99-4716-BFF9-83307408A352}" type="datetime1">
              <a:rPr lang="zh-CN" altLang="en-US" smtClean="0"/>
              <a:t>2018/2/26</a:t>
            </a:fld>
            <a:endParaRPr lang="zh-CN" altLang="en-US"/>
          </a:p>
        </p:txBody>
      </p:sp>
      <p:sp>
        <p:nvSpPr>
          <p:cNvPr id="8" name="Footer Placeholder 7"/>
          <p:cNvSpPr>
            <a:spLocks noGrp="1"/>
          </p:cNvSpPr>
          <p:nvPr>
            <p:ph type="ftr" sz="quarter" idx="11"/>
          </p:nvPr>
        </p:nvSpPr>
        <p:spPr/>
        <p:txBody>
          <a:bodyPr/>
          <a:lstStyle/>
          <a:p>
            <a:r>
              <a:rPr lang="zh-CN" altLang="en-US"/>
              <a:t>共</a:t>
            </a:r>
            <a:r>
              <a:rPr lang="en-US" altLang="zh-CN"/>
              <a:t>29</a:t>
            </a:r>
            <a:r>
              <a:rPr lang="zh-CN" altLang="en-US"/>
              <a:t>页</a:t>
            </a: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5AEDF57-9D06-4E13-904E-AFC0368C96F3}" type="slidenum">
              <a:rPr lang="zh-CN" altLang="en-US" smtClean="0"/>
              <a:t>‹#›</a:t>
            </a:fld>
            <a:endParaRPr lang="zh-CN" altLang="en-US"/>
          </a:p>
        </p:txBody>
      </p:sp>
    </p:spTree>
    <p:extLst>
      <p:ext uri="{BB962C8B-B14F-4D97-AF65-F5344CB8AC3E}">
        <p14:creationId xmlns:p14="http://schemas.microsoft.com/office/powerpoint/2010/main" val="3103342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2FB2FE-6F8B-498F-ADB9-A1D6DAE7E97E}" type="datetime1">
              <a:rPr lang="zh-CN" altLang="en-US" smtClean="0"/>
              <a:t>2018/2/26</a:t>
            </a:fld>
            <a:endParaRPr lang="zh-CN" altLang="en-US"/>
          </a:p>
        </p:txBody>
      </p:sp>
      <p:sp>
        <p:nvSpPr>
          <p:cNvPr id="4" name="Footer Placeholder 3"/>
          <p:cNvSpPr>
            <a:spLocks noGrp="1"/>
          </p:cNvSpPr>
          <p:nvPr>
            <p:ph type="ftr" sz="quarter" idx="11"/>
          </p:nvPr>
        </p:nvSpPr>
        <p:spPr/>
        <p:txBody>
          <a:bodyPr/>
          <a:lstStyle/>
          <a:p>
            <a:r>
              <a:rPr lang="zh-CN" altLang="en-US"/>
              <a:t>共</a:t>
            </a:r>
            <a:r>
              <a:rPr lang="en-US" altLang="zh-CN"/>
              <a:t>29</a:t>
            </a:r>
            <a:r>
              <a:rPr lang="zh-CN" altLang="en-US"/>
              <a:t>页</a:t>
            </a: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5AEDF57-9D06-4E13-904E-AFC0368C96F3}" type="slidenum">
              <a:rPr lang="zh-CN" altLang="en-US" smtClean="0"/>
              <a:t>‹#›</a:t>
            </a:fld>
            <a:endParaRPr lang="zh-CN" altLang="en-US"/>
          </a:p>
        </p:txBody>
      </p:sp>
    </p:spTree>
    <p:extLst>
      <p:ext uri="{BB962C8B-B14F-4D97-AF65-F5344CB8AC3E}">
        <p14:creationId xmlns:p14="http://schemas.microsoft.com/office/powerpoint/2010/main" val="1542973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25F5B-890E-405E-8577-9072B2A8CCEA}" type="datetime1">
              <a:rPr lang="zh-CN" altLang="en-US" smtClean="0"/>
              <a:t>2018/2/26</a:t>
            </a:fld>
            <a:endParaRPr lang="zh-CN" altLang="en-US"/>
          </a:p>
        </p:txBody>
      </p:sp>
      <p:sp>
        <p:nvSpPr>
          <p:cNvPr id="3" name="Footer Placeholder 2"/>
          <p:cNvSpPr>
            <a:spLocks noGrp="1"/>
          </p:cNvSpPr>
          <p:nvPr>
            <p:ph type="ftr" sz="quarter" idx="11"/>
          </p:nvPr>
        </p:nvSpPr>
        <p:spPr/>
        <p:txBody>
          <a:bodyPr/>
          <a:lstStyle/>
          <a:p>
            <a:r>
              <a:rPr lang="zh-CN" altLang="en-US"/>
              <a:t>共</a:t>
            </a:r>
            <a:r>
              <a:rPr lang="en-US" altLang="zh-CN"/>
              <a:t>29</a:t>
            </a:r>
            <a:r>
              <a:rPr lang="zh-CN" altLang="en-US"/>
              <a:t>页</a:t>
            </a: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5AEDF57-9D06-4E13-904E-AFC0368C96F3}" type="slidenum">
              <a:rPr lang="zh-CN" altLang="en-US" smtClean="0"/>
              <a:t>‹#›</a:t>
            </a:fld>
            <a:endParaRPr lang="zh-CN" altLang="en-US"/>
          </a:p>
        </p:txBody>
      </p:sp>
    </p:spTree>
    <p:extLst>
      <p:ext uri="{BB962C8B-B14F-4D97-AF65-F5344CB8AC3E}">
        <p14:creationId xmlns:p14="http://schemas.microsoft.com/office/powerpoint/2010/main" val="1989742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B9638A0-FD68-4A64-ACB0-F98826945470}" type="datetime1">
              <a:rPr lang="zh-CN" altLang="en-US" smtClean="0"/>
              <a:t>2018/2/26</a:t>
            </a:fld>
            <a:endParaRPr lang="zh-CN" altLang="en-US"/>
          </a:p>
        </p:txBody>
      </p:sp>
      <p:sp>
        <p:nvSpPr>
          <p:cNvPr id="6" name="Footer Placeholder 5"/>
          <p:cNvSpPr>
            <a:spLocks noGrp="1"/>
          </p:cNvSpPr>
          <p:nvPr>
            <p:ph type="ftr" sz="quarter" idx="11"/>
          </p:nvPr>
        </p:nvSpPr>
        <p:spPr/>
        <p:txBody>
          <a:bodyPr/>
          <a:lstStyle/>
          <a:p>
            <a:r>
              <a:rPr lang="zh-CN" altLang="en-US"/>
              <a:t>共</a:t>
            </a:r>
            <a:r>
              <a:rPr lang="en-US" altLang="zh-CN"/>
              <a:t>29</a:t>
            </a:r>
            <a:r>
              <a:rPr lang="zh-CN" altLang="en-US"/>
              <a:t>页</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5AEDF57-9D06-4E13-904E-AFC0368C96F3}" type="slidenum">
              <a:rPr lang="zh-CN" altLang="en-US" smtClean="0"/>
              <a:t>‹#›</a:t>
            </a:fld>
            <a:endParaRPr lang="zh-CN" altLang="en-US"/>
          </a:p>
        </p:txBody>
      </p:sp>
    </p:spTree>
    <p:extLst>
      <p:ext uri="{BB962C8B-B14F-4D97-AF65-F5344CB8AC3E}">
        <p14:creationId xmlns:p14="http://schemas.microsoft.com/office/powerpoint/2010/main" val="296687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B3D4FD1-9BCC-45D6-82C2-1570E431574B}" type="datetime1">
              <a:rPr lang="zh-CN" altLang="en-US" smtClean="0"/>
              <a:t>2018/2/26</a:t>
            </a:fld>
            <a:endParaRPr lang="zh-CN" altLang="en-US"/>
          </a:p>
        </p:txBody>
      </p:sp>
      <p:sp>
        <p:nvSpPr>
          <p:cNvPr id="6" name="Footer Placeholder 5"/>
          <p:cNvSpPr>
            <a:spLocks noGrp="1"/>
          </p:cNvSpPr>
          <p:nvPr>
            <p:ph type="ftr" sz="quarter" idx="11"/>
          </p:nvPr>
        </p:nvSpPr>
        <p:spPr/>
        <p:txBody>
          <a:bodyPr/>
          <a:lstStyle/>
          <a:p>
            <a:r>
              <a:rPr lang="zh-CN" altLang="en-US"/>
              <a:t>共</a:t>
            </a:r>
            <a:r>
              <a:rPr lang="en-US" altLang="zh-CN"/>
              <a:t>29</a:t>
            </a:r>
            <a:r>
              <a:rPr lang="zh-CN" altLang="en-US"/>
              <a:t>页</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5AEDF57-9D06-4E13-904E-AFC0368C96F3}" type="slidenum">
              <a:rPr lang="zh-CN" altLang="en-US" smtClean="0"/>
              <a:t>‹#›</a:t>
            </a:fld>
            <a:endParaRPr lang="zh-CN" altLang="en-US"/>
          </a:p>
        </p:txBody>
      </p:sp>
    </p:spTree>
    <p:extLst>
      <p:ext uri="{BB962C8B-B14F-4D97-AF65-F5344CB8AC3E}">
        <p14:creationId xmlns:p14="http://schemas.microsoft.com/office/powerpoint/2010/main" val="383977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A0F06FF-DD1A-46F1-804E-62F916530A74}" type="datetime1">
              <a:rPr lang="zh-CN" altLang="en-US" smtClean="0"/>
              <a:t>2018/2/26</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zh-CN" altLang="en-US"/>
              <a:t>共</a:t>
            </a:r>
            <a:r>
              <a:rPr lang="en-US" altLang="zh-CN"/>
              <a:t>29</a:t>
            </a:r>
            <a:r>
              <a:rPr lang="zh-CN" altLang="en-US"/>
              <a:t>页</a:t>
            </a: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5AEDF57-9D06-4E13-904E-AFC0368C96F3}" type="slidenum">
              <a:rPr lang="zh-CN" altLang="en-US" smtClean="0"/>
              <a:t>‹#›</a:t>
            </a:fld>
            <a:endParaRPr lang="zh-CN" altLang="en-US"/>
          </a:p>
        </p:txBody>
      </p:sp>
    </p:spTree>
    <p:extLst>
      <p:ext uri="{BB962C8B-B14F-4D97-AF65-F5344CB8AC3E}">
        <p14:creationId xmlns:p14="http://schemas.microsoft.com/office/powerpoint/2010/main" val="395497363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7969" y="1107831"/>
            <a:ext cx="6600451" cy="2262781"/>
          </a:xfrm>
        </p:spPr>
        <p:txBody>
          <a:bodyPr>
            <a:normAutofit fontScale="90000"/>
          </a:bodyPr>
          <a:lstStyle/>
          <a:p>
            <a:r>
              <a:rPr lang="zh-CN" altLang="en-US" dirty="0"/>
              <a:t>面向移动设备的</a:t>
            </a:r>
            <a:r>
              <a:rPr lang="en-US" altLang="zh-CN" dirty="0"/>
              <a:t>cache</a:t>
            </a:r>
            <a:r>
              <a:rPr lang="zh-CN" altLang="en-US" dirty="0"/>
              <a:t>攻击关键技术研究</a:t>
            </a:r>
          </a:p>
        </p:txBody>
      </p:sp>
      <p:sp>
        <p:nvSpPr>
          <p:cNvPr id="3" name="副标题 2"/>
          <p:cNvSpPr>
            <a:spLocks noGrp="1"/>
          </p:cNvSpPr>
          <p:nvPr>
            <p:ph type="subTitle" idx="1"/>
          </p:nvPr>
        </p:nvSpPr>
        <p:spPr>
          <a:xfrm>
            <a:off x="5829300" y="4331799"/>
            <a:ext cx="2171700" cy="1110639"/>
          </a:xfrm>
        </p:spPr>
        <p:txBody>
          <a:bodyPr>
            <a:normAutofit fontScale="92500" lnSpcReduction="10000"/>
          </a:bodyPr>
          <a:lstStyle/>
          <a:p>
            <a:pPr algn="l"/>
            <a:r>
              <a:rPr lang="zh-CN" altLang="en-US" dirty="0"/>
              <a:t>答辩人     ：  李勃</a:t>
            </a:r>
            <a:endParaRPr lang="en-US" altLang="zh-CN" dirty="0"/>
          </a:p>
          <a:p>
            <a:pPr algn="l"/>
            <a:r>
              <a:rPr lang="zh-CN" altLang="en-US" dirty="0"/>
              <a:t>学号：</a:t>
            </a:r>
            <a:r>
              <a:rPr lang="en-US" altLang="zh-CN" dirty="0"/>
              <a:t>SY1506402</a:t>
            </a:r>
          </a:p>
          <a:p>
            <a:pPr algn="l"/>
            <a:r>
              <a:rPr lang="zh-CN" altLang="en-US" dirty="0"/>
              <a:t>导师  ： 姜博导师</a:t>
            </a:r>
          </a:p>
        </p:txBody>
      </p:sp>
      <p:sp>
        <p:nvSpPr>
          <p:cNvPr id="6" name="灯片编号占位符 5"/>
          <p:cNvSpPr>
            <a:spLocks noGrp="1"/>
          </p:cNvSpPr>
          <p:nvPr>
            <p:ph type="sldNum" sz="quarter" idx="12"/>
          </p:nvPr>
        </p:nvSpPr>
        <p:spPr/>
        <p:txBody>
          <a:bodyPr/>
          <a:lstStyle/>
          <a:p>
            <a:fld id="{75AEDF57-9D06-4E13-904E-AFC0368C96F3}" type="slidenum">
              <a:rPr lang="zh-CN" altLang="en-US" smtClean="0"/>
              <a:t>1</a:t>
            </a:fld>
            <a:endParaRPr lang="zh-CN" altLang="en-US"/>
          </a:p>
        </p:txBody>
      </p:sp>
      <p:sp>
        <p:nvSpPr>
          <p:cNvPr id="5" name="页脚占位符 4"/>
          <p:cNvSpPr>
            <a:spLocks noGrp="1"/>
          </p:cNvSpPr>
          <p:nvPr>
            <p:ph type="ftr" sz="quarter" idx="11"/>
          </p:nvPr>
        </p:nvSpPr>
        <p:spPr/>
        <p:txBody>
          <a:bodyPr/>
          <a:lstStyle/>
          <a:p>
            <a:r>
              <a:rPr lang="zh-CN" altLang="en-US"/>
              <a:t>共</a:t>
            </a:r>
            <a:r>
              <a:rPr lang="en-US" altLang="zh-CN"/>
              <a:t>29</a:t>
            </a:r>
            <a:r>
              <a:rPr lang="zh-CN" altLang="en-US"/>
              <a:t>页</a:t>
            </a:r>
          </a:p>
        </p:txBody>
      </p:sp>
    </p:spTree>
    <p:extLst>
      <p:ext uri="{BB962C8B-B14F-4D97-AF65-F5344CB8AC3E}">
        <p14:creationId xmlns:p14="http://schemas.microsoft.com/office/powerpoint/2010/main" val="279755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Prime + Probe</a:t>
            </a:r>
            <a:endParaRPr lang="zh-CN" altLang="en-US" b="1" dirty="0"/>
          </a:p>
        </p:txBody>
      </p:sp>
      <p:graphicFrame>
        <p:nvGraphicFramePr>
          <p:cNvPr id="6" name="表格 5"/>
          <p:cNvGraphicFramePr>
            <a:graphicFrameLocks noGrp="1"/>
          </p:cNvGraphicFramePr>
          <p:nvPr>
            <p:extLst/>
          </p:nvPr>
        </p:nvGraphicFramePr>
        <p:xfrm>
          <a:off x="1274618" y="2585108"/>
          <a:ext cx="800595" cy="2346184"/>
        </p:xfrm>
        <a:graphic>
          <a:graphicData uri="http://schemas.openxmlformats.org/drawingml/2006/table">
            <a:tbl>
              <a:tblPr firstRow="1" bandRow="1">
                <a:tableStyleId>{284E427A-3D55-4303-BF80-6455036E1DE7}</a:tableStyleId>
              </a:tblPr>
              <a:tblGrid>
                <a:gridCol w="800595">
                  <a:extLst>
                    <a:ext uri="{9D8B030D-6E8A-4147-A177-3AD203B41FA5}">
                      <a16:colId xmlns:a16="http://schemas.microsoft.com/office/drawing/2014/main" val="2629481640"/>
                    </a:ext>
                  </a:extLst>
                </a:gridCol>
              </a:tblGrid>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9765876"/>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8556277"/>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9802255"/>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2945948"/>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99014"/>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2367987"/>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53676"/>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7721390"/>
                  </a:ext>
                </a:extLst>
              </a:tr>
            </a:tbl>
          </a:graphicData>
        </a:graphic>
      </p:graphicFrame>
      <p:graphicFrame>
        <p:nvGraphicFramePr>
          <p:cNvPr id="7" name="表格 6"/>
          <p:cNvGraphicFramePr>
            <a:graphicFrameLocks noGrp="1"/>
          </p:cNvGraphicFramePr>
          <p:nvPr>
            <p:extLst/>
          </p:nvPr>
        </p:nvGraphicFramePr>
        <p:xfrm>
          <a:off x="7267205" y="2585108"/>
          <a:ext cx="800595" cy="2346184"/>
        </p:xfrm>
        <a:graphic>
          <a:graphicData uri="http://schemas.openxmlformats.org/drawingml/2006/table">
            <a:tbl>
              <a:tblPr firstRow="1" bandRow="1">
                <a:tableStyleId>{2D5ABB26-0587-4C30-8999-92F81FD0307C}</a:tableStyleId>
              </a:tblPr>
              <a:tblGrid>
                <a:gridCol w="800595">
                  <a:extLst>
                    <a:ext uri="{9D8B030D-6E8A-4147-A177-3AD203B41FA5}">
                      <a16:colId xmlns:a16="http://schemas.microsoft.com/office/drawing/2014/main" val="2629481640"/>
                    </a:ext>
                  </a:extLst>
                </a:gridCol>
              </a:tblGrid>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9765876"/>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8556277"/>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59802255"/>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862945948"/>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99014"/>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2367987"/>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53676"/>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7721390"/>
                  </a:ext>
                </a:extLst>
              </a:tr>
            </a:tbl>
          </a:graphicData>
        </a:graphic>
      </p:graphicFrame>
      <p:graphicFrame>
        <p:nvGraphicFramePr>
          <p:cNvPr id="8" name="表格 7"/>
          <p:cNvGraphicFramePr>
            <a:graphicFrameLocks noGrp="1"/>
          </p:cNvGraphicFramePr>
          <p:nvPr>
            <p:extLst/>
          </p:nvPr>
        </p:nvGraphicFramePr>
        <p:xfrm>
          <a:off x="2805794" y="3813413"/>
          <a:ext cx="3730832" cy="1127760"/>
        </p:xfrm>
        <a:graphic>
          <a:graphicData uri="http://schemas.openxmlformats.org/drawingml/2006/table">
            <a:tbl>
              <a:tblPr firstRow="1" bandRow="1">
                <a:tableStyleId>{69CF1AB2-1976-4502-BF36-3FF5EA218861}</a:tableStyleId>
              </a:tblPr>
              <a:tblGrid>
                <a:gridCol w="466354">
                  <a:extLst>
                    <a:ext uri="{9D8B030D-6E8A-4147-A177-3AD203B41FA5}">
                      <a16:colId xmlns:a16="http://schemas.microsoft.com/office/drawing/2014/main" val="2523335612"/>
                    </a:ext>
                  </a:extLst>
                </a:gridCol>
                <a:gridCol w="466354">
                  <a:extLst>
                    <a:ext uri="{9D8B030D-6E8A-4147-A177-3AD203B41FA5}">
                      <a16:colId xmlns:a16="http://schemas.microsoft.com/office/drawing/2014/main" val="119823635"/>
                    </a:ext>
                  </a:extLst>
                </a:gridCol>
                <a:gridCol w="466354">
                  <a:extLst>
                    <a:ext uri="{9D8B030D-6E8A-4147-A177-3AD203B41FA5}">
                      <a16:colId xmlns:a16="http://schemas.microsoft.com/office/drawing/2014/main" val="1002043361"/>
                    </a:ext>
                  </a:extLst>
                </a:gridCol>
                <a:gridCol w="466354">
                  <a:extLst>
                    <a:ext uri="{9D8B030D-6E8A-4147-A177-3AD203B41FA5}">
                      <a16:colId xmlns:a16="http://schemas.microsoft.com/office/drawing/2014/main" val="2631121288"/>
                    </a:ext>
                  </a:extLst>
                </a:gridCol>
                <a:gridCol w="466354">
                  <a:extLst>
                    <a:ext uri="{9D8B030D-6E8A-4147-A177-3AD203B41FA5}">
                      <a16:colId xmlns:a16="http://schemas.microsoft.com/office/drawing/2014/main" val="3117296937"/>
                    </a:ext>
                  </a:extLst>
                </a:gridCol>
                <a:gridCol w="466354">
                  <a:extLst>
                    <a:ext uri="{9D8B030D-6E8A-4147-A177-3AD203B41FA5}">
                      <a16:colId xmlns:a16="http://schemas.microsoft.com/office/drawing/2014/main" val="2604838062"/>
                    </a:ext>
                  </a:extLst>
                </a:gridCol>
                <a:gridCol w="466354">
                  <a:extLst>
                    <a:ext uri="{9D8B030D-6E8A-4147-A177-3AD203B41FA5}">
                      <a16:colId xmlns:a16="http://schemas.microsoft.com/office/drawing/2014/main" val="1651520794"/>
                    </a:ext>
                  </a:extLst>
                </a:gridCol>
                <a:gridCol w="466354">
                  <a:extLst>
                    <a:ext uri="{9D8B030D-6E8A-4147-A177-3AD203B41FA5}">
                      <a16:colId xmlns:a16="http://schemas.microsoft.com/office/drawing/2014/main" val="1261924045"/>
                    </a:ext>
                  </a:extLst>
                </a:gridCol>
              </a:tblGrid>
              <a:tr h="279470">
                <a:tc gridSpan="8">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527281637"/>
                  </a:ext>
                </a:extLst>
              </a:tr>
              <a:tr h="279470">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solidFill>
                          <a:srgbClr val="0070C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851603699"/>
                  </a:ext>
                </a:extLst>
              </a:tr>
              <a:tr h="279470">
                <a:tc gridSpan="8">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78004639"/>
                  </a:ext>
                </a:extLst>
              </a:tr>
              <a:tr h="279470">
                <a:tc gridSpan="8">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05228805"/>
                  </a:ext>
                </a:extLst>
              </a:tr>
            </a:tbl>
          </a:graphicData>
        </a:graphic>
      </p:graphicFrame>
      <p:sp>
        <p:nvSpPr>
          <p:cNvPr id="56" name="文本框 55"/>
          <p:cNvSpPr txBox="1"/>
          <p:nvPr/>
        </p:nvSpPr>
        <p:spPr>
          <a:xfrm>
            <a:off x="868878" y="2232039"/>
            <a:ext cx="1612075" cy="300082"/>
          </a:xfrm>
          <a:prstGeom prst="rect">
            <a:avLst/>
          </a:prstGeom>
          <a:noFill/>
        </p:spPr>
        <p:txBody>
          <a:bodyPr wrap="square" rtlCol="0">
            <a:spAutoFit/>
          </a:bodyPr>
          <a:lstStyle/>
          <a:p>
            <a:r>
              <a:rPr lang="zh-CN" altLang="en-US" sz="1350" dirty="0"/>
              <a:t>进攻程序地址空间</a:t>
            </a:r>
          </a:p>
        </p:txBody>
      </p:sp>
      <p:sp>
        <p:nvSpPr>
          <p:cNvPr id="57" name="文本框 56"/>
          <p:cNvSpPr txBox="1"/>
          <p:nvPr/>
        </p:nvSpPr>
        <p:spPr>
          <a:xfrm>
            <a:off x="4141519" y="2232039"/>
            <a:ext cx="808549" cy="300082"/>
          </a:xfrm>
          <a:prstGeom prst="rect">
            <a:avLst/>
          </a:prstGeom>
          <a:noFill/>
        </p:spPr>
        <p:txBody>
          <a:bodyPr wrap="square" rtlCol="0">
            <a:spAutoFit/>
          </a:bodyPr>
          <a:lstStyle/>
          <a:p>
            <a:r>
              <a:rPr lang="en-US" altLang="zh-CN" sz="1350" dirty="0"/>
              <a:t>cache</a:t>
            </a:r>
            <a:endParaRPr lang="zh-CN" altLang="en-US" sz="1350" dirty="0"/>
          </a:p>
        </p:txBody>
      </p:sp>
      <p:sp>
        <p:nvSpPr>
          <p:cNvPr id="58" name="文本框 57"/>
          <p:cNvSpPr txBox="1"/>
          <p:nvPr/>
        </p:nvSpPr>
        <p:spPr>
          <a:xfrm>
            <a:off x="6724403" y="2216687"/>
            <a:ext cx="1727860" cy="300082"/>
          </a:xfrm>
          <a:prstGeom prst="rect">
            <a:avLst/>
          </a:prstGeom>
          <a:noFill/>
        </p:spPr>
        <p:txBody>
          <a:bodyPr wrap="square" rtlCol="0">
            <a:spAutoFit/>
          </a:bodyPr>
          <a:lstStyle/>
          <a:p>
            <a:r>
              <a:rPr lang="zh-CN" altLang="en-US" sz="1350" dirty="0"/>
              <a:t>被攻击程序地址空间</a:t>
            </a:r>
          </a:p>
        </p:txBody>
      </p:sp>
      <p:sp>
        <p:nvSpPr>
          <p:cNvPr id="14" name="文本框 13"/>
          <p:cNvSpPr txBox="1"/>
          <p:nvPr/>
        </p:nvSpPr>
        <p:spPr>
          <a:xfrm>
            <a:off x="1274618" y="5078928"/>
            <a:ext cx="5262008" cy="715581"/>
          </a:xfrm>
          <a:prstGeom prst="rect">
            <a:avLst/>
          </a:prstGeom>
          <a:noFill/>
        </p:spPr>
        <p:txBody>
          <a:bodyPr wrap="square" rtlCol="0">
            <a:spAutoFit/>
          </a:bodyPr>
          <a:lstStyle/>
          <a:p>
            <a:r>
              <a:rPr lang="en-US" altLang="zh-CN" sz="1350" dirty="0"/>
              <a:t>Step 0</a:t>
            </a:r>
            <a:r>
              <a:rPr lang="zh-CN" altLang="en-US" sz="1350" dirty="0"/>
              <a:t>： 攻击程序填充</a:t>
            </a:r>
            <a:r>
              <a:rPr lang="en-US" altLang="zh-CN" sz="1350" dirty="0"/>
              <a:t>cache set</a:t>
            </a:r>
            <a:r>
              <a:rPr lang="zh-CN" altLang="en-US" sz="1350" dirty="0"/>
              <a:t>（</a:t>
            </a:r>
            <a:r>
              <a:rPr lang="en-US" altLang="zh-CN" sz="1350" dirty="0"/>
              <a:t>prime</a:t>
            </a:r>
            <a:r>
              <a:rPr lang="zh-CN" altLang="en-US" sz="1350" dirty="0"/>
              <a:t>）</a:t>
            </a:r>
            <a:endParaRPr lang="en-US" altLang="zh-CN" sz="1350" dirty="0"/>
          </a:p>
          <a:p>
            <a:r>
              <a:rPr lang="en-US" altLang="zh-CN" sz="1350" dirty="0"/>
              <a:t>Step 1</a:t>
            </a:r>
            <a:r>
              <a:rPr lang="zh-CN" altLang="en-US" sz="1350" dirty="0"/>
              <a:t>： 被攻击程序执行加密操作占用某些</a:t>
            </a:r>
            <a:r>
              <a:rPr lang="en-US" altLang="zh-CN" sz="1350" dirty="0"/>
              <a:t>cache line</a:t>
            </a:r>
          </a:p>
          <a:p>
            <a:r>
              <a:rPr lang="en-US" altLang="zh-CN" sz="1350" dirty="0"/>
              <a:t>Step 2</a:t>
            </a:r>
            <a:r>
              <a:rPr lang="zh-CN" altLang="en-US" sz="1350" dirty="0"/>
              <a:t>： 攻击程序探取数据判断数据是否还在</a:t>
            </a:r>
            <a:r>
              <a:rPr lang="en-US" altLang="zh-CN" sz="1350" dirty="0"/>
              <a:t>cache</a:t>
            </a:r>
            <a:r>
              <a:rPr lang="zh-CN" altLang="en-US" sz="1350" dirty="0"/>
              <a:t>（</a:t>
            </a:r>
            <a:r>
              <a:rPr lang="en-US" altLang="zh-CN" sz="1350" dirty="0"/>
              <a:t>probe</a:t>
            </a:r>
            <a:r>
              <a:rPr lang="zh-CN" altLang="en-US" sz="1350" dirty="0"/>
              <a:t>）</a:t>
            </a:r>
          </a:p>
        </p:txBody>
      </p:sp>
      <p:cxnSp>
        <p:nvCxnSpPr>
          <p:cNvPr id="4" name="曲线连接符 3"/>
          <p:cNvCxnSpPr/>
          <p:nvPr/>
        </p:nvCxnSpPr>
        <p:spPr>
          <a:xfrm>
            <a:off x="2075213" y="3306535"/>
            <a:ext cx="1897083" cy="765959"/>
          </a:xfrm>
          <a:prstGeom prst="curvedConnector3">
            <a:avLst>
              <a:gd name="adj1" fmla="val 99765"/>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54135" y="3021528"/>
            <a:ext cx="1398320" cy="300082"/>
          </a:xfrm>
          <a:prstGeom prst="rect">
            <a:avLst/>
          </a:prstGeom>
          <a:noFill/>
        </p:spPr>
        <p:txBody>
          <a:bodyPr wrap="square" rtlCol="0">
            <a:spAutoFit/>
          </a:bodyPr>
          <a:lstStyle/>
          <a:p>
            <a:r>
              <a:rPr lang="zh-CN" altLang="en-US" sz="1350" dirty="0"/>
              <a:t>慢速访问</a:t>
            </a:r>
          </a:p>
        </p:txBody>
      </p:sp>
      <p:sp>
        <p:nvSpPr>
          <p:cNvPr id="5" name="灯片编号占位符 4"/>
          <p:cNvSpPr>
            <a:spLocks noGrp="1"/>
          </p:cNvSpPr>
          <p:nvPr>
            <p:ph type="sldNum" sz="quarter" idx="12"/>
          </p:nvPr>
        </p:nvSpPr>
        <p:spPr/>
        <p:txBody>
          <a:bodyPr/>
          <a:lstStyle/>
          <a:p>
            <a:fld id="{75AEDF57-9D06-4E13-904E-AFC0368C96F3}" type="slidenum">
              <a:rPr lang="zh-CN" altLang="en-US" smtClean="0"/>
              <a:t>10</a:t>
            </a:fld>
            <a:endParaRPr lang="zh-CN" altLang="en-US"/>
          </a:p>
        </p:txBody>
      </p:sp>
      <p:sp>
        <p:nvSpPr>
          <p:cNvPr id="3" name="页脚占位符 2"/>
          <p:cNvSpPr>
            <a:spLocks noGrp="1"/>
          </p:cNvSpPr>
          <p:nvPr>
            <p:ph type="ftr" sz="quarter" idx="11"/>
          </p:nvPr>
        </p:nvSpPr>
        <p:spPr/>
        <p:txBody>
          <a:bodyPr/>
          <a:lstStyle/>
          <a:p>
            <a:r>
              <a:rPr lang="zh-CN" altLang="en-US"/>
              <a:t>共</a:t>
            </a:r>
            <a:r>
              <a:rPr lang="en-US" altLang="zh-CN"/>
              <a:t>29</a:t>
            </a:r>
            <a:r>
              <a:rPr lang="zh-CN" altLang="en-US"/>
              <a:t>页</a:t>
            </a:r>
          </a:p>
        </p:txBody>
      </p:sp>
    </p:spTree>
    <p:extLst>
      <p:ext uri="{BB962C8B-B14F-4D97-AF65-F5344CB8AC3E}">
        <p14:creationId xmlns:p14="http://schemas.microsoft.com/office/powerpoint/2010/main" val="265382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预备工作</a:t>
            </a:r>
          </a:p>
        </p:txBody>
      </p:sp>
      <p:sp>
        <p:nvSpPr>
          <p:cNvPr id="6" name="灯片编号占位符 5"/>
          <p:cNvSpPr>
            <a:spLocks noGrp="1"/>
          </p:cNvSpPr>
          <p:nvPr>
            <p:ph type="sldNum" sz="quarter" idx="12"/>
          </p:nvPr>
        </p:nvSpPr>
        <p:spPr/>
        <p:txBody>
          <a:bodyPr/>
          <a:lstStyle/>
          <a:p>
            <a:fld id="{75AEDF57-9D06-4E13-904E-AFC0368C96F3}" type="slidenum">
              <a:rPr lang="zh-CN" altLang="en-US" smtClean="0"/>
              <a:t>11</a:t>
            </a:fld>
            <a:endParaRPr lang="zh-CN" altLang="en-US"/>
          </a:p>
        </p:txBody>
      </p:sp>
      <p:sp>
        <p:nvSpPr>
          <p:cNvPr id="4" name="页脚占位符 3"/>
          <p:cNvSpPr>
            <a:spLocks noGrp="1"/>
          </p:cNvSpPr>
          <p:nvPr>
            <p:ph type="ftr" sz="quarter" idx="11"/>
          </p:nvPr>
        </p:nvSpPr>
        <p:spPr/>
        <p:txBody>
          <a:bodyPr/>
          <a:lstStyle/>
          <a:p>
            <a:r>
              <a:rPr lang="zh-CN" altLang="en-US"/>
              <a:t>共</a:t>
            </a:r>
            <a:r>
              <a:rPr lang="en-US" altLang="zh-CN"/>
              <a:t>29</a:t>
            </a:r>
            <a:r>
              <a:rPr lang="zh-CN" altLang="en-US"/>
              <a:t>页</a:t>
            </a:r>
          </a:p>
        </p:txBody>
      </p:sp>
      <p:pic>
        <p:nvPicPr>
          <p:cNvPr id="8" name="图片 7" descr="C:\Users\f\Desktop\graduation\snippers\POSIX计时度量.png"/>
          <p:cNvPicPr/>
          <p:nvPr/>
        </p:nvPicPr>
        <p:blipFill>
          <a:blip r:embed="rId2">
            <a:extLst>
              <a:ext uri="{28A0092B-C50C-407E-A947-70E740481C1C}">
                <a14:useLocalDpi xmlns:a14="http://schemas.microsoft.com/office/drawing/2010/main" val="0"/>
              </a:ext>
            </a:extLst>
          </a:blip>
          <a:srcRect/>
          <a:stretch>
            <a:fillRect/>
          </a:stretch>
        </p:blipFill>
        <p:spPr bwMode="auto">
          <a:xfrm>
            <a:off x="1379596" y="1504485"/>
            <a:ext cx="6842125" cy="4631324"/>
          </a:xfrm>
          <a:prstGeom prst="rect">
            <a:avLst/>
          </a:prstGeom>
          <a:noFill/>
          <a:ln>
            <a:noFill/>
          </a:ln>
        </p:spPr>
      </p:pic>
    </p:spTree>
    <p:extLst>
      <p:ext uri="{BB962C8B-B14F-4D97-AF65-F5344CB8AC3E}">
        <p14:creationId xmlns:p14="http://schemas.microsoft.com/office/powerpoint/2010/main" val="2889306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预备工作</a:t>
            </a:r>
          </a:p>
        </p:txBody>
      </p:sp>
      <p:sp>
        <p:nvSpPr>
          <p:cNvPr id="3" name="内容占位符 2"/>
          <p:cNvSpPr>
            <a:spLocks noGrp="1"/>
          </p:cNvSpPr>
          <p:nvPr>
            <p:ph idx="1"/>
          </p:nvPr>
        </p:nvSpPr>
        <p:spPr/>
        <p:txBody>
          <a:bodyPr/>
          <a:lstStyle/>
          <a:p>
            <a:r>
              <a:rPr lang="zh-CN" altLang="en-US" dirty="0" smtClean="0"/>
              <a:t>获取高效的驱逐策略</a:t>
            </a:r>
            <a:endParaRPr lang="zh-CN" altLang="en-US" dirty="0"/>
          </a:p>
        </p:txBody>
      </p:sp>
      <p:sp>
        <p:nvSpPr>
          <p:cNvPr id="4" name="页脚占位符 3"/>
          <p:cNvSpPr>
            <a:spLocks noGrp="1"/>
          </p:cNvSpPr>
          <p:nvPr>
            <p:ph type="ftr" sz="quarter" idx="11"/>
          </p:nvPr>
        </p:nvSpPr>
        <p:spPr/>
        <p:txBody>
          <a:bodyPr/>
          <a:lstStyle/>
          <a:p>
            <a:r>
              <a:rPr lang="zh-CN" altLang="en-US"/>
              <a:t>共</a:t>
            </a:r>
            <a:r>
              <a:rPr lang="en-US" altLang="zh-CN"/>
              <a:t>29</a:t>
            </a:r>
            <a:r>
              <a:rPr lang="zh-CN" altLang="en-US"/>
              <a:t>页</a:t>
            </a:r>
          </a:p>
        </p:txBody>
      </p:sp>
      <p:sp>
        <p:nvSpPr>
          <p:cNvPr id="6" name="灯片编号占位符 5"/>
          <p:cNvSpPr>
            <a:spLocks noGrp="1"/>
          </p:cNvSpPr>
          <p:nvPr>
            <p:ph type="sldNum" sz="quarter" idx="12"/>
          </p:nvPr>
        </p:nvSpPr>
        <p:spPr/>
        <p:txBody>
          <a:bodyPr/>
          <a:lstStyle/>
          <a:p>
            <a:fld id="{75AEDF57-9D06-4E13-904E-AFC0368C96F3}" type="slidenum">
              <a:rPr lang="zh-CN" altLang="en-US" smtClean="0"/>
              <a:t>12</a:t>
            </a:fld>
            <a:endParaRPr lang="zh-CN" altLang="en-US"/>
          </a:p>
        </p:txBody>
      </p:sp>
      <p:pic>
        <p:nvPicPr>
          <p:cNvPr id="7" name="图片 6" descr="C:\Users\f\Desktop\graduation\snippers\驱逐策略.png"/>
          <p:cNvPicPr/>
          <p:nvPr/>
        </p:nvPicPr>
        <p:blipFill>
          <a:blip r:embed="rId2">
            <a:extLst>
              <a:ext uri="{28A0092B-C50C-407E-A947-70E740481C1C}">
                <a14:useLocalDpi xmlns:a14="http://schemas.microsoft.com/office/drawing/2010/main" val="0"/>
              </a:ext>
            </a:extLst>
          </a:blip>
          <a:srcRect/>
          <a:stretch>
            <a:fillRect/>
          </a:stretch>
        </p:blipFill>
        <p:spPr bwMode="auto">
          <a:xfrm>
            <a:off x="1942415" y="2907742"/>
            <a:ext cx="5759450" cy="2616200"/>
          </a:xfrm>
          <a:prstGeom prst="rect">
            <a:avLst/>
          </a:prstGeom>
          <a:noFill/>
          <a:ln>
            <a:noFill/>
          </a:ln>
        </p:spPr>
      </p:pic>
    </p:spTree>
    <p:extLst>
      <p:ext uri="{BB962C8B-B14F-4D97-AF65-F5344CB8AC3E}">
        <p14:creationId xmlns:p14="http://schemas.microsoft.com/office/powerpoint/2010/main" val="242375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预备工作</a:t>
            </a:r>
          </a:p>
        </p:txBody>
      </p:sp>
      <p:sp>
        <p:nvSpPr>
          <p:cNvPr id="3" name="内容占位符 2"/>
          <p:cNvSpPr>
            <a:spLocks noGrp="1"/>
          </p:cNvSpPr>
          <p:nvPr>
            <p:ph idx="1"/>
          </p:nvPr>
        </p:nvSpPr>
        <p:spPr/>
        <p:txBody>
          <a:bodyPr/>
          <a:lstStyle/>
          <a:p>
            <a:r>
              <a:rPr lang="zh-CN" altLang="en-US" dirty="0" smtClean="0"/>
              <a:t>获取高效的驱逐策略</a:t>
            </a:r>
            <a:endParaRPr lang="zh-CN" altLang="en-US" dirty="0"/>
          </a:p>
        </p:txBody>
      </p:sp>
      <p:sp>
        <p:nvSpPr>
          <p:cNvPr id="4" name="页脚占位符 3"/>
          <p:cNvSpPr>
            <a:spLocks noGrp="1"/>
          </p:cNvSpPr>
          <p:nvPr>
            <p:ph type="ftr" sz="quarter" idx="11"/>
          </p:nvPr>
        </p:nvSpPr>
        <p:spPr/>
        <p:txBody>
          <a:bodyPr/>
          <a:lstStyle/>
          <a:p>
            <a:r>
              <a:rPr lang="zh-CN" altLang="en-US"/>
              <a:t>共</a:t>
            </a:r>
            <a:r>
              <a:rPr lang="en-US" altLang="zh-CN"/>
              <a:t>29</a:t>
            </a:r>
            <a:r>
              <a:rPr lang="zh-CN" altLang="en-US"/>
              <a:t>页</a:t>
            </a:r>
          </a:p>
        </p:txBody>
      </p:sp>
      <p:sp>
        <p:nvSpPr>
          <p:cNvPr id="6" name="灯片编号占位符 5"/>
          <p:cNvSpPr>
            <a:spLocks noGrp="1"/>
          </p:cNvSpPr>
          <p:nvPr>
            <p:ph type="sldNum" sz="quarter" idx="12"/>
          </p:nvPr>
        </p:nvSpPr>
        <p:spPr/>
        <p:txBody>
          <a:bodyPr/>
          <a:lstStyle/>
          <a:p>
            <a:fld id="{75AEDF57-9D06-4E13-904E-AFC0368C96F3}" type="slidenum">
              <a:rPr lang="zh-CN" altLang="en-US" smtClean="0"/>
              <a:t>13</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529955546"/>
              </p:ext>
            </p:extLst>
          </p:nvPr>
        </p:nvGraphicFramePr>
        <p:xfrm>
          <a:off x="2036884" y="2600874"/>
          <a:ext cx="5797062" cy="3422641"/>
        </p:xfrm>
        <a:graphic>
          <a:graphicData uri="http://schemas.openxmlformats.org/drawingml/2006/table">
            <a:tbl>
              <a:tblPr firstRow="1" firstCol="1" bandRow="1">
                <a:tableStyleId>{F2DE63D5-997A-4646-A377-4702673A728D}</a:tableStyleId>
              </a:tblPr>
              <a:tblGrid>
                <a:gridCol w="1119554">
                  <a:extLst>
                    <a:ext uri="{9D8B030D-6E8A-4147-A177-3AD203B41FA5}">
                      <a16:colId xmlns:a16="http://schemas.microsoft.com/office/drawing/2014/main" val="3750703043"/>
                    </a:ext>
                  </a:extLst>
                </a:gridCol>
                <a:gridCol w="1002323">
                  <a:extLst>
                    <a:ext uri="{9D8B030D-6E8A-4147-A177-3AD203B41FA5}">
                      <a16:colId xmlns:a16="http://schemas.microsoft.com/office/drawing/2014/main" val="2420668206"/>
                    </a:ext>
                  </a:extLst>
                </a:gridCol>
                <a:gridCol w="1160585">
                  <a:extLst>
                    <a:ext uri="{9D8B030D-6E8A-4147-A177-3AD203B41FA5}">
                      <a16:colId xmlns:a16="http://schemas.microsoft.com/office/drawing/2014/main" val="169718105"/>
                    </a:ext>
                  </a:extLst>
                </a:gridCol>
                <a:gridCol w="1204546">
                  <a:extLst>
                    <a:ext uri="{9D8B030D-6E8A-4147-A177-3AD203B41FA5}">
                      <a16:colId xmlns:a16="http://schemas.microsoft.com/office/drawing/2014/main" val="1857596292"/>
                    </a:ext>
                  </a:extLst>
                </a:gridCol>
                <a:gridCol w="1310054">
                  <a:extLst>
                    <a:ext uri="{9D8B030D-6E8A-4147-A177-3AD203B41FA5}">
                      <a16:colId xmlns:a16="http://schemas.microsoft.com/office/drawing/2014/main" val="1501099054"/>
                    </a:ext>
                  </a:extLst>
                </a:gridCol>
              </a:tblGrid>
              <a:tr h="336207">
                <a:tc>
                  <a:txBody>
                    <a:bodyPr/>
                    <a:lstStyle/>
                    <a:p>
                      <a:pPr indent="127000" algn="ctr">
                        <a:lnSpc>
                          <a:spcPct val="150000"/>
                        </a:lnSpc>
                        <a:spcAft>
                          <a:spcPts val="0"/>
                        </a:spcAft>
                      </a:pPr>
                      <a:r>
                        <a:rPr lang="zh-CN" sz="1200" kern="100">
                          <a:effectLst/>
                        </a:rPr>
                        <a:t>地址个数</a:t>
                      </a:r>
                      <a:r>
                        <a:rPr lang="en-US" sz="1200" kern="100">
                          <a:effectLst/>
                        </a:rPr>
                        <a:t>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ct val="150000"/>
                        </a:lnSpc>
                        <a:spcAft>
                          <a:spcPts val="0"/>
                        </a:spcAft>
                      </a:pPr>
                      <a:r>
                        <a:rPr lang="zh-CN" sz="1200" kern="100">
                          <a:effectLst/>
                        </a:rPr>
                        <a:t>循环次数</a:t>
                      </a:r>
                      <a:r>
                        <a:rPr lang="en-US" sz="1200" kern="100">
                          <a:effectLst/>
                        </a:rPr>
                        <a:t>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ct val="150000"/>
                        </a:lnSpc>
                        <a:spcAft>
                          <a:spcPts val="0"/>
                        </a:spcAft>
                      </a:pPr>
                      <a:r>
                        <a:rPr lang="zh-CN" sz="1200" kern="100">
                          <a:effectLst/>
                        </a:rPr>
                        <a:t>环内地址数</a:t>
                      </a:r>
                      <a:r>
                        <a:rPr lang="en-US" sz="1200" kern="100">
                          <a:effectLst/>
                        </a:rPr>
                        <a:t>D</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ct val="150000"/>
                        </a:lnSpc>
                        <a:spcAft>
                          <a:spcPts val="0"/>
                        </a:spcAft>
                      </a:pPr>
                      <a:r>
                        <a:rPr lang="zh-CN" sz="1200" kern="100">
                          <a:effectLst/>
                        </a:rPr>
                        <a:t>驱逐率</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ct val="150000"/>
                        </a:lnSpc>
                        <a:spcAft>
                          <a:spcPts val="0"/>
                        </a:spcAft>
                      </a:pPr>
                      <a:r>
                        <a:rPr lang="zh-CN" sz="1200" kern="100" dirty="0">
                          <a:effectLst/>
                        </a:rPr>
                        <a:t>驱逐时间</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46891007"/>
                  </a:ext>
                </a:extLst>
              </a:tr>
              <a:tr h="237418">
                <a:tc>
                  <a:txBody>
                    <a:bodyPr/>
                    <a:lstStyle/>
                    <a:p>
                      <a:pPr indent="127000" algn="ctr">
                        <a:lnSpc>
                          <a:spcPct val="150000"/>
                        </a:lnSpc>
                        <a:spcAft>
                          <a:spcPts val="0"/>
                        </a:spcAft>
                      </a:pPr>
                      <a:r>
                        <a:rPr lang="en-US" sz="1050" kern="100">
                          <a:effectLst/>
                        </a:rPr>
                        <a:t>    24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100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9121.185348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45004063"/>
                  </a:ext>
                </a:extLst>
              </a:tr>
              <a:tr h="237418">
                <a:tc>
                  <a:txBody>
                    <a:bodyPr/>
                    <a:lstStyle/>
                    <a:p>
                      <a:pPr indent="266700" algn="ctr">
                        <a:lnSpc>
                          <a:spcPct val="150000"/>
                        </a:lnSpc>
                        <a:spcAft>
                          <a:spcPts val="0"/>
                        </a:spcAft>
                      </a:pPr>
                      <a:r>
                        <a:rPr lang="en-US" sz="1050" kern="100">
                          <a:effectLst/>
                        </a:rPr>
                        <a:t>27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99.989997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10653.13603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11735854"/>
                  </a:ext>
                </a:extLst>
              </a:tr>
              <a:tr h="237418">
                <a:tc>
                  <a:txBody>
                    <a:bodyPr/>
                    <a:lstStyle/>
                    <a:p>
                      <a:pPr indent="266700" algn="ctr">
                        <a:lnSpc>
                          <a:spcPct val="150000"/>
                        </a:lnSpc>
                        <a:spcAft>
                          <a:spcPts val="0"/>
                        </a:spcAft>
                      </a:pPr>
                      <a:r>
                        <a:rPr lang="en-US" sz="1050" kern="100">
                          <a:effectLst/>
                        </a:rPr>
                        <a:t>24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99.919984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12706.28952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86020246"/>
                  </a:ext>
                </a:extLst>
              </a:tr>
              <a:tr h="237418">
                <a:tc>
                  <a:txBody>
                    <a:bodyPr/>
                    <a:lstStyle/>
                    <a:p>
                      <a:pPr indent="266700" algn="ctr">
                        <a:lnSpc>
                          <a:spcPct val="150000"/>
                        </a:lnSpc>
                        <a:spcAft>
                          <a:spcPts val="0"/>
                        </a:spcAft>
                      </a:pPr>
                      <a:r>
                        <a:rPr lang="en-US" sz="1050" kern="100">
                          <a:effectLst/>
                        </a:rPr>
                        <a:t>21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99.91996799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36992.2931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32198785"/>
                  </a:ext>
                </a:extLst>
              </a:tr>
              <a:tr h="237418">
                <a:tc>
                  <a:txBody>
                    <a:bodyPr/>
                    <a:lstStyle/>
                    <a:p>
                      <a:pPr indent="266700" algn="ctr">
                        <a:lnSpc>
                          <a:spcPct val="150000"/>
                        </a:lnSpc>
                        <a:spcAft>
                          <a:spcPts val="0"/>
                        </a:spcAft>
                      </a:pPr>
                      <a:r>
                        <a:rPr lang="en-US" sz="1050" kern="100">
                          <a:effectLst/>
                        </a:rPr>
                        <a:t>24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99.8582996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13455.61102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54883303"/>
                  </a:ext>
                </a:extLst>
              </a:tr>
              <a:tr h="237418">
                <a:tc>
                  <a:txBody>
                    <a:bodyPr/>
                    <a:lstStyle/>
                    <a:p>
                      <a:pPr indent="266700" algn="ctr">
                        <a:lnSpc>
                          <a:spcPct val="150000"/>
                        </a:lnSpc>
                        <a:spcAft>
                          <a:spcPts val="0"/>
                        </a:spcAft>
                      </a:pPr>
                      <a:r>
                        <a:rPr lang="en-US" sz="1050" kern="100">
                          <a:effectLst/>
                        </a:rPr>
                        <a:t>22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99.74994999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12150.68623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3872702"/>
                  </a:ext>
                </a:extLst>
              </a:tr>
              <a:tr h="237418">
                <a:tc>
                  <a:txBody>
                    <a:bodyPr/>
                    <a:lstStyle/>
                    <a:p>
                      <a:pPr indent="266700" algn="ctr">
                        <a:lnSpc>
                          <a:spcPct val="150000"/>
                        </a:lnSpc>
                        <a:spcAft>
                          <a:spcPts val="0"/>
                        </a:spcAft>
                      </a:pPr>
                      <a:r>
                        <a:rPr lang="en-US" sz="1050" kern="100">
                          <a:effectLst/>
                        </a:rPr>
                        <a:t>20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99.72994599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13360.58188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9306787"/>
                  </a:ext>
                </a:extLst>
              </a:tr>
              <a:tr h="237418">
                <a:tc>
                  <a:txBody>
                    <a:bodyPr/>
                    <a:lstStyle/>
                    <a:p>
                      <a:pPr indent="266700" algn="ctr">
                        <a:lnSpc>
                          <a:spcPct val="150000"/>
                        </a:lnSpc>
                        <a:spcAft>
                          <a:spcPts val="0"/>
                        </a:spcAft>
                      </a:pPr>
                      <a:r>
                        <a:rPr lang="en-US" sz="1050" kern="100">
                          <a:effectLst/>
                        </a:rPr>
                        <a:t>22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99.72994599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20646.16884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91958770"/>
                  </a:ext>
                </a:extLst>
              </a:tr>
              <a:tr h="237418">
                <a:tc>
                  <a:txBody>
                    <a:bodyPr/>
                    <a:lstStyle/>
                    <a:p>
                      <a:pPr indent="266700" algn="ctr">
                        <a:lnSpc>
                          <a:spcPct val="150000"/>
                        </a:lnSpc>
                        <a:spcAft>
                          <a:spcPts val="0"/>
                        </a:spcAft>
                      </a:pPr>
                      <a:r>
                        <a:rPr lang="en-US" sz="1050" kern="100">
                          <a:effectLst/>
                        </a:rPr>
                        <a:t>23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99.70519467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41633.32493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84134481"/>
                  </a:ext>
                </a:extLst>
              </a:tr>
              <a:tr h="237418">
                <a:tc>
                  <a:txBody>
                    <a:bodyPr/>
                    <a:lstStyle/>
                    <a:p>
                      <a:pPr indent="266700" algn="ctr">
                        <a:lnSpc>
                          <a:spcPct val="150000"/>
                        </a:lnSpc>
                        <a:spcAft>
                          <a:spcPts val="0"/>
                        </a:spcAft>
                      </a:pPr>
                      <a:r>
                        <a:rPr lang="en-US" sz="1050" kern="100">
                          <a:effectLst/>
                        </a:rPr>
                        <a:t>17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99.689969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13905.53812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43922781"/>
                  </a:ext>
                </a:extLst>
              </a:tr>
              <a:tr h="237418">
                <a:tc>
                  <a:txBody>
                    <a:bodyPr/>
                    <a:lstStyle/>
                    <a:p>
                      <a:pPr indent="266700" algn="ctr">
                        <a:lnSpc>
                          <a:spcPct val="150000"/>
                        </a:lnSpc>
                        <a:spcAft>
                          <a:spcPts val="0"/>
                        </a:spcAft>
                      </a:pPr>
                      <a:r>
                        <a:rPr lang="en-US" sz="1050" kern="100">
                          <a:effectLst/>
                        </a:rPr>
                        <a:t>21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99.65404965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19774.70509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33095327"/>
                  </a:ext>
                </a:extLst>
              </a:tr>
              <a:tr h="237418">
                <a:tc>
                  <a:txBody>
                    <a:bodyPr/>
                    <a:lstStyle/>
                    <a:p>
                      <a:pPr indent="266700" algn="ctr">
                        <a:lnSpc>
                          <a:spcPct val="150000"/>
                        </a:lnSpc>
                        <a:spcAft>
                          <a:spcPts val="0"/>
                        </a:spcAft>
                      </a:pPr>
                      <a:r>
                        <a:rPr lang="en-US" sz="1050" kern="100">
                          <a:effectLst/>
                        </a:rPr>
                        <a:t>22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99.649965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20161.85157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10833177"/>
                  </a:ext>
                </a:extLst>
              </a:tr>
              <a:tr h="237418">
                <a:tc>
                  <a:txBody>
                    <a:bodyPr/>
                    <a:lstStyle/>
                    <a:p>
                      <a:pPr indent="266700" algn="ctr">
                        <a:lnSpc>
                          <a:spcPct val="150000"/>
                        </a:lnSpc>
                        <a:spcAft>
                          <a:spcPts val="0"/>
                        </a:spcAft>
                      </a:pPr>
                      <a:r>
                        <a:rPr lang="en-US" sz="1050" kern="100">
                          <a:effectLst/>
                        </a:rPr>
                        <a:t>20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a:effectLst/>
                        </a:rPr>
                        <a:t>99.64989497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50000"/>
                        </a:lnSpc>
                        <a:spcAft>
                          <a:spcPts val="0"/>
                        </a:spcAft>
                      </a:pPr>
                      <a:r>
                        <a:rPr lang="en-US" sz="1050" kern="100" dirty="0">
                          <a:effectLst/>
                        </a:rPr>
                        <a:t>6192.992599</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45811196"/>
                  </a:ext>
                </a:extLst>
              </a:tr>
            </a:tbl>
          </a:graphicData>
        </a:graphic>
      </p:graphicFrame>
    </p:spTree>
    <p:extLst>
      <p:ext uri="{BB962C8B-B14F-4D97-AF65-F5344CB8AC3E}">
        <p14:creationId xmlns:p14="http://schemas.microsoft.com/office/powerpoint/2010/main" val="157555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预备工作</a:t>
            </a:r>
          </a:p>
        </p:txBody>
      </p:sp>
      <p:sp>
        <p:nvSpPr>
          <p:cNvPr id="3" name="内容占位符 2"/>
          <p:cNvSpPr>
            <a:spLocks noGrp="1"/>
          </p:cNvSpPr>
          <p:nvPr>
            <p:ph idx="1"/>
          </p:nvPr>
        </p:nvSpPr>
        <p:spPr/>
        <p:txBody>
          <a:bodyPr/>
          <a:lstStyle/>
          <a:p>
            <a:r>
              <a:rPr lang="zh-CN" altLang="en-US" dirty="0"/>
              <a:t>额外访存操作对</a:t>
            </a:r>
            <a:r>
              <a:rPr lang="en-US" altLang="zh-CN" dirty="0"/>
              <a:t>probe</a:t>
            </a:r>
            <a:r>
              <a:rPr lang="zh-CN" altLang="en-US" dirty="0"/>
              <a:t>时间的影响</a:t>
            </a:r>
            <a:endParaRPr lang="en-US" altLang="zh-CN" dirty="0"/>
          </a:p>
          <a:p>
            <a:pPr marL="0" indent="0">
              <a:buNone/>
            </a:pPr>
            <a:endParaRPr lang="zh-CN" altLang="en-US" dirty="0"/>
          </a:p>
        </p:txBody>
      </p:sp>
      <p:graphicFrame>
        <p:nvGraphicFramePr>
          <p:cNvPr id="5" name="图表 4"/>
          <p:cNvGraphicFramePr/>
          <p:nvPr>
            <p:extLst/>
          </p:nvPr>
        </p:nvGraphicFramePr>
        <p:xfrm>
          <a:off x="1612288" y="2567353"/>
          <a:ext cx="6221657" cy="4070839"/>
        </p:xfrm>
        <a:graphic>
          <a:graphicData uri="http://schemas.openxmlformats.org/drawingml/2006/chart">
            <c:chart xmlns:c="http://schemas.openxmlformats.org/drawingml/2006/chart" xmlns:r="http://schemas.openxmlformats.org/officeDocument/2006/relationships" r:id="rId2"/>
          </a:graphicData>
        </a:graphic>
      </p:graphicFrame>
      <p:sp>
        <p:nvSpPr>
          <p:cNvPr id="6" name="灯片编号占位符 5"/>
          <p:cNvSpPr>
            <a:spLocks noGrp="1"/>
          </p:cNvSpPr>
          <p:nvPr>
            <p:ph type="sldNum" sz="quarter" idx="12"/>
          </p:nvPr>
        </p:nvSpPr>
        <p:spPr/>
        <p:txBody>
          <a:bodyPr/>
          <a:lstStyle/>
          <a:p>
            <a:fld id="{75AEDF57-9D06-4E13-904E-AFC0368C96F3}" type="slidenum">
              <a:rPr lang="zh-CN" altLang="en-US" smtClean="0"/>
              <a:t>14</a:t>
            </a:fld>
            <a:endParaRPr lang="zh-CN" altLang="en-US"/>
          </a:p>
        </p:txBody>
      </p:sp>
      <p:sp>
        <p:nvSpPr>
          <p:cNvPr id="4" name="页脚占位符 3"/>
          <p:cNvSpPr>
            <a:spLocks noGrp="1"/>
          </p:cNvSpPr>
          <p:nvPr>
            <p:ph type="ftr" sz="quarter" idx="11"/>
          </p:nvPr>
        </p:nvSpPr>
        <p:spPr/>
        <p:txBody>
          <a:bodyPr/>
          <a:lstStyle/>
          <a:p>
            <a:r>
              <a:rPr lang="zh-CN" altLang="en-US"/>
              <a:t>共</a:t>
            </a:r>
            <a:r>
              <a:rPr lang="en-US" altLang="zh-CN"/>
              <a:t>29</a:t>
            </a:r>
            <a:r>
              <a:rPr lang="zh-CN" altLang="en-US"/>
              <a:t>页</a:t>
            </a:r>
          </a:p>
        </p:txBody>
      </p:sp>
    </p:spTree>
    <p:extLst>
      <p:ext uri="{BB962C8B-B14F-4D97-AF65-F5344CB8AC3E}">
        <p14:creationId xmlns:p14="http://schemas.microsoft.com/office/powerpoint/2010/main" val="3543545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400" dirty="0"/>
              <a:t>	</a:t>
            </a:r>
            <a:r>
              <a:rPr lang="zh-CN" altLang="en-US" sz="2400" dirty="0"/>
              <a:t>实现针对</a:t>
            </a:r>
            <a:r>
              <a:rPr lang="en-US" altLang="zh-CN" sz="2400" dirty="0"/>
              <a:t>AES</a:t>
            </a:r>
            <a:r>
              <a:rPr lang="zh-CN" altLang="en-US" sz="2400" dirty="0"/>
              <a:t>的</a:t>
            </a:r>
            <a:r>
              <a:rPr lang="en-US" altLang="zh-CN" sz="2400" dirty="0"/>
              <a:t>cache</a:t>
            </a:r>
            <a:r>
              <a:rPr lang="zh-CN" altLang="en-US" sz="2400" dirty="0"/>
              <a:t>攻击</a:t>
            </a:r>
            <a:endParaRPr lang="en-US" altLang="zh-CN" sz="2400" dirty="0"/>
          </a:p>
          <a:p>
            <a:pPr marL="0" indent="0">
              <a:buNone/>
            </a:pPr>
            <a:endParaRPr lang="en-US" altLang="zh-CN" dirty="0"/>
          </a:p>
          <a:p>
            <a:pPr lvl="1">
              <a:buFont typeface="Wingdings" panose="05000000000000000000" pitchFamily="2" charset="2"/>
              <a:buChar char="n"/>
            </a:pPr>
            <a:r>
              <a:rPr lang="zh-CN" altLang="en-US" sz="2400" dirty="0"/>
              <a:t>探索</a:t>
            </a:r>
            <a:r>
              <a:rPr lang="en-US" altLang="zh-CN" sz="2400" dirty="0"/>
              <a:t>AES</a:t>
            </a:r>
            <a:r>
              <a:rPr lang="zh-CN" altLang="en-US" sz="2400" dirty="0"/>
              <a:t>密钥扩展、各轮变换的数学模式</a:t>
            </a:r>
            <a:endParaRPr lang="en-US" altLang="zh-CN" sz="2400" dirty="0"/>
          </a:p>
          <a:p>
            <a:pPr lvl="1">
              <a:buFont typeface="Wingdings" panose="05000000000000000000" pitchFamily="2" charset="2"/>
              <a:buChar char="n"/>
            </a:pPr>
            <a:endParaRPr lang="en-US" altLang="zh-CN" sz="2400" dirty="0"/>
          </a:p>
          <a:p>
            <a:pPr lvl="1">
              <a:buFont typeface="Wingdings" panose="05000000000000000000" pitchFamily="2" charset="2"/>
              <a:buChar char="n"/>
            </a:pPr>
            <a:r>
              <a:rPr lang="zh-CN" altLang="en-US" sz="2400" dirty="0"/>
              <a:t>实现度量密钥可疑度的</a:t>
            </a:r>
            <a:r>
              <a:rPr lang="en-US" altLang="zh-CN" sz="2400" dirty="0"/>
              <a:t>KS</a:t>
            </a:r>
            <a:r>
              <a:rPr lang="zh-CN" altLang="en-US" sz="2400" dirty="0"/>
              <a:t>检验算法</a:t>
            </a:r>
            <a:endParaRPr lang="en-US" altLang="zh-CN" sz="2400" dirty="0"/>
          </a:p>
          <a:p>
            <a:pPr marL="457200" lvl="1" indent="0">
              <a:buNone/>
            </a:pPr>
            <a:endParaRPr lang="en-US" altLang="zh-CN" sz="2400" dirty="0"/>
          </a:p>
          <a:p>
            <a:pPr lvl="1">
              <a:buFont typeface="Wingdings" panose="05000000000000000000" pitchFamily="2" charset="2"/>
              <a:buChar char="n"/>
            </a:pPr>
            <a:r>
              <a:rPr lang="zh-CN" altLang="en-US" sz="2400" dirty="0"/>
              <a:t>利用假设检验的方式获取用户密钥</a:t>
            </a:r>
            <a:endParaRPr lang="en-US" altLang="zh-CN" sz="2400" dirty="0"/>
          </a:p>
          <a:p>
            <a:pPr lvl="1">
              <a:buFont typeface="Wingdings" panose="05000000000000000000" pitchFamily="2" charset="2"/>
              <a:buChar char="n"/>
            </a:pPr>
            <a:endParaRPr lang="en-US" altLang="zh-CN" dirty="0"/>
          </a:p>
          <a:p>
            <a:pPr lvl="1">
              <a:buFont typeface="Wingdings" panose="05000000000000000000" pitchFamily="2" charset="2"/>
              <a:buChar char="n"/>
            </a:pPr>
            <a:endParaRPr lang="en-US" altLang="zh-CN" dirty="0"/>
          </a:p>
          <a:p>
            <a:endParaRPr lang="en-US" altLang="zh-CN" dirty="0"/>
          </a:p>
          <a:p>
            <a:pPr lvl="1">
              <a:buFont typeface="Wingdings" panose="05000000000000000000" pitchFamily="2" charset="2"/>
              <a:buChar char="n"/>
            </a:pPr>
            <a:endParaRPr lang="en-US" altLang="zh-CN" dirty="0"/>
          </a:p>
          <a:p>
            <a:pPr marL="914400" lvl="2" indent="0">
              <a:buNone/>
            </a:pPr>
            <a:endParaRPr lang="en-US" altLang="zh-CN" dirty="0"/>
          </a:p>
        </p:txBody>
      </p:sp>
      <p:sp>
        <p:nvSpPr>
          <p:cNvPr id="5" name="灯片编号占位符 4"/>
          <p:cNvSpPr>
            <a:spLocks noGrp="1"/>
          </p:cNvSpPr>
          <p:nvPr>
            <p:ph type="sldNum" sz="quarter" idx="12"/>
          </p:nvPr>
        </p:nvSpPr>
        <p:spPr/>
        <p:txBody>
          <a:bodyPr/>
          <a:lstStyle/>
          <a:p>
            <a:fld id="{75AEDF57-9D06-4E13-904E-AFC0368C96F3}" type="slidenum">
              <a:rPr lang="zh-CN" altLang="en-US" smtClean="0"/>
              <a:t>15</a:t>
            </a:fld>
            <a:endParaRPr lang="zh-CN" altLang="en-US"/>
          </a:p>
        </p:txBody>
      </p:sp>
      <p:sp>
        <p:nvSpPr>
          <p:cNvPr id="7" name="标题 1"/>
          <p:cNvSpPr>
            <a:spLocks noGrp="1"/>
          </p:cNvSpPr>
          <p:nvPr>
            <p:ph type="title"/>
          </p:nvPr>
        </p:nvSpPr>
        <p:spPr>
          <a:xfrm>
            <a:off x="1945201" y="624110"/>
            <a:ext cx="6589199" cy="1280890"/>
          </a:xfrm>
        </p:spPr>
        <p:txBody>
          <a:bodyPr>
            <a:normAutofit fontScale="90000"/>
          </a:bodyPr>
          <a:lstStyle/>
          <a:p>
            <a:r>
              <a:rPr lang="zh-CN" altLang="en-US" dirty="0"/>
              <a:t>攻击案例</a:t>
            </a:r>
            <a:r>
              <a:rPr lang="en-US" altLang="zh-CN" dirty="0"/>
              <a:t/>
            </a:r>
            <a:br>
              <a:rPr lang="en-US" altLang="zh-CN" dirty="0"/>
            </a:br>
            <a:r>
              <a:rPr lang="zh-CN" altLang="en-US" dirty="0">
                <a:solidFill>
                  <a:srgbClr val="FF0000"/>
                </a:solidFill>
              </a:rPr>
              <a:t/>
            </a:r>
            <a:br>
              <a:rPr lang="zh-CN" altLang="en-US" dirty="0">
                <a:solidFill>
                  <a:srgbClr val="FF0000"/>
                </a:solidFill>
              </a:rPr>
            </a:br>
            <a:endParaRPr lang="zh-CN" altLang="en-US" dirty="0"/>
          </a:p>
        </p:txBody>
      </p:sp>
      <p:sp>
        <p:nvSpPr>
          <p:cNvPr id="6" name="页脚占位符 5"/>
          <p:cNvSpPr>
            <a:spLocks noGrp="1"/>
          </p:cNvSpPr>
          <p:nvPr>
            <p:ph type="ftr" sz="quarter" idx="11"/>
          </p:nvPr>
        </p:nvSpPr>
        <p:spPr/>
        <p:txBody>
          <a:bodyPr/>
          <a:lstStyle/>
          <a:p>
            <a:r>
              <a:rPr lang="zh-CN" altLang="en-US"/>
              <a:t>共</a:t>
            </a:r>
            <a:r>
              <a:rPr lang="en-US" altLang="zh-CN"/>
              <a:t>29</a:t>
            </a:r>
            <a:r>
              <a:rPr lang="zh-CN" altLang="en-US"/>
              <a:t>页</a:t>
            </a:r>
          </a:p>
        </p:txBody>
      </p:sp>
    </p:spTree>
    <p:extLst>
      <p:ext uri="{BB962C8B-B14F-4D97-AF65-F5344CB8AC3E}">
        <p14:creationId xmlns:p14="http://schemas.microsoft.com/office/powerpoint/2010/main" val="2931855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75AEDF57-9D06-4E13-904E-AFC0368C96F3}" type="slidenum">
              <a:rPr lang="zh-CN" altLang="en-US" smtClean="0"/>
              <a:t>16</a:t>
            </a:fld>
            <a:endParaRPr lang="zh-CN" altLang="en-US"/>
          </a:p>
        </p:txBody>
      </p:sp>
      <p:sp>
        <p:nvSpPr>
          <p:cNvPr id="4" name="页脚占位符 3"/>
          <p:cNvSpPr>
            <a:spLocks noGrp="1"/>
          </p:cNvSpPr>
          <p:nvPr>
            <p:ph type="ftr" sz="quarter" idx="11"/>
          </p:nvPr>
        </p:nvSpPr>
        <p:spPr/>
        <p:txBody>
          <a:bodyPr/>
          <a:lstStyle/>
          <a:p>
            <a:r>
              <a:rPr lang="zh-CN" altLang="en-US"/>
              <a:t>共</a:t>
            </a:r>
            <a:r>
              <a:rPr lang="en-US" altLang="zh-CN"/>
              <a:t>29</a:t>
            </a:r>
            <a:r>
              <a:rPr lang="zh-CN" altLang="en-US"/>
              <a:t>页</a:t>
            </a:r>
          </a:p>
        </p:txBody>
      </p:sp>
      <p:pic>
        <p:nvPicPr>
          <p:cNvPr id="8" name="内容占位符 7">
            <a:extLst>
              <a:ext uri="{FF2B5EF4-FFF2-40B4-BE49-F238E27FC236}">
                <a16:creationId xmlns:a16="http://schemas.microsoft.com/office/drawing/2014/main" id="{25490D5F-02C9-40B2-A81F-51413AD8CF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7124" y="250351"/>
            <a:ext cx="7027069" cy="6402322"/>
          </a:xfrm>
        </p:spPr>
      </p:pic>
    </p:spTree>
    <p:extLst>
      <p:ext uri="{BB962C8B-B14F-4D97-AF65-F5344CB8AC3E}">
        <p14:creationId xmlns:p14="http://schemas.microsoft.com/office/powerpoint/2010/main" val="3670377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1228" y="1873624"/>
                <a:ext cx="8337176" cy="3989294"/>
              </a:xfrm>
            </p:spPr>
            <p:txBody>
              <a:bodyPr>
                <a:normAutofit/>
              </a:bodyPr>
              <a:lstStyle/>
              <a:p>
                <a:r>
                  <a:rPr lang="en-US" altLang="zh-CN" sz="2400" dirty="0"/>
                  <a:t>AES</a:t>
                </a:r>
                <a:r>
                  <a:rPr lang="zh-CN" altLang="en-US" sz="2400" dirty="0"/>
                  <a:t>加密第一轮访问索引</a:t>
                </a:r>
                <a:endParaRPr lang="en-US" altLang="zh-CN" sz="2400" dirty="0"/>
              </a:p>
              <a:p>
                <a:pPr lvl="1"/>
                <a:r>
                  <a:rPr lang="en-US" altLang="zh-CN" sz="2000" dirty="0"/>
                  <a:t>(</a:t>
                </a:r>
                <a:r>
                  <a:rPr lang="en-US" altLang="zh-CN" sz="2000" dirty="0" err="1"/>
                  <a:t>x0</a:t>
                </a:r>
                <a:r>
                  <a:rPr lang="en-US" altLang="zh-CN" sz="2000" dirty="0"/>
                  <a:t>, </a:t>
                </a:r>
                <a:r>
                  <a:rPr lang="en-US" altLang="zh-CN" sz="2000" dirty="0" err="1"/>
                  <a:t>x1</a:t>
                </a:r>
                <a:r>
                  <a:rPr lang="en-US" altLang="zh-CN" sz="2000" dirty="0"/>
                  <a:t>, … , </a:t>
                </a:r>
                <a:r>
                  <a:rPr lang="en-US" altLang="zh-CN" sz="2000" dirty="0" err="1"/>
                  <a:t>x15</a:t>
                </a:r>
                <a:r>
                  <a:rPr lang="en-US" altLang="zh-CN" sz="2000" dirty="0"/>
                  <a:t>) = (</a:t>
                </a:r>
                <a:r>
                  <a:rPr lang="en-US" altLang="zh-CN" sz="2000" dirty="0" err="1"/>
                  <a:t>p0</a:t>
                </a:r>
                <a:r>
                  <a:rPr lang="en-US" altLang="zh-CN" sz="2000" dirty="0"/>
                  <a:t>, … , </a:t>
                </a:r>
                <a:r>
                  <a:rPr lang="en-US" altLang="zh-CN" sz="2000" dirty="0" err="1"/>
                  <a:t>p15</a:t>
                </a:r>
                <a:r>
                  <a:rPr lang="en-US" altLang="zh-CN" sz="2000" dirty="0"/>
                  <a:t>) </a:t>
                </a:r>
                <a:r>
                  <a:rPr lang="zh-CN" altLang="zh-CN" sz="2000" dirty="0"/>
                  <a:t>⊕</a:t>
                </a:r>
                <a:r>
                  <a:rPr lang="en-US" altLang="zh-CN" sz="2000" dirty="0"/>
                  <a:t> (</a:t>
                </a:r>
                <a:r>
                  <a:rPr lang="en-US" altLang="zh-CN" sz="2000" dirty="0" err="1"/>
                  <a:t>k0</a:t>
                </a:r>
                <a:r>
                  <a:rPr lang="en-US" altLang="zh-CN" sz="2000" dirty="0"/>
                  <a:t>, … , </a:t>
                </a:r>
                <a:r>
                  <a:rPr lang="en-US" altLang="zh-CN" sz="2000" dirty="0" err="1"/>
                  <a:t>k15</a:t>
                </a:r>
                <a:r>
                  <a:rPr lang="en-US" altLang="zh-CN" sz="2000" dirty="0"/>
                  <a:t>)</a:t>
                </a:r>
                <a:endParaRPr lang="en-US" altLang="zh-CN" dirty="0"/>
              </a:p>
              <a:p>
                <a:pPr marL="342900" lvl="1" indent="-342900"/>
                <a:r>
                  <a:rPr lang="en-US" altLang="zh-CN" sz="2400" dirty="0"/>
                  <a:t>AES</a:t>
                </a:r>
                <a:r>
                  <a:rPr lang="zh-CN" altLang="en-US" sz="2400" dirty="0"/>
                  <a:t>加密第二轮访问索引</a:t>
                </a:r>
                <a:endParaRPr lang="en-US" altLang="zh-CN" sz="2400"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0</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0</m:t>
                        </m:r>
                      </m:sub>
                    </m:sSub>
                    <m:r>
                      <a:rPr lang="en-US" altLang="zh-CN" i="1">
                        <a:latin typeface="Cambria Math" panose="02040503050406030204" pitchFamily="18" charset="0"/>
                      </a:rPr>
                      <m:t>)</m:t>
                    </m:r>
                  </m:oMath>
                </a14:m>
                <a:r>
                  <a:rPr lang="zh-CN" altLang="zh-CN" dirty="0"/>
                  <a:t>⊕</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5</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5</m:t>
                        </m:r>
                      </m:sub>
                    </m:sSub>
                    <m:r>
                      <a:rPr lang="en-US" altLang="zh-CN" i="1">
                        <a:latin typeface="Cambria Math" panose="02040503050406030204" pitchFamily="18" charset="0"/>
                      </a:rPr>
                      <m:t>)</m:t>
                    </m:r>
                  </m:oMath>
                </a14:m>
                <a:r>
                  <a:rPr lang="zh-CN" altLang="zh-CN" dirty="0"/>
                  <a:t>⊕</a:t>
                </a:r>
                <a:r>
                  <a:rPr lang="en-US" altLang="zh-CN" dirty="0"/>
                  <a:t>2•</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10</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10</m:t>
                        </m:r>
                      </m:sub>
                    </m:sSub>
                    <m:r>
                      <a:rPr lang="en-US" altLang="zh-CN" i="1">
                        <a:latin typeface="Cambria Math" panose="02040503050406030204" pitchFamily="18" charset="0"/>
                      </a:rPr>
                      <m:t>)</m:t>
                    </m:r>
                  </m:oMath>
                </a14:m>
                <a:r>
                  <a:rPr lang="zh-CN" altLang="zh-CN" dirty="0"/>
                  <a:t>⊕</a:t>
                </a:r>
                <a:r>
                  <a:rPr lang="en-US" altLang="zh-CN" dirty="0"/>
                  <a:t>3•</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15</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15</m:t>
                        </m:r>
                      </m:sub>
                    </m:sSub>
                    <m:r>
                      <a:rPr lang="en-US" altLang="zh-CN" i="1">
                        <a:latin typeface="Cambria Math" panose="02040503050406030204" pitchFamily="18" charset="0"/>
                      </a:rPr>
                      <m:t>)</m:t>
                    </m:r>
                  </m:oMath>
                </a14:m>
                <a:r>
                  <a:rPr lang="zh-CN" altLang="zh-CN" dirty="0"/>
                  <a:t>⊕</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15</m:t>
                        </m:r>
                      </m:sub>
                    </m:sSub>
                    <m:r>
                      <a:rPr lang="en-US" altLang="zh-CN" i="1">
                        <a:latin typeface="Cambria Math" panose="02040503050406030204" pitchFamily="18" charset="0"/>
                      </a:rPr>
                      <m:t>)</m:t>
                    </m:r>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5</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4</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4</m:t>
                        </m:r>
                      </m:sub>
                    </m:sSub>
                    <m:r>
                      <a:rPr lang="en-US" altLang="zh-CN" i="1">
                        <a:latin typeface="Cambria Math" panose="02040503050406030204" pitchFamily="18" charset="0"/>
                      </a:rPr>
                      <m:t>)</m:t>
                    </m:r>
                  </m:oMath>
                </a14:m>
                <a:r>
                  <a:rPr lang="zh-CN" altLang="zh-CN" dirty="0"/>
                  <a:t>⊕</a:t>
                </a:r>
                <a14:m>
                  <m:oMath xmlns:m="http://schemas.openxmlformats.org/officeDocument/2006/math">
                    <m:r>
                      <m:rPr>
                        <m:nor/>
                      </m:rPr>
                      <a:rPr lang="en-US" altLang="zh-CN"/>
                      <m:t>2•</m:t>
                    </m:r>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9</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9</m:t>
                        </m:r>
                      </m:sub>
                    </m:sSub>
                    <m:r>
                      <a:rPr lang="en-US" altLang="zh-CN" i="1">
                        <a:latin typeface="Cambria Math" panose="02040503050406030204" pitchFamily="18" charset="0"/>
                      </a:rPr>
                      <m:t>)</m:t>
                    </m:r>
                  </m:oMath>
                </a14:m>
                <a:r>
                  <a:rPr lang="zh-CN" altLang="zh-CN" dirty="0"/>
                  <a:t>⊕</a:t>
                </a:r>
                <a:r>
                  <a:rPr lang="en-US" altLang="zh-CN" dirty="0"/>
                  <a:t>3•</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14</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14</m:t>
                        </m:r>
                      </m:sub>
                    </m:sSub>
                    <m:r>
                      <a:rPr lang="en-US" altLang="zh-CN" i="1">
                        <a:latin typeface="Cambria Math" panose="02040503050406030204" pitchFamily="18" charset="0"/>
                      </a:rPr>
                      <m:t>)</m:t>
                    </m:r>
                  </m:oMath>
                </a14:m>
                <a:r>
                  <a:rPr lang="zh-CN" altLang="zh-CN" dirty="0"/>
                  <a:t>⊕</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3</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3</m:t>
                        </m:r>
                      </m:sub>
                    </m:sSub>
                    <m:r>
                      <a:rPr lang="en-US" altLang="zh-CN" i="1">
                        <a:latin typeface="Cambria Math" panose="02040503050406030204" pitchFamily="18" charset="0"/>
                      </a:rPr>
                      <m:t>)</m:t>
                    </m:r>
                  </m:oMath>
                </a14:m>
                <a:r>
                  <a:rPr lang="zh-CN" altLang="zh-CN" dirty="0"/>
                  <a:t>⊕</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14</m:t>
                        </m:r>
                      </m:sub>
                    </m:sSub>
                    <m:r>
                      <a:rPr lang="en-US" altLang="zh-CN" i="1">
                        <a:latin typeface="Cambria Math" panose="02040503050406030204" pitchFamily="18" charset="0"/>
                      </a:rPr>
                      <m:t>)</m:t>
                    </m:r>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15</m:t>
                        </m:r>
                      </m:sub>
                    </m:sSub>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8</m:t>
                        </m:r>
                      </m:sub>
                    </m:sSub>
                    <m:r>
                      <a:rPr lang="en-US" altLang="zh-CN">
                        <a:latin typeface="Cambria Math" panose="02040503050406030204" pitchFamily="18" charset="0"/>
                      </a:rPr>
                      <m:t>=</m:t>
                    </m:r>
                    <m:r>
                      <m:rPr>
                        <m:nor/>
                      </m:rPr>
                      <a:rPr lang="en-US" altLang="zh-CN"/>
                      <m:t>2•</m:t>
                    </m:r>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8</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8</m:t>
                        </m:r>
                      </m:sub>
                    </m:sSub>
                    <m:r>
                      <a:rPr lang="en-US" altLang="zh-CN" i="1">
                        <a:latin typeface="Cambria Math" panose="02040503050406030204" pitchFamily="18" charset="0"/>
                      </a:rPr>
                      <m:t>)</m:t>
                    </m:r>
                  </m:oMath>
                </a14:m>
                <a:r>
                  <a:rPr lang="zh-CN" altLang="zh-CN" dirty="0"/>
                  <a:t>⊕</a:t>
                </a:r>
                <a14:m>
                  <m:oMath xmlns:m="http://schemas.openxmlformats.org/officeDocument/2006/math">
                    <m:r>
                      <m:rPr>
                        <m:nor/>
                      </m:rPr>
                      <a:rPr lang="en-US" altLang="zh-CN"/>
                      <m:t>3•</m:t>
                    </m:r>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13</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13</m:t>
                        </m:r>
                      </m:sub>
                    </m:sSub>
                    <m:r>
                      <a:rPr lang="en-US" altLang="zh-CN" i="1">
                        <a:latin typeface="Cambria Math" panose="02040503050406030204" pitchFamily="18" charset="0"/>
                      </a:rPr>
                      <m:t>)</m:t>
                    </m:r>
                  </m:oMath>
                </a14:m>
                <a:r>
                  <a:rPr lang="zh-CN" altLang="zh-CN" dirty="0"/>
                  <a:t>⊕</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i="1">
                        <a:latin typeface="Cambria Math" panose="02040503050406030204" pitchFamily="18" charset="0"/>
                      </a:rPr>
                      <m:t>)</m:t>
                    </m:r>
                  </m:oMath>
                </a14:m>
                <a:r>
                  <a:rPr lang="zh-CN" altLang="zh-CN" dirty="0"/>
                  <a:t>⊕</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7</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7</m:t>
                        </m:r>
                      </m:sub>
                    </m:sSub>
                    <m:r>
                      <a:rPr lang="en-US" altLang="zh-CN" i="1">
                        <a:latin typeface="Cambria Math" panose="02040503050406030204" pitchFamily="18" charset="0"/>
                      </a:rPr>
                      <m:t>)</m:t>
                    </m:r>
                  </m:oMath>
                </a14:m>
                <a:r>
                  <a:rPr lang="zh-CN" altLang="zh-CN" dirty="0"/>
                  <a:t>⊕</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13</m:t>
                        </m:r>
                      </m:sub>
                    </m:sSub>
                    <m:r>
                      <a:rPr lang="en-US" altLang="zh-CN" i="1">
                        <a:latin typeface="Cambria Math" panose="02040503050406030204" pitchFamily="18" charset="0"/>
                      </a:rPr>
                      <m:t>)</m:t>
                    </m:r>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0</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4</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8</m:t>
                        </m:r>
                      </m:sub>
                    </m:sSub>
                  </m:oMath>
                </a14:m>
                <a:r>
                  <a:rPr lang="zh-CN" altLang="zh-CN" dirty="0"/>
                  <a:t>⊕</a:t>
                </a:r>
                <a:r>
                  <a:rPr lang="en-US" altLang="zh-CN" dirty="0"/>
                  <a:t>1</a:t>
                </a:r>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15</m:t>
                        </m:r>
                      </m:sub>
                    </m:sSub>
                    <m:r>
                      <a:rPr lang="en-US" altLang="zh-CN" i="1">
                        <a:latin typeface="Cambria Math" panose="02040503050406030204" pitchFamily="18" charset="0"/>
                      </a:rPr>
                      <m:t>=</m:t>
                    </m:r>
                    <m:r>
                      <m:rPr>
                        <m:nor/>
                      </m:rPr>
                      <a:rPr lang="en-US" altLang="zh-CN"/>
                      <m:t>3•</m:t>
                    </m:r>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12</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12</m:t>
                        </m:r>
                      </m:sub>
                    </m:sSub>
                    <m:r>
                      <a:rPr lang="en-US" altLang="zh-CN" i="1">
                        <a:latin typeface="Cambria Math" panose="02040503050406030204" pitchFamily="18" charset="0"/>
                      </a:rPr>
                      <m:t>)</m:t>
                    </m:r>
                  </m:oMath>
                </a14:m>
                <a:r>
                  <a:rPr lang="zh-CN" altLang="zh-CN" dirty="0"/>
                  <a:t>⊕</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zh-CN" altLang="zh-CN" dirty="0"/>
                  <a:t>⊕</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6</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6</m:t>
                        </m:r>
                      </m:sub>
                    </m:sSub>
                    <m:r>
                      <a:rPr lang="en-US" altLang="zh-CN" i="1">
                        <a:latin typeface="Cambria Math" panose="02040503050406030204" pitchFamily="18" charset="0"/>
                      </a:rPr>
                      <m:t>)</m:t>
                    </m:r>
                  </m:oMath>
                </a14:m>
                <a:r>
                  <a:rPr lang="zh-CN" altLang="zh-CN" dirty="0"/>
                  <a:t>⊕</a:t>
                </a:r>
                <a14:m>
                  <m:oMath xmlns:m="http://schemas.openxmlformats.org/officeDocument/2006/math">
                    <m:r>
                      <m:rPr>
                        <m:nor/>
                      </m:rPr>
                      <a:rPr lang="en-US" altLang="zh-CN"/>
                      <m:t>2•</m:t>
                    </m:r>
                    <m:r>
                      <a:rPr lang="en-US" altLang="zh-CN" i="1">
                        <a:latin typeface="Cambria Math" panose="02040503050406030204" pitchFamily="18" charset="0"/>
                      </a:rPr>
                      <m:t> </m:t>
                    </m:r>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11</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11</m:t>
                        </m:r>
                      </m:sub>
                    </m:sSub>
                    <m:r>
                      <a:rPr lang="en-US" altLang="zh-CN" i="1">
                        <a:latin typeface="Cambria Math" panose="02040503050406030204" pitchFamily="18" charset="0"/>
                      </a:rPr>
                      <m:t>)</m:t>
                    </m:r>
                  </m:oMath>
                </a14:m>
                <a:r>
                  <a:rPr lang="zh-CN" altLang="zh-CN" dirty="0"/>
                  <a:t>⊕</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12</m:t>
                        </m:r>
                      </m:sub>
                    </m:sSub>
                    <m:r>
                      <a:rPr lang="en-US" altLang="zh-CN" i="1">
                        <a:latin typeface="Cambria Math" panose="02040503050406030204" pitchFamily="18" charset="0"/>
                      </a:rPr>
                      <m:t>)</m:t>
                    </m:r>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15</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3</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7</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11</m:t>
                        </m:r>
                      </m:sub>
                    </m:sSub>
                  </m:oMath>
                </a14:m>
                <a:endParaRPr lang="en-US" altLang="zh-CN" sz="1800" dirty="0"/>
              </a:p>
              <a:p>
                <a:pPr marL="457200" lvl="1" indent="0">
                  <a:buNone/>
                </a:pPr>
                <a:endParaRPr lang="en-US" altLang="zh-CN" dirty="0"/>
              </a:p>
              <a:p>
                <a:pPr marL="0" indent="0" algn="ctr">
                  <a:buNone/>
                </a:pPr>
                <a:endParaRPr lang="en-US" altLang="zh-CN" dirty="0"/>
              </a:p>
              <a:p>
                <a:pPr lvl="1">
                  <a:buFont typeface="Wingdings" panose="05000000000000000000" pitchFamily="2" charset="2"/>
                  <a:buChar char="n"/>
                </a:pPr>
                <a:endParaRPr lang="en-US" altLang="zh-CN" dirty="0"/>
              </a:p>
              <a:p>
                <a:pPr marL="914400" lvl="2"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1228" y="1873624"/>
                <a:ext cx="8337176" cy="3989294"/>
              </a:xfrm>
              <a:blipFill>
                <a:blip r:embed="rId3"/>
                <a:stretch>
                  <a:fillRect l="-1023" t="-1679"/>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75AEDF57-9D06-4E13-904E-AFC0368C96F3}" type="slidenum">
              <a:rPr lang="zh-CN" altLang="en-US" smtClean="0"/>
              <a:t>17</a:t>
            </a:fld>
            <a:endParaRPr lang="zh-CN" altLang="en-US"/>
          </a:p>
        </p:txBody>
      </p:sp>
      <p:sp>
        <p:nvSpPr>
          <p:cNvPr id="7" name="标题 1"/>
          <p:cNvSpPr>
            <a:spLocks noGrp="1"/>
          </p:cNvSpPr>
          <p:nvPr>
            <p:ph type="title"/>
          </p:nvPr>
        </p:nvSpPr>
        <p:spPr>
          <a:xfrm>
            <a:off x="1945201" y="624110"/>
            <a:ext cx="6589199" cy="1280890"/>
          </a:xfrm>
        </p:spPr>
        <p:txBody>
          <a:bodyPr>
            <a:normAutofit fontScale="90000"/>
          </a:bodyPr>
          <a:lstStyle/>
          <a:p>
            <a:r>
              <a:rPr lang="en-US" altLang="zh-CN" dirty="0" smtClean="0"/>
              <a:t>AES</a:t>
            </a:r>
            <a:r>
              <a:rPr lang="zh-CN" altLang="en-US" dirty="0" smtClean="0"/>
              <a:t>加密过程访问索引</a:t>
            </a:r>
            <a:r>
              <a:rPr lang="en-US" altLang="zh-CN" dirty="0"/>
              <a:t/>
            </a:r>
            <a:br>
              <a:rPr lang="en-US" altLang="zh-CN" dirty="0"/>
            </a:br>
            <a:r>
              <a:rPr lang="zh-CN" altLang="en-US" dirty="0">
                <a:solidFill>
                  <a:srgbClr val="FF0000"/>
                </a:solidFill>
              </a:rPr>
              <a:t/>
            </a:r>
            <a:br>
              <a:rPr lang="zh-CN" altLang="en-US" dirty="0">
                <a:solidFill>
                  <a:srgbClr val="FF0000"/>
                </a:solidFill>
              </a:rPr>
            </a:br>
            <a:endParaRPr lang="zh-CN" altLang="en-US" dirty="0"/>
          </a:p>
        </p:txBody>
      </p:sp>
      <p:sp>
        <p:nvSpPr>
          <p:cNvPr id="4" name="页脚占位符 3"/>
          <p:cNvSpPr>
            <a:spLocks noGrp="1"/>
          </p:cNvSpPr>
          <p:nvPr>
            <p:ph type="ftr" sz="quarter" idx="11"/>
          </p:nvPr>
        </p:nvSpPr>
        <p:spPr/>
        <p:txBody>
          <a:bodyPr/>
          <a:lstStyle/>
          <a:p>
            <a:r>
              <a:rPr lang="zh-CN" altLang="en-US" dirty="0"/>
              <a:t>共</a:t>
            </a:r>
            <a:r>
              <a:rPr lang="en-US" altLang="zh-CN" dirty="0"/>
              <a:t>29</a:t>
            </a:r>
            <a:r>
              <a:rPr lang="zh-CN" altLang="en-US" dirty="0"/>
              <a:t>页</a:t>
            </a:r>
          </a:p>
        </p:txBody>
      </p:sp>
    </p:spTree>
    <p:extLst>
      <p:ext uri="{BB962C8B-B14F-4D97-AF65-F5344CB8AC3E}">
        <p14:creationId xmlns:p14="http://schemas.microsoft.com/office/powerpoint/2010/main" val="7028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75AEDF57-9D06-4E13-904E-AFC0368C96F3}" type="slidenum">
              <a:rPr lang="zh-CN" altLang="en-US" smtClean="0"/>
              <a:t>18</a:t>
            </a:fld>
            <a:endParaRPr lang="zh-CN" altLang="en-US"/>
          </a:p>
        </p:txBody>
      </p:sp>
      <p:sp>
        <p:nvSpPr>
          <p:cNvPr id="7" name="标题 1"/>
          <p:cNvSpPr>
            <a:spLocks noGrp="1"/>
          </p:cNvSpPr>
          <p:nvPr>
            <p:ph type="title"/>
          </p:nvPr>
        </p:nvSpPr>
        <p:spPr>
          <a:xfrm>
            <a:off x="1945201" y="624110"/>
            <a:ext cx="6589199" cy="1280890"/>
          </a:xfrm>
        </p:spPr>
        <p:txBody>
          <a:bodyPr>
            <a:normAutofit fontScale="90000"/>
          </a:bodyPr>
          <a:lstStyle/>
          <a:p>
            <a:r>
              <a:rPr lang="en-US" altLang="zh-CN" dirty="0" smtClean="0"/>
              <a:t>AES</a:t>
            </a:r>
            <a:r>
              <a:rPr lang="zh-CN" altLang="en-US" dirty="0" smtClean="0"/>
              <a:t>攻击方式</a:t>
            </a:r>
            <a:r>
              <a:rPr lang="en-US" altLang="zh-CN" dirty="0"/>
              <a:t/>
            </a:r>
            <a:br>
              <a:rPr lang="en-US" altLang="zh-CN" dirty="0"/>
            </a:br>
            <a:r>
              <a:rPr lang="zh-CN" altLang="en-US" dirty="0">
                <a:solidFill>
                  <a:srgbClr val="FF0000"/>
                </a:solidFill>
              </a:rPr>
              <a:t/>
            </a:r>
            <a:br>
              <a:rPr lang="zh-CN" altLang="en-US" dirty="0">
                <a:solidFill>
                  <a:srgbClr val="FF0000"/>
                </a:solidFill>
              </a:rPr>
            </a:br>
            <a:endParaRPr lang="zh-CN" altLang="en-US" dirty="0"/>
          </a:p>
        </p:txBody>
      </p:sp>
      <p:graphicFrame>
        <p:nvGraphicFramePr>
          <p:cNvPr id="11" name="图示 10"/>
          <p:cNvGraphicFramePr/>
          <p:nvPr>
            <p:extLst>
              <p:ext uri="{D42A27DB-BD31-4B8C-83A1-F6EECF244321}">
                <p14:modId xmlns:p14="http://schemas.microsoft.com/office/powerpoint/2010/main" val="2444527409"/>
              </p:ext>
            </p:extLst>
          </p:nvPr>
        </p:nvGraphicFramePr>
        <p:xfrm>
          <a:off x="873311" y="1905000"/>
          <a:ext cx="7854695" cy="4035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页脚占位符 11"/>
          <p:cNvSpPr>
            <a:spLocks noGrp="1"/>
          </p:cNvSpPr>
          <p:nvPr>
            <p:ph type="ftr" sz="quarter" idx="11"/>
          </p:nvPr>
        </p:nvSpPr>
        <p:spPr/>
        <p:txBody>
          <a:bodyPr/>
          <a:lstStyle/>
          <a:p>
            <a:r>
              <a:rPr lang="zh-CN" altLang="en-US"/>
              <a:t>共</a:t>
            </a:r>
            <a:r>
              <a:rPr lang="en-US" altLang="zh-CN"/>
              <a:t>29</a:t>
            </a:r>
            <a:r>
              <a:rPr lang="zh-CN" altLang="en-US"/>
              <a:t>页</a:t>
            </a:r>
          </a:p>
        </p:txBody>
      </p:sp>
    </p:spTree>
    <p:extLst>
      <p:ext uri="{BB962C8B-B14F-4D97-AF65-F5344CB8AC3E}">
        <p14:creationId xmlns:p14="http://schemas.microsoft.com/office/powerpoint/2010/main" val="1885484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normAutofit fontScale="90000"/>
          </a:bodyPr>
          <a:lstStyle/>
          <a:p>
            <a:r>
              <a:rPr lang="en-US" altLang="zh-CN" dirty="0" smtClean="0"/>
              <a:t>KS</a:t>
            </a:r>
            <a:r>
              <a:rPr lang="zh-CN" altLang="en-US" dirty="0" smtClean="0"/>
              <a:t>检验</a:t>
            </a:r>
            <a:r>
              <a:rPr lang="en-US" altLang="zh-CN" dirty="0"/>
              <a:t/>
            </a:r>
            <a:br>
              <a:rPr lang="en-US" altLang="zh-CN" dirty="0"/>
            </a:br>
            <a:r>
              <a:rPr lang="zh-CN" altLang="en-US" dirty="0">
                <a:solidFill>
                  <a:srgbClr val="FF0000"/>
                </a:solidFill>
              </a:rPr>
              <a:t/>
            </a:r>
            <a:br>
              <a:rPr lang="zh-CN" altLang="en-US" dirty="0">
                <a:solidFill>
                  <a:srgbClr val="FF0000"/>
                </a:solidFill>
              </a:rPr>
            </a:br>
            <a:endParaRPr lang="zh-CN" altLang="en-US" dirty="0"/>
          </a:p>
        </p:txBody>
      </p:sp>
      <p:sp>
        <p:nvSpPr>
          <p:cNvPr id="2" name="内容占位符 1"/>
          <p:cNvSpPr>
            <a:spLocks noGrp="1"/>
          </p:cNvSpPr>
          <p:nvPr>
            <p:ph idx="1"/>
          </p:nvPr>
        </p:nvSpPr>
        <p:spPr>
          <a:xfrm>
            <a:off x="1605377" y="2573215"/>
            <a:ext cx="6929023" cy="1875693"/>
          </a:xfrm>
        </p:spPr>
        <p:txBody>
          <a:bodyPr>
            <a:normAutofit lnSpcReduction="10000"/>
          </a:bodyPr>
          <a:lstStyle/>
          <a:p>
            <a:pPr marL="0" indent="0">
              <a:buNone/>
            </a:pPr>
            <a:r>
              <a:rPr lang="en-US" altLang="zh-CN" dirty="0" smtClean="0"/>
              <a:t>	</a:t>
            </a:r>
            <a:r>
              <a:rPr lang="en-US" altLang="zh-CN" sz="2400" dirty="0" smtClean="0"/>
              <a:t>KS</a:t>
            </a:r>
            <a:r>
              <a:rPr lang="zh-CN" altLang="en-US" sz="2400" dirty="0"/>
              <a:t>检验是假设检验中的一种，它可以被用来判断随机抽样中样本与样本或总体与总体之间的关系是由于误差引起的还是由本质差别引起的。假设检验的原理是首先对总体做出某种假设，然后通过抽样的方法来判断是否接受该假设。</a:t>
            </a:r>
          </a:p>
        </p:txBody>
      </p:sp>
      <p:sp>
        <p:nvSpPr>
          <p:cNvPr id="12" name="页脚占位符 11"/>
          <p:cNvSpPr>
            <a:spLocks noGrp="1"/>
          </p:cNvSpPr>
          <p:nvPr>
            <p:ph type="ftr" sz="quarter" idx="11"/>
          </p:nvPr>
        </p:nvSpPr>
        <p:spPr/>
        <p:txBody>
          <a:bodyPr/>
          <a:lstStyle/>
          <a:p>
            <a:r>
              <a:rPr lang="zh-CN" altLang="en-US"/>
              <a:t>共</a:t>
            </a:r>
            <a:r>
              <a:rPr lang="en-US" altLang="zh-CN"/>
              <a:t>29</a:t>
            </a:r>
            <a:r>
              <a:rPr lang="zh-CN" altLang="en-US"/>
              <a:t>页</a:t>
            </a:r>
          </a:p>
        </p:txBody>
      </p:sp>
      <p:sp>
        <p:nvSpPr>
          <p:cNvPr id="5" name="灯片编号占位符 4"/>
          <p:cNvSpPr>
            <a:spLocks noGrp="1"/>
          </p:cNvSpPr>
          <p:nvPr>
            <p:ph type="sldNum" sz="quarter" idx="12"/>
          </p:nvPr>
        </p:nvSpPr>
        <p:spPr/>
        <p:txBody>
          <a:bodyPr/>
          <a:lstStyle/>
          <a:p>
            <a:fld id="{75AEDF57-9D06-4E13-904E-AFC0368C96F3}" type="slidenum">
              <a:rPr lang="zh-CN" altLang="en-US" smtClean="0"/>
              <a:t>19</a:t>
            </a:fld>
            <a:endParaRPr lang="zh-CN" altLang="en-US"/>
          </a:p>
        </p:txBody>
      </p:sp>
    </p:spTree>
    <p:extLst>
      <p:ext uri="{BB962C8B-B14F-4D97-AF65-F5344CB8AC3E}">
        <p14:creationId xmlns:p14="http://schemas.microsoft.com/office/powerpoint/2010/main" val="159379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4" name="圆角矩形 3"/>
          <p:cNvSpPr/>
          <p:nvPr/>
        </p:nvSpPr>
        <p:spPr>
          <a:xfrm>
            <a:off x="2883878" y="2602713"/>
            <a:ext cx="3508130" cy="5363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solidFill>
                  <a:srgbClr val="002060"/>
                </a:solidFill>
              </a:rPr>
              <a:t>主要研究内容</a:t>
            </a:r>
          </a:p>
        </p:txBody>
      </p:sp>
      <p:sp>
        <p:nvSpPr>
          <p:cNvPr id="6" name="圆角矩形 5"/>
          <p:cNvSpPr/>
          <p:nvPr/>
        </p:nvSpPr>
        <p:spPr>
          <a:xfrm>
            <a:off x="2883878" y="3299436"/>
            <a:ext cx="3508130" cy="5363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solidFill>
                  <a:srgbClr val="002060"/>
                </a:solidFill>
              </a:rPr>
              <a:t>攻击方法设计</a:t>
            </a:r>
          </a:p>
        </p:txBody>
      </p:sp>
      <p:sp>
        <p:nvSpPr>
          <p:cNvPr id="7" name="圆角矩形 6"/>
          <p:cNvSpPr/>
          <p:nvPr/>
        </p:nvSpPr>
        <p:spPr>
          <a:xfrm>
            <a:off x="2883878" y="3992751"/>
            <a:ext cx="3508130" cy="5363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solidFill>
                  <a:srgbClr val="002060"/>
                </a:solidFill>
              </a:rPr>
              <a:t>实验验证</a:t>
            </a:r>
          </a:p>
        </p:txBody>
      </p:sp>
      <p:sp>
        <p:nvSpPr>
          <p:cNvPr id="5" name="灯片编号占位符 4"/>
          <p:cNvSpPr>
            <a:spLocks noGrp="1"/>
          </p:cNvSpPr>
          <p:nvPr>
            <p:ph type="sldNum" sz="quarter" idx="12"/>
          </p:nvPr>
        </p:nvSpPr>
        <p:spPr/>
        <p:txBody>
          <a:bodyPr/>
          <a:lstStyle/>
          <a:p>
            <a:fld id="{75AEDF57-9D06-4E13-904E-AFC0368C96F3}" type="slidenum">
              <a:rPr lang="zh-CN" altLang="en-US" smtClean="0"/>
              <a:t>2</a:t>
            </a:fld>
            <a:endParaRPr lang="zh-CN" altLang="en-US"/>
          </a:p>
        </p:txBody>
      </p:sp>
      <p:sp>
        <p:nvSpPr>
          <p:cNvPr id="3" name="页脚占位符 2"/>
          <p:cNvSpPr>
            <a:spLocks noGrp="1"/>
          </p:cNvSpPr>
          <p:nvPr>
            <p:ph type="ftr" sz="quarter" idx="11"/>
          </p:nvPr>
        </p:nvSpPr>
        <p:spPr/>
        <p:txBody>
          <a:bodyPr/>
          <a:lstStyle/>
          <a:p>
            <a:r>
              <a:rPr lang="zh-CN" altLang="en-US"/>
              <a:t>共</a:t>
            </a:r>
            <a:r>
              <a:rPr lang="en-US" altLang="zh-CN"/>
              <a:t>29</a:t>
            </a:r>
            <a:r>
              <a:rPr lang="zh-CN" altLang="en-US"/>
              <a:t>页</a:t>
            </a:r>
          </a:p>
        </p:txBody>
      </p:sp>
      <p:sp>
        <p:nvSpPr>
          <p:cNvPr id="9" name="圆角矩形 3">
            <a:extLst>
              <a:ext uri="{FF2B5EF4-FFF2-40B4-BE49-F238E27FC236}">
                <a16:creationId xmlns:a16="http://schemas.microsoft.com/office/drawing/2014/main" id="{CA199CF2-22E8-4658-B1BA-7A78540224AA}"/>
              </a:ext>
            </a:extLst>
          </p:cNvPr>
          <p:cNvSpPr/>
          <p:nvPr/>
        </p:nvSpPr>
        <p:spPr>
          <a:xfrm>
            <a:off x="2883878" y="1905000"/>
            <a:ext cx="3508130" cy="5363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solidFill>
                  <a:srgbClr val="002060"/>
                </a:solidFill>
              </a:rPr>
              <a:t>研究背景和意义</a:t>
            </a:r>
          </a:p>
        </p:txBody>
      </p:sp>
      <p:sp>
        <p:nvSpPr>
          <p:cNvPr id="10" name="圆角矩形 7">
            <a:extLst>
              <a:ext uri="{FF2B5EF4-FFF2-40B4-BE49-F238E27FC236}">
                <a16:creationId xmlns:a16="http://schemas.microsoft.com/office/drawing/2014/main" id="{F9AD167E-9560-4E36-AAF9-C7CBDBCA9EE3}"/>
              </a:ext>
            </a:extLst>
          </p:cNvPr>
          <p:cNvSpPr/>
          <p:nvPr/>
        </p:nvSpPr>
        <p:spPr>
          <a:xfrm>
            <a:off x="2883878" y="4692139"/>
            <a:ext cx="3508130" cy="5363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solidFill>
                  <a:srgbClr val="002060"/>
                </a:solidFill>
              </a:rPr>
              <a:t>预防措施</a:t>
            </a:r>
          </a:p>
        </p:txBody>
      </p:sp>
    </p:spTree>
    <p:extLst>
      <p:ext uri="{BB962C8B-B14F-4D97-AF65-F5344CB8AC3E}">
        <p14:creationId xmlns:p14="http://schemas.microsoft.com/office/powerpoint/2010/main" val="1637258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normAutofit fontScale="90000"/>
          </a:bodyPr>
          <a:lstStyle/>
          <a:p>
            <a:r>
              <a:rPr lang="zh-CN" altLang="en-US" dirty="0"/>
              <a:t>度量</a:t>
            </a:r>
            <a:r>
              <a:rPr lang="zh-CN" altLang="en-US" dirty="0" smtClean="0"/>
              <a:t>分的获取</a:t>
            </a:r>
            <a:r>
              <a:rPr lang="en-US" altLang="zh-CN" dirty="0"/>
              <a:t/>
            </a:r>
            <a:br>
              <a:rPr lang="en-US" altLang="zh-CN" dirty="0"/>
            </a:br>
            <a:r>
              <a:rPr lang="zh-CN" altLang="en-US" dirty="0">
                <a:solidFill>
                  <a:srgbClr val="FF0000"/>
                </a:solidFill>
              </a:rPr>
              <a:t/>
            </a:r>
            <a:br>
              <a:rPr lang="zh-CN" altLang="en-US" dirty="0">
                <a:solidFill>
                  <a:srgbClr val="FF0000"/>
                </a:solidFill>
              </a:rPr>
            </a:br>
            <a:endParaRPr lang="zh-CN" altLang="en-US" dirty="0"/>
          </a:p>
        </p:txBody>
      </p:sp>
      <p:sp>
        <p:nvSpPr>
          <p:cNvPr id="12" name="页脚占位符 11"/>
          <p:cNvSpPr>
            <a:spLocks noGrp="1"/>
          </p:cNvSpPr>
          <p:nvPr>
            <p:ph type="ftr" sz="quarter" idx="11"/>
          </p:nvPr>
        </p:nvSpPr>
        <p:spPr/>
        <p:txBody>
          <a:bodyPr/>
          <a:lstStyle/>
          <a:p>
            <a:r>
              <a:rPr lang="zh-CN" altLang="en-US"/>
              <a:t>共</a:t>
            </a:r>
            <a:r>
              <a:rPr lang="en-US" altLang="zh-CN"/>
              <a:t>29</a:t>
            </a:r>
            <a:r>
              <a:rPr lang="zh-CN" altLang="en-US"/>
              <a:t>页</a:t>
            </a:r>
          </a:p>
        </p:txBody>
      </p:sp>
      <p:sp>
        <p:nvSpPr>
          <p:cNvPr id="5" name="灯片编号占位符 4"/>
          <p:cNvSpPr>
            <a:spLocks noGrp="1"/>
          </p:cNvSpPr>
          <p:nvPr>
            <p:ph type="sldNum" sz="quarter" idx="12"/>
          </p:nvPr>
        </p:nvSpPr>
        <p:spPr/>
        <p:txBody>
          <a:bodyPr/>
          <a:lstStyle/>
          <a:p>
            <a:fld id="{75AEDF57-9D06-4E13-904E-AFC0368C96F3}" type="slidenum">
              <a:rPr lang="zh-CN" altLang="en-US" smtClean="0"/>
              <a:t>20</a:t>
            </a:fld>
            <a:endParaRPr lang="zh-CN" altLang="en-US"/>
          </a:p>
        </p:txBody>
      </p:sp>
      <p:sp>
        <p:nvSpPr>
          <p:cNvPr id="3" name="内容占位符 2"/>
          <p:cNvSpPr>
            <a:spLocks noGrp="1"/>
          </p:cNvSpPr>
          <p:nvPr>
            <p:ph idx="1"/>
          </p:nvPr>
        </p:nvSpPr>
        <p:spPr/>
        <p:txBody>
          <a:bodyPr/>
          <a:lstStyle/>
          <a:p>
            <a:r>
              <a:rPr lang="zh-CN" altLang="en-US" dirty="0" smtClean="0"/>
              <a:t>获取指定</a:t>
            </a:r>
            <a:r>
              <a:rPr lang="en-US" altLang="zh-CN" dirty="0" smtClean="0"/>
              <a:t>set</a:t>
            </a:r>
            <a:r>
              <a:rPr lang="zh-CN" altLang="en-US" dirty="0" smtClean="0"/>
              <a:t>的度量分数</a:t>
            </a:r>
            <a:endParaRPr lang="en-US" altLang="zh-CN" dirty="0" smtClean="0"/>
          </a:p>
          <a:p>
            <a:endParaRPr lang="en-US" altLang="zh-CN" dirty="0"/>
          </a:p>
          <a:p>
            <a:pPr marL="0" indent="0">
              <a:buNone/>
            </a:pPr>
            <a:endParaRPr lang="en-US" altLang="zh-CN" dirty="0" smtClean="0"/>
          </a:p>
          <a:p>
            <a:pPr>
              <a:buFont typeface="+mj-lt"/>
              <a:buAutoNum type="arabicPeriod"/>
            </a:pPr>
            <a:r>
              <a:rPr lang="zh-CN" altLang="en-US" dirty="0" smtClean="0"/>
              <a:t>获取针对该</a:t>
            </a:r>
            <a:r>
              <a:rPr lang="en-US" altLang="zh-CN" dirty="0" smtClean="0"/>
              <a:t>set</a:t>
            </a:r>
            <a:r>
              <a:rPr lang="zh-CN" altLang="en-US" dirty="0" smtClean="0"/>
              <a:t>在</a:t>
            </a:r>
            <a:r>
              <a:rPr lang="en-US" altLang="zh-CN" dirty="0" smtClean="0"/>
              <a:t>Probe</a:t>
            </a:r>
            <a:r>
              <a:rPr lang="zh-CN" altLang="en-US" dirty="0" smtClean="0"/>
              <a:t>阶段全部命中的样本</a:t>
            </a:r>
            <a:endParaRPr lang="en-US" altLang="zh-CN" dirty="0" smtClean="0"/>
          </a:p>
          <a:p>
            <a:pPr>
              <a:buFont typeface="+mj-lt"/>
              <a:buAutoNum type="arabicPeriod"/>
            </a:pPr>
            <a:r>
              <a:rPr lang="zh-CN" altLang="en-US" dirty="0" smtClean="0"/>
              <a:t>获取执行</a:t>
            </a:r>
            <a:r>
              <a:rPr lang="en-US" altLang="zh-CN" dirty="0" smtClean="0"/>
              <a:t>AES</a:t>
            </a:r>
            <a:r>
              <a:rPr lang="zh-CN" altLang="en-US" dirty="0" smtClean="0"/>
              <a:t>加密算法后该</a:t>
            </a:r>
            <a:r>
              <a:rPr lang="en-US" altLang="zh-CN" dirty="0" smtClean="0"/>
              <a:t>set</a:t>
            </a:r>
            <a:r>
              <a:rPr lang="zh-CN" altLang="en-US" dirty="0" smtClean="0"/>
              <a:t>在</a:t>
            </a:r>
            <a:r>
              <a:rPr lang="en-US" altLang="zh-CN" dirty="0" smtClean="0"/>
              <a:t>Probe</a:t>
            </a:r>
            <a:r>
              <a:rPr lang="zh-CN" altLang="en-US" dirty="0" smtClean="0"/>
              <a:t>统计样本</a:t>
            </a:r>
            <a:endParaRPr lang="en-US" altLang="zh-CN" dirty="0" smtClean="0"/>
          </a:p>
          <a:p>
            <a:pPr>
              <a:buFont typeface="+mj-lt"/>
              <a:buAutoNum type="arabicPeriod"/>
            </a:pPr>
            <a:r>
              <a:rPr lang="zh-CN" altLang="en-US" dirty="0" smtClean="0"/>
              <a:t>对两个样本进行</a:t>
            </a:r>
            <a:r>
              <a:rPr lang="en-US" altLang="zh-CN" dirty="0" err="1" smtClean="0"/>
              <a:t>ks</a:t>
            </a:r>
            <a:r>
              <a:rPr lang="zh-CN" altLang="en-US" dirty="0" smtClean="0"/>
              <a:t>检验，将检验结果作为该</a:t>
            </a:r>
            <a:r>
              <a:rPr lang="en-US" altLang="zh-CN" dirty="0" smtClean="0"/>
              <a:t>set</a:t>
            </a:r>
            <a:r>
              <a:rPr lang="zh-CN" altLang="en-US" dirty="0" smtClean="0"/>
              <a:t>的度量分</a:t>
            </a:r>
            <a:endParaRPr lang="zh-CN" altLang="en-US" dirty="0"/>
          </a:p>
        </p:txBody>
      </p:sp>
    </p:spTree>
    <p:extLst>
      <p:ext uri="{BB962C8B-B14F-4D97-AF65-F5344CB8AC3E}">
        <p14:creationId xmlns:p14="http://schemas.microsoft.com/office/powerpoint/2010/main" val="1919229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normAutofit fontScale="90000"/>
          </a:bodyPr>
          <a:lstStyle/>
          <a:p>
            <a:r>
              <a:rPr lang="zh-CN" altLang="en-US" dirty="0"/>
              <a:t>度量</a:t>
            </a:r>
            <a:r>
              <a:rPr lang="zh-CN" altLang="en-US" dirty="0" smtClean="0"/>
              <a:t>分的获取</a:t>
            </a:r>
            <a:r>
              <a:rPr lang="en-US" altLang="zh-CN" dirty="0"/>
              <a:t/>
            </a:r>
            <a:br>
              <a:rPr lang="en-US" altLang="zh-CN" dirty="0"/>
            </a:br>
            <a:r>
              <a:rPr lang="zh-CN" altLang="en-US" dirty="0">
                <a:solidFill>
                  <a:srgbClr val="FF0000"/>
                </a:solidFill>
              </a:rPr>
              <a:t/>
            </a:r>
            <a:br>
              <a:rPr lang="zh-CN" altLang="en-US" dirty="0">
                <a:solidFill>
                  <a:srgbClr val="FF0000"/>
                </a:solidFill>
              </a:rPr>
            </a:br>
            <a:endParaRPr lang="zh-CN" altLang="en-US" dirty="0"/>
          </a:p>
        </p:txBody>
      </p:sp>
      <p:sp>
        <p:nvSpPr>
          <p:cNvPr id="12" name="页脚占位符 11"/>
          <p:cNvSpPr>
            <a:spLocks noGrp="1"/>
          </p:cNvSpPr>
          <p:nvPr>
            <p:ph type="ftr" sz="quarter" idx="11"/>
          </p:nvPr>
        </p:nvSpPr>
        <p:spPr/>
        <p:txBody>
          <a:bodyPr/>
          <a:lstStyle/>
          <a:p>
            <a:r>
              <a:rPr lang="zh-CN" altLang="en-US"/>
              <a:t>共</a:t>
            </a:r>
            <a:r>
              <a:rPr lang="en-US" altLang="zh-CN"/>
              <a:t>29</a:t>
            </a:r>
            <a:r>
              <a:rPr lang="zh-CN" altLang="en-US"/>
              <a:t>页</a:t>
            </a:r>
          </a:p>
        </p:txBody>
      </p:sp>
      <p:sp>
        <p:nvSpPr>
          <p:cNvPr id="5" name="灯片编号占位符 4"/>
          <p:cNvSpPr>
            <a:spLocks noGrp="1"/>
          </p:cNvSpPr>
          <p:nvPr>
            <p:ph type="sldNum" sz="quarter" idx="12"/>
          </p:nvPr>
        </p:nvSpPr>
        <p:spPr/>
        <p:txBody>
          <a:bodyPr/>
          <a:lstStyle/>
          <a:p>
            <a:fld id="{75AEDF57-9D06-4E13-904E-AFC0368C96F3}" type="slidenum">
              <a:rPr lang="zh-CN" altLang="en-US" smtClean="0"/>
              <a:t>21</a:t>
            </a:fld>
            <a:endParaRPr lang="zh-CN" altLang="en-US"/>
          </a:p>
        </p:txBody>
      </p:sp>
      <p:sp>
        <p:nvSpPr>
          <p:cNvPr id="2" name="圆角矩形 1"/>
          <p:cNvSpPr/>
          <p:nvPr/>
        </p:nvSpPr>
        <p:spPr>
          <a:xfrm>
            <a:off x="755453" y="2602523"/>
            <a:ext cx="1186962" cy="17232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遍历密钥的取值空间</a:t>
            </a:r>
            <a:endParaRPr lang="zh-CN" altLang="en-US" dirty="0"/>
          </a:p>
        </p:txBody>
      </p:sp>
      <p:sp>
        <p:nvSpPr>
          <p:cNvPr id="8" name="圆角矩形 7"/>
          <p:cNvSpPr/>
          <p:nvPr/>
        </p:nvSpPr>
        <p:spPr>
          <a:xfrm>
            <a:off x="2929925" y="2602523"/>
            <a:ext cx="1186962" cy="17232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根据明文和密钥获取访问</a:t>
            </a:r>
            <a:r>
              <a:rPr lang="en-US" altLang="zh-CN" dirty="0" smtClean="0"/>
              <a:t>set s</a:t>
            </a:r>
            <a:endParaRPr lang="zh-CN" altLang="en-US" dirty="0"/>
          </a:p>
        </p:txBody>
      </p:sp>
      <p:sp>
        <p:nvSpPr>
          <p:cNvPr id="9" name="圆角矩形 8"/>
          <p:cNvSpPr/>
          <p:nvPr/>
        </p:nvSpPr>
        <p:spPr>
          <a:xfrm>
            <a:off x="5104397" y="1531024"/>
            <a:ext cx="1186962" cy="17232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获取针对</a:t>
            </a:r>
            <a:r>
              <a:rPr lang="en-US" altLang="zh-CN" dirty="0" smtClean="0"/>
              <a:t>set s</a:t>
            </a:r>
            <a:r>
              <a:rPr lang="zh-CN" altLang="en-US" dirty="0" smtClean="0"/>
              <a:t>在</a:t>
            </a:r>
            <a:r>
              <a:rPr lang="en-US" altLang="zh-CN" dirty="0" smtClean="0"/>
              <a:t>Prime</a:t>
            </a:r>
            <a:r>
              <a:rPr lang="zh-CN" altLang="en-US" dirty="0" smtClean="0"/>
              <a:t>后紧接</a:t>
            </a:r>
            <a:r>
              <a:rPr lang="en-US" altLang="zh-CN" dirty="0" smtClean="0"/>
              <a:t>Probe</a:t>
            </a:r>
            <a:r>
              <a:rPr lang="zh-CN" altLang="en-US" dirty="0" smtClean="0"/>
              <a:t>的样本</a:t>
            </a:r>
            <a:endParaRPr lang="zh-CN" altLang="en-US" dirty="0"/>
          </a:p>
        </p:txBody>
      </p:sp>
      <p:sp>
        <p:nvSpPr>
          <p:cNvPr id="10" name="圆角矩形 9"/>
          <p:cNvSpPr/>
          <p:nvPr/>
        </p:nvSpPr>
        <p:spPr>
          <a:xfrm>
            <a:off x="5104397" y="3639406"/>
            <a:ext cx="1186962" cy="17232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获取针对</a:t>
            </a:r>
            <a:r>
              <a:rPr lang="en-US" altLang="zh-CN" dirty="0"/>
              <a:t>set s</a:t>
            </a:r>
            <a:r>
              <a:rPr lang="zh-CN" altLang="en-US" dirty="0"/>
              <a:t>在</a:t>
            </a:r>
            <a:r>
              <a:rPr lang="en-US" altLang="zh-CN" dirty="0" smtClean="0"/>
              <a:t>Probe</a:t>
            </a:r>
            <a:r>
              <a:rPr lang="zh-CN" altLang="en-US" dirty="0" smtClean="0"/>
              <a:t>之前执行加密的样本</a:t>
            </a:r>
            <a:endParaRPr lang="zh-CN" altLang="en-US" dirty="0"/>
          </a:p>
        </p:txBody>
      </p:sp>
      <mc:AlternateContent xmlns:mc="http://schemas.openxmlformats.org/markup-compatibility/2006">
        <mc:Choice xmlns:a14="http://schemas.microsoft.com/office/drawing/2010/main" Requires="a14">
          <p:sp>
            <p:nvSpPr>
              <p:cNvPr id="11" name="圆角矩形 10"/>
              <p:cNvSpPr/>
              <p:nvPr/>
            </p:nvSpPr>
            <p:spPr>
              <a:xfrm>
                <a:off x="7309337" y="2602523"/>
                <a:ext cx="1186962" cy="17232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多个样本取平均值得到</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𝑘</m:t>
                        </m:r>
                      </m:e>
                    </m:acc>
                  </m:oMath>
                </a14:m>
                <a:r>
                  <a:rPr lang="zh-CN" altLang="en-US" dirty="0" smtClean="0"/>
                  <a:t>的度量分</a:t>
                </a:r>
                <a:endParaRPr lang="zh-CN" altLang="en-US" dirty="0"/>
              </a:p>
            </p:txBody>
          </p:sp>
        </mc:Choice>
        <mc:Fallback>
          <p:sp>
            <p:nvSpPr>
              <p:cNvPr id="11" name="圆角矩形 10"/>
              <p:cNvSpPr>
                <a:spLocks noRot="1" noChangeAspect="1" noMove="1" noResize="1" noEditPoints="1" noAdjustHandles="1" noChangeArrowheads="1" noChangeShapeType="1" noTextEdit="1"/>
              </p:cNvSpPr>
              <p:nvPr/>
            </p:nvSpPr>
            <p:spPr>
              <a:xfrm>
                <a:off x="7309337" y="2602523"/>
                <a:ext cx="1186962" cy="1723291"/>
              </a:xfrm>
              <a:prstGeom prst="roundRect">
                <a:avLst/>
              </a:prstGeom>
              <a:blipFill>
                <a:blip r:embed="rId2"/>
                <a:stretch>
                  <a:fillRect/>
                </a:stretch>
              </a:blipFill>
            </p:spPr>
            <p:txBody>
              <a:bodyPr/>
              <a:lstStyle/>
              <a:p>
                <a:r>
                  <a:rPr lang="zh-CN" altLang="en-US">
                    <a:noFill/>
                  </a:rPr>
                  <a:t> </a:t>
                </a:r>
              </a:p>
            </p:txBody>
          </p:sp>
        </mc:Fallback>
      </mc:AlternateContent>
      <p:cxnSp>
        <p:nvCxnSpPr>
          <p:cNvPr id="6" name="直接箭头连接符 5"/>
          <p:cNvCxnSpPr>
            <a:stCxn id="2" idx="3"/>
            <a:endCxn id="8" idx="1"/>
          </p:cNvCxnSpPr>
          <p:nvPr/>
        </p:nvCxnSpPr>
        <p:spPr>
          <a:xfrm>
            <a:off x="1942415" y="3464169"/>
            <a:ext cx="987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文本框 12"/>
              <p:cNvSpPr txBox="1"/>
              <p:nvPr/>
            </p:nvSpPr>
            <p:spPr>
              <a:xfrm>
                <a:off x="2025281" y="3097383"/>
                <a:ext cx="1157533" cy="286873"/>
              </a:xfrm>
              <a:prstGeom prst="rect">
                <a:avLst/>
              </a:prstGeom>
              <a:noFill/>
            </p:spPr>
            <p:txBody>
              <a:bodyPr wrap="square" rtlCol="0">
                <a:spAutoFit/>
              </a:bodyPr>
              <a:lstStyle/>
              <a:p>
                <a:r>
                  <a:rPr lang="zh-CN" altLang="en-US" sz="1200" dirty="0" smtClean="0"/>
                  <a:t>假设密钥</a:t>
                </a:r>
                <a14:m>
                  <m:oMath xmlns:m="http://schemas.openxmlformats.org/officeDocument/2006/math">
                    <m:acc>
                      <m:accPr>
                        <m:chr m:val="̂"/>
                        <m:ctrlPr>
                          <a:rPr lang="zh-CN" altLang="en-US" sz="1200" i="1">
                            <a:latin typeface="Cambria Math" panose="02040503050406030204" pitchFamily="18" charset="0"/>
                          </a:rPr>
                        </m:ctrlPr>
                      </m:accPr>
                      <m:e>
                        <m:r>
                          <a:rPr lang="en-US" altLang="zh-CN" sz="1200" i="1">
                            <a:latin typeface="Cambria Math" panose="02040503050406030204" pitchFamily="18" charset="0"/>
                          </a:rPr>
                          <m:t>𝑘</m:t>
                        </m:r>
                      </m:e>
                    </m:acc>
                  </m:oMath>
                </a14:m>
                <a:endParaRPr lang="zh-CN" altLang="en-US" sz="1200" dirty="0"/>
              </a:p>
            </p:txBody>
          </p:sp>
        </mc:Choice>
        <mc:Fallback>
          <p:sp>
            <p:nvSpPr>
              <p:cNvPr id="13" name="文本框 12"/>
              <p:cNvSpPr txBox="1">
                <a:spLocks noRot="1" noChangeAspect="1" noMove="1" noResize="1" noEditPoints="1" noAdjustHandles="1" noChangeArrowheads="1" noChangeShapeType="1" noTextEdit="1"/>
              </p:cNvSpPr>
              <p:nvPr/>
            </p:nvSpPr>
            <p:spPr>
              <a:xfrm>
                <a:off x="2025281" y="3097383"/>
                <a:ext cx="1157533" cy="286873"/>
              </a:xfrm>
              <a:prstGeom prst="rect">
                <a:avLst/>
              </a:prstGeom>
              <a:blipFill>
                <a:blip r:embed="rId3"/>
                <a:stretch>
                  <a:fillRect b="-14894"/>
                </a:stretch>
              </a:blipFill>
            </p:spPr>
            <p:txBody>
              <a:bodyPr/>
              <a:lstStyle/>
              <a:p>
                <a:r>
                  <a:rPr lang="zh-CN" altLang="en-US">
                    <a:noFill/>
                  </a:rPr>
                  <a:t> </a:t>
                </a:r>
              </a:p>
            </p:txBody>
          </p:sp>
        </mc:Fallback>
      </mc:AlternateContent>
      <p:cxnSp>
        <p:nvCxnSpPr>
          <p:cNvPr id="15" name="直接箭头连接符 14"/>
          <p:cNvCxnSpPr>
            <a:stCxn id="8" idx="3"/>
            <a:endCxn id="9" idx="1"/>
          </p:cNvCxnSpPr>
          <p:nvPr/>
        </p:nvCxnSpPr>
        <p:spPr>
          <a:xfrm flipV="1">
            <a:off x="4116887" y="2392670"/>
            <a:ext cx="987510" cy="1071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3"/>
            <a:endCxn id="10" idx="1"/>
          </p:cNvCxnSpPr>
          <p:nvPr/>
        </p:nvCxnSpPr>
        <p:spPr>
          <a:xfrm>
            <a:off x="4116887" y="3464169"/>
            <a:ext cx="987510" cy="1036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3"/>
            <a:endCxn id="11" idx="1"/>
          </p:cNvCxnSpPr>
          <p:nvPr/>
        </p:nvCxnSpPr>
        <p:spPr>
          <a:xfrm>
            <a:off x="6291359" y="2392670"/>
            <a:ext cx="1017978" cy="1071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3"/>
            <a:endCxn id="11" idx="1"/>
          </p:cNvCxnSpPr>
          <p:nvPr/>
        </p:nvCxnSpPr>
        <p:spPr>
          <a:xfrm flipV="1">
            <a:off x="6291359" y="3464169"/>
            <a:ext cx="1017978" cy="1036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191571" y="3232311"/>
            <a:ext cx="1248970" cy="366785"/>
          </a:xfrm>
          <a:prstGeom prst="rect">
            <a:avLst/>
          </a:prstGeom>
          <a:noFill/>
        </p:spPr>
        <p:txBody>
          <a:bodyPr wrap="square" rtlCol="0">
            <a:spAutoFit/>
          </a:bodyPr>
          <a:lstStyle/>
          <a:p>
            <a:r>
              <a:rPr lang="zh-CN" altLang="en-US" dirty="0" smtClean="0"/>
              <a:t>获取样本</a:t>
            </a:r>
            <a:endParaRPr lang="zh-CN" altLang="en-US" dirty="0"/>
          </a:p>
        </p:txBody>
      </p:sp>
      <p:sp>
        <p:nvSpPr>
          <p:cNvPr id="23" name="文本框 22"/>
          <p:cNvSpPr txBox="1"/>
          <p:nvPr/>
        </p:nvSpPr>
        <p:spPr>
          <a:xfrm>
            <a:off x="6342010" y="3240819"/>
            <a:ext cx="1248970" cy="366785"/>
          </a:xfrm>
          <a:prstGeom prst="rect">
            <a:avLst/>
          </a:prstGeom>
          <a:noFill/>
        </p:spPr>
        <p:txBody>
          <a:bodyPr wrap="square" rtlCol="0">
            <a:spAutoFit/>
          </a:bodyPr>
          <a:lstStyle/>
          <a:p>
            <a:r>
              <a:rPr lang="en-US" altLang="zh-CN" dirty="0" smtClean="0"/>
              <a:t>KS</a:t>
            </a:r>
            <a:r>
              <a:rPr lang="zh-CN" altLang="en-US" dirty="0" smtClean="0"/>
              <a:t>检验</a:t>
            </a:r>
            <a:endParaRPr lang="zh-CN" altLang="en-US" dirty="0"/>
          </a:p>
        </p:txBody>
      </p:sp>
    </p:spTree>
    <p:extLst>
      <p:ext uri="{BB962C8B-B14F-4D97-AF65-F5344CB8AC3E}">
        <p14:creationId xmlns:p14="http://schemas.microsoft.com/office/powerpoint/2010/main" val="582431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获取每个密钥字节前四位</a:t>
            </a:r>
            <a:r>
              <a:rPr lang="en-US" altLang="zh-CN" dirty="0"/>
              <a:t/>
            </a:r>
            <a:br>
              <a:rPr lang="en-US" altLang="zh-CN" dirty="0"/>
            </a:br>
            <a:r>
              <a:rPr lang="zh-CN" altLang="en-US" dirty="0">
                <a:solidFill>
                  <a:srgbClr val="FF0000"/>
                </a:solidFill>
              </a:rPr>
              <a:t/>
            </a:r>
            <a:br>
              <a:rPr lang="zh-CN" altLang="en-US" dirty="0">
                <a:solidFill>
                  <a:srgbClr val="FF0000"/>
                </a:solidFill>
              </a:rPr>
            </a:br>
            <a:endParaRPr lang="zh-CN" altLang="en-US" dirty="0"/>
          </a:p>
        </p:txBody>
      </p:sp>
      <p:sp>
        <p:nvSpPr>
          <p:cNvPr id="5" name="灯片编号占位符 4"/>
          <p:cNvSpPr>
            <a:spLocks noGrp="1"/>
          </p:cNvSpPr>
          <p:nvPr>
            <p:ph type="sldNum" sz="quarter" idx="12"/>
          </p:nvPr>
        </p:nvSpPr>
        <p:spPr/>
        <p:txBody>
          <a:bodyPr/>
          <a:lstStyle/>
          <a:p>
            <a:fld id="{75AEDF57-9D06-4E13-904E-AFC0368C96F3}" type="slidenum">
              <a:rPr lang="zh-CN" altLang="en-US" smtClean="0"/>
              <a:t>22</a:t>
            </a:fld>
            <a:endParaRPr lang="zh-CN" altLang="en-US"/>
          </a:p>
        </p:txBody>
      </p:sp>
      <p:sp>
        <p:nvSpPr>
          <p:cNvPr id="4" name="页脚占位符 3"/>
          <p:cNvSpPr>
            <a:spLocks noGrp="1"/>
          </p:cNvSpPr>
          <p:nvPr>
            <p:ph type="ftr" sz="quarter" idx="11"/>
          </p:nvPr>
        </p:nvSpPr>
        <p:spPr/>
        <p:txBody>
          <a:bodyPr/>
          <a:lstStyle/>
          <a:p>
            <a:r>
              <a:rPr lang="zh-CN" altLang="en-US"/>
              <a:t>共</a:t>
            </a:r>
            <a:r>
              <a:rPr lang="en-US" altLang="zh-CN"/>
              <a:t>29</a:t>
            </a:r>
            <a:r>
              <a:rPr lang="zh-CN" altLang="en-US"/>
              <a:t>页</a:t>
            </a:r>
          </a:p>
        </p:txBody>
      </p:sp>
      <p:pic>
        <p:nvPicPr>
          <p:cNvPr id="3" name="图片 2"/>
          <p:cNvPicPr>
            <a:picLocks noChangeAspect="1"/>
          </p:cNvPicPr>
          <p:nvPr/>
        </p:nvPicPr>
        <p:blipFill>
          <a:blip r:embed="rId2">
            <a:clrChange>
              <a:clrFrom>
                <a:srgbClr val="FFFFFF"/>
              </a:clrFrom>
              <a:clrTo>
                <a:srgbClr val="FFFFFF">
                  <a:alpha val="0"/>
                </a:srgbClr>
              </a:clrTo>
            </a:clrChange>
          </a:blip>
          <a:stretch>
            <a:fillRect/>
          </a:stretch>
        </p:blipFill>
        <p:spPr>
          <a:xfrm>
            <a:off x="1096206" y="1152908"/>
            <a:ext cx="7229475" cy="5554561"/>
          </a:xfrm>
          <a:prstGeom prst="rect">
            <a:avLst/>
          </a:prstGeom>
        </p:spPr>
      </p:pic>
    </p:spTree>
    <p:extLst>
      <p:ext uri="{BB962C8B-B14F-4D97-AF65-F5344CB8AC3E}">
        <p14:creationId xmlns:p14="http://schemas.microsoft.com/office/powerpoint/2010/main" val="1652180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获取每个密钥</a:t>
            </a:r>
            <a:r>
              <a:rPr lang="zh-CN" altLang="en-US" dirty="0" smtClean="0"/>
              <a:t>字节后四</a:t>
            </a:r>
            <a:r>
              <a:rPr lang="zh-CN" altLang="en-US" dirty="0"/>
              <a:t>位</a:t>
            </a:r>
            <a:r>
              <a:rPr lang="en-US" altLang="zh-CN" dirty="0"/>
              <a:t/>
            </a:r>
            <a:br>
              <a:rPr lang="en-US" altLang="zh-CN" dirty="0"/>
            </a:br>
            <a:r>
              <a:rPr lang="zh-CN" altLang="en-US" dirty="0">
                <a:solidFill>
                  <a:srgbClr val="FF0000"/>
                </a:solidFill>
              </a:rPr>
              <a:t/>
            </a:r>
            <a:br>
              <a:rPr lang="zh-CN" altLang="en-US" dirty="0">
                <a:solidFill>
                  <a:srgbClr val="FF0000"/>
                </a:solidFill>
              </a:rPr>
            </a:br>
            <a:endParaRPr lang="zh-CN" altLang="en-US" dirty="0"/>
          </a:p>
        </p:txBody>
      </p:sp>
      <mc:AlternateContent xmlns:mc="http://schemas.openxmlformats.org/markup-compatibility/2006">
        <mc:Choice xmlns:a14="http://schemas.microsoft.com/office/drawing/2010/main" Requires="a14">
          <p:graphicFrame>
            <p:nvGraphicFramePr>
              <p:cNvPr id="7" name="内容占位符 6"/>
              <p:cNvGraphicFramePr>
                <a:graphicFrameLocks noGrp="1"/>
              </p:cNvGraphicFramePr>
              <p:nvPr>
                <p:ph idx="1"/>
                <p:extLst>
                  <p:ext uri="{D42A27DB-BD31-4B8C-83A1-F6EECF244321}">
                    <p14:modId xmlns:p14="http://schemas.microsoft.com/office/powerpoint/2010/main" val="936655092"/>
                  </p:ext>
                </p:extLst>
              </p:nvPr>
            </p:nvGraphicFramePr>
            <p:xfrm>
              <a:off x="1505172" y="2801815"/>
              <a:ext cx="6590973" cy="2197719"/>
            </p:xfrm>
            <a:graphic>
              <a:graphicData uri="http://schemas.openxmlformats.org/drawingml/2006/table">
                <a:tbl>
                  <a:tblPr firstRow="1" firstCol="1" bandRow="1">
                    <a:tableStyleId>{7E9639D4-E3E2-4D34-9284-5A2195B3D0D7}</a:tableStyleId>
                  </a:tblPr>
                  <a:tblGrid>
                    <a:gridCol w="1299519">
                      <a:extLst>
                        <a:ext uri="{9D8B030D-6E8A-4147-A177-3AD203B41FA5}">
                          <a16:colId xmlns:a16="http://schemas.microsoft.com/office/drawing/2014/main" val="1250225632"/>
                        </a:ext>
                      </a:extLst>
                    </a:gridCol>
                    <a:gridCol w="1300297">
                      <a:extLst>
                        <a:ext uri="{9D8B030D-6E8A-4147-A177-3AD203B41FA5}">
                          <a16:colId xmlns:a16="http://schemas.microsoft.com/office/drawing/2014/main" val="422769483"/>
                        </a:ext>
                      </a:extLst>
                    </a:gridCol>
                    <a:gridCol w="1308857">
                      <a:extLst>
                        <a:ext uri="{9D8B030D-6E8A-4147-A177-3AD203B41FA5}">
                          <a16:colId xmlns:a16="http://schemas.microsoft.com/office/drawing/2014/main" val="4104946668"/>
                        </a:ext>
                      </a:extLst>
                    </a:gridCol>
                    <a:gridCol w="1308857">
                      <a:extLst>
                        <a:ext uri="{9D8B030D-6E8A-4147-A177-3AD203B41FA5}">
                          <a16:colId xmlns:a16="http://schemas.microsoft.com/office/drawing/2014/main" val="3189261971"/>
                        </a:ext>
                      </a:extLst>
                    </a:gridCol>
                    <a:gridCol w="1373443">
                      <a:extLst>
                        <a:ext uri="{9D8B030D-6E8A-4147-A177-3AD203B41FA5}">
                          <a16:colId xmlns:a16="http://schemas.microsoft.com/office/drawing/2014/main" val="1888304798"/>
                        </a:ext>
                      </a:extLst>
                    </a:gridCol>
                  </a:tblGrid>
                  <a:tr h="436841">
                    <a:tc>
                      <a:txBody>
                        <a:bodyPr/>
                        <a:lstStyle/>
                        <a:p>
                          <a:pPr indent="127000" algn="ctr">
                            <a:lnSpc>
                              <a:spcPts val="1600"/>
                            </a:lnSpc>
                            <a:spcAft>
                              <a:spcPts val="0"/>
                            </a:spcAft>
                          </a:pPr>
                          <a14:m>
                            <m:oMath xmlns:m="http://schemas.openxmlformats.org/officeDocument/2006/math">
                              <m:sSub>
                                <m:sSubPr>
                                  <m:ctrlPr>
                                    <a:rPr lang="zh-CN" sz="1000" kern="100">
                                      <a:effectLst/>
                                    </a:rPr>
                                  </m:ctrlPr>
                                </m:sSubPr>
                                <m:e>
                                  <m:r>
                                    <m:rPr>
                                      <m:sty m:val="p"/>
                                    </m:rPr>
                                    <a:rPr lang="en-US" sz="1000" kern="0">
                                      <a:effectLst/>
                                    </a:rPr>
                                    <m:t>k</m:t>
                                  </m:r>
                                </m:e>
                                <m:sub>
                                  <m:r>
                                    <a:rPr lang="en-US" sz="1000" kern="0">
                                      <a:effectLst/>
                                    </a:rPr>
                                    <m:t>0</m:t>
                                  </m:r>
                                </m:sub>
                              </m:sSub>
                            </m:oMath>
                          </a14:m>
                          <a:r>
                            <a:rPr lang="zh-CN" sz="1000" kern="0" dirty="0">
                              <a:effectLst/>
                            </a:rPr>
                            <a:t>后四位取值</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tc>
                    <a:tc>
                      <a:txBody>
                        <a:bodyPr/>
                        <a:lstStyle/>
                        <a:p>
                          <a:pPr indent="127000" algn="ctr">
                            <a:lnSpc>
                              <a:spcPts val="1600"/>
                            </a:lnSpc>
                            <a:spcAft>
                              <a:spcPts val="0"/>
                            </a:spcAft>
                          </a:pPr>
                          <a14:m>
                            <m:oMath xmlns:m="http://schemas.openxmlformats.org/officeDocument/2006/math">
                              <m:sSub>
                                <m:sSubPr>
                                  <m:ctrlPr>
                                    <a:rPr lang="zh-CN" sz="1000" kern="100">
                                      <a:effectLst/>
                                    </a:rPr>
                                  </m:ctrlPr>
                                </m:sSubPr>
                                <m:e>
                                  <m:r>
                                    <m:rPr>
                                      <m:sty m:val="p"/>
                                    </m:rPr>
                                    <a:rPr lang="en-US" sz="1000" kern="0">
                                      <a:effectLst/>
                                    </a:rPr>
                                    <m:t>k</m:t>
                                  </m:r>
                                </m:e>
                                <m:sub>
                                  <m:r>
                                    <a:rPr lang="en-US" sz="1000" kern="0">
                                      <a:effectLst/>
                                    </a:rPr>
                                    <m:t>5</m:t>
                                  </m:r>
                                </m:sub>
                              </m:sSub>
                            </m:oMath>
                          </a14:m>
                          <a:r>
                            <a:rPr lang="zh-CN" sz="1000" kern="0">
                              <a:effectLst/>
                            </a:rPr>
                            <a:t>后四位取值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tc>
                    <a:tc>
                      <a:txBody>
                        <a:bodyPr/>
                        <a:lstStyle/>
                        <a:p>
                          <a:pPr indent="127000" algn="ctr">
                            <a:lnSpc>
                              <a:spcPts val="1600"/>
                            </a:lnSpc>
                            <a:spcAft>
                              <a:spcPts val="0"/>
                            </a:spcAft>
                          </a:pPr>
                          <a14:m>
                            <m:oMath xmlns:m="http://schemas.openxmlformats.org/officeDocument/2006/math">
                              <m:sSub>
                                <m:sSubPr>
                                  <m:ctrlPr>
                                    <a:rPr lang="zh-CN" sz="1000" kern="100">
                                      <a:effectLst/>
                                    </a:rPr>
                                  </m:ctrlPr>
                                </m:sSubPr>
                                <m:e>
                                  <m:r>
                                    <m:rPr>
                                      <m:sty m:val="p"/>
                                    </m:rPr>
                                    <a:rPr lang="en-US" sz="1000" kern="0">
                                      <a:effectLst/>
                                    </a:rPr>
                                    <m:t>k</m:t>
                                  </m:r>
                                </m:e>
                                <m:sub>
                                  <m:r>
                                    <a:rPr lang="en-US" sz="1000" kern="0">
                                      <a:effectLst/>
                                    </a:rPr>
                                    <m:t>10</m:t>
                                  </m:r>
                                </m:sub>
                              </m:sSub>
                            </m:oMath>
                          </a14:m>
                          <a:r>
                            <a:rPr lang="zh-CN" sz="1000" kern="0">
                              <a:effectLst/>
                            </a:rPr>
                            <a:t>后四位取值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tc>
                    <a:tc>
                      <a:txBody>
                        <a:bodyPr/>
                        <a:lstStyle/>
                        <a:p>
                          <a:pPr indent="127000" algn="ctr">
                            <a:lnSpc>
                              <a:spcPts val="1600"/>
                            </a:lnSpc>
                            <a:spcAft>
                              <a:spcPts val="0"/>
                            </a:spcAft>
                          </a:pPr>
                          <a14:m>
                            <m:oMath xmlns:m="http://schemas.openxmlformats.org/officeDocument/2006/math">
                              <m:sSub>
                                <m:sSubPr>
                                  <m:ctrlPr>
                                    <a:rPr lang="zh-CN" sz="1000" kern="100">
                                      <a:effectLst/>
                                    </a:rPr>
                                  </m:ctrlPr>
                                </m:sSubPr>
                                <m:e>
                                  <m:r>
                                    <m:rPr>
                                      <m:sty m:val="p"/>
                                    </m:rPr>
                                    <a:rPr lang="en-US" sz="1000" kern="0">
                                      <a:effectLst/>
                                    </a:rPr>
                                    <m:t>k</m:t>
                                  </m:r>
                                </m:e>
                                <m:sub>
                                  <m:r>
                                    <a:rPr lang="en-US" sz="1000" kern="0">
                                      <a:effectLst/>
                                    </a:rPr>
                                    <m:t>15</m:t>
                                  </m:r>
                                </m:sub>
                              </m:sSub>
                            </m:oMath>
                          </a14:m>
                          <a:r>
                            <a:rPr lang="zh-CN" sz="1000" kern="0">
                              <a:effectLst/>
                            </a:rPr>
                            <a:t>后四位取值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tc>
                    <a:tc>
                      <a:txBody>
                        <a:bodyPr/>
                        <a:lstStyle/>
                        <a:p>
                          <a:pPr indent="127000" algn="ctr">
                            <a:lnSpc>
                              <a:spcPts val="1600"/>
                            </a:lnSpc>
                            <a:spcAft>
                              <a:spcPts val="0"/>
                            </a:spcAft>
                          </a:pPr>
                          <a:r>
                            <a:rPr lang="zh-CN" sz="1000" kern="0">
                              <a:effectLst/>
                            </a:rPr>
                            <a:t>度量分</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tc>
                    <a:extLst>
                      <a:ext uri="{0D108BD9-81ED-4DB2-BD59-A6C34878D82A}">
                        <a16:rowId xmlns:a16="http://schemas.microsoft.com/office/drawing/2014/main" val="3153233479"/>
                      </a:ext>
                    </a:extLst>
                  </a:tr>
                  <a:tr h="251554">
                    <a:tc>
                      <a:txBody>
                        <a:bodyPr/>
                        <a:lstStyle/>
                        <a:p>
                          <a:pPr indent="127000" algn="ctr">
                            <a:lnSpc>
                              <a:spcPct val="150000"/>
                            </a:lnSpc>
                            <a:spcAft>
                              <a:spcPts val="0"/>
                            </a:spcAft>
                          </a:pPr>
                          <a:r>
                            <a:rPr lang="en-US" sz="1100" kern="0">
                              <a:effectLst/>
                            </a:rPr>
                            <a:t>13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0.952152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extLst>
                      <a:ext uri="{0D108BD9-81ED-4DB2-BD59-A6C34878D82A}">
                        <a16:rowId xmlns:a16="http://schemas.microsoft.com/office/drawing/2014/main" val="3364034816"/>
                      </a:ext>
                    </a:extLst>
                  </a:tr>
                  <a:tr h="251554">
                    <a:tc>
                      <a:txBody>
                        <a:bodyPr/>
                        <a:lstStyle/>
                        <a:p>
                          <a:pPr indent="127000" algn="ctr">
                            <a:lnSpc>
                              <a:spcPct val="150000"/>
                            </a:lnSpc>
                            <a:spcAft>
                              <a:spcPts val="0"/>
                            </a:spcAft>
                          </a:pPr>
                          <a:r>
                            <a:rPr lang="en-US" sz="1100" kern="0">
                              <a:effectLst/>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0.952174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extLst>
                      <a:ext uri="{0D108BD9-81ED-4DB2-BD59-A6C34878D82A}">
                        <a16:rowId xmlns:a16="http://schemas.microsoft.com/office/drawing/2014/main" val="3160675091"/>
                      </a:ext>
                    </a:extLst>
                  </a:tr>
                  <a:tr h="251554">
                    <a:tc>
                      <a:txBody>
                        <a:bodyPr/>
                        <a:lstStyle/>
                        <a:p>
                          <a:pPr indent="127000" algn="ctr">
                            <a:lnSpc>
                              <a:spcPct val="150000"/>
                            </a:lnSpc>
                            <a:spcAft>
                              <a:spcPts val="0"/>
                            </a:spcAft>
                          </a:pPr>
                          <a:r>
                            <a:rPr lang="en-US" sz="1100" kern="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0.952371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extLst>
                      <a:ext uri="{0D108BD9-81ED-4DB2-BD59-A6C34878D82A}">
                        <a16:rowId xmlns:a16="http://schemas.microsoft.com/office/drawing/2014/main" val="2974360838"/>
                      </a:ext>
                    </a:extLst>
                  </a:tr>
                  <a:tr h="251554">
                    <a:tc>
                      <a:txBody>
                        <a:bodyPr/>
                        <a:lstStyle/>
                        <a:p>
                          <a:pPr indent="127000" algn="ctr">
                            <a:lnSpc>
                              <a:spcPct val="150000"/>
                            </a:lnSpc>
                            <a:spcAft>
                              <a:spcPts val="0"/>
                            </a:spcAft>
                          </a:pPr>
                          <a:r>
                            <a:rPr lang="en-US" sz="1100" kern="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0.952374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extLst>
                      <a:ext uri="{0D108BD9-81ED-4DB2-BD59-A6C34878D82A}">
                        <a16:rowId xmlns:a16="http://schemas.microsoft.com/office/drawing/2014/main" val="3883279265"/>
                      </a:ext>
                    </a:extLst>
                  </a:tr>
                  <a:tr h="251554">
                    <a:tc>
                      <a:txBody>
                        <a:bodyPr/>
                        <a:lstStyle/>
                        <a:p>
                          <a:pPr indent="127000" algn="ctr">
                            <a:lnSpc>
                              <a:spcPct val="150000"/>
                            </a:lnSpc>
                            <a:spcAft>
                              <a:spcPts val="0"/>
                            </a:spcAft>
                          </a:pPr>
                          <a:r>
                            <a:rPr lang="en-US" sz="1100" kern="0">
                              <a:effectLst/>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0.9524125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extLst>
                      <a:ext uri="{0D108BD9-81ED-4DB2-BD59-A6C34878D82A}">
                        <a16:rowId xmlns:a16="http://schemas.microsoft.com/office/drawing/2014/main" val="3270508771"/>
                      </a:ext>
                    </a:extLst>
                  </a:tr>
                  <a:tr h="251554">
                    <a:tc>
                      <a:txBody>
                        <a:bodyPr/>
                        <a:lstStyle/>
                        <a:p>
                          <a:pPr indent="127000" algn="ctr">
                            <a:lnSpc>
                              <a:spcPct val="150000"/>
                            </a:lnSpc>
                            <a:spcAft>
                              <a:spcPts val="0"/>
                            </a:spcAft>
                          </a:pPr>
                          <a:r>
                            <a:rPr lang="en-US" sz="1100" kern="0">
                              <a:effectLst/>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0.952766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extLst>
                      <a:ext uri="{0D108BD9-81ED-4DB2-BD59-A6C34878D82A}">
                        <a16:rowId xmlns:a16="http://schemas.microsoft.com/office/drawing/2014/main" val="4095066463"/>
                      </a:ext>
                    </a:extLst>
                  </a:tr>
                  <a:tr h="251554">
                    <a:tc>
                      <a:txBody>
                        <a:bodyPr/>
                        <a:lstStyle/>
                        <a:p>
                          <a:pPr indent="127000" algn="ctr">
                            <a:lnSpc>
                              <a:spcPct val="150000"/>
                            </a:lnSpc>
                            <a:spcAft>
                              <a:spcPts val="0"/>
                            </a:spcAft>
                          </a:pPr>
                          <a:r>
                            <a:rPr lang="en-US" sz="1100" kern="0">
                              <a:effectLst/>
                            </a:rPr>
                            <a:t>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dirty="0">
                              <a:effectLst/>
                            </a:rPr>
                            <a:t>0.9533185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extLst>
                      <a:ext uri="{0D108BD9-81ED-4DB2-BD59-A6C34878D82A}">
                        <a16:rowId xmlns:a16="http://schemas.microsoft.com/office/drawing/2014/main" val="3539297329"/>
                      </a:ext>
                    </a:extLst>
                  </a:tr>
                </a:tbl>
              </a:graphicData>
            </a:graphic>
          </p:graphicFrame>
        </mc:Choice>
        <mc:Fallback>
          <p:graphicFrame>
            <p:nvGraphicFramePr>
              <p:cNvPr id="7" name="内容占位符 6"/>
              <p:cNvGraphicFramePr>
                <a:graphicFrameLocks noGrp="1"/>
              </p:cNvGraphicFramePr>
              <p:nvPr>
                <p:ph idx="1"/>
                <p:extLst>
                  <p:ext uri="{D42A27DB-BD31-4B8C-83A1-F6EECF244321}">
                    <p14:modId xmlns:p14="http://schemas.microsoft.com/office/powerpoint/2010/main" val="936655092"/>
                  </p:ext>
                </p:extLst>
              </p:nvPr>
            </p:nvGraphicFramePr>
            <p:xfrm>
              <a:off x="1505172" y="2801815"/>
              <a:ext cx="6590973" cy="2197719"/>
            </p:xfrm>
            <a:graphic>
              <a:graphicData uri="http://schemas.openxmlformats.org/drawingml/2006/table">
                <a:tbl>
                  <a:tblPr firstRow="1" firstCol="1" bandRow="1">
                    <a:tableStyleId>{7E9639D4-E3E2-4D34-9284-5A2195B3D0D7}</a:tableStyleId>
                  </a:tblPr>
                  <a:tblGrid>
                    <a:gridCol w="1299519">
                      <a:extLst>
                        <a:ext uri="{9D8B030D-6E8A-4147-A177-3AD203B41FA5}">
                          <a16:colId xmlns:a16="http://schemas.microsoft.com/office/drawing/2014/main" val="1250225632"/>
                        </a:ext>
                      </a:extLst>
                    </a:gridCol>
                    <a:gridCol w="1300297">
                      <a:extLst>
                        <a:ext uri="{9D8B030D-6E8A-4147-A177-3AD203B41FA5}">
                          <a16:colId xmlns:a16="http://schemas.microsoft.com/office/drawing/2014/main" val="422769483"/>
                        </a:ext>
                      </a:extLst>
                    </a:gridCol>
                    <a:gridCol w="1308857">
                      <a:extLst>
                        <a:ext uri="{9D8B030D-6E8A-4147-A177-3AD203B41FA5}">
                          <a16:colId xmlns:a16="http://schemas.microsoft.com/office/drawing/2014/main" val="4104946668"/>
                        </a:ext>
                      </a:extLst>
                    </a:gridCol>
                    <a:gridCol w="1308857">
                      <a:extLst>
                        <a:ext uri="{9D8B030D-6E8A-4147-A177-3AD203B41FA5}">
                          <a16:colId xmlns:a16="http://schemas.microsoft.com/office/drawing/2014/main" val="3189261971"/>
                        </a:ext>
                      </a:extLst>
                    </a:gridCol>
                    <a:gridCol w="1373443">
                      <a:extLst>
                        <a:ext uri="{9D8B030D-6E8A-4147-A177-3AD203B41FA5}">
                          <a16:colId xmlns:a16="http://schemas.microsoft.com/office/drawing/2014/main" val="1888304798"/>
                        </a:ext>
                      </a:extLst>
                    </a:gridCol>
                  </a:tblGrid>
                  <a:tr h="436841">
                    <a:tc>
                      <a:txBody>
                        <a:bodyPr/>
                        <a:lstStyle/>
                        <a:p>
                          <a:endParaRPr lang="zh-CN"/>
                        </a:p>
                      </a:txBody>
                      <a:tcPr marL="70744" marR="70744" marT="0" marB="0">
                        <a:blipFill>
                          <a:blip r:embed="rId2"/>
                          <a:stretch>
                            <a:fillRect l="-467" t="-2778" r="-406542" b="-413889"/>
                          </a:stretch>
                        </a:blipFill>
                      </a:tcPr>
                    </a:tc>
                    <a:tc>
                      <a:txBody>
                        <a:bodyPr/>
                        <a:lstStyle/>
                        <a:p>
                          <a:endParaRPr lang="zh-CN"/>
                        </a:p>
                      </a:txBody>
                      <a:tcPr marL="70744" marR="70744" marT="0" marB="0">
                        <a:blipFill>
                          <a:blip r:embed="rId2"/>
                          <a:stretch>
                            <a:fillRect l="-100939" t="-2778" r="-308451" b="-413889"/>
                          </a:stretch>
                        </a:blipFill>
                      </a:tcPr>
                    </a:tc>
                    <a:tc>
                      <a:txBody>
                        <a:bodyPr/>
                        <a:lstStyle/>
                        <a:p>
                          <a:endParaRPr lang="zh-CN"/>
                        </a:p>
                      </a:txBody>
                      <a:tcPr marL="70744" marR="70744" marT="0" marB="0">
                        <a:blipFill>
                          <a:blip r:embed="rId2"/>
                          <a:stretch>
                            <a:fillRect l="-199070" t="-2778" r="-205581" b="-413889"/>
                          </a:stretch>
                        </a:blipFill>
                      </a:tcPr>
                    </a:tc>
                    <a:tc>
                      <a:txBody>
                        <a:bodyPr/>
                        <a:lstStyle/>
                        <a:p>
                          <a:endParaRPr lang="zh-CN"/>
                        </a:p>
                      </a:txBody>
                      <a:tcPr marL="70744" marR="70744" marT="0" marB="0">
                        <a:blipFill>
                          <a:blip r:embed="rId2"/>
                          <a:stretch>
                            <a:fillRect l="-299070" t="-2778" r="-105581" b="-413889"/>
                          </a:stretch>
                        </a:blipFill>
                      </a:tcPr>
                    </a:tc>
                    <a:tc>
                      <a:txBody>
                        <a:bodyPr/>
                        <a:lstStyle/>
                        <a:p>
                          <a:pPr indent="127000" algn="ctr">
                            <a:lnSpc>
                              <a:spcPts val="1600"/>
                            </a:lnSpc>
                            <a:spcAft>
                              <a:spcPts val="0"/>
                            </a:spcAft>
                          </a:pPr>
                          <a:r>
                            <a:rPr lang="zh-CN" sz="1000" kern="0">
                              <a:effectLst/>
                            </a:rPr>
                            <a:t>度量分</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tc>
                    <a:extLst>
                      <a:ext uri="{0D108BD9-81ED-4DB2-BD59-A6C34878D82A}">
                        <a16:rowId xmlns:a16="http://schemas.microsoft.com/office/drawing/2014/main" val="3153233479"/>
                      </a:ext>
                    </a:extLst>
                  </a:tr>
                  <a:tr h="251554">
                    <a:tc>
                      <a:txBody>
                        <a:bodyPr/>
                        <a:lstStyle/>
                        <a:p>
                          <a:pPr indent="127000" algn="ctr">
                            <a:lnSpc>
                              <a:spcPct val="150000"/>
                            </a:lnSpc>
                            <a:spcAft>
                              <a:spcPts val="0"/>
                            </a:spcAft>
                          </a:pPr>
                          <a:r>
                            <a:rPr lang="en-US" sz="1100" kern="0">
                              <a:effectLst/>
                            </a:rPr>
                            <a:t>13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0.952152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extLst>
                      <a:ext uri="{0D108BD9-81ED-4DB2-BD59-A6C34878D82A}">
                        <a16:rowId xmlns:a16="http://schemas.microsoft.com/office/drawing/2014/main" val="3364034816"/>
                      </a:ext>
                    </a:extLst>
                  </a:tr>
                  <a:tr h="251554">
                    <a:tc>
                      <a:txBody>
                        <a:bodyPr/>
                        <a:lstStyle/>
                        <a:p>
                          <a:pPr indent="127000" algn="ctr">
                            <a:lnSpc>
                              <a:spcPct val="150000"/>
                            </a:lnSpc>
                            <a:spcAft>
                              <a:spcPts val="0"/>
                            </a:spcAft>
                          </a:pPr>
                          <a:r>
                            <a:rPr lang="en-US" sz="1100" kern="0">
                              <a:effectLst/>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0.952174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extLst>
                      <a:ext uri="{0D108BD9-81ED-4DB2-BD59-A6C34878D82A}">
                        <a16:rowId xmlns:a16="http://schemas.microsoft.com/office/drawing/2014/main" val="3160675091"/>
                      </a:ext>
                    </a:extLst>
                  </a:tr>
                  <a:tr h="251554">
                    <a:tc>
                      <a:txBody>
                        <a:bodyPr/>
                        <a:lstStyle/>
                        <a:p>
                          <a:pPr indent="127000" algn="ctr">
                            <a:lnSpc>
                              <a:spcPct val="150000"/>
                            </a:lnSpc>
                            <a:spcAft>
                              <a:spcPts val="0"/>
                            </a:spcAft>
                          </a:pPr>
                          <a:r>
                            <a:rPr lang="en-US" sz="1100" kern="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0.952371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extLst>
                      <a:ext uri="{0D108BD9-81ED-4DB2-BD59-A6C34878D82A}">
                        <a16:rowId xmlns:a16="http://schemas.microsoft.com/office/drawing/2014/main" val="2974360838"/>
                      </a:ext>
                    </a:extLst>
                  </a:tr>
                  <a:tr h="251554">
                    <a:tc>
                      <a:txBody>
                        <a:bodyPr/>
                        <a:lstStyle/>
                        <a:p>
                          <a:pPr indent="127000" algn="ctr">
                            <a:lnSpc>
                              <a:spcPct val="150000"/>
                            </a:lnSpc>
                            <a:spcAft>
                              <a:spcPts val="0"/>
                            </a:spcAft>
                          </a:pPr>
                          <a:r>
                            <a:rPr lang="en-US" sz="1100" kern="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0.952374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extLst>
                      <a:ext uri="{0D108BD9-81ED-4DB2-BD59-A6C34878D82A}">
                        <a16:rowId xmlns:a16="http://schemas.microsoft.com/office/drawing/2014/main" val="3883279265"/>
                      </a:ext>
                    </a:extLst>
                  </a:tr>
                  <a:tr h="251554">
                    <a:tc>
                      <a:txBody>
                        <a:bodyPr/>
                        <a:lstStyle/>
                        <a:p>
                          <a:pPr indent="127000" algn="ctr">
                            <a:lnSpc>
                              <a:spcPct val="150000"/>
                            </a:lnSpc>
                            <a:spcAft>
                              <a:spcPts val="0"/>
                            </a:spcAft>
                          </a:pPr>
                          <a:r>
                            <a:rPr lang="en-US" sz="1100" kern="0">
                              <a:effectLst/>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0.9524125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extLst>
                      <a:ext uri="{0D108BD9-81ED-4DB2-BD59-A6C34878D82A}">
                        <a16:rowId xmlns:a16="http://schemas.microsoft.com/office/drawing/2014/main" val="3270508771"/>
                      </a:ext>
                    </a:extLst>
                  </a:tr>
                  <a:tr h="251554">
                    <a:tc>
                      <a:txBody>
                        <a:bodyPr/>
                        <a:lstStyle/>
                        <a:p>
                          <a:pPr indent="127000" algn="ctr">
                            <a:lnSpc>
                              <a:spcPct val="150000"/>
                            </a:lnSpc>
                            <a:spcAft>
                              <a:spcPts val="0"/>
                            </a:spcAft>
                          </a:pPr>
                          <a:r>
                            <a:rPr lang="en-US" sz="1100" kern="0">
                              <a:effectLst/>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0.952766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extLst>
                      <a:ext uri="{0D108BD9-81ED-4DB2-BD59-A6C34878D82A}">
                        <a16:rowId xmlns:a16="http://schemas.microsoft.com/office/drawing/2014/main" val="4095066463"/>
                      </a:ext>
                    </a:extLst>
                  </a:tr>
                  <a:tr h="251554">
                    <a:tc>
                      <a:txBody>
                        <a:bodyPr/>
                        <a:lstStyle/>
                        <a:p>
                          <a:pPr indent="127000" algn="ctr">
                            <a:lnSpc>
                              <a:spcPct val="150000"/>
                            </a:lnSpc>
                            <a:spcAft>
                              <a:spcPts val="0"/>
                            </a:spcAft>
                          </a:pPr>
                          <a:r>
                            <a:rPr lang="en-US" sz="1100" kern="0">
                              <a:effectLst/>
                            </a:rPr>
                            <a:t>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a:effectLst/>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tc>
                      <a:txBody>
                        <a:bodyPr/>
                        <a:lstStyle/>
                        <a:p>
                          <a:pPr indent="127000" algn="ctr">
                            <a:lnSpc>
                              <a:spcPct val="150000"/>
                            </a:lnSpc>
                            <a:spcAft>
                              <a:spcPts val="0"/>
                            </a:spcAft>
                          </a:pPr>
                          <a:r>
                            <a:rPr lang="en-US" sz="1100" kern="0" dirty="0">
                              <a:effectLst/>
                            </a:rPr>
                            <a:t>0.9533185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0744" marR="70744" marT="0" marB="0" anchor="b"/>
                    </a:tc>
                    <a:extLst>
                      <a:ext uri="{0D108BD9-81ED-4DB2-BD59-A6C34878D82A}">
                        <a16:rowId xmlns:a16="http://schemas.microsoft.com/office/drawing/2014/main" val="3539297329"/>
                      </a:ext>
                    </a:extLst>
                  </a:tr>
                </a:tbl>
              </a:graphicData>
            </a:graphic>
          </p:graphicFrame>
        </mc:Fallback>
      </mc:AlternateContent>
      <p:sp>
        <p:nvSpPr>
          <p:cNvPr id="4" name="页脚占位符 3"/>
          <p:cNvSpPr>
            <a:spLocks noGrp="1"/>
          </p:cNvSpPr>
          <p:nvPr>
            <p:ph type="ftr" sz="quarter" idx="11"/>
          </p:nvPr>
        </p:nvSpPr>
        <p:spPr/>
        <p:txBody>
          <a:bodyPr/>
          <a:lstStyle/>
          <a:p>
            <a:r>
              <a:rPr lang="zh-CN" altLang="en-US"/>
              <a:t>共</a:t>
            </a:r>
            <a:r>
              <a:rPr lang="en-US" altLang="zh-CN"/>
              <a:t>29</a:t>
            </a:r>
            <a:r>
              <a:rPr lang="zh-CN" altLang="en-US"/>
              <a:t>页</a:t>
            </a:r>
          </a:p>
        </p:txBody>
      </p:sp>
      <p:sp>
        <p:nvSpPr>
          <p:cNvPr id="5" name="灯片编号占位符 4"/>
          <p:cNvSpPr>
            <a:spLocks noGrp="1"/>
          </p:cNvSpPr>
          <p:nvPr>
            <p:ph type="sldNum" sz="quarter" idx="12"/>
          </p:nvPr>
        </p:nvSpPr>
        <p:spPr/>
        <p:txBody>
          <a:bodyPr/>
          <a:lstStyle/>
          <a:p>
            <a:fld id="{75AEDF57-9D06-4E13-904E-AFC0368C96F3}" type="slidenum">
              <a:rPr lang="zh-CN" altLang="en-US" smtClean="0"/>
              <a:t>23</a:t>
            </a:fld>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1505172" y="2180004"/>
                <a:ext cx="3780692" cy="369332"/>
              </a:xfrm>
              <a:prstGeom prst="rect">
                <a:avLst/>
              </a:prstGeom>
              <a:noFill/>
            </p:spPr>
            <p:txBody>
              <a:bodyPr wrap="square" rtlCol="0">
                <a:spAutoFit/>
              </a:bodyPr>
              <a:lstStyle/>
              <a:p>
                <a:r>
                  <a:rPr lang="zh-CN" altLang="zh-CN" b="1" dirty="0"/>
                  <a:t>第二轮攻击结果</a:t>
                </a:r>
                <a14:m>
                  <m:oMath xmlns:m="http://schemas.openxmlformats.org/officeDocument/2006/math">
                    <m:r>
                      <a:rPr lang="en-US" altLang="zh-CN" b="1"/>
                      <m:t>(</m:t>
                    </m:r>
                    <m:sSub>
                      <m:sSubPr>
                        <m:ctrlPr>
                          <a:rPr lang="zh-CN" altLang="zh-CN" b="1" i="1"/>
                        </m:ctrlPr>
                      </m:sSubPr>
                      <m:e>
                        <m:r>
                          <a:rPr lang="en-US" altLang="zh-CN" b="1" i="1"/>
                          <m:t>𝒌</m:t>
                        </m:r>
                      </m:e>
                      <m:sub>
                        <m:r>
                          <a:rPr lang="en-US" altLang="zh-CN" b="1" i="1"/>
                          <m:t>𝟎</m:t>
                        </m:r>
                      </m:sub>
                    </m:sSub>
                    <m:r>
                      <a:rPr lang="en-US" altLang="zh-CN" b="1"/>
                      <m:t>,</m:t>
                    </m:r>
                    <m:sSub>
                      <m:sSubPr>
                        <m:ctrlPr>
                          <a:rPr lang="zh-CN" altLang="zh-CN" b="1" i="1"/>
                        </m:ctrlPr>
                      </m:sSubPr>
                      <m:e>
                        <m:r>
                          <a:rPr lang="en-US" altLang="zh-CN" b="1" i="1"/>
                          <m:t>𝒌</m:t>
                        </m:r>
                      </m:e>
                      <m:sub>
                        <m:r>
                          <a:rPr lang="en-US" altLang="zh-CN" b="1" i="1"/>
                          <m:t>𝟓</m:t>
                        </m:r>
                      </m:sub>
                    </m:sSub>
                    <m:r>
                      <a:rPr lang="en-US" altLang="zh-CN" b="1" i="1"/>
                      <m:t>,</m:t>
                    </m:r>
                    <m:sSub>
                      <m:sSubPr>
                        <m:ctrlPr>
                          <a:rPr lang="zh-CN" altLang="zh-CN" b="1" i="1"/>
                        </m:ctrlPr>
                      </m:sSubPr>
                      <m:e>
                        <m:r>
                          <a:rPr lang="en-US" altLang="zh-CN" b="1" i="1"/>
                          <m:t>𝒌</m:t>
                        </m:r>
                      </m:e>
                      <m:sub>
                        <m:r>
                          <a:rPr lang="en-US" altLang="zh-CN" b="1" i="1"/>
                          <m:t>𝟏𝟎</m:t>
                        </m:r>
                      </m:sub>
                    </m:sSub>
                    <m:r>
                      <a:rPr lang="en-US" altLang="zh-CN" b="1" i="1"/>
                      <m:t>,</m:t>
                    </m:r>
                    <m:sSub>
                      <m:sSubPr>
                        <m:ctrlPr>
                          <a:rPr lang="zh-CN" altLang="zh-CN" b="1" i="1"/>
                        </m:ctrlPr>
                      </m:sSubPr>
                      <m:e>
                        <m:r>
                          <a:rPr lang="en-US" altLang="zh-CN" b="1" i="1"/>
                          <m:t>𝒌</m:t>
                        </m:r>
                      </m:e>
                      <m:sub>
                        <m:r>
                          <a:rPr lang="en-US" altLang="zh-CN" b="1" i="1"/>
                          <m:t>𝟏𝟓</m:t>
                        </m:r>
                      </m:sub>
                    </m:sSub>
                    <m:r>
                      <a:rPr lang="en-US" altLang="zh-CN" b="1"/>
                      <m:t>)</m:t>
                    </m:r>
                  </m:oMath>
                </a14:m>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1505172" y="2180004"/>
                <a:ext cx="3780692" cy="369332"/>
              </a:xfrm>
              <a:prstGeom prst="rect">
                <a:avLst/>
              </a:prstGeom>
              <a:blipFill>
                <a:blip r:embed="rId3"/>
                <a:stretch>
                  <a:fillRect l="-1452" t="-13333" b="-2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9901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获取每个密钥</a:t>
            </a:r>
            <a:r>
              <a:rPr lang="zh-CN" altLang="en-US" dirty="0" smtClean="0"/>
              <a:t>字节后四</a:t>
            </a:r>
            <a:r>
              <a:rPr lang="zh-CN" altLang="en-US" dirty="0"/>
              <a:t>位</a:t>
            </a:r>
            <a:r>
              <a:rPr lang="en-US" altLang="zh-CN" dirty="0"/>
              <a:t/>
            </a:r>
            <a:br>
              <a:rPr lang="en-US" altLang="zh-CN" dirty="0"/>
            </a:br>
            <a:r>
              <a:rPr lang="zh-CN" altLang="en-US" dirty="0">
                <a:solidFill>
                  <a:srgbClr val="FF0000"/>
                </a:solidFill>
              </a:rPr>
              <a:t/>
            </a:r>
            <a:br>
              <a:rPr lang="zh-CN" altLang="en-US" dirty="0">
                <a:solidFill>
                  <a:srgbClr val="FF0000"/>
                </a:solidFill>
              </a:rPr>
            </a:br>
            <a:endParaRPr lang="zh-CN" altLang="en-US" dirty="0"/>
          </a:p>
        </p:txBody>
      </p:sp>
      <mc:AlternateContent xmlns:mc="http://schemas.openxmlformats.org/markup-compatibility/2006">
        <mc:Choice xmlns:a14="http://schemas.microsoft.com/office/drawing/2010/main" Requires="a14">
          <p:graphicFrame>
            <p:nvGraphicFramePr>
              <p:cNvPr id="7" name="内容占位符 6"/>
              <p:cNvGraphicFramePr>
                <a:graphicFrameLocks noGrp="1"/>
              </p:cNvGraphicFramePr>
              <p:nvPr>
                <p:ph idx="1"/>
              </p:nvPr>
            </p:nvGraphicFramePr>
            <p:xfrm>
              <a:off x="1505172" y="2801815"/>
              <a:ext cx="6590973" cy="2197719"/>
            </p:xfrm>
            <a:graphic>
              <a:graphicData uri="http://schemas.openxmlformats.org/drawingml/2006/table">
                <a:tbl>
                  <a:tblPr firstRow="1" firstCol="1" bandRow="1">
                    <a:tableStyleId>{7E9639D4-E3E2-4D34-9284-5A2195B3D0D7}</a:tableStyleId>
                  </a:tblPr>
                  <a:tblGrid>
                    <a:gridCol w="1299519">
                      <a:extLst>
                        <a:ext uri="{9D8B030D-6E8A-4147-A177-3AD203B41FA5}">
                          <a16:colId xmlns:a16="http://schemas.microsoft.com/office/drawing/2014/main" val="1250225632"/>
                        </a:ext>
                      </a:extLst>
                    </a:gridCol>
                    <a:gridCol w="1300297">
                      <a:extLst>
                        <a:ext uri="{9D8B030D-6E8A-4147-A177-3AD203B41FA5}">
                          <a16:colId xmlns:a16="http://schemas.microsoft.com/office/drawing/2014/main" val="422769483"/>
                        </a:ext>
                      </a:extLst>
                    </a:gridCol>
                    <a:gridCol w="1308857">
                      <a:extLst>
                        <a:ext uri="{9D8B030D-6E8A-4147-A177-3AD203B41FA5}">
                          <a16:colId xmlns:a16="http://schemas.microsoft.com/office/drawing/2014/main" val="4104946668"/>
                        </a:ext>
                      </a:extLst>
                    </a:gridCol>
                    <a:gridCol w="1308857">
                      <a:extLst>
                        <a:ext uri="{9D8B030D-6E8A-4147-A177-3AD203B41FA5}">
                          <a16:colId xmlns:a16="http://schemas.microsoft.com/office/drawing/2014/main" val="3189261971"/>
                        </a:ext>
                      </a:extLst>
                    </a:gridCol>
                    <a:gridCol w="1373443">
                      <a:extLst>
                        <a:ext uri="{9D8B030D-6E8A-4147-A177-3AD203B41FA5}">
                          <a16:colId xmlns:a16="http://schemas.microsoft.com/office/drawing/2014/main" val="1888304798"/>
                        </a:ext>
                      </a:extLst>
                    </a:gridCol>
                  </a:tblGrid>
                  <a:tr h="436841">
                    <a:tc>
                      <a:txBody>
                        <a:bodyPr/>
                        <a:lstStyle/>
                        <a:p>
                          <a:pPr indent="127000" algn="ctr">
                            <a:lnSpc>
                              <a:spcPts val="1600"/>
                            </a:lnSpc>
                            <a:spcAft>
                              <a:spcPts val="0"/>
                            </a:spcAft>
                          </a:pPr>
                          <a14:m>
                            <m:oMath xmlns:m="http://schemas.openxmlformats.org/officeDocument/2006/math">
                              <m:sSub>
                                <m:sSubPr>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000" kern="0">
                                      <a:effectLst/>
                                      <a:latin typeface="Cambria Math" panose="02040503050406030204" pitchFamily="18" charset="0"/>
                                      <a:ea typeface="宋体" panose="02010600030101010101" pitchFamily="2" charset="-122"/>
                                      <a:cs typeface="Times New Roman" panose="02020603050405020304" pitchFamily="18" charset="0"/>
                                    </a:rPr>
                                    <m:t>k</m:t>
                                  </m:r>
                                </m:e>
                                <m:sub>
                                  <m:r>
                                    <a:rPr lang="en-US" sz="1000" kern="0">
                                      <a:effectLst/>
                                      <a:latin typeface="Cambria Math" panose="02040503050406030204" pitchFamily="18" charset="0"/>
                                      <a:ea typeface="宋体" panose="02010600030101010101" pitchFamily="2" charset="-122"/>
                                      <a:cs typeface="Times New Roman" panose="02020603050405020304" pitchFamily="18" charset="0"/>
                                    </a:rPr>
                                    <m:t>4</m:t>
                                  </m:r>
                                </m:sub>
                              </m:sSub>
                            </m:oMath>
                          </a14:m>
                          <a:r>
                            <a:rPr lang="zh-CN" sz="1000" kern="0">
                              <a:effectLst/>
                              <a:latin typeface="Times New Roman" panose="02020603050405020304" pitchFamily="18" charset="0"/>
                              <a:ea typeface="宋体" panose="02010600030101010101" pitchFamily="2" charset="-122"/>
                              <a:cs typeface="Times New Roman" panose="02020603050405020304" pitchFamily="18" charset="0"/>
                            </a:rPr>
                            <a:t>后四位取值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1600"/>
                            </a:lnSpc>
                            <a:spcAft>
                              <a:spcPts val="0"/>
                            </a:spcAft>
                          </a:pPr>
                          <a14:m>
                            <m:oMath xmlns:m="http://schemas.openxmlformats.org/officeDocument/2006/math">
                              <m:sSub>
                                <m:sSubPr>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000" kern="0">
                                      <a:effectLst/>
                                      <a:latin typeface="Cambria Math" panose="02040503050406030204" pitchFamily="18" charset="0"/>
                                      <a:ea typeface="宋体" panose="02010600030101010101" pitchFamily="2" charset="-122"/>
                                      <a:cs typeface="Times New Roman" panose="02020603050405020304" pitchFamily="18" charset="0"/>
                                    </a:rPr>
                                    <m:t>k</m:t>
                                  </m:r>
                                </m:e>
                                <m:sub>
                                  <m:r>
                                    <a:rPr lang="en-US" sz="1000" kern="0">
                                      <a:effectLst/>
                                      <a:latin typeface="Cambria Math" panose="02040503050406030204" pitchFamily="18" charset="0"/>
                                      <a:ea typeface="宋体" panose="02010600030101010101" pitchFamily="2" charset="-122"/>
                                      <a:cs typeface="Times New Roman" panose="02020603050405020304" pitchFamily="18" charset="0"/>
                                    </a:rPr>
                                    <m:t>9</m:t>
                                  </m:r>
                                </m:sub>
                              </m:sSub>
                            </m:oMath>
                          </a14:m>
                          <a:r>
                            <a:rPr lang="zh-CN" sz="1000" kern="0">
                              <a:effectLst/>
                              <a:latin typeface="Times New Roman" panose="02020603050405020304" pitchFamily="18" charset="0"/>
                              <a:ea typeface="宋体" panose="02010600030101010101" pitchFamily="2" charset="-122"/>
                              <a:cs typeface="Times New Roman" panose="02020603050405020304" pitchFamily="18" charset="0"/>
                            </a:rPr>
                            <a:t>后四位取值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1600"/>
                            </a:lnSpc>
                            <a:spcAft>
                              <a:spcPts val="0"/>
                            </a:spcAft>
                          </a:pPr>
                          <a14:m>
                            <m:oMath xmlns:m="http://schemas.openxmlformats.org/officeDocument/2006/math">
                              <m:sSub>
                                <m:sSubPr>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000" kern="0">
                                      <a:effectLst/>
                                      <a:latin typeface="Cambria Math" panose="02040503050406030204" pitchFamily="18" charset="0"/>
                                      <a:ea typeface="宋体" panose="02010600030101010101" pitchFamily="2" charset="-122"/>
                                      <a:cs typeface="Times New Roman" panose="02020603050405020304" pitchFamily="18" charset="0"/>
                                    </a:rPr>
                                    <m:t>k</m:t>
                                  </m:r>
                                </m:e>
                                <m:sub>
                                  <m:r>
                                    <a:rPr lang="en-US" sz="1000" kern="0">
                                      <a:effectLst/>
                                      <a:latin typeface="Cambria Math" panose="02040503050406030204" pitchFamily="18" charset="0"/>
                                      <a:ea typeface="宋体" panose="02010600030101010101" pitchFamily="2" charset="-122"/>
                                      <a:cs typeface="Times New Roman" panose="02020603050405020304" pitchFamily="18" charset="0"/>
                                    </a:rPr>
                                    <m:t>14</m:t>
                                  </m:r>
                                </m:sub>
                              </m:sSub>
                            </m:oMath>
                          </a14:m>
                          <a:r>
                            <a:rPr lang="zh-CN" sz="1000" kern="0">
                              <a:effectLst/>
                              <a:latin typeface="Times New Roman" panose="02020603050405020304" pitchFamily="18" charset="0"/>
                              <a:ea typeface="宋体" panose="02010600030101010101" pitchFamily="2" charset="-122"/>
                              <a:cs typeface="Times New Roman" panose="02020603050405020304" pitchFamily="18" charset="0"/>
                            </a:rPr>
                            <a:t>后四位取值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1600"/>
                            </a:lnSpc>
                            <a:spcAft>
                              <a:spcPts val="0"/>
                            </a:spcAft>
                          </a:pPr>
                          <a14:m>
                            <m:oMath xmlns:m="http://schemas.openxmlformats.org/officeDocument/2006/math">
                              <m:sSub>
                                <m:sSubPr>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000" kern="0">
                                      <a:effectLst/>
                                      <a:latin typeface="Cambria Math" panose="02040503050406030204" pitchFamily="18" charset="0"/>
                                      <a:ea typeface="宋体" panose="02010600030101010101" pitchFamily="2" charset="-122"/>
                                      <a:cs typeface="Times New Roman" panose="02020603050405020304" pitchFamily="18" charset="0"/>
                                    </a:rPr>
                                    <m:t>k</m:t>
                                  </m:r>
                                </m:e>
                                <m:sub>
                                  <m:r>
                                    <a:rPr lang="en-US" sz="1000" kern="0">
                                      <a:effectLst/>
                                      <a:latin typeface="Cambria Math" panose="02040503050406030204" pitchFamily="18" charset="0"/>
                                      <a:ea typeface="宋体" panose="02010600030101010101" pitchFamily="2" charset="-122"/>
                                      <a:cs typeface="Times New Roman" panose="02020603050405020304" pitchFamily="18" charset="0"/>
                                    </a:rPr>
                                    <m:t>3</m:t>
                                  </m:r>
                                </m:sub>
                              </m:sSub>
                            </m:oMath>
                          </a14:m>
                          <a:r>
                            <a:rPr lang="zh-CN" sz="1000" kern="0">
                              <a:effectLst/>
                              <a:latin typeface="Times New Roman" panose="02020603050405020304" pitchFamily="18" charset="0"/>
                              <a:ea typeface="宋体" panose="02010600030101010101" pitchFamily="2" charset="-122"/>
                              <a:cs typeface="Times New Roman" panose="02020603050405020304" pitchFamily="18" charset="0"/>
                            </a:rPr>
                            <a:t>后四位取值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1600"/>
                            </a:lnSpc>
                            <a:spcAft>
                              <a:spcPts val="0"/>
                            </a:spcAft>
                          </a:pPr>
                          <a:r>
                            <a:rPr lang="zh-CN" sz="1000" kern="0">
                              <a:effectLst/>
                              <a:latin typeface="Times New Roman" panose="02020603050405020304" pitchFamily="18" charset="0"/>
                              <a:ea typeface="宋体" panose="02010600030101010101" pitchFamily="2" charset="-122"/>
                              <a:cs typeface="Times New Roman" panose="02020603050405020304" pitchFamily="18" charset="0"/>
                            </a:rPr>
                            <a:t>度量分</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53233479"/>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0.9384495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364034816"/>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0.9384925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160675091"/>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0.938506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974360838"/>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0.9385945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883279265"/>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0.938629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270508771"/>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0.938634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095066463"/>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0.938652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539297329"/>
                      </a:ext>
                    </a:extLst>
                  </a:tr>
                </a:tbl>
              </a:graphicData>
            </a:graphic>
          </p:graphicFrame>
        </mc:Choice>
        <mc:Fallback>
          <p:graphicFrame>
            <p:nvGraphicFramePr>
              <p:cNvPr id="7" name="内容占位符 6"/>
              <p:cNvGraphicFramePr>
                <a:graphicFrameLocks noGrp="1"/>
              </p:cNvGraphicFramePr>
              <p:nvPr>
                <p:ph idx="1"/>
              </p:nvPr>
            </p:nvGraphicFramePr>
            <p:xfrm>
              <a:off x="1505172" y="2801815"/>
              <a:ext cx="6590973" cy="2197719"/>
            </p:xfrm>
            <a:graphic>
              <a:graphicData uri="http://schemas.openxmlformats.org/drawingml/2006/table">
                <a:tbl>
                  <a:tblPr firstRow="1" firstCol="1" bandRow="1">
                    <a:tableStyleId>{7E9639D4-E3E2-4D34-9284-5A2195B3D0D7}</a:tableStyleId>
                  </a:tblPr>
                  <a:tblGrid>
                    <a:gridCol w="1299519">
                      <a:extLst>
                        <a:ext uri="{9D8B030D-6E8A-4147-A177-3AD203B41FA5}">
                          <a16:colId xmlns:a16="http://schemas.microsoft.com/office/drawing/2014/main" val="1250225632"/>
                        </a:ext>
                      </a:extLst>
                    </a:gridCol>
                    <a:gridCol w="1300297">
                      <a:extLst>
                        <a:ext uri="{9D8B030D-6E8A-4147-A177-3AD203B41FA5}">
                          <a16:colId xmlns:a16="http://schemas.microsoft.com/office/drawing/2014/main" val="422769483"/>
                        </a:ext>
                      </a:extLst>
                    </a:gridCol>
                    <a:gridCol w="1308857">
                      <a:extLst>
                        <a:ext uri="{9D8B030D-6E8A-4147-A177-3AD203B41FA5}">
                          <a16:colId xmlns:a16="http://schemas.microsoft.com/office/drawing/2014/main" val="4104946668"/>
                        </a:ext>
                      </a:extLst>
                    </a:gridCol>
                    <a:gridCol w="1308857">
                      <a:extLst>
                        <a:ext uri="{9D8B030D-6E8A-4147-A177-3AD203B41FA5}">
                          <a16:colId xmlns:a16="http://schemas.microsoft.com/office/drawing/2014/main" val="3189261971"/>
                        </a:ext>
                      </a:extLst>
                    </a:gridCol>
                    <a:gridCol w="1373443">
                      <a:extLst>
                        <a:ext uri="{9D8B030D-6E8A-4147-A177-3AD203B41FA5}">
                          <a16:colId xmlns:a16="http://schemas.microsoft.com/office/drawing/2014/main" val="1888304798"/>
                        </a:ext>
                      </a:extLst>
                    </a:gridCol>
                  </a:tblGrid>
                  <a:tr h="436841">
                    <a:tc>
                      <a:txBody>
                        <a:bodyPr/>
                        <a:lstStyle/>
                        <a:p>
                          <a:endParaRPr lang="zh-CN"/>
                        </a:p>
                      </a:txBody>
                      <a:tcPr marL="68580" marR="68580" marT="0" marB="0">
                        <a:blipFill>
                          <a:blip r:embed="rId2"/>
                          <a:stretch>
                            <a:fillRect l="-467" t="-2778" r="-406542" b="-422222"/>
                          </a:stretch>
                        </a:blipFill>
                      </a:tcPr>
                    </a:tc>
                    <a:tc>
                      <a:txBody>
                        <a:bodyPr/>
                        <a:lstStyle/>
                        <a:p>
                          <a:endParaRPr lang="zh-CN"/>
                        </a:p>
                      </a:txBody>
                      <a:tcPr marL="68580" marR="68580" marT="0" marB="0">
                        <a:blipFill>
                          <a:blip r:embed="rId2"/>
                          <a:stretch>
                            <a:fillRect l="-100939" t="-2778" r="-308451" b="-422222"/>
                          </a:stretch>
                        </a:blipFill>
                      </a:tcPr>
                    </a:tc>
                    <a:tc>
                      <a:txBody>
                        <a:bodyPr/>
                        <a:lstStyle/>
                        <a:p>
                          <a:endParaRPr lang="zh-CN"/>
                        </a:p>
                      </a:txBody>
                      <a:tcPr marL="68580" marR="68580" marT="0" marB="0">
                        <a:blipFill>
                          <a:blip r:embed="rId2"/>
                          <a:stretch>
                            <a:fillRect l="-199070" t="-2778" r="-205581" b="-422222"/>
                          </a:stretch>
                        </a:blipFill>
                      </a:tcPr>
                    </a:tc>
                    <a:tc>
                      <a:txBody>
                        <a:bodyPr/>
                        <a:lstStyle/>
                        <a:p>
                          <a:endParaRPr lang="zh-CN"/>
                        </a:p>
                      </a:txBody>
                      <a:tcPr marL="68580" marR="68580" marT="0" marB="0">
                        <a:blipFill>
                          <a:blip r:embed="rId2"/>
                          <a:stretch>
                            <a:fillRect l="-299070" t="-2778" r="-105581" b="-422222"/>
                          </a:stretch>
                        </a:blipFill>
                      </a:tcPr>
                    </a:tc>
                    <a:tc>
                      <a:txBody>
                        <a:bodyPr/>
                        <a:lstStyle/>
                        <a:p>
                          <a:pPr indent="127000" algn="ctr">
                            <a:lnSpc>
                              <a:spcPts val="1600"/>
                            </a:lnSpc>
                            <a:spcAft>
                              <a:spcPts val="0"/>
                            </a:spcAft>
                          </a:pPr>
                          <a:r>
                            <a:rPr lang="zh-CN" sz="1000" kern="0">
                              <a:effectLst/>
                              <a:latin typeface="Times New Roman" panose="02020603050405020304" pitchFamily="18" charset="0"/>
                              <a:ea typeface="宋体" panose="02010600030101010101" pitchFamily="2" charset="-122"/>
                              <a:cs typeface="Times New Roman" panose="02020603050405020304" pitchFamily="18" charset="0"/>
                            </a:rPr>
                            <a:t>度量分</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53233479"/>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0.9384495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364034816"/>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0.9384925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160675091"/>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0.938506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974360838"/>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0.9385945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883279265"/>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0.938629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270508771"/>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0.938634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095066463"/>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0.938652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539297329"/>
                      </a:ext>
                    </a:extLst>
                  </a:tr>
                </a:tbl>
              </a:graphicData>
            </a:graphic>
          </p:graphicFrame>
        </mc:Fallback>
      </mc:AlternateContent>
      <p:sp>
        <p:nvSpPr>
          <p:cNvPr id="4" name="页脚占位符 3"/>
          <p:cNvSpPr>
            <a:spLocks noGrp="1"/>
          </p:cNvSpPr>
          <p:nvPr>
            <p:ph type="ftr" sz="quarter" idx="11"/>
          </p:nvPr>
        </p:nvSpPr>
        <p:spPr/>
        <p:txBody>
          <a:bodyPr/>
          <a:lstStyle/>
          <a:p>
            <a:r>
              <a:rPr lang="zh-CN" altLang="en-US"/>
              <a:t>共</a:t>
            </a:r>
            <a:r>
              <a:rPr lang="en-US" altLang="zh-CN"/>
              <a:t>29</a:t>
            </a:r>
            <a:r>
              <a:rPr lang="zh-CN" altLang="en-US"/>
              <a:t>页</a:t>
            </a:r>
          </a:p>
        </p:txBody>
      </p:sp>
      <p:sp>
        <p:nvSpPr>
          <p:cNvPr id="5" name="灯片编号占位符 4"/>
          <p:cNvSpPr>
            <a:spLocks noGrp="1"/>
          </p:cNvSpPr>
          <p:nvPr>
            <p:ph type="sldNum" sz="quarter" idx="12"/>
          </p:nvPr>
        </p:nvSpPr>
        <p:spPr/>
        <p:txBody>
          <a:bodyPr/>
          <a:lstStyle/>
          <a:p>
            <a:fld id="{75AEDF57-9D06-4E13-904E-AFC0368C96F3}" type="slidenum">
              <a:rPr lang="zh-CN" altLang="en-US" smtClean="0"/>
              <a:t>24</a:t>
            </a:fld>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1505172" y="2180004"/>
                <a:ext cx="3780692" cy="369332"/>
              </a:xfrm>
              <a:prstGeom prst="rect">
                <a:avLst/>
              </a:prstGeom>
              <a:noFill/>
            </p:spPr>
            <p:txBody>
              <a:bodyPr wrap="square" rtlCol="0">
                <a:spAutoFit/>
              </a:bodyPr>
              <a:lstStyle/>
              <a:p>
                <a:r>
                  <a:rPr lang="zh-CN" altLang="zh-CN" b="1" dirty="0"/>
                  <a:t>第二轮攻击结果</a:t>
                </a:r>
                <a14:m>
                  <m:oMath xmlns:m="http://schemas.openxmlformats.org/officeDocument/2006/math">
                    <m:r>
                      <a:rPr lang="en-US" altLang="zh-CN" b="1"/>
                      <m:t>(</m:t>
                    </m:r>
                    <m:sSub>
                      <m:sSubPr>
                        <m:ctrlPr>
                          <a:rPr lang="zh-CN" altLang="zh-CN" b="1" i="1"/>
                        </m:ctrlPr>
                      </m:sSubPr>
                      <m:e>
                        <m:r>
                          <a:rPr lang="en-US" altLang="zh-CN" b="1" i="1"/>
                          <m:t>𝒌</m:t>
                        </m:r>
                      </m:e>
                      <m:sub>
                        <m:r>
                          <a:rPr lang="en-US" altLang="zh-CN" b="1" i="1"/>
                          <m:t>𝟒</m:t>
                        </m:r>
                      </m:sub>
                    </m:sSub>
                    <m:r>
                      <a:rPr lang="en-US" altLang="zh-CN" b="1" i="1"/>
                      <m:t>,</m:t>
                    </m:r>
                    <m:sSub>
                      <m:sSubPr>
                        <m:ctrlPr>
                          <a:rPr lang="zh-CN" altLang="zh-CN" b="1" i="1"/>
                        </m:ctrlPr>
                      </m:sSubPr>
                      <m:e>
                        <m:r>
                          <a:rPr lang="en-US" altLang="zh-CN" b="1" i="1"/>
                          <m:t>𝒌</m:t>
                        </m:r>
                      </m:e>
                      <m:sub>
                        <m:r>
                          <a:rPr lang="en-US" altLang="zh-CN" b="1" i="1"/>
                          <m:t>𝟗</m:t>
                        </m:r>
                      </m:sub>
                    </m:sSub>
                    <m:r>
                      <a:rPr lang="en-US" altLang="zh-CN" b="1" i="1"/>
                      <m:t>,</m:t>
                    </m:r>
                    <m:sSub>
                      <m:sSubPr>
                        <m:ctrlPr>
                          <a:rPr lang="zh-CN" altLang="zh-CN" b="1" i="1"/>
                        </m:ctrlPr>
                      </m:sSubPr>
                      <m:e>
                        <m:r>
                          <a:rPr lang="en-US" altLang="zh-CN" b="1" i="1"/>
                          <m:t>𝒌</m:t>
                        </m:r>
                      </m:e>
                      <m:sub>
                        <m:r>
                          <a:rPr lang="en-US" altLang="zh-CN" b="1" i="1"/>
                          <m:t>𝟏𝟒</m:t>
                        </m:r>
                      </m:sub>
                    </m:sSub>
                    <m:r>
                      <a:rPr lang="en-US" altLang="zh-CN" b="1"/>
                      <m:t>,</m:t>
                    </m:r>
                    <m:sSub>
                      <m:sSubPr>
                        <m:ctrlPr>
                          <a:rPr lang="zh-CN" altLang="zh-CN" b="1" i="1"/>
                        </m:ctrlPr>
                      </m:sSubPr>
                      <m:e>
                        <m:r>
                          <a:rPr lang="en-US" altLang="zh-CN" b="1" i="1"/>
                          <m:t>𝒌</m:t>
                        </m:r>
                      </m:e>
                      <m:sub>
                        <m:r>
                          <a:rPr lang="en-US" altLang="zh-CN" b="1" i="1"/>
                          <m:t>𝟑</m:t>
                        </m:r>
                      </m:sub>
                    </m:sSub>
                    <m:r>
                      <a:rPr lang="en-US" altLang="zh-CN" b="1"/>
                      <m:t>)</m:t>
                    </m:r>
                  </m:oMath>
                </a14:m>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1505172" y="2180004"/>
                <a:ext cx="3780692" cy="369332"/>
              </a:xfrm>
              <a:prstGeom prst="rect">
                <a:avLst/>
              </a:prstGeom>
              <a:blipFill>
                <a:blip r:embed="rId3"/>
                <a:stretch>
                  <a:fillRect l="-1452" t="-13333" b="-2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1774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获取每个密钥</a:t>
            </a:r>
            <a:r>
              <a:rPr lang="zh-CN" altLang="en-US" dirty="0" smtClean="0"/>
              <a:t>字节后四</a:t>
            </a:r>
            <a:r>
              <a:rPr lang="zh-CN" altLang="en-US" dirty="0"/>
              <a:t>位</a:t>
            </a:r>
            <a:r>
              <a:rPr lang="en-US" altLang="zh-CN" dirty="0"/>
              <a:t/>
            </a:r>
            <a:br>
              <a:rPr lang="en-US" altLang="zh-CN" dirty="0"/>
            </a:br>
            <a:r>
              <a:rPr lang="zh-CN" altLang="en-US" dirty="0">
                <a:solidFill>
                  <a:srgbClr val="FF0000"/>
                </a:solidFill>
              </a:rPr>
              <a:t/>
            </a:r>
            <a:br>
              <a:rPr lang="zh-CN" altLang="en-US" dirty="0">
                <a:solidFill>
                  <a:srgbClr val="FF0000"/>
                </a:solidFill>
              </a:rPr>
            </a:br>
            <a:endParaRPr lang="zh-CN" altLang="en-US" dirty="0"/>
          </a:p>
        </p:txBody>
      </p:sp>
      <mc:AlternateContent xmlns:mc="http://schemas.openxmlformats.org/markup-compatibility/2006">
        <mc:Choice xmlns:a14="http://schemas.microsoft.com/office/drawing/2010/main" Requires="a14">
          <p:graphicFrame>
            <p:nvGraphicFramePr>
              <p:cNvPr id="7" name="内容占位符 6"/>
              <p:cNvGraphicFramePr>
                <a:graphicFrameLocks noGrp="1"/>
              </p:cNvGraphicFramePr>
              <p:nvPr>
                <p:ph idx="1"/>
              </p:nvPr>
            </p:nvGraphicFramePr>
            <p:xfrm>
              <a:off x="1505172" y="2801815"/>
              <a:ext cx="6590973" cy="2197719"/>
            </p:xfrm>
            <a:graphic>
              <a:graphicData uri="http://schemas.openxmlformats.org/drawingml/2006/table">
                <a:tbl>
                  <a:tblPr firstRow="1" firstCol="1" bandRow="1">
                    <a:tableStyleId>{7E9639D4-E3E2-4D34-9284-5A2195B3D0D7}</a:tableStyleId>
                  </a:tblPr>
                  <a:tblGrid>
                    <a:gridCol w="1299519">
                      <a:extLst>
                        <a:ext uri="{9D8B030D-6E8A-4147-A177-3AD203B41FA5}">
                          <a16:colId xmlns:a16="http://schemas.microsoft.com/office/drawing/2014/main" val="1250225632"/>
                        </a:ext>
                      </a:extLst>
                    </a:gridCol>
                    <a:gridCol w="1300297">
                      <a:extLst>
                        <a:ext uri="{9D8B030D-6E8A-4147-A177-3AD203B41FA5}">
                          <a16:colId xmlns:a16="http://schemas.microsoft.com/office/drawing/2014/main" val="422769483"/>
                        </a:ext>
                      </a:extLst>
                    </a:gridCol>
                    <a:gridCol w="1308857">
                      <a:extLst>
                        <a:ext uri="{9D8B030D-6E8A-4147-A177-3AD203B41FA5}">
                          <a16:colId xmlns:a16="http://schemas.microsoft.com/office/drawing/2014/main" val="4104946668"/>
                        </a:ext>
                      </a:extLst>
                    </a:gridCol>
                    <a:gridCol w="1308857">
                      <a:extLst>
                        <a:ext uri="{9D8B030D-6E8A-4147-A177-3AD203B41FA5}">
                          <a16:colId xmlns:a16="http://schemas.microsoft.com/office/drawing/2014/main" val="3189261971"/>
                        </a:ext>
                      </a:extLst>
                    </a:gridCol>
                    <a:gridCol w="1373443">
                      <a:extLst>
                        <a:ext uri="{9D8B030D-6E8A-4147-A177-3AD203B41FA5}">
                          <a16:colId xmlns:a16="http://schemas.microsoft.com/office/drawing/2014/main" val="1888304798"/>
                        </a:ext>
                      </a:extLst>
                    </a:gridCol>
                  </a:tblGrid>
                  <a:tr h="436841">
                    <a:tc>
                      <a:txBody>
                        <a:bodyPr/>
                        <a:lstStyle/>
                        <a:p>
                          <a:pPr indent="127000" algn="ctr">
                            <a:lnSpc>
                              <a:spcPts val="1600"/>
                            </a:lnSpc>
                            <a:spcAft>
                              <a:spcPts val="0"/>
                            </a:spcAft>
                          </a:pPr>
                          <a14:m>
                            <m:oMath xmlns:m="http://schemas.openxmlformats.org/officeDocument/2006/math">
                              <m:sSub>
                                <m:sSubPr>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000" kern="0">
                                      <a:effectLst/>
                                      <a:latin typeface="Cambria Math" panose="02040503050406030204" pitchFamily="18" charset="0"/>
                                      <a:ea typeface="宋体" panose="02010600030101010101" pitchFamily="2" charset="-122"/>
                                      <a:cs typeface="Times New Roman" panose="02020603050405020304" pitchFamily="18" charset="0"/>
                                    </a:rPr>
                                    <m:t>k</m:t>
                                  </m:r>
                                </m:e>
                                <m:sub>
                                  <m:r>
                                    <a:rPr lang="en-US" sz="1000" kern="0">
                                      <a:effectLst/>
                                      <a:latin typeface="Cambria Math" panose="02040503050406030204" pitchFamily="18" charset="0"/>
                                      <a:ea typeface="宋体" panose="02010600030101010101" pitchFamily="2" charset="-122"/>
                                      <a:cs typeface="Times New Roman" panose="02020603050405020304" pitchFamily="18" charset="0"/>
                                    </a:rPr>
                                    <m:t>8</m:t>
                                  </m:r>
                                </m:sub>
                              </m:sSub>
                            </m:oMath>
                          </a14:m>
                          <a:r>
                            <a:rPr lang="zh-CN" sz="1000" kern="0">
                              <a:effectLst/>
                              <a:latin typeface="Times New Roman" panose="02020603050405020304" pitchFamily="18" charset="0"/>
                              <a:ea typeface="宋体" panose="02010600030101010101" pitchFamily="2" charset="-122"/>
                              <a:cs typeface="Times New Roman" panose="02020603050405020304" pitchFamily="18" charset="0"/>
                            </a:rPr>
                            <a:t>后四位取值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1600"/>
                            </a:lnSpc>
                            <a:spcAft>
                              <a:spcPts val="0"/>
                            </a:spcAft>
                          </a:pPr>
                          <a14:m>
                            <m:oMath xmlns:m="http://schemas.openxmlformats.org/officeDocument/2006/math">
                              <m:sSub>
                                <m:sSubPr>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000" kern="0">
                                      <a:effectLst/>
                                      <a:latin typeface="Cambria Math" panose="02040503050406030204" pitchFamily="18" charset="0"/>
                                      <a:ea typeface="宋体" panose="02010600030101010101" pitchFamily="2" charset="-122"/>
                                      <a:cs typeface="Times New Roman" panose="02020603050405020304" pitchFamily="18" charset="0"/>
                                    </a:rPr>
                                    <m:t>k</m:t>
                                  </m:r>
                                </m:e>
                                <m:sub>
                                  <m:r>
                                    <a:rPr lang="en-US" sz="1000" kern="0">
                                      <a:effectLst/>
                                      <a:latin typeface="Cambria Math" panose="02040503050406030204" pitchFamily="18" charset="0"/>
                                      <a:ea typeface="宋体" panose="02010600030101010101" pitchFamily="2" charset="-122"/>
                                      <a:cs typeface="Times New Roman" panose="02020603050405020304" pitchFamily="18" charset="0"/>
                                    </a:rPr>
                                    <m:t>13</m:t>
                                  </m:r>
                                </m:sub>
                              </m:sSub>
                            </m:oMath>
                          </a14:m>
                          <a:r>
                            <a:rPr lang="zh-CN" sz="1000" kern="0">
                              <a:effectLst/>
                              <a:latin typeface="Times New Roman" panose="02020603050405020304" pitchFamily="18" charset="0"/>
                              <a:ea typeface="宋体" panose="02010600030101010101" pitchFamily="2" charset="-122"/>
                              <a:cs typeface="Times New Roman" panose="02020603050405020304" pitchFamily="18" charset="0"/>
                            </a:rPr>
                            <a:t>后四位取值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1600"/>
                            </a:lnSpc>
                            <a:spcAft>
                              <a:spcPts val="0"/>
                            </a:spcAft>
                          </a:pPr>
                          <a14:m>
                            <m:oMath xmlns:m="http://schemas.openxmlformats.org/officeDocument/2006/math">
                              <m:sSub>
                                <m:sSubPr>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000" kern="0">
                                      <a:effectLst/>
                                      <a:latin typeface="Cambria Math" panose="02040503050406030204" pitchFamily="18" charset="0"/>
                                      <a:ea typeface="宋体" panose="02010600030101010101" pitchFamily="2" charset="-122"/>
                                      <a:cs typeface="Times New Roman" panose="02020603050405020304" pitchFamily="18" charset="0"/>
                                    </a:rPr>
                                    <m:t>k</m:t>
                                  </m:r>
                                </m:e>
                                <m:sub>
                                  <m:r>
                                    <a:rPr lang="en-US" sz="1000" kern="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sz="1000" kern="0">
                              <a:effectLst/>
                              <a:latin typeface="Times New Roman" panose="02020603050405020304" pitchFamily="18" charset="0"/>
                              <a:ea typeface="宋体" panose="02010600030101010101" pitchFamily="2" charset="-122"/>
                              <a:cs typeface="Times New Roman" panose="02020603050405020304" pitchFamily="18" charset="0"/>
                            </a:rPr>
                            <a:t>后四位取值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1600"/>
                            </a:lnSpc>
                            <a:spcAft>
                              <a:spcPts val="0"/>
                            </a:spcAft>
                          </a:pPr>
                          <a14:m>
                            <m:oMath xmlns:m="http://schemas.openxmlformats.org/officeDocument/2006/math">
                              <m:sSub>
                                <m:sSubPr>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000" kern="0">
                                      <a:effectLst/>
                                      <a:latin typeface="Cambria Math" panose="02040503050406030204" pitchFamily="18" charset="0"/>
                                      <a:ea typeface="宋体" panose="02010600030101010101" pitchFamily="2" charset="-122"/>
                                      <a:cs typeface="Times New Roman" panose="02020603050405020304" pitchFamily="18" charset="0"/>
                                    </a:rPr>
                                    <m:t>k</m:t>
                                  </m:r>
                                </m:e>
                                <m:sub>
                                  <m:r>
                                    <a:rPr lang="en-US" sz="1000" kern="0">
                                      <a:effectLst/>
                                      <a:latin typeface="Cambria Math" panose="02040503050406030204" pitchFamily="18" charset="0"/>
                                      <a:ea typeface="宋体" panose="02010600030101010101" pitchFamily="2" charset="-122"/>
                                      <a:cs typeface="Times New Roman" panose="02020603050405020304" pitchFamily="18" charset="0"/>
                                    </a:rPr>
                                    <m:t>7</m:t>
                                  </m:r>
                                </m:sub>
                              </m:sSub>
                            </m:oMath>
                          </a14:m>
                          <a:r>
                            <a:rPr lang="zh-CN" sz="1000" kern="0">
                              <a:effectLst/>
                              <a:latin typeface="Times New Roman" panose="02020603050405020304" pitchFamily="18" charset="0"/>
                              <a:ea typeface="宋体" panose="02010600030101010101" pitchFamily="2" charset="-122"/>
                              <a:cs typeface="Times New Roman" panose="02020603050405020304" pitchFamily="18" charset="0"/>
                            </a:rPr>
                            <a:t>后四位取值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1600"/>
                            </a:lnSpc>
                            <a:spcAft>
                              <a:spcPts val="0"/>
                            </a:spcAft>
                          </a:pPr>
                          <a:r>
                            <a:rPr lang="zh-CN" sz="1000" kern="0">
                              <a:effectLst/>
                              <a:latin typeface="Times New Roman" panose="02020603050405020304" pitchFamily="18" charset="0"/>
                              <a:ea typeface="宋体" panose="02010600030101010101" pitchFamily="2" charset="-122"/>
                              <a:cs typeface="Times New Roman" panose="02020603050405020304" pitchFamily="18" charset="0"/>
                            </a:rPr>
                            <a:t>度量分</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53233479"/>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0.9570985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364034816"/>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0.95713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160675091"/>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0.9571695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974360838"/>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0.9572065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883279265"/>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0.9572265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270508771"/>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0.9574545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095066463"/>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0.9578595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539297329"/>
                      </a:ext>
                    </a:extLst>
                  </a:tr>
                </a:tbl>
              </a:graphicData>
            </a:graphic>
          </p:graphicFrame>
        </mc:Choice>
        <mc:Fallback>
          <p:graphicFrame>
            <p:nvGraphicFramePr>
              <p:cNvPr id="7" name="内容占位符 6"/>
              <p:cNvGraphicFramePr>
                <a:graphicFrameLocks noGrp="1"/>
              </p:cNvGraphicFramePr>
              <p:nvPr>
                <p:ph idx="1"/>
              </p:nvPr>
            </p:nvGraphicFramePr>
            <p:xfrm>
              <a:off x="1505172" y="2801815"/>
              <a:ext cx="6590973" cy="2197719"/>
            </p:xfrm>
            <a:graphic>
              <a:graphicData uri="http://schemas.openxmlformats.org/drawingml/2006/table">
                <a:tbl>
                  <a:tblPr firstRow="1" firstCol="1" bandRow="1">
                    <a:tableStyleId>{7E9639D4-E3E2-4D34-9284-5A2195B3D0D7}</a:tableStyleId>
                  </a:tblPr>
                  <a:tblGrid>
                    <a:gridCol w="1299519">
                      <a:extLst>
                        <a:ext uri="{9D8B030D-6E8A-4147-A177-3AD203B41FA5}">
                          <a16:colId xmlns:a16="http://schemas.microsoft.com/office/drawing/2014/main" val="1250225632"/>
                        </a:ext>
                      </a:extLst>
                    </a:gridCol>
                    <a:gridCol w="1300297">
                      <a:extLst>
                        <a:ext uri="{9D8B030D-6E8A-4147-A177-3AD203B41FA5}">
                          <a16:colId xmlns:a16="http://schemas.microsoft.com/office/drawing/2014/main" val="422769483"/>
                        </a:ext>
                      </a:extLst>
                    </a:gridCol>
                    <a:gridCol w="1308857">
                      <a:extLst>
                        <a:ext uri="{9D8B030D-6E8A-4147-A177-3AD203B41FA5}">
                          <a16:colId xmlns:a16="http://schemas.microsoft.com/office/drawing/2014/main" val="4104946668"/>
                        </a:ext>
                      </a:extLst>
                    </a:gridCol>
                    <a:gridCol w="1308857">
                      <a:extLst>
                        <a:ext uri="{9D8B030D-6E8A-4147-A177-3AD203B41FA5}">
                          <a16:colId xmlns:a16="http://schemas.microsoft.com/office/drawing/2014/main" val="3189261971"/>
                        </a:ext>
                      </a:extLst>
                    </a:gridCol>
                    <a:gridCol w="1373443">
                      <a:extLst>
                        <a:ext uri="{9D8B030D-6E8A-4147-A177-3AD203B41FA5}">
                          <a16:colId xmlns:a16="http://schemas.microsoft.com/office/drawing/2014/main" val="1888304798"/>
                        </a:ext>
                      </a:extLst>
                    </a:gridCol>
                  </a:tblGrid>
                  <a:tr h="436841">
                    <a:tc>
                      <a:txBody>
                        <a:bodyPr/>
                        <a:lstStyle/>
                        <a:p>
                          <a:endParaRPr lang="zh-CN"/>
                        </a:p>
                      </a:txBody>
                      <a:tcPr marL="68580" marR="68580" marT="0" marB="0">
                        <a:blipFill>
                          <a:blip r:embed="rId2"/>
                          <a:stretch>
                            <a:fillRect l="-467" t="-2778" r="-406542" b="-422222"/>
                          </a:stretch>
                        </a:blipFill>
                      </a:tcPr>
                    </a:tc>
                    <a:tc>
                      <a:txBody>
                        <a:bodyPr/>
                        <a:lstStyle/>
                        <a:p>
                          <a:endParaRPr lang="zh-CN"/>
                        </a:p>
                      </a:txBody>
                      <a:tcPr marL="68580" marR="68580" marT="0" marB="0">
                        <a:blipFill>
                          <a:blip r:embed="rId2"/>
                          <a:stretch>
                            <a:fillRect l="-100939" t="-2778" r="-308451" b="-422222"/>
                          </a:stretch>
                        </a:blipFill>
                      </a:tcPr>
                    </a:tc>
                    <a:tc>
                      <a:txBody>
                        <a:bodyPr/>
                        <a:lstStyle/>
                        <a:p>
                          <a:endParaRPr lang="zh-CN"/>
                        </a:p>
                      </a:txBody>
                      <a:tcPr marL="68580" marR="68580" marT="0" marB="0">
                        <a:blipFill>
                          <a:blip r:embed="rId2"/>
                          <a:stretch>
                            <a:fillRect l="-199070" t="-2778" r="-205581" b="-422222"/>
                          </a:stretch>
                        </a:blipFill>
                      </a:tcPr>
                    </a:tc>
                    <a:tc>
                      <a:txBody>
                        <a:bodyPr/>
                        <a:lstStyle/>
                        <a:p>
                          <a:endParaRPr lang="zh-CN"/>
                        </a:p>
                      </a:txBody>
                      <a:tcPr marL="68580" marR="68580" marT="0" marB="0">
                        <a:blipFill>
                          <a:blip r:embed="rId2"/>
                          <a:stretch>
                            <a:fillRect l="-299070" t="-2778" r="-105581" b="-422222"/>
                          </a:stretch>
                        </a:blipFill>
                      </a:tcPr>
                    </a:tc>
                    <a:tc>
                      <a:txBody>
                        <a:bodyPr/>
                        <a:lstStyle/>
                        <a:p>
                          <a:pPr indent="127000" algn="ctr">
                            <a:lnSpc>
                              <a:spcPts val="1600"/>
                            </a:lnSpc>
                            <a:spcAft>
                              <a:spcPts val="0"/>
                            </a:spcAft>
                          </a:pPr>
                          <a:r>
                            <a:rPr lang="zh-CN" sz="1000" kern="0">
                              <a:effectLst/>
                              <a:latin typeface="Times New Roman" panose="02020603050405020304" pitchFamily="18" charset="0"/>
                              <a:ea typeface="宋体" panose="02010600030101010101" pitchFamily="2" charset="-122"/>
                              <a:cs typeface="Times New Roman" panose="02020603050405020304" pitchFamily="18" charset="0"/>
                            </a:rPr>
                            <a:t>度量分</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53233479"/>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0.9570985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364034816"/>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0.95713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160675091"/>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0.9571695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974360838"/>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0.9572065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883279265"/>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0.9572265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270508771"/>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0.9574545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095066463"/>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0.9578595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539297329"/>
                      </a:ext>
                    </a:extLst>
                  </a:tr>
                </a:tbl>
              </a:graphicData>
            </a:graphic>
          </p:graphicFrame>
        </mc:Fallback>
      </mc:AlternateContent>
      <p:sp>
        <p:nvSpPr>
          <p:cNvPr id="4" name="页脚占位符 3"/>
          <p:cNvSpPr>
            <a:spLocks noGrp="1"/>
          </p:cNvSpPr>
          <p:nvPr>
            <p:ph type="ftr" sz="quarter" idx="11"/>
          </p:nvPr>
        </p:nvSpPr>
        <p:spPr/>
        <p:txBody>
          <a:bodyPr/>
          <a:lstStyle/>
          <a:p>
            <a:r>
              <a:rPr lang="zh-CN" altLang="en-US"/>
              <a:t>共</a:t>
            </a:r>
            <a:r>
              <a:rPr lang="en-US" altLang="zh-CN"/>
              <a:t>29</a:t>
            </a:r>
            <a:r>
              <a:rPr lang="zh-CN" altLang="en-US"/>
              <a:t>页</a:t>
            </a:r>
          </a:p>
        </p:txBody>
      </p:sp>
      <p:sp>
        <p:nvSpPr>
          <p:cNvPr id="5" name="灯片编号占位符 4"/>
          <p:cNvSpPr>
            <a:spLocks noGrp="1"/>
          </p:cNvSpPr>
          <p:nvPr>
            <p:ph type="sldNum" sz="quarter" idx="12"/>
          </p:nvPr>
        </p:nvSpPr>
        <p:spPr/>
        <p:txBody>
          <a:bodyPr/>
          <a:lstStyle/>
          <a:p>
            <a:fld id="{75AEDF57-9D06-4E13-904E-AFC0368C96F3}" type="slidenum">
              <a:rPr lang="zh-CN" altLang="en-US" smtClean="0"/>
              <a:t>25</a:t>
            </a:fld>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1505172" y="2180004"/>
                <a:ext cx="3780692" cy="369332"/>
              </a:xfrm>
              <a:prstGeom prst="rect">
                <a:avLst/>
              </a:prstGeom>
              <a:noFill/>
            </p:spPr>
            <p:txBody>
              <a:bodyPr wrap="square" rtlCol="0">
                <a:spAutoFit/>
              </a:bodyPr>
              <a:lstStyle/>
              <a:p>
                <a:r>
                  <a:rPr lang="zh-CN" altLang="zh-CN" b="1" dirty="0"/>
                  <a:t>第二轮攻击结果</a:t>
                </a:r>
                <a14:m>
                  <m:oMath xmlns:m="http://schemas.openxmlformats.org/officeDocument/2006/math">
                    <m:r>
                      <a:rPr lang="en-US" altLang="zh-CN" b="1"/>
                      <m:t>(</m:t>
                    </m:r>
                    <m:sSub>
                      <m:sSubPr>
                        <m:ctrlPr>
                          <a:rPr lang="zh-CN" altLang="zh-CN" b="1" i="1"/>
                        </m:ctrlPr>
                      </m:sSubPr>
                      <m:e>
                        <m:r>
                          <a:rPr lang="en-US" altLang="zh-CN" b="1" i="1"/>
                          <m:t>𝒌</m:t>
                        </m:r>
                      </m:e>
                      <m:sub>
                        <m:r>
                          <a:rPr lang="en-US" altLang="zh-CN" b="1" i="1"/>
                          <m:t>𝟖</m:t>
                        </m:r>
                      </m:sub>
                    </m:sSub>
                    <m:r>
                      <a:rPr lang="en-US" altLang="zh-CN" b="1"/>
                      <m:t>,</m:t>
                    </m:r>
                    <m:sSub>
                      <m:sSubPr>
                        <m:ctrlPr>
                          <a:rPr lang="zh-CN" altLang="zh-CN" b="1" i="1"/>
                        </m:ctrlPr>
                      </m:sSubPr>
                      <m:e>
                        <m:r>
                          <a:rPr lang="en-US" altLang="zh-CN" b="1" i="1"/>
                          <m:t>𝒌</m:t>
                        </m:r>
                      </m:e>
                      <m:sub>
                        <m:r>
                          <a:rPr lang="en-US" altLang="zh-CN" b="1" i="1"/>
                          <m:t>𝟏𝟑</m:t>
                        </m:r>
                      </m:sub>
                    </m:sSub>
                    <m:r>
                      <a:rPr lang="en-US" altLang="zh-CN" b="1" i="1"/>
                      <m:t>,</m:t>
                    </m:r>
                    <m:sSub>
                      <m:sSubPr>
                        <m:ctrlPr>
                          <a:rPr lang="zh-CN" altLang="zh-CN" b="1" i="1"/>
                        </m:ctrlPr>
                      </m:sSubPr>
                      <m:e>
                        <m:r>
                          <a:rPr lang="en-US" altLang="zh-CN" b="1" i="1"/>
                          <m:t>𝒌</m:t>
                        </m:r>
                      </m:e>
                      <m:sub>
                        <m:r>
                          <a:rPr lang="en-US" altLang="zh-CN" b="1" i="1"/>
                          <m:t>𝟐</m:t>
                        </m:r>
                      </m:sub>
                    </m:sSub>
                    <m:r>
                      <a:rPr lang="en-US" altLang="zh-CN" b="1" i="1"/>
                      <m:t>,</m:t>
                    </m:r>
                    <m:sSub>
                      <m:sSubPr>
                        <m:ctrlPr>
                          <a:rPr lang="zh-CN" altLang="zh-CN" b="1" i="1"/>
                        </m:ctrlPr>
                      </m:sSubPr>
                      <m:e>
                        <m:r>
                          <a:rPr lang="en-US" altLang="zh-CN" b="1" i="1"/>
                          <m:t>𝒌</m:t>
                        </m:r>
                      </m:e>
                      <m:sub>
                        <m:r>
                          <a:rPr lang="en-US" altLang="zh-CN" b="1" i="1"/>
                          <m:t>𝟕</m:t>
                        </m:r>
                      </m:sub>
                    </m:sSub>
                    <m:r>
                      <a:rPr lang="en-US" altLang="zh-CN" b="1"/>
                      <m:t>)</m:t>
                    </m:r>
                  </m:oMath>
                </a14:m>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1505172" y="2180004"/>
                <a:ext cx="3780692" cy="369332"/>
              </a:xfrm>
              <a:prstGeom prst="rect">
                <a:avLst/>
              </a:prstGeom>
              <a:blipFill>
                <a:blip r:embed="rId3"/>
                <a:stretch>
                  <a:fillRect l="-1452" t="-13333" b="-2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0655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获取每个密钥</a:t>
            </a:r>
            <a:r>
              <a:rPr lang="zh-CN" altLang="en-US" dirty="0" smtClean="0"/>
              <a:t>字节后四</a:t>
            </a:r>
            <a:r>
              <a:rPr lang="zh-CN" altLang="en-US" dirty="0"/>
              <a:t>位</a:t>
            </a:r>
            <a:r>
              <a:rPr lang="en-US" altLang="zh-CN" dirty="0"/>
              <a:t/>
            </a:r>
            <a:br>
              <a:rPr lang="en-US" altLang="zh-CN" dirty="0"/>
            </a:br>
            <a:r>
              <a:rPr lang="zh-CN" altLang="en-US" dirty="0">
                <a:solidFill>
                  <a:srgbClr val="FF0000"/>
                </a:solidFill>
              </a:rPr>
              <a:t/>
            </a:r>
            <a:br>
              <a:rPr lang="zh-CN" altLang="en-US" dirty="0">
                <a:solidFill>
                  <a:srgbClr val="FF0000"/>
                </a:solidFill>
              </a:rPr>
            </a:br>
            <a:endParaRPr lang="zh-CN" altLang="en-US" dirty="0"/>
          </a:p>
        </p:txBody>
      </p:sp>
      <mc:AlternateContent xmlns:mc="http://schemas.openxmlformats.org/markup-compatibility/2006">
        <mc:Choice xmlns:a14="http://schemas.microsoft.com/office/drawing/2010/main" Requires="a14">
          <p:graphicFrame>
            <p:nvGraphicFramePr>
              <p:cNvPr id="7" name="内容占位符 6"/>
              <p:cNvGraphicFramePr>
                <a:graphicFrameLocks noGrp="1"/>
              </p:cNvGraphicFramePr>
              <p:nvPr>
                <p:ph idx="1"/>
              </p:nvPr>
            </p:nvGraphicFramePr>
            <p:xfrm>
              <a:off x="1505172" y="2801815"/>
              <a:ext cx="6590973" cy="2197719"/>
            </p:xfrm>
            <a:graphic>
              <a:graphicData uri="http://schemas.openxmlformats.org/drawingml/2006/table">
                <a:tbl>
                  <a:tblPr firstRow="1" firstCol="1" bandRow="1">
                    <a:tableStyleId>{7E9639D4-E3E2-4D34-9284-5A2195B3D0D7}</a:tableStyleId>
                  </a:tblPr>
                  <a:tblGrid>
                    <a:gridCol w="1299519">
                      <a:extLst>
                        <a:ext uri="{9D8B030D-6E8A-4147-A177-3AD203B41FA5}">
                          <a16:colId xmlns:a16="http://schemas.microsoft.com/office/drawing/2014/main" val="1250225632"/>
                        </a:ext>
                      </a:extLst>
                    </a:gridCol>
                    <a:gridCol w="1300297">
                      <a:extLst>
                        <a:ext uri="{9D8B030D-6E8A-4147-A177-3AD203B41FA5}">
                          <a16:colId xmlns:a16="http://schemas.microsoft.com/office/drawing/2014/main" val="422769483"/>
                        </a:ext>
                      </a:extLst>
                    </a:gridCol>
                    <a:gridCol w="1308857">
                      <a:extLst>
                        <a:ext uri="{9D8B030D-6E8A-4147-A177-3AD203B41FA5}">
                          <a16:colId xmlns:a16="http://schemas.microsoft.com/office/drawing/2014/main" val="4104946668"/>
                        </a:ext>
                      </a:extLst>
                    </a:gridCol>
                    <a:gridCol w="1308857">
                      <a:extLst>
                        <a:ext uri="{9D8B030D-6E8A-4147-A177-3AD203B41FA5}">
                          <a16:colId xmlns:a16="http://schemas.microsoft.com/office/drawing/2014/main" val="3189261971"/>
                        </a:ext>
                      </a:extLst>
                    </a:gridCol>
                    <a:gridCol w="1373443">
                      <a:extLst>
                        <a:ext uri="{9D8B030D-6E8A-4147-A177-3AD203B41FA5}">
                          <a16:colId xmlns:a16="http://schemas.microsoft.com/office/drawing/2014/main" val="1888304798"/>
                        </a:ext>
                      </a:extLst>
                    </a:gridCol>
                  </a:tblGrid>
                  <a:tr h="436841">
                    <a:tc>
                      <a:txBody>
                        <a:bodyPr/>
                        <a:lstStyle/>
                        <a:p>
                          <a:pPr indent="127000" algn="ctr">
                            <a:lnSpc>
                              <a:spcPts val="1600"/>
                            </a:lnSpc>
                            <a:spcAft>
                              <a:spcPts val="0"/>
                            </a:spcAft>
                          </a:pPr>
                          <a14:m>
                            <m:oMath xmlns:m="http://schemas.openxmlformats.org/officeDocument/2006/math">
                              <m:sSub>
                                <m:sSubPr>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000" kern="0">
                                      <a:effectLst/>
                                      <a:latin typeface="Cambria Math" panose="02040503050406030204" pitchFamily="18" charset="0"/>
                                      <a:ea typeface="宋体" panose="02010600030101010101" pitchFamily="2" charset="-122"/>
                                      <a:cs typeface="Times New Roman" panose="02020603050405020304" pitchFamily="18" charset="0"/>
                                    </a:rPr>
                                    <m:t>k</m:t>
                                  </m:r>
                                </m:e>
                                <m:sub>
                                  <m:r>
                                    <a:rPr lang="en-US" sz="1000" kern="0">
                                      <a:effectLst/>
                                      <a:latin typeface="Cambria Math" panose="02040503050406030204" pitchFamily="18" charset="0"/>
                                      <a:ea typeface="宋体" panose="02010600030101010101" pitchFamily="2" charset="-122"/>
                                      <a:cs typeface="Times New Roman" panose="02020603050405020304" pitchFamily="18" charset="0"/>
                                    </a:rPr>
                                    <m:t>12</m:t>
                                  </m:r>
                                </m:sub>
                              </m:sSub>
                            </m:oMath>
                          </a14:m>
                          <a:r>
                            <a:rPr lang="zh-CN" sz="1000" kern="0">
                              <a:effectLst/>
                              <a:latin typeface="Times New Roman" panose="02020603050405020304" pitchFamily="18" charset="0"/>
                              <a:ea typeface="宋体" panose="02010600030101010101" pitchFamily="2" charset="-122"/>
                              <a:cs typeface="Times New Roman" panose="02020603050405020304" pitchFamily="18" charset="0"/>
                            </a:rPr>
                            <a:t>后四位取值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1600"/>
                            </a:lnSpc>
                            <a:spcAft>
                              <a:spcPts val="0"/>
                            </a:spcAft>
                          </a:pPr>
                          <a14:m>
                            <m:oMath xmlns:m="http://schemas.openxmlformats.org/officeDocument/2006/math">
                              <m:sSub>
                                <m:sSubPr>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000" kern="0">
                                      <a:effectLst/>
                                      <a:latin typeface="Cambria Math" panose="02040503050406030204" pitchFamily="18" charset="0"/>
                                      <a:ea typeface="宋体" panose="02010600030101010101" pitchFamily="2" charset="-122"/>
                                      <a:cs typeface="Times New Roman" panose="02020603050405020304" pitchFamily="18" charset="0"/>
                                    </a:rPr>
                                    <m:t>k</m:t>
                                  </m:r>
                                </m:e>
                                <m:sub>
                                  <m:r>
                                    <a:rPr lang="en-US" sz="1000" kern="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sz="1000" kern="0">
                              <a:effectLst/>
                              <a:latin typeface="Times New Roman" panose="02020603050405020304" pitchFamily="18" charset="0"/>
                              <a:ea typeface="宋体" panose="02010600030101010101" pitchFamily="2" charset="-122"/>
                              <a:cs typeface="Times New Roman" panose="02020603050405020304" pitchFamily="18" charset="0"/>
                            </a:rPr>
                            <a:t>后四位取值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1600"/>
                            </a:lnSpc>
                            <a:spcAft>
                              <a:spcPts val="0"/>
                            </a:spcAft>
                          </a:pPr>
                          <a14:m>
                            <m:oMath xmlns:m="http://schemas.openxmlformats.org/officeDocument/2006/math">
                              <m:sSub>
                                <m:sSubPr>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000" kern="0">
                                      <a:effectLst/>
                                      <a:latin typeface="Cambria Math" panose="02040503050406030204" pitchFamily="18" charset="0"/>
                                      <a:ea typeface="宋体" panose="02010600030101010101" pitchFamily="2" charset="-122"/>
                                      <a:cs typeface="Times New Roman" panose="02020603050405020304" pitchFamily="18" charset="0"/>
                                    </a:rPr>
                                    <m:t>k</m:t>
                                  </m:r>
                                </m:e>
                                <m:sub>
                                  <m:r>
                                    <a:rPr lang="en-US" sz="1000" kern="0">
                                      <a:effectLst/>
                                      <a:latin typeface="Cambria Math" panose="02040503050406030204" pitchFamily="18" charset="0"/>
                                      <a:ea typeface="宋体" panose="02010600030101010101" pitchFamily="2" charset="-122"/>
                                      <a:cs typeface="Times New Roman" panose="02020603050405020304" pitchFamily="18" charset="0"/>
                                    </a:rPr>
                                    <m:t>6</m:t>
                                  </m:r>
                                </m:sub>
                              </m:sSub>
                            </m:oMath>
                          </a14:m>
                          <a:r>
                            <a:rPr lang="zh-CN" sz="1000" kern="0">
                              <a:effectLst/>
                              <a:latin typeface="Times New Roman" panose="02020603050405020304" pitchFamily="18" charset="0"/>
                              <a:ea typeface="宋体" panose="02010600030101010101" pitchFamily="2" charset="-122"/>
                              <a:cs typeface="Times New Roman" panose="02020603050405020304" pitchFamily="18" charset="0"/>
                            </a:rPr>
                            <a:t>后四位取值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1600"/>
                            </a:lnSpc>
                            <a:spcAft>
                              <a:spcPts val="0"/>
                            </a:spcAft>
                          </a:pPr>
                          <a14:m>
                            <m:oMath xmlns:m="http://schemas.openxmlformats.org/officeDocument/2006/math">
                              <m:sSub>
                                <m:sSubPr>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000" kern="0">
                                      <a:effectLst/>
                                      <a:latin typeface="Cambria Math" panose="02040503050406030204" pitchFamily="18" charset="0"/>
                                      <a:ea typeface="宋体" panose="02010600030101010101" pitchFamily="2" charset="-122"/>
                                      <a:cs typeface="Times New Roman" panose="02020603050405020304" pitchFamily="18" charset="0"/>
                                    </a:rPr>
                                    <m:t>k</m:t>
                                  </m:r>
                                </m:e>
                                <m:sub>
                                  <m:r>
                                    <a:rPr lang="en-US" sz="1000" kern="0">
                                      <a:effectLst/>
                                      <a:latin typeface="Cambria Math" panose="02040503050406030204" pitchFamily="18" charset="0"/>
                                      <a:ea typeface="宋体" panose="02010600030101010101" pitchFamily="2" charset="-122"/>
                                      <a:cs typeface="Times New Roman" panose="02020603050405020304" pitchFamily="18" charset="0"/>
                                    </a:rPr>
                                    <m:t>11</m:t>
                                  </m:r>
                                </m:sub>
                              </m:sSub>
                            </m:oMath>
                          </a14:m>
                          <a:r>
                            <a:rPr lang="zh-CN" sz="1000" kern="0">
                              <a:effectLst/>
                              <a:latin typeface="Times New Roman" panose="02020603050405020304" pitchFamily="18" charset="0"/>
                              <a:ea typeface="宋体" panose="02010600030101010101" pitchFamily="2" charset="-122"/>
                              <a:cs typeface="Times New Roman" panose="02020603050405020304" pitchFamily="18" charset="0"/>
                            </a:rPr>
                            <a:t>后四位取值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1600"/>
                            </a:lnSpc>
                            <a:spcAft>
                              <a:spcPts val="0"/>
                            </a:spcAft>
                          </a:pPr>
                          <a:r>
                            <a:rPr lang="zh-CN" sz="1000" kern="0">
                              <a:effectLst/>
                              <a:latin typeface="Times New Roman" panose="02020603050405020304" pitchFamily="18" charset="0"/>
                              <a:ea typeface="宋体" panose="02010600030101010101" pitchFamily="2" charset="-122"/>
                              <a:cs typeface="Times New Roman" panose="02020603050405020304" pitchFamily="18" charset="0"/>
                            </a:rPr>
                            <a:t>度量分</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53233479"/>
                      </a:ext>
                    </a:extLst>
                  </a:tr>
                  <a:tr h="251554">
                    <a:tc>
                      <a:txBody>
                        <a:bodyPr/>
                        <a:lstStyle/>
                        <a:p>
                          <a:pPr indent="127000" algn="ctr">
                            <a:lnSpc>
                              <a:spcPct val="150000"/>
                            </a:lnSpc>
                            <a:spcAft>
                              <a:spcPts val="0"/>
                            </a:spcAft>
                          </a:pPr>
                          <a:r>
                            <a:rPr lang="en-US" sz="1100" kern="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0.830743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364034816"/>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0.8309515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160675091"/>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0.8312265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974360838"/>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0.831524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883279265"/>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0.8315825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270508771"/>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0.831855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095066463"/>
                      </a:ext>
                    </a:extLst>
                  </a:tr>
                  <a:tr h="251554">
                    <a:tc>
                      <a:txBody>
                        <a:bodyPr/>
                        <a:lstStyle/>
                        <a:p>
                          <a:pPr indent="127000" algn="ctr">
                            <a:lnSpc>
                              <a:spcPct val="150000"/>
                            </a:lnSpc>
                            <a:spcAft>
                              <a:spcPts val="0"/>
                            </a:spcAft>
                          </a:pPr>
                          <a:r>
                            <a:rPr lang="en-US" sz="1100" kern="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0.8327175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539297329"/>
                      </a:ext>
                    </a:extLst>
                  </a:tr>
                </a:tbl>
              </a:graphicData>
            </a:graphic>
          </p:graphicFrame>
        </mc:Choice>
        <mc:Fallback>
          <p:graphicFrame>
            <p:nvGraphicFramePr>
              <p:cNvPr id="7" name="内容占位符 6"/>
              <p:cNvGraphicFramePr>
                <a:graphicFrameLocks noGrp="1"/>
              </p:cNvGraphicFramePr>
              <p:nvPr>
                <p:ph idx="1"/>
              </p:nvPr>
            </p:nvGraphicFramePr>
            <p:xfrm>
              <a:off x="1505172" y="2801815"/>
              <a:ext cx="6590973" cy="2197719"/>
            </p:xfrm>
            <a:graphic>
              <a:graphicData uri="http://schemas.openxmlformats.org/drawingml/2006/table">
                <a:tbl>
                  <a:tblPr firstRow="1" firstCol="1" bandRow="1">
                    <a:tableStyleId>{7E9639D4-E3E2-4D34-9284-5A2195B3D0D7}</a:tableStyleId>
                  </a:tblPr>
                  <a:tblGrid>
                    <a:gridCol w="1299519">
                      <a:extLst>
                        <a:ext uri="{9D8B030D-6E8A-4147-A177-3AD203B41FA5}">
                          <a16:colId xmlns:a16="http://schemas.microsoft.com/office/drawing/2014/main" val="1250225632"/>
                        </a:ext>
                      </a:extLst>
                    </a:gridCol>
                    <a:gridCol w="1300297">
                      <a:extLst>
                        <a:ext uri="{9D8B030D-6E8A-4147-A177-3AD203B41FA5}">
                          <a16:colId xmlns:a16="http://schemas.microsoft.com/office/drawing/2014/main" val="422769483"/>
                        </a:ext>
                      </a:extLst>
                    </a:gridCol>
                    <a:gridCol w="1308857">
                      <a:extLst>
                        <a:ext uri="{9D8B030D-6E8A-4147-A177-3AD203B41FA5}">
                          <a16:colId xmlns:a16="http://schemas.microsoft.com/office/drawing/2014/main" val="4104946668"/>
                        </a:ext>
                      </a:extLst>
                    </a:gridCol>
                    <a:gridCol w="1308857">
                      <a:extLst>
                        <a:ext uri="{9D8B030D-6E8A-4147-A177-3AD203B41FA5}">
                          <a16:colId xmlns:a16="http://schemas.microsoft.com/office/drawing/2014/main" val="3189261971"/>
                        </a:ext>
                      </a:extLst>
                    </a:gridCol>
                    <a:gridCol w="1373443">
                      <a:extLst>
                        <a:ext uri="{9D8B030D-6E8A-4147-A177-3AD203B41FA5}">
                          <a16:colId xmlns:a16="http://schemas.microsoft.com/office/drawing/2014/main" val="1888304798"/>
                        </a:ext>
                      </a:extLst>
                    </a:gridCol>
                  </a:tblGrid>
                  <a:tr h="436841">
                    <a:tc>
                      <a:txBody>
                        <a:bodyPr/>
                        <a:lstStyle/>
                        <a:p>
                          <a:endParaRPr lang="zh-CN"/>
                        </a:p>
                      </a:txBody>
                      <a:tcPr marL="68580" marR="68580" marT="0" marB="0">
                        <a:blipFill>
                          <a:blip r:embed="rId2"/>
                          <a:stretch>
                            <a:fillRect l="-467" t="-2778" r="-406542" b="-422222"/>
                          </a:stretch>
                        </a:blipFill>
                      </a:tcPr>
                    </a:tc>
                    <a:tc>
                      <a:txBody>
                        <a:bodyPr/>
                        <a:lstStyle/>
                        <a:p>
                          <a:endParaRPr lang="zh-CN"/>
                        </a:p>
                      </a:txBody>
                      <a:tcPr marL="68580" marR="68580" marT="0" marB="0">
                        <a:blipFill>
                          <a:blip r:embed="rId2"/>
                          <a:stretch>
                            <a:fillRect l="-100939" t="-2778" r="-308451" b="-422222"/>
                          </a:stretch>
                        </a:blipFill>
                      </a:tcPr>
                    </a:tc>
                    <a:tc>
                      <a:txBody>
                        <a:bodyPr/>
                        <a:lstStyle/>
                        <a:p>
                          <a:endParaRPr lang="zh-CN"/>
                        </a:p>
                      </a:txBody>
                      <a:tcPr marL="68580" marR="68580" marT="0" marB="0">
                        <a:blipFill>
                          <a:blip r:embed="rId2"/>
                          <a:stretch>
                            <a:fillRect l="-199070" t="-2778" r="-205581" b="-422222"/>
                          </a:stretch>
                        </a:blipFill>
                      </a:tcPr>
                    </a:tc>
                    <a:tc>
                      <a:txBody>
                        <a:bodyPr/>
                        <a:lstStyle/>
                        <a:p>
                          <a:endParaRPr lang="zh-CN"/>
                        </a:p>
                      </a:txBody>
                      <a:tcPr marL="68580" marR="68580" marT="0" marB="0">
                        <a:blipFill>
                          <a:blip r:embed="rId2"/>
                          <a:stretch>
                            <a:fillRect l="-299070" t="-2778" r="-105581" b="-422222"/>
                          </a:stretch>
                        </a:blipFill>
                      </a:tcPr>
                    </a:tc>
                    <a:tc>
                      <a:txBody>
                        <a:bodyPr/>
                        <a:lstStyle/>
                        <a:p>
                          <a:pPr indent="127000" algn="ctr">
                            <a:lnSpc>
                              <a:spcPts val="1600"/>
                            </a:lnSpc>
                            <a:spcAft>
                              <a:spcPts val="0"/>
                            </a:spcAft>
                          </a:pPr>
                          <a:r>
                            <a:rPr lang="zh-CN" sz="1000" kern="0">
                              <a:effectLst/>
                              <a:latin typeface="Times New Roman" panose="02020603050405020304" pitchFamily="18" charset="0"/>
                              <a:ea typeface="宋体" panose="02010600030101010101" pitchFamily="2" charset="-122"/>
                              <a:cs typeface="Times New Roman" panose="02020603050405020304" pitchFamily="18" charset="0"/>
                            </a:rPr>
                            <a:t>度量分</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53233479"/>
                      </a:ext>
                    </a:extLst>
                  </a:tr>
                  <a:tr h="251554">
                    <a:tc>
                      <a:txBody>
                        <a:bodyPr/>
                        <a:lstStyle/>
                        <a:p>
                          <a:pPr indent="127000" algn="ctr">
                            <a:lnSpc>
                              <a:spcPct val="150000"/>
                            </a:lnSpc>
                            <a:spcAft>
                              <a:spcPts val="0"/>
                            </a:spcAft>
                          </a:pPr>
                          <a:r>
                            <a:rPr lang="en-US" sz="1100" kern="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0.830743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364034816"/>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0.8309515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160675091"/>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0.8312265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974360838"/>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0.831524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883279265"/>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0.8315825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270508771"/>
                      </a:ext>
                    </a:extLst>
                  </a:tr>
                  <a:tr h="251554">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0.831855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095066463"/>
                      </a:ext>
                    </a:extLst>
                  </a:tr>
                  <a:tr h="251554">
                    <a:tc>
                      <a:txBody>
                        <a:bodyPr/>
                        <a:lstStyle/>
                        <a:p>
                          <a:pPr indent="127000" algn="ctr">
                            <a:lnSpc>
                              <a:spcPct val="150000"/>
                            </a:lnSpc>
                            <a:spcAft>
                              <a:spcPts val="0"/>
                            </a:spcAft>
                          </a:pPr>
                          <a:r>
                            <a:rPr lang="en-US" sz="1100" kern="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4</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indent="127000" algn="ctr">
                            <a:lnSpc>
                              <a:spcPct val="150000"/>
                            </a:lnSpc>
                            <a:spcAft>
                              <a:spcPts val="0"/>
                            </a:spcAft>
                          </a:pPr>
                          <a:r>
                            <a:rPr lang="en-US" sz="1100" kern="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0.8327175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539297329"/>
                      </a:ext>
                    </a:extLst>
                  </a:tr>
                </a:tbl>
              </a:graphicData>
            </a:graphic>
          </p:graphicFrame>
        </mc:Fallback>
      </mc:AlternateContent>
      <p:sp>
        <p:nvSpPr>
          <p:cNvPr id="4" name="页脚占位符 3"/>
          <p:cNvSpPr>
            <a:spLocks noGrp="1"/>
          </p:cNvSpPr>
          <p:nvPr>
            <p:ph type="ftr" sz="quarter" idx="11"/>
          </p:nvPr>
        </p:nvSpPr>
        <p:spPr/>
        <p:txBody>
          <a:bodyPr/>
          <a:lstStyle/>
          <a:p>
            <a:r>
              <a:rPr lang="zh-CN" altLang="en-US"/>
              <a:t>共</a:t>
            </a:r>
            <a:r>
              <a:rPr lang="en-US" altLang="zh-CN"/>
              <a:t>29</a:t>
            </a:r>
            <a:r>
              <a:rPr lang="zh-CN" altLang="en-US"/>
              <a:t>页</a:t>
            </a:r>
          </a:p>
        </p:txBody>
      </p:sp>
      <p:sp>
        <p:nvSpPr>
          <p:cNvPr id="5" name="灯片编号占位符 4"/>
          <p:cNvSpPr>
            <a:spLocks noGrp="1"/>
          </p:cNvSpPr>
          <p:nvPr>
            <p:ph type="sldNum" sz="quarter" idx="12"/>
          </p:nvPr>
        </p:nvSpPr>
        <p:spPr/>
        <p:txBody>
          <a:bodyPr/>
          <a:lstStyle/>
          <a:p>
            <a:fld id="{75AEDF57-9D06-4E13-904E-AFC0368C96F3}" type="slidenum">
              <a:rPr lang="zh-CN" altLang="en-US" smtClean="0"/>
              <a:t>26</a:t>
            </a:fld>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1505172" y="2180004"/>
                <a:ext cx="3780692" cy="369332"/>
              </a:xfrm>
              <a:prstGeom prst="rect">
                <a:avLst/>
              </a:prstGeom>
              <a:noFill/>
            </p:spPr>
            <p:txBody>
              <a:bodyPr wrap="square" rtlCol="0">
                <a:spAutoFit/>
              </a:bodyPr>
              <a:lstStyle/>
              <a:p>
                <a:r>
                  <a:rPr lang="zh-CN" altLang="zh-CN" b="1" dirty="0"/>
                  <a:t>第二轮攻击结果</a:t>
                </a:r>
                <a14:m>
                  <m:oMath xmlns:m="http://schemas.openxmlformats.org/officeDocument/2006/math">
                    <m:r>
                      <a:rPr lang="en-US" altLang="zh-CN" b="1"/>
                      <m:t>(</m:t>
                    </m:r>
                    <m:sSub>
                      <m:sSubPr>
                        <m:ctrlPr>
                          <a:rPr lang="zh-CN" altLang="zh-CN" b="1" i="1"/>
                        </m:ctrlPr>
                      </m:sSubPr>
                      <m:e>
                        <m:r>
                          <a:rPr lang="en-US" altLang="zh-CN" b="1" i="1"/>
                          <m:t>𝒌</m:t>
                        </m:r>
                      </m:e>
                      <m:sub>
                        <m:r>
                          <a:rPr lang="en-US" altLang="zh-CN" b="1" i="1"/>
                          <m:t>𝟏𝟐</m:t>
                        </m:r>
                      </m:sub>
                    </m:sSub>
                    <m:r>
                      <a:rPr lang="en-US" altLang="zh-CN" b="1"/>
                      <m:t>,</m:t>
                    </m:r>
                    <m:sSub>
                      <m:sSubPr>
                        <m:ctrlPr>
                          <a:rPr lang="zh-CN" altLang="zh-CN" b="1" i="1"/>
                        </m:ctrlPr>
                      </m:sSubPr>
                      <m:e>
                        <m:r>
                          <a:rPr lang="en-US" altLang="zh-CN" b="1" i="1"/>
                          <m:t>𝒌</m:t>
                        </m:r>
                      </m:e>
                      <m:sub>
                        <m:r>
                          <a:rPr lang="en-US" altLang="zh-CN" b="1" i="1"/>
                          <m:t>𝟏</m:t>
                        </m:r>
                      </m:sub>
                    </m:sSub>
                    <m:r>
                      <a:rPr lang="en-US" altLang="zh-CN" b="1" i="1"/>
                      <m:t>,</m:t>
                    </m:r>
                    <m:sSub>
                      <m:sSubPr>
                        <m:ctrlPr>
                          <a:rPr lang="zh-CN" altLang="zh-CN" b="1" i="1"/>
                        </m:ctrlPr>
                      </m:sSubPr>
                      <m:e>
                        <m:r>
                          <a:rPr lang="en-US" altLang="zh-CN" b="1" i="1"/>
                          <m:t>𝒌</m:t>
                        </m:r>
                      </m:e>
                      <m:sub>
                        <m:r>
                          <a:rPr lang="en-US" altLang="zh-CN" b="1" i="1"/>
                          <m:t>𝟔</m:t>
                        </m:r>
                      </m:sub>
                    </m:sSub>
                    <m:r>
                      <a:rPr lang="en-US" altLang="zh-CN" b="1" i="1"/>
                      <m:t>,</m:t>
                    </m:r>
                    <m:sSub>
                      <m:sSubPr>
                        <m:ctrlPr>
                          <a:rPr lang="zh-CN" altLang="zh-CN" b="1" i="1"/>
                        </m:ctrlPr>
                      </m:sSubPr>
                      <m:e>
                        <m:r>
                          <a:rPr lang="en-US" altLang="zh-CN" b="1" i="1"/>
                          <m:t>𝒌</m:t>
                        </m:r>
                      </m:e>
                      <m:sub>
                        <m:r>
                          <a:rPr lang="en-US" altLang="zh-CN" b="1" i="1"/>
                          <m:t>𝟏𝟏</m:t>
                        </m:r>
                      </m:sub>
                    </m:sSub>
                    <m:r>
                      <a:rPr lang="en-US" altLang="zh-CN" b="1"/>
                      <m:t>)</m:t>
                    </m:r>
                  </m:oMath>
                </a14:m>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1505172" y="2180004"/>
                <a:ext cx="3780692" cy="369332"/>
              </a:xfrm>
              <a:prstGeom prst="rect">
                <a:avLst/>
              </a:prstGeom>
              <a:blipFill>
                <a:blip r:embed="rId3"/>
                <a:stretch>
                  <a:fillRect l="-1452" t="-13333" b="-2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3227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预防措施</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Cache</a:t>
            </a:r>
            <a:r>
              <a:rPr lang="zh-CN" altLang="en-US" sz="2400" dirty="0" smtClean="0"/>
              <a:t>攻击漏洞</a:t>
            </a:r>
            <a:endParaRPr lang="en-US" altLang="zh-CN" sz="2400" dirty="0"/>
          </a:p>
          <a:p>
            <a:endParaRPr lang="en-US" altLang="zh-CN" sz="2400" dirty="0"/>
          </a:p>
          <a:p>
            <a:pPr lvl="1">
              <a:buFont typeface="Wingdings" panose="05000000000000000000" pitchFamily="2" charset="2"/>
              <a:buChar char="p"/>
            </a:pPr>
            <a:r>
              <a:rPr lang="en-US" altLang="zh-CN" sz="2400" dirty="0" smtClean="0"/>
              <a:t>Cache</a:t>
            </a:r>
            <a:r>
              <a:rPr lang="zh-CN" altLang="en-US" sz="2400" dirty="0" smtClean="0"/>
              <a:t>设计缺陷</a:t>
            </a:r>
            <a:endParaRPr lang="en-US" altLang="zh-CN" sz="2400" dirty="0"/>
          </a:p>
          <a:p>
            <a:pPr lvl="1">
              <a:buFont typeface="Wingdings" panose="05000000000000000000" pitchFamily="2" charset="2"/>
              <a:buChar char="p"/>
            </a:pPr>
            <a:endParaRPr lang="en-US" altLang="zh-CN" sz="2400" dirty="0"/>
          </a:p>
          <a:p>
            <a:pPr lvl="1">
              <a:buFont typeface="Wingdings" panose="05000000000000000000" pitchFamily="2" charset="2"/>
              <a:buChar char="p"/>
            </a:pPr>
            <a:r>
              <a:rPr lang="zh-CN" altLang="en-US" sz="2400" dirty="0" smtClean="0"/>
              <a:t>操作系统缺陷</a:t>
            </a:r>
            <a:endParaRPr lang="en-US" altLang="zh-CN" sz="2400" dirty="0" smtClean="0"/>
          </a:p>
          <a:p>
            <a:pPr lvl="1">
              <a:buFont typeface="Wingdings" panose="05000000000000000000" pitchFamily="2" charset="2"/>
              <a:buChar char="p"/>
            </a:pPr>
            <a:endParaRPr lang="en-US" altLang="zh-CN" sz="2400" dirty="0"/>
          </a:p>
          <a:p>
            <a:pPr lvl="1">
              <a:buFont typeface="Wingdings" panose="05000000000000000000" pitchFamily="2" charset="2"/>
              <a:buChar char="p"/>
            </a:pPr>
            <a:r>
              <a:rPr lang="zh-CN" altLang="en-US" sz="2400" dirty="0" smtClean="0"/>
              <a:t>应用程序漏洞</a:t>
            </a:r>
            <a:endParaRPr lang="en-US" altLang="zh-CN" sz="2400" dirty="0"/>
          </a:p>
        </p:txBody>
      </p:sp>
      <p:sp>
        <p:nvSpPr>
          <p:cNvPr id="5" name="灯片编号占位符 4"/>
          <p:cNvSpPr>
            <a:spLocks noGrp="1"/>
          </p:cNvSpPr>
          <p:nvPr>
            <p:ph type="sldNum" sz="quarter" idx="12"/>
          </p:nvPr>
        </p:nvSpPr>
        <p:spPr/>
        <p:txBody>
          <a:bodyPr/>
          <a:lstStyle/>
          <a:p>
            <a:fld id="{75AEDF57-9D06-4E13-904E-AFC0368C96F3}" type="slidenum">
              <a:rPr lang="zh-CN" altLang="en-US" smtClean="0"/>
              <a:t>27</a:t>
            </a:fld>
            <a:endParaRPr lang="zh-CN" altLang="en-US"/>
          </a:p>
        </p:txBody>
      </p:sp>
      <p:sp>
        <p:nvSpPr>
          <p:cNvPr id="4" name="页脚占位符 3"/>
          <p:cNvSpPr>
            <a:spLocks noGrp="1"/>
          </p:cNvSpPr>
          <p:nvPr>
            <p:ph type="ftr" sz="quarter" idx="11"/>
          </p:nvPr>
        </p:nvSpPr>
        <p:spPr/>
        <p:txBody>
          <a:bodyPr/>
          <a:lstStyle/>
          <a:p>
            <a:r>
              <a:rPr lang="zh-CN" altLang="en-US"/>
              <a:t>共</a:t>
            </a:r>
            <a:r>
              <a:rPr lang="en-US" altLang="zh-CN"/>
              <a:t>29</a:t>
            </a:r>
            <a:r>
              <a:rPr lang="zh-CN" altLang="en-US"/>
              <a:t>页</a:t>
            </a:r>
          </a:p>
        </p:txBody>
      </p:sp>
    </p:spTree>
    <p:extLst>
      <p:ext uri="{BB962C8B-B14F-4D97-AF65-F5344CB8AC3E}">
        <p14:creationId xmlns:p14="http://schemas.microsoft.com/office/powerpoint/2010/main" val="1401504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预防措施</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2400" dirty="0" smtClean="0"/>
              <a:t>针对</a:t>
            </a:r>
            <a:r>
              <a:rPr lang="en-US" altLang="zh-CN" sz="2400" dirty="0" smtClean="0"/>
              <a:t>AES</a:t>
            </a:r>
            <a:r>
              <a:rPr lang="zh-CN" altLang="en-US" sz="2400" dirty="0" smtClean="0"/>
              <a:t>预防</a:t>
            </a:r>
            <a:r>
              <a:rPr lang="en-US" altLang="zh-CN" sz="2400" dirty="0" smtClean="0"/>
              <a:t>Cache</a:t>
            </a:r>
            <a:r>
              <a:rPr lang="zh-CN" altLang="en-US" sz="2400" dirty="0" smtClean="0"/>
              <a:t>攻击的措施</a:t>
            </a:r>
            <a:endParaRPr lang="en-US" altLang="zh-CN" sz="2400" dirty="0"/>
          </a:p>
          <a:p>
            <a:endParaRPr lang="en-US" altLang="zh-CN" sz="2400" dirty="0"/>
          </a:p>
          <a:p>
            <a:pPr lvl="1">
              <a:buFont typeface="Wingdings" panose="05000000000000000000" pitchFamily="2" charset="2"/>
              <a:buChar char="p"/>
            </a:pPr>
            <a:r>
              <a:rPr lang="zh-CN" altLang="en-US" sz="2400" dirty="0" smtClean="0"/>
              <a:t>避免内存访问</a:t>
            </a:r>
            <a:endParaRPr lang="en-US" altLang="zh-CN" sz="2400" dirty="0"/>
          </a:p>
          <a:p>
            <a:pPr lvl="1">
              <a:buFont typeface="Wingdings" panose="05000000000000000000" pitchFamily="2" charset="2"/>
              <a:buChar char="p"/>
            </a:pPr>
            <a:endParaRPr lang="en-US" altLang="zh-CN" sz="2400" dirty="0"/>
          </a:p>
          <a:p>
            <a:pPr lvl="1">
              <a:buFont typeface="Wingdings" panose="05000000000000000000" pitchFamily="2" charset="2"/>
              <a:buChar char="p"/>
            </a:pPr>
            <a:r>
              <a:rPr lang="zh-CN" altLang="en-US" sz="2400" dirty="0" smtClean="0"/>
              <a:t>修改索引表</a:t>
            </a:r>
            <a:endParaRPr lang="en-US" altLang="zh-CN" sz="2400" dirty="0" smtClean="0"/>
          </a:p>
          <a:p>
            <a:pPr lvl="1">
              <a:buFont typeface="Wingdings" panose="05000000000000000000" pitchFamily="2" charset="2"/>
              <a:buChar char="p"/>
            </a:pPr>
            <a:endParaRPr lang="en-US" altLang="zh-CN" sz="2400" dirty="0"/>
          </a:p>
          <a:p>
            <a:pPr lvl="1">
              <a:buFont typeface="Wingdings" panose="05000000000000000000" pitchFamily="2" charset="2"/>
              <a:buChar char="p"/>
            </a:pPr>
            <a:r>
              <a:rPr lang="zh-CN" altLang="en-US" sz="2400" dirty="0" smtClean="0"/>
              <a:t>动态索引表</a:t>
            </a:r>
            <a:endParaRPr lang="en-US" altLang="zh-CN" sz="2400" dirty="0" smtClean="0"/>
          </a:p>
          <a:p>
            <a:pPr lvl="1">
              <a:buFont typeface="Wingdings" panose="05000000000000000000" pitchFamily="2" charset="2"/>
              <a:buChar char="p"/>
            </a:pPr>
            <a:endParaRPr lang="en-US" altLang="zh-CN" sz="2400" dirty="0"/>
          </a:p>
          <a:p>
            <a:pPr lvl="1">
              <a:buFont typeface="Wingdings" panose="05000000000000000000" pitchFamily="2" charset="2"/>
              <a:buChar char="p"/>
            </a:pPr>
            <a:r>
              <a:rPr lang="zh-CN" altLang="en-US" sz="2400" dirty="0" smtClean="0"/>
              <a:t>限制操作系统支持</a:t>
            </a:r>
            <a:endParaRPr lang="en-US" altLang="zh-CN" sz="2400" dirty="0"/>
          </a:p>
        </p:txBody>
      </p:sp>
      <p:sp>
        <p:nvSpPr>
          <p:cNvPr id="5" name="灯片编号占位符 4"/>
          <p:cNvSpPr>
            <a:spLocks noGrp="1"/>
          </p:cNvSpPr>
          <p:nvPr>
            <p:ph type="sldNum" sz="quarter" idx="12"/>
          </p:nvPr>
        </p:nvSpPr>
        <p:spPr/>
        <p:txBody>
          <a:bodyPr/>
          <a:lstStyle/>
          <a:p>
            <a:fld id="{75AEDF57-9D06-4E13-904E-AFC0368C96F3}" type="slidenum">
              <a:rPr lang="zh-CN" altLang="en-US" smtClean="0"/>
              <a:t>28</a:t>
            </a:fld>
            <a:endParaRPr lang="zh-CN" altLang="en-US"/>
          </a:p>
        </p:txBody>
      </p:sp>
      <p:sp>
        <p:nvSpPr>
          <p:cNvPr id="4" name="页脚占位符 3"/>
          <p:cNvSpPr>
            <a:spLocks noGrp="1"/>
          </p:cNvSpPr>
          <p:nvPr>
            <p:ph type="ftr" sz="quarter" idx="11"/>
          </p:nvPr>
        </p:nvSpPr>
        <p:spPr/>
        <p:txBody>
          <a:bodyPr/>
          <a:lstStyle/>
          <a:p>
            <a:r>
              <a:rPr lang="zh-CN" altLang="en-US"/>
              <a:t>共</a:t>
            </a:r>
            <a:r>
              <a:rPr lang="en-US" altLang="zh-CN"/>
              <a:t>29</a:t>
            </a:r>
            <a:r>
              <a:rPr lang="zh-CN" altLang="en-US"/>
              <a:t>页</a:t>
            </a:r>
          </a:p>
        </p:txBody>
      </p:sp>
    </p:spTree>
    <p:extLst>
      <p:ext uri="{BB962C8B-B14F-4D97-AF65-F5344CB8AC3E}">
        <p14:creationId xmlns:p14="http://schemas.microsoft.com/office/powerpoint/2010/main" val="390696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7132" y="2751849"/>
            <a:ext cx="6589199" cy="1280890"/>
          </a:xfrm>
        </p:spPr>
        <p:txBody>
          <a:bodyPr/>
          <a:lstStyle/>
          <a:p>
            <a:pPr algn="ctr"/>
            <a:r>
              <a:rPr lang="zh-CN" altLang="en-US" dirty="0"/>
              <a:t>请各位老师批评指正</a:t>
            </a:r>
            <a:r>
              <a:rPr lang="en-US" altLang="zh-CN" dirty="0"/>
              <a:t/>
            </a:r>
            <a:br>
              <a:rPr lang="en-US" altLang="zh-CN" dirty="0"/>
            </a:br>
            <a:r>
              <a:rPr lang="zh-CN" altLang="en-US" dirty="0"/>
              <a:t>谢谢！</a:t>
            </a:r>
          </a:p>
        </p:txBody>
      </p:sp>
      <p:sp>
        <p:nvSpPr>
          <p:cNvPr id="4" name="灯片编号占位符 3"/>
          <p:cNvSpPr>
            <a:spLocks noGrp="1"/>
          </p:cNvSpPr>
          <p:nvPr>
            <p:ph type="sldNum" sz="quarter" idx="12"/>
          </p:nvPr>
        </p:nvSpPr>
        <p:spPr/>
        <p:txBody>
          <a:bodyPr/>
          <a:lstStyle/>
          <a:p>
            <a:fld id="{75AEDF57-9D06-4E13-904E-AFC0368C96F3}" type="slidenum">
              <a:rPr lang="zh-CN" altLang="en-US" smtClean="0"/>
              <a:t>29</a:t>
            </a:fld>
            <a:endParaRPr lang="zh-CN" altLang="en-US"/>
          </a:p>
        </p:txBody>
      </p:sp>
      <p:sp>
        <p:nvSpPr>
          <p:cNvPr id="3" name="页脚占位符 2"/>
          <p:cNvSpPr>
            <a:spLocks noGrp="1"/>
          </p:cNvSpPr>
          <p:nvPr>
            <p:ph type="ftr" sz="quarter" idx="11"/>
          </p:nvPr>
        </p:nvSpPr>
        <p:spPr/>
        <p:txBody>
          <a:bodyPr/>
          <a:lstStyle/>
          <a:p>
            <a:r>
              <a:rPr lang="zh-CN" altLang="en-US"/>
              <a:t>共</a:t>
            </a:r>
            <a:r>
              <a:rPr lang="en-US" altLang="zh-CN"/>
              <a:t>29</a:t>
            </a:r>
            <a:r>
              <a:rPr lang="zh-CN" altLang="en-US"/>
              <a:t>页</a:t>
            </a:r>
          </a:p>
        </p:txBody>
      </p:sp>
    </p:spTree>
    <p:extLst>
      <p:ext uri="{BB962C8B-B14F-4D97-AF65-F5344CB8AC3E}">
        <p14:creationId xmlns:p14="http://schemas.microsoft.com/office/powerpoint/2010/main" val="395642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研究背景和意义</a:t>
            </a:r>
          </a:p>
        </p:txBody>
      </p:sp>
      <p:sp>
        <p:nvSpPr>
          <p:cNvPr id="3" name="内容占位符 2"/>
          <p:cNvSpPr>
            <a:spLocks noGrp="1"/>
          </p:cNvSpPr>
          <p:nvPr>
            <p:ph idx="1"/>
          </p:nvPr>
        </p:nvSpPr>
        <p:spPr/>
        <p:txBody>
          <a:bodyPr>
            <a:normAutofit/>
          </a:bodyPr>
          <a:lstStyle/>
          <a:p>
            <a:r>
              <a:rPr lang="en-US" altLang="zh-CN" sz="2400" dirty="0"/>
              <a:t>cache</a:t>
            </a:r>
            <a:r>
              <a:rPr lang="zh-CN" altLang="en-US" sz="2400" dirty="0"/>
              <a:t>攻击背景</a:t>
            </a:r>
            <a:endParaRPr lang="en-US" altLang="zh-CN" sz="2400" dirty="0"/>
          </a:p>
          <a:p>
            <a:pPr marL="0" indent="0">
              <a:buNone/>
            </a:pPr>
            <a:r>
              <a:rPr lang="en-US" altLang="zh-CN" dirty="0"/>
              <a:t>	</a:t>
            </a:r>
            <a:r>
              <a:rPr lang="zh-CN" altLang="en-US" sz="2400" dirty="0"/>
              <a:t>在</a:t>
            </a:r>
            <a:r>
              <a:rPr lang="en-US" altLang="zh-CN" sz="2400" dirty="0"/>
              <a:t>x86</a:t>
            </a:r>
            <a:r>
              <a:rPr lang="zh-CN" altLang="en-US" sz="2400" dirty="0"/>
              <a:t>平台上，</a:t>
            </a:r>
            <a:r>
              <a:rPr lang="en-US" altLang="zh-CN" sz="2400" dirty="0"/>
              <a:t>cache</a:t>
            </a:r>
            <a:r>
              <a:rPr lang="zh-CN" altLang="en-US" sz="2400" dirty="0"/>
              <a:t>攻击被证明是一种强大的攻击方法，而</a:t>
            </a:r>
            <a:r>
              <a:rPr lang="en-US" altLang="zh-CN" sz="2400" dirty="0"/>
              <a:t>ARM</a:t>
            </a:r>
            <a:r>
              <a:rPr lang="zh-CN" altLang="en-US" sz="2400" dirty="0"/>
              <a:t>体系与</a:t>
            </a:r>
            <a:r>
              <a:rPr lang="en-US" altLang="zh-CN" sz="2400" dirty="0"/>
              <a:t>x86</a:t>
            </a:r>
            <a:r>
              <a:rPr lang="zh-CN" altLang="en-US" sz="2400" dirty="0"/>
              <a:t>体系差异较大，难以对手机实施有效的跨核</a:t>
            </a:r>
            <a:r>
              <a:rPr lang="en-US" altLang="zh-CN" sz="2400" dirty="0"/>
              <a:t>cache</a:t>
            </a:r>
            <a:r>
              <a:rPr lang="zh-CN" altLang="en-US" sz="2400" dirty="0"/>
              <a:t>攻击。</a:t>
            </a:r>
            <a:endParaRPr lang="en-US" altLang="zh-CN" sz="2400" dirty="0"/>
          </a:p>
          <a:p>
            <a:r>
              <a:rPr lang="zh-CN" altLang="en-US" sz="2400" dirty="0"/>
              <a:t>研究的意义</a:t>
            </a:r>
            <a:r>
              <a:rPr lang="en-US" altLang="zh-CN" sz="2400" dirty="0"/>
              <a:t>	</a:t>
            </a:r>
          </a:p>
          <a:p>
            <a:pPr marL="0" indent="0">
              <a:buNone/>
            </a:pPr>
            <a:r>
              <a:rPr lang="en-US" altLang="zh-CN" sz="2400" dirty="0"/>
              <a:t>	</a:t>
            </a:r>
            <a:r>
              <a:rPr lang="zh-CN" altLang="en-US" sz="2200" dirty="0"/>
              <a:t>通过实现典型的</a:t>
            </a:r>
            <a:r>
              <a:rPr lang="en-US" altLang="zh-CN" sz="2200" dirty="0"/>
              <a:t>cache</a:t>
            </a:r>
            <a:r>
              <a:rPr lang="zh-CN" altLang="en-US" sz="2200" dirty="0"/>
              <a:t>攻击的场景和样例，为提高设备的安全性提供建议。</a:t>
            </a:r>
          </a:p>
        </p:txBody>
      </p:sp>
      <p:sp>
        <p:nvSpPr>
          <p:cNvPr id="5" name="灯片编号占位符 4"/>
          <p:cNvSpPr>
            <a:spLocks noGrp="1"/>
          </p:cNvSpPr>
          <p:nvPr>
            <p:ph type="sldNum" sz="quarter" idx="12"/>
          </p:nvPr>
        </p:nvSpPr>
        <p:spPr/>
        <p:txBody>
          <a:bodyPr/>
          <a:lstStyle/>
          <a:p>
            <a:fld id="{75AEDF57-9D06-4E13-904E-AFC0368C96F3}" type="slidenum">
              <a:rPr lang="zh-CN" altLang="en-US" smtClean="0"/>
              <a:t>3</a:t>
            </a:fld>
            <a:endParaRPr lang="zh-CN" altLang="en-US"/>
          </a:p>
        </p:txBody>
      </p:sp>
      <p:sp>
        <p:nvSpPr>
          <p:cNvPr id="4" name="页脚占位符 3"/>
          <p:cNvSpPr>
            <a:spLocks noGrp="1"/>
          </p:cNvSpPr>
          <p:nvPr>
            <p:ph type="ftr" sz="quarter" idx="11"/>
          </p:nvPr>
        </p:nvSpPr>
        <p:spPr/>
        <p:txBody>
          <a:bodyPr/>
          <a:lstStyle/>
          <a:p>
            <a:r>
              <a:rPr lang="zh-CN" altLang="en-US"/>
              <a:t>共</a:t>
            </a:r>
            <a:r>
              <a:rPr lang="en-US" altLang="zh-CN"/>
              <a:t>29</a:t>
            </a:r>
            <a:r>
              <a:rPr lang="zh-CN" altLang="en-US"/>
              <a:t>页</a:t>
            </a:r>
          </a:p>
        </p:txBody>
      </p:sp>
    </p:spTree>
    <p:extLst>
      <p:ext uri="{BB962C8B-B14F-4D97-AF65-F5344CB8AC3E}">
        <p14:creationId xmlns:p14="http://schemas.microsoft.com/office/powerpoint/2010/main" val="93036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主要研究内容</a:t>
            </a:r>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dirty="0"/>
              <a:t>	</a:t>
            </a:r>
            <a:r>
              <a:rPr lang="zh-CN" altLang="en-US" sz="3200" dirty="0"/>
              <a:t>本文的主要研究内容有</a:t>
            </a:r>
            <a:endParaRPr lang="en-US" altLang="zh-CN" sz="3200" dirty="0"/>
          </a:p>
          <a:p>
            <a:pPr marL="514350" indent="-514350">
              <a:buFont typeface="+mj-lt"/>
              <a:buAutoNum type="arabicPeriod"/>
            </a:pPr>
            <a:r>
              <a:rPr lang="zh-CN" altLang="en-US" sz="3200" dirty="0">
                <a:solidFill>
                  <a:prstClr val="black">
                    <a:lumMod val="75000"/>
                    <a:lumOff val="25000"/>
                  </a:prstClr>
                </a:solidFill>
              </a:rPr>
              <a:t>设计移动平台的</a:t>
            </a:r>
            <a:r>
              <a:rPr lang="en-US" altLang="zh-CN" sz="3200" dirty="0">
                <a:solidFill>
                  <a:prstClr val="black">
                    <a:lumMod val="75000"/>
                    <a:lumOff val="25000"/>
                  </a:prstClr>
                </a:solidFill>
              </a:rPr>
              <a:t>Cache</a:t>
            </a:r>
            <a:r>
              <a:rPr lang="zh-CN" altLang="en-US" sz="3200" dirty="0">
                <a:solidFill>
                  <a:prstClr val="black">
                    <a:lumMod val="75000"/>
                    <a:lumOff val="25000"/>
                  </a:prstClr>
                </a:solidFill>
              </a:rPr>
              <a:t>攻击方案</a:t>
            </a:r>
            <a:endParaRPr lang="en-US" altLang="zh-CN" sz="3200" dirty="0">
              <a:solidFill>
                <a:prstClr val="black">
                  <a:lumMod val="75000"/>
                  <a:lumOff val="25000"/>
                </a:prstClr>
              </a:solidFill>
            </a:endParaRPr>
          </a:p>
          <a:p>
            <a:pPr marL="514350" indent="-514350">
              <a:buFont typeface="+mj-lt"/>
              <a:buAutoNum type="arabicPeriod"/>
            </a:pPr>
            <a:r>
              <a:rPr lang="zh-CN" altLang="en-US" sz="3200" dirty="0">
                <a:solidFill>
                  <a:prstClr val="black">
                    <a:lumMod val="75000"/>
                    <a:lumOff val="25000"/>
                  </a:prstClr>
                </a:solidFill>
              </a:rPr>
              <a:t>对</a:t>
            </a:r>
            <a:r>
              <a:rPr lang="en-US" altLang="zh-CN" sz="3200" dirty="0">
                <a:solidFill>
                  <a:prstClr val="black">
                    <a:lumMod val="75000"/>
                    <a:lumOff val="25000"/>
                  </a:prstClr>
                </a:solidFill>
              </a:rPr>
              <a:t>AES</a:t>
            </a:r>
            <a:r>
              <a:rPr lang="zh-CN" altLang="en-US" sz="3200" dirty="0">
                <a:solidFill>
                  <a:prstClr val="black">
                    <a:lumMod val="75000"/>
                    <a:lumOff val="25000"/>
                  </a:prstClr>
                </a:solidFill>
              </a:rPr>
              <a:t>加密算法进行攻击</a:t>
            </a:r>
            <a:endParaRPr lang="en-US" altLang="zh-CN" sz="3200" dirty="0">
              <a:solidFill>
                <a:prstClr val="black">
                  <a:lumMod val="75000"/>
                  <a:lumOff val="25000"/>
                </a:prstClr>
              </a:solidFill>
            </a:endParaRPr>
          </a:p>
          <a:p>
            <a:pPr marL="514350" indent="-514350">
              <a:buFont typeface="+mj-lt"/>
              <a:buAutoNum type="arabicPeriod"/>
            </a:pPr>
            <a:r>
              <a:rPr lang="zh-CN" altLang="en-US" sz="3200" dirty="0">
                <a:solidFill>
                  <a:prstClr val="black">
                    <a:lumMod val="75000"/>
                    <a:lumOff val="25000"/>
                  </a:prstClr>
                </a:solidFill>
              </a:rPr>
              <a:t>提出预防</a:t>
            </a:r>
            <a:r>
              <a:rPr lang="en-US" altLang="zh-CN" sz="3200" dirty="0">
                <a:solidFill>
                  <a:prstClr val="black">
                    <a:lumMod val="75000"/>
                    <a:lumOff val="25000"/>
                  </a:prstClr>
                </a:solidFill>
              </a:rPr>
              <a:t>Cache</a:t>
            </a:r>
            <a:r>
              <a:rPr lang="zh-CN" altLang="en-US" sz="3200" dirty="0">
                <a:solidFill>
                  <a:prstClr val="black">
                    <a:lumMod val="75000"/>
                    <a:lumOff val="25000"/>
                  </a:prstClr>
                </a:solidFill>
              </a:rPr>
              <a:t>攻击的建议</a:t>
            </a:r>
            <a:endParaRPr lang="en-US" altLang="zh-CN" sz="3200" dirty="0">
              <a:solidFill>
                <a:prstClr val="black">
                  <a:lumMod val="75000"/>
                  <a:lumOff val="25000"/>
                </a:prstClr>
              </a:solidFill>
            </a:endParaRPr>
          </a:p>
        </p:txBody>
      </p:sp>
      <p:sp>
        <p:nvSpPr>
          <p:cNvPr id="5" name="灯片编号占位符 4"/>
          <p:cNvSpPr>
            <a:spLocks noGrp="1"/>
          </p:cNvSpPr>
          <p:nvPr>
            <p:ph type="sldNum" sz="quarter" idx="12"/>
          </p:nvPr>
        </p:nvSpPr>
        <p:spPr/>
        <p:txBody>
          <a:bodyPr/>
          <a:lstStyle/>
          <a:p>
            <a:fld id="{75AEDF57-9D06-4E13-904E-AFC0368C96F3}" type="slidenum">
              <a:rPr lang="zh-CN" altLang="en-US" smtClean="0"/>
              <a:t>4</a:t>
            </a:fld>
            <a:endParaRPr lang="zh-CN" altLang="en-US"/>
          </a:p>
        </p:txBody>
      </p:sp>
      <p:sp>
        <p:nvSpPr>
          <p:cNvPr id="4" name="页脚占位符 3"/>
          <p:cNvSpPr>
            <a:spLocks noGrp="1"/>
          </p:cNvSpPr>
          <p:nvPr>
            <p:ph type="ftr" sz="quarter" idx="11"/>
          </p:nvPr>
        </p:nvSpPr>
        <p:spPr/>
        <p:txBody>
          <a:bodyPr/>
          <a:lstStyle/>
          <a:p>
            <a:r>
              <a:rPr lang="zh-CN" altLang="en-US" dirty="0"/>
              <a:t>共</a:t>
            </a:r>
            <a:r>
              <a:rPr lang="en-US" altLang="zh-CN" dirty="0"/>
              <a:t>29</a:t>
            </a:r>
            <a:r>
              <a:rPr lang="zh-CN" altLang="en-US" dirty="0"/>
              <a:t>页</a:t>
            </a:r>
          </a:p>
        </p:txBody>
      </p:sp>
    </p:spTree>
    <p:extLst>
      <p:ext uri="{BB962C8B-B14F-4D97-AF65-F5344CB8AC3E}">
        <p14:creationId xmlns:p14="http://schemas.microsoft.com/office/powerpoint/2010/main" val="310285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预备工作</a:t>
            </a:r>
          </a:p>
        </p:txBody>
      </p:sp>
      <p:sp>
        <p:nvSpPr>
          <p:cNvPr id="3" name="内容占位符 2"/>
          <p:cNvSpPr>
            <a:spLocks noGrp="1"/>
          </p:cNvSpPr>
          <p:nvPr>
            <p:ph idx="1"/>
          </p:nvPr>
        </p:nvSpPr>
        <p:spPr/>
        <p:txBody>
          <a:bodyPr/>
          <a:lstStyle/>
          <a:p>
            <a:pPr lvl="1"/>
            <a:r>
              <a:rPr lang="zh-CN" altLang="en-US" sz="2400" dirty="0"/>
              <a:t>通过利用</a:t>
            </a:r>
            <a:r>
              <a:rPr lang="en-US" altLang="zh-CN" sz="2400" dirty="0"/>
              <a:t>POSIX</a:t>
            </a:r>
            <a:r>
              <a:rPr lang="zh-CN" altLang="en-US" sz="2400" dirty="0"/>
              <a:t>提供的计时函数实现精确计时（纳秒）并通过</a:t>
            </a:r>
            <a:r>
              <a:rPr lang="en-US" altLang="zh-CN" sz="2400" dirty="0"/>
              <a:t>evict + reload</a:t>
            </a:r>
            <a:r>
              <a:rPr lang="zh-CN" altLang="en-US" sz="2400" dirty="0"/>
              <a:t>获取</a:t>
            </a:r>
            <a:r>
              <a:rPr lang="en-US" altLang="zh-CN" sz="2400" dirty="0"/>
              <a:t>cache hit</a:t>
            </a:r>
            <a:r>
              <a:rPr lang="zh-CN" altLang="en-US" sz="2400" dirty="0"/>
              <a:t>和</a:t>
            </a:r>
            <a:r>
              <a:rPr lang="en-US" altLang="zh-CN" sz="2400" dirty="0"/>
              <a:t>cache miss</a:t>
            </a:r>
            <a:r>
              <a:rPr lang="zh-CN" altLang="en-US" sz="2400" dirty="0"/>
              <a:t>的时间阈值</a:t>
            </a:r>
            <a:endParaRPr lang="en-US" altLang="zh-CN" sz="2400" dirty="0"/>
          </a:p>
          <a:p>
            <a:pPr lvl="1"/>
            <a:endParaRPr lang="en-US" altLang="zh-CN" dirty="0"/>
          </a:p>
          <a:p>
            <a:pPr lvl="2">
              <a:buFont typeface="Wingdings" panose="05000000000000000000" pitchFamily="2" charset="2"/>
              <a:buChar char="l"/>
            </a:pPr>
            <a:r>
              <a:rPr lang="en-US" altLang="zh-CN" sz="2400" dirty="0"/>
              <a:t>Cache access time: 765ns</a:t>
            </a:r>
          </a:p>
          <a:p>
            <a:pPr lvl="2">
              <a:buFont typeface="Wingdings" panose="05000000000000000000" pitchFamily="2" charset="2"/>
              <a:buChar char="l"/>
            </a:pPr>
            <a:r>
              <a:rPr lang="en-US" altLang="zh-CN" sz="2400" dirty="0"/>
              <a:t>Memory access time: 1000ns</a:t>
            </a:r>
          </a:p>
          <a:p>
            <a:pPr lvl="2">
              <a:buFont typeface="Wingdings" panose="05000000000000000000" pitchFamily="2" charset="2"/>
              <a:buChar char="l"/>
            </a:pPr>
            <a:r>
              <a:rPr lang="en-US" altLang="zh-CN" sz="2400" dirty="0"/>
              <a:t>Threshhold: 883ns</a:t>
            </a:r>
          </a:p>
          <a:p>
            <a:pPr marL="457200" lvl="1" indent="0">
              <a:buNone/>
            </a:pPr>
            <a:endParaRPr lang="zh-CN" altLang="en-US" dirty="0"/>
          </a:p>
        </p:txBody>
      </p:sp>
      <p:sp>
        <p:nvSpPr>
          <p:cNvPr id="5" name="灯片编号占位符 4"/>
          <p:cNvSpPr>
            <a:spLocks noGrp="1"/>
          </p:cNvSpPr>
          <p:nvPr>
            <p:ph type="sldNum" sz="quarter" idx="12"/>
          </p:nvPr>
        </p:nvSpPr>
        <p:spPr/>
        <p:txBody>
          <a:bodyPr/>
          <a:lstStyle/>
          <a:p>
            <a:fld id="{75AEDF57-9D06-4E13-904E-AFC0368C96F3}" type="slidenum">
              <a:rPr lang="zh-CN" altLang="en-US" smtClean="0"/>
              <a:t>5</a:t>
            </a:fld>
            <a:endParaRPr lang="zh-CN" altLang="en-US"/>
          </a:p>
        </p:txBody>
      </p:sp>
      <p:sp>
        <p:nvSpPr>
          <p:cNvPr id="4" name="页脚占位符 3"/>
          <p:cNvSpPr>
            <a:spLocks noGrp="1"/>
          </p:cNvSpPr>
          <p:nvPr>
            <p:ph type="ftr" sz="quarter" idx="11"/>
          </p:nvPr>
        </p:nvSpPr>
        <p:spPr/>
        <p:txBody>
          <a:bodyPr/>
          <a:lstStyle/>
          <a:p>
            <a:r>
              <a:rPr lang="zh-CN" altLang="en-US"/>
              <a:t>共</a:t>
            </a:r>
            <a:r>
              <a:rPr lang="en-US" altLang="zh-CN"/>
              <a:t>29</a:t>
            </a:r>
            <a:r>
              <a:rPr lang="zh-CN" altLang="en-US"/>
              <a:t>页</a:t>
            </a:r>
          </a:p>
        </p:txBody>
      </p:sp>
    </p:spTree>
    <p:extLst>
      <p:ext uri="{BB962C8B-B14F-4D97-AF65-F5344CB8AC3E}">
        <p14:creationId xmlns:p14="http://schemas.microsoft.com/office/powerpoint/2010/main" val="177081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预备工作</a:t>
            </a:r>
          </a:p>
        </p:txBody>
      </p:sp>
      <p:sp>
        <p:nvSpPr>
          <p:cNvPr id="3" name="内容占位符 2"/>
          <p:cNvSpPr>
            <a:spLocks noGrp="1"/>
          </p:cNvSpPr>
          <p:nvPr>
            <p:ph idx="1"/>
          </p:nvPr>
        </p:nvSpPr>
        <p:spPr/>
        <p:txBody>
          <a:bodyPr>
            <a:normAutofit lnSpcReduction="10000"/>
          </a:bodyPr>
          <a:lstStyle/>
          <a:p>
            <a:r>
              <a:rPr lang="en-US" altLang="zh-CN" sz="2400" dirty="0"/>
              <a:t>	</a:t>
            </a:r>
            <a:r>
              <a:rPr lang="zh-CN" altLang="en-US" sz="2400" dirty="0"/>
              <a:t>确定</a:t>
            </a:r>
            <a:r>
              <a:rPr lang="en-US" altLang="zh-CN" sz="2400" dirty="0"/>
              <a:t>cache</a:t>
            </a:r>
            <a:r>
              <a:rPr lang="zh-CN" altLang="en-US" sz="2400" dirty="0"/>
              <a:t>攻击方式</a:t>
            </a:r>
            <a:endParaRPr lang="en-US" altLang="zh-CN" sz="2400" dirty="0"/>
          </a:p>
          <a:p>
            <a:endParaRPr lang="en-US" altLang="zh-CN" dirty="0"/>
          </a:p>
          <a:p>
            <a:pPr marL="457200" lvl="1" indent="0">
              <a:buNone/>
            </a:pPr>
            <a:r>
              <a:rPr lang="en-US" altLang="zh-CN" sz="2400" dirty="0"/>
              <a:t>Prime + Probe</a:t>
            </a:r>
          </a:p>
          <a:p>
            <a:pPr marL="1200150" lvl="2" indent="-342900">
              <a:buFont typeface="+mj-lt"/>
              <a:buAutoNum type="arabicPeriod"/>
            </a:pPr>
            <a:r>
              <a:rPr lang="zh-CN" altLang="en-US" sz="2400" dirty="0"/>
              <a:t>占用指定的</a:t>
            </a:r>
            <a:r>
              <a:rPr lang="en-US" altLang="zh-CN" sz="2400" dirty="0"/>
              <a:t>cache sets</a:t>
            </a:r>
          </a:p>
          <a:p>
            <a:pPr marL="1200150" lvl="2" indent="-342900">
              <a:buFont typeface="+mj-lt"/>
              <a:buAutoNum type="arabicPeriod"/>
            </a:pPr>
            <a:endParaRPr lang="en-US" altLang="zh-CN" sz="2400" dirty="0"/>
          </a:p>
          <a:p>
            <a:pPr marL="1200150" lvl="2" indent="-342900">
              <a:buFont typeface="+mj-lt"/>
              <a:buAutoNum type="arabicPeriod"/>
            </a:pPr>
            <a:r>
              <a:rPr lang="zh-CN" altLang="en-US" sz="2400" dirty="0"/>
              <a:t>被攻击程序执行</a:t>
            </a:r>
            <a:endParaRPr lang="en-US" altLang="zh-CN" sz="2400" dirty="0"/>
          </a:p>
          <a:p>
            <a:pPr marL="1200150" lvl="2" indent="-342900">
              <a:buFont typeface="+mj-lt"/>
              <a:buAutoNum type="arabicPeriod"/>
            </a:pPr>
            <a:endParaRPr lang="en-US" altLang="zh-CN" sz="2400" dirty="0"/>
          </a:p>
          <a:p>
            <a:pPr marL="1200150" lvl="2" indent="-342900">
              <a:buFont typeface="+mj-lt"/>
              <a:buAutoNum type="arabicPeriod"/>
            </a:pPr>
            <a:r>
              <a:rPr lang="zh-CN" altLang="en-US" sz="2400" dirty="0"/>
              <a:t>判断哪些</a:t>
            </a:r>
            <a:r>
              <a:rPr lang="en-US" altLang="zh-CN" sz="2400" dirty="0"/>
              <a:t>cache sets</a:t>
            </a:r>
            <a:r>
              <a:rPr lang="zh-CN" altLang="en-US" sz="2400" dirty="0"/>
              <a:t>依然被占用</a:t>
            </a:r>
            <a:endParaRPr lang="en-US" altLang="zh-CN" sz="2400" dirty="0"/>
          </a:p>
          <a:p>
            <a:pPr marL="457200" lvl="1" indent="0">
              <a:buNone/>
            </a:pPr>
            <a:endParaRPr lang="en-US" altLang="zh-CN" dirty="0"/>
          </a:p>
          <a:p>
            <a:pPr marL="914400" lvl="2" indent="0">
              <a:buNone/>
            </a:pPr>
            <a:endParaRPr lang="en-US" altLang="zh-CN" dirty="0"/>
          </a:p>
        </p:txBody>
      </p:sp>
      <p:sp>
        <p:nvSpPr>
          <p:cNvPr id="5" name="灯片编号占位符 4"/>
          <p:cNvSpPr>
            <a:spLocks noGrp="1"/>
          </p:cNvSpPr>
          <p:nvPr>
            <p:ph type="sldNum" sz="quarter" idx="12"/>
          </p:nvPr>
        </p:nvSpPr>
        <p:spPr/>
        <p:txBody>
          <a:bodyPr/>
          <a:lstStyle/>
          <a:p>
            <a:fld id="{75AEDF57-9D06-4E13-904E-AFC0368C96F3}" type="slidenum">
              <a:rPr lang="zh-CN" altLang="en-US" smtClean="0"/>
              <a:t>6</a:t>
            </a:fld>
            <a:endParaRPr lang="zh-CN" altLang="en-US"/>
          </a:p>
        </p:txBody>
      </p:sp>
      <p:sp>
        <p:nvSpPr>
          <p:cNvPr id="4" name="页脚占位符 3"/>
          <p:cNvSpPr>
            <a:spLocks noGrp="1"/>
          </p:cNvSpPr>
          <p:nvPr>
            <p:ph type="ftr" sz="quarter" idx="11"/>
          </p:nvPr>
        </p:nvSpPr>
        <p:spPr/>
        <p:txBody>
          <a:bodyPr/>
          <a:lstStyle/>
          <a:p>
            <a:r>
              <a:rPr lang="zh-CN" altLang="en-US" dirty="0"/>
              <a:t>共</a:t>
            </a:r>
            <a:r>
              <a:rPr lang="en-US" altLang="zh-CN" dirty="0"/>
              <a:t>29</a:t>
            </a:r>
            <a:r>
              <a:rPr lang="zh-CN" altLang="en-US" dirty="0"/>
              <a:t>页</a:t>
            </a:r>
          </a:p>
        </p:txBody>
      </p:sp>
    </p:spTree>
    <p:extLst>
      <p:ext uri="{BB962C8B-B14F-4D97-AF65-F5344CB8AC3E}">
        <p14:creationId xmlns:p14="http://schemas.microsoft.com/office/powerpoint/2010/main" val="331762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Prime + Probe</a:t>
            </a:r>
            <a:endParaRPr lang="zh-CN" altLang="en-US" b="1" dirty="0"/>
          </a:p>
        </p:txBody>
      </p:sp>
      <p:graphicFrame>
        <p:nvGraphicFramePr>
          <p:cNvPr id="6" name="表格 5"/>
          <p:cNvGraphicFramePr>
            <a:graphicFrameLocks noGrp="1"/>
          </p:cNvGraphicFramePr>
          <p:nvPr>
            <p:extLst/>
          </p:nvPr>
        </p:nvGraphicFramePr>
        <p:xfrm>
          <a:off x="1274618" y="2585108"/>
          <a:ext cx="800595" cy="2346184"/>
        </p:xfrm>
        <a:graphic>
          <a:graphicData uri="http://schemas.openxmlformats.org/drawingml/2006/table">
            <a:tbl>
              <a:tblPr firstRow="1" bandRow="1">
                <a:tableStyleId>{284E427A-3D55-4303-BF80-6455036E1DE7}</a:tableStyleId>
              </a:tblPr>
              <a:tblGrid>
                <a:gridCol w="800595">
                  <a:extLst>
                    <a:ext uri="{9D8B030D-6E8A-4147-A177-3AD203B41FA5}">
                      <a16:colId xmlns:a16="http://schemas.microsoft.com/office/drawing/2014/main" val="2629481640"/>
                    </a:ext>
                  </a:extLst>
                </a:gridCol>
              </a:tblGrid>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9765876"/>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8556277"/>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9802255"/>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2945948"/>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99014"/>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2367987"/>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53676"/>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7721390"/>
                  </a:ext>
                </a:extLst>
              </a:tr>
            </a:tbl>
          </a:graphicData>
        </a:graphic>
      </p:graphicFrame>
      <p:graphicFrame>
        <p:nvGraphicFramePr>
          <p:cNvPr id="7" name="表格 6"/>
          <p:cNvGraphicFramePr>
            <a:graphicFrameLocks noGrp="1"/>
          </p:cNvGraphicFramePr>
          <p:nvPr>
            <p:extLst/>
          </p:nvPr>
        </p:nvGraphicFramePr>
        <p:xfrm>
          <a:off x="7267205" y="2585108"/>
          <a:ext cx="800595" cy="2346184"/>
        </p:xfrm>
        <a:graphic>
          <a:graphicData uri="http://schemas.openxmlformats.org/drawingml/2006/table">
            <a:tbl>
              <a:tblPr firstRow="1" bandRow="1">
                <a:tableStyleId>{2D5ABB26-0587-4C30-8999-92F81FD0307C}</a:tableStyleId>
              </a:tblPr>
              <a:tblGrid>
                <a:gridCol w="800595">
                  <a:extLst>
                    <a:ext uri="{9D8B030D-6E8A-4147-A177-3AD203B41FA5}">
                      <a16:colId xmlns:a16="http://schemas.microsoft.com/office/drawing/2014/main" val="2629481640"/>
                    </a:ext>
                  </a:extLst>
                </a:gridCol>
              </a:tblGrid>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9765876"/>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8556277"/>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59802255"/>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862945948"/>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99014"/>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2367987"/>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53676"/>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7721390"/>
                  </a:ext>
                </a:extLst>
              </a:tr>
            </a:tbl>
          </a:graphicData>
        </a:graphic>
      </p:graphicFrame>
      <p:graphicFrame>
        <p:nvGraphicFramePr>
          <p:cNvPr id="8" name="表格 7"/>
          <p:cNvGraphicFramePr>
            <a:graphicFrameLocks noGrp="1"/>
          </p:cNvGraphicFramePr>
          <p:nvPr>
            <p:extLst/>
          </p:nvPr>
        </p:nvGraphicFramePr>
        <p:xfrm>
          <a:off x="2805794" y="3813413"/>
          <a:ext cx="3730832" cy="1127760"/>
        </p:xfrm>
        <a:graphic>
          <a:graphicData uri="http://schemas.openxmlformats.org/drawingml/2006/table">
            <a:tbl>
              <a:tblPr firstRow="1" bandRow="1">
                <a:tableStyleId>{69CF1AB2-1976-4502-BF36-3FF5EA218861}</a:tableStyleId>
              </a:tblPr>
              <a:tblGrid>
                <a:gridCol w="466354">
                  <a:extLst>
                    <a:ext uri="{9D8B030D-6E8A-4147-A177-3AD203B41FA5}">
                      <a16:colId xmlns:a16="http://schemas.microsoft.com/office/drawing/2014/main" val="2523335612"/>
                    </a:ext>
                  </a:extLst>
                </a:gridCol>
                <a:gridCol w="466354">
                  <a:extLst>
                    <a:ext uri="{9D8B030D-6E8A-4147-A177-3AD203B41FA5}">
                      <a16:colId xmlns:a16="http://schemas.microsoft.com/office/drawing/2014/main" val="119823635"/>
                    </a:ext>
                  </a:extLst>
                </a:gridCol>
                <a:gridCol w="466354">
                  <a:extLst>
                    <a:ext uri="{9D8B030D-6E8A-4147-A177-3AD203B41FA5}">
                      <a16:colId xmlns:a16="http://schemas.microsoft.com/office/drawing/2014/main" val="1002043361"/>
                    </a:ext>
                  </a:extLst>
                </a:gridCol>
                <a:gridCol w="466354">
                  <a:extLst>
                    <a:ext uri="{9D8B030D-6E8A-4147-A177-3AD203B41FA5}">
                      <a16:colId xmlns:a16="http://schemas.microsoft.com/office/drawing/2014/main" val="2631121288"/>
                    </a:ext>
                  </a:extLst>
                </a:gridCol>
                <a:gridCol w="466354">
                  <a:extLst>
                    <a:ext uri="{9D8B030D-6E8A-4147-A177-3AD203B41FA5}">
                      <a16:colId xmlns:a16="http://schemas.microsoft.com/office/drawing/2014/main" val="3117296937"/>
                    </a:ext>
                  </a:extLst>
                </a:gridCol>
                <a:gridCol w="466354">
                  <a:extLst>
                    <a:ext uri="{9D8B030D-6E8A-4147-A177-3AD203B41FA5}">
                      <a16:colId xmlns:a16="http://schemas.microsoft.com/office/drawing/2014/main" val="2604838062"/>
                    </a:ext>
                  </a:extLst>
                </a:gridCol>
                <a:gridCol w="466354">
                  <a:extLst>
                    <a:ext uri="{9D8B030D-6E8A-4147-A177-3AD203B41FA5}">
                      <a16:colId xmlns:a16="http://schemas.microsoft.com/office/drawing/2014/main" val="1651520794"/>
                    </a:ext>
                  </a:extLst>
                </a:gridCol>
                <a:gridCol w="466354">
                  <a:extLst>
                    <a:ext uri="{9D8B030D-6E8A-4147-A177-3AD203B41FA5}">
                      <a16:colId xmlns:a16="http://schemas.microsoft.com/office/drawing/2014/main" val="1261924045"/>
                    </a:ext>
                  </a:extLst>
                </a:gridCol>
              </a:tblGrid>
              <a:tr h="279470">
                <a:tc gridSpan="8">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527281637"/>
                  </a:ext>
                </a:extLst>
              </a:tr>
              <a:tr h="279470">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851603699"/>
                  </a:ext>
                </a:extLst>
              </a:tr>
              <a:tr h="279470">
                <a:tc gridSpan="8">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78004639"/>
                  </a:ext>
                </a:extLst>
              </a:tr>
              <a:tr h="279470">
                <a:tc gridSpan="8">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05228805"/>
                  </a:ext>
                </a:extLst>
              </a:tr>
            </a:tbl>
          </a:graphicData>
        </a:graphic>
      </p:graphicFrame>
      <p:sp>
        <p:nvSpPr>
          <p:cNvPr id="56" name="文本框 55"/>
          <p:cNvSpPr txBox="1"/>
          <p:nvPr/>
        </p:nvSpPr>
        <p:spPr>
          <a:xfrm>
            <a:off x="868878" y="2232039"/>
            <a:ext cx="1612075" cy="300082"/>
          </a:xfrm>
          <a:prstGeom prst="rect">
            <a:avLst/>
          </a:prstGeom>
          <a:noFill/>
        </p:spPr>
        <p:txBody>
          <a:bodyPr wrap="square" rtlCol="0">
            <a:spAutoFit/>
          </a:bodyPr>
          <a:lstStyle/>
          <a:p>
            <a:r>
              <a:rPr lang="zh-CN" altLang="en-US" sz="1350" dirty="0"/>
              <a:t>进攻程序地址空间</a:t>
            </a:r>
          </a:p>
        </p:txBody>
      </p:sp>
      <p:sp>
        <p:nvSpPr>
          <p:cNvPr id="57" name="文本框 56"/>
          <p:cNvSpPr txBox="1"/>
          <p:nvPr/>
        </p:nvSpPr>
        <p:spPr>
          <a:xfrm>
            <a:off x="4141520" y="2232039"/>
            <a:ext cx="1160242" cy="300082"/>
          </a:xfrm>
          <a:prstGeom prst="rect">
            <a:avLst/>
          </a:prstGeom>
          <a:noFill/>
        </p:spPr>
        <p:txBody>
          <a:bodyPr wrap="square" rtlCol="0">
            <a:spAutoFit/>
          </a:bodyPr>
          <a:lstStyle/>
          <a:p>
            <a:r>
              <a:rPr lang="en-US" altLang="zh-CN" sz="1350" dirty="0"/>
              <a:t>cache</a:t>
            </a:r>
            <a:endParaRPr lang="zh-CN" altLang="en-US" sz="1350" dirty="0"/>
          </a:p>
        </p:txBody>
      </p:sp>
      <p:sp>
        <p:nvSpPr>
          <p:cNvPr id="58" name="文本框 57"/>
          <p:cNvSpPr txBox="1"/>
          <p:nvPr/>
        </p:nvSpPr>
        <p:spPr>
          <a:xfrm>
            <a:off x="6724403" y="2216687"/>
            <a:ext cx="1727860" cy="300082"/>
          </a:xfrm>
          <a:prstGeom prst="rect">
            <a:avLst/>
          </a:prstGeom>
          <a:noFill/>
        </p:spPr>
        <p:txBody>
          <a:bodyPr wrap="square" rtlCol="0">
            <a:spAutoFit/>
          </a:bodyPr>
          <a:lstStyle/>
          <a:p>
            <a:r>
              <a:rPr lang="zh-CN" altLang="en-US" sz="1350" dirty="0"/>
              <a:t>被攻击程序地址空间</a:t>
            </a:r>
          </a:p>
        </p:txBody>
      </p:sp>
      <p:sp>
        <p:nvSpPr>
          <p:cNvPr id="3" name="文本框 2"/>
          <p:cNvSpPr txBox="1"/>
          <p:nvPr/>
        </p:nvSpPr>
        <p:spPr>
          <a:xfrm>
            <a:off x="1274618" y="5078928"/>
            <a:ext cx="4229595" cy="300082"/>
          </a:xfrm>
          <a:prstGeom prst="rect">
            <a:avLst/>
          </a:prstGeom>
          <a:noFill/>
        </p:spPr>
        <p:txBody>
          <a:bodyPr wrap="square" rtlCol="0">
            <a:spAutoFit/>
          </a:bodyPr>
          <a:lstStyle/>
          <a:p>
            <a:r>
              <a:rPr lang="en-US" altLang="zh-CN" sz="1350" dirty="0"/>
              <a:t>Step 0</a:t>
            </a:r>
            <a:r>
              <a:rPr lang="zh-CN" altLang="en-US" sz="1350" dirty="0"/>
              <a:t>： 攻击程序填充</a:t>
            </a:r>
            <a:r>
              <a:rPr lang="en-US" altLang="zh-CN" sz="1350" dirty="0"/>
              <a:t>cache set</a:t>
            </a:r>
            <a:r>
              <a:rPr lang="zh-CN" altLang="en-US" sz="1350" dirty="0"/>
              <a:t>（</a:t>
            </a:r>
            <a:r>
              <a:rPr lang="en-US" altLang="zh-CN" sz="1350" dirty="0"/>
              <a:t>prime</a:t>
            </a:r>
            <a:r>
              <a:rPr lang="zh-CN" altLang="en-US" sz="1350" dirty="0"/>
              <a:t>）</a:t>
            </a:r>
          </a:p>
        </p:txBody>
      </p:sp>
      <p:sp>
        <p:nvSpPr>
          <p:cNvPr id="5" name="灯片编号占位符 4"/>
          <p:cNvSpPr>
            <a:spLocks noGrp="1"/>
          </p:cNvSpPr>
          <p:nvPr>
            <p:ph type="sldNum" sz="quarter" idx="12"/>
          </p:nvPr>
        </p:nvSpPr>
        <p:spPr/>
        <p:txBody>
          <a:bodyPr/>
          <a:lstStyle/>
          <a:p>
            <a:fld id="{75AEDF57-9D06-4E13-904E-AFC0368C96F3}" type="slidenum">
              <a:rPr lang="zh-CN" altLang="en-US" smtClean="0"/>
              <a:t>7</a:t>
            </a:fld>
            <a:endParaRPr lang="zh-CN" altLang="en-US"/>
          </a:p>
        </p:txBody>
      </p:sp>
      <p:sp>
        <p:nvSpPr>
          <p:cNvPr id="4" name="页脚占位符 3"/>
          <p:cNvSpPr>
            <a:spLocks noGrp="1"/>
          </p:cNvSpPr>
          <p:nvPr>
            <p:ph type="ftr" sz="quarter" idx="11"/>
          </p:nvPr>
        </p:nvSpPr>
        <p:spPr/>
        <p:txBody>
          <a:bodyPr/>
          <a:lstStyle/>
          <a:p>
            <a:r>
              <a:rPr lang="zh-CN" altLang="en-US"/>
              <a:t>共</a:t>
            </a:r>
            <a:r>
              <a:rPr lang="en-US" altLang="zh-CN"/>
              <a:t>29</a:t>
            </a:r>
            <a:r>
              <a:rPr lang="zh-CN" altLang="en-US"/>
              <a:t>页</a:t>
            </a:r>
          </a:p>
        </p:txBody>
      </p:sp>
    </p:spTree>
    <p:extLst>
      <p:ext uri="{BB962C8B-B14F-4D97-AF65-F5344CB8AC3E}">
        <p14:creationId xmlns:p14="http://schemas.microsoft.com/office/powerpoint/2010/main" val="252469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Prime + Probe</a:t>
            </a:r>
            <a:endParaRPr lang="zh-CN" altLang="en-US" b="1" dirty="0"/>
          </a:p>
        </p:txBody>
      </p:sp>
      <p:graphicFrame>
        <p:nvGraphicFramePr>
          <p:cNvPr id="6" name="表格 5"/>
          <p:cNvGraphicFramePr>
            <a:graphicFrameLocks noGrp="1"/>
          </p:cNvGraphicFramePr>
          <p:nvPr>
            <p:extLst/>
          </p:nvPr>
        </p:nvGraphicFramePr>
        <p:xfrm>
          <a:off x="1274618" y="2585108"/>
          <a:ext cx="800595" cy="2346184"/>
        </p:xfrm>
        <a:graphic>
          <a:graphicData uri="http://schemas.openxmlformats.org/drawingml/2006/table">
            <a:tbl>
              <a:tblPr firstRow="1" bandRow="1">
                <a:tableStyleId>{284E427A-3D55-4303-BF80-6455036E1DE7}</a:tableStyleId>
              </a:tblPr>
              <a:tblGrid>
                <a:gridCol w="800595">
                  <a:extLst>
                    <a:ext uri="{9D8B030D-6E8A-4147-A177-3AD203B41FA5}">
                      <a16:colId xmlns:a16="http://schemas.microsoft.com/office/drawing/2014/main" val="2629481640"/>
                    </a:ext>
                  </a:extLst>
                </a:gridCol>
              </a:tblGrid>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9765876"/>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8556277"/>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9802255"/>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2945948"/>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99014"/>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2367987"/>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53676"/>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7721390"/>
                  </a:ext>
                </a:extLst>
              </a:tr>
            </a:tbl>
          </a:graphicData>
        </a:graphic>
      </p:graphicFrame>
      <p:graphicFrame>
        <p:nvGraphicFramePr>
          <p:cNvPr id="7" name="表格 6"/>
          <p:cNvGraphicFramePr>
            <a:graphicFrameLocks noGrp="1"/>
          </p:cNvGraphicFramePr>
          <p:nvPr>
            <p:extLst/>
          </p:nvPr>
        </p:nvGraphicFramePr>
        <p:xfrm>
          <a:off x="7267205" y="2585108"/>
          <a:ext cx="800595" cy="2346184"/>
        </p:xfrm>
        <a:graphic>
          <a:graphicData uri="http://schemas.openxmlformats.org/drawingml/2006/table">
            <a:tbl>
              <a:tblPr firstRow="1" bandRow="1">
                <a:tableStyleId>{2D5ABB26-0587-4C30-8999-92F81FD0307C}</a:tableStyleId>
              </a:tblPr>
              <a:tblGrid>
                <a:gridCol w="800595">
                  <a:extLst>
                    <a:ext uri="{9D8B030D-6E8A-4147-A177-3AD203B41FA5}">
                      <a16:colId xmlns:a16="http://schemas.microsoft.com/office/drawing/2014/main" val="2629481640"/>
                    </a:ext>
                  </a:extLst>
                </a:gridCol>
              </a:tblGrid>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9765876"/>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8556277"/>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59802255"/>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862945948"/>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99014"/>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2367987"/>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53676"/>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7721390"/>
                  </a:ext>
                </a:extLst>
              </a:tr>
            </a:tbl>
          </a:graphicData>
        </a:graphic>
      </p:graphicFrame>
      <p:graphicFrame>
        <p:nvGraphicFramePr>
          <p:cNvPr id="8" name="表格 7"/>
          <p:cNvGraphicFramePr>
            <a:graphicFrameLocks noGrp="1"/>
          </p:cNvGraphicFramePr>
          <p:nvPr>
            <p:extLst/>
          </p:nvPr>
        </p:nvGraphicFramePr>
        <p:xfrm>
          <a:off x="2805794" y="3813413"/>
          <a:ext cx="3730832" cy="1127760"/>
        </p:xfrm>
        <a:graphic>
          <a:graphicData uri="http://schemas.openxmlformats.org/drawingml/2006/table">
            <a:tbl>
              <a:tblPr firstRow="1" bandRow="1">
                <a:tableStyleId>{69CF1AB2-1976-4502-BF36-3FF5EA218861}</a:tableStyleId>
              </a:tblPr>
              <a:tblGrid>
                <a:gridCol w="466354">
                  <a:extLst>
                    <a:ext uri="{9D8B030D-6E8A-4147-A177-3AD203B41FA5}">
                      <a16:colId xmlns:a16="http://schemas.microsoft.com/office/drawing/2014/main" val="2523335612"/>
                    </a:ext>
                  </a:extLst>
                </a:gridCol>
                <a:gridCol w="466354">
                  <a:extLst>
                    <a:ext uri="{9D8B030D-6E8A-4147-A177-3AD203B41FA5}">
                      <a16:colId xmlns:a16="http://schemas.microsoft.com/office/drawing/2014/main" val="119823635"/>
                    </a:ext>
                  </a:extLst>
                </a:gridCol>
                <a:gridCol w="466354">
                  <a:extLst>
                    <a:ext uri="{9D8B030D-6E8A-4147-A177-3AD203B41FA5}">
                      <a16:colId xmlns:a16="http://schemas.microsoft.com/office/drawing/2014/main" val="1002043361"/>
                    </a:ext>
                  </a:extLst>
                </a:gridCol>
                <a:gridCol w="466354">
                  <a:extLst>
                    <a:ext uri="{9D8B030D-6E8A-4147-A177-3AD203B41FA5}">
                      <a16:colId xmlns:a16="http://schemas.microsoft.com/office/drawing/2014/main" val="2631121288"/>
                    </a:ext>
                  </a:extLst>
                </a:gridCol>
                <a:gridCol w="466354">
                  <a:extLst>
                    <a:ext uri="{9D8B030D-6E8A-4147-A177-3AD203B41FA5}">
                      <a16:colId xmlns:a16="http://schemas.microsoft.com/office/drawing/2014/main" val="3117296937"/>
                    </a:ext>
                  </a:extLst>
                </a:gridCol>
                <a:gridCol w="466354">
                  <a:extLst>
                    <a:ext uri="{9D8B030D-6E8A-4147-A177-3AD203B41FA5}">
                      <a16:colId xmlns:a16="http://schemas.microsoft.com/office/drawing/2014/main" val="2604838062"/>
                    </a:ext>
                  </a:extLst>
                </a:gridCol>
                <a:gridCol w="466354">
                  <a:extLst>
                    <a:ext uri="{9D8B030D-6E8A-4147-A177-3AD203B41FA5}">
                      <a16:colId xmlns:a16="http://schemas.microsoft.com/office/drawing/2014/main" val="1651520794"/>
                    </a:ext>
                  </a:extLst>
                </a:gridCol>
                <a:gridCol w="466354">
                  <a:extLst>
                    <a:ext uri="{9D8B030D-6E8A-4147-A177-3AD203B41FA5}">
                      <a16:colId xmlns:a16="http://schemas.microsoft.com/office/drawing/2014/main" val="1261924045"/>
                    </a:ext>
                  </a:extLst>
                </a:gridCol>
              </a:tblGrid>
              <a:tr h="279470">
                <a:tc gridSpan="8">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527281637"/>
                  </a:ext>
                </a:extLst>
              </a:tr>
              <a:tr h="279470">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solidFill>
                          <a:srgbClr val="0070C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851603699"/>
                  </a:ext>
                </a:extLst>
              </a:tr>
              <a:tr h="279470">
                <a:tc gridSpan="8">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78004639"/>
                  </a:ext>
                </a:extLst>
              </a:tr>
              <a:tr h="279470">
                <a:tc gridSpan="8">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05228805"/>
                  </a:ext>
                </a:extLst>
              </a:tr>
            </a:tbl>
          </a:graphicData>
        </a:graphic>
      </p:graphicFrame>
      <p:sp>
        <p:nvSpPr>
          <p:cNvPr id="56" name="文本框 55"/>
          <p:cNvSpPr txBox="1"/>
          <p:nvPr/>
        </p:nvSpPr>
        <p:spPr>
          <a:xfrm>
            <a:off x="868878" y="2232039"/>
            <a:ext cx="1612075" cy="300082"/>
          </a:xfrm>
          <a:prstGeom prst="rect">
            <a:avLst/>
          </a:prstGeom>
          <a:noFill/>
        </p:spPr>
        <p:txBody>
          <a:bodyPr wrap="square" rtlCol="0">
            <a:spAutoFit/>
          </a:bodyPr>
          <a:lstStyle/>
          <a:p>
            <a:r>
              <a:rPr lang="zh-CN" altLang="en-US" sz="1350" dirty="0"/>
              <a:t>进攻程序地址空间</a:t>
            </a:r>
          </a:p>
        </p:txBody>
      </p:sp>
      <p:sp>
        <p:nvSpPr>
          <p:cNvPr id="57" name="文本框 56"/>
          <p:cNvSpPr txBox="1"/>
          <p:nvPr/>
        </p:nvSpPr>
        <p:spPr>
          <a:xfrm>
            <a:off x="4141519" y="2232039"/>
            <a:ext cx="1195411" cy="300082"/>
          </a:xfrm>
          <a:prstGeom prst="rect">
            <a:avLst/>
          </a:prstGeom>
          <a:noFill/>
        </p:spPr>
        <p:txBody>
          <a:bodyPr wrap="square" rtlCol="0">
            <a:spAutoFit/>
          </a:bodyPr>
          <a:lstStyle/>
          <a:p>
            <a:r>
              <a:rPr lang="en-US" altLang="zh-CN" sz="1350" dirty="0"/>
              <a:t>cache</a:t>
            </a:r>
            <a:endParaRPr lang="zh-CN" altLang="en-US" sz="1350" dirty="0"/>
          </a:p>
        </p:txBody>
      </p:sp>
      <p:sp>
        <p:nvSpPr>
          <p:cNvPr id="58" name="文本框 57"/>
          <p:cNvSpPr txBox="1"/>
          <p:nvPr/>
        </p:nvSpPr>
        <p:spPr>
          <a:xfrm>
            <a:off x="6724403" y="2216687"/>
            <a:ext cx="1727860" cy="300082"/>
          </a:xfrm>
          <a:prstGeom prst="rect">
            <a:avLst/>
          </a:prstGeom>
          <a:noFill/>
        </p:spPr>
        <p:txBody>
          <a:bodyPr wrap="square" rtlCol="0">
            <a:spAutoFit/>
          </a:bodyPr>
          <a:lstStyle/>
          <a:p>
            <a:r>
              <a:rPr lang="zh-CN" altLang="en-US" sz="1350" dirty="0"/>
              <a:t>被攻击程序地址空间</a:t>
            </a:r>
          </a:p>
        </p:txBody>
      </p:sp>
      <p:sp>
        <p:nvSpPr>
          <p:cNvPr id="14" name="文本框 13"/>
          <p:cNvSpPr txBox="1"/>
          <p:nvPr/>
        </p:nvSpPr>
        <p:spPr>
          <a:xfrm>
            <a:off x="1274617" y="5078928"/>
            <a:ext cx="5557005" cy="715581"/>
          </a:xfrm>
          <a:prstGeom prst="rect">
            <a:avLst/>
          </a:prstGeom>
          <a:noFill/>
        </p:spPr>
        <p:txBody>
          <a:bodyPr wrap="square" rtlCol="0">
            <a:spAutoFit/>
          </a:bodyPr>
          <a:lstStyle/>
          <a:p>
            <a:r>
              <a:rPr lang="en-US" altLang="zh-CN" sz="1350" dirty="0"/>
              <a:t>Step 0</a:t>
            </a:r>
            <a:r>
              <a:rPr lang="zh-CN" altLang="en-US" sz="1350" dirty="0"/>
              <a:t>： 攻击程序填充</a:t>
            </a:r>
            <a:r>
              <a:rPr lang="en-US" altLang="zh-CN" sz="1350" dirty="0"/>
              <a:t>cache set</a:t>
            </a:r>
            <a:r>
              <a:rPr lang="zh-CN" altLang="en-US" sz="1350" dirty="0"/>
              <a:t>（</a:t>
            </a:r>
            <a:r>
              <a:rPr lang="en-US" altLang="zh-CN" sz="1350" dirty="0"/>
              <a:t>prime</a:t>
            </a:r>
            <a:r>
              <a:rPr lang="zh-CN" altLang="en-US" sz="1350" dirty="0"/>
              <a:t>）</a:t>
            </a:r>
            <a:endParaRPr lang="en-US" altLang="zh-CN" sz="1350" dirty="0"/>
          </a:p>
          <a:p>
            <a:r>
              <a:rPr lang="en-US" altLang="zh-CN" sz="1350" dirty="0"/>
              <a:t>Step 1</a:t>
            </a:r>
            <a:r>
              <a:rPr lang="zh-CN" altLang="en-US" sz="1350" dirty="0"/>
              <a:t>： 被攻击程序执行加密操作占用某些</a:t>
            </a:r>
            <a:r>
              <a:rPr lang="en-US" altLang="zh-CN" sz="1350" dirty="0"/>
              <a:t>cache line</a:t>
            </a:r>
          </a:p>
          <a:p>
            <a:r>
              <a:rPr lang="en-US" altLang="zh-CN" sz="1350" dirty="0"/>
              <a:t>Step 2</a:t>
            </a:r>
            <a:r>
              <a:rPr lang="zh-CN" altLang="en-US" sz="1350" dirty="0"/>
              <a:t>： 攻击程序探取数据判断数据是否还在</a:t>
            </a:r>
            <a:r>
              <a:rPr lang="en-US" altLang="zh-CN" sz="1350" dirty="0"/>
              <a:t>cache</a:t>
            </a:r>
            <a:r>
              <a:rPr lang="zh-CN" altLang="en-US" sz="1350" dirty="0"/>
              <a:t>（</a:t>
            </a:r>
            <a:r>
              <a:rPr lang="en-US" altLang="zh-CN" sz="1350" dirty="0"/>
              <a:t>probe</a:t>
            </a:r>
            <a:r>
              <a:rPr lang="zh-CN" altLang="en-US" sz="1350" dirty="0"/>
              <a:t>）</a:t>
            </a:r>
          </a:p>
        </p:txBody>
      </p:sp>
      <p:sp>
        <p:nvSpPr>
          <p:cNvPr id="4" name="灯片编号占位符 3"/>
          <p:cNvSpPr>
            <a:spLocks noGrp="1"/>
          </p:cNvSpPr>
          <p:nvPr>
            <p:ph type="sldNum" sz="quarter" idx="12"/>
          </p:nvPr>
        </p:nvSpPr>
        <p:spPr/>
        <p:txBody>
          <a:bodyPr/>
          <a:lstStyle/>
          <a:p>
            <a:fld id="{75AEDF57-9D06-4E13-904E-AFC0368C96F3}" type="slidenum">
              <a:rPr lang="zh-CN" altLang="en-US" smtClean="0"/>
              <a:t>8</a:t>
            </a:fld>
            <a:endParaRPr lang="zh-CN" altLang="en-US"/>
          </a:p>
        </p:txBody>
      </p:sp>
      <p:sp>
        <p:nvSpPr>
          <p:cNvPr id="3" name="页脚占位符 2"/>
          <p:cNvSpPr>
            <a:spLocks noGrp="1"/>
          </p:cNvSpPr>
          <p:nvPr>
            <p:ph type="ftr" sz="quarter" idx="11"/>
          </p:nvPr>
        </p:nvSpPr>
        <p:spPr/>
        <p:txBody>
          <a:bodyPr/>
          <a:lstStyle/>
          <a:p>
            <a:r>
              <a:rPr lang="zh-CN" altLang="en-US"/>
              <a:t>共</a:t>
            </a:r>
            <a:r>
              <a:rPr lang="en-US" altLang="zh-CN"/>
              <a:t>29</a:t>
            </a:r>
            <a:r>
              <a:rPr lang="zh-CN" altLang="en-US"/>
              <a:t>页</a:t>
            </a:r>
          </a:p>
        </p:txBody>
      </p:sp>
    </p:spTree>
    <p:extLst>
      <p:ext uri="{BB962C8B-B14F-4D97-AF65-F5344CB8AC3E}">
        <p14:creationId xmlns:p14="http://schemas.microsoft.com/office/powerpoint/2010/main" val="143045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Prime + Probe</a:t>
            </a:r>
            <a:endParaRPr lang="zh-CN" altLang="en-US" b="1" dirty="0"/>
          </a:p>
        </p:txBody>
      </p:sp>
      <p:graphicFrame>
        <p:nvGraphicFramePr>
          <p:cNvPr id="6" name="表格 5"/>
          <p:cNvGraphicFramePr>
            <a:graphicFrameLocks noGrp="1"/>
          </p:cNvGraphicFramePr>
          <p:nvPr>
            <p:extLst/>
          </p:nvPr>
        </p:nvGraphicFramePr>
        <p:xfrm>
          <a:off x="1274618" y="2585108"/>
          <a:ext cx="800595" cy="2346184"/>
        </p:xfrm>
        <a:graphic>
          <a:graphicData uri="http://schemas.openxmlformats.org/drawingml/2006/table">
            <a:tbl>
              <a:tblPr firstRow="1" bandRow="1">
                <a:tableStyleId>{284E427A-3D55-4303-BF80-6455036E1DE7}</a:tableStyleId>
              </a:tblPr>
              <a:tblGrid>
                <a:gridCol w="800595">
                  <a:extLst>
                    <a:ext uri="{9D8B030D-6E8A-4147-A177-3AD203B41FA5}">
                      <a16:colId xmlns:a16="http://schemas.microsoft.com/office/drawing/2014/main" val="2629481640"/>
                    </a:ext>
                  </a:extLst>
                </a:gridCol>
              </a:tblGrid>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9765876"/>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8556277"/>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9802255"/>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2945948"/>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99014"/>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2367987"/>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53676"/>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7721390"/>
                  </a:ext>
                </a:extLst>
              </a:tr>
            </a:tbl>
          </a:graphicData>
        </a:graphic>
      </p:graphicFrame>
      <p:graphicFrame>
        <p:nvGraphicFramePr>
          <p:cNvPr id="7" name="表格 6"/>
          <p:cNvGraphicFramePr>
            <a:graphicFrameLocks noGrp="1"/>
          </p:cNvGraphicFramePr>
          <p:nvPr>
            <p:extLst/>
          </p:nvPr>
        </p:nvGraphicFramePr>
        <p:xfrm>
          <a:off x="7267205" y="2585108"/>
          <a:ext cx="800595" cy="2346184"/>
        </p:xfrm>
        <a:graphic>
          <a:graphicData uri="http://schemas.openxmlformats.org/drawingml/2006/table">
            <a:tbl>
              <a:tblPr firstRow="1" bandRow="1">
                <a:tableStyleId>{2D5ABB26-0587-4C30-8999-92F81FD0307C}</a:tableStyleId>
              </a:tblPr>
              <a:tblGrid>
                <a:gridCol w="800595">
                  <a:extLst>
                    <a:ext uri="{9D8B030D-6E8A-4147-A177-3AD203B41FA5}">
                      <a16:colId xmlns:a16="http://schemas.microsoft.com/office/drawing/2014/main" val="2629481640"/>
                    </a:ext>
                  </a:extLst>
                </a:gridCol>
              </a:tblGrid>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9765876"/>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8556277"/>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59802255"/>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862945948"/>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99014"/>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2367987"/>
                  </a:ext>
                </a:extLst>
              </a:tr>
              <a:tr h="293273">
                <a:tc>
                  <a:txBody>
                    <a:bodyPr/>
                    <a:lstStyle/>
                    <a:p>
                      <a:endParaRPr lang="zh-CN" alt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53676"/>
                  </a:ext>
                </a:extLst>
              </a:tr>
              <a:tr h="293273">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7721390"/>
                  </a:ext>
                </a:extLst>
              </a:tr>
            </a:tbl>
          </a:graphicData>
        </a:graphic>
      </p:graphicFrame>
      <p:graphicFrame>
        <p:nvGraphicFramePr>
          <p:cNvPr id="8" name="表格 7"/>
          <p:cNvGraphicFramePr>
            <a:graphicFrameLocks noGrp="1"/>
          </p:cNvGraphicFramePr>
          <p:nvPr>
            <p:extLst/>
          </p:nvPr>
        </p:nvGraphicFramePr>
        <p:xfrm>
          <a:off x="2805794" y="3813413"/>
          <a:ext cx="3730832" cy="1127760"/>
        </p:xfrm>
        <a:graphic>
          <a:graphicData uri="http://schemas.openxmlformats.org/drawingml/2006/table">
            <a:tbl>
              <a:tblPr firstRow="1" bandRow="1">
                <a:tableStyleId>{69CF1AB2-1976-4502-BF36-3FF5EA218861}</a:tableStyleId>
              </a:tblPr>
              <a:tblGrid>
                <a:gridCol w="466354">
                  <a:extLst>
                    <a:ext uri="{9D8B030D-6E8A-4147-A177-3AD203B41FA5}">
                      <a16:colId xmlns:a16="http://schemas.microsoft.com/office/drawing/2014/main" val="2523335612"/>
                    </a:ext>
                  </a:extLst>
                </a:gridCol>
                <a:gridCol w="466354">
                  <a:extLst>
                    <a:ext uri="{9D8B030D-6E8A-4147-A177-3AD203B41FA5}">
                      <a16:colId xmlns:a16="http://schemas.microsoft.com/office/drawing/2014/main" val="119823635"/>
                    </a:ext>
                  </a:extLst>
                </a:gridCol>
                <a:gridCol w="466354">
                  <a:extLst>
                    <a:ext uri="{9D8B030D-6E8A-4147-A177-3AD203B41FA5}">
                      <a16:colId xmlns:a16="http://schemas.microsoft.com/office/drawing/2014/main" val="1002043361"/>
                    </a:ext>
                  </a:extLst>
                </a:gridCol>
                <a:gridCol w="466354">
                  <a:extLst>
                    <a:ext uri="{9D8B030D-6E8A-4147-A177-3AD203B41FA5}">
                      <a16:colId xmlns:a16="http://schemas.microsoft.com/office/drawing/2014/main" val="2631121288"/>
                    </a:ext>
                  </a:extLst>
                </a:gridCol>
                <a:gridCol w="466354">
                  <a:extLst>
                    <a:ext uri="{9D8B030D-6E8A-4147-A177-3AD203B41FA5}">
                      <a16:colId xmlns:a16="http://schemas.microsoft.com/office/drawing/2014/main" val="3117296937"/>
                    </a:ext>
                  </a:extLst>
                </a:gridCol>
                <a:gridCol w="466354">
                  <a:extLst>
                    <a:ext uri="{9D8B030D-6E8A-4147-A177-3AD203B41FA5}">
                      <a16:colId xmlns:a16="http://schemas.microsoft.com/office/drawing/2014/main" val="2604838062"/>
                    </a:ext>
                  </a:extLst>
                </a:gridCol>
                <a:gridCol w="466354">
                  <a:extLst>
                    <a:ext uri="{9D8B030D-6E8A-4147-A177-3AD203B41FA5}">
                      <a16:colId xmlns:a16="http://schemas.microsoft.com/office/drawing/2014/main" val="1651520794"/>
                    </a:ext>
                  </a:extLst>
                </a:gridCol>
                <a:gridCol w="466354">
                  <a:extLst>
                    <a:ext uri="{9D8B030D-6E8A-4147-A177-3AD203B41FA5}">
                      <a16:colId xmlns:a16="http://schemas.microsoft.com/office/drawing/2014/main" val="1261924045"/>
                    </a:ext>
                  </a:extLst>
                </a:gridCol>
              </a:tblGrid>
              <a:tr h="279470">
                <a:tc gridSpan="8">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527281637"/>
                  </a:ext>
                </a:extLst>
              </a:tr>
              <a:tr h="279470">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solidFill>
                          <a:srgbClr val="0070C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851603699"/>
                  </a:ext>
                </a:extLst>
              </a:tr>
              <a:tr h="279470">
                <a:tc gridSpan="8">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78004639"/>
                  </a:ext>
                </a:extLst>
              </a:tr>
              <a:tr h="279470">
                <a:tc gridSpan="8">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05228805"/>
                  </a:ext>
                </a:extLst>
              </a:tr>
            </a:tbl>
          </a:graphicData>
        </a:graphic>
      </p:graphicFrame>
      <p:sp>
        <p:nvSpPr>
          <p:cNvPr id="56" name="文本框 55"/>
          <p:cNvSpPr txBox="1"/>
          <p:nvPr/>
        </p:nvSpPr>
        <p:spPr>
          <a:xfrm>
            <a:off x="868878" y="2232039"/>
            <a:ext cx="1612075" cy="300082"/>
          </a:xfrm>
          <a:prstGeom prst="rect">
            <a:avLst/>
          </a:prstGeom>
          <a:noFill/>
        </p:spPr>
        <p:txBody>
          <a:bodyPr wrap="square" rtlCol="0">
            <a:spAutoFit/>
          </a:bodyPr>
          <a:lstStyle/>
          <a:p>
            <a:r>
              <a:rPr lang="zh-CN" altLang="en-US" sz="1350" dirty="0"/>
              <a:t>进攻程序地址空间</a:t>
            </a:r>
          </a:p>
        </p:txBody>
      </p:sp>
      <p:sp>
        <p:nvSpPr>
          <p:cNvPr id="57" name="文本框 56"/>
          <p:cNvSpPr txBox="1"/>
          <p:nvPr/>
        </p:nvSpPr>
        <p:spPr>
          <a:xfrm>
            <a:off x="4141519" y="2232039"/>
            <a:ext cx="870095" cy="300082"/>
          </a:xfrm>
          <a:prstGeom prst="rect">
            <a:avLst/>
          </a:prstGeom>
          <a:noFill/>
        </p:spPr>
        <p:txBody>
          <a:bodyPr wrap="square" rtlCol="0">
            <a:spAutoFit/>
          </a:bodyPr>
          <a:lstStyle/>
          <a:p>
            <a:r>
              <a:rPr lang="en-US" altLang="zh-CN" sz="1350" dirty="0"/>
              <a:t>cache</a:t>
            </a:r>
            <a:endParaRPr lang="zh-CN" altLang="en-US" sz="1350" dirty="0"/>
          </a:p>
        </p:txBody>
      </p:sp>
      <p:sp>
        <p:nvSpPr>
          <p:cNvPr id="58" name="文本框 57"/>
          <p:cNvSpPr txBox="1"/>
          <p:nvPr/>
        </p:nvSpPr>
        <p:spPr>
          <a:xfrm>
            <a:off x="6724403" y="2216687"/>
            <a:ext cx="1727860" cy="300082"/>
          </a:xfrm>
          <a:prstGeom prst="rect">
            <a:avLst/>
          </a:prstGeom>
          <a:noFill/>
        </p:spPr>
        <p:txBody>
          <a:bodyPr wrap="square" rtlCol="0">
            <a:spAutoFit/>
          </a:bodyPr>
          <a:lstStyle/>
          <a:p>
            <a:r>
              <a:rPr lang="zh-CN" altLang="en-US" sz="1350" dirty="0"/>
              <a:t>被攻击程序地址空间</a:t>
            </a:r>
          </a:p>
        </p:txBody>
      </p:sp>
      <p:sp>
        <p:nvSpPr>
          <p:cNvPr id="14" name="文本框 13"/>
          <p:cNvSpPr txBox="1"/>
          <p:nvPr/>
        </p:nvSpPr>
        <p:spPr>
          <a:xfrm>
            <a:off x="1274617" y="5078928"/>
            <a:ext cx="5449785" cy="715581"/>
          </a:xfrm>
          <a:prstGeom prst="rect">
            <a:avLst/>
          </a:prstGeom>
          <a:noFill/>
        </p:spPr>
        <p:txBody>
          <a:bodyPr wrap="square" rtlCol="0">
            <a:spAutoFit/>
          </a:bodyPr>
          <a:lstStyle/>
          <a:p>
            <a:r>
              <a:rPr lang="en-US" altLang="zh-CN" sz="1350" dirty="0"/>
              <a:t>Step 0</a:t>
            </a:r>
            <a:r>
              <a:rPr lang="zh-CN" altLang="en-US" sz="1350" dirty="0"/>
              <a:t>： 攻击程序填充</a:t>
            </a:r>
            <a:r>
              <a:rPr lang="en-US" altLang="zh-CN" sz="1350" dirty="0"/>
              <a:t>cache set</a:t>
            </a:r>
            <a:r>
              <a:rPr lang="zh-CN" altLang="en-US" sz="1350" dirty="0"/>
              <a:t>（</a:t>
            </a:r>
            <a:r>
              <a:rPr lang="en-US" altLang="zh-CN" sz="1350" dirty="0"/>
              <a:t>prime</a:t>
            </a:r>
            <a:r>
              <a:rPr lang="zh-CN" altLang="en-US" sz="1350" dirty="0"/>
              <a:t>）</a:t>
            </a:r>
            <a:endParaRPr lang="en-US" altLang="zh-CN" sz="1350" dirty="0"/>
          </a:p>
          <a:p>
            <a:r>
              <a:rPr lang="en-US" altLang="zh-CN" sz="1350" dirty="0"/>
              <a:t>Step 1</a:t>
            </a:r>
            <a:r>
              <a:rPr lang="zh-CN" altLang="en-US" sz="1350" dirty="0"/>
              <a:t>： 被攻击程序执行加密操作占用某些</a:t>
            </a:r>
            <a:r>
              <a:rPr lang="en-US" altLang="zh-CN" sz="1350" dirty="0"/>
              <a:t>cache line</a:t>
            </a:r>
          </a:p>
          <a:p>
            <a:r>
              <a:rPr lang="en-US" altLang="zh-CN" sz="1350" dirty="0"/>
              <a:t>Step 2</a:t>
            </a:r>
            <a:r>
              <a:rPr lang="zh-CN" altLang="en-US" sz="1350" dirty="0"/>
              <a:t>： 攻击程序探取数据判断数据是否还在</a:t>
            </a:r>
            <a:r>
              <a:rPr lang="en-US" altLang="zh-CN" sz="1350" dirty="0"/>
              <a:t>cache</a:t>
            </a:r>
            <a:r>
              <a:rPr lang="zh-CN" altLang="en-US" sz="1350" dirty="0"/>
              <a:t>（</a:t>
            </a:r>
            <a:r>
              <a:rPr lang="en-US" altLang="zh-CN" sz="1350" dirty="0"/>
              <a:t>probe</a:t>
            </a:r>
            <a:r>
              <a:rPr lang="zh-CN" altLang="en-US" sz="1350" dirty="0"/>
              <a:t>）</a:t>
            </a:r>
          </a:p>
        </p:txBody>
      </p:sp>
      <p:cxnSp>
        <p:nvCxnSpPr>
          <p:cNvPr id="4" name="曲线连接符 3"/>
          <p:cNvCxnSpPr/>
          <p:nvPr/>
        </p:nvCxnSpPr>
        <p:spPr>
          <a:xfrm rot="16200000" flipH="1">
            <a:off x="1865910" y="2910197"/>
            <a:ext cx="1398320" cy="97971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480953" y="3022726"/>
            <a:ext cx="1660567" cy="300082"/>
          </a:xfrm>
          <a:prstGeom prst="rect">
            <a:avLst/>
          </a:prstGeom>
          <a:noFill/>
        </p:spPr>
        <p:txBody>
          <a:bodyPr wrap="square" rtlCol="0">
            <a:spAutoFit/>
          </a:bodyPr>
          <a:lstStyle/>
          <a:p>
            <a:r>
              <a:rPr lang="zh-CN" altLang="en-US" sz="1350" dirty="0"/>
              <a:t>快速访问</a:t>
            </a:r>
          </a:p>
        </p:txBody>
      </p:sp>
      <p:sp>
        <p:nvSpPr>
          <p:cNvPr id="9" name="灯片编号占位符 8"/>
          <p:cNvSpPr>
            <a:spLocks noGrp="1"/>
          </p:cNvSpPr>
          <p:nvPr>
            <p:ph type="sldNum" sz="quarter" idx="12"/>
          </p:nvPr>
        </p:nvSpPr>
        <p:spPr/>
        <p:txBody>
          <a:bodyPr/>
          <a:lstStyle/>
          <a:p>
            <a:fld id="{75AEDF57-9D06-4E13-904E-AFC0368C96F3}" type="slidenum">
              <a:rPr lang="zh-CN" altLang="en-US" smtClean="0"/>
              <a:t>9</a:t>
            </a:fld>
            <a:endParaRPr lang="zh-CN" altLang="en-US"/>
          </a:p>
        </p:txBody>
      </p:sp>
      <p:sp>
        <p:nvSpPr>
          <p:cNvPr id="3" name="页脚占位符 2"/>
          <p:cNvSpPr>
            <a:spLocks noGrp="1"/>
          </p:cNvSpPr>
          <p:nvPr>
            <p:ph type="ftr" sz="quarter" idx="11"/>
          </p:nvPr>
        </p:nvSpPr>
        <p:spPr/>
        <p:txBody>
          <a:bodyPr/>
          <a:lstStyle/>
          <a:p>
            <a:r>
              <a:rPr lang="zh-CN" altLang="en-US"/>
              <a:t>共</a:t>
            </a:r>
            <a:r>
              <a:rPr lang="en-US" altLang="zh-CN"/>
              <a:t>29</a:t>
            </a:r>
            <a:r>
              <a:rPr lang="zh-CN" altLang="en-US"/>
              <a:t>页</a:t>
            </a:r>
          </a:p>
        </p:txBody>
      </p:sp>
    </p:spTree>
    <p:extLst>
      <p:ext uri="{BB962C8B-B14F-4D97-AF65-F5344CB8AC3E}">
        <p14:creationId xmlns:p14="http://schemas.microsoft.com/office/powerpoint/2010/main" val="1345412049"/>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Wisp</Template>
  <TotalTime>8160</TotalTime>
  <Words>976</Words>
  <Application>Microsoft Office PowerPoint</Application>
  <PresentationFormat>全屏显示(4:3)</PresentationFormat>
  <Paragraphs>433</Paragraphs>
  <Slides>29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等线</vt:lpstr>
      <vt:lpstr>宋体</vt:lpstr>
      <vt:lpstr>幼圆</vt:lpstr>
      <vt:lpstr>Arial</vt:lpstr>
      <vt:lpstr>Cambria Math</vt:lpstr>
      <vt:lpstr>Century Gothic</vt:lpstr>
      <vt:lpstr>Times New Roman</vt:lpstr>
      <vt:lpstr>Wingdings</vt:lpstr>
      <vt:lpstr>Wingdings 3</vt:lpstr>
      <vt:lpstr>丝状</vt:lpstr>
      <vt:lpstr>面向移动设备的cache攻击关键技术研究</vt:lpstr>
      <vt:lpstr>目录</vt:lpstr>
      <vt:lpstr>研究背景和意义</vt:lpstr>
      <vt:lpstr>主要研究内容</vt:lpstr>
      <vt:lpstr>预备工作</vt:lpstr>
      <vt:lpstr>预备工作</vt:lpstr>
      <vt:lpstr>Prime + Probe</vt:lpstr>
      <vt:lpstr>Prime + Probe</vt:lpstr>
      <vt:lpstr>Prime + Probe</vt:lpstr>
      <vt:lpstr>Prime + Probe</vt:lpstr>
      <vt:lpstr>预备工作</vt:lpstr>
      <vt:lpstr>预备工作</vt:lpstr>
      <vt:lpstr>预备工作</vt:lpstr>
      <vt:lpstr>预备工作</vt:lpstr>
      <vt:lpstr>攻击案例  </vt:lpstr>
      <vt:lpstr>PowerPoint 演示文稿</vt:lpstr>
      <vt:lpstr>AES加密过程访问索引  </vt:lpstr>
      <vt:lpstr>AES攻击方式  </vt:lpstr>
      <vt:lpstr>KS检验  </vt:lpstr>
      <vt:lpstr>度量分的获取  </vt:lpstr>
      <vt:lpstr>度量分的获取  </vt:lpstr>
      <vt:lpstr>获取每个密钥字节前四位  </vt:lpstr>
      <vt:lpstr>获取每个密钥字节后四位  </vt:lpstr>
      <vt:lpstr>获取每个密钥字节后四位  </vt:lpstr>
      <vt:lpstr>获取每个密钥字节后四位  </vt:lpstr>
      <vt:lpstr>获取每个密钥字节后四位  </vt:lpstr>
      <vt:lpstr>预防措施</vt:lpstr>
      <vt:lpstr>预防措施</vt:lpstr>
      <vt:lpstr>请各位老师批评指正 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面向移动设备的cache攻击关键技术研究</dc:title>
  <dc:creator>f</dc:creator>
  <cp:lastModifiedBy>f</cp:lastModifiedBy>
  <cp:revision>78</cp:revision>
  <dcterms:created xsi:type="dcterms:W3CDTF">2016-12-16T05:46:19Z</dcterms:created>
  <dcterms:modified xsi:type="dcterms:W3CDTF">2018-02-28T08:37:20Z</dcterms:modified>
</cp:coreProperties>
</file>