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1ED8-606A-4686-B2C2-DB49E5C56C4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D3A41-C590-4E17-A593-35B8C110A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3A41-C590-4E17-A593-35B8C110AC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7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3A41-C590-4E17-A593-35B8C110AC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8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第页 共几页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7A5B8-035B-45A0-BD5D-CC18507CB2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81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第页 共几页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7A5B8-035B-45A0-BD5D-CC18507CB2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6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A5F0-406C-4EF6-B0AC-72C3E0BE279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8.png"/><Relationship Id="rId4" Type="http://schemas.openxmlformats.org/officeDocument/2006/relationships/image" Target="../media/image11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29762" y="2666267"/>
            <a:ext cx="5081956" cy="1659548"/>
            <a:chOff x="973015" y="2412023"/>
            <a:chExt cx="6775941" cy="2212730"/>
          </a:xfrm>
        </p:grpSpPr>
        <p:sp>
          <p:nvSpPr>
            <p:cNvPr id="4" name="矩形 3"/>
            <p:cNvSpPr/>
            <p:nvPr/>
          </p:nvSpPr>
          <p:spPr>
            <a:xfrm>
              <a:off x="3455378" y="3815861"/>
              <a:ext cx="1811215" cy="808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AES</a:t>
              </a:r>
              <a:r>
                <a:rPr lang="zh-CN" altLang="en-US" sz="1350" dirty="0"/>
                <a:t>加密算法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90192" y="2412023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密钥</a:t>
              </a:r>
              <a:r>
                <a:rPr lang="en-US" altLang="zh-CN" sz="1350" dirty="0"/>
                <a:t>K</a:t>
              </a:r>
              <a:endParaRPr lang="zh-CN" altLang="en-US" sz="13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73015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明文</a:t>
              </a:r>
              <a:r>
                <a:rPr lang="en-US" altLang="zh-CN" sz="1350" dirty="0"/>
                <a:t>P</a:t>
              </a:r>
              <a:endParaRPr lang="zh-CN" altLang="en-US" sz="13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07371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密文</a:t>
              </a:r>
              <a:r>
                <a:rPr lang="en-US" altLang="zh-CN" sz="1350" dirty="0"/>
                <a:t>C</a:t>
              </a:r>
              <a:endParaRPr lang="zh-CN" altLang="en-US" sz="1350" dirty="0"/>
            </a:p>
          </p:txBody>
        </p:sp>
        <p:cxnSp>
          <p:nvCxnSpPr>
            <p:cNvPr id="9" name="直接箭头连接符 8"/>
            <p:cNvCxnSpPr>
              <a:stCxn id="6" idx="3"/>
              <a:endCxn id="4" idx="1"/>
            </p:cNvCxnSpPr>
            <p:nvPr/>
          </p:nvCxnSpPr>
          <p:spPr>
            <a:xfrm>
              <a:off x="2514600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7" idx="1"/>
            </p:cNvCxnSpPr>
            <p:nvPr/>
          </p:nvCxnSpPr>
          <p:spPr>
            <a:xfrm>
              <a:off x="5266593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2"/>
              <a:endCxn id="4" idx="0"/>
            </p:cNvCxnSpPr>
            <p:nvPr/>
          </p:nvCxnSpPr>
          <p:spPr>
            <a:xfrm>
              <a:off x="4360985" y="3068516"/>
              <a:ext cx="1" cy="74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81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24475"/>
              </p:ext>
            </p:extLst>
          </p:nvPr>
        </p:nvGraphicFramePr>
        <p:xfrm>
          <a:off x="3771900" y="334107"/>
          <a:ext cx="15122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3950232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0182448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618597066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97778"/>
              </p:ext>
            </p:extLst>
          </p:nvPr>
        </p:nvGraphicFramePr>
        <p:xfrm>
          <a:off x="1436077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42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18089"/>
              </p:ext>
            </p:extLst>
          </p:nvPr>
        </p:nvGraphicFramePr>
        <p:xfrm>
          <a:off x="2133600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69207"/>
              </p:ext>
            </p:extLst>
          </p:nvPr>
        </p:nvGraphicFramePr>
        <p:xfrm>
          <a:off x="6563458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61685"/>
              </p:ext>
            </p:extLst>
          </p:nvPr>
        </p:nvGraphicFramePr>
        <p:xfrm>
          <a:off x="7260981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51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38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51094" y="6231273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3599" y="6219732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3458" y="6219732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260980" y="6219732"/>
                <a:ext cx="378069" cy="31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80" y="6219732"/>
                <a:ext cx="378069" cy="319318"/>
              </a:xfrm>
              <a:prstGeom prst="rect">
                <a:avLst/>
              </a:prstGeom>
              <a:blipFill>
                <a:blip r:embed="rId3"/>
                <a:stretch>
                  <a:fillRect t="-1887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740758" y="6219732"/>
            <a:ext cx="46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6956" y="6219732"/>
            <a:ext cx="458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06057" y="6219732"/>
            <a:ext cx="40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26249" y="6225820"/>
            <a:ext cx="524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909396" y="3101925"/>
            <a:ext cx="128954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11667" y="1248073"/>
            <a:ext cx="2001719" cy="721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7556"/>
              </p:ext>
            </p:extLst>
          </p:nvPr>
        </p:nvGraphicFramePr>
        <p:xfrm>
          <a:off x="3311037" y="342899"/>
          <a:ext cx="378069" cy="583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2521194" y="2361577"/>
            <a:ext cx="1650017" cy="352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521194" y="1269135"/>
            <a:ext cx="1250706" cy="2148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511665" y="2361577"/>
            <a:ext cx="2370264" cy="365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右箭头 87"/>
          <p:cNvSpPr/>
          <p:nvPr/>
        </p:nvSpPr>
        <p:spPr>
          <a:xfrm flipH="1">
            <a:off x="7000127" y="3075035"/>
            <a:ext cx="202254" cy="34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4906107" y="1269135"/>
            <a:ext cx="1696902" cy="1445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4513386" y="2350247"/>
            <a:ext cx="2047876" cy="3303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4149969" y="3500116"/>
            <a:ext cx="2401768" cy="676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320077" y="2714144"/>
            <a:ext cx="1238990" cy="334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2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4308" y="1767254"/>
            <a:ext cx="1846384" cy="254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</a:t>
            </a:r>
            <a:r>
              <a:rPr lang="en-US" altLang="zh-CN" dirty="0" smtClean="0"/>
              <a:t> 0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10236"/>
              </p:ext>
            </p:extLst>
          </p:nvPr>
        </p:nvGraphicFramePr>
        <p:xfrm>
          <a:off x="1934308" y="2338754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指令缓存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2839"/>
              </p:ext>
            </p:extLst>
          </p:nvPr>
        </p:nvGraphicFramePr>
        <p:xfrm>
          <a:off x="2947572" y="2342271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数据缓存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8733"/>
              </p:ext>
            </p:extLst>
          </p:nvPr>
        </p:nvGraphicFramePr>
        <p:xfrm>
          <a:off x="2360442" y="4125351"/>
          <a:ext cx="39573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6621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16186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894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1901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31659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4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2837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0528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7076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450061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6686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4489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9132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54494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555269"/>
                    </a:ext>
                  </a:extLst>
                </a:gridCol>
              </a:tblGrid>
              <a:tr h="356089">
                <a:tc gridSpan="19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L2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缓存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98023" y="1767254"/>
            <a:ext cx="1846384" cy="254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4578"/>
              </p:ext>
            </p:extLst>
          </p:nvPr>
        </p:nvGraphicFramePr>
        <p:xfrm>
          <a:off x="4698023" y="2338754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指令缓存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10569"/>
              </p:ext>
            </p:extLst>
          </p:nvPr>
        </p:nvGraphicFramePr>
        <p:xfrm>
          <a:off x="5711287" y="2342271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数据缓存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45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4" y="725366"/>
            <a:ext cx="2977661" cy="187592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34451"/>
              </p:ext>
            </p:extLst>
          </p:nvPr>
        </p:nvGraphicFramePr>
        <p:xfrm>
          <a:off x="1182565" y="3357685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326436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1559275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46683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030863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24668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73788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046099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050632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640247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345957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346543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2084784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885694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66255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385927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0809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3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6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7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3515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3431" y="3914699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内存块</a:t>
            </a:r>
            <a:endParaRPr lang="zh-CN" altLang="en-US" dirty="0"/>
          </a:p>
        </p:txBody>
      </p:sp>
      <p:cxnSp>
        <p:nvCxnSpPr>
          <p:cNvPr id="9" name="曲线连接符 8"/>
          <p:cNvCxnSpPr/>
          <p:nvPr/>
        </p:nvCxnSpPr>
        <p:spPr>
          <a:xfrm rot="5400000">
            <a:off x="1447614" y="1939007"/>
            <a:ext cx="1694356" cy="1143000"/>
          </a:xfrm>
          <a:prstGeom prst="curvedConnector3">
            <a:avLst>
              <a:gd name="adj1" fmla="val -448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>
            <a:off x="2325565" y="2809142"/>
            <a:ext cx="1485900" cy="4044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3636744" y="3186090"/>
            <a:ext cx="1690271" cy="13628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784106" y="915801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键盘</a:t>
            </a:r>
          </a:p>
        </p:txBody>
      </p:sp>
    </p:spTree>
    <p:extLst>
      <p:ext uri="{BB962C8B-B14F-4D97-AF65-F5344CB8AC3E}">
        <p14:creationId xmlns:p14="http://schemas.microsoft.com/office/powerpoint/2010/main" val="203086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4" y="454116"/>
            <a:ext cx="7012111" cy="52590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02623" y="764929"/>
            <a:ext cx="1916724" cy="3077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zh-CN" altLang="en-US" dirty="0" smtClean="0"/>
              <a:t>计时度量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922" y="2758817"/>
            <a:ext cx="438396" cy="96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5922" y="2953230"/>
            <a:ext cx="461665" cy="5715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计数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2623" y="5405468"/>
            <a:ext cx="1916724" cy="3077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405713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5316" y="1151707"/>
            <a:ext cx="7060222" cy="3094902"/>
            <a:chOff x="325316" y="1151707"/>
            <a:chExt cx="7060222" cy="3094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485900" y="1723292"/>
                  <a:ext cx="5899638" cy="5363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900" y="1723292"/>
                  <a:ext cx="5899638" cy="536331"/>
                </a:xfrm>
                <a:prstGeom prst="rect">
                  <a:avLst/>
                </a:prstGeom>
                <a:blipFill>
                  <a:blip r:embed="rId2"/>
                  <a:stretch>
                    <a:fillRect l="-2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括号 5"/>
            <p:cNvSpPr/>
            <p:nvPr/>
          </p:nvSpPr>
          <p:spPr>
            <a:xfrm rot="5400000">
              <a:off x="1670536" y="1503484"/>
              <a:ext cx="316525" cy="439615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左大括号 6"/>
            <p:cNvSpPr/>
            <p:nvPr/>
          </p:nvSpPr>
          <p:spPr>
            <a:xfrm rot="16200000">
              <a:off x="4123592" y="610995"/>
              <a:ext cx="562707" cy="5776547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4783" y="1151707"/>
              <a:ext cx="2989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循环内不同地址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个数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12477" y="3877277"/>
              <a:ext cx="254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总共访存地址数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5316" y="1806791"/>
              <a:ext cx="116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驱逐策略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2145321" y="1617780"/>
              <a:ext cx="501164" cy="1573826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12226" y="2751929"/>
              <a:ext cx="2562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循环内访问循环次数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67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f\Desktop\graduation\snippers\prim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34" y="2071992"/>
            <a:ext cx="6838545" cy="3443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830641" y="988666"/>
            <a:ext cx="1597394" cy="295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154437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54924" y="733129"/>
            <a:ext cx="4852065" cy="3833399"/>
            <a:chOff x="1754924" y="733129"/>
            <a:chExt cx="4852065" cy="38333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24" y="733129"/>
              <a:ext cx="4852065" cy="383339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291207" y="948283"/>
              <a:ext cx="1779497" cy="2061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线程模拟计时器度量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53960" y="4283154"/>
              <a:ext cx="1845569" cy="283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时间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837764" y="2433687"/>
              <a:ext cx="233083" cy="4322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计数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4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83081" y="659977"/>
            <a:ext cx="4919695" cy="3882791"/>
            <a:chOff x="1783081" y="659977"/>
            <a:chExt cx="4919695" cy="388279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711" y="659977"/>
              <a:ext cx="4852065" cy="383339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353960" y="865987"/>
              <a:ext cx="1779497" cy="2061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Perf</a:t>
              </a:r>
              <a:r>
                <a:rPr lang="zh-CN" altLang="en-US" sz="105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工具度量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27112" y="4259394"/>
              <a:ext cx="1845569" cy="283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时间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783081" y="2360535"/>
              <a:ext cx="210311" cy="4322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计数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32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32695" y="1630372"/>
            <a:ext cx="7996741" cy="4145355"/>
            <a:chOff x="832695" y="1630372"/>
            <a:chExt cx="7996741" cy="4145355"/>
          </a:xfrm>
        </p:grpSpPr>
        <p:sp>
          <p:nvSpPr>
            <p:cNvPr id="86" name="AutoShape 21"/>
            <p:cNvSpPr>
              <a:spLocks noChangeArrowheads="1"/>
            </p:cNvSpPr>
            <p:nvPr/>
          </p:nvSpPr>
          <p:spPr bwMode="auto">
            <a:xfrm rot="10800000" flipH="1">
              <a:off x="4603004" y="2120214"/>
              <a:ext cx="386720" cy="419115"/>
            </a:xfrm>
            <a:prstGeom prst="rightArrow">
              <a:avLst>
                <a:gd name="adj1" fmla="val 50000"/>
                <a:gd name="adj2" fmla="val 29014"/>
              </a:avLst>
            </a:prstGeom>
            <a:solidFill>
              <a:srgbClr val="414455"/>
            </a:solidFill>
            <a:ln w="3175" algn="ctr">
              <a:solidFill>
                <a:srgbClr val="D7D7D7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vert="eaVert" lIns="0" tIns="40606" rIns="0" bIns="40606" anchor="ctr"/>
            <a:lstStyle/>
            <a:p>
              <a:pPr fontAlgn="base">
                <a:lnSpc>
                  <a:spcPct val="120000"/>
                </a:lnSpc>
                <a:spcBef>
                  <a:spcPts val="533"/>
                </a:spcBef>
                <a:spcAft>
                  <a:spcPts val="533"/>
                </a:spcAft>
                <a:defRPr/>
              </a:pPr>
              <a:endParaRPr lang="en-US" sz="2475" kern="0" dirty="0">
                <a:solidFill>
                  <a:sysClr val="window" lastClr="FFFFFF"/>
                </a:solidFill>
                <a:latin typeface="Impact" pitchFamily="34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832695" y="4081785"/>
              <a:ext cx="3741162" cy="1693942"/>
              <a:chOff x="2555776" y="1779662"/>
              <a:chExt cx="6829486" cy="3024336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2555776" y="1779662"/>
                <a:ext cx="3096344" cy="3024336"/>
                <a:chOff x="2156710" y="1819625"/>
                <a:chExt cx="4883296" cy="4955442"/>
              </a:xfrm>
            </p:grpSpPr>
            <p:sp>
              <p:nvSpPr>
                <p:cNvPr id="94" name="矩形 93"/>
                <p:cNvSpPr>
                  <a:spLocks noChangeArrowheads="1"/>
                </p:cNvSpPr>
                <p:nvPr/>
              </p:nvSpPr>
              <p:spPr bwMode="auto">
                <a:xfrm>
                  <a:off x="2156710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5" name="矩形 94"/>
                <p:cNvSpPr>
                  <a:spLocks noChangeArrowheads="1"/>
                </p:cNvSpPr>
                <p:nvPr/>
              </p:nvSpPr>
              <p:spPr bwMode="auto">
                <a:xfrm>
                  <a:off x="2982130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6" name="矩形 95"/>
                <p:cNvSpPr>
                  <a:spLocks noChangeArrowheads="1"/>
                </p:cNvSpPr>
                <p:nvPr/>
              </p:nvSpPr>
              <p:spPr bwMode="auto">
                <a:xfrm>
                  <a:off x="3807550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7" name="矩形 96"/>
                <p:cNvSpPr>
                  <a:spLocks noChangeArrowheads="1"/>
                </p:cNvSpPr>
                <p:nvPr/>
              </p:nvSpPr>
              <p:spPr bwMode="auto">
                <a:xfrm>
                  <a:off x="2156710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8" name="矩形 97"/>
                <p:cNvSpPr>
                  <a:spLocks noChangeArrowheads="1"/>
                </p:cNvSpPr>
                <p:nvPr/>
              </p:nvSpPr>
              <p:spPr bwMode="auto">
                <a:xfrm>
                  <a:off x="298213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9" name="矩形 98"/>
                <p:cNvSpPr>
                  <a:spLocks noChangeArrowheads="1"/>
                </p:cNvSpPr>
                <p:nvPr/>
              </p:nvSpPr>
              <p:spPr bwMode="auto">
                <a:xfrm>
                  <a:off x="380755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0" name="矩形 99"/>
                <p:cNvSpPr>
                  <a:spLocks noChangeArrowheads="1"/>
                </p:cNvSpPr>
                <p:nvPr/>
              </p:nvSpPr>
              <p:spPr bwMode="auto">
                <a:xfrm>
                  <a:off x="215671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1" name="矩形 100"/>
                <p:cNvSpPr>
                  <a:spLocks noChangeArrowheads="1"/>
                </p:cNvSpPr>
                <p:nvPr/>
              </p:nvSpPr>
              <p:spPr bwMode="auto">
                <a:xfrm>
                  <a:off x="298213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2" name="矩形 101"/>
                <p:cNvSpPr>
                  <a:spLocks noChangeArrowheads="1"/>
                </p:cNvSpPr>
                <p:nvPr/>
              </p:nvSpPr>
              <p:spPr bwMode="auto">
                <a:xfrm>
                  <a:off x="3807550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03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4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" name="矩形 107"/>
                <p:cNvSpPr>
                  <a:spLocks noChangeArrowheads="1"/>
                </p:cNvSpPr>
                <p:nvPr/>
              </p:nvSpPr>
              <p:spPr bwMode="auto">
                <a:xfrm>
                  <a:off x="4640474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9" name="矩形 108"/>
                <p:cNvSpPr>
                  <a:spLocks noChangeArrowheads="1"/>
                </p:cNvSpPr>
                <p:nvPr/>
              </p:nvSpPr>
              <p:spPr bwMode="auto">
                <a:xfrm>
                  <a:off x="5465894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0" name="矩形 109"/>
                <p:cNvSpPr>
                  <a:spLocks noChangeArrowheads="1"/>
                </p:cNvSpPr>
                <p:nvPr/>
              </p:nvSpPr>
              <p:spPr bwMode="auto">
                <a:xfrm>
                  <a:off x="6291314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1" name="矩形 110"/>
                <p:cNvSpPr>
                  <a:spLocks noChangeArrowheads="1"/>
                </p:cNvSpPr>
                <p:nvPr/>
              </p:nvSpPr>
              <p:spPr bwMode="auto">
                <a:xfrm>
                  <a:off x="4640474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2" name="矩形 111"/>
                <p:cNvSpPr>
                  <a:spLocks noChangeArrowheads="1"/>
                </p:cNvSpPr>
                <p:nvPr/>
              </p:nvSpPr>
              <p:spPr bwMode="auto">
                <a:xfrm>
                  <a:off x="546589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3" name="矩形 112"/>
                <p:cNvSpPr>
                  <a:spLocks noChangeArrowheads="1"/>
                </p:cNvSpPr>
                <p:nvPr/>
              </p:nvSpPr>
              <p:spPr bwMode="auto">
                <a:xfrm>
                  <a:off x="629131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4" name="矩形 113"/>
                <p:cNvSpPr>
                  <a:spLocks noChangeArrowheads="1"/>
                </p:cNvSpPr>
                <p:nvPr/>
              </p:nvSpPr>
              <p:spPr bwMode="auto">
                <a:xfrm>
                  <a:off x="464047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5" name="矩形 114"/>
                <p:cNvSpPr>
                  <a:spLocks noChangeArrowheads="1"/>
                </p:cNvSpPr>
                <p:nvPr/>
              </p:nvSpPr>
              <p:spPr bwMode="auto">
                <a:xfrm>
                  <a:off x="546589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6" name="矩形 115"/>
                <p:cNvSpPr>
                  <a:spLocks noChangeArrowheads="1"/>
                </p:cNvSpPr>
                <p:nvPr/>
              </p:nvSpPr>
              <p:spPr bwMode="auto">
                <a:xfrm>
                  <a:off x="6291314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17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9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0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1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2" name="矩形 121"/>
                <p:cNvSpPr>
                  <a:spLocks noChangeArrowheads="1"/>
                </p:cNvSpPr>
                <p:nvPr/>
              </p:nvSpPr>
              <p:spPr bwMode="auto">
                <a:xfrm>
                  <a:off x="2156710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3" name="矩形 122"/>
                <p:cNvSpPr>
                  <a:spLocks noChangeArrowheads="1"/>
                </p:cNvSpPr>
                <p:nvPr/>
              </p:nvSpPr>
              <p:spPr bwMode="auto">
                <a:xfrm>
                  <a:off x="2982130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4" name="矩形 123"/>
                <p:cNvSpPr>
                  <a:spLocks noChangeArrowheads="1"/>
                </p:cNvSpPr>
                <p:nvPr/>
              </p:nvSpPr>
              <p:spPr bwMode="auto">
                <a:xfrm>
                  <a:off x="3807550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5" name="矩形 124"/>
                <p:cNvSpPr>
                  <a:spLocks noChangeArrowheads="1"/>
                </p:cNvSpPr>
                <p:nvPr/>
              </p:nvSpPr>
              <p:spPr bwMode="auto">
                <a:xfrm>
                  <a:off x="2156710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6" name="矩形 125"/>
                <p:cNvSpPr>
                  <a:spLocks noChangeArrowheads="1"/>
                </p:cNvSpPr>
                <p:nvPr/>
              </p:nvSpPr>
              <p:spPr bwMode="auto">
                <a:xfrm>
                  <a:off x="298213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7" name="矩形 126"/>
                <p:cNvSpPr>
                  <a:spLocks noChangeArrowheads="1"/>
                </p:cNvSpPr>
                <p:nvPr/>
              </p:nvSpPr>
              <p:spPr bwMode="auto">
                <a:xfrm>
                  <a:off x="380755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8" name="矩形 127"/>
                <p:cNvSpPr>
                  <a:spLocks noChangeArrowheads="1"/>
                </p:cNvSpPr>
                <p:nvPr/>
              </p:nvSpPr>
              <p:spPr bwMode="auto">
                <a:xfrm>
                  <a:off x="215671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9" name="矩形 128"/>
                <p:cNvSpPr>
                  <a:spLocks noChangeArrowheads="1"/>
                </p:cNvSpPr>
                <p:nvPr/>
              </p:nvSpPr>
              <p:spPr bwMode="auto">
                <a:xfrm>
                  <a:off x="298213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0" name="矩形 129"/>
                <p:cNvSpPr>
                  <a:spLocks noChangeArrowheads="1"/>
                </p:cNvSpPr>
                <p:nvPr/>
              </p:nvSpPr>
              <p:spPr bwMode="auto">
                <a:xfrm>
                  <a:off x="3807550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31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2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4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5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" name="矩形 135"/>
                <p:cNvSpPr>
                  <a:spLocks noChangeArrowheads="1"/>
                </p:cNvSpPr>
                <p:nvPr/>
              </p:nvSpPr>
              <p:spPr bwMode="auto">
                <a:xfrm>
                  <a:off x="4640474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7" name="矩形 136"/>
                <p:cNvSpPr>
                  <a:spLocks noChangeArrowheads="1"/>
                </p:cNvSpPr>
                <p:nvPr/>
              </p:nvSpPr>
              <p:spPr bwMode="auto">
                <a:xfrm>
                  <a:off x="5465894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8" name="矩形 137"/>
                <p:cNvSpPr>
                  <a:spLocks noChangeArrowheads="1"/>
                </p:cNvSpPr>
                <p:nvPr/>
              </p:nvSpPr>
              <p:spPr bwMode="auto">
                <a:xfrm>
                  <a:off x="6291314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9" name="矩形 138"/>
                <p:cNvSpPr>
                  <a:spLocks noChangeArrowheads="1"/>
                </p:cNvSpPr>
                <p:nvPr/>
              </p:nvSpPr>
              <p:spPr bwMode="auto">
                <a:xfrm>
                  <a:off x="4640474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0" name="矩形 139"/>
                <p:cNvSpPr>
                  <a:spLocks noChangeArrowheads="1"/>
                </p:cNvSpPr>
                <p:nvPr/>
              </p:nvSpPr>
              <p:spPr bwMode="auto">
                <a:xfrm>
                  <a:off x="546589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1" name="矩形 140"/>
                <p:cNvSpPr>
                  <a:spLocks noChangeArrowheads="1"/>
                </p:cNvSpPr>
                <p:nvPr/>
              </p:nvSpPr>
              <p:spPr bwMode="auto">
                <a:xfrm>
                  <a:off x="629131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2" name="矩形 141"/>
                <p:cNvSpPr>
                  <a:spLocks noChangeArrowheads="1"/>
                </p:cNvSpPr>
                <p:nvPr/>
              </p:nvSpPr>
              <p:spPr bwMode="auto">
                <a:xfrm>
                  <a:off x="4640474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3" name="矩形 142"/>
                <p:cNvSpPr>
                  <a:spLocks noChangeArrowheads="1"/>
                </p:cNvSpPr>
                <p:nvPr/>
              </p:nvSpPr>
              <p:spPr bwMode="auto">
                <a:xfrm>
                  <a:off x="5465895" y="6019066"/>
                  <a:ext cx="748692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4" name="矩形 143"/>
                <p:cNvSpPr>
                  <a:spLocks noChangeArrowheads="1"/>
                </p:cNvSpPr>
                <p:nvPr/>
              </p:nvSpPr>
              <p:spPr bwMode="auto">
                <a:xfrm>
                  <a:off x="6291314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45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6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7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8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9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线形标注 2(带强调线) 4"/>
                  <p:cNvSpPr>
                    <a:spLocks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noFill/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56640" tIns="28320" rIns="56640" bIns="28320" anchor="ctr"/>
                  <a:lstStyle/>
                  <a:p>
                    <a:pPr lvl="0"/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通过明文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和假设密钥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acc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找到检测阶段获取的数据</a:t>
                    </a:r>
                    <a:endPara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1" name="线形标注 2(带强调线)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blipFill>
                    <a:blip r:embed="rId8"/>
                    <a:stretch>
                      <a:fillRect t="-138710" r="-175309" b="-154839"/>
                    </a:stretch>
                  </a:blipFill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5" name="AutoShape 21"/>
            <p:cNvSpPr>
              <a:spLocks noChangeArrowheads="1"/>
            </p:cNvSpPr>
            <p:nvPr/>
          </p:nvSpPr>
          <p:spPr bwMode="auto">
            <a:xfrm rot="10800000" flipH="1">
              <a:off x="4597943" y="4571140"/>
              <a:ext cx="386720" cy="419115"/>
            </a:xfrm>
            <a:prstGeom prst="rightArrow">
              <a:avLst>
                <a:gd name="adj1" fmla="val 50000"/>
                <a:gd name="adj2" fmla="val 29014"/>
              </a:avLst>
            </a:prstGeom>
            <a:solidFill>
              <a:srgbClr val="414455"/>
            </a:solidFill>
            <a:ln w="3175" algn="ctr">
              <a:solidFill>
                <a:srgbClr val="D7D7D7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vert="eaVert" lIns="0" tIns="40606" rIns="0" bIns="40606" anchor="ctr"/>
            <a:lstStyle/>
            <a:p>
              <a:pPr fontAlgn="base">
                <a:lnSpc>
                  <a:spcPct val="120000"/>
                </a:lnSpc>
                <a:spcBef>
                  <a:spcPts val="533"/>
                </a:spcBef>
                <a:spcAft>
                  <a:spcPts val="533"/>
                </a:spcAft>
                <a:defRPr/>
              </a:pPr>
              <a:endParaRPr lang="en-US" sz="2475" kern="0" dirty="0">
                <a:solidFill>
                  <a:sysClr val="window" lastClr="FFFFFF"/>
                </a:solidFill>
                <a:latin typeface="Impact" pitchFamily="34" charset="0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249421" y="3466084"/>
              <a:ext cx="461665" cy="2880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67" name="右大括号 166"/>
            <p:cNvSpPr/>
            <p:nvPr/>
          </p:nvSpPr>
          <p:spPr>
            <a:xfrm>
              <a:off x="5980502" y="2338545"/>
              <a:ext cx="648072" cy="246161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41"/>
                <p:cNvSpPr txBox="1"/>
                <p:nvPr/>
              </p:nvSpPr>
              <p:spPr>
                <a:xfrm>
                  <a:off x="6660791" y="2755526"/>
                  <a:ext cx="2168645" cy="1683377"/>
                </a:xfrm>
                <a:prstGeom prst="rect">
                  <a:avLst/>
                </a:prstGeom>
                <a:noFill/>
              </p:spPr>
              <p:txBody>
                <a:bodyPr wrap="square" lIns="60926" tIns="30464" rIns="60926" bIns="30464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对多组样本的检测数据进行汇总，求平均值得到</a:t>
                  </a:r>
                  <a:r>
                    <a: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的度量分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𝑚</m:t>
                          </m:r>
                        </m:e>
                      </m:acc>
                    </m:oMath>
                  </a14:m>
                  <a:endParaRPr lang="zh-CN" altLang="en-US" sz="2000" dirty="0">
                    <a:solidFill>
                      <a:srgbClr val="414455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68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791" y="2755526"/>
                  <a:ext cx="2168645" cy="1683377"/>
                </a:xfrm>
                <a:prstGeom prst="rect">
                  <a:avLst/>
                </a:prstGeom>
                <a:blipFill>
                  <a:blip r:embed="rId9"/>
                  <a:stretch>
                    <a:fillRect l="-4507" t="-725" r="-4507" b="-28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组合 168"/>
            <p:cNvGrpSpPr/>
            <p:nvPr/>
          </p:nvGrpSpPr>
          <p:grpSpPr>
            <a:xfrm>
              <a:off x="832695" y="1630372"/>
              <a:ext cx="3741162" cy="1693942"/>
              <a:chOff x="2555776" y="1779662"/>
              <a:chExt cx="6829486" cy="3024336"/>
            </a:xfrm>
          </p:grpSpPr>
          <p:grpSp>
            <p:nvGrpSpPr>
              <p:cNvPr id="170" name="组合 169"/>
              <p:cNvGrpSpPr/>
              <p:nvPr/>
            </p:nvGrpSpPr>
            <p:grpSpPr>
              <a:xfrm>
                <a:off x="2555776" y="1779662"/>
                <a:ext cx="3096344" cy="3024336"/>
                <a:chOff x="2156710" y="1819625"/>
                <a:chExt cx="4883296" cy="4955442"/>
              </a:xfrm>
            </p:grpSpPr>
            <p:sp>
              <p:nvSpPr>
                <p:cNvPr id="176" name="矩形 175"/>
                <p:cNvSpPr>
                  <a:spLocks noChangeArrowheads="1"/>
                </p:cNvSpPr>
                <p:nvPr/>
              </p:nvSpPr>
              <p:spPr bwMode="auto">
                <a:xfrm>
                  <a:off x="2156710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77" name="矩形 176"/>
                <p:cNvSpPr>
                  <a:spLocks noChangeArrowheads="1"/>
                </p:cNvSpPr>
                <p:nvPr/>
              </p:nvSpPr>
              <p:spPr bwMode="auto">
                <a:xfrm>
                  <a:off x="2982130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78" name="矩形 177"/>
                <p:cNvSpPr>
                  <a:spLocks noChangeArrowheads="1"/>
                </p:cNvSpPr>
                <p:nvPr/>
              </p:nvSpPr>
              <p:spPr bwMode="auto">
                <a:xfrm>
                  <a:off x="3807550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79" name="矩形 178"/>
                <p:cNvSpPr>
                  <a:spLocks noChangeArrowheads="1"/>
                </p:cNvSpPr>
                <p:nvPr/>
              </p:nvSpPr>
              <p:spPr bwMode="auto">
                <a:xfrm>
                  <a:off x="2156710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0" name="矩形 179"/>
                <p:cNvSpPr>
                  <a:spLocks noChangeArrowheads="1"/>
                </p:cNvSpPr>
                <p:nvPr/>
              </p:nvSpPr>
              <p:spPr bwMode="auto">
                <a:xfrm>
                  <a:off x="298213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1" name="矩形 180"/>
                <p:cNvSpPr>
                  <a:spLocks noChangeArrowheads="1"/>
                </p:cNvSpPr>
                <p:nvPr/>
              </p:nvSpPr>
              <p:spPr bwMode="auto">
                <a:xfrm>
                  <a:off x="380755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2" name="矩形 181"/>
                <p:cNvSpPr>
                  <a:spLocks noChangeArrowheads="1"/>
                </p:cNvSpPr>
                <p:nvPr/>
              </p:nvSpPr>
              <p:spPr bwMode="auto">
                <a:xfrm>
                  <a:off x="215671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3" name="矩形 182"/>
                <p:cNvSpPr>
                  <a:spLocks noChangeArrowheads="1"/>
                </p:cNvSpPr>
                <p:nvPr/>
              </p:nvSpPr>
              <p:spPr bwMode="auto">
                <a:xfrm>
                  <a:off x="298213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4" name="矩形 183"/>
                <p:cNvSpPr>
                  <a:spLocks noChangeArrowheads="1"/>
                </p:cNvSpPr>
                <p:nvPr/>
              </p:nvSpPr>
              <p:spPr bwMode="auto">
                <a:xfrm>
                  <a:off x="3807550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85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6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7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8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0" name="矩形 189"/>
                <p:cNvSpPr>
                  <a:spLocks noChangeArrowheads="1"/>
                </p:cNvSpPr>
                <p:nvPr/>
              </p:nvSpPr>
              <p:spPr bwMode="auto">
                <a:xfrm>
                  <a:off x="4640474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1" name="矩形 190"/>
                <p:cNvSpPr>
                  <a:spLocks noChangeArrowheads="1"/>
                </p:cNvSpPr>
                <p:nvPr/>
              </p:nvSpPr>
              <p:spPr bwMode="auto">
                <a:xfrm>
                  <a:off x="5465894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2" name="矩形 191"/>
                <p:cNvSpPr>
                  <a:spLocks noChangeArrowheads="1"/>
                </p:cNvSpPr>
                <p:nvPr/>
              </p:nvSpPr>
              <p:spPr bwMode="auto">
                <a:xfrm>
                  <a:off x="6291314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3" name="矩形 192"/>
                <p:cNvSpPr>
                  <a:spLocks noChangeArrowheads="1"/>
                </p:cNvSpPr>
                <p:nvPr/>
              </p:nvSpPr>
              <p:spPr bwMode="auto">
                <a:xfrm>
                  <a:off x="4640474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4" name="矩形 193"/>
                <p:cNvSpPr>
                  <a:spLocks noChangeArrowheads="1"/>
                </p:cNvSpPr>
                <p:nvPr/>
              </p:nvSpPr>
              <p:spPr bwMode="auto">
                <a:xfrm>
                  <a:off x="546589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5" name="矩形 194"/>
                <p:cNvSpPr>
                  <a:spLocks noChangeArrowheads="1"/>
                </p:cNvSpPr>
                <p:nvPr/>
              </p:nvSpPr>
              <p:spPr bwMode="auto">
                <a:xfrm>
                  <a:off x="629131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6" name="矩形 195"/>
                <p:cNvSpPr>
                  <a:spLocks noChangeArrowheads="1"/>
                </p:cNvSpPr>
                <p:nvPr/>
              </p:nvSpPr>
              <p:spPr bwMode="auto">
                <a:xfrm>
                  <a:off x="464047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7" name="矩形 196"/>
                <p:cNvSpPr>
                  <a:spLocks noChangeArrowheads="1"/>
                </p:cNvSpPr>
                <p:nvPr/>
              </p:nvSpPr>
              <p:spPr bwMode="auto">
                <a:xfrm>
                  <a:off x="546589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8" name="矩形 197"/>
                <p:cNvSpPr>
                  <a:spLocks noChangeArrowheads="1"/>
                </p:cNvSpPr>
                <p:nvPr/>
              </p:nvSpPr>
              <p:spPr bwMode="auto">
                <a:xfrm>
                  <a:off x="6291314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99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0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1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2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3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4" name="矩形 203"/>
                <p:cNvSpPr>
                  <a:spLocks noChangeArrowheads="1"/>
                </p:cNvSpPr>
                <p:nvPr/>
              </p:nvSpPr>
              <p:spPr bwMode="auto">
                <a:xfrm>
                  <a:off x="2156710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5" name="矩形 204"/>
                <p:cNvSpPr>
                  <a:spLocks noChangeArrowheads="1"/>
                </p:cNvSpPr>
                <p:nvPr/>
              </p:nvSpPr>
              <p:spPr bwMode="auto">
                <a:xfrm>
                  <a:off x="2982130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6" name="矩形 205"/>
                <p:cNvSpPr>
                  <a:spLocks noChangeArrowheads="1"/>
                </p:cNvSpPr>
                <p:nvPr/>
              </p:nvSpPr>
              <p:spPr bwMode="auto">
                <a:xfrm>
                  <a:off x="3807550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7" name="矩形 206"/>
                <p:cNvSpPr>
                  <a:spLocks noChangeArrowheads="1"/>
                </p:cNvSpPr>
                <p:nvPr/>
              </p:nvSpPr>
              <p:spPr bwMode="auto">
                <a:xfrm>
                  <a:off x="2156710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8" name="矩形 207"/>
                <p:cNvSpPr>
                  <a:spLocks noChangeArrowheads="1"/>
                </p:cNvSpPr>
                <p:nvPr/>
              </p:nvSpPr>
              <p:spPr bwMode="auto">
                <a:xfrm>
                  <a:off x="298213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9" name="矩形 208"/>
                <p:cNvSpPr>
                  <a:spLocks noChangeArrowheads="1"/>
                </p:cNvSpPr>
                <p:nvPr/>
              </p:nvSpPr>
              <p:spPr bwMode="auto">
                <a:xfrm>
                  <a:off x="380755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0" name="矩形 209"/>
                <p:cNvSpPr>
                  <a:spLocks noChangeArrowheads="1"/>
                </p:cNvSpPr>
                <p:nvPr/>
              </p:nvSpPr>
              <p:spPr bwMode="auto">
                <a:xfrm>
                  <a:off x="215671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1" name="矩形 210"/>
                <p:cNvSpPr>
                  <a:spLocks noChangeArrowheads="1"/>
                </p:cNvSpPr>
                <p:nvPr/>
              </p:nvSpPr>
              <p:spPr bwMode="auto">
                <a:xfrm>
                  <a:off x="298213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2" name="矩形 211"/>
                <p:cNvSpPr>
                  <a:spLocks noChangeArrowheads="1"/>
                </p:cNvSpPr>
                <p:nvPr/>
              </p:nvSpPr>
              <p:spPr bwMode="auto">
                <a:xfrm>
                  <a:off x="3807550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213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4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5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6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7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8" name="矩形 217"/>
                <p:cNvSpPr>
                  <a:spLocks noChangeArrowheads="1"/>
                </p:cNvSpPr>
                <p:nvPr/>
              </p:nvSpPr>
              <p:spPr bwMode="auto">
                <a:xfrm>
                  <a:off x="4640474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9" name="矩形 218"/>
                <p:cNvSpPr>
                  <a:spLocks noChangeArrowheads="1"/>
                </p:cNvSpPr>
                <p:nvPr/>
              </p:nvSpPr>
              <p:spPr bwMode="auto">
                <a:xfrm>
                  <a:off x="5465894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0" name="矩形 219"/>
                <p:cNvSpPr>
                  <a:spLocks noChangeArrowheads="1"/>
                </p:cNvSpPr>
                <p:nvPr/>
              </p:nvSpPr>
              <p:spPr bwMode="auto">
                <a:xfrm>
                  <a:off x="6291314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1" name="矩形 220"/>
                <p:cNvSpPr>
                  <a:spLocks noChangeArrowheads="1"/>
                </p:cNvSpPr>
                <p:nvPr/>
              </p:nvSpPr>
              <p:spPr bwMode="auto">
                <a:xfrm>
                  <a:off x="4640474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2" name="矩形 221"/>
                <p:cNvSpPr>
                  <a:spLocks noChangeArrowheads="1"/>
                </p:cNvSpPr>
                <p:nvPr/>
              </p:nvSpPr>
              <p:spPr bwMode="auto">
                <a:xfrm>
                  <a:off x="546589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3" name="矩形 222"/>
                <p:cNvSpPr>
                  <a:spLocks noChangeArrowheads="1"/>
                </p:cNvSpPr>
                <p:nvPr/>
              </p:nvSpPr>
              <p:spPr bwMode="auto">
                <a:xfrm>
                  <a:off x="629131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4" name="矩形 223"/>
                <p:cNvSpPr>
                  <a:spLocks noChangeArrowheads="1"/>
                </p:cNvSpPr>
                <p:nvPr/>
              </p:nvSpPr>
              <p:spPr bwMode="auto">
                <a:xfrm>
                  <a:off x="4640474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5" name="矩形 224"/>
                <p:cNvSpPr>
                  <a:spLocks noChangeArrowheads="1"/>
                </p:cNvSpPr>
                <p:nvPr/>
              </p:nvSpPr>
              <p:spPr bwMode="auto">
                <a:xfrm>
                  <a:off x="5465895" y="6019066"/>
                  <a:ext cx="748692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6" name="矩形 225"/>
                <p:cNvSpPr>
                  <a:spLocks noChangeArrowheads="1"/>
                </p:cNvSpPr>
                <p:nvPr/>
              </p:nvSpPr>
              <p:spPr bwMode="auto">
                <a:xfrm>
                  <a:off x="6291314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227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8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9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0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1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线形标注 2(带强调线) 4"/>
                  <p:cNvSpPr>
                    <a:spLocks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noFill/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56640" tIns="28320" rIns="56640" bIns="28320" anchor="ctr"/>
                  <a:lstStyle/>
                  <a:p>
                    <a:pPr lvl="0"/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通过明文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和假设密钥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acc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找到检测阶段获取的数据</a:t>
                    </a:r>
                    <a:endPara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73" name="线形标注 2(带强调线)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blipFill>
                    <a:blip r:embed="rId10"/>
                    <a:stretch>
                      <a:fillRect t="-138710" r="-175309" b="-153226"/>
                    </a:stretch>
                  </a:blipFill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组合 2"/>
            <p:cNvGrpSpPr/>
            <p:nvPr/>
          </p:nvGrpSpPr>
          <p:grpSpPr>
            <a:xfrm>
              <a:off x="5142075" y="1980909"/>
              <a:ext cx="734017" cy="705034"/>
              <a:chOff x="6851518" y="4745057"/>
              <a:chExt cx="1932585" cy="1913020"/>
            </a:xfrm>
          </p:grpSpPr>
          <p:sp>
            <p:nvSpPr>
              <p:cNvPr id="249" name="矩形 248"/>
              <p:cNvSpPr>
                <a:spLocks noChangeArrowheads="1"/>
              </p:cNvSpPr>
              <p:nvPr/>
            </p:nvSpPr>
            <p:spPr bwMode="auto">
              <a:xfrm>
                <a:off x="6851518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0" name="矩形 249"/>
              <p:cNvSpPr>
                <a:spLocks noChangeArrowheads="1"/>
              </p:cNvSpPr>
              <p:nvPr/>
            </p:nvSpPr>
            <p:spPr bwMode="auto">
              <a:xfrm>
                <a:off x="7514618" y="4745057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3" name="矩形 252"/>
              <p:cNvSpPr>
                <a:spLocks noChangeArrowheads="1"/>
              </p:cNvSpPr>
              <p:nvPr/>
            </p:nvSpPr>
            <p:spPr bwMode="auto">
              <a:xfrm>
                <a:off x="8182644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4" name="矩形 253"/>
              <p:cNvSpPr>
                <a:spLocks noChangeArrowheads="1"/>
              </p:cNvSpPr>
              <p:nvPr/>
            </p:nvSpPr>
            <p:spPr bwMode="auto">
              <a:xfrm>
                <a:off x="6851518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5" name="矩形 254"/>
              <p:cNvSpPr>
                <a:spLocks noChangeArrowheads="1"/>
              </p:cNvSpPr>
              <p:nvPr/>
            </p:nvSpPr>
            <p:spPr bwMode="auto">
              <a:xfrm>
                <a:off x="7514618" y="539677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6" name="矩形 255"/>
              <p:cNvSpPr>
                <a:spLocks noChangeArrowheads="1"/>
              </p:cNvSpPr>
              <p:nvPr/>
            </p:nvSpPr>
            <p:spPr bwMode="auto">
              <a:xfrm>
                <a:off x="8182644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7" name="矩形 256"/>
              <p:cNvSpPr>
                <a:spLocks noChangeArrowheads="1"/>
              </p:cNvSpPr>
              <p:nvPr/>
            </p:nvSpPr>
            <p:spPr bwMode="auto">
              <a:xfrm>
                <a:off x="6851518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8" name="矩形 257"/>
              <p:cNvSpPr>
                <a:spLocks noChangeArrowheads="1"/>
              </p:cNvSpPr>
              <p:nvPr/>
            </p:nvSpPr>
            <p:spPr bwMode="auto">
              <a:xfrm>
                <a:off x="7514618" y="605602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9" name="矩形 258"/>
              <p:cNvSpPr>
                <a:spLocks noChangeArrowheads="1"/>
              </p:cNvSpPr>
              <p:nvPr/>
            </p:nvSpPr>
            <p:spPr bwMode="auto">
              <a:xfrm>
                <a:off x="8182644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5134476" y="4476389"/>
              <a:ext cx="734017" cy="705034"/>
              <a:chOff x="6851518" y="4745057"/>
              <a:chExt cx="1932585" cy="1913020"/>
            </a:xfrm>
          </p:grpSpPr>
          <p:sp>
            <p:nvSpPr>
              <p:cNvPr id="261" name="矩形 260"/>
              <p:cNvSpPr>
                <a:spLocks noChangeArrowheads="1"/>
              </p:cNvSpPr>
              <p:nvPr/>
            </p:nvSpPr>
            <p:spPr bwMode="auto">
              <a:xfrm>
                <a:off x="6851518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2" name="矩形 261"/>
              <p:cNvSpPr>
                <a:spLocks noChangeArrowheads="1"/>
              </p:cNvSpPr>
              <p:nvPr/>
            </p:nvSpPr>
            <p:spPr bwMode="auto">
              <a:xfrm>
                <a:off x="7514618" y="4745057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3" name="矩形 262"/>
              <p:cNvSpPr>
                <a:spLocks noChangeArrowheads="1"/>
              </p:cNvSpPr>
              <p:nvPr/>
            </p:nvSpPr>
            <p:spPr bwMode="auto">
              <a:xfrm>
                <a:off x="8182644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4" name="矩形 263"/>
              <p:cNvSpPr>
                <a:spLocks noChangeArrowheads="1"/>
              </p:cNvSpPr>
              <p:nvPr/>
            </p:nvSpPr>
            <p:spPr bwMode="auto">
              <a:xfrm>
                <a:off x="6851518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5" name="矩形 264"/>
              <p:cNvSpPr>
                <a:spLocks noChangeArrowheads="1"/>
              </p:cNvSpPr>
              <p:nvPr/>
            </p:nvSpPr>
            <p:spPr bwMode="auto">
              <a:xfrm>
                <a:off x="7514618" y="539677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6" name="矩形 265"/>
              <p:cNvSpPr>
                <a:spLocks noChangeArrowheads="1"/>
              </p:cNvSpPr>
              <p:nvPr/>
            </p:nvSpPr>
            <p:spPr bwMode="auto">
              <a:xfrm>
                <a:off x="8182644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7" name="矩形 266"/>
              <p:cNvSpPr>
                <a:spLocks noChangeArrowheads="1"/>
              </p:cNvSpPr>
              <p:nvPr/>
            </p:nvSpPr>
            <p:spPr bwMode="auto">
              <a:xfrm>
                <a:off x="6851518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8" name="矩形 267"/>
              <p:cNvSpPr>
                <a:spLocks noChangeArrowheads="1"/>
              </p:cNvSpPr>
              <p:nvPr/>
            </p:nvSpPr>
            <p:spPr bwMode="auto">
              <a:xfrm>
                <a:off x="7514618" y="605602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9" name="矩形 268"/>
              <p:cNvSpPr>
                <a:spLocks noChangeArrowheads="1"/>
              </p:cNvSpPr>
              <p:nvPr/>
            </p:nvSpPr>
            <p:spPr bwMode="auto">
              <a:xfrm>
                <a:off x="8182644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44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32695" y="1630372"/>
            <a:ext cx="8311305" cy="4145355"/>
            <a:chOff x="832695" y="1630372"/>
            <a:chExt cx="8311305" cy="4145355"/>
          </a:xfrm>
        </p:grpSpPr>
        <p:sp>
          <p:nvSpPr>
            <p:cNvPr id="86" name="AutoShape 21"/>
            <p:cNvSpPr>
              <a:spLocks noChangeArrowheads="1"/>
            </p:cNvSpPr>
            <p:nvPr/>
          </p:nvSpPr>
          <p:spPr bwMode="auto">
            <a:xfrm rot="10800000" flipH="1">
              <a:off x="4603004" y="2120214"/>
              <a:ext cx="386720" cy="419115"/>
            </a:xfrm>
            <a:prstGeom prst="rightArrow">
              <a:avLst>
                <a:gd name="adj1" fmla="val 50000"/>
                <a:gd name="adj2" fmla="val 29014"/>
              </a:avLst>
            </a:prstGeom>
            <a:solidFill>
              <a:srgbClr val="414455"/>
            </a:solidFill>
            <a:ln w="3175" algn="ctr">
              <a:solidFill>
                <a:srgbClr val="D7D7D7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vert="eaVert" lIns="0" tIns="40606" rIns="0" bIns="40606" anchor="ctr"/>
            <a:lstStyle/>
            <a:p>
              <a:pPr fontAlgn="base">
                <a:lnSpc>
                  <a:spcPct val="120000"/>
                </a:lnSpc>
                <a:spcBef>
                  <a:spcPts val="533"/>
                </a:spcBef>
                <a:spcAft>
                  <a:spcPts val="533"/>
                </a:spcAft>
                <a:defRPr/>
              </a:pPr>
              <a:endParaRPr lang="en-US" sz="2475" kern="0" dirty="0">
                <a:solidFill>
                  <a:sysClr val="window" lastClr="FFFFFF"/>
                </a:solidFill>
                <a:latin typeface="Impact" pitchFamily="34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832695" y="4081785"/>
              <a:ext cx="3741162" cy="1693942"/>
              <a:chOff x="2555776" y="1779662"/>
              <a:chExt cx="6829486" cy="3024336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2555776" y="1779662"/>
                <a:ext cx="3096344" cy="3024336"/>
                <a:chOff x="2156710" y="1819625"/>
                <a:chExt cx="4883296" cy="4955442"/>
              </a:xfrm>
            </p:grpSpPr>
            <p:sp>
              <p:nvSpPr>
                <p:cNvPr id="94" name="矩形 93"/>
                <p:cNvSpPr>
                  <a:spLocks noChangeArrowheads="1"/>
                </p:cNvSpPr>
                <p:nvPr/>
              </p:nvSpPr>
              <p:spPr bwMode="auto">
                <a:xfrm>
                  <a:off x="2156710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5" name="矩形 94"/>
                <p:cNvSpPr>
                  <a:spLocks noChangeArrowheads="1"/>
                </p:cNvSpPr>
                <p:nvPr/>
              </p:nvSpPr>
              <p:spPr bwMode="auto">
                <a:xfrm>
                  <a:off x="2982130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6" name="矩形 95"/>
                <p:cNvSpPr>
                  <a:spLocks noChangeArrowheads="1"/>
                </p:cNvSpPr>
                <p:nvPr/>
              </p:nvSpPr>
              <p:spPr bwMode="auto">
                <a:xfrm>
                  <a:off x="3807550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7" name="矩形 96"/>
                <p:cNvSpPr>
                  <a:spLocks noChangeArrowheads="1"/>
                </p:cNvSpPr>
                <p:nvPr/>
              </p:nvSpPr>
              <p:spPr bwMode="auto">
                <a:xfrm>
                  <a:off x="2156710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8" name="矩形 97"/>
                <p:cNvSpPr>
                  <a:spLocks noChangeArrowheads="1"/>
                </p:cNvSpPr>
                <p:nvPr/>
              </p:nvSpPr>
              <p:spPr bwMode="auto">
                <a:xfrm>
                  <a:off x="298213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99" name="矩形 98"/>
                <p:cNvSpPr>
                  <a:spLocks noChangeArrowheads="1"/>
                </p:cNvSpPr>
                <p:nvPr/>
              </p:nvSpPr>
              <p:spPr bwMode="auto">
                <a:xfrm>
                  <a:off x="380755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0" name="矩形 99"/>
                <p:cNvSpPr>
                  <a:spLocks noChangeArrowheads="1"/>
                </p:cNvSpPr>
                <p:nvPr/>
              </p:nvSpPr>
              <p:spPr bwMode="auto">
                <a:xfrm>
                  <a:off x="215671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1" name="矩形 100"/>
                <p:cNvSpPr>
                  <a:spLocks noChangeArrowheads="1"/>
                </p:cNvSpPr>
                <p:nvPr/>
              </p:nvSpPr>
              <p:spPr bwMode="auto">
                <a:xfrm>
                  <a:off x="298213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2" name="矩形 101"/>
                <p:cNvSpPr>
                  <a:spLocks noChangeArrowheads="1"/>
                </p:cNvSpPr>
                <p:nvPr/>
              </p:nvSpPr>
              <p:spPr bwMode="auto">
                <a:xfrm>
                  <a:off x="3807550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03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4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" name="矩形 107"/>
                <p:cNvSpPr>
                  <a:spLocks noChangeArrowheads="1"/>
                </p:cNvSpPr>
                <p:nvPr/>
              </p:nvSpPr>
              <p:spPr bwMode="auto">
                <a:xfrm>
                  <a:off x="4640474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09" name="矩形 108"/>
                <p:cNvSpPr>
                  <a:spLocks noChangeArrowheads="1"/>
                </p:cNvSpPr>
                <p:nvPr/>
              </p:nvSpPr>
              <p:spPr bwMode="auto">
                <a:xfrm>
                  <a:off x="5465894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0" name="矩形 109"/>
                <p:cNvSpPr>
                  <a:spLocks noChangeArrowheads="1"/>
                </p:cNvSpPr>
                <p:nvPr/>
              </p:nvSpPr>
              <p:spPr bwMode="auto">
                <a:xfrm>
                  <a:off x="6291314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1" name="矩形 110"/>
                <p:cNvSpPr>
                  <a:spLocks noChangeArrowheads="1"/>
                </p:cNvSpPr>
                <p:nvPr/>
              </p:nvSpPr>
              <p:spPr bwMode="auto">
                <a:xfrm>
                  <a:off x="4640474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2" name="矩形 111"/>
                <p:cNvSpPr>
                  <a:spLocks noChangeArrowheads="1"/>
                </p:cNvSpPr>
                <p:nvPr/>
              </p:nvSpPr>
              <p:spPr bwMode="auto">
                <a:xfrm>
                  <a:off x="546589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3" name="矩形 112"/>
                <p:cNvSpPr>
                  <a:spLocks noChangeArrowheads="1"/>
                </p:cNvSpPr>
                <p:nvPr/>
              </p:nvSpPr>
              <p:spPr bwMode="auto">
                <a:xfrm>
                  <a:off x="629131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4" name="矩形 113"/>
                <p:cNvSpPr>
                  <a:spLocks noChangeArrowheads="1"/>
                </p:cNvSpPr>
                <p:nvPr/>
              </p:nvSpPr>
              <p:spPr bwMode="auto">
                <a:xfrm>
                  <a:off x="464047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5" name="矩形 114"/>
                <p:cNvSpPr>
                  <a:spLocks noChangeArrowheads="1"/>
                </p:cNvSpPr>
                <p:nvPr/>
              </p:nvSpPr>
              <p:spPr bwMode="auto">
                <a:xfrm>
                  <a:off x="546589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16" name="矩形 115"/>
                <p:cNvSpPr>
                  <a:spLocks noChangeArrowheads="1"/>
                </p:cNvSpPr>
                <p:nvPr/>
              </p:nvSpPr>
              <p:spPr bwMode="auto">
                <a:xfrm>
                  <a:off x="6291314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17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9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0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1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2" name="矩形 121"/>
                <p:cNvSpPr>
                  <a:spLocks noChangeArrowheads="1"/>
                </p:cNvSpPr>
                <p:nvPr/>
              </p:nvSpPr>
              <p:spPr bwMode="auto">
                <a:xfrm>
                  <a:off x="2156710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3" name="矩形 122"/>
                <p:cNvSpPr>
                  <a:spLocks noChangeArrowheads="1"/>
                </p:cNvSpPr>
                <p:nvPr/>
              </p:nvSpPr>
              <p:spPr bwMode="auto">
                <a:xfrm>
                  <a:off x="2982130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4" name="矩形 123"/>
                <p:cNvSpPr>
                  <a:spLocks noChangeArrowheads="1"/>
                </p:cNvSpPr>
                <p:nvPr/>
              </p:nvSpPr>
              <p:spPr bwMode="auto">
                <a:xfrm>
                  <a:off x="3807550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5" name="矩形 124"/>
                <p:cNvSpPr>
                  <a:spLocks noChangeArrowheads="1"/>
                </p:cNvSpPr>
                <p:nvPr/>
              </p:nvSpPr>
              <p:spPr bwMode="auto">
                <a:xfrm>
                  <a:off x="2156710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6" name="矩形 125"/>
                <p:cNvSpPr>
                  <a:spLocks noChangeArrowheads="1"/>
                </p:cNvSpPr>
                <p:nvPr/>
              </p:nvSpPr>
              <p:spPr bwMode="auto">
                <a:xfrm>
                  <a:off x="298213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7" name="矩形 126"/>
                <p:cNvSpPr>
                  <a:spLocks noChangeArrowheads="1"/>
                </p:cNvSpPr>
                <p:nvPr/>
              </p:nvSpPr>
              <p:spPr bwMode="auto">
                <a:xfrm>
                  <a:off x="380755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8" name="矩形 127"/>
                <p:cNvSpPr>
                  <a:spLocks noChangeArrowheads="1"/>
                </p:cNvSpPr>
                <p:nvPr/>
              </p:nvSpPr>
              <p:spPr bwMode="auto">
                <a:xfrm>
                  <a:off x="215671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29" name="矩形 128"/>
                <p:cNvSpPr>
                  <a:spLocks noChangeArrowheads="1"/>
                </p:cNvSpPr>
                <p:nvPr/>
              </p:nvSpPr>
              <p:spPr bwMode="auto">
                <a:xfrm>
                  <a:off x="298213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0" name="矩形 129"/>
                <p:cNvSpPr>
                  <a:spLocks noChangeArrowheads="1"/>
                </p:cNvSpPr>
                <p:nvPr/>
              </p:nvSpPr>
              <p:spPr bwMode="auto">
                <a:xfrm>
                  <a:off x="3807550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31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2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4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5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" name="矩形 135"/>
                <p:cNvSpPr>
                  <a:spLocks noChangeArrowheads="1"/>
                </p:cNvSpPr>
                <p:nvPr/>
              </p:nvSpPr>
              <p:spPr bwMode="auto">
                <a:xfrm>
                  <a:off x="4640474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7" name="矩形 136"/>
                <p:cNvSpPr>
                  <a:spLocks noChangeArrowheads="1"/>
                </p:cNvSpPr>
                <p:nvPr/>
              </p:nvSpPr>
              <p:spPr bwMode="auto">
                <a:xfrm>
                  <a:off x="5465894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8" name="矩形 137"/>
                <p:cNvSpPr>
                  <a:spLocks noChangeArrowheads="1"/>
                </p:cNvSpPr>
                <p:nvPr/>
              </p:nvSpPr>
              <p:spPr bwMode="auto">
                <a:xfrm>
                  <a:off x="6291314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39" name="矩形 138"/>
                <p:cNvSpPr>
                  <a:spLocks noChangeArrowheads="1"/>
                </p:cNvSpPr>
                <p:nvPr/>
              </p:nvSpPr>
              <p:spPr bwMode="auto">
                <a:xfrm>
                  <a:off x="4640474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0" name="矩形 139"/>
                <p:cNvSpPr>
                  <a:spLocks noChangeArrowheads="1"/>
                </p:cNvSpPr>
                <p:nvPr/>
              </p:nvSpPr>
              <p:spPr bwMode="auto">
                <a:xfrm>
                  <a:off x="546589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1" name="矩形 140"/>
                <p:cNvSpPr>
                  <a:spLocks noChangeArrowheads="1"/>
                </p:cNvSpPr>
                <p:nvPr/>
              </p:nvSpPr>
              <p:spPr bwMode="auto">
                <a:xfrm>
                  <a:off x="629131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2" name="矩形 141"/>
                <p:cNvSpPr>
                  <a:spLocks noChangeArrowheads="1"/>
                </p:cNvSpPr>
                <p:nvPr/>
              </p:nvSpPr>
              <p:spPr bwMode="auto">
                <a:xfrm>
                  <a:off x="4640474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3" name="矩形 142"/>
                <p:cNvSpPr>
                  <a:spLocks noChangeArrowheads="1"/>
                </p:cNvSpPr>
                <p:nvPr/>
              </p:nvSpPr>
              <p:spPr bwMode="auto">
                <a:xfrm>
                  <a:off x="5465895" y="6019066"/>
                  <a:ext cx="748692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44" name="矩形 143"/>
                <p:cNvSpPr>
                  <a:spLocks noChangeArrowheads="1"/>
                </p:cNvSpPr>
                <p:nvPr/>
              </p:nvSpPr>
              <p:spPr bwMode="auto">
                <a:xfrm>
                  <a:off x="6291314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45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6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7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8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9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线形标注 2(带强调线) 4"/>
                  <p:cNvSpPr>
                    <a:spLocks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noFill/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56640" tIns="28320" rIns="56640" bIns="28320" anchor="ctr"/>
                  <a:lstStyle/>
                  <a:p>
                    <a:pPr lvl="0"/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通过明文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和假设密钥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acc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找到检测阶段获取的数据</a:t>
                    </a:r>
                    <a:endPara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1" name="线形标注 2(带强调线)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blipFill>
                    <a:blip r:embed="rId8"/>
                    <a:stretch>
                      <a:fillRect t="-138710" r="-175309" b="-154839"/>
                    </a:stretch>
                  </a:blipFill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5" name="AutoShape 21"/>
            <p:cNvSpPr>
              <a:spLocks noChangeArrowheads="1"/>
            </p:cNvSpPr>
            <p:nvPr/>
          </p:nvSpPr>
          <p:spPr bwMode="auto">
            <a:xfrm rot="10800000" flipH="1">
              <a:off x="4597943" y="4571140"/>
              <a:ext cx="386720" cy="419115"/>
            </a:xfrm>
            <a:prstGeom prst="rightArrow">
              <a:avLst>
                <a:gd name="adj1" fmla="val 50000"/>
                <a:gd name="adj2" fmla="val 29014"/>
              </a:avLst>
            </a:prstGeom>
            <a:solidFill>
              <a:srgbClr val="414455"/>
            </a:solidFill>
            <a:ln w="3175" algn="ctr">
              <a:solidFill>
                <a:srgbClr val="D7D7D7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vert="eaVert" lIns="0" tIns="40606" rIns="0" bIns="40606" anchor="ctr"/>
            <a:lstStyle/>
            <a:p>
              <a:pPr fontAlgn="base">
                <a:lnSpc>
                  <a:spcPct val="120000"/>
                </a:lnSpc>
                <a:spcBef>
                  <a:spcPts val="533"/>
                </a:spcBef>
                <a:spcAft>
                  <a:spcPts val="533"/>
                </a:spcAft>
                <a:defRPr/>
              </a:pPr>
              <a:endParaRPr lang="en-US" sz="2475" kern="0" dirty="0">
                <a:solidFill>
                  <a:sysClr val="window" lastClr="FFFFFF"/>
                </a:solidFill>
                <a:latin typeface="Impact" pitchFamily="34" charset="0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249421" y="3466084"/>
              <a:ext cx="461665" cy="2880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832695" y="1630372"/>
              <a:ext cx="3741162" cy="1693942"/>
              <a:chOff x="2555776" y="1779662"/>
              <a:chExt cx="6829486" cy="3024336"/>
            </a:xfrm>
          </p:grpSpPr>
          <p:grpSp>
            <p:nvGrpSpPr>
              <p:cNvPr id="170" name="组合 169"/>
              <p:cNvGrpSpPr/>
              <p:nvPr/>
            </p:nvGrpSpPr>
            <p:grpSpPr>
              <a:xfrm>
                <a:off x="2555776" y="1779662"/>
                <a:ext cx="3096344" cy="3024336"/>
                <a:chOff x="2156710" y="1819625"/>
                <a:chExt cx="4883296" cy="4955442"/>
              </a:xfrm>
            </p:grpSpPr>
            <p:sp>
              <p:nvSpPr>
                <p:cNvPr id="176" name="矩形 175"/>
                <p:cNvSpPr>
                  <a:spLocks noChangeArrowheads="1"/>
                </p:cNvSpPr>
                <p:nvPr/>
              </p:nvSpPr>
              <p:spPr bwMode="auto">
                <a:xfrm>
                  <a:off x="2156710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77" name="矩形 176"/>
                <p:cNvSpPr>
                  <a:spLocks noChangeArrowheads="1"/>
                </p:cNvSpPr>
                <p:nvPr/>
              </p:nvSpPr>
              <p:spPr bwMode="auto">
                <a:xfrm>
                  <a:off x="2982130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78" name="矩形 177"/>
                <p:cNvSpPr>
                  <a:spLocks noChangeArrowheads="1"/>
                </p:cNvSpPr>
                <p:nvPr/>
              </p:nvSpPr>
              <p:spPr bwMode="auto">
                <a:xfrm>
                  <a:off x="3807550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79" name="矩形 178"/>
                <p:cNvSpPr>
                  <a:spLocks noChangeArrowheads="1"/>
                </p:cNvSpPr>
                <p:nvPr/>
              </p:nvSpPr>
              <p:spPr bwMode="auto">
                <a:xfrm>
                  <a:off x="2156710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0" name="矩形 179"/>
                <p:cNvSpPr>
                  <a:spLocks noChangeArrowheads="1"/>
                </p:cNvSpPr>
                <p:nvPr/>
              </p:nvSpPr>
              <p:spPr bwMode="auto">
                <a:xfrm>
                  <a:off x="298213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1" name="矩形 180"/>
                <p:cNvSpPr>
                  <a:spLocks noChangeArrowheads="1"/>
                </p:cNvSpPr>
                <p:nvPr/>
              </p:nvSpPr>
              <p:spPr bwMode="auto">
                <a:xfrm>
                  <a:off x="3807550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2" name="矩形 181"/>
                <p:cNvSpPr>
                  <a:spLocks noChangeArrowheads="1"/>
                </p:cNvSpPr>
                <p:nvPr/>
              </p:nvSpPr>
              <p:spPr bwMode="auto">
                <a:xfrm>
                  <a:off x="215671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3" name="矩形 182"/>
                <p:cNvSpPr>
                  <a:spLocks noChangeArrowheads="1"/>
                </p:cNvSpPr>
                <p:nvPr/>
              </p:nvSpPr>
              <p:spPr bwMode="auto">
                <a:xfrm>
                  <a:off x="2982130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84" name="矩形 183"/>
                <p:cNvSpPr>
                  <a:spLocks noChangeArrowheads="1"/>
                </p:cNvSpPr>
                <p:nvPr/>
              </p:nvSpPr>
              <p:spPr bwMode="auto">
                <a:xfrm>
                  <a:off x="3807550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85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6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7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8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0" name="矩形 189"/>
                <p:cNvSpPr>
                  <a:spLocks noChangeArrowheads="1"/>
                </p:cNvSpPr>
                <p:nvPr/>
              </p:nvSpPr>
              <p:spPr bwMode="auto">
                <a:xfrm>
                  <a:off x="4640474" y="1836602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1" name="矩形 190"/>
                <p:cNvSpPr>
                  <a:spLocks noChangeArrowheads="1"/>
                </p:cNvSpPr>
                <p:nvPr/>
              </p:nvSpPr>
              <p:spPr bwMode="auto">
                <a:xfrm>
                  <a:off x="5465894" y="1829150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2" name="矩形 191"/>
                <p:cNvSpPr>
                  <a:spLocks noChangeArrowheads="1"/>
                </p:cNvSpPr>
                <p:nvPr/>
              </p:nvSpPr>
              <p:spPr bwMode="auto">
                <a:xfrm>
                  <a:off x="6291314" y="183660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3" name="矩形 192"/>
                <p:cNvSpPr>
                  <a:spLocks noChangeArrowheads="1"/>
                </p:cNvSpPr>
                <p:nvPr/>
              </p:nvSpPr>
              <p:spPr bwMode="auto">
                <a:xfrm>
                  <a:off x="4640474" y="268011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4" name="矩形 193"/>
                <p:cNvSpPr>
                  <a:spLocks noChangeArrowheads="1"/>
                </p:cNvSpPr>
                <p:nvPr/>
              </p:nvSpPr>
              <p:spPr bwMode="auto">
                <a:xfrm>
                  <a:off x="546589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5" name="矩形 194"/>
                <p:cNvSpPr>
                  <a:spLocks noChangeArrowheads="1"/>
                </p:cNvSpPr>
                <p:nvPr/>
              </p:nvSpPr>
              <p:spPr bwMode="auto">
                <a:xfrm>
                  <a:off x="6291314" y="268011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6" name="矩形 195"/>
                <p:cNvSpPr>
                  <a:spLocks noChangeArrowheads="1"/>
                </p:cNvSpPr>
                <p:nvPr/>
              </p:nvSpPr>
              <p:spPr bwMode="auto">
                <a:xfrm>
                  <a:off x="464047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7" name="矩形 196"/>
                <p:cNvSpPr>
                  <a:spLocks noChangeArrowheads="1"/>
                </p:cNvSpPr>
                <p:nvPr/>
              </p:nvSpPr>
              <p:spPr bwMode="auto">
                <a:xfrm>
                  <a:off x="5465894" y="350309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198" name="矩形 197"/>
                <p:cNvSpPr>
                  <a:spLocks noChangeArrowheads="1"/>
                </p:cNvSpPr>
                <p:nvPr/>
              </p:nvSpPr>
              <p:spPr bwMode="auto">
                <a:xfrm>
                  <a:off x="6291314" y="350309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199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1819625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0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1829151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1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2680114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2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3503094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3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3512619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4" name="矩形 203"/>
                <p:cNvSpPr>
                  <a:spLocks noChangeArrowheads="1"/>
                </p:cNvSpPr>
                <p:nvPr/>
              </p:nvSpPr>
              <p:spPr bwMode="auto">
                <a:xfrm>
                  <a:off x="2156710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5" name="矩形 204"/>
                <p:cNvSpPr>
                  <a:spLocks noChangeArrowheads="1"/>
                </p:cNvSpPr>
                <p:nvPr/>
              </p:nvSpPr>
              <p:spPr bwMode="auto">
                <a:xfrm>
                  <a:off x="2982130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6" name="矩形 205"/>
                <p:cNvSpPr>
                  <a:spLocks noChangeArrowheads="1"/>
                </p:cNvSpPr>
                <p:nvPr/>
              </p:nvSpPr>
              <p:spPr bwMode="auto">
                <a:xfrm>
                  <a:off x="3807550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7" name="矩形 206"/>
                <p:cNvSpPr>
                  <a:spLocks noChangeArrowheads="1"/>
                </p:cNvSpPr>
                <p:nvPr/>
              </p:nvSpPr>
              <p:spPr bwMode="auto">
                <a:xfrm>
                  <a:off x="2156710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8" name="矩形 207"/>
                <p:cNvSpPr>
                  <a:spLocks noChangeArrowheads="1"/>
                </p:cNvSpPr>
                <p:nvPr/>
              </p:nvSpPr>
              <p:spPr bwMode="auto">
                <a:xfrm>
                  <a:off x="298213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09" name="矩形 208"/>
                <p:cNvSpPr>
                  <a:spLocks noChangeArrowheads="1"/>
                </p:cNvSpPr>
                <p:nvPr/>
              </p:nvSpPr>
              <p:spPr bwMode="auto">
                <a:xfrm>
                  <a:off x="3807550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0" name="矩形 209"/>
                <p:cNvSpPr>
                  <a:spLocks noChangeArrowheads="1"/>
                </p:cNvSpPr>
                <p:nvPr/>
              </p:nvSpPr>
              <p:spPr bwMode="auto">
                <a:xfrm>
                  <a:off x="215671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1" name="矩形 210"/>
                <p:cNvSpPr>
                  <a:spLocks noChangeArrowheads="1"/>
                </p:cNvSpPr>
                <p:nvPr/>
              </p:nvSpPr>
              <p:spPr bwMode="auto">
                <a:xfrm>
                  <a:off x="2982130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2" name="矩形 211"/>
                <p:cNvSpPr>
                  <a:spLocks noChangeArrowheads="1"/>
                </p:cNvSpPr>
                <p:nvPr/>
              </p:nvSpPr>
              <p:spPr bwMode="auto">
                <a:xfrm>
                  <a:off x="3807550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213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4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5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2130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6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712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7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550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8" name="矩形 217"/>
                <p:cNvSpPr>
                  <a:spLocks noChangeArrowheads="1"/>
                </p:cNvSpPr>
                <p:nvPr/>
              </p:nvSpPr>
              <p:spPr bwMode="auto">
                <a:xfrm>
                  <a:off x="4640474" y="4352574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19" name="矩形 218"/>
                <p:cNvSpPr>
                  <a:spLocks noChangeArrowheads="1"/>
                </p:cNvSpPr>
                <p:nvPr/>
              </p:nvSpPr>
              <p:spPr bwMode="auto">
                <a:xfrm>
                  <a:off x="5465894" y="4345122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0" name="矩形 219"/>
                <p:cNvSpPr>
                  <a:spLocks noChangeArrowheads="1"/>
                </p:cNvSpPr>
                <p:nvPr/>
              </p:nvSpPr>
              <p:spPr bwMode="auto">
                <a:xfrm>
                  <a:off x="6291314" y="4352574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1" name="矩形 220"/>
                <p:cNvSpPr>
                  <a:spLocks noChangeArrowheads="1"/>
                </p:cNvSpPr>
                <p:nvPr/>
              </p:nvSpPr>
              <p:spPr bwMode="auto">
                <a:xfrm>
                  <a:off x="4640474" y="519608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2" name="矩形 221"/>
                <p:cNvSpPr>
                  <a:spLocks noChangeArrowheads="1"/>
                </p:cNvSpPr>
                <p:nvPr/>
              </p:nvSpPr>
              <p:spPr bwMode="auto">
                <a:xfrm>
                  <a:off x="546589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3" name="矩形 222"/>
                <p:cNvSpPr>
                  <a:spLocks noChangeArrowheads="1"/>
                </p:cNvSpPr>
                <p:nvPr/>
              </p:nvSpPr>
              <p:spPr bwMode="auto">
                <a:xfrm>
                  <a:off x="6291314" y="519608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4" name="矩形 223"/>
                <p:cNvSpPr>
                  <a:spLocks noChangeArrowheads="1"/>
                </p:cNvSpPr>
                <p:nvPr/>
              </p:nvSpPr>
              <p:spPr bwMode="auto">
                <a:xfrm>
                  <a:off x="4640474" y="6019066"/>
                  <a:ext cx="748691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5" name="矩形 224"/>
                <p:cNvSpPr>
                  <a:spLocks noChangeArrowheads="1"/>
                </p:cNvSpPr>
                <p:nvPr/>
              </p:nvSpPr>
              <p:spPr bwMode="auto">
                <a:xfrm>
                  <a:off x="5465895" y="6019066"/>
                  <a:ext cx="748692" cy="746477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26" name="矩形 225"/>
                <p:cNvSpPr>
                  <a:spLocks noChangeArrowheads="1"/>
                </p:cNvSpPr>
                <p:nvPr/>
              </p:nvSpPr>
              <p:spPr bwMode="auto">
                <a:xfrm>
                  <a:off x="6291314" y="6019066"/>
                  <a:ext cx="748691" cy="746477"/>
                </a:xfrm>
                <a:prstGeom prst="rect">
                  <a:avLst/>
                </a:prstGeom>
                <a:solidFill>
                  <a:srgbClr val="0062AC"/>
                </a:solidFill>
                <a:ln>
                  <a:noFill/>
                </a:ln>
                <a:extLst/>
              </p:spPr>
              <p:txBody>
                <a:bodyPr lIns="56640" tIns="28320" rIns="56640" bIns="28320" anchor="ctr"/>
                <a:lstStyle/>
                <a:p>
                  <a:endParaRPr lang="zh-CN" altLang="en-US" sz="1275" b="1">
                    <a:solidFill>
                      <a:srgbClr val="217435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pic>
              <p:nvPicPr>
                <p:cNvPr id="227" name="图片 1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4335597"/>
                  <a:ext cx="748690" cy="75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8" name="图片 1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4345123"/>
                  <a:ext cx="748691" cy="753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9" name="图片 1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5894" y="5196086"/>
                  <a:ext cx="748691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0" name="图片 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0476" y="6019066"/>
                  <a:ext cx="748690" cy="74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1" name="图片 1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314" y="6028591"/>
                  <a:ext cx="748692" cy="746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线形标注 2(带强调线) 4"/>
                  <p:cNvSpPr>
                    <a:spLocks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noFill/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56640" tIns="28320" rIns="56640" bIns="28320" anchor="ctr"/>
                  <a:lstStyle/>
                  <a:p>
                    <a:pPr lvl="0"/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通过明文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和假设密钥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00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414455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acc>
                      </m:oMath>
                    </a14:m>
                    <a:r>
                      <a:rPr lang="zh-CN" altLang="en-US" sz="2000" dirty="0" smtClean="0">
                        <a:solidFill>
                          <a:srgbClr val="414455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找到检测阶段获取的数据</a:t>
                    </a:r>
                    <a:endPara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73" name="线形标注 2(带强调线)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72200" y="2917386"/>
                    <a:ext cx="3013062" cy="397789"/>
                  </a:xfrm>
                  <a:prstGeom prst="accentCallout2">
                    <a:avLst>
                      <a:gd name="adj1" fmla="val 21366"/>
                      <a:gd name="adj2" fmla="val -1991"/>
                      <a:gd name="adj3" fmla="val 22171"/>
                      <a:gd name="adj4" fmla="val -43032"/>
                      <a:gd name="adj5" fmla="val 22153"/>
                      <a:gd name="adj6" fmla="val -59153"/>
                    </a:avLst>
                  </a:prstGeom>
                  <a:blipFill>
                    <a:blip r:embed="rId9"/>
                    <a:stretch>
                      <a:fillRect t="-138710" r="-175309" b="-153226"/>
                    </a:stretch>
                  </a:blipFill>
                  <a:ln w="15875" cmpd="sng">
                    <a:solidFill>
                      <a:srgbClr val="414455"/>
                    </a:solidFill>
                    <a:miter lim="800000"/>
                    <a:headEnd type="oval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组合 2"/>
            <p:cNvGrpSpPr/>
            <p:nvPr/>
          </p:nvGrpSpPr>
          <p:grpSpPr>
            <a:xfrm>
              <a:off x="5142075" y="1980909"/>
              <a:ext cx="734017" cy="705034"/>
              <a:chOff x="6851518" y="4745057"/>
              <a:chExt cx="1932585" cy="1913020"/>
            </a:xfrm>
          </p:grpSpPr>
          <p:sp>
            <p:nvSpPr>
              <p:cNvPr id="249" name="矩形 248"/>
              <p:cNvSpPr>
                <a:spLocks noChangeArrowheads="1"/>
              </p:cNvSpPr>
              <p:nvPr/>
            </p:nvSpPr>
            <p:spPr bwMode="auto">
              <a:xfrm>
                <a:off x="6851518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0" name="矩形 249"/>
              <p:cNvSpPr>
                <a:spLocks noChangeArrowheads="1"/>
              </p:cNvSpPr>
              <p:nvPr/>
            </p:nvSpPr>
            <p:spPr bwMode="auto">
              <a:xfrm>
                <a:off x="7514618" y="4745057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3" name="矩形 252"/>
              <p:cNvSpPr>
                <a:spLocks noChangeArrowheads="1"/>
              </p:cNvSpPr>
              <p:nvPr/>
            </p:nvSpPr>
            <p:spPr bwMode="auto">
              <a:xfrm>
                <a:off x="8182644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4" name="矩形 253"/>
              <p:cNvSpPr>
                <a:spLocks noChangeArrowheads="1"/>
              </p:cNvSpPr>
              <p:nvPr/>
            </p:nvSpPr>
            <p:spPr bwMode="auto">
              <a:xfrm>
                <a:off x="6851518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5" name="矩形 254"/>
              <p:cNvSpPr>
                <a:spLocks noChangeArrowheads="1"/>
              </p:cNvSpPr>
              <p:nvPr/>
            </p:nvSpPr>
            <p:spPr bwMode="auto">
              <a:xfrm>
                <a:off x="7514618" y="539677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6" name="矩形 255"/>
              <p:cNvSpPr>
                <a:spLocks noChangeArrowheads="1"/>
              </p:cNvSpPr>
              <p:nvPr/>
            </p:nvSpPr>
            <p:spPr bwMode="auto">
              <a:xfrm>
                <a:off x="8182644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7" name="矩形 256"/>
              <p:cNvSpPr>
                <a:spLocks noChangeArrowheads="1"/>
              </p:cNvSpPr>
              <p:nvPr/>
            </p:nvSpPr>
            <p:spPr bwMode="auto">
              <a:xfrm>
                <a:off x="6851518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8" name="矩形 257"/>
              <p:cNvSpPr>
                <a:spLocks noChangeArrowheads="1"/>
              </p:cNvSpPr>
              <p:nvPr/>
            </p:nvSpPr>
            <p:spPr bwMode="auto">
              <a:xfrm>
                <a:off x="7514618" y="605602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9" name="矩形 258"/>
              <p:cNvSpPr>
                <a:spLocks noChangeArrowheads="1"/>
              </p:cNvSpPr>
              <p:nvPr/>
            </p:nvSpPr>
            <p:spPr bwMode="auto">
              <a:xfrm>
                <a:off x="8182644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5134476" y="4476389"/>
              <a:ext cx="734017" cy="705034"/>
              <a:chOff x="6851518" y="4745057"/>
              <a:chExt cx="1932585" cy="1913020"/>
            </a:xfrm>
          </p:grpSpPr>
          <p:sp>
            <p:nvSpPr>
              <p:cNvPr id="261" name="矩形 260"/>
              <p:cNvSpPr>
                <a:spLocks noChangeArrowheads="1"/>
              </p:cNvSpPr>
              <p:nvPr/>
            </p:nvSpPr>
            <p:spPr bwMode="auto">
              <a:xfrm>
                <a:off x="6851518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2" name="矩形 261"/>
              <p:cNvSpPr>
                <a:spLocks noChangeArrowheads="1"/>
              </p:cNvSpPr>
              <p:nvPr/>
            </p:nvSpPr>
            <p:spPr bwMode="auto">
              <a:xfrm>
                <a:off x="7514618" y="4745057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3" name="矩形 262"/>
              <p:cNvSpPr>
                <a:spLocks noChangeArrowheads="1"/>
              </p:cNvSpPr>
              <p:nvPr/>
            </p:nvSpPr>
            <p:spPr bwMode="auto">
              <a:xfrm>
                <a:off x="8182644" y="475211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4" name="矩形 263"/>
              <p:cNvSpPr>
                <a:spLocks noChangeArrowheads="1"/>
              </p:cNvSpPr>
              <p:nvPr/>
            </p:nvSpPr>
            <p:spPr bwMode="auto">
              <a:xfrm>
                <a:off x="6851518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5" name="矩形 264"/>
              <p:cNvSpPr>
                <a:spLocks noChangeArrowheads="1"/>
              </p:cNvSpPr>
              <p:nvPr/>
            </p:nvSpPr>
            <p:spPr bwMode="auto">
              <a:xfrm>
                <a:off x="7514618" y="5396779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6" name="矩形 265"/>
              <p:cNvSpPr>
                <a:spLocks noChangeArrowheads="1"/>
              </p:cNvSpPr>
              <p:nvPr/>
            </p:nvSpPr>
            <p:spPr bwMode="auto">
              <a:xfrm>
                <a:off x="8182644" y="540384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7" name="矩形 266"/>
              <p:cNvSpPr>
                <a:spLocks noChangeArrowheads="1"/>
              </p:cNvSpPr>
              <p:nvPr/>
            </p:nvSpPr>
            <p:spPr bwMode="auto">
              <a:xfrm>
                <a:off x="6851518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8" name="矩形 267"/>
              <p:cNvSpPr>
                <a:spLocks noChangeArrowheads="1"/>
              </p:cNvSpPr>
              <p:nvPr/>
            </p:nvSpPr>
            <p:spPr bwMode="auto">
              <a:xfrm>
                <a:off x="7514618" y="6056021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9" name="矩形 268"/>
              <p:cNvSpPr>
                <a:spLocks noChangeArrowheads="1"/>
              </p:cNvSpPr>
              <p:nvPr/>
            </p:nvSpPr>
            <p:spPr bwMode="auto">
              <a:xfrm>
                <a:off x="8182644" y="6063083"/>
                <a:ext cx="601459" cy="594994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739154" y="1979441"/>
              <a:ext cx="731244" cy="703899"/>
              <a:chOff x="7262037" y="1795572"/>
              <a:chExt cx="812484" cy="805129"/>
            </a:xfrm>
          </p:grpSpPr>
          <p:pic>
            <p:nvPicPr>
              <p:cNvPr id="238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2037" y="1795573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9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1091" y="1795573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0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471" y="179557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2037" y="207133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1091" y="207133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471" y="2071331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4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2037" y="234298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1091" y="234298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471" y="2342981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7" name="丁字箭头 246"/>
            <p:cNvSpPr/>
            <p:nvPr/>
          </p:nvSpPr>
          <p:spPr>
            <a:xfrm rot="10800000">
              <a:off x="5998250" y="2290294"/>
              <a:ext cx="561731" cy="625614"/>
            </a:xfrm>
            <a:prstGeom prst="leftRigh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8" name="组合 247"/>
            <p:cNvGrpSpPr/>
            <p:nvPr/>
          </p:nvGrpSpPr>
          <p:grpSpPr>
            <a:xfrm>
              <a:off x="6739154" y="4478073"/>
              <a:ext cx="731244" cy="703899"/>
              <a:chOff x="7262037" y="1795572"/>
              <a:chExt cx="812484" cy="805129"/>
            </a:xfrm>
          </p:grpSpPr>
          <p:pic>
            <p:nvPicPr>
              <p:cNvPr id="25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2037" y="1795573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2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1091" y="1795573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471" y="179557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2037" y="207133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1091" y="207133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471" y="2071331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2037" y="234298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1091" y="2342982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471" y="2342981"/>
                <a:ext cx="260050" cy="25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7" name="丁字箭头 276"/>
            <p:cNvSpPr/>
            <p:nvPr/>
          </p:nvSpPr>
          <p:spPr>
            <a:xfrm>
              <a:off x="5990690" y="4318862"/>
              <a:ext cx="561731" cy="625614"/>
            </a:xfrm>
            <a:prstGeom prst="leftRigh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41"/>
                <p:cNvSpPr txBox="1"/>
                <p:nvPr/>
              </p:nvSpPr>
              <p:spPr>
                <a:xfrm>
                  <a:off x="7364209" y="3020402"/>
                  <a:ext cx="1779791" cy="1237807"/>
                </a:xfrm>
                <a:prstGeom prst="rect">
                  <a:avLst/>
                </a:prstGeom>
                <a:noFill/>
              </p:spPr>
              <p:txBody>
                <a:bodyPr wrap="square" lIns="60926" tIns="30464" rIns="60926" bIns="30464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求平均值得到</a:t>
                  </a:r>
                  <a:r>
                    <a: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>
                      <a:solidFill>
                        <a:srgbClr val="414455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的度量分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𝑚</m:t>
                          </m:r>
                        </m:e>
                      </m:acc>
                    </m:oMath>
                  </a14:m>
                  <a:endParaRPr lang="zh-CN" altLang="en-US" sz="2000" dirty="0">
                    <a:solidFill>
                      <a:srgbClr val="414455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78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209" y="3020402"/>
                  <a:ext cx="1779791" cy="1237807"/>
                </a:xfrm>
                <a:prstGeom prst="rect">
                  <a:avLst/>
                </a:prstGeom>
                <a:blipFill>
                  <a:blip r:embed="rId10"/>
                  <a:stretch>
                    <a:fillRect l="-5137" t="-980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TextBox 41"/>
            <p:cNvSpPr txBox="1"/>
            <p:nvPr/>
          </p:nvSpPr>
          <p:spPr>
            <a:xfrm>
              <a:off x="5255725" y="2955725"/>
              <a:ext cx="1391298" cy="1261852"/>
            </a:xfrm>
            <a:prstGeom prst="rect">
              <a:avLst/>
            </a:prstGeom>
            <a:noFill/>
          </p:spPr>
          <p:txBody>
            <a:bodyPr wrap="square" lIns="60926" tIns="30464" rIns="60926" bIns="30464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rgbClr val="414455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与标准数据进行</a:t>
              </a:r>
              <a:r>
                <a:rPr lang="en-US" altLang="zh-CN" sz="2000" dirty="0" smtClean="0">
                  <a:solidFill>
                    <a:srgbClr val="414455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KS</a:t>
              </a:r>
              <a:r>
                <a:rPr lang="zh-CN" altLang="en-US" sz="2000" dirty="0" smtClean="0">
                  <a:solidFill>
                    <a:srgbClr val="414455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检验</a:t>
              </a:r>
              <a:endParaRPr lang="zh-CN" altLang="en-US" sz="2000" dirty="0">
                <a:solidFill>
                  <a:srgbClr val="414455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0" name="AutoShape 21"/>
            <p:cNvSpPr>
              <a:spLocks noChangeArrowheads="1"/>
            </p:cNvSpPr>
            <p:nvPr/>
          </p:nvSpPr>
          <p:spPr bwMode="auto">
            <a:xfrm rot="10800000" flipH="1">
              <a:off x="6796022" y="3196999"/>
              <a:ext cx="386720" cy="677356"/>
            </a:xfrm>
            <a:prstGeom prst="rightArrow">
              <a:avLst>
                <a:gd name="adj1" fmla="val 50000"/>
                <a:gd name="adj2" fmla="val 29014"/>
              </a:avLst>
            </a:prstGeom>
            <a:solidFill>
              <a:srgbClr val="414455"/>
            </a:solidFill>
            <a:ln w="3175" algn="ctr">
              <a:solidFill>
                <a:srgbClr val="D7D7D7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vert="eaVert" lIns="0" tIns="40606" rIns="0" bIns="40606" anchor="ctr"/>
            <a:lstStyle/>
            <a:p>
              <a:pPr fontAlgn="base">
                <a:lnSpc>
                  <a:spcPct val="120000"/>
                </a:lnSpc>
                <a:spcBef>
                  <a:spcPts val="533"/>
                </a:spcBef>
                <a:spcAft>
                  <a:spcPts val="533"/>
                </a:spcAft>
                <a:defRPr/>
              </a:pPr>
              <a:endParaRPr lang="en-US" sz="2475" kern="0" dirty="0">
                <a:solidFill>
                  <a:sysClr val="window" lastClr="FFFFFF"/>
                </a:solidFill>
                <a:latin typeface="Impac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9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83886"/>
              </p:ext>
            </p:extLst>
          </p:nvPr>
        </p:nvGraphicFramePr>
        <p:xfrm>
          <a:off x="2209799" y="2379800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m-1</a:t>
                      </a:r>
                      <a:endParaRPr lang="zh-CN" altLang="en-US" sz="1050" b="0" i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</a:t>
                      </a:r>
                      <a:endParaRPr lang="zh-CN" altLang="en-US" sz="1050" b="0" i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62601"/>
              </p:ext>
            </p:extLst>
          </p:nvPr>
        </p:nvGraphicFramePr>
        <p:xfrm>
          <a:off x="5305839" y="1629941"/>
          <a:ext cx="1194351" cy="325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6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42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77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rot="10800000" flipV="1">
            <a:off x="3205371" y="1811407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0800000" flipV="1">
            <a:off x="3205371" y="2171700"/>
            <a:ext cx="2100468" cy="39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>
            <a:off x="3205371" y="2564296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3205371" y="2564296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205371" y="2564293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3205371" y="2564293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0800000"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3205371" y="2564294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0800000">
            <a:off x="3205371" y="2564294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 flipV="1">
            <a:off x="3205371" y="1811407"/>
            <a:ext cx="2100468" cy="112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0800000" flipV="1">
            <a:off x="3205371" y="2171700"/>
            <a:ext cx="2100468" cy="76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3205371" y="2623930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0800000">
            <a:off x="3205371" y="2940740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3205371" y="2940740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10800000">
            <a:off x="3205371" y="2940741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3205371" y="2940741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3205372" y="2940741"/>
            <a:ext cx="2100465" cy="183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rot="10800000" flipV="1">
            <a:off x="3205371" y="1811407"/>
            <a:ext cx="2100468" cy="188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rot="10800000" flipV="1">
            <a:off x="3205371" y="2171700"/>
            <a:ext cx="2100468" cy="152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rot="10800000" flipV="1">
            <a:off x="3205371" y="2564293"/>
            <a:ext cx="2100468" cy="112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rot="10800000" flipV="1">
            <a:off x="3205371" y="2940740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rot="10800000" flipV="1">
            <a:off x="3205371" y="3578087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rot="10800000">
            <a:off x="3205371" y="3692388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rot="10800000">
            <a:off x="3205371" y="3692388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rot="10800000">
            <a:off x="3205371" y="3692388"/>
            <a:ext cx="2100468" cy="10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rot="10800000" flipV="1">
            <a:off x="3205371" y="1811407"/>
            <a:ext cx="2100468" cy="223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rot="10800000" flipV="1">
            <a:off x="3205371" y="2171700"/>
            <a:ext cx="2100468" cy="187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 rot="10800000" flipV="1">
            <a:off x="3205371" y="2623930"/>
            <a:ext cx="2100468" cy="142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rot="10800000" flipV="1">
            <a:off x="3205371" y="2940740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rot="10800000" flipV="1">
            <a:off x="3205371" y="3578087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 rot="10800000">
            <a:off x="3205371" y="4047711"/>
            <a:ext cx="2100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 rot="10800000">
            <a:off x="3263349" y="4047711"/>
            <a:ext cx="2042490" cy="3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 rot="10800000">
            <a:off x="3205371" y="4047711"/>
            <a:ext cx="2100468" cy="7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 rot="60000">
            <a:off x="2355160" y="4267382"/>
            <a:ext cx="704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</a:p>
        </p:txBody>
      </p:sp>
      <p:sp>
        <p:nvSpPr>
          <p:cNvPr id="452" name="文本框 451"/>
          <p:cNvSpPr txBox="1"/>
          <p:nvPr/>
        </p:nvSpPr>
        <p:spPr>
          <a:xfrm rot="60000">
            <a:off x="5445606" y="4972016"/>
            <a:ext cx="914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035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12475"/>
              </p:ext>
            </p:extLst>
          </p:nvPr>
        </p:nvGraphicFramePr>
        <p:xfrm>
          <a:off x="3294112" y="2088042"/>
          <a:ext cx="995570" cy="147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295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  <a:endParaRPr lang="zh-CN" altLang="en-US" sz="105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m-1</a:t>
                      </a:r>
                      <a:endParaRPr lang="zh-CN" altLang="en-US" sz="105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m</a:t>
                      </a:r>
                      <a:endParaRPr lang="zh-CN" altLang="en-US" sz="105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75694"/>
              </p:ext>
            </p:extLst>
          </p:nvPr>
        </p:nvGraphicFramePr>
        <p:xfrm>
          <a:off x="6330797" y="1413785"/>
          <a:ext cx="1313057" cy="2943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57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2320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lang="en-US" altLang="zh-CN" sz="105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endParaRPr lang="zh-CN" altLang="en-US" sz="105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141404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m-1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m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n(m-1)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275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n(m-1)+1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796915"/>
                  </a:ext>
                </a:extLst>
              </a:tr>
              <a:tr h="282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n(m-1)+m-1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nm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sp>
        <p:nvSpPr>
          <p:cNvPr id="451" name="文本框 450"/>
          <p:cNvSpPr txBox="1"/>
          <p:nvPr/>
        </p:nvSpPr>
        <p:spPr>
          <a:xfrm>
            <a:off x="3437310" y="3687140"/>
            <a:ext cx="704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endParaRPr lang="zh-CN" altLang="en-US" sz="10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2" name="文本框 451"/>
          <p:cNvSpPr txBox="1"/>
          <p:nvPr/>
        </p:nvSpPr>
        <p:spPr>
          <a:xfrm>
            <a:off x="6728788" y="4451088"/>
            <a:ext cx="517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endParaRPr lang="zh-CN" altLang="en-US" sz="10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289682" y="1504812"/>
            <a:ext cx="2041115" cy="7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289682" y="1807484"/>
            <a:ext cx="2041115" cy="71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289682" y="2273884"/>
            <a:ext cx="2041116" cy="85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289681" y="2590998"/>
            <a:ext cx="2041116" cy="8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4289682" y="2259975"/>
            <a:ext cx="2041115" cy="85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4289682" y="2544257"/>
            <a:ext cx="2041115" cy="86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4289678" y="3123963"/>
            <a:ext cx="2041120" cy="82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4289678" y="3413938"/>
            <a:ext cx="2041120" cy="82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87354"/>
              </p:ext>
            </p:extLst>
          </p:nvPr>
        </p:nvGraphicFramePr>
        <p:xfrm>
          <a:off x="3294112" y="5802728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lang="zh-CN" altLang="en-US" sz="1050" b="1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m-1</a:t>
                      </a:r>
                      <a:endParaRPr lang="zh-CN" altLang="en-US" sz="1050" b="1" baseline="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</a:t>
                      </a:r>
                      <a:endParaRPr lang="zh-CN" altLang="en-US" sz="1050" b="1" baseline="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27429"/>
              </p:ext>
            </p:extLst>
          </p:nvPr>
        </p:nvGraphicFramePr>
        <p:xfrm>
          <a:off x="6390152" y="5052869"/>
          <a:ext cx="1194351" cy="325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6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42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n-3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n-2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77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59" name="直接箭头连接符 58"/>
          <p:cNvCxnSpPr/>
          <p:nvPr/>
        </p:nvCxnSpPr>
        <p:spPr>
          <a:xfrm rot="10800000" flipV="1">
            <a:off x="4289684" y="5234335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 flipV="1">
            <a:off x="4289684" y="5594628"/>
            <a:ext cx="2100468" cy="39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10800000">
            <a:off x="4289684" y="5987224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10800000">
            <a:off x="4289684" y="5987224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4289684" y="5987224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0800000">
            <a:off x="4289684" y="5987223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10800000">
            <a:off x="4289684" y="5987221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0800000">
            <a:off x="4289684" y="5987221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10800000">
            <a:off x="4289684" y="5987224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10800000">
            <a:off x="4289684" y="5987223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0800000">
            <a:off x="4289684" y="5987222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rot="10800000">
            <a:off x="4289684" y="5987222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10800000" flipV="1">
            <a:off x="4289684" y="5234335"/>
            <a:ext cx="2100468" cy="1129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rot="10800000" flipV="1">
            <a:off x="4289684" y="5594628"/>
            <a:ext cx="2100468" cy="769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10800000" flipV="1">
            <a:off x="4289684" y="6046858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10800000">
            <a:off x="4289684" y="6363668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10800000">
            <a:off x="4289684" y="6363668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10800000">
            <a:off x="4289684" y="6363669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rot="10800000">
            <a:off x="4289684" y="6363669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4289685" y="6363669"/>
            <a:ext cx="2100465" cy="1830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10800000" flipV="1">
            <a:off x="4289684" y="5234335"/>
            <a:ext cx="2100468" cy="188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10800000" flipV="1">
            <a:off x="4289684" y="5594628"/>
            <a:ext cx="2100468" cy="1520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0800000" flipV="1">
            <a:off x="4289684" y="5987221"/>
            <a:ext cx="2100468" cy="1128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10800000" flipV="1">
            <a:off x="4289684" y="6363668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10800000" flipV="1">
            <a:off x="4289684" y="7001015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800000">
            <a:off x="4289684" y="7115316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0800000">
            <a:off x="4289684" y="7115316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0800000">
            <a:off x="4289684" y="7115316"/>
            <a:ext cx="2100468" cy="1078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10800000" flipV="1">
            <a:off x="4289684" y="5234335"/>
            <a:ext cx="2100468" cy="2236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rot="10800000" flipV="1">
            <a:off x="4289684" y="5594628"/>
            <a:ext cx="2100468" cy="1876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rot="10800000" flipV="1">
            <a:off x="4289684" y="6046858"/>
            <a:ext cx="2100468" cy="1423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10800000" flipV="1">
            <a:off x="4289684" y="6363668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10800000" flipV="1">
            <a:off x="4289684" y="7001015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10800000">
            <a:off x="4289684" y="7470639"/>
            <a:ext cx="21004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10800000">
            <a:off x="4347662" y="7470639"/>
            <a:ext cx="2042490" cy="34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10800000">
            <a:off x="4289684" y="7470639"/>
            <a:ext cx="2100468" cy="723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 rot="60000">
            <a:off x="3439473" y="7690310"/>
            <a:ext cx="704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缓存</a:t>
            </a:r>
          </a:p>
        </p:txBody>
      </p:sp>
      <p:sp>
        <p:nvSpPr>
          <p:cNvPr id="98" name="文本框 97"/>
          <p:cNvSpPr txBox="1"/>
          <p:nvPr/>
        </p:nvSpPr>
        <p:spPr>
          <a:xfrm rot="60000">
            <a:off x="6529919" y="8394944"/>
            <a:ext cx="914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7833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414" y="2226469"/>
            <a:ext cx="356517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0646" y="1744106"/>
            <a:ext cx="3091071" cy="308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0622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0624" y="265789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0623" y="346296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0622" y="4238214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0646" y="3081996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2211453" y="2319960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2211454" y="312503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2211453" y="3930100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30621" y="110581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0646" y="4945510"/>
            <a:ext cx="3091071" cy="3102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30622" y="50838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30624" y="588893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3062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30622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10646" y="6313044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17" idx="0"/>
          </p:cNvCxnSpPr>
          <p:nvPr/>
        </p:nvCxnSpPr>
        <p:spPr>
          <a:xfrm>
            <a:off x="2211453" y="5551008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 flipH="1">
            <a:off x="2211454" y="635607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0" idx="0"/>
          </p:cNvCxnSpPr>
          <p:nvPr/>
        </p:nvCxnSpPr>
        <p:spPr>
          <a:xfrm flipH="1">
            <a:off x="2211453" y="7161148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127587" y="-2321960"/>
            <a:ext cx="461665" cy="16448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122222222222222222222222222222222222222222222222222222222222222222222222222222222222222222222222222222222222222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2"/>
            <a:endCxn id="16" idx="0"/>
          </p:cNvCxnSpPr>
          <p:nvPr/>
        </p:nvCxnSpPr>
        <p:spPr>
          <a:xfrm>
            <a:off x="2211453" y="4705353"/>
            <a:ext cx="0" cy="37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0646" y="8186128"/>
            <a:ext cx="3091071" cy="231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30622" y="83199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30624" y="912503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30622" y="99184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</a:t>
            </a:r>
            <a:r>
              <a:rPr lang="zh-CN" altLang="en-US" dirty="0"/>
              <a:t>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0646" y="9155295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2" idx="2"/>
            <a:endCxn id="33" idx="0"/>
          </p:cNvCxnSpPr>
          <p:nvPr/>
        </p:nvCxnSpPr>
        <p:spPr>
          <a:xfrm>
            <a:off x="2211453" y="8787101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  <a:endCxn id="34" idx="0"/>
          </p:cNvCxnSpPr>
          <p:nvPr/>
        </p:nvCxnSpPr>
        <p:spPr>
          <a:xfrm flipH="1">
            <a:off x="2211453" y="9592171"/>
            <a:ext cx="2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2"/>
            <a:endCxn id="32" idx="0"/>
          </p:cNvCxnSpPr>
          <p:nvPr/>
        </p:nvCxnSpPr>
        <p:spPr>
          <a:xfrm>
            <a:off x="2211453" y="7936401"/>
            <a:ext cx="0" cy="38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</p:cNvCxnSpPr>
          <p:nvPr/>
        </p:nvCxnSpPr>
        <p:spPr>
          <a:xfrm>
            <a:off x="2256182" y="10499110"/>
            <a:ext cx="0" cy="5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79713" y="11098945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50" name="直接箭头连接符 49"/>
          <p:cNvCxnSpPr>
            <a:stCxn id="21" idx="2"/>
            <a:endCxn id="5" idx="0"/>
          </p:cNvCxnSpPr>
          <p:nvPr/>
        </p:nvCxnSpPr>
        <p:spPr>
          <a:xfrm>
            <a:off x="2211452" y="1572956"/>
            <a:ext cx="1" cy="2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749279" y="-7653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2"/>
            <a:endCxn id="21" idx="0"/>
          </p:cNvCxnSpPr>
          <p:nvPr/>
        </p:nvCxnSpPr>
        <p:spPr>
          <a:xfrm>
            <a:off x="2211451" y="638678"/>
            <a:ext cx="1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160762" y="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998259" y="964096"/>
            <a:ext cx="2946957" cy="230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790905" y="110839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790904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90906" y="264439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逆行移位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938628" y="1898368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998260" y="6620714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81574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15743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815744" y="8319961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815742" y="912503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998260" y="7950629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815741" y="9918468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998260" y="3383035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815743" y="345633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815743" y="423158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815744" y="5082282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6815742" y="588735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998260" y="4712950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009563" y="-3321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116" name="直接箭头连接符 115"/>
          <p:cNvCxnSpPr>
            <a:stCxn id="58" idx="0"/>
            <a:endCxn id="114" idx="2"/>
          </p:cNvCxnSpPr>
          <p:nvPr/>
        </p:nvCxnSpPr>
        <p:spPr>
          <a:xfrm flipH="1" flipV="1">
            <a:off x="7471735" y="613120"/>
            <a:ext cx="1" cy="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890286" y="11106751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120" name="直接箭头连接符 119"/>
          <p:cNvCxnSpPr>
            <a:stCxn id="118" idx="0"/>
            <a:endCxn id="91" idx="2"/>
          </p:cNvCxnSpPr>
          <p:nvPr/>
        </p:nvCxnSpPr>
        <p:spPr>
          <a:xfrm flipV="1">
            <a:off x="7496571" y="10385607"/>
            <a:ext cx="1" cy="72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91" idx="0"/>
            <a:endCxn id="77" idx="2"/>
          </p:cNvCxnSpPr>
          <p:nvPr/>
        </p:nvCxnSpPr>
        <p:spPr>
          <a:xfrm flipV="1">
            <a:off x="7496572" y="9592170"/>
            <a:ext cx="1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77" idx="0"/>
            <a:endCxn id="76" idx="2"/>
          </p:cNvCxnSpPr>
          <p:nvPr/>
        </p:nvCxnSpPr>
        <p:spPr>
          <a:xfrm flipV="1">
            <a:off x="7496573" y="878710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6" idx="0"/>
            <a:endCxn id="75" idx="2"/>
          </p:cNvCxnSpPr>
          <p:nvPr/>
        </p:nvCxnSpPr>
        <p:spPr>
          <a:xfrm flipV="1">
            <a:off x="7496574" y="7936401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5" idx="0"/>
            <a:endCxn id="74" idx="2"/>
          </p:cNvCxnSpPr>
          <p:nvPr/>
        </p:nvCxnSpPr>
        <p:spPr>
          <a:xfrm flipV="1">
            <a:off x="7496574" y="7161148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74" idx="0"/>
            <a:endCxn id="101" idx="2"/>
          </p:cNvCxnSpPr>
          <p:nvPr/>
        </p:nvCxnSpPr>
        <p:spPr>
          <a:xfrm flipH="1" flipV="1">
            <a:off x="7496573" y="6354491"/>
            <a:ext cx="1" cy="33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1" idx="0"/>
            <a:endCxn id="100" idx="2"/>
          </p:cNvCxnSpPr>
          <p:nvPr/>
        </p:nvCxnSpPr>
        <p:spPr>
          <a:xfrm flipV="1">
            <a:off x="7496573" y="5549421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0" idx="0"/>
            <a:endCxn id="99" idx="2"/>
          </p:cNvCxnSpPr>
          <p:nvPr/>
        </p:nvCxnSpPr>
        <p:spPr>
          <a:xfrm flipV="1">
            <a:off x="7496574" y="4698722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99" idx="0"/>
            <a:endCxn id="98" idx="2"/>
          </p:cNvCxnSpPr>
          <p:nvPr/>
        </p:nvCxnSpPr>
        <p:spPr>
          <a:xfrm flipV="1">
            <a:off x="7496574" y="3923469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8" idx="0"/>
          </p:cNvCxnSpPr>
          <p:nvPr/>
        </p:nvCxnSpPr>
        <p:spPr>
          <a:xfrm flipH="1" flipV="1">
            <a:off x="7496570" y="3118399"/>
            <a:ext cx="4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60" idx="0"/>
            <a:endCxn id="59" idx="2"/>
          </p:cNvCxnSpPr>
          <p:nvPr/>
        </p:nvCxnSpPr>
        <p:spPr>
          <a:xfrm flipH="1" flipV="1">
            <a:off x="7471735" y="2319960"/>
            <a:ext cx="2" cy="32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59" idx="0"/>
            <a:endCxn id="58" idx="2"/>
          </p:cNvCxnSpPr>
          <p:nvPr/>
        </p:nvCxnSpPr>
        <p:spPr>
          <a:xfrm flipV="1">
            <a:off x="7471735" y="1575538"/>
            <a:ext cx="1" cy="27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4379421" y="-68467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密钥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4379421" y="115182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W[0,3]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4379421" y="432360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W[4,7]</a:t>
            </a:r>
            <a:endParaRPr lang="zh-CN" altLang="en-US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17289" y="7562095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W[36,39]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4390597" y="9964480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W[40,33]</a:t>
            </a:r>
            <a:endParaRPr lang="zh-CN" altLang="en-US" dirty="0"/>
          </a:p>
        </p:txBody>
      </p:sp>
      <p:cxnSp>
        <p:nvCxnSpPr>
          <p:cNvPr id="162" name="直接箭头连接符 161"/>
          <p:cNvCxnSpPr>
            <a:stCxn id="55" idx="2"/>
            <a:endCxn id="157" idx="0"/>
          </p:cNvCxnSpPr>
          <p:nvPr/>
        </p:nvCxnSpPr>
        <p:spPr>
          <a:xfrm>
            <a:off x="4841593" y="467139"/>
            <a:ext cx="6830" cy="6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/>
          <p:nvPr/>
        </p:nvCxnSpPr>
        <p:spPr>
          <a:xfrm rot="5400000">
            <a:off x="106074" y="4856649"/>
            <a:ext cx="8797040" cy="674002"/>
          </a:xfrm>
          <a:prstGeom prst="bentConnector3">
            <a:avLst>
              <a:gd name="adj1" fmla="val -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endCxn id="158" idx="0"/>
          </p:cNvCxnSpPr>
          <p:nvPr/>
        </p:nvCxnSpPr>
        <p:spPr>
          <a:xfrm>
            <a:off x="4157657" y="3930051"/>
            <a:ext cx="690766" cy="354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endCxn id="159" idx="0"/>
          </p:cNvCxnSpPr>
          <p:nvPr/>
        </p:nvCxnSpPr>
        <p:spPr>
          <a:xfrm>
            <a:off x="4194285" y="7236494"/>
            <a:ext cx="788917" cy="25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endCxn id="160" idx="0"/>
          </p:cNvCxnSpPr>
          <p:nvPr/>
        </p:nvCxnSpPr>
        <p:spPr>
          <a:xfrm>
            <a:off x="4167593" y="9524627"/>
            <a:ext cx="788917" cy="439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57" idx="3"/>
            <a:endCxn id="58" idx="1"/>
          </p:cNvCxnSpPr>
          <p:nvPr/>
        </p:nvCxnSpPr>
        <p:spPr>
          <a:xfrm>
            <a:off x="5317425" y="1339386"/>
            <a:ext cx="1473480" cy="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57" idx="1"/>
            <a:endCxn id="21" idx="3"/>
          </p:cNvCxnSpPr>
          <p:nvPr/>
        </p:nvCxnSpPr>
        <p:spPr>
          <a:xfrm flipH="1">
            <a:off x="2892282" y="1339386"/>
            <a:ext cx="1487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8" idx="3"/>
            <a:endCxn id="99" idx="1"/>
          </p:cNvCxnSpPr>
          <p:nvPr/>
        </p:nvCxnSpPr>
        <p:spPr>
          <a:xfrm flipV="1">
            <a:off x="5317425" y="4465153"/>
            <a:ext cx="1498318" cy="2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1"/>
            <a:endCxn id="8" idx="3"/>
          </p:cNvCxnSpPr>
          <p:nvPr/>
        </p:nvCxnSpPr>
        <p:spPr>
          <a:xfrm flipH="1" flipV="1">
            <a:off x="2892283" y="4471784"/>
            <a:ext cx="1487138" cy="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59" idx="3"/>
            <a:endCxn id="75" idx="1"/>
          </p:cNvCxnSpPr>
          <p:nvPr/>
        </p:nvCxnSpPr>
        <p:spPr>
          <a:xfrm flipV="1">
            <a:off x="5549115" y="7702832"/>
            <a:ext cx="1266628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159" idx="1"/>
            <a:endCxn id="20" idx="3"/>
          </p:cNvCxnSpPr>
          <p:nvPr/>
        </p:nvCxnSpPr>
        <p:spPr>
          <a:xfrm flipH="1" flipV="1">
            <a:off x="2892283" y="7702832"/>
            <a:ext cx="1525006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0" idx="3"/>
            <a:endCxn id="91" idx="1"/>
          </p:cNvCxnSpPr>
          <p:nvPr/>
        </p:nvCxnSpPr>
        <p:spPr>
          <a:xfrm>
            <a:off x="5522423" y="10149146"/>
            <a:ext cx="1293318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0" idx="1"/>
            <a:endCxn id="34" idx="3"/>
          </p:cNvCxnSpPr>
          <p:nvPr/>
        </p:nvCxnSpPr>
        <p:spPr>
          <a:xfrm flipH="1">
            <a:off x="2892283" y="10149146"/>
            <a:ext cx="1498314" cy="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 flipV="1">
            <a:off x="477078" y="11476083"/>
            <a:ext cx="8885583" cy="7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649890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加密过程</a:t>
            </a:r>
            <a:endParaRPr lang="zh-CN" altLang="en-US" b="1" dirty="0"/>
          </a:p>
        </p:txBody>
      </p:sp>
      <p:sp>
        <p:nvSpPr>
          <p:cNvPr id="211" name="文本框 210"/>
          <p:cNvSpPr txBox="1"/>
          <p:nvPr/>
        </p:nvSpPr>
        <p:spPr>
          <a:xfrm>
            <a:off x="6907695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解密</a:t>
            </a:r>
            <a:r>
              <a:rPr lang="zh-CN" altLang="en-US" b="1" dirty="0" smtClean="0"/>
              <a:t>过程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92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9802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0804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01806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0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19802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0804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01806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0" y="3645876"/>
            <a:ext cx="5007214" cy="706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L2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2"/>
            <a:endCxn id="8" idx="0"/>
          </p:cNvCxnSpPr>
          <p:nvPr/>
        </p:nvCxnSpPr>
        <p:spPr>
          <a:xfrm>
            <a:off x="2395904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9" idx="0"/>
          </p:cNvCxnSpPr>
          <p:nvPr/>
        </p:nvCxnSpPr>
        <p:spPr>
          <a:xfrm>
            <a:off x="3686906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2"/>
            <a:endCxn id="10" idx="0"/>
          </p:cNvCxnSpPr>
          <p:nvPr/>
        </p:nvCxnSpPr>
        <p:spPr>
          <a:xfrm>
            <a:off x="4977908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11" idx="0"/>
          </p:cNvCxnSpPr>
          <p:nvPr/>
        </p:nvCxnSpPr>
        <p:spPr>
          <a:xfrm>
            <a:off x="6268910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2"/>
          </p:cNvCxnSpPr>
          <p:nvPr/>
        </p:nvCxnSpPr>
        <p:spPr>
          <a:xfrm>
            <a:off x="2395904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</p:cNvCxnSpPr>
          <p:nvPr/>
        </p:nvCxnSpPr>
        <p:spPr>
          <a:xfrm>
            <a:off x="3686906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</p:cNvCxnSpPr>
          <p:nvPr/>
        </p:nvCxnSpPr>
        <p:spPr>
          <a:xfrm>
            <a:off x="4977908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2"/>
          </p:cNvCxnSpPr>
          <p:nvPr/>
        </p:nvCxnSpPr>
        <p:spPr>
          <a:xfrm>
            <a:off x="6268910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6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51417"/>
              </p:ext>
            </p:extLst>
          </p:nvPr>
        </p:nvGraphicFramePr>
        <p:xfrm>
          <a:off x="829408" y="0"/>
          <a:ext cx="6248400" cy="344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44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err="1" smtClean="0"/>
                        <a:t>p0</a:t>
                      </a:r>
                      <a:endParaRPr lang="zh-CN" altLang="en-US" sz="1050" b="0" i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79624"/>
              </p:ext>
            </p:extLst>
          </p:nvPr>
        </p:nvGraphicFramePr>
        <p:xfrm>
          <a:off x="829408" y="803031"/>
          <a:ext cx="6248400" cy="32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23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err="1" smtClean="0"/>
                        <a:t>k0</a:t>
                      </a:r>
                      <a:endParaRPr lang="zh-CN" altLang="en-US" sz="1050" b="0" i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k15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2635"/>
              </p:ext>
            </p:extLst>
          </p:nvPr>
        </p:nvGraphicFramePr>
        <p:xfrm>
          <a:off x="829406" y="2109178"/>
          <a:ext cx="6096000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92338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23597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64601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1100177"/>
                    </a:ext>
                  </a:extLst>
                </a:gridCol>
              </a:tblGrid>
              <a:tr h="1531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aseline="0" dirty="0" smtClean="0"/>
                        <a:t>索引表</a:t>
                      </a:r>
                      <a:r>
                        <a:rPr lang="en-US" altLang="zh-CN" sz="1050" baseline="0" dirty="0" err="1" smtClean="0"/>
                        <a:t>T1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索引表</a:t>
                      </a: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索引表</a:t>
                      </a: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索引表</a:t>
                      </a:r>
                      <a:r>
                        <a:rPr kumimoji="0" lang="en-US" altLang="zh-CN" sz="105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21139"/>
                  </a:ext>
                </a:extLst>
              </a:tr>
              <a:tr h="153181">
                <a:tc>
                  <a:txBody>
                    <a:bodyPr/>
                    <a:lstStyle/>
                    <a:p>
                      <a:pPr algn="ctr"/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74086"/>
                  </a:ext>
                </a:extLst>
              </a:tr>
              <a:tr h="153181">
                <a:tc>
                  <a:txBody>
                    <a:bodyPr/>
                    <a:lstStyle/>
                    <a:p>
                      <a:pPr algn="ctr"/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84305"/>
                  </a:ext>
                </a:extLst>
              </a:tr>
              <a:tr h="153181">
                <a:tc>
                  <a:txBody>
                    <a:bodyPr/>
                    <a:lstStyle/>
                    <a:p>
                      <a:pPr algn="ctr"/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22815"/>
                  </a:ext>
                </a:extLst>
              </a:tr>
              <a:tr h="153181">
                <a:tc>
                  <a:txBody>
                    <a:bodyPr/>
                    <a:lstStyle/>
                    <a:p>
                      <a:pPr algn="ctr"/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10347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-35253" y="-26051"/>
            <a:ext cx="756134" cy="370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明文字节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-35254" y="765886"/>
            <a:ext cx="756134" cy="3740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密钥</a:t>
            </a:r>
            <a:r>
              <a:rPr lang="zh-CN" altLang="en-US" sz="1050" dirty="0" smtClean="0"/>
              <a:t>字节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-79655" y="428379"/>
                <a:ext cx="8593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sz="105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sz="1050" dirty="0" smtClean="0"/>
                  <a:t>按位异或</a:t>
                </a:r>
                <a:endParaRPr lang="zh-CN" altLang="en-US" sz="105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55" y="428379"/>
                <a:ext cx="859354" cy="25391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1035170" y="1136315"/>
            <a:ext cx="521068" cy="9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847743" y="344789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429965" y="1141897"/>
            <a:ext cx="1620966" cy="9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803638" y="1152546"/>
            <a:ext cx="2803531" cy="95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170964" y="1152546"/>
            <a:ext cx="3983651" cy="95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556238" y="1139981"/>
            <a:ext cx="1038223" cy="9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015464" y="1143899"/>
            <a:ext cx="35467" cy="98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89137" y="1133082"/>
            <a:ext cx="1218032" cy="100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710356" y="1133082"/>
            <a:ext cx="2444259" cy="97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1556238" y="1146526"/>
            <a:ext cx="2626710" cy="9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050931" y="1127727"/>
            <a:ext cx="1496163" cy="98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607169" y="1140233"/>
            <a:ext cx="275493" cy="9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314953" y="1136315"/>
            <a:ext cx="839662" cy="9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1556238" y="1143899"/>
            <a:ext cx="4147043" cy="97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050931" y="1143899"/>
            <a:ext cx="3026022" cy="96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4607169" y="1133334"/>
            <a:ext cx="1866902" cy="98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6140699" y="1140233"/>
            <a:ext cx="707045" cy="96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6474071" y="342099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6100398" y="33789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5726726" y="33520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5332028" y="340871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4958356" y="338181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4584683" y="333972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4211011" y="331282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748806" y="344789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3354108" y="35140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2963108" y="33789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2572008" y="33520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2177310" y="340871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1803638" y="338181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1429965" y="333972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046996" y="331282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89535"/>
              </p:ext>
            </p:extLst>
          </p:nvPr>
        </p:nvGraphicFramePr>
        <p:xfrm>
          <a:off x="2637692" y="1330226"/>
          <a:ext cx="841130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37692" y="2635685"/>
            <a:ext cx="835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05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91354" y="2644913"/>
            <a:ext cx="7356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05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68466" y="5079601"/>
            <a:ext cx="814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05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T3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38600" y="5079601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05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T4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93456"/>
              </p:ext>
            </p:extLst>
          </p:nvPr>
        </p:nvGraphicFramePr>
        <p:xfrm>
          <a:off x="5904036" y="1330226"/>
          <a:ext cx="841130" cy="367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6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96893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15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33184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16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21005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51956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31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16871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32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35134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0730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47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64374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48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85616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39028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63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194568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789735" y="5079601"/>
            <a:ext cx="10697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部分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et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01749"/>
              </p:ext>
            </p:extLst>
          </p:nvPr>
        </p:nvGraphicFramePr>
        <p:xfrm>
          <a:off x="4038600" y="1334840"/>
          <a:ext cx="841130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10558"/>
              </p:ext>
            </p:extLst>
          </p:nvPr>
        </p:nvGraphicFramePr>
        <p:xfrm>
          <a:off x="2642090" y="3769528"/>
          <a:ext cx="841130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98889"/>
              </p:ext>
            </p:extLst>
          </p:nvPr>
        </p:nvGraphicFramePr>
        <p:xfrm>
          <a:off x="4042998" y="3774142"/>
          <a:ext cx="841130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3472961" y="2242038"/>
            <a:ext cx="2431075" cy="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884128" y="1366725"/>
            <a:ext cx="1015510" cy="87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2" idx="1"/>
          </p:cNvCxnSpPr>
          <p:nvPr/>
        </p:nvCxnSpPr>
        <p:spPr>
          <a:xfrm>
            <a:off x="4878267" y="2541193"/>
            <a:ext cx="1025769" cy="62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2" idx="1"/>
          </p:cNvCxnSpPr>
          <p:nvPr/>
        </p:nvCxnSpPr>
        <p:spPr>
          <a:xfrm flipV="1">
            <a:off x="3478822" y="3166352"/>
            <a:ext cx="2425214" cy="60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487618" y="4046279"/>
            <a:ext cx="2412020" cy="9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884128" y="3769528"/>
            <a:ext cx="1015510" cy="27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883397" y="4997864"/>
            <a:ext cx="101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483220" y="1325613"/>
            <a:ext cx="2416418" cy="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83413"/>
              </p:ext>
            </p:extLst>
          </p:nvPr>
        </p:nvGraphicFramePr>
        <p:xfrm>
          <a:off x="3771900" y="334107"/>
          <a:ext cx="15122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3950232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0182448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618597066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21460"/>
              </p:ext>
            </p:extLst>
          </p:nvPr>
        </p:nvGraphicFramePr>
        <p:xfrm>
          <a:off x="1436077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42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53464"/>
              </p:ext>
            </p:extLst>
          </p:nvPr>
        </p:nvGraphicFramePr>
        <p:xfrm>
          <a:off x="2133600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0783"/>
              </p:ext>
            </p:extLst>
          </p:nvPr>
        </p:nvGraphicFramePr>
        <p:xfrm>
          <a:off x="6563458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12034"/>
              </p:ext>
            </p:extLst>
          </p:nvPr>
        </p:nvGraphicFramePr>
        <p:xfrm>
          <a:off x="7260981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51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38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36077" y="6268915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3599" y="6268915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3458" y="6219732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260980" y="6219732"/>
                <a:ext cx="378069" cy="31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80" y="6219732"/>
                <a:ext cx="378069" cy="319318"/>
              </a:xfrm>
              <a:prstGeom prst="rect">
                <a:avLst/>
              </a:prstGeom>
              <a:blipFill>
                <a:blip r:embed="rId3"/>
                <a:stretch>
                  <a:fillRect t="-1887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697161" y="6219297"/>
            <a:ext cx="46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08569" y="6227767"/>
            <a:ext cx="45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08254" y="6228524"/>
            <a:ext cx="41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82660" y="6228524"/>
            <a:ext cx="42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909396" y="3101925"/>
            <a:ext cx="128954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511668" y="496507"/>
            <a:ext cx="1279283" cy="1476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521194" y="878306"/>
            <a:ext cx="1628775" cy="369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11667" y="1248073"/>
            <a:ext cx="2016371" cy="1799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521194" y="878307"/>
            <a:ext cx="2384911" cy="72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87594"/>
              </p:ext>
            </p:extLst>
          </p:nvPr>
        </p:nvGraphicFramePr>
        <p:xfrm>
          <a:off x="3311037" y="342899"/>
          <a:ext cx="378069" cy="583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V="1">
            <a:off x="2521194" y="1973179"/>
            <a:ext cx="1250706" cy="10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21194" y="878306"/>
            <a:ext cx="1649275" cy="1483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521194" y="2724746"/>
            <a:ext cx="1984863" cy="323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521194" y="2017564"/>
            <a:ext cx="2384911" cy="1057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521194" y="2354274"/>
            <a:ext cx="1250706" cy="106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2521194" y="2731341"/>
            <a:ext cx="1628775" cy="106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2521194" y="3092233"/>
            <a:ext cx="1984863" cy="103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2511665" y="496507"/>
            <a:ext cx="2403965" cy="4035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2511665" y="861109"/>
            <a:ext cx="1279286" cy="405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2511666" y="1984099"/>
            <a:ext cx="1658803" cy="3295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2528523" y="3165815"/>
            <a:ext cx="2009040" cy="2485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511665" y="2731341"/>
            <a:ext cx="2403965" cy="328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右箭头 87"/>
          <p:cNvSpPr/>
          <p:nvPr/>
        </p:nvSpPr>
        <p:spPr>
          <a:xfrm flipH="1">
            <a:off x="7000127" y="3075035"/>
            <a:ext cx="202254" cy="34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4166823" y="469319"/>
            <a:ext cx="2396636" cy="1822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4506057" y="898796"/>
            <a:ext cx="2038350" cy="216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4881929" y="898795"/>
            <a:ext cx="1721078" cy="370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 flipV="1">
            <a:off x="5327406" y="546817"/>
            <a:ext cx="1217001" cy="107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4144842" y="1971959"/>
            <a:ext cx="2399565" cy="115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4513386" y="2086805"/>
            <a:ext cx="2047875" cy="26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4949337" y="914220"/>
            <a:ext cx="1595070" cy="179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 flipV="1">
            <a:off x="5293695" y="2017564"/>
            <a:ext cx="1274896" cy="1065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4171211" y="512162"/>
            <a:ext cx="2380526" cy="2987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4554414" y="1637139"/>
            <a:ext cx="2013433" cy="216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 flipV="1">
            <a:off x="4942006" y="1954982"/>
            <a:ext cx="1617061" cy="2207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 flipV="1">
            <a:off x="5293695" y="844172"/>
            <a:ext cx="1293942" cy="368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4120664" y="1284559"/>
            <a:ext cx="2451575" cy="3629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 flipV="1">
            <a:off x="4530235" y="3148976"/>
            <a:ext cx="2035422" cy="215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4922958" y="2001742"/>
            <a:ext cx="1649281" cy="3626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320077" y="2714144"/>
            <a:ext cx="1238990" cy="334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4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3906</TotalTime>
  <Words>686</Words>
  <Application>Microsoft Office PowerPoint</Application>
  <PresentationFormat>全屏显示(4:3)</PresentationFormat>
  <Paragraphs>402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针对AES攻击方案</vt:lpstr>
      <vt:lpstr>针对AES攻击方案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</dc:creator>
  <cp:lastModifiedBy>f</cp:lastModifiedBy>
  <cp:revision>67</cp:revision>
  <dcterms:created xsi:type="dcterms:W3CDTF">2018-01-23T08:10:35Z</dcterms:created>
  <dcterms:modified xsi:type="dcterms:W3CDTF">2018-03-10T06:31:55Z</dcterms:modified>
</cp:coreProperties>
</file>