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14" r:id="rId4"/>
    <p:sldId id="258" r:id="rId5"/>
    <p:sldId id="313" r:id="rId6"/>
    <p:sldId id="335" r:id="rId7"/>
    <p:sldId id="315" r:id="rId8"/>
    <p:sldId id="261" r:id="rId9"/>
    <p:sldId id="316" r:id="rId10"/>
    <p:sldId id="291" r:id="rId11"/>
    <p:sldId id="265" r:id="rId12"/>
    <p:sldId id="269" r:id="rId13"/>
    <p:sldId id="317" r:id="rId14"/>
    <p:sldId id="318" r:id="rId15"/>
    <p:sldId id="302" r:id="rId16"/>
    <p:sldId id="320" r:id="rId17"/>
    <p:sldId id="321" r:id="rId18"/>
    <p:sldId id="322" r:id="rId19"/>
    <p:sldId id="323" r:id="rId20"/>
    <p:sldId id="337" r:id="rId21"/>
    <p:sldId id="324" r:id="rId22"/>
    <p:sldId id="326" r:id="rId23"/>
    <p:sldId id="327" r:id="rId24"/>
    <p:sldId id="328" r:id="rId25"/>
    <p:sldId id="304" r:id="rId26"/>
    <p:sldId id="329" r:id="rId27"/>
    <p:sldId id="292" r:id="rId28"/>
    <p:sldId id="301" r:id="rId29"/>
    <p:sldId id="308" r:id="rId30"/>
    <p:sldId id="330" r:id="rId31"/>
    <p:sldId id="331" r:id="rId32"/>
    <p:sldId id="332" r:id="rId33"/>
    <p:sldId id="333" r:id="rId34"/>
    <p:sldId id="260" r:id="rId35"/>
    <p:sldId id="312" r:id="rId36"/>
    <p:sldId id="336" r:id="rId37"/>
    <p:sldId id="334" r:id="rId38"/>
    <p:sldId id="28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" initials="f" lastIdx="1" clrIdx="0">
    <p:extLst>
      <p:ext uri="{19B8F6BF-5375-455C-9EA6-DF929625EA0E}">
        <p15:presenceInfo xmlns:p15="http://schemas.microsoft.com/office/powerpoint/2012/main" userId="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没有访存操作所测时间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Sheet1!$G$21:$G$70</c:f>
              <c:numCache>
                <c:formatCode>General</c:formatCode>
                <c:ptCount val="50"/>
                <c:pt idx="0">
                  <c:v>5000</c:v>
                </c:pt>
                <c:pt idx="1">
                  <c:v>5100</c:v>
                </c:pt>
                <c:pt idx="2">
                  <c:v>5200</c:v>
                </c:pt>
                <c:pt idx="3">
                  <c:v>5300</c:v>
                </c:pt>
                <c:pt idx="4">
                  <c:v>5400</c:v>
                </c:pt>
                <c:pt idx="5">
                  <c:v>5500</c:v>
                </c:pt>
                <c:pt idx="6">
                  <c:v>5600</c:v>
                </c:pt>
                <c:pt idx="7">
                  <c:v>5700</c:v>
                </c:pt>
                <c:pt idx="8">
                  <c:v>5800</c:v>
                </c:pt>
                <c:pt idx="9">
                  <c:v>5900</c:v>
                </c:pt>
                <c:pt idx="10">
                  <c:v>6000</c:v>
                </c:pt>
                <c:pt idx="11">
                  <c:v>6100</c:v>
                </c:pt>
                <c:pt idx="12">
                  <c:v>6200</c:v>
                </c:pt>
                <c:pt idx="13">
                  <c:v>6300</c:v>
                </c:pt>
                <c:pt idx="14">
                  <c:v>6400</c:v>
                </c:pt>
                <c:pt idx="15">
                  <c:v>6500</c:v>
                </c:pt>
                <c:pt idx="16">
                  <c:v>6600</c:v>
                </c:pt>
                <c:pt idx="17">
                  <c:v>6700</c:v>
                </c:pt>
                <c:pt idx="18">
                  <c:v>6800</c:v>
                </c:pt>
                <c:pt idx="19">
                  <c:v>6900</c:v>
                </c:pt>
                <c:pt idx="20">
                  <c:v>7000</c:v>
                </c:pt>
                <c:pt idx="21">
                  <c:v>7100</c:v>
                </c:pt>
                <c:pt idx="22">
                  <c:v>7200</c:v>
                </c:pt>
                <c:pt idx="23">
                  <c:v>7300</c:v>
                </c:pt>
                <c:pt idx="24">
                  <c:v>7400</c:v>
                </c:pt>
                <c:pt idx="25">
                  <c:v>7500</c:v>
                </c:pt>
                <c:pt idx="26">
                  <c:v>7600</c:v>
                </c:pt>
                <c:pt idx="27">
                  <c:v>7700</c:v>
                </c:pt>
                <c:pt idx="28">
                  <c:v>7800</c:v>
                </c:pt>
                <c:pt idx="29">
                  <c:v>7900</c:v>
                </c:pt>
                <c:pt idx="30">
                  <c:v>8000</c:v>
                </c:pt>
                <c:pt idx="31">
                  <c:v>8100</c:v>
                </c:pt>
                <c:pt idx="32">
                  <c:v>8200</c:v>
                </c:pt>
                <c:pt idx="33">
                  <c:v>8300</c:v>
                </c:pt>
                <c:pt idx="34">
                  <c:v>8400</c:v>
                </c:pt>
                <c:pt idx="35">
                  <c:v>8500</c:v>
                </c:pt>
                <c:pt idx="36">
                  <c:v>8600</c:v>
                </c:pt>
                <c:pt idx="37">
                  <c:v>8700</c:v>
                </c:pt>
                <c:pt idx="38">
                  <c:v>8800</c:v>
                </c:pt>
                <c:pt idx="39">
                  <c:v>8900</c:v>
                </c:pt>
                <c:pt idx="40">
                  <c:v>9000</c:v>
                </c:pt>
                <c:pt idx="41">
                  <c:v>9100</c:v>
                </c:pt>
                <c:pt idx="42">
                  <c:v>9200</c:v>
                </c:pt>
                <c:pt idx="43">
                  <c:v>9300</c:v>
                </c:pt>
                <c:pt idx="44">
                  <c:v>9400</c:v>
                </c:pt>
                <c:pt idx="45">
                  <c:v>9500</c:v>
                </c:pt>
                <c:pt idx="46">
                  <c:v>9600</c:v>
                </c:pt>
                <c:pt idx="47">
                  <c:v>9700</c:v>
                </c:pt>
                <c:pt idx="48">
                  <c:v>9800</c:v>
                </c:pt>
                <c:pt idx="49">
                  <c:v>9900</c:v>
                </c:pt>
              </c:numCache>
            </c:numRef>
          </c:cat>
          <c:val>
            <c:numRef>
              <c:f>Sheet1!$H$21:$H$70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11</c:v>
                </c:pt>
                <c:pt idx="14">
                  <c:v>33</c:v>
                </c:pt>
                <c:pt idx="15">
                  <c:v>18</c:v>
                </c:pt>
                <c:pt idx="16">
                  <c:v>33</c:v>
                </c:pt>
                <c:pt idx="17">
                  <c:v>63</c:v>
                </c:pt>
                <c:pt idx="18">
                  <c:v>35</c:v>
                </c:pt>
                <c:pt idx="19">
                  <c:v>45</c:v>
                </c:pt>
                <c:pt idx="20">
                  <c:v>56</c:v>
                </c:pt>
                <c:pt idx="21">
                  <c:v>26</c:v>
                </c:pt>
                <c:pt idx="22">
                  <c:v>27</c:v>
                </c:pt>
                <c:pt idx="23">
                  <c:v>37</c:v>
                </c:pt>
                <c:pt idx="24">
                  <c:v>23</c:v>
                </c:pt>
                <c:pt idx="25">
                  <c:v>9</c:v>
                </c:pt>
                <c:pt idx="26">
                  <c:v>7</c:v>
                </c:pt>
                <c:pt idx="27">
                  <c:v>12</c:v>
                </c:pt>
                <c:pt idx="28">
                  <c:v>4</c:v>
                </c:pt>
                <c:pt idx="29">
                  <c:v>3</c:v>
                </c:pt>
                <c:pt idx="30">
                  <c:v>4</c:v>
                </c:pt>
                <c:pt idx="31">
                  <c:v>5</c:v>
                </c:pt>
                <c:pt idx="32">
                  <c:v>3</c:v>
                </c:pt>
                <c:pt idx="33">
                  <c:v>1</c:v>
                </c:pt>
                <c:pt idx="34">
                  <c:v>5</c:v>
                </c:pt>
                <c:pt idx="35">
                  <c:v>3</c:v>
                </c:pt>
                <c:pt idx="36">
                  <c:v>2</c:v>
                </c:pt>
                <c:pt idx="37">
                  <c:v>7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C-4A02-8F8E-4065B6E9E3C2}"/>
            </c:ext>
          </c:extLst>
        </c:ser>
        <c:ser>
          <c:idx val="1"/>
          <c:order val="1"/>
          <c:tx>
            <c:v>有访存操作所测时间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Sheet1!$G$21:$G$70</c:f>
              <c:numCache>
                <c:formatCode>General</c:formatCode>
                <c:ptCount val="50"/>
                <c:pt idx="0">
                  <c:v>5000</c:v>
                </c:pt>
                <c:pt idx="1">
                  <c:v>5100</c:v>
                </c:pt>
                <c:pt idx="2">
                  <c:v>5200</c:v>
                </c:pt>
                <c:pt idx="3">
                  <c:v>5300</c:v>
                </c:pt>
                <c:pt idx="4">
                  <c:v>5400</c:v>
                </c:pt>
                <c:pt idx="5">
                  <c:v>5500</c:v>
                </c:pt>
                <c:pt idx="6">
                  <c:v>5600</c:v>
                </c:pt>
                <c:pt idx="7">
                  <c:v>5700</c:v>
                </c:pt>
                <c:pt idx="8">
                  <c:v>5800</c:v>
                </c:pt>
                <c:pt idx="9">
                  <c:v>5900</c:v>
                </c:pt>
                <c:pt idx="10">
                  <c:v>6000</c:v>
                </c:pt>
                <c:pt idx="11">
                  <c:v>6100</c:v>
                </c:pt>
                <c:pt idx="12">
                  <c:v>6200</c:v>
                </c:pt>
                <c:pt idx="13">
                  <c:v>6300</c:v>
                </c:pt>
                <c:pt idx="14">
                  <c:v>6400</c:v>
                </c:pt>
                <c:pt idx="15">
                  <c:v>6500</c:v>
                </c:pt>
                <c:pt idx="16">
                  <c:v>6600</c:v>
                </c:pt>
                <c:pt idx="17">
                  <c:v>6700</c:v>
                </c:pt>
                <c:pt idx="18">
                  <c:v>6800</c:v>
                </c:pt>
                <c:pt idx="19">
                  <c:v>6900</c:v>
                </c:pt>
                <c:pt idx="20">
                  <c:v>7000</c:v>
                </c:pt>
                <c:pt idx="21">
                  <c:v>7100</c:v>
                </c:pt>
                <c:pt idx="22">
                  <c:v>7200</c:v>
                </c:pt>
                <c:pt idx="23">
                  <c:v>7300</c:v>
                </c:pt>
                <c:pt idx="24">
                  <c:v>7400</c:v>
                </c:pt>
                <c:pt idx="25">
                  <c:v>7500</c:v>
                </c:pt>
                <c:pt idx="26">
                  <c:v>7600</c:v>
                </c:pt>
                <c:pt idx="27">
                  <c:v>7700</c:v>
                </c:pt>
                <c:pt idx="28">
                  <c:v>7800</c:v>
                </c:pt>
                <c:pt idx="29">
                  <c:v>7900</c:v>
                </c:pt>
                <c:pt idx="30">
                  <c:v>8000</c:v>
                </c:pt>
                <c:pt idx="31">
                  <c:v>8100</c:v>
                </c:pt>
                <c:pt idx="32">
                  <c:v>8200</c:v>
                </c:pt>
                <c:pt idx="33">
                  <c:v>8300</c:v>
                </c:pt>
                <c:pt idx="34">
                  <c:v>8400</c:v>
                </c:pt>
                <c:pt idx="35">
                  <c:v>8500</c:v>
                </c:pt>
                <c:pt idx="36">
                  <c:v>8600</c:v>
                </c:pt>
                <c:pt idx="37">
                  <c:v>8700</c:v>
                </c:pt>
                <c:pt idx="38">
                  <c:v>8800</c:v>
                </c:pt>
                <c:pt idx="39">
                  <c:v>8900</c:v>
                </c:pt>
                <c:pt idx="40">
                  <c:v>9000</c:v>
                </c:pt>
                <c:pt idx="41">
                  <c:v>9100</c:v>
                </c:pt>
                <c:pt idx="42">
                  <c:v>9200</c:v>
                </c:pt>
                <c:pt idx="43">
                  <c:v>9300</c:v>
                </c:pt>
                <c:pt idx="44">
                  <c:v>9400</c:v>
                </c:pt>
                <c:pt idx="45">
                  <c:v>9500</c:v>
                </c:pt>
                <c:pt idx="46">
                  <c:v>9600</c:v>
                </c:pt>
                <c:pt idx="47">
                  <c:v>9700</c:v>
                </c:pt>
                <c:pt idx="48">
                  <c:v>9800</c:v>
                </c:pt>
                <c:pt idx="49">
                  <c:v>9900</c:v>
                </c:pt>
              </c:numCache>
            </c:numRef>
          </c:cat>
          <c:val>
            <c:numRef>
              <c:f>Sheet1!$I$21:$I$70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8</c:v>
                </c:pt>
                <c:pt idx="14">
                  <c:v>15</c:v>
                </c:pt>
                <c:pt idx="15">
                  <c:v>22</c:v>
                </c:pt>
                <c:pt idx="16">
                  <c:v>16</c:v>
                </c:pt>
                <c:pt idx="17">
                  <c:v>48</c:v>
                </c:pt>
                <c:pt idx="18">
                  <c:v>33</c:v>
                </c:pt>
                <c:pt idx="19">
                  <c:v>30</c:v>
                </c:pt>
                <c:pt idx="20">
                  <c:v>59</c:v>
                </c:pt>
                <c:pt idx="21">
                  <c:v>20</c:v>
                </c:pt>
                <c:pt idx="22">
                  <c:v>18</c:v>
                </c:pt>
                <c:pt idx="23">
                  <c:v>26</c:v>
                </c:pt>
                <c:pt idx="24">
                  <c:v>41</c:v>
                </c:pt>
                <c:pt idx="25">
                  <c:v>22</c:v>
                </c:pt>
                <c:pt idx="26">
                  <c:v>11</c:v>
                </c:pt>
                <c:pt idx="27">
                  <c:v>16</c:v>
                </c:pt>
                <c:pt idx="28">
                  <c:v>12</c:v>
                </c:pt>
                <c:pt idx="29">
                  <c:v>9</c:v>
                </c:pt>
                <c:pt idx="30">
                  <c:v>15</c:v>
                </c:pt>
                <c:pt idx="31">
                  <c:v>9</c:v>
                </c:pt>
                <c:pt idx="32">
                  <c:v>5</c:v>
                </c:pt>
                <c:pt idx="33">
                  <c:v>2</c:v>
                </c:pt>
                <c:pt idx="34">
                  <c:v>8</c:v>
                </c:pt>
                <c:pt idx="35">
                  <c:v>6</c:v>
                </c:pt>
                <c:pt idx="36">
                  <c:v>1</c:v>
                </c:pt>
                <c:pt idx="37">
                  <c:v>3</c:v>
                </c:pt>
                <c:pt idx="38">
                  <c:v>3</c:v>
                </c:pt>
                <c:pt idx="39">
                  <c:v>0</c:v>
                </c:pt>
                <c:pt idx="40">
                  <c:v>4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C-4A02-8F8E-4065B6E9E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945488"/>
        <c:axId val="726945816"/>
      </c:barChart>
      <c:catAx>
        <c:axId val="72694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probe</a:t>
                </a:r>
                <a:r>
                  <a:rPr lang="zh-CN" altLang="en-US" sz="1800" dirty="0"/>
                  <a:t>操作所测时间</a:t>
                </a:r>
                <a:r>
                  <a:rPr lang="en-US" altLang="zh-CN" sz="1800" dirty="0"/>
                  <a:t>/ns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34457201786288311"/>
              <c:y val="0.859827362976361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945816"/>
        <c:crosses val="autoZero"/>
        <c:auto val="1"/>
        <c:lblAlgn val="ctr"/>
        <c:lblOffset val="100"/>
        <c:noMultiLvlLbl val="0"/>
      </c:catAx>
      <c:valAx>
        <c:axId val="72694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800" dirty="0"/>
                  <a:t>在相应时间点的分布次数</a:t>
                </a:r>
              </a:p>
            </c:rich>
          </c:tx>
          <c:layout>
            <c:manualLayout>
              <c:xMode val="edge"/>
              <c:yMode val="edge"/>
              <c:x val="9.4951141282812353E-3"/>
              <c:y val="0.107608106185023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94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7T16:05:38.42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C0784-6F4B-4D60-85B2-3548FE91FC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35E9E0-75D9-4ED2-95AF-FD91783C16AA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endParaRPr lang="zh-CN" altLang="en-US" sz="2400" b="1" dirty="0">
            <a:solidFill>
              <a:srgbClr val="203864"/>
            </a:solidFill>
          </a:endParaRPr>
        </a:p>
      </dgm:t>
    </dgm:pt>
    <dgm:pt modelId="{B6E7F75B-FF05-4D16-BA92-FA260E811A83}" type="par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C9D1D9BE-5E06-4A70-8271-9BD0724E859A}" type="sib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21660214-F864-437A-9A0F-AC7880BE8423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获取密钥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r>
            <a:rPr lang="zh-CN" altLang="en-US" sz="2400" b="1" dirty="0">
              <a:solidFill>
                <a:srgbClr val="203864"/>
              </a:solidFill>
            </a:rPr>
            <a:t>所对应的度量分数</a:t>
          </a:r>
        </a:p>
      </dgm:t>
    </dgm:pt>
    <dgm:pt modelId="{986DF24F-1AC1-4D5F-913D-E813A77F3175}" type="par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3832E56-16D3-4D86-B95E-303F04934511}" type="sibTrans" cxnId="{8644E55C-9FEB-4A28-BEF0-40576F4A41E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82426F5-0DBC-427C-8FBA-20FADBB2D550}">
          <dgm:prSet phldrT="[文本]" custT="1"/>
          <dgm:spPr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dgm:spPr>
          <dgm:t>
            <a:bodyPr spcFirstLastPara="0" vert="horz" wrap="square" lIns="60960" tIns="60960" rIns="60960" bIns="60960" numCol="1" spcCol="1270" anchor="ctr" anchorCtr="0"/>
            <a:lstStyle/>
            <a:p>
              <a:pPr algn="ctr"/>
              <a:r>
                <a:rPr lang="zh-CN" altLang="en-US" sz="2400" b="1" dirty="0" smtClean="0">
                  <a:solidFill>
                    <a:srgbClr val="203864"/>
                  </a:solidFill>
                </a:rPr>
                <a:t>对可疑度进行排序，可疑度最高的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zh-CN" altLang="en-US" sz="2400" b="1" i="1" smtClean="0">
                          <a:solidFill>
                            <a:srgbClr val="203864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2400" b="1" i="1" smtClean="0">
                          <a:solidFill>
                            <a:srgbClr val="203864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e>
                  </m:acc>
                </m:oMath>
              </a14:m>
              <a:r>
                <a:rPr lang="zh-CN" altLang="en-US" sz="2400" b="1" dirty="0" smtClean="0">
                  <a:solidFill>
                    <a:srgbClr val="203864"/>
                  </a:solidFill>
                </a:rPr>
                <a:t>为攻击结果</a:t>
              </a:r>
              <a:endParaRPr lang="zh-CN" altLang="en-US" sz="2400" b="1" dirty="0">
                <a:solidFill>
                  <a:srgbClr val="203864"/>
                </a:solidFill>
              </a:endParaRPr>
            </a:p>
          </dgm:t>
        </dgm:pt>
      </mc:Choice>
      <mc:Fallback>
        <dgm:pt modelId="{B82426F5-0DBC-427C-8FBA-20FADBB2D550}">
          <dgm:prSet phldrT="[文本]" custT="1"/>
          <dgm:spPr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dgm:spPr>
          <dgm:t>
            <a:bodyPr spcFirstLastPara="0" vert="horz" wrap="square" lIns="60960" tIns="60960" rIns="60960" bIns="60960" numCol="1" spcCol="1270" anchor="ctr" anchorCtr="0"/>
            <a:lstStyle/>
            <a:p>
              <a:pPr algn="ctr"/>
              <a:r>
                <a:rPr lang="zh-CN" altLang="en-US" sz="2400" b="1" dirty="0" smtClean="0">
                  <a:solidFill>
                    <a:srgbClr val="203864"/>
                  </a:solidFill>
                </a:rPr>
                <a:t>对可疑度进行排序，可疑度最高的</a:t>
              </a:r>
              <a:r>
                <a:rPr lang="en-US" altLang="zh-CN" sz="2400" b="1" i="0" smtClean="0">
                  <a:solidFill>
                    <a:srgbClr val="203864"/>
                  </a:solidFill>
                  <a:latin typeface="Cambria Math" panose="02040503050406030204" pitchFamily="18" charset="0"/>
                </a:rPr>
                <a:t>𝒌</a:t>
              </a:r>
              <a:r>
                <a:rPr lang="zh-CN" altLang="en-US" sz="2400" b="1" i="0" smtClean="0">
                  <a:solidFill>
                    <a:srgbClr val="203864"/>
                  </a:solidFill>
                  <a:latin typeface="Cambria Math" panose="02040503050406030204" pitchFamily="18" charset="0"/>
                </a:rPr>
                <a:t> ̂</a:t>
              </a:r>
              <a:r>
                <a:rPr lang="zh-CN" altLang="en-US" sz="2400" b="1" dirty="0" smtClean="0">
                  <a:solidFill>
                    <a:srgbClr val="203864"/>
                  </a:solidFill>
                </a:rPr>
                <a:t>为攻击结果</a:t>
              </a:r>
              <a:endParaRPr lang="zh-CN" altLang="en-US" sz="2400" b="1" dirty="0">
                <a:solidFill>
                  <a:srgbClr val="203864"/>
                </a:solidFill>
              </a:endParaRPr>
            </a:p>
          </dgm:t>
        </dgm:pt>
      </mc:Fallback>
    </mc:AlternateContent>
    <dgm:pt modelId="{5A3F6BED-7974-4197-A3C4-6A58146E42B3}" type="par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3746C903-F42A-4253-8DD4-33E3B6F1BA1F}" type="sib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B0C5FE55-C1BA-4AEC-9910-0450E5E05562}" type="pres">
      <dgm:prSet presAssocID="{AAAC0784-6F4B-4D60-85B2-3548FE91FC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E9D716-08F1-4E11-A629-41731354FD0C}" type="pres">
      <dgm:prSet presAssocID="{AAAC0784-6F4B-4D60-85B2-3548FE91FCF5}" presName="arrow" presStyleLbl="bgShp" presStyleIdx="0" presStyleCnt="1"/>
      <dgm:spPr/>
    </dgm:pt>
    <dgm:pt modelId="{99855D00-6151-40A4-B2BC-7A15CFB52D1E}" type="pres">
      <dgm:prSet presAssocID="{AAAC0784-6F4B-4D60-85B2-3548FE91FCF5}" presName="linearProcess" presStyleCnt="0"/>
      <dgm:spPr/>
    </dgm:pt>
    <dgm:pt modelId="{75A4A61A-ED0E-4978-8932-C0B79720310C}" type="pres">
      <dgm:prSet presAssocID="{C735E9E0-75D9-4ED2-95AF-FD91783C16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C1932-6055-4B6D-A88A-1A3F7187D23B}" type="pres">
      <dgm:prSet presAssocID="{C9D1D9BE-5E06-4A70-8271-9BD0724E859A}" presName="sibTrans" presStyleCnt="0"/>
      <dgm:spPr/>
    </dgm:pt>
    <dgm:pt modelId="{00D7A139-B344-4562-B74D-49E8657FD0AF}" type="pres">
      <dgm:prSet presAssocID="{21660214-F864-437A-9A0F-AC7880BE84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0904F-CB41-4B44-B956-5721CAE1C770}" type="pres">
      <dgm:prSet presAssocID="{B3832E56-16D3-4D86-B95E-303F04934511}" presName="sibTrans" presStyleCnt="0"/>
      <dgm:spPr/>
    </dgm:pt>
    <dgm:pt modelId="{A92884CC-8F75-45A9-9626-85C51FAAF202}" type="pres">
      <dgm:prSet presAssocID="{B82426F5-0DBC-427C-8FBA-20FADBB2D5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4AAB44-729D-4AF4-A828-683325D27BF6}" type="presOf" srcId="{AAAC0784-6F4B-4D60-85B2-3548FE91FCF5}" destId="{B0C5FE55-C1BA-4AEC-9910-0450E5E05562}" srcOrd="0" destOrd="0" presId="urn:microsoft.com/office/officeart/2005/8/layout/hProcess9"/>
    <dgm:cxn modelId="{87BC046D-D030-4A59-B21F-7BCEA45FAE97}" srcId="{AAAC0784-6F4B-4D60-85B2-3548FE91FCF5}" destId="{C735E9E0-75D9-4ED2-95AF-FD91783C16AA}" srcOrd="0" destOrd="0" parTransId="{B6E7F75B-FF05-4D16-BA92-FA260E811A83}" sibTransId="{C9D1D9BE-5E06-4A70-8271-9BD0724E859A}"/>
    <dgm:cxn modelId="{4932E59E-6CF0-49FB-A1FE-35C4FDD3236D}" type="presOf" srcId="{B82426F5-0DBC-427C-8FBA-20FADBB2D550}" destId="{A92884CC-8F75-45A9-9626-85C51FAAF202}" srcOrd="0" destOrd="0" presId="urn:microsoft.com/office/officeart/2005/8/layout/hProcess9"/>
    <dgm:cxn modelId="{56AD26F8-55E8-4962-B230-B0C79AD1111D}" type="presOf" srcId="{21660214-F864-437A-9A0F-AC7880BE8423}" destId="{00D7A139-B344-4562-B74D-49E8657FD0AF}" srcOrd="0" destOrd="0" presId="urn:microsoft.com/office/officeart/2005/8/layout/hProcess9"/>
    <dgm:cxn modelId="{4ACB59FF-5DDA-4654-A202-EAE2310590E8}" srcId="{AAAC0784-6F4B-4D60-85B2-3548FE91FCF5}" destId="{B82426F5-0DBC-427C-8FBA-20FADBB2D550}" srcOrd="2" destOrd="0" parTransId="{5A3F6BED-7974-4197-A3C4-6A58146E42B3}" sibTransId="{3746C903-F42A-4253-8DD4-33E3B6F1BA1F}"/>
    <dgm:cxn modelId="{8644E55C-9FEB-4A28-BEF0-40576F4A41ED}" srcId="{AAAC0784-6F4B-4D60-85B2-3548FE91FCF5}" destId="{21660214-F864-437A-9A0F-AC7880BE8423}" srcOrd="1" destOrd="0" parTransId="{986DF24F-1AC1-4D5F-913D-E813A77F3175}" sibTransId="{B3832E56-16D3-4D86-B95E-303F04934511}"/>
    <dgm:cxn modelId="{4C07F49F-25A2-4501-9574-E19ECFADFA38}" type="presOf" srcId="{C735E9E0-75D9-4ED2-95AF-FD91783C16AA}" destId="{75A4A61A-ED0E-4978-8932-C0B79720310C}" srcOrd="0" destOrd="0" presId="urn:microsoft.com/office/officeart/2005/8/layout/hProcess9"/>
    <dgm:cxn modelId="{BD79B143-001F-4142-9851-2E8F11E762EE}" type="presParOf" srcId="{B0C5FE55-C1BA-4AEC-9910-0450E5E05562}" destId="{B5E9D716-08F1-4E11-A629-41731354FD0C}" srcOrd="0" destOrd="0" presId="urn:microsoft.com/office/officeart/2005/8/layout/hProcess9"/>
    <dgm:cxn modelId="{A04CE756-49D1-4B51-AC40-929BD37A3224}" type="presParOf" srcId="{B0C5FE55-C1BA-4AEC-9910-0450E5E05562}" destId="{99855D00-6151-40A4-B2BC-7A15CFB52D1E}" srcOrd="1" destOrd="0" presId="urn:microsoft.com/office/officeart/2005/8/layout/hProcess9"/>
    <dgm:cxn modelId="{0547EC26-5EA3-40AE-8B57-2CCF1D208A1F}" type="presParOf" srcId="{99855D00-6151-40A4-B2BC-7A15CFB52D1E}" destId="{75A4A61A-ED0E-4978-8932-C0B79720310C}" srcOrd="0" destOrd="0" presId="urn:microsoft.com/office/officeart/2005/8/layout/hProcess9"/>
    <dgm:cxn modelId="{51C9FF41-50C6-4A78-BCFA-3F0FC082C3C3}" type="presParOf" srcId="{99855D00-6151-40A4-B2BC-7A15CFB52D1E}" destId="{0DBC1932-6055-4B6D-A88A-1A3F7187D23B}" srcOrd="1" destOrd="0" presId="urn:microsoft.com/office/officeart/2005/8/layout/hProcess9"/>
    <dgm:cxn modelId="{8E7FB51F-8FB0-418C-9367-41715FC15092}" type="presParOf" srcId="{99855D00-6151-40A4-B2BC-7A15CFB52D1E}" destId="{00D7A139-B344-4562-B74D-49E8657FD0AF}" srcOrd="2" destOrd="0" presId="urn:microsoft.com/office/officeart/2005/8/layout/hProcess9"/>
    <dgm:cxn modelId="{39CC64C0-F78E-4EE4-B1FC-75F3E14F1AF5}" type="presParOf" srcId="{99855D00-6151-40A4-B2BC-7A15CFB52D1E}" destId="{27B0904F-CB41-4B44-B956-5721CAE1C770}" srcOrd="3" destOrd="0" presId="urn:microsoft.com/office/officeart/2005/8/layout/hProcess9"/>
    <dgm:cxn modelId="{5F3DACD2-1FCB-443A-81C2-62E59FAA8DE8}" type="presParOf" srcId="{99855D00-6151-40A4-B2BC-7A15CFB52D1E}" destId="{A92884CC-8F75-45A9-9626-85C51FAAF2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C0784-6F4B-4D60-85B2-3548FE91FC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35E9E0-75D9-4ED2-95AF-FD91783C16AA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endParaRPr lang="zh-CN" altLang="en-US" sz="2400" b="1" dirty="0">
            <a:solidFill>
              <a:srgbClr val="203864"/>
            </a:solidFill>
          </a:endParaRPr>
        </a:p>
      </dgm:t>
    </dgm:pt>
    <dgm:pt modelId="{B6E7F75B-FF05-4D16-BA92-FA260E811A83}" type="par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C9D1D9BE-5E06-4A70-8271-9BD0724E859A}" type="sib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21660214-F864-437A-9A0F-AC7880BE8423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获取密钥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r>
            <a:rPr lang="zh-CN" altLang="en-US" sz="2400" b="1" dirty="0">
              <a:solidFill>
                <a:srgbClr val="203864"/>
              </a:solidFill>
            </a:rPr>
            <a:t>所对应的度量分数</a:t>
          </a:r>
        </a:p>
      </dgm:t>
    </dgm:pt>
    <dgm:pt modelId="{986DF24F-1AC1-4D5F-913D-E813A77F3175}" type="par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3832E56-16D3-4D86-B95E-303F04934511}" type="sib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82426F5-0DBC-427C-8FBA-20FADBB2D550}">
      <dgm:prSet phldrT="[文本]" custT="1"/>
      <dgm:spPr>
        <a:blipFill>
          <a:blip xmlns:r="http://schemas.openxmlformats.org/officeDocument/2006/relationships" r:embed="rId1"/>
          <a:stretch>
            <a:fillRect t="-2214" b="-6273"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A3F6BED-7974-4197-A3C4-6A58146E42B3}" type="par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3746C903-F42A-4253-8DD4-33E3B6F1BA1F}" type="sib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B0C5FE55-C1BA-4AEC-9910-0450E5E05562}" type="pres">
      <dgm:prSet presAssocID="{AAAC0784-6F4B-4D60-85B2-3548FE91FC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E9D716-08F1-4E11-A629-41731354FD0C}" type="pres">
      <dgm:prSet presAssocID="{AAAC0784-6F4B-4D60-85B2-3548FE91FCF5}" presName="arrow" presStyleLbl="bgShp" presStyleIdx="0" presStyleCnt="1"/>
      <dgm:spPr/>
    </dgm:pt>
    <dgm:pt modelId="{99855D00-6151-40A4-B2BC-7A15CFB52D1E}" type="pres">
      <dgm:prSet presAssocID="{AAAC0784-6F4B-4D60-85B2-3548FE91FCF5}" presName="linearProcess" presStyleCnt="0"/>
      <dgm:spPr/>
    </dgm:pt>
    <dgm:pt modelId="{75A4A61A-ED0E-4978-8932-C0B79720310C}" type="pres">
      <dgm:prSet presAssocID="{C735E9E0-75D9-4ED2-95AF-FD91783C16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C1932-6055-4B6D-A88A-1A3F7187D23B}" type="pres">
      <dgm:prSet presAssocID="{C9D1D9BE-5E06-4A70-8271-9BD0724E859A}" presName="sibTrans" presStyleCnt="0"/>
      <dgm:spPr/>
    </dgm:pt>
    <dgm:pt modelId="{00D7A139-B344-4562-B74D-49E8657FD0AF}" type="pres">
      <dgm:prSet presAssocID="{21660214-F864-437A-9A0F-AC7880BE84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0904F-CB41-4B44-B956-5721CAE1C770}" type="pres">
      <dgm:prSet presAssocID="{B3832E56-16D3-4D86-B95E-303F04934511}" presName="sibTrans" presStyleCnt="0"/>
      <dgm:spPr/>
    </dgm:pt>
    <dgm:pt modelId="{A92884CC-8F75-45A9-9626-85C51FAAF202}" type="pres">
      <dgm:prSet presAssocID="{B82426F5-0DBC-427C-8FBA-20FADBB2D5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4AAB44-729D-4AF4-A828-683325D27BF6}" type="presOf" srcId="{AAAC0784-6F4B-4D60-85B2-3548FE91FCF5}" destId="{B0C5FE55-C1BA-4AEC-9910-0450E5E05562}" srcOrd="0" destOrd="0" presId="urn:microsoft.com/office/officeart/2005/8/layout/hProcess9"/>
    <dgm:cxn modelId="{87BC046D-D030-4A59-B21F-7BCEA45FAE97}" srcId="{AAAC0784-6F4B-4D60-85B2-3548FE91FCF5}" destId="{C735E9E0-75D9-4ED2-95AF-FD91783C16AA}" srcOrd="0" destOrd="0" parTransId="{B6E7F75B-FF05-4D16-BA92-FA260E811A83}" sibTransId="{C9D1D9BE-5E06-4A70-8271-9BD0724E859A}"/>
    <dgm:cxn modelId="{4932E59E-6CF0-49FB-A1FE-35C4FDD3236D}" type="presOf" srcId="{B82426F5-0DBC-427C-8FBA-20FADBB2D550}" destId="{A92884CC-8F75-45A9-9626-85C51FAAF202}" srcOrd="0" destOrd="0" presId="urn:microsoft.com/office/officeart/2005/8/layout/hProcess9"/>
    <dgm:cxn modelId="{56AD26F8-55E8-4962-B230-B0C79AD1111D}" type="presOf" srcId="{21660214-F864-437A-9A0F-AC7880BE8423}" destId="{00D7A139-B344-4562-B74D-49E8657FD0AF}" srcOrd="0" destOrd="0" presId="urn:microsoft.com/office/officeart/2005/8/layout/hProcess9"/>
    <dgm:cxn modelId="{4ACB59FF-5DDA-4654-A202-EAE2310590E8}" srcId="{AAAC0784-6F4B-4D60-85B2-3548FE91FCF5}" destId="{B82426F5-0DBC-427C-8FBA-20FADBB2D550}" srcOrd="2" destOrd="0" parTransId="{5A3F6BED-7974-4197-A3C4-6A58146E42B3}" sibTransId="{3746C903-F42A-4253-8DD4-33E3B6F1BA1F}"/>
    <dgm:cxn modelId="{8644E55C-9FEB-4A28-BEF0-40576F4A41ED}" srcId="{AAAC0784-6F4B-4D60-85B2-3548FE91FCF5}" destId="{21660214-F864-437A-9A0F-AC7880BE8423}" srcOrd="1" destOrd="0" parTransId="{986DF24F-1AC1-4D5F-913D-E813A77F3175}" sibTransId="{B3832E56-16D3-4D86-B95E-303F04934511}"/>
    <dgm:cxn modelId="{4C07F49F-25A2-4501-9574-E19ECFADFA38}" type="presOf" srcId="{C735E9E0-75D9-4ED2-95AF-FD91783C16AA}" destId="{75A4A61A-ED0E-4978-8932-C0B79720310C}" srcOrd="0" destOrd="0" presId="urn:microsoft.com/office/officeart/2005/8/layout/hProcess9"/>
    <dgm:cxn modelId="{BD79B143-001F-4142-9851-2E8F11E762EE}" type="presParOf" srcId="{B0C5FE55-C1BA-4AEC-9910-0450E5E05562}" destId="{B5E9D716-08F1-4E11-A629-41731354FD0C}" srcOrd="0" destOrd="0" presId="urn:microsoft.com/office/officeart/2005/8/layout/hProcess9"/>
    <dgm:cxn modelId="{A04CE756-49D1-4B51-AC40-929BD37A3224}" type="presParOf" srcId="{B0C5FE55-C1BA-4AEC-9910-0450E5E05562}" destId="{99855D00-6151-40A4-B2BC-7A15CFB52D1E}" srcOrd="1" destOrd="0" presId="urn:microsoft.com/office/officeart/2005/8/layout/hProcess9"/>
    <dgm:cxn modelId="{0547EC26-5EA3-40AE-8B57-2CCF1D208A1F}" type="presParOf" srcId="{99855D00-6151-40A4-B2BC-7A15CFB52D1E}" destId="{75A4A61A-ED0E-4978-8932-C0B79720310C}" srcOrd="0" destOrd="0" presId="urn:microsoft.com/office/officeart/2005/8/layout/hProcess9"/>
    <dgm:cxn modelId="{51C9FF41-50C6-4A78-BCFA-3F0FC082C3C3}" type="presParOf" srcId="{99855D00-6151-40A4-B2BC-7A15CFB52D1E}" destId="{0DBC1932-6055-4B6D-A88A-1A3F7187D23B}" srcOrd="1" destOrd="0" presId="urn:microsoft.com/office/officeart/2005/8/layout/hProcess9"/>
    <dgm:cxn modelId="{8E7FB51F-8FB0-418C-9367-41715FC15092}" type="presParOf" srcId="{99855D00-6151-40A4-B2BC-7A15CFB52D1E}" destId="{00D7A139-B344-4562-B74D-49E8657FD0AF}" srcOrd="2" destOrd="0" presId="urn:microsoft.com/office/officeart/2005/8/layout/hProcess9"/>
    <dgm:cxn modelId="{39CC64C0-F78E-4EE4-B1FC-75F3E14F1AF5}" type="presParOf" srcId="{99855D00-6151-40A4-B2BC-7A15CFB52D1E}" destId="{27B0904F-CB41-4B44-B956-5721CAE1C770}" srcOrd="3" destOrd="0" presId="urn:microsoft.com/office/officeart/2005/8/layout/hProcess9"/>
    <dgm:cxn modelId="{5F3DACD2-1FCB-443A-81C2-62E59FAA8DE8}" type="presParOf" srcId="{99855D00-6151-40A4-B2BC-7A15CFB52D1E}" destId="{A92884CC-8F75-45A9-9626-85C51FAAF2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9D716-08F1-4E11-A629-41731354FD0C}">
      <dsp:nvSpPr>
        <dsp:cNvPr id="0" name=""/>
        <dsp:cNvSpPr/>
      </dsp:nvSpPr>
      <dsp:spPr>
        <a:xfrm>
          <a:off x="564019" y="0"/>
          <a:ext cx="6392217" cy="41045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4A61A-ED0E-4978-8932-C0B79720310C}">
      <dsp:nvSpPr>
        <dsp:cNvPr id="0" name=""/>
        <dsp:cNvSpPr/>
      </dsp:nvSpPr>
      <dsp:spPr>
        <a:xfrm>
          <a:off x="803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kern="1200" dirty="0">
              <a:solidFill>
                <a:srgbClr val="203864"/>
              </a:solidFill>
            </a:rPr>
            <a:t>k</a:t>
          </a:r>
          <a:endParaRPr lang="zh-CN" altLang="en-US" sz="2400" b="1" kern="1200" dirty="0">
            <a:solidFill>
              <a:srgbClr val="203864"/>
            </a:solidFill>
          </a:endParaRPr>
        </a:p>
      </dsp:txBody>
      <dsp:txXfrm>
        <a:off x="80950" y="1311512"/>
        <a:ext cx="2124378" cy="1481526"/>
      </dsp:txXfrm>
    </dsp:sp>
    <dsp:sp modelId="{00D7A139-B344-4562-B74D-49E8657FD0AF}">
      <dsp:nvSpPr>
        <dsp:cNvPr id="0" name=""/>
        <dsp:cNvSpPr/>
      </dsp:nvSpPr>
      <dsp:spPr>
        <a:xfrm>
          <a:off x="2617791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rgbClr val="203864"/>
              </a:solidFill>
            </a:rPr>
            <a:t>获取密钥</a:t>
          </a:r>
          <a:r>
            <a:rPr lang="en-US" altLang="zh-CN" sz="2400" b="1" kern="1200" dirty="0">
              <a:solidFill>
                <a:srgbClr val="203864"/>
              </a:solidFill>
            </a:rPr>
            <a:t>k</a:t>
          </a:r>
          <a:r>
            <a:rPr lang="zh-CN" altLang="en-US" sz="2400" b="1" kern="1200" dirty="0">
              <a:solidFill>
                <a:srgbClr val="203864"/>
              </a:solidFill>
            </a:rPr>
            <a:t>所对应的度量分数</a:t>
          </a:r>
        </a:p>
      </dsp:txBody>
      <dsp:txXfrm>
        <a:off x="2697938" y="1311512"/>
        <a:ext cx="2124378" cy="1481526"/>
      </dsp:txXfrm>
    </dsp:sp>
    <dsp:sp modelId="{A92884CC-8F75-45A9-9626-85C51FAAF202}">
      <dsp:nvSpPr>
        <dsp:cNvPr id="0" name=""/>
        <dsp:cNvSpPr/>
      </dsp:nvSpPr>
      <dsp:spPr>
        <a:xfrm>
          <a:off x="5234780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203864"/>
              </a:solidFill>
            </a:rPr>
            <a:t>对可疑度进行排序，可疑度最高的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zh-CN" altLang="en-US" sz="2400" b="1" i="1" kern="1200" smtClean="0">
                      <a:solidFill>
                        <a:srgbClr val="203864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2400" b="1" i="1" kern="1200" smtClean="0">
                      <a:solidFill>
                        <a:srgbClr val="203864"/>
                      </a:solidFill>
                      <a:latin typeface="Cambria Math" panose="02040503050406030204" pitchFamily="18" charset="0"/>
                    </a:rPr>
                    <m:t>𝒌</m:t>
                  </m:r>
                </m:e>
              </m:acc>
            </m:oMath>
          </a14:m>
          <a:r>
            <a:rPr lang="zh-CN" altLang="en-US" sz="2400" b="1" kern="1200" dirty="0" smtClean="0">
              <a:solidFill>
                <a:srgbClr val="203864"/>
              </a:solidFill>
            </a:rPr>
            <a:t>为攻击结果</a:t>
          </a:r>
          <a:endParaRPr lang="zh-CN" altLang="en-US" sz="2400" b="1" kern="1200" dirty="0">
            <a:solidFill>
              <a:srgbClr val="203864"/>
            </a:solidFill>
          </a:endParaRPr>
        </a:p>
      </dsp:txBody>
      <dsp:txXfrm>
        <a:off x="5314927" y="1311512"/>
        <a:ext cx="2124378" cy="1481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B6A8C-1851-48A9-9B71-A35154A2CE81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第页 共几页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4CC12-A4B0-4601-ADB1-A6B8FA90E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101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1CBE9-6BF2-4ED3-9190-FF15310012E5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第页 共几页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A5B8-035B-45A0-BD5D-CC18507CB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756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5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2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34D-5034-4E87-B757-BE2456010956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5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E15-8763-474A-8D26-052DC3033E6E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474C-9DA7-489C-B7FA-05AC4B19BB16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18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C1DD-1A87-4FA3-A45D-C6DB00C77C0A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5F62-0214-40B5-A8B7-FD5A5F699639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5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25F1-65F1-4153-AEF0-CA01291EA2BD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5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5B9-55AE-4577-9BBF-0FD121FA0A82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1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7BC-4E9B-4C58-B8CE-7265893536F2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3CE-48DC-4098-8222-25A8A395110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3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BAB-8295-45D9-9A47-D48C8CD97C29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0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7FA-077A-48CB-A4CA-9902FCB6B9A8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61F2-08B0-4663-9AFC-70F822C35FA3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4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E87B-F364-45B6-8572-30E2C54DD2BA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F608-7544-4C44-B3C3-CFD1584FD155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6323-DC20-4824-90F3-54EE8617DFB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18D6-BF36-4D67-A9E4-4028B07A2E0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F433-CAD1-448B-9BA6-00BD0995B1BD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7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1.png"/><Relationship Id="rId4" Type="http://schemas.openxmlformats.org/officeDocument/2006/relationships/image" Target="../media/image14.jpe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969" y="1107831"/>
            <a:ext cx="6600451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面向移动设备的</a:t>
            </a:r>
            <a:r>
              <a:rPr lang="en-US" altLang="zh-CN" dirty="0"/>
              <a:t>cache</a:t>
            </a:r>
            <a:r>
              <a:rPr lang="zh-CN" altLang="en-US" dirty="0"/>
              <a:t>攻击关键技术研究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300" y="4331799"/>
            <a:ext cx="2171700" cy="11106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答辩人     ：  李勃</a:t>
            </a:r>
            <a:endParaRPr lang="en-US" altLang="zh-CN" dirty="0"/>
          </a:p>
          <a:p>
            <a:pPr algn="l"/>
            <a:r>
              <a:rPr lang="zh-CN" altLang="en-US" dirty="0"/>
              <a:t>学号：</a:t>
            </a:r>
            <a:r>
              <a:rPr lang="en-US" altLang="zh-CN" dirty="0"/>
              <a:t>SY1506402</a:t>
            </a:r>
          </a:p>
          <a:p>
            <a:pPr algn="l"/>
            <a:r>
              <a:rPr lang="zh-CN" altLang="en-US" dirty="0"/>
              <a:t>导师  ： 姜博导师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34" y="146644"/>
            <a:ext cx="1730781" cy="1730781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精确计时方式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移动平台可用计时方式：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性能计数器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Perf</a:t>
            </a:r>
            <a:r>
              <a:rPr lang="zh-CN" altLang="en-US" sz="2000" dirty="0" smtClean="0"/>
              <a:t>性能监控工具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POSIX</a:t>
            </a:r>
            <a:r>
              <a:rPr lang="zh-CN" altLang="en-US" sz="2000" dirty="0" smtClean="0"/>
              <a:t>提供函数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线程模拟计时器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08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有效攻击方案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Prime + Probe</a:t>
            </a:r>
            <a:r>
              <a:rPr lang="zh-CN" altLang="en-US" sz="2000" dirty="0"/>
              <a:t>是由</a:t>
            </a:r>
            <a:r>
              <a:rPr lang="en-US" altLang="zh-CN" sz="2000" dirty="0" err="1"/>
              <a:t>Osvik</a:t>
            </a:r>
            <a:r>
              <a:rPr lang="zh-CN" altLang="en-US" sz="2000" dirty="0"/>
              <a:t>提出来的</a:t>
            </a:r>
            <a:r>
              <a:rPr lang="en-US" altLang="zh-CN" sz="2000" dirty="0"/>
              <a:t>Cache</a:t>
            </a:r>
            <a:r>
              <a:rPr lang="zh-CN" altLang="en-US" sz="2000" dirty="0"/>
              <a:t>攻击策略之一，由于该策略主要分为两个阶段，第一阶段为准备阶段，第二阶段为探测阶段，因此将其称为</a:t>
            </a:r>
            <a:r>
              <a:rPr lang="en-US" altLang="zh-CN" sz="2000" dirty="0"/>
              <a:t>Prime + Probe</a:t>
            </a:r>
            <a:r>
              <a:rPr lang="zh-CN" altLang="en-US" sz="2000" dirty="0"/>
              <a:t>。通过该策略，能够获取到被攻击程序使用</a:t>
            </a:r>
            <a:r>
              <a:rPr lang="en-US" altLang="zh-CN" sz="2000" dirty="0"/>
              <a:t>Cache</a:t>
            </a:r>
            <a:r>
              <a:rPr lang="zh-CN" altLang="en-US" sz="2000" dirty="0"/>
              <a:t>时泄露出的旁路信息，其攻击步骤如下所示：</a:t>
            </a:r>
          </a:p>
          <a:p>
            <a:endParaRPr lang="zh-CN" altLang="en-US" dirty="0"/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攻击程序占用指定的</a:t>
            </a:r>
            <a:r>
              <a:rPr lang="en-US" altLang="zh-CN" sz="2000" dirty="0"/>
              <a:t>cache sets</a:t>
            </a:r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被攻击程序执行</a:t>
            </a:r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攻击程序判断哪些</a:t>
            </a:r>
            <a:r>
              <a:rPr lang="en-US" altLang="zh-CN" sz="2000" dirty="0"/>
              <a:t>cache sets</a:t>
            </a:r>
            <a:r>
              <a:rPr lang="zh-CN" altLang="en-US" sz="2000" dirty="0"/>
              <a:t>依然被占用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6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12" name="图片 11" descr="C:\Users\f\Desktop\graduation\snippers\prim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1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6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13" name="图片 12" descr="C:\Users\f\Desktop\graduation\snippers\prime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2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0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8" name="图片 7" descr="C:\Users\f\Desktop\graduation\snippers\prime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2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4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驱逐策略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7" name="图片 6" descr="C:\Users\f\Desktop\graduation\snippers\驱逐策略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7" y="1843454"/>
            <a:ext cx="7773493" cy="3877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3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实现针对</a:t>
            </a:r>
            <a:r>
              <a:rPr lang="en-US" altLang="zh-CN" sz="2800" dirty="0"/>
              <a:t>AES</a:t>
            </a:r>
            <a:r>
              <a:rPr lang="zh-CN" altLang="en-US" sz="2800" dirty="0"/>
              <a:t>的</a:t>
            </a:r>
            <a:r>
              <a:rPr lang="en-US" altLang="zh-CN" sz="2800" dirty="0"/>
              <a:t>cache</a:t>
            </a:r>
            <a:r>
              <a:rPr lang="zh-CN" altLang="en-US" sz="2800" dirty="0"/>
              <a:t>攻击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探索</a:t>
            </a:r>
            <a:r>
              <a:rPr lang="en-US" altLang="zh-CN" sz="2200" dirty="0"/>
              <a:t>AES</a:t>
            </a:r>
            <a:r>
              <a:rPr lang="zh-CN" altLang="en-US" sz="2200" dirty="0"/>
              <a:t>密钥扩展、各轮变换的数学</a:t>
            </a:r>
            <a:r>
              <a:rPr lang="zh-CN" altLang="en-US" sz="2200" dirty="0" smtClean="0"/>
              <a:t>模式</a:t>
            </a:r>
            <a:endParaRPr lang="en-US" altLang="zh-CN" sz="2200" dirty="0" smtClean="0"/>
          </a:p>
          <a:p>
            <a:pPr marL="857250" lvl="2" indent="-457200">
              <a:buFont typeface="+mj-lt"/>
              <a:buAutoNum type="arabicPeriod"/>
            </a:pPr>
            <a:endParaRPr lang="en-US" altLang="zh-CN" sz="2400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实现度量密钥可疑度的</a:t>
            </a:r>
            <a:r>
              <a:rPr lang="en-US" altLang="zh-CN" sz="2200" dirty="0"/>
              <a:t>KS</a:t>
            </a:r>
            <a:r>
              <a:rPr lang="zh-CN" altLang="en-US" sz="2200" dirty="0"/>
              <a:t>检验</a:t>
            </a:r>
            <a:r>
              <a:rPr lang="zh-CN" altLang="en-US" sz="2200" dirty="0" smtClean="0"/>
              <a:t>算法</a:t>
            </a:r>
            <a:endParaRPr lang="en-US" altLang="zh-CN" sz="2200" dirty="0" smtClean="0"/>
          </a:p>
          <a:p>
            <a:pPr marL="857250" lvl="2" indent="-457200">
              <a:buFont typeface="+mj-lt"/>
              <a:buAutoNum type="arabicPeriod"/>
            </a:pPr>
            <a:endParaRPr lang="en-US" altLang="zh-CN" sz="2400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利用假设检验的方式获取用户密钥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490D5F-02C9-40B2-A81F-51413AD8C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35" y="0"/>
            <a:ext cx="722583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1491370" y="2200604"/>
                <a:ext cx="2843237" cy="12556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03597" indent="-203597" algn="l" defTabSz="289322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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03597" indent="-203597" algn="l" defTabSz="289322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Calibri" panose="020F0502020204030204" pitchFamily="34" charset="0"/>
                  <a:buChar char=" 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1653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6314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5097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79563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0297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8495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2961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1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1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sz="2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100" dirty="0" smtClean="0"/>
                  <a:t>	…</a:t>
                </a:r>
              </a:p>
              <a:p>
                <a:pPr marL="0" indent="0">
                  <a:buNone/>
                </a:pPr>
                <a:r>
                  <a:rPr lang="en-US" altLang="zh-CN" sz="21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1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pPr marL="457200" lvl="1" indent="0"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70" y="2200604"/>
                <a:ext cx="2843237" cy="1255683"/>
              </a:xfrm>
              <a:prstGeom prst="rect">
                <a:avLst/>
              </a:prstGeom>
              <a:blipFill>
                <a:blip r:embed="rId2"/>
                <a:stretch>
                  <a:fillRect t="-5340"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491371" y="1674167"/>
            <a:ext cx="384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AES</a:t>
            </a:r>
            <a:r>
              <a:rPr lang="zh-CN" altLang="en-US" sz="2400" dirty="0"/>
              <a:t>加密第一轮访问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91369" y="3521059"/>
            <a:ext cx="378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AES</a:t>
            </a:r>
            <a:r>
              <a:rPr lang="zh-CN" altLang="en-US" sz="2400" dirty="0"/>
              <a:t>加密第二轮访问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803717" y="4107697"/>
                <a:ext cx="8423031" cy="2393237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03597" indent="-203597" algn="l" defTabSz="289322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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03597" indent="-203597" algn="l" defTabSz="289322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Calibri" panose="020F0502020204030204" pitchFamily="34" charset="0"/>
                  <a:buChar char=" 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1653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6314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5097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79563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0297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8495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2961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2•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3•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3•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 smtClean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zh-CN" altLang="zh-CN" sz="2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90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3•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1</a:t>
                </a:r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900">
                        <a:solidFill>
                          <a:schemeClr val="tx1"/>
                        </a:solidFill>
                      </a:rPr>
                      <m:t>3•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CN" sz="2900" dirty="0"/>
              </a:p>
              <a:p>
                <a:pPr marL="457200" lvl="1" indent="0"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17" y="4107697"/>
                <a:ext cx="8423031" cy="2393237"/>
              </a:xfrm>
              <a:prstGeom prst="rect">
                <a:avLst/>
              </a:prstGeom>
              <a:blipFill>
                <a:blip r:embed="rId3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19155439"/>
                  </p:ext>
                </p:extLst>
              </p:nvPr>
            </p:nvGraphicFramePr>
            <p:xfrm>
              <a:off x="1014144" y="1768709"/>
              <a:ext cx="7520256" cy="41045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19155439"/>
                  </p:ext>
                </p:extLst>
              </p:nvPr>
            </p:nvGraphicFramePr>
            <p:xfrm>
              <a:off x="1014144" y="1768709"/>
              <a:ext cx="7520256" cy="41045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83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6" y="1571927"/>
            <a:ext cx="3761799" cy="443322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612"/>
              </p:ext>
            </p:extLst>
          </p:nvPr>
        </p:nvGraphicFramePr>
        <p:xfrm>
          <a:off x="1407551" y="2666160"/>
          <a:ext cx="1666240" cy="3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85394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4166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0305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3471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382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836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9083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4178146"/>
                    </a:ext>
                  </a:extLst>
                </a:gridCol>
              </a:tblGrid>
              <a:tr h="3702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5297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67717"/>
              </p:ext>
            </p:extLst>
          </p:nvPr>
        </p:nvGraphicFramePr>
        <p:xfrm>
          <a:off x="1407551" y="4026442"/>
          <a:ext cx="1666240" cy="3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85394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4166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0305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3471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382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836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9083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4178146"/>
                    </a:ext>
                  </a:extLst>
                </a:gridCol>
              </a:tblGrid>
              <a:tr h="3702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52972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240671" y="1962668"/>
            <a:ext cx="0" cy="36517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57320" y="4054283"/>
                <a:ext cx="130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密钥字节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" y="4054283"/>
                <a:ext cx="1306975" cy="369332"/>
              </a:xfrm>
              <a:prstGeom prst="rect">
                <a:avLst/>
              </a:prstGeom>
              <a:blipFill>
                <a:blip r:embed="rId3"/>
                <a:stretch>
                  <a:fillRect l="-4206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463249" y="3303770"/>
            <a:ext cx="38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⊕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524018" y="3300595"/>
            <a:ext cx="38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⊕</a:t>
            </a:r>
            <a:endParaRPr lang="zh-CN" altLang="en-US" sz="2400" dirty="0"/>
          </a:p>
        </p:txBody>
      </p:sp>
      <p:cxnSp>
        <p:nvCxnSpPr>
          <p:cNvPr id="17" name="曲线连接符 16"/>
          <p:cNvCxnSpPr>
            <a:stCxn id="14" idx="3"/>
          </p:cNvCxnSpPr>
          <p:nvPr/>
        </p:nvCxnSpPr>
        <p:spPr>
          <a:xfrm flipV="1">
            <a:off x="2851214" y="1705709"/>
            <a:ext cx="2617601" cy="18288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>
            <a:off x="1846524" y="3580608"/>
            <a:ext cx="3082654" cy="11716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708" y="1705709"/>
            <a:ext cx="155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密钥字节后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位决定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内索引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53708" y="4798293"/>
            <a:ext cx="155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密钥字节前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位决定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05616" y="2896234"/>
            <a:ext cx="8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808063" y="3173072"/>
            <a:ext cx="115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n+1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08063" y="3464076"/>
            <a:ext cx="115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n+2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870153" y="3740914"/>
            <a:ext cx="10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05616" y="2565809"/>
            <a:ext cx="10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57320" y="2620156"/>
                <a:ext cx="130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明文字节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" y="2620156"/>
                <a:ext cx="1306975" cy="369332"/>
              </a:xfrm>
              <a:prstGeom prst="rect">
                <a:avLst/>
              </a:prstGeom>
              <a:blipFill>
                <a:blip r:embed="rId4"/>
                <a:stretch>
                  <a:fillRect l="-420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9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6" name="AutoShape 21"/>
          <p:cNvSpPr>
            <a:spLocks noChangeArrowheads="1"/>
          </p:cNvSpPr>
          <p:nvPr/>
        </p:nvSpPr>
        <p:spPr bwMode="auto">
          <a:xfrm rot="10800000" flipH="1">
            <a:off x="4603004" y="2120214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32695" y="4081785"/>
            <a:ext cx="3741162" cy="1693942"/>
            <a:chOff x="2555776" y="1779662"/>
            <a:chExt cx="6829486" cy="3024336"/>
          </a:xfrm>
        </p:grpSpPr>
        <p:grpSp>
          <p:nvGrpSpPr>
            <p:cNvPr id="88" name="组合 87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94" name="矩形 93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5" name="矩形 94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6" name="矩形 95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7" name="矩形 96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8" name="矩形 97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9" name="矩形 98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0" name="矩形 99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1" name="矩形 100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2" name="矩形 101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0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矩形 107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9" name="矩形 108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0" name="矩形 109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1" name="矩形 110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2" name="矩形 111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3" name="矩形 112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" name="矩形 113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5" name="矩形 114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6" name="矩形 115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1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矩形 121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" name="矩形 122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4" name="矩形 123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5" name="矩形 124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6" name="矩形 125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7" name="矩形 126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8" name="矩形 127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9" name="矩形 128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0" name="矩形 129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3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" name="矩形 135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7" name="矩形 136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8" name="矩形 137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9" name="矩形 138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0" name="矩形 139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1" name="矩形 140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2" name="矩形 141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3" name="矩形 142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4" name="矩形 143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>
            <p:sp>
              <p:nvSpPr>
                <p:cNvPr id="91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8"/>
                  <a:stretch>
                    <a:fillRect t="-135484" r="-175309" b="-154839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AutoShape 21"/>
          <p:cNvSpPr>
            <a:spLocks noChangeArrowheads="1"/>
          </p:cNvSpPr>
          <p:nvPr/>
        </p:nvSpPr>
        <p:spPr bwMode="auto">
          <a:xfrm rot="10800000" flipH="1">
            <a:off x="4597943" y="4571140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249421" y="3466084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7" name="右大括号 166"/>
          <p:cNvSpPr/>
          <p:nvPr/>
        </p:nvSpPr>
        <p:spPr>
          <a:xfrm>
            <a:off x="5980502" y="2338545"/>
            <a:ext cx="648072" cy="246161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41"/>
              <p:cNvSpPr txBox="1"/>
              <p:nvPr/>
            </p:nvSpPr>
            <p:spPr>
              <a:xfrm>
                <a:off x="6660791" y="2755526"/>
                <a:ext cx="2168645" cy="1683377"/>
              </a:xfrm>
              <a:prstGeom prst="rect">
                <a:avLst/>
              </a:prstGeom>
              <a:noFill/>
            </p:spPr>
            <p:txBody>
              <a:bodyPr wrap="square" lIns="60926" tIns="30464" rIns="60926" bIns="30464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对多组样本的检测数据进行汇总，求平均值得到</a:t>
                </a:r>
                <a:r>
                  <a: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假设密钥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的度量分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e>
                    </m:acc>
                  </m:oMath>
                </a14:m>
                <a:endParaRPr lang="zh-CN" altLang="en-US" sz="2000" dirty="0">
                  <a:solidFill>
                    <a:srgbClr val="41445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6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91" y="2755526"/>
                <a:ext cx="2168645" cy="1683377"/>
              </a:xfrm>
              <a:prstGeom prst="rect">
                <a:avLst/>
              </a:prstGeom>
              <a:blipFill>
                <a:blip r:embed="rId9"/>
                <a:stretch>
                  <a:fillRect l="-4507" r="-4507" b="-3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组合 168"/>
          <p:cNvGrpSpPr/>
          <p:nvPr/>
        </p:nvGrpSpPr>
        <p:grpSpPr>
          <a:xfrm>
            <a:off x="832695" y="1630372"/>
            <a:ext cx="3741162" cy="1693942"/>
            <a:chOff x="2555776" y="1779662"/>
            <a:chExt cx="6829486" cy="3024336"/>
          </a:xfrm>
        </p:grpSpPr>
        <p:grpSp>
          <p:nvGrpSpPr>
            <p:cNvPr id="170" name="组合 169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176" name="矩形 175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7" name="矩形 176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8" name="矩形 177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9" name="矩形 178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0" name="矩形 179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1" name="矩形 180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2" name="矩形 181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3" name="矩形 182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4" name="矩形 183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8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矩形 189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1" name="矩形 190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2" name="矩形 191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3" name="矩形 192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" name="矩形 193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5" name="矩形 194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6" name="矩形 195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7" name="矩形 196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8" name="矩形 197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9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矩形 203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5" name="矩形 204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6" name="矩形 205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7" name="矩形 206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8" name="矩形 207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9" name="矩形 208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0" name="矩形 209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1" name="矩形 210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2" name="矩形 211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1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217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9" name="矩形 218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0" name="矩形 219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1" name="矩形 220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2" name="矩形 221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3" name="矩形 222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4" name="矩形 223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5" name="矩形 224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6" name="矩形 225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2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>
            <p:sp>
              <p:nvSpPr>
                <p:cNvPr id="173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10"/>
                  <a:stretch>
                    <a:fillRect t="-135484" r="-175309" b="-153226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5142075" y="1980909"/>
            <a:ext cx="734017" cy="705034"/>
            <a:chOff x="6851518" y="4745057"/>
            <a:chExt cx="1932585" cy="1913020"/>
          </a:xfrm>
        </p:grpSpPr>
        <p:sp>
          <p:nvSpPr>
            <p:cNvPr id="249" name="矩形 248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0" name="矩形 249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3" name="矩形 25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4" name="矩形 25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5" name="矩形 25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" name="矩形 25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7" name="矩形 25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8" name="矩形 25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9" name="矩形 25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5134476" y="4476389"/>
            <a:ext cx="734017" cy="705034"/>
            <a:chOff x="6851518" y="4745057"/>
            <a:chExt cx="1932585" cy="1913020"/>
          </a:xfrm>
        </p:grpSpPr>
        <p:sp>
          <p:nvSpPr>
            <p:cNvPr id="261" name="矩形 260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2" name="矩形 261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3" name="矩形 26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4" name="矩形 26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5" name="矩形 26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" name="矩形 26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7" name="矩形 26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8" name="矩形 26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9" name="矩形 26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7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6" name="AutoShape 21"/>
          <p:cNvSpPr>
            <a:spLocks noChangeArrowheads="1"/>
          </p:cNvSpPr>
          <p:nvPr/>
        </p:nvSpPr>
        <p:spPr bwMode="auto">
          <a:xfrm rot="10800000" flipH="1">
            <a:off x="4603004" y="2120214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32695" y="4081785"/>
            <a:ext cx="3741162" cy="1693942"/>
            <a:chOff x="2555776" y="1779662"/>
            <a:chExt cx="6829486" cy="3024336"/>
          </a:xfrm>
        </p:grpSpPr>
        <p:grpSp>
          <p:nvGrpSpPr>
            <p:cNvPr id="88" name="组合 87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94" name="矩形 93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5" name="矩形 94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6" name="矩形 95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7" name="矩形 96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8" name="矩形 97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9" name="矩形 98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0" name="矩形 99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1" name="矩形 100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2" name="矩形 101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0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矩形 107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9" name="矩形 108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0" name="矩形 109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1" name="矩形 110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2" name="矩形 111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3" name="矩形 112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" name="矩形 113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5" name="矩形 114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6" name="矩形 115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1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矩形 121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" name="矩形 122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4" name="矩形 123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5" name="矩形 124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6" name="矩形 125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7" name="矩形 126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8" name="矩形 127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9" name="矩形 128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0" name="矩形 129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3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" name="矩形 135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7" name="矩形 136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8" name="矩形 137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9" name="矩形 138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0" name="矩形 139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1" name="矩形 140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2" name="矩形 141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3" name="矩形 142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4" name="矩形 143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>
            <p:sp>
              <p:nvSpPr>
                <p:cNvPr id="91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8"/>
                  <a:stretch>
                    <a:fillRect t="-135484" r="-175309" b="-154839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AutoShape 21"/>
          <p:cNvSpPr>
            <a:spLocks noChangeArrowheads="1"/>
          </p:cNvSpPr>
          <p:nvPr/>
        </p:nvSpPr>
        <p:spPr bwMode="auto">
          <a:xfrm rot="10800000" flipH="1">
            <a:off x="4597943" y="4571140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249421" y="3466084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69" name="组合 168"/>
          <p:cNvGrpSpPr/>
          <p:nvPr/>
        </p:nvGrpSpPr>
        <p:grpSpPr>
          <a:xfrm>
            <a:off x="832695" y="1630372"/>
            <a:ext cx="3741162" cy="1693942"/>
            <a:chOff x="2555776" y="1779662"/>
            <a:chExt cx="6829486" cy="3024336"/>
          </a:xfrm>
        </p:grpSpPr>
        <p:grpSp>
          <p:nvGrpSpPr>
            <p:cNvPr id="170" name="组合 169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176" name="矩形 175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7" name="矩形 176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8" name="矩形 177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9" name="矩形 178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0" name="矩形 179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1" name="矩形 180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2" name="矩形 181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3" name="矩形 182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4" name="矩形 183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8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矩形 189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1" name="矩形 190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2" name="矩形 191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3" name="矩形 192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" name="矩形 193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5" name="矩形 194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6" name="矩形 195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7" name="矩形 196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8" name="矩形 197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9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矩形 203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5" name="矩形 204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6" name="矩形 205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7" name="矩形 206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8" name="矩形 207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9" name="矩形 208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0" name="矩形 209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1" name="矩形 210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2" name="矩形 211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1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217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9" name="矩形 218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0" name="矩形 219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1" name="矩形 220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2" name="矩形 221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3" name="矩形 222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4" name="矩形 223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5" name="矩形 224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6" name="矩形 225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2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>
            <p:sp>
              <p:nvSpPr>
                <p:cNvPr id="173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9"/>
                  <a:stretch>
                    <a:fillRect t="-135484" r="-175309" b="-153226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5142075" y="1980909"/>
            <a:ext cx="734017" cy="705034"/>
            <a:chOff x="6851518" y="4745057"/>
            <a:chExt cx="1932585" cy="1913020"/>
          </a:xfrm>
        </p:grpSpPr>
        <p:sp>
          <p:nvSpPr>
            <p:cNvPr id="249" name="矩形 248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0" name="矩形 249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3" name="矩形 25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4" name="矩形 25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5" name="矩形 25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" name="矩形 25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7" name="矩形 25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8" name="矩形 25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9" name="矩形 25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5134476" y="4476389"/>
            <a:ext cx="734017" cy="705034"/>
            <a:chOff x="6851518" y="4745057"/>
            <a:chExt cx="1932585" cy="1913020"/>
          </a:xfrm>
        </p:grpSpPr>
        <p:sp>
          <p:nvSpPr>
            <p:cNvPr id="261" name="矩形 260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2" name="矩形 261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3" name="矩形 26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4" name="矩形 26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5" name="矩形 26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" name="矩形 26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7" name="矩形 26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8" name="矩形 26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9" name="矩形 26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39154" y="1979441"/>
            <a:ext cx="731244" cy="703899"/>
            <a:chOff x="7262037" y="1795572"/>
            <a:chExt cx="812484" cy="805129"/>
          </a:xfrm>
        </p:grpSpPr>
        <p:pic>
          <p:nvPicPr>
            <p:cNvPr id="238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179557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07133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4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34298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7" name="丁字箭头 246"/>
          <p:cNvSpPr/>
          <p:nvPr/>
        </p:nvSpPr>
        <p:spPr>
          <a:xfrm rot="10800000">
            <a:off x="5998250" y="2290294"/>
            <a:ext cx="561731" cy="62561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6739154" y="4478073"/>
            <a:ext cx="731244" cy="703899"/>
            <a:chOff x="7262037" y="1795572"/>
            <a:chExt cx="812484" cy="805129"/>
          </a:xfrm>
        </p:grpSpPr>
        <p:pic>
          <p:nvPicPr>
            <p:cNvPr id="25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0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179557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3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07133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4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34298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7" name="丁字箭头 276"/>
          <p:cNvSpPr/>
          <p:nvPr/>
        </p:nvSpPr>
        <p:spPr>
          <a:xfrm>
            <a:off x="5990690" y="4318862"/>
            <a:ext cx="561731" cy="62561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41"/>
              <p:cNvSpPr txBox="1"/>
              <p:nvPr/>
            </p:nvSpPr>
            <p:spPr>
              <a:xfrm>
                <a:off x="7364209" y="3020402"/>
                <a:ext cx="1779791" cy="1125982"/>
              </a:xfrm>
              <a:prstGeom prst="rect">
                <a:avLst/>
              </a:prstGeom>
              <a:noFill/>
            </p:spPr>
            <p:txBody>
              <a:bodyPr wrap="square" lIns="60926" tIns="30464" rIns="60926" bIns="30464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求</a:t>
                </a:r>
                <a:r>
                  <a:rPr lang="zh-CN" altLang="en-US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平均值得到</a:t>
                </a:r>
                <a:r>
                  <a:rPr lang="zh-CN" altLang="en-US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假设密钥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的度量分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e>
                    </m:acc>
                  </m:oMath>
                </a14:m>
                <a:endParaRPr lang="zh-CN" altLang="en-US" dirty="0">
                  <a:solidFill>
                    <a:srgbClr val="41445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7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209" y="3020402"/>
                <a:ext cx="1779791" cy="1125982"/>
              </a:xfrm>
              <a:prstGeom prst="rect">
                <a:avLst/>
              </a:prstGeom>
              <a:blipFill>
                <a:blip r:embed="rId10"/>
                <a:stretch>
                  <a:fillRect l="-4452" r="-2397" b="-9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41"/>
          <p:cNvSpPr txBox="1"/>
          <p:nvPr/>
        </p:nvSpPr>
        <p:spPr>
          <a:xfrm>
            <a:off x="5730505" y="3101709"/>
            <a:ext cx="1020701" cy="1021786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与标准数据进行</a:t>
            </a:r>
            <a:r>
              <a:rPr lang="en-US" altLang="zh-CN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KS</a:t>
            </a: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检验</a:t>
            </a:r>
            <a:endParaRPr lang="zh-CN" altLang="en-US" sz="16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AutoShape 21"/>
          <p:cNvSpPr>
            <a:spLocks noChangeArrowheads="1"/>
          </p:cNvSpPr>
          <p:nvPr/>
        </p:nvSpPr>
        <p:spPr bwMode="auto">
          <a:xfrm rot="10800000" flipH="1">
            <a:off x="6796022" y="3196999"/>
            <a:ext cx="386720" cy="677356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12318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86292"/>
              </p:ext>
            </p:extLst>
          </p:nvPr>
        </p:nvGraphicFramePr>
        <p:xfrm>
          <a:off x="1304373" y="1512277"/>
          <a:ext cx="4243574" cy="4369775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121787">
                  <a:extLst>
                    <a:ext uri="{9D8B030D-6E8A-4147-A177-3AD203B41FA5}">
                      <a16:colId xmlns:a16="http://schemas.microsoft.com/office/drawing/2014/main" val="4265941598"/>
                    </a:ext>
                  </a:extLst>
                </a:gridCol>
                <a:gridCol w="2121787">
                  <a:extLst>
                    <a:ext uri="{9D8B030D-6E8A-4147-A177-3AD203B41FA5}">
                      <a16:colId xmlns:a16="http://schemas.microsoft.com/office/drawing/2014/main" val="2994057298"/>
                    </a:ext>
                  </a:extLst>
                </a:gridCol>
              </a:tblGrid>
              <a:tr h="54679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目标机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Lenovo </a:t>
                      </a:r>
                      <a:r>
                        <a:rPr lang="en-US" sz="1800" kern="100" dirty="0" err="1">
                          <a:effectLst/>
                        </a:rPr>
                        <a:t>k51c78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704182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CPU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ARM Cortex-53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60032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</a:rPr>
                        <a:t>系统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</a:rPr>
                        <a:t>Android 5.0.1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367436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指令集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A</a:t>
                      </a:r>
                      <a:r>
                        <a:rPr lang="en-US" altLang="zh-CN" sz="1800" b="1" kern="100" dirty="0" smtClean="0">
                          <a:effectLst/>
                        </a:rPr>
                        <a:t>RM</a:t>
                      </a:r>
                      <a:r>
                        <a:rPr lang="en-US" sz="1800" b="1" kern="100" dirty="0" smtClean="0">
                          <a:effectLst/>
                        </a:rPr>
                        <a:t>64-v8a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957447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L2 cache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512 KB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779964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内存映射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16</a:t>
                      </a:r>
                      <a:r>
                        <a:rPr lang="zh-CN" sz="1800" b="1" kern="100" dirty="0">
                          <a:effectLst/>
                        </a:rPr>
                        <a:t>路组相联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482245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Cache set</a:t>
                      </a:r>
                      <a:r>
                        <a:rPr lang="zh-CN" sz="1800" b="1" kern="100">
                          <a:effectLst/>
                        </a:rPr>
                        <a:t>数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512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784797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Cache line</a:t>
                      </a:r>
                      <a:r>
                        <a:rPr lang="zh-CN" sz="1800" b="1" kern="100">
                          <a:effectLst/>
                        </a:rPr>
                        <a:t>大小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64bytes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379313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CPU</a:t>
                      </a:r>
                      <a:r>
                        <a:rPr lang="zh-CN" sz="1800" b="1" kern="100">
                          <a:effectLst/>
                        </a:rPr>
                        <a:t>核心数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8</a:t>
                      </a:r>
                      <a:r>
                        <a:rPr lang="zh-CN" sz="1800" b="1" kern="100" dirty="0">
                          <a:effectLst/>
                        </a:rPr>
                        <a:t>核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500594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1188" y="1615183"/>
            <a:ext cx="5345665" cy="41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获取阈值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图片 7" descr="C:\Users\f\Desktop\graduation\snippers\POSIX计时度量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76" y="1294082"/>
            <a:ext cx="6457565" cy="4841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5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获取有效的驱逐策略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3380"/>
              </p:ext>
            </p:extLst>
          </p:nvPr>
        </p:nvGraphicFramePr>
        <p:xfrm>
          <a:off x="1369703" y="1581186"/>
          <a:ext cx="7000574" cy="44875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351981">
                  <a:extLst>
                    <a:ext uri="{9D8B030D-6E8A-4147-A177-3AD203B41FA5}">
                      <a16:colId xmlns:a16="http://schemas.microsoft.com/office/drawing/2014/main" val="3750703043"/>
                    </a:ext>
                  </a:extLst>
                </a:gridCol>
                <a:gridCol w="1210412">
                  <a:extLst>
                    <a:ext uri="{9D8B030D-6E8A-4147-A177-3AD203B41FA5}">
                      <a16:colId xmlns:a16="http://schemas.microsoft.com/office/drawing/2014/main" val="2420668206"/>
                    </a:ext>
                  </a:extLst>
                </a:gridCol>
                <a:gridCol w="1401531">
                  <a:extLst>
                    <a:ext uri="{9D8B030D-6E8A-4147-A177-3AD203B41FA5}">
                      <a16:colId xmlns:a16="http://schemas.microsoft.com/office/drawing/2014/main" val="169718105"/>
                    </a:ext>
                  </a:extLst>
                </a:gridCol>
                <a:gridCol w="1454619">
                  <a:extLst>
                    <a:ext uri="{9D8B030D-6E8A-4147-A177-3AD203B41FA5}">
                      <a16:colId xmlns:a16="http://schemas.microsoft.com/office/drawing/2014/main" val="1857596292"/>
                    </a:ext>
                  </a:extLst>
                </a:gridCol>
                <a:gridCol w="1582031">
                  <a:extLst>
                    <a:ext uri="{9D8B030D-6E8A-4147-A177-3AD203B41FA5}">
                      <a16:colId xmlns:a16="http://schemas.microsoft.com/office/drawing/2014/main" val="1501099054"/>
                    </a:ext>
                  </a:extLst>
                </a:gridCol>
              </a:tblGrid>
              <a:tr h="41168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地址个数</a:t>
                      </a:r>
                      <a:r>
                        <a:rPr lang="en-US" sz="1200" kern="100">
                          <a:effectLst/>
                        </a:rPr>
                        <a:t>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循环次数</a:t>
                      </a: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环内地址数</a:t>
                      </a: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驱逐率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驱逐时间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89100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  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9121.185348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5004063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99.989997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10653.13603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1735854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99.919984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12706.28952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020246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99.91996799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36992.2931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98785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99.8582996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13455.61102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883303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99.74994999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12150.68623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872702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99.72994599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13360.58188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930678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99.72994599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20646.16884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958770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99.70519467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41633.32493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134481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99.689969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13905.53812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922781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99.65404965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19774.70509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309532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99.649965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20161.85157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83317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99.64989497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6192.992599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8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驱逐方式验证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522664535"/>
              </p:ext>
            </p:extLst>
          </p:nvPr>
        </p:nvGraphicFramePr>
        <p:xfrm>
          <a:off x="940777" y="1555812"/>
          <a:ext cx="7593623" cy="492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获取每个密钥字节前四位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92469" y="1412534"/>
            <a:ext cx="6840416" cy="4723275"/>
            <a:chOff x="1292469" y="1412534"/>
            <a:chExt cx="6971666" cy="53564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92469" y="1412534"/>
              <a:ext cx="6971666" cy="5356481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 flipH="1">
              <a:off x="1635369" y="1538654"/>
              <a:ext cx="8793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446585" y="1538654"/>
              <a:ext cx="0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251939" y="1538654"/>
              <a:ext cx="14653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057292" y="1538654"/>
              <a:ext cx="14653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974969" y="2864603"/>
              <a:ext cx="1" cy="104211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82940" y="2876551"/>
              <a:ext cx="6545" cy="10301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91203" y="2876551"/>
              <a:ext cx="24154" cy="10301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392921" y="2856359"/>
              <a:ext cx="24154" cy="10503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644162" y="4160163"/>
              <a:ext cx="14241" cy="10160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446585" y="4222707"/>
              <a:ext cx="0" cy="9534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49008" y="4202723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063153" y="4213383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957385" y="5518754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771848" y="5518754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585696" y="5518754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390752" y="5497075"/>
              <a:ext cx="8792" cy="1003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993530" y="6160433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0</m:t>
                      </m:r>
                      <m:r>
                        <a:rPr lang="en-US" altLang="zh-CN" sz="1400"/>
                        <m:t>0,0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a:rPr lang="en-US" altLang="zh-CN" sz="1400"/>
                        <m:t>1,0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2</m:t>
                      </m:r>
                      <m:r>
                        <a:rPr lang="en-US" altLang="zh-CN" sz="1400"/>
                        <m:t>2,0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3</m:t>
                      </m:r>
                      <m:r>
                        <a:rPr lang="en-US" altLang="zh-CN" sz="1400"/>
                        <m:t>3,0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4</m:t>
                      </m:r>
                      <m:r>
                        <a:rPr lang="en-US" altLang="zh-CN" sz="1400"/>
                        <m:t>4,0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5</m:t>
                      </m:r>
                      <m:r>
                        <a:rPr lang="en-US" altLang="zh-CN" sz="1400"/>
                        <m:t>5,0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6</m:t>
                      </m:r>
                      <m:r>
                        <a:rPr lang="en-US" altLang="zh-CN" sz="1400"/>
                        <m:t>6,0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7</m:t>
                      </m:r>
                      <m:r>
                        <a:rPr lang="en-US" altLang="zh-CN" sz="1400"/>
                        <m:t>7,0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0</m:t>
                      </m:r>
                      <m:r>
                        <a:rPr lang="en-US" altLang="zh-CN" sz="1400"/>
                        <m:t>0,0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a:rPr lang="en-US" altLang="zh-CN" sz="1400"/>
                        <m:t>1,0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2</m:t>
                      </m:r>
                      <m:r>
                        <a:rPr lang="en-US" altLang="zh-CN" sz="1400"/>
                        <m:t>2,0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3</m:t>
                      </m:r>
                      <m:r>
                        <a:rPr lang="en-US" altLang="zh-CN" sz="1400"/>
                        <m:t>3,0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4</m:t>
                      </m:r>
                      <m:r>
                        <a:rPr lang="en-US" altLang="zh-CN" sz="1400"/>
                        <m:t>4,0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5</m:t>
                      </m:r>
                      <m:r>
                        <a:rPr lang="en-US" altLang="zh-CN" sz="1400"/>
                        <m:t>5,0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6</m:t>
                      </m:r>
                      <m:r>
                        <a:rPr lang="en-US" altLang="zh-CN" sz="1400"/>
                        <m:t>6,0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7</m:t>
                      </m:r>
                      <m:r>
                        <a:rPr lang="en-US" altLang="zh-CN" sz="1400"/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" y="6160433"/>
                <a:ext cx="7438293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𝟏𝟓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内容占位符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39" y="1834661"/>
            <a:ext cx="6846354" cy="4029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2438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4790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预防措施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攻击漏洞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设计缺陷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p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操作系统缺陷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应用程序漏洞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预防措施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针对</a:t>
            </a:r>
            <a:r>
              <a:rPr lang="en-US" altLang="zh-CN" sz="2400" dirty="0" smtClean="0"/>
              <a:t>AES</a:t>
            </a:r>
            <a:r>
              <a:rPr lang="zh-CN" altLang="en-US" sz="2400" dirty="0" smtClean="0"/>
              <a:t>预防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攻击的措施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避免内存访问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限制操作系统支持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动态敏感内存机制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干扰机制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设计并实现了基于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平台的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攻击方案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针对</a:t>
            </a:r>
            <a:r>
              <a:rPr lang="en-US" altLang="zh-CN" sz="2400" dirty="0" err="1" smtClean="0"/>
              <a:t>K51c78</a:t>
            </a:r>
            <a:r>
              <a:rPr lang="zh-CN" altLang="en-US" sz="2400" dirty="0" smtClean="0"/>
              <a:t>目标机，成功获取了运行其上的</a:t>
            </a:r>
            <a:r>
              <a:rPr lang="en-US" altLang="zh-CN" sz="2400" dirty="0" smtClean="0"/>
              <a:t>AES</a:t>
            </a:r>
            <a:r>
              <a:rPr lang="zh-CN" altLang="en-US" sz="2400" dirty="0" smtClean="0"/>
              <a:t>加密密钥，实现完整攻击案例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针对攻击过程中使用的漏洞，提出增强</a:t>
            </a:r>
            <a:r>
              <a:rPr lang="zh-CN" altLang="en-US" sz="2400" dirty="0"/>
              <a:t>移动</a:t>
            </a:r>
            <a:r>
              <a:rPr lang="zh-CN" altLang="en-US" sz="2400" dirty="0" smtClean="0"/>
              <a:t>设备安全性的建议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硕士期间论文发表情况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[1] Bo Li and Bo Jiang. Cache Attack on AES for Android Smartphone</a:t>
            </a:r>
            <a:r>
              <a:rPr lang="en-US" altLang="zh-CN" dirty="0" smtClean="0"/>
              <a:t>*. </a:t>
            </a:r>
            <a:r>
              <a:rPr lang="en-US" altLang="zh-CN" dirty="0"/>
              <a:t>2018 the 2nd International Conference on Cryptography, Security and Privacy (</a:t>
            </a:r>
            <a:r>
              <a:rPr lang="en-US" altLang="zh-CN" dirty="0" err="1"/>
              <a:t>ICCSP</a:t>
            </a:r>
            <a:r>
              <a:rPr lang="en-US" altLang="zh-CN" dirty="0"/>
              <a:t>),2018.</a:t>
            </a:r>
            <a:endParaRPr lang="zh-CN" altLang="zh-CN" dirty="0"/>
          </a:p>
          <a:p>
            <a:r>
              <a:rPr lang="en-US" altLang="zh-CN" dirty="0"/>
              <a:t>[2] </a:t>
            </a:r>
            <a:r>
              <a:rPr lang="zh-CN" altLang="zh-CN" dirty="0"/>
              <a:t>李勃</a:t>
            </a:r>
            <a:r>
              <a:rPr lang="en-US" altLang="zh-CN" dirty="0"/>
              <a:t>. </a:t>
            </a:r>
            <a:r>
              <a:rPr lang="zh-CN" altLang="zh-CN" dirty="0"/>
              <a:t>基于</a:t>
            </a:r>
            <a:r>
              <a:rPr lang="en-US" altLang="zh-CN" dirty="0"/>
              <a:t> ARM </a:t>
            </a:r>
            <a:r>
              <a:rPr lang="zh-CN" altLang="zh-CN" dirty="0"/>
              <a:t>处理器的</a:t>
            </a:r>
            <a:r>
              <a:rPr lang="en-US" altLang="zh-CN" dirty="0"/>
              <a:t> AES </a:t>
            </a:r>
            <a:r>
              <a:rPr lang="zh-CN" altLang="zh-CN" dirty="0"/>
              <a:t>缓存攻击技术研究</a:t>
            </a:r>
            <a:r>
              <a:rPr lang="en-US" altLang="zh-CN" dirty="0"/>
              <a:t>[J]. </a:t>
            </a:r>
            <a:r>
              <a:rPr lang="zh-CN" altLang="zh-CN" dirty="0"/>
              <a:t>软件工程与应用</a:t>
            </a:r>
            <a:r>
              <a:rPr lang="en-US" altLang="zh-CN" dirty="0"/>
              <a:t>, 2018, 7(1): 1-12.</a:t>
            </a:r>
            <a:endParaRPr lang="zh-CN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6059" y="2857357"/>
            <a:ext cx="6589199" cy="1280890"/>
          </a:xfrm>
        </p:spPr>
        <p:txBody>
          <a:bodyPr/>
          <a:lstStyle/>
          <a:p>
            <a:pPr algn="ctr"/>
            <a:r>
              <a:rPr lang="zh-CN" altLang="en-US" dirty="0"/>
              <a:t>请各位老师批评指正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谢谢！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1537" y="787783"/>
            <a:ext cx="1730781" cy="17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ache</a:t>
            </a:r>
            <a:r>
              <a:rPr lang="zh-CN" altLang="en-US" sz="2400" dirty="0"/>
              <a:t>攻击背景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200" dirty="0"/>
              <a:t>在</a:t>
            </a:r>
            <a:r>
              <a:rPr lang="en-US" altLang="zh-CN" sz="2200" dirty="0"/>
              <a:t>x86</a:t>
            </a:r>
            <a:r>
              <a:rPr lang="zh-CN" altLang="en-US" sz="2200" dirty="0"/>
              <a:t>平台上</a:t>
            </a:r>
            <a:r>
              <a:rPr lang="zh-CN" altLang="en-US" sz="2200" dirty="0" smtClean="0"/>
              <a:t>，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攻击被证明是一种强大的攻击方法，而</a:t>
            </a:r>
            <a:r>
              <a:rPr lang="en-US" altLang="zh-CN" sz="2200" dirty="0"/>
              <a:t>ARM</a:t>
            </a:r>
            <a:r>
              <a:rPr lang="zh-CN" altLang="en-US" sz="2200" dirty="0"/>
              <a:t>体系与</a:t>
            </a:r>
            <a:r>
              <a:rPr lang="en-US" altLang="zh-CN" sz="2200" dirty="0"/>
              <a:t>x86</a:t>
            </a:r>
            <a:r>
              <a:rPr lang="zh-CN" altLang="en-US" sz="2200" dirty="0"/>
              <a:t>体系差异较大，难以对手机实施有效的跨</a:t>
            </a:r>
            <a:r>
              <a:rPr lang="zh-CN" altLang="en-US" sz="2200" dirty="0" smtClean="0"/>
              <a:t>核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400" dirty="0"/>
              <a:t>研究的意义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200" dirty="0"/>
              <a:t>通过实现典型</a:t>
            </a:r>
            <a:r>
              <a:rPr lang="zh-CN" altLang="en-US" sz="2200" dirty="0" smtClean="0"/>
              <a:t>的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</a:t>
            </a:r>
            <a:r>
              <a:rPr lang="zh-CN" altLang="en-US" sz="2200" dirty="0" smtClean="0"/>
              <a:t>的案例</a:t>
            </a:r>
            <a:r>
              <a:rPr lang="zh-CN" altLang="en-US" sz="2200" dirty="0"/>
              <a:t>，为提高设备的安全性提供建议。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600" dirty="0"/>
              <a:t>实现典型攻击案例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研究在移动设备端的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攻击典型案例，分析解决移动设备端实现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攻击的关键技术和难点；通过对特定机型，指定的</a:t>
            </a:r>
            <a:r>
              <a:rPr lang="en-US" altLang="zh-CN" sz="2400" dirty="0"/>
              <a:t>AES</a:t>
            </a:r>
            <a:r>
              <a:rPr lang="zh-CN" altLang="en-US" sz="2400" dirty="0"/>
              <a:t>加密算法进行</a:t>
            </a:r>
            <a:r>
              <a:rPr lang="zh-CN" altLang="en-US" sz="2400" dirty="0"/>
              <a:t>攻击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600" dirty="0" smtClean="0"/>
              <a:t>预防措施</a:t>
            </a:r>
            <a:r>
              <a:rPr lang="en-US" altLang="zh-CN" sz="2400" dirty="0" smtClean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分析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攻击相关漏洞，针对操作系统漏洞、</a:t>
            </a:r>
            <a:r>
              <a:rPr lang="en-US" altLang="zh-CN" sz="2400" dirty="0"/>
              <a:t>Cache</a:t>
            </a:r>
            <a:r>
              <a:rPr lang="zh-CN" altLang="en-US" sz="2400" dirty="0"/>
              <a:t>结构漏洞、应用程序漏洞分别提供增加安全性的建议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65677"/>
              </p:ext>
            </p:extLst>
          </p:nvPr>
        </p:nvGraphicFramePr>
        <p:xfrm>
          <a:off x="1362807" y="1540193"/>
          <a:ext cx="6591300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477">
                  <a:extLst>
                    <a:ext uri="{9D8B030D-6E8A-4147-A177-3AD203B41FA5}">
                      <a16:colId xmlns:a16="http://schemas.microsoft.com/office/drawing/2014/main" val="3143199465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1802694674"/>
                    </a:ext>
                  </a:extLst>
                </a:gridCol>
                <a:gridCol w="4481146">
                  <a:extLst>
                    <a:ext uri="{9D8B030D-6E8A-4147-A177-3AD203B41FA5}">
                      <a16:colId xmlns:a16="http://schemas.microsoft.com/office/drawing/2014/main" val="411462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主要贡献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0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提出了在内部传输的上下文中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状态能够导致跨处理器的信息泄露的观点。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Koeune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描述了针对</a:t>
                      </a:r>
                      <a:r>
                        <a:rPr lang="en-US" altLang="zh-CN" dirty="0" err="1" smtClean="0"/>
                        <a:t>x86</a:t>
                      </a:r>
                      <a:r>
                        <a:rPr lang="zh-CN" altLang="en-US" dirty="0" smtClean="0"/>
                        <a:t>平台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加密算法的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攻击方法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5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</a:t>
                      </a:r>
                      <a:r>
                        <a:rPr lang="en-US" altLang="zh-CN" dirty="0" smtClean="0"/>
                        <a:t>DES</a:t>
                      </a:r>
                      <a:r>
                        <a:rPr lang="zh-CN" altLang="en-US" dirty="0" smtClean="0"/>
                        <a:t>加密算法进行攻击，缩小了破解密钥的范围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2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Bernstein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攻击对</a:t>
                      </a:r>
                      <a:r>
                        <a:rPr lang="en-US" altLang="zh-CN" dirty="0" err="1" smtClean="0"/>
                        <a:t>x86</a:t>
                      </a:r>
                      <a:r>
                        <a:rPr lang="zh-CN" altLang="en-US" dirty="0" smtClean="0"/>
                        <a:t>服务器端运行的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加密程序进行攻击，成功获取密钥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Spreitzer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提出</a:t>
                      </a:r>
                      <a:r>
                        <a:rPr lang="en-US" altLang="zh-CN" dirty="0" smtClean="0"/>
                        <a:t>ARM</a:t>
                      </a:r>
                      <a:r>
                        <a:rPr lang="zh-CN" altLang="en-US" dirty="0" smtClean="0"/>
                        <a:t>处理器泄露了时间信息，但由于噪声影响，攻击难度较大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Moritz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提出了在移动设备上进行跨核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攻击的方式，实现通过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模板攻击获取用户的输入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4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攻击方法设计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42578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本文</a:t>
            </a:r>
            <a:r>
              <a:rPr lang="zh-CN" altLang="en-US" sz="3200" dirty="0"/>
              <a:t>的主要研究内容</a:t>
            </a:r>
            <a:r>
              <a:rPr lang="zh-CN" altLang="en-US" sz="3200" dirty="0" smtClean="0"/>
              <a:t>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设计移动平台的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攻击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方案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对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AES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加密算法进行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攻击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提出预防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攻击的建议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8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5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8753</TotalTime>
  <Words>1070</Words>
  <Application>Microsoft Office PowerPoint</Application>
  <PresentationFormat>全屏显示(4:3)</PresentationFormat>
  <Paragraphs>359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等线</vt:lpstr>
      <vt:lpstr>宋体</vt:lpstr>
      <vt:lpstr>Arial</vt:lpstr>
      <vt:lpstr>Calibri</vt:lpstr>
      <vt:lpstr>Cambria Math</vt:lpstr>
      <vt:lpstr>Century Gothic</vt:lpstr>
      <vt:lpstr>Impact</vt:lpstr>
      <vt:lpstr>Times New Roman</vt:lpstr>
      <vt:lpstr>Wingdings</vt:lpstr>
      <vt:lpstr>Wingdings 3</vt:lpstr>
      <vt:lpstr>微软雅黑</vt:lpstr>
      <vt:lpstr>幼圆</vt:lpstr>
      <vt:lpstr>丝状</vt:lpstr>
      <vt:lpstr>面向移动设备的cache攻击关键技术研究</vt:lpstr>
      <vt:lpstr>目录</vt:lpstr>
      <vt:lpstr>目录</vt:lpstr>
      <vt:lpstr>研究背景和意义</vt:lpstr>
      <vt:lpstr>研究目标</vt:lpstr>
      <vt:lpstr>相关工作</vt:lpstr>
      <vt:lpstr>目录</vt:lpstr>
      <vt:lpstr>主要研究内容</vt:lpstr>
      <vt:lpstr>目录</vt:lpstr>
      <vt:lpstr>精确计时方式</vt:lpstr>
      <vt:lpstr>有效攻击方案</vt:lpstr>
      <vt:lpstr>Prime + Probe</vt:lpstr>
      <vt:lpstr>Prime + Probe</vt:lpstr>
      <vt:lpstr>Prime + Probe</vt:lpstr>
      <vt:lpstr>驱逐策略</vt:lpstr>
      <vt:lpstr>针对AES攻击方案</vt:lpstr>
      <vt:lpstr>PowerPoint 演示文稿</vt:lpstr>
      <vt:lpstr>针对AES攻击方案</vt:lpstr>
      <vt:lpstr>针对AES攻击方案</vt:lpstr>
      <vt:lpstr>针对AES攻击方案</vt:lpstr>
      <vt:lpstr>针对AES攻击方案</vt:lpstr>
      <vt:lpstr>针对AES攻击方案</vt:lpstr>
      <vt:lpstr>目录</vt:lpstr>
      <vt:lpstr>实验环境</vt:lpstr>
      <vt:lpstr>获取阈值</vt:lpstr>
      <vt:lpstr>获取有效的驱逐策略</vt:lpstr>
      <vt:lpstr>驱逐方式验证</vt:lpstr>
      <vt:lpstr>获取每个密钥字节前四位  </vt:lpstr>
      <vt:lpstr>第二轮攻击结果(k_0,k_5,k_10,k_15)   </vt:lpstr>
      <vt:lpstr>第二轮攻击结果(k_4,k_9,k_14,k_3)    </vt:lpstr>
      <vt:lpstr>第二轮攻击结果(k_8,k_13,k_2,k_7)    </vt:lpstr>
      <vt:lpstr>第二轮攻击结果(k_12,k_1,k_6,k_11)    </vt:lpstr>
      <vt:lpstr>目录</vt:lpstr>
      <vt:lpstr>预防措施</vt:lpstr>
      <vt:lpstr>预防措施</vt:lpstr>
      <vt:lpstr>总结</vt:lpstr>
      <vt:lpstr>硕士期间论文发表情况</vt:lpstr>
      <vt:lpstr>请各位老师批评指正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面向移动设备的cache攻击关键技术研究</dc:title>
  <dc:creator>f</dc:creator>
  <cp:lastModifiedBy>f</cp:lastModifiedBy>
  <cp:revision>113</cp:revision>
  <dcterms:created xsi:type="dcterms:W3CDTF">2016-12-16T05:46:19Z</dcterms:created>
  <dcterms:modified xsi:type="dcterms:W3CDTF">2018-03-07T14:29:30Z</dcterms:modified>
</cp:coreProperties>
</file>