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41ED8-606A-4686-B2C2-DB49E5C56C48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D3A41-C590-4E17-A593-35B8C110A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95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D3A41-C590-4E17-A593-35B8C110AC9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177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D3A41-C590-4E17-A593-35B8C110AC9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882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66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69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83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72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07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18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33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89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28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81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6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BA5F0-406C-4EF6-B0AC-72C3E0BE2794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39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729762" y="2666267"/>
            <a:ext cx="5081956" cy="1659548"/>
            <a:chOff x="973015" y="2412023"/>
            <a:chExt cx="6775941" cy="2212730"/>
          </a:xfrm>
        </p:grpSpPr>
        <p:sp>
          <p:nvSpPr>
            <p:cNvPr id="4" name="矩形 3"/>
            <p:cNvSpPr/>
            <p:nvPr/>
          </p:nvSpPr>
          <p:spPr>
            <a:xfrm>
              <a:off x="3455378" y="3815861"/>
              <a:ext cx="1811215" cy="8088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AES</a:t>
              </a:r>
              <a:r>
                <a:rPr lang="zh-CN" altLang="en-US" sz="1350" dirty="0"/>
                <a:t>加密算法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3590192" y="2412023"/>
              <a:ext cx="1541585" cy="65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dirty="0"/>
                <a:t>密钥</a:t>
              </a:r>
              <a:r>
                <a:rPr lang="en-US" altLang="zh-CN" sz="1350" dirty="0"/>
                <a:t>K</a:t>
              </a:r>
              <a:endParaRPr lang="zh-CN" altLang="en-US" sz="135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973015" y="3892060"/>
              <a:ext cx="1541585" cy="65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dirty="0"/>
                <a:t>明文</a:t>
              </a:r>
              <a:r>
                <a:rPr lang="en-US" altLang="zh-CN" sz="1350" dirty="0"/>
                <a:t>P</a:t>
              </a:r>
              <a:endParaRPr lang="zh-CN" altLang="en-US" sz="135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207371" y="3892060"/>
              <a:ext cx="1541585" cy="65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dirty="0"/>
                <a:t>密文</a:t>
              </a:r>
              <a:r>
                <a:rPr lang="en-US" altLang="zh-CN" sz="1350" dirty="0"/>
                <a:t>C</a:t>
              </a:r>
              <a:endParaRPr lang="zh-CN" altLang="en-US" sz="1350" dirty="0"/>
            </a:p>
          </p:txBody>
        </p:sp>
        <p:cxnSp>
          <p:nvCxnSpPr>
            <p:cNvPr id="9" name="直接箭头连接符 8"/>
            <p:cNvCxnSpPr>
              <a:stCxn id="6" idx="3"/>
              <a:endCxn id="4" idx="1"/>
            </p:cNvCxnSpPr>
            <p:nvPr/>
          </p:nvCxnSpPr>
          <p:spPr>
            <a:xfrm>
              <a:off x="2514600" y="4220307"/>
              <a:ext cx="940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4" idx="3"/>
              <a:endCxn id="7" idx="1"/>
            </p:cNvCxnSpPr>
            <p:nvPr/>
          </p:nvCxnSpPr>
          <p:spPr>
            <a:xfrm>
              <a:off x="5266593" y="4220307"/>
              <a:ext cx="940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2"/>
              <a:endCxn id="4" idx="0"/>
            </p:cNvCxnSpPr>
            <p:nvPr/>
          </p:nvCxnSpPr>
          <p:spPr>
            <a:xfrm>
              <a:off x="4360985" y="3068516"/>
              <a:ext cx="1" cy="7473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2814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124475"/>
              </p:ext>
            </p:extLst>
          </p:nvPr>
        </p:nvGraphicFramePr>
        <p:xfrm>
          <a:off x="3771900" y="334107"/>
          <a:ext cx="1512276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  <a:gridCol w="378069">
                  <a:extLst>
                    <a:ext uri="{9D8B030D-6E8A-4147-A177-3AD203B41FA5}">
                      <a16:colId xmlns:a16="http://schemas.microsoft.com/office/drawing/2014/main" val="1395023225"/>
                    </a:ext>
                  </a:extLst>
                </a:gridCol>
                <a:gridCol w="378069">
                  <a:extLst>
                    <a:ext uri="{9D8B030D-6E8A-4147-A177-3AD203B41FA5}">
                      <a16:colId xmlns:a16="http://schemas.microsoft.com/office/drawing/2014/main" val="1018244825"/>
                    </a:ext>
                  </a:extLst>
                </a:gridCol>
                <a:gridCol w="378069">
                  <a:extLst>
                    <a:ext uri="{9D8B030D-6E8A-4147-A177-3AD203B41FA5}">
                      <a16:colId xmlns:a16="http://schemas.microsoft.com/office/drawing/2014/main" val="2618597066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597778"/>
              </p:ext>
            </p:extLst>
          </p:nvPr>
        </p:nvGraphicFramePr>
        <p:xfrm>
          <a:off x="1436077" y="334107"/>
          <a:ext cx="378069" cy="58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42</a:t>
                      </a:r>
                      <a:endParaRPr lang="zh-CN" altLang="en-US" sz="1400" b="0" i="0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53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03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43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57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71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72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018089"/>
              </p:ext>
            </p:extLst>
          </p:nvPr>
        </p:nvGraphicFramePr>
        <p:xfrm>
          <a:off x="2133600" y="334107"/>
          <a:ext cx="378069" cy="58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00</a:t>
                      </a:r>
                      <a:endParaRPr lang="zh-CN" altLang="en-US" sz="1400" b="0" i="0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66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66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69207"/>
              </p:ext>
            </p:extLst>
          </p:nvPr>
        </p:nvGraphicFramePr>
        <p:xfrm>
          <a:off x="6563458" y="334107"/>
          <a:ext cx="378069" cy="58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00</a:t>
                      </a:r>
                      <a:endParaRPr lang="zh-CN" altLang="en-US" sz="1400" b="0" i="0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66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66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261685"/>
              </p:ext>
            </p:extLst>
          </p:nvPr>
        </p:nvGraphicFramePr>
        <p:xfrm>
          <a:off x="7260981" y="334107"/>
          <a:ext cx="378069" cy="58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51</a:t>
                      </a:r>
                      <a:endParaRPr lang="zh-CN" altLang="en-US" sz="1400" b="0" i="0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65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38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76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62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64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451094" y="6231273"/>
            <a:ext cx="37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33599" y="6219732"/>
            <a:ext cx="37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63458" y="6219732"/>
            <a:ext cx="37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7260980" y="6219732"/>
                <a:ext cx="378069" cy="319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980" y="6219732"/>
                <a:ext cx="378069" cy="319318"/>
              </a:xfrm>
              <a:prstGeom prst="rect">
                <a:avLst/>
              </a:prstGeom>
              <a:blipFill>
                <a:blip r:embed="rId3"/>
                <a:stretch>
                  <a:fillRect t="-1887" r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3740758" y="6219732"/>
            <a:ext cx="460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86956" y="6219732"/>
            <a:ext cx="458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06057" y="6219732"/>
            <a:ext cx="40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826249" y="6225820"/>
            <a:ext cx="524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1909396" y="3101925"/>
            <a:ext cx="128954" cy="298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2511667" y="1248073"/>
            <a:ext cx="2001719" cy="721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467556"/>
              </p:ext>
            </p:extLst>
          </p:nvPr>
        </p:nvGraphicFramePr>
        <p:xfrm>
          <a:off x="3311037" y="342899"/>
          <a:ext cx="378069" cy="583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r>
                        <a:rPr lang="en-US" altLang="zh-CN" sz="1400" b="0" i="0" baseline="0" dirty="0" smtClean="0"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1400" b="0" i="0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</a:rPr>
                        <a:t>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</a:rPr>
                        <a:t>13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</a:rPr>
                        <a:t>14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</a:rPr>
                        <a:t>15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cxnSp>
        <p:nvCxnSpPr>
          <p:cNvPr id="45" name="直接箭头连接符 44"/>
          <p:cNvCxnSpPr/>
          <p:nvPr/>
        </p:nvCxnSpPr>
        <p:spPr>
          <a:xfrm>
            <a:off x="2521194" y="2361577"/>
            <a:ext cx="1650017" cy="352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2521194" y="1269135"/>
            <a:ext cx="1250706" cy="2148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2511665" y="2361577"/>
            <a:ext cx="2370264" cy="3653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右箭头 87"/>
          <p:cNvSpPr/>
          <p:nvPr/>
        </p:nvSpPr>
        <p:spPr>
          <a:xfrm flipH="1">
            <a:off x="7000127" y="3075035"/>
            <a:ext cx="202254" cy="346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箭头连接符 94"/>
          <p:cNvCxnSpPr/>
          <p:nvPr/>
        </p:nvCxnSpPr>
        <p:spPr>
          <a:xfrm flipH="1">
            <a:off x="4906107" y="1269135"/>
            <a:ext cx="1696902" cy="1445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H="1">
            <a:off x="4513386" y="2350247"/>
            <a:ext cx="2047876" cy="33032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>
            <a:off x="4149969" y="3500116"/>
            <a:ext cx="2401768" cy="676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 flipH="1" flipV="1">
            <a:off x="5320077" y="2714144"/>
            <a:ext cx="1238990" cy="3349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025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34308" y="1767254"/>
            <a:ext cx="1846384" cy="2549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核</a:t>
            </a:r>
            <a:r>
              <a:rPr lang="en-US" altLang="zh-CN" dirty="0" smtClean="0"/>
              <a:t> 0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310236"/>
              </p:ext>
            </p:extLst>
          </p:nvPr>
        </p:nvGraphicFramePr>
        <p:xfrm>
          <a:off x="1934308" y="2338754"/>
          <a:ext cx="833120" cy="14533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14264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09299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76574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18336942"/>
                    </a:ext>
                  </a:extLst>
                </a:gridCol>
              </a:tblGrid>
              <a:tr h="356089">
                <a:tc gridSpan="4">
                  <a:txBody>
                    <a:bodyPr/>
                    <a:lstStyle/>
                    <a:p>
                      <a:r>
                        <a:rPr lang="en-US" altLang="zh-CN" sz="1000" dirty="0" err="1" smtClean="0">
                          <a:solidFill>
                            <a:schemeClr val="tx1"/>
                          </a:solidFill>
                        </a:rPr>
                        <a:t>L1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指令缓存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152750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737855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432558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18908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802839"/>
              </p:ext>
            </p:extLst>
          </p:nvPr>
        </p:nvGraphicFramePr>
        <p:xfrm>
          <a:off x="2947572" y="2342271"/>
          <a:ext cx="833120" cy="14533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14264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09299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76574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18336942"/>
                    </a:ext>
                  </a:extLst>
                </a:gridCol>
              </a:tblGrid>
              <a:tr h="356089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err="1" smtClean="0">
                          <a:solidFill>
                            <a:schemeClr val="tx1"/>
                          </a:solidFill>
                        </a:rPr>
                        <a:t>L1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数据缓存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152750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737855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432558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18908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508733"/>
              </p:ext>
            </p:extLst>
          </p:nvPr>
        </p:nvGraphicFramePr>
        <p:xfrm>
          <a:off x="2360442" y="4125351"/>
          <a:ext cx="395732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14264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09299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76574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18336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66213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816186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58940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219012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031659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43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28378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305289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70761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450061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066868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44892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49132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854494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6555269"/>
                    </a:ext>
                  </a:extLst>
                </a:gridCol>
              </a:tblGrid>
              <a:tr h="356089">
                <a:tc gridSpan="19"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L2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缓存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152750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737855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432558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18908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4698023" y="1767254"/>
            <a:ext cx="1846384" cy="2549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核</a:t>
            </a:r>
            <a:r>
              <a:rPr lang="en-US" altLang="zh-CN" dirty="0" smtClean="0"/>
              <a:t> 1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84578"/>
              </p:ext>
            </p:extLst>
          </p:nvPr>
        </p:nvGraphicFramePr>
        <p:xfrm>
          <a:off x="4698023" y="2338754"/>
          <a:ext cx="833120" cy="14533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14264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09299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76574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18336942"/>
                    </a:ext>
                  </a:extLst>
                </a:gridCol>
              </a:tblGrid>
              <a:tr h="356089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err="1" smtClean="0">
                          <a:solidFill>
                            <a:schemeClr val="tx1"/>
                          </a:solidFill>
                        </a:rPr>
                        <a:t>L1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指令缓存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152750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737855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432558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18908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510569"/>
              </p:ext>
            </p:extLst>
          </p:nvPr>
        </p:nvGraphicFramePr>
        <p:xfrm>
          <a:off x="5711287" y="2342271"/>
          <a:ext cx="833120" cy="14533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14264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09299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76574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18336942"/>
                    </a:ext>
                  </a:extLst>
                </a:gridCol>
              </a:tblGrid>
              <a:tr h="356089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err="1" smtClean="0">
                          <a:solidFill>
                            <a:schemeClr val="tx1"/>
                          </a:solidFill>
                        </a:rPr>
                        <a:t>L1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数据缓存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152750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737855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432558"/>
                  </a:ext>
                </a:extLst>
              </a:tr>
              <a:tr h="35608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18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456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734" y="725366"/>
            <a:ext cx="2977661" cy="1875926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734451"/>
              </p:ext>
            </p:extLst>
          </p:nvPr>
        </p:nvGraphicFramePr>
        <p:xfrm>
          <a:off x="1182565" y="3357685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332643658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41559275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466837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030863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12466876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80737886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60460991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0506323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640247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73459572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9346543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82084784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68856943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9662556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3859275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08096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83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269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57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535158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93431" y="3914699"/>
            <a:ext cx="89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内存块</a:t>
            </a:r>
            <a:endParaRPr lang="zh-CN" altLang="en-US" dirty="0"/>
          </a:p>
        </p:txBody>
      </p:sp>
      <p:cxnSp>
        <p:nvCxnSpPr>
          <p:cNvPr id="9" name="曲线连接符 8"/>
          <p:cNvCxnSpPr/>
          <p:nvPr/>
        </p:nvCxnSpPr>
        <p:spPr>
          <a:xfrm rot="5400000">
            <a:off x="1447614" y="1939007"/>
            <a:ext cx="1694356" cy="1143000"/>
          </a:xfrm>
          <a:prstGeom prst="curvedConnector3">
            <a:avLst>
              <a:gd name="adj1" fmla="val -448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曲线连接符 11"/>
          <p:cNvCxnSpPr/>
          <p:nvPr/>
        </p:nvCxnSpPr>
        <p:spPr>
          <a:xfrm rot="5400000">
            <a:off x="2325565" y="2809142"/>
            <a:ext cx="1485900" cy="40444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5400000">
            <a:off x="3636744" y="3186090"/>
            <a:ext cx="1690271" cy="13628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784106" y="915801"/>
            <a:ext cx="89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键盘</a:t>
            </a:r>
          </a:p>
        </p:txBody>
      </p:sp>
    </p:spTree>
    <p:extLst>
      <p:ext uri="{BB962C8B-B14F-4D97-AF65-F5344CB8AC3E}">
        <p14:creationId xmlns:p14="http://schemas.microsoft.com/office/powerpoint/2010/main" val="2030867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54" y="454116"/>
            <a:ext cx="7012111" cy="525908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02623" y="764929"/>
            <a:ext cx="1916724" cy="3077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线程</a:t>
            </a:r>
            <a:r>
              <a:rPr lang="zh-CN" altLang="en-US" dirty="0" smtClean="0"/>
              <a:t>计时度量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5922" y="2758817"/>
            <a:ext cx="438396" cy="96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05922" y="2953230"/>
            <a:ext cx="461665" cy="5715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计数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02623" y="5405468"/>
            <a:ext cx="1916724" cy="3077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</a:t>
            </a:r>
          </a:p>
        </p:txBody>
      </p:sp>
    </p:spTree>
    <p:extLst>
      <p:ext uri="{BB962C8B-B14F-4D97-AF65-F5344CB8AC3E}">
        <p14:creationId xmlns:p14="http://schemas.microsoft.com/office/powerpoint/2010/main" val="4057132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485900" y="1723292"/>
                <a:ext cx="5899638" cy="5363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1723292"/>
                <a:ext cx="5899638" cy="536331"/>
              </a:xfrm>
              <a:prstGeom prst="rect">
                <a:avLst/>
              </a:prstGeom>
              <a:blipFill>
                <a:blip r:embed="rId2"/>
                <a:stretch>
                  <a:fillRect l="-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大括号 5"/>
          <p:cNvSpPr/>
          <p:nvPr/>
        </p:nvSpPr>
        <p:spPr>
          <a:xfrm rot="5400000">
            <a:off x="1670536" y="1503484"/>
            <a:ext cx="316525" cy="43961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 rot="16200000">
            <a:off x="4123592" y="610995"/>
            <a:ext cx="562707" cy="5776547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4783" y="1151707"/>
            <a:ext cx="298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循环内不同地址</a:t>
            </a:r>
            <a:r>
              <a:rPr lang="zh-CN" altLang="en-US" dirty="0"/>
              <a:t>个数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112477" y="3877277"/>
            <a:ext cx="254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总共访存地址数</a:t>
            </a:r>
            <a:r>
              <a:rPr lang="en-US" altLang="zh-CN" dirty="0"/>
              <a:t>N</a:t>
            </a:r>
            <a:endParaRPr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325316" y="1806791"/>
            <a:ext cx="116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驱逐策略</a:t>
            </a:r>
            <a:endParaRPr lang="zh-CN" altLang="en-US" dirty="0"/>
          </a:p>
        </p:txBody>
      </p:sp>
      <p:sp>
        <p:nvSpPr>
          <p:cNvPr id="12" name="左大括号 11"/>
          <p:cNvSpPr/>
          <p:nvPr/>
        </p:nvSpPr>
        <p:spPr>
          <a:xfrm rot="16200000">
            <a:off x="2145321" y="1617780"/>
            <a:ext cx="501164" cy="157382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12226" y="2751929"/>
            <a:ext cx="256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循环内访问循环次数</a:t>
            </a:r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4679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f\Desktop\graduation\snippers\prime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234" y="2071992"/>
            <a:ext cx="6838545" cy="34435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3830641" y="988666"/>
            <a:ext cx="1597394" cy="295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缓存</a:t>
            </a:r>
          </a:p>
        </p:txBody>
      </p:sp>
    </p:spTree>
    <p:extLst>
      <p:ext uri="{BB962C8B-B14F-4D97-AF65-F5344CB8AC3E}">
        <p14:creationId xmlns:p14="http://schemas.microsoft.com/office/powerpoint/2010/main" val="154437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783886"/>
              </p:ext>
            </p:extLst>
          </p:nvPr>
        </p:nvGraphicFramePr>
        <p:xfrm>
          <a:off x="2209799" y="2379800"/>
          <a:ext cx="995570" cy="1841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570">
                  <a:extLst>
                    <a:ext uri="{9D8B030D-6E8A-4147-A177-3AD203B41FA5}">
                      <a16:colId xmlns:a16="http://schemas.microsoft.com/office/drawing/2014/main" val="4167427364"/>
                    </a:ext>
                  </a:extLst>
                </a:gridCol>
              </a:tblGrid>
              <a:tr h="3682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</a:t>
                      </a:r>
                      <a:r>
                        <a:rPr lang="zh-CN" altLang="en-US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块</a:t>
                      </a:r>
                      <a:r>
                        <a:rPr lang="en-US" altLang="zh-CN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0</a:t>
                      </a:r>
                      <a:endParaRPr lang="zh-CN" altLang="en-US" sz="105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54287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</a:t>
                      </a:r>
                      <a:r>
                        <a:rPr lang="zh-CN" altLang="en-US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块</a:t>
                      </a:r>
                      <a:r>
                        <a:rPr lang="en-US" altLang="zh-CN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1</a:t>
                      </a:r>
                      <a:endParaRPr lang="zh-CN" altLang="en-US" sz="105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671189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05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34021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</a:t>
                      </a:r>
                      <a:r>
                        <a:rPr lang="zh-CN" altLang="en-US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块</a:t>
                      </a:r>
                      <a:r>
                        <a:rPr lang="en-US" altLang="zh-CN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m-1</a:t>
                      </a:r>
                      <a:endParaRPr lang="zh-CN" altLang="en-US" sz="1050" b="0" i="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359428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</a:t>
                      </a:r>
                      <a:r>
                        <a:rPr lang="zh-CN" altLang="en-US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块</a:t>
                      </a:r>
                      <a:r>
                        <a:rPr lang="en-US" altLang="zh-CN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m</a:t>
                      </a:r>
                      <a:endParaRPr lang="zh-CN" altLang="en-US" sz="1050" b="0" i="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0161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762601"/>
              </p:ext>
            </p:extLst>
          </p:nvPr>
        </p:nvGraphicFramePr>
        <p:xfrm>
          <a:off x="5305839" y="1629941"/>
          <a:ext cx="1194351" cy="3258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351">
                  <a:extLst>
                    <a:ext uri="{9D8B030D-6E8A-4147-A177-3AD203B41FA5}">
                      <a16:colId xmlns:a16="http://schemas.microsoft.com/office/drawing/2014/main" val="4167427364"/>
                    </a:ext>
                  </a:extLst>
                </a:gridCol>
              </a:tblGrid>
              <a:tr h="3666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内存块</a:t>
                      </a:r>
                      <a:r>
                        <a:rPr lang="en-US" altLang="zh-CN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0</a:t>
                      </a:r>
                      <a:endParaRPr lang="zh-CN" altLang="en-US" sz="105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54287"/>
                  </a:ext>
                </a:extLst>
              </a:tr>
              <a:tr h="366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内存块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1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671189"/>
                  </a:ext>
                </a:extLst>
              </a:tr>
              <a:tr h="366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内存块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2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34021"/>
                  </a:ext>
                </a:extLst>
              </a:tr>
              <a:tr h="366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内存块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3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359428"/>
                  </a:ext>
                </a:extLst>
              </a:tr>
              <a:tr h="3422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01617"/>
                  </a:ext>
                </a:extLst>
              </a:tr>
              <a:tr h="3578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内存块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n-3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062447"/>
                  </a:ext>
                </a:extLst>
              </a:tr>
              <a:tr h="3478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内存块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n-2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186721"/>
                  </a:ext>
                </a:extLst>
              </a:tr>
              <a:tr h="377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内存块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n-1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952075"/>
                  </a:ext>
                </a:extLst>
              </a:tr>
              <a:tr h="366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内存块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n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750366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 rot="10800000" flipV="1">
            <a:off x="3205371" y="1811407"/>
            <a:ext cx="2100469" cy="75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10800000" flipV="1">
            <a:off x="3205371" y="2171700"/>
            <a:ext cx="2100468" cy="392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10800000">
            <a:off x="3205371" y="2564296"/>
            <a:ext cx="210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10800000">
            <a:off x="3205371" y="2564296"/>
            <a:ext cx="2100469" cy="37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10800000">
            <a:off x="3205371" y="2564296"/>
            <a:ext cx="2100469" cy="101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10800000">
            <a:off x="3205371" y="2564295"/>
            <a:ext cx="2100469" cy="148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0800000">
            <a:off x="3205371" y="2564293"/>
            <a:ext cx="2100469" cy="183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10800000">
            <a:off x="3205371" y="2564293"/>
            <a:ext cx="2100469" cy="220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10800000">
            <a:off x="3205371" y="2564296"/>
            <a:ext cx="2100469" cy="101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10800000">
            <a:off x="3205371" y="2564295"/>
            <a:ext cx="2100469" cy="148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0800000">
            <a:off x="3205371" y="2564294"/>
            <a:ext cx="2100469" cy="183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10800000">
            <a:off x="3205371" y="2564294"/>
            <a:ext cx="2100469" cy="220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10800000" flipV="1">
            <a:off x="3205371" y="1811407"/>
            <a:ext cx="2100468" cy="1129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10800000" flipV="1">
            <a:off x="3205371" y="2171700"/>
            <a:ext cx="2100468" cy="76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10800000" flipV="1">
            <a:off x="3205371" y="2623930"/>
            <a:ext cx="2100469" cy="316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rot="10800000">
            <a:off x="3205371" y="2940740"/>
            <a:ext cx="210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rot="10800000">
            <a:off x="3205371" y="2940740"/>
            <a:ext cx="2100469" cy="63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rot="10800000">
            <a:off x="3205371" y="2940741"/>
            <a:ext cx="2100469" cy="110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rot="10800000">
            <a:off x="3205371" y="2940741"/>
            <a:ext cx="2100469" cy="145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 flipV="1">
            <a:off x="3205372" y="2940741"/>
            <a:ext cx="2100465" cy="183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/>
          <p:nvPr/>
        </p:nvCxnSpPr>
        <p:spPr>
          <a:xfrm rot="10800000" flipV="1">
            <a:off x="3205371" y="1811407"/>
            <a:ext cx="2100468" cy="1880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 rot="10800000" flipV="1">
            <a:off x="3205371" y="2171700"/>
            <a:ext cx="2100468" cy="1520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/>
          <p:nvPr/>
        </p:nvCxnSpPr>
        <p:spPr>
          <a:xfrm rot="10800000" flipV="1">
            <a:off x="3205371" y="2564293"/>
            <a:ext cx="2100468" cy="112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/>
          <p:nvPr/>
        </p:nvCxnSpPr>
        <p:spPr>
          <a:xfrm rot="10800000" flipV="1">
            <a:off x="3205371" y="2940740"/>
            <a:ext cx="2100469" cy="75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 rot="10800000" flipV="1">
            <a:off x="3205371" y="3578087"/>
            <a:ext cx="2100469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 rot="10800000">
            <a:off x="3205371" y="3692388"/>
            <a:ext cx="2100469" cy="355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 rot="10800000">
            <a:off x="3205371" y="3692388"/>
            <a:ext cx="2100469" cy="70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 rot="10800000">
            <a:off x="3205371" y="3692388"/>
            <a:ext cx="2100468" cy="107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直接箭头连接符 314"/>
          <p:cNvCxnSpPr/>
          <p:nvPr/>
        </p:nvCxnSpPr>
        <p:spPr>
          <a:xfrm rot="10800000" flipV="1">
            <a:off x="3205371" y="1811407"/>
            <a:ext cx="2100468" cy="2236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直接箭头连接符 315"/>
          <p:cNvCxnSpPr/>
          <p:nvPr/>
        </p:nvCxnSpPr>
        <p:spPr>
          <a:xfrm rot="10800000" flipV="1">
            <a:off x="3205371" y="2171700"/>
            <a:ext cx="2100468" cy="1876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直接箭头连接符 316"/>
          <p:cNvCxnSpPr/>
          <p:nvPr/>
        </p:nvCxnSpPr>
        <p:spPr>
          <a:xfrm rot="10800000" flipV="1">
            <a:off x="3205371" y="2623930"/>
            <a:ext cx="2100468" cy="142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直接箭头连接符 317"/>
          <p:cNvCxnSpPr/>
          <p:nvPr/>
        </p:nvCxnSpPr>
        <p:spPr>
          <a:xfrm rot="10800000" flipV="1">
            <a:off x="3205371" y="2940740"/>
            <a:ext cx="2100469" cy="1106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直接箭头连接符 318"/>
          <p:cNvCxnSpPr/>
          <p:nvPr/>
        </p:nvCxnSpPr>
        <p:spPr>
          <a:xfrm rot="10800000" flipV="1">
            <a:off x="3205371" y="3578087"/>
            <a:ext cx="2100469" cy="46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直接箭头连接符 319"/>
          <p:cNvCxnSpPr/>
          <p:nvPr/>
        </p:nvCxnSpPr>
        <p:spPr>
          <a:xfrm rot="10800000">
            <a:off x="3205371" y="4047711"/>
            <a:ext cx="2100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接箭头连接符 320"/>
          <p:cNvCxnSpPr/>
          <p:nvPr/>
        </p:nvCxnSpPr>
        <p:spPr>
          <a:xfrm rot="10800000">
            <a:off x="3263349" y="4047711"/>
            <a:ext cx="2042490" cy="34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直接箭头连接符 321"/>
          <p:cNvCxnSpPr/>
          <p:nvPr/>
        </p:nvCxnSpPr>
        <p:spPr>
          <a:xfrm rot="10800000">
            <a:off x="3205371" y="4047711"/>
            <a:ext cx="2100468" cy="72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1" name="文本框 450"/>
          <p:cNvSpPr txBox="1"/>
          <p:nvPr/>
        </p:nvSpPr>
        <p:spPr>
          <a:xfrm rot="60000">
            <a:off x="2355160" y="4267382"/>
            <a:ext cx="7048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>
                <a:latin typeface="宋体" panose="02010600030101010101" pitchFamily="2" charset="-122"/>
                <a:ea typeface="宋体" panose="02010600030101010101" pitchFamily="2" charset="-122"/>
              </a:rPr>
              <a:t>缓存</a:t>
            </a:r>
          </a:p>
        </p:txBody>
      </p:sp>
      <p:sp>
        <p:nvSpPr>
          <p:cNvPr id="452" name="文本框 451"/>
          <p:cNvSpPr txBox="1"/>
          <p:nvPr/>
        </p:nvSpPr>
        <p:spPr>
          <a:xfrm rot="60000">
            <a:off x="5445606" y="4972016"/>
            <a:ext cx="9148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>
                <a:latin typeface="宋体" panose="02010600030101010101" pitchFamily="2" charset="-122"/>
                <a:ea typeface="宋体" panose="02010600030101010101" pitchFamily="2" charset="-122"/>
              </a:rPr>
              <a:t>内存</a:t>
            </a:r>
          </a:p>
        </p:txBody>
      </p:sp>
    </p:spTree>
    <p:extLst>
      <p:ext uri="{BB962C8B-B14F-4D97-AF65-F5344CB8AC3E}">
        <p14:creationId xmlns:p14="http://schemas.microsoft.com/office/powerpoint/2010/main" val="203563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512475"/>
              </p:ext>
            </p:extLst>
          </p:nvPr>
        </p:nvGraphicFramePr>
        <p:xfrm>
          <a:off x="3294112" y="2088042"/>
          <a:ext cx="995570" cy="1479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5570">
                  <a:extLst>
                    <a:ext uri="{9D8B030D-6E8A-4147-A177-3AD203B41FA5}">
                      <a16:colId xmlns:a16="http://schemas.microsoft.com/office/drawing/2014/main" val="4167427364"/>
                    </a:ext>
                  </a:extLst>
                </a:gridCol>
              </a:tblGrid>
              <a:tr h="2959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Set</a:t>
                      </a:r>
                      <a:r>
                        <a:rPr lang="zh-CN" altLang="en-US" sz="105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块</a:t>
                      </a:r>
                      <a:r>
                        <a:rPr lang="en-US" altLang="zh-CN" sz="105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</a:t>
                      </a:r>
                      <a:endParaRPr lang="zh-CN" altLang="en-US" sz="105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287454287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Set</a:t>
                      </a:r>
                      <a:r>
                        <a:rPr lang="zh-CN" altLang="en-US" sz="105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块</a:t>
                      </a:r>
                      <a:r>
                        <a:rPr lang="en-US" altLang="zh-CN" sz="105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1</a:t>
                      </a:r>
                      <a:endParaRPr lang="zh-CN" altLang="en-US" sz="105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781671189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624634021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Set</a:t>
                      </a:r>
                      <a:r>
                        <a:rPr lang="zh-CN" altLang="en-US" sz="105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块</a:t>
                      </a:r>
                      <a:r>
                        <a:rPr lang="en-US" altLang="zh-CN" sz="105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m-1</a:t>
                      </a:r>
                      <a:endParaRPr lang="zh-CN" altLang="en-US" sz="1050" b="1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86359428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Set</a:t>
                      </a:r>
                      <a:r>
                        <a:rPr lang="zh-CN" altLang="en-US" sz="105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块</a:t>
                      </a:r>
                      <a:r>
                        <a:rPr lang="en-US" altLang="zh-CN" sz="105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m</a:t>
                      </a:r>
                      <a:endParaRPr lang="zh-CN" altLang="en-US" sz="1050" b="1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11820161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575694"/>
              </p:ext>
            </p:extLst>
          </p:nvPr>
        </p:nvGraphicFramePr>
        <p:xfrm>
          <a:off x="6330797" y="1413785"/>
          <a:ext cx="1313057" cy="2943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57">
                  <a:extLst>
                    <a:ext uri="{9D8B030D-6E8A-4147-A177-3AD203B41FA5}">
                      <a16:colId xmlns:a16="http://schemas.microsoft.com/office/drawing/2014/main" val="4167427364"/>
                    </a:ext>
                  </a:extLst>
                </a:gridCol>
              </a:tblGrid>
              <a:tr h="2320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5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内存块</a:t>
                      </a:r>
                      <a:r>
                        <a:rPr lang="en-US" altLang="zh-CN" sz="105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</a:t>
                      </a:r>
                      <a:endParaRPr lang="zh-CN" altLang="en-US" sz="1050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454287"/>
                  </a:ext>
                </a:extLst>
              </a:tr>
              <a:tr h="26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内存块</a:t>
                      </a:r>
                      <a:r>
                        <a:rPr kumimoji="0" lang="en-US" altLang="zh-CN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671189"/>
                  </a:ext>
                </a:extLst>
              </a:tr>
              <a:tr h="26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141404"/>
                  </a:ext>
                </a:extLst>
              </a:tr>
              <a:tr h="26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内存块</a:t>
                      </a:r>
                      <a:r>
                        <a:rPr kumimoji="0" lang="en-US" altLang="zh-CN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m-1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634021"/>
                  </a:ext>
                </a:extLst>
              </a:tr>
              <a:tr h="26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内存块</a:t>
                      </a:r>
                      <a:r>
                        <a:rPr kumimoji="0" lang="en-US" altLang="zh-CN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m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359428"/>
                  </a:ext>
                </a:extLst>
              </a:tr>
              <a:tr h="26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201617"/>
                  </a:ext>
                </a:extLst>
              </a:tr>
              <a:tr h="26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内存块</a:t>
                      </a:r>
                      <a:r>
                        <a:rPr kumimoji="0" lang="en-US" altLang="zh-CN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n(m-1)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062447"/>
                  </a:ext>
                </a:extLst>
              </a:tr>
              <a:tr h="2756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内存块</a:t>
                      </a:r>
                      <a:r>
                        <a:rPr kumimoji="0" lang="en-US" altLang="zh-CN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n(m-1)+1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2186721"/>
                  </a:ext>
                </a:extLst>
              </a:tr>
              <a:tr h="26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796915"/>
                  </a:ext>
                </a:extLst>
              </a:tr>
              <a:tr h="282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内存块</a:t>
                      </a:r>
                      <a:r>
                        <a:rPr kumimoji="0" lang="en-US" altLang="zh-CN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n(m-1)+m-1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952075"/>
                  </a:ext>
                </a:extLst>
              </a:tr>
              <a:tr h="26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内存块</a:t>
                      </a:r>
                      <a:r>
                        <a:rPr kumimoji="0" lang="en-US" altLang="zh-CN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nm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750366"/>
                  </a:ext>
                </a:extLst>
              </a:tr>
            </a:tbl>
          </a:graphicData>
        </a:graphic>
      </p:graphicFrame>
      <p:sp>
        <p:nvSpPr>
          <p:cNvPr id="451" name="文本框 450"/>
          <p:cNvSpPr txBox="1"/>
          <p:nvPr/>
        </p:nvSpPr>
        <p:spPr>
          <a:xfrm>
            <a:off x="3437310" y="3687140"/>
            <a:ext cx="7048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缓存</a:t>
            </a:r>
            <a:endParaRPr lang="zh-CN" altLang="en-US" sz="105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2" name="文本框 451"/>
          <p:cNvSpPr txBox="1"/>
          <p:nvPr/>
        </p:nvSpPr>
        <p:spPr>
          <a:xfrm>
            <a:off x="6728788" y="4451088"/>
            <a:ext cx="5170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内存</a:t>
            </a:r>
            <a:endParaRPr lang="zh-CN" altLang="en-US" sz="105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4289682" y="1504812"/>
            <a:ext cx="2041115" cy="74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4289682" y="1807484"/>
            <a:ext cx="2041115" cy="71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289682" y="2273884"/>
            <a:ext cx="2041116" cy="850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4289681" y="2590998"/>
            <a:ext cx="2041116" cy="81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 flipV="1">
            <a:off x="4289682" y="2259975"/>
            <a:ext cx="2041115" cy="856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 flipV="1">
            <a:off x="4289682" y="2544257"/>
            <a:ext cx="2041115" cy="86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4289678" y="3123963"/>
            <a:ext cx="2041120" cy="82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 flipV="1">
            <a:off x="4289678" y="3413938"/>
            <a:ext cx="2041120" cy="82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187354"/>
              </p:ext>
            </p:extLst>
          </p:nvPr>
        </p:nvGraphicFramePr>
        <p:xfrm>
          <a:off x="3294112" y="5802728"/>
          <a:ext cx="995570" cy="1841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570">
                  <a:extLst>
                    <a:ext uri="{9D8B030D-6E8A-4147-A177-3AD203B41FA5}">
                      <a16:colId xmlns:a16="http://schemas.microsoft.com/office/drawing/2014/main" val="4167427364"/>
                    </a:ext>
                  </a:extLst>
                </a:gridCol>
              </a:tblGrid>
              <a:tr h="3682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</a:t>
                      </a:r>
                      <a:r>
                        <a:rPr lang="zh-CN" altLang="en-US" sz="1050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块</a:t>
                      </a:r>
                      <a:r>
                        <a:rPr lang="en-US" altLang="zh-CN" sz="1050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0</a:t>
                      </a:r>
                      <a:endParaRPr lang="zh-CN" altLang="en-US" sz="1050" baseline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54287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</a:t>
                      </a:r>
                      <a:r>
                        <a:rPr lang="zh-CN" altLang="en-US" sz="1050" b="1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块</a:t>
                      </a:r>
                      <a:r>
                        <a:rPr lang="en-US" altLang="zh-CN" sz="1050" b="1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1</a:t>
                      </a:r>
                      <a:endParaRPr lang="zh-CN" altLang="en-US" sz="1050" b="1" baseline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671189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050" baseline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34021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</a:t>
                      </a:r>
                      <a:r>
                        <a:rPr lang="zh-CN" altLang="en-US" sz="1050" b="1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块</a:t>
                      </a:r>
                      <a:r>
                        <a:rPr lang="en-US" altLang="zh-CN" sz="1050" b="1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m-1</a:t>
                      </a:r>
                      <a:endParaRPr lang="zh-CN" altLang="en-US" sz="1050" b="1" baseline="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359428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</a:t>
                      </a:r>
                      <a:r>
                        <a:rPr lang="zh-CN" altLang="en-US" sz="1050" b="1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块</a:t>
                      </a:r>
                      <a:r>
                        <a:rPr lang="en-US" altLang="zh-CN" sz="1050" b="1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m</a:t>
                      </a:r>
                      <a:endParaRPr lang="zh-CN" altLang="en-US" sz="1050" b="1" baseline="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01617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127429"/>
              </p:ext>
            </p:extLst>
          </p:nvPr>
        </p:nvGraphicFramePr>
        <p:xfrm>
          <a:off x="6390152" y="5052869"/>
          <a:ext cx="1194351" cy="3258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351">
                  <a:extLst>
                    <a:ext uri="{9D8B030D-6E8A-4147-A177-3AD203B41FA5}">
                      <a16:colId xmlns:a16="http://schemas.microsoft.com/office/drawing/2014/main" val="4167427364"/>
                    </a:ext>
                  </a:extLst>
                </a:gridCol>
              </a:tblGrid>
              <a:tr h="3666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内存块</a:t>
                      </a:r>
                      <a:r>
                        <a:rPr lang="en-US" altLang="zh-CN" sz="1050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0</a:t>
                      </a:r>
                      <a:endParaRPr lang="zh-CN" altLang="en-US" sz="1050" baseline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54287"/>
                  </a:ext>
                </a:extLst>
              </a:tr>
              <a:tr h="366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内存块</a:t>
                      </a:r>
                      <a:r>
                        <a:rPr kumimoji="0" lang="en-US" altLang="zh-CN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1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671189"/>
                  </a:ext>
                </a:extLst>
              </a:tr>
              <a:tr h="366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内存块</a:t>
                      </a:r>
                      <a:r>
                        <a:rPr kumimoji="0" lang="en-US" altLang="zh-CN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2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34021"/>
                  </a:ext>
                </a:extLst>
              </a:tr>
              <a:tr h="366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内存块</a:t>
                      </a:r>
                      <a:r>
                        <a:rPr kumimoji="0" lang="en-US" altLang="zh-CN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3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359428"/>
                  </a:ext>
                </a:extLst>
              </a:tr>
              <a:tr h="3422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01617"/>
                  </a:ext>
                </a:extLst>
              </a:tr>
              <a:tr h="3578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内存块</a:t>
                      </a:r>
                      <a:r>
                        <a:rPr kumimoji="0" lang="en-US" altLang="zh-CN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n-3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062447"/>
                  </a:ext>
                </a:extLst>
              </a:tr>
              <a:tr h="3478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内存块</a:t>
                      </a:r>
                      <a:r>
                        <a:rPr kumimoji="0" lang="en-US" altLang="zh-CN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n-2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186721"/>
                  </a:ext>
                </a:extLst>
              </a:tr>
              <a:tr h="377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内存块</a:t>
                      </a:r>
                      <a:r>
                        <a:rPr kumimoji="0" lang="en-US" altLang="zh-CN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n-1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952075"/>
                  </a:ext>
                </a:extLst>
              </a:tr>
              <a:tr h="366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内存块</a:t>
                      </a:r>
                      <a:r>
                        <a:rPr kumimoji="0" lang="en-US" altLang="zh-CN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n</a:t>
                      </a:r>
                      <a:endParaRPr kumimoji="0" lang="zh-CN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750366"/>
                  </a:ext>
                </a:extLst>
              </a:tr>
            </a:tbl>
          </a:graphicData>
        </a:graphic>
      </p:graphicFrame>
      <p:cxnSp>
        <p:nvCxnSpPr>
          <p:cNvPr id="59" name="直接箭头连接符 58"/>
          <p:cNvCxnSpPr/>
          <p:nvPr/>
        </p:nvCxnSpPr>
        <p:spPr>
          <a:xfrm rot="10800000" flipV="1">
            <a:off x="4289684" y="5234335"/>
            <a:ext cx="2100469" cy="752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0800000" flipV="1">
            <a:off x="4289684" y="5594628"/>
            <a:ext cx="2100468" cy="39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10800000">
            <a:off x="4289684" y="5987224"/>
            <a:ext cx="21004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rot="10800000">
            <a:off x="4289684" y="5987224"/>
            <a:ext cx="2100469" cy="376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rot="10800000">
            <a:off x="4289684" y="5987224"/>
            <a:ext cx="2100469" cy="1013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rot="10800000">
            <a:off x="4289684" y="5987223"/>
            <a:ext cx="2100469" cy="1483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rot="10800000">
            <a:off x="4289684" y="5987221"/>
            <a:ext cx="2100469" cy="1830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10800000">
            <a:off x="4289684" y="5987221"/>
            <a:ext cx="2100469" cy="2206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rot="10800000">
            <a:off x="4289684" y="5987224"/>
            <a:ext cx="2100469" cy="1013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rot="10800000">
            <a:off x="4289684" y="5987223"/>
            <a:ext cx="2100469" cy="1483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rot="10800000">
            <a:off x="4289684" y="5987222"/>
            <a:ext cx="2100469" cy="1830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rot="10800000">
            <a:off x="4289684" y="5987222"/>
            <a:ext cx="2100469" cy="2206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rot="10800000" flipV="1">
            <a:off x="4289684" y="5234335"/>
            <a:ext cx="2100468" cy="1129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rot="10800000" flipV="1">
            <a:off x="4289684" y="5594628"/>
            <a:ext cx="2100468" cy="769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rot="10800000" flipV="1">
            <a:off x="4289684" y="6046858"/>
            <a:ext cx="2100469" cy="316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rot="10800000">
            <a:off x="4289684" y="6363668"/>
            <a:ext cx="21004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rot="10800000">
            <a:off x="4289684" y="6363668"/>
            <a:ext cx="2100469" cy="637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rot="10800000">
            <a:off x="4289684" y="6363669"/>
            <a:ext cx="2100469" cy="1106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rot="10800000">
            <a:off x="4289684" y="6363669"/>
            <a:ext cx="2100469" cy="145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H="1" flipV="1">
            <a:off x="4289685" y="6363669"/>
            <a:ext cx="2100465" cy="1830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rot="10800000" flipV="1">
            <a:off x="4289684" y="5234335"/>
            <a:ext cx="2100468" cy="1880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rot="10800000" flipV="1">
            <a:off x="4289684" y="5594628"/>
            <a:ext cx="2100468" cy="1520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rot="10800000" flipV="1">
            <a:off x="4289684" y="5987221"/>
            <a:ext cx="2100468" cy="1128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rot="10800000" flipV="1">
            <a:off x="4289684" y="6363668"/>
            <a:ext cx="2100469" cy="751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rot="10800000" flipV="1">
            <a:off x="4289684" y="7001015"/>
            <a:ext cx="2100469" cy="114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rot="10800000">
            <a:off x="4289684" y="7115316"/>
            <a:ext cx="2100469" cy="355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rot="10800000">
            <a:off x="4289684" y="7115316"/>
            <a:ext cx="2100469" cy="701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rot="10800000">
            <a:off x="4289684" y="7115316"/>
            <a:ext cx="2100468" cy="10783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rot="10800000" flipV="1">
            <a:off x="4289684" y="5234335"/>
            <a:ext cx="2100468" cy="22363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rot="10800000" flipV="1">
            <a:off x="4289684" y="5594628"/>
            <a:ext cx="2100468" cy="1876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rot="10800000" flipV="1">
            <a:off x="4289684" y="6046858"/>
            <a:ext cx="2100468" cy="1423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rot="10800000" flipV="1">
            <a:off x="4289684" y="6363668"/>
            <a:ext cx="2100469" cy="1106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rot="10800000" flipV="1">
            <a:off x="4289684" y="7001015"/>
            <a:ext cx="2100469" cy="469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rot="10800000">
            <a:off x="4289684" y="7470639"/>
            <a:ext cx="21004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rot="10800000">
            <a:off x="4347662" y="7470639"/>
            <a:ext cx="2042490" cy="346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rot="10800000">
            <a:off x="4289684" y="7470639"/>
            <a:ext cx="2100468" cy="723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 rot="60000">
            <a:off x="3439473" y="7690310"/>
            <a:ext cx="7048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/>
              <a:t>缓存</a:t>
            </a:r>
          </a:p>
        </p:txBody>
      </p:sp>
      <p:sp>
        <p:nvSpPr>
          <p:cNvPr id="98" name="文本框 97"/>
          <p:cNvSpPr txBox="1"/>
          <p:nvPr/>
        </p:nvSpPr>
        <p:spPr>
          <a:xfrm rot="60000">
            <a:off x="6529919" y="8394944"/>
            <a:ext cx="9148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/>
              <a:t>内存</a:t>
            </a:r>
          </a:p>
        </p:txBody>
      </p:sp>
    </p:spTree>
    <p:extLst>
      <p:ext uri="{BB962C8B-B14F-4D97-AF65-F5344CB8AC3E}">
        <p14:creationId xmlns:p14="http://schemas.microsoft.com/office/powerpoint/2010/main" val="278337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9414" y="2226469"/>
            <a:ext cx="3565172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7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0646" y="1744106"/>
            <a:ext cx="3091071" cy="3087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30622" y="1852821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字节代替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30624" y="2657891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行移位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30623" y="3462961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列混淆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30622" y="4238214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轮</a:t>
            </a:r>
            <a:r>
              <a:rPr lang="zh-CN" altLang="en-US" dirty="0" smtClean="0"/>
              <a:t>密钥加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10646" y="3081996"/>
            <a:ext cx="77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5" idx="2"/>
            <a:endCxn id="6" idx="0"/>
          </p:cNvCxnSpPr>
          <p:nvPr/>
        </p:nvCxnSpPr>
        <p:spPr>
          <a:xfrm>
            <a:off x="2211453" y="2319960"/>
            <a:ext cx="2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7" idx="0"/>
          </p:cNvCxnSpPr>
          <p:nvPr/>
        </p:nvCxnSpPr>
        <p:spPr>
          <a:xfrm flipH="1">
            <a:off x="2211454" y="3125030"/>
            <a:ext cx="1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8" idx="0"/>
          </p:cNvCxnSpPr>
          <p:nvPr/>
        </p:nvCxnSpPr>
        <p:spPr>
          <a:xfrm flipH="1">
            <a:off x="2211453" y="3930100"/>
            <a:ext cx="1" cy="30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530621" y="1105817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轮</a:t>
            </a:r>
            <a:r>
              <a:rPr lang="zh-CN" altLang="en-US" dirty="0" smtClean="0"/>
              <a:t>密钥加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0646" y="4945510"/>
            <a:ext cx="3091071" cy="3102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530622" y="5083869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字节代替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530624" y="5888939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行移位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530623" y="6694009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列混淆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530622" y="7469262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轮</a:t>
            </a:r>
            <a:r>
              <a:rPr lang="zh-CN" altLang="en-US" dirty="0" smtClean="0"/>
              <a:t>密钥加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10646" y="6313044"/>
            <a:ext cx="77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9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16" idx="2"/>
            <a:endCxn id="17" idx="0"/>
          </p:cNvCxnSpPr>
          <p:nvPr/>
        </p:nvCxnSpPr>
        <p:spPr>
          <a:xfrm>
            <a:off x="2211453" y="5551008"/>
            <a:ext cx="2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7" idx="2"/>
            <a:endCxn id="19" idx="0"/>
          </p:cNvCxnSpPr>
          <p:nvPr/>
        </p:nvCxnSpPr>
        <p:spPr>
          <a:xfrm flipH="1">
            <a:off x="2211454" y="6356078"/>
            <a:ext cx="1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9" idx="2"/>
            <a:endCxn id="20" idx="0"/>
          </p:cNvCxnSpPr>
          <p:nvPr/>
        </p:nvCxnSpPr>
        <p:spPr>
          <a:xfrm flipH="1">
            <a:off x="2211453" y="7161148"/>
            <a:ext cx="1" cy="30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-1127587" y="-2321960"/>
            <a:ext cx="461665" cy="164489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122222222222222222222222222222222222222222222222222222222222222222222222222222222222222222222222222222222222222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-1779104" y="-4452730"/>
            <a:ext cx="9939" cy="20086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8" idx="2"/>
            <a:endCxn id="16" idx="0"/>
          </p:cNvCxnSpPr>
          <p:nvPr/>
        </p:nvCxnSpPr>
        <p:spPr>
          <a:xfrm>
            <a:off x="2211453" y="4705353"/>
            <a:ext cx="0" cy="378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10646" y="8186128"/>
            <a:ext cx="3091071" cy="23129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530622" y="8319962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字节代替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530624" y="9125032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行移位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530622" y="9918469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轮密钥</a:t>
            </a:r>
            <a:r>
              <a:rPr lang="zh-CN" altLang="en-US" dirty="0"/>
              <a:t>加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10646" y="9155295"/>
            <a:ext cx="96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stCxn id="32" idx="2"/>
            <a:endCxn id="33" idx="0"/>
          </p:cNvCxnSpPr>
          <p:nvPr/>
        </p:nvCxnSpPr>
        <p:spPr>
          <a:xfrm>
            <a:off x="2211453" y="8787101"/>
            <a:ext cx="2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3" idx="2"/>
            <a:endCxn id="34" idx="0"/>
          </p:cNvCxnSpPr>
          <p:nvPr/>
        </p:nvCxnSpPr>
        <p:spPr>
          <a:xfrm flipH="1">
            <a:off x="2211453" y="9592171"/>
            <a:ext cx="2" cy="32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0" idx="2"/>
            <a:endCxn id="32" idx="0"/>
          </p:cNvCxnSpPr>
          <p:nvPr/>
        </p:nvCxnSpPr>
        <p:spPr>
          <a:xfrm>
            <a:off x="2211453" y="7936401"/>
            <a:ext cx="0" cy="38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1" idx="2"/>
          </p:cNvCxnSpPr>
          <p:nvPr/>
        </p:nvCxnSpPr>
        <p:spPr>
          <a:xfrm>
            <a:off x="2256182" y="10499110"/>
            <a:ext cx="0" cy="57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679713" y="11098945"/>
            <a:ext cx="12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密文</a:t>
            </a:r>
          </a:p>
        </p:txBody>
      </p:sp>
      <p:cxnSp>
        <p:nvCxnSpPr>
          <p:cNvPr id="50" name="直接箭头连接符 49"/>
          <p:cNvCxnSpPr>
            <a:stCxn id="21" idx="2"/>
            <a:endCxn id="5" idx="0"/>
          </p:cNvCxnSpPr>
          <p:nvPr/>
        </p:nvCxnSpPr>
        <p:spPr>
          <a:xfrm>
            <a:off x="2211452" y="1572956"/>
            <a:ext cx="1" cy="27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749279" y="-7653"/>
            <a:ext cx="92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明文</a:t>
            </a:r>
            <a:endParaRPr lang="en-US" altLang="zh-CN" dirty="0"/>
          </a:p>
          <a:p>
            <a:pPr algn="ctr"/>
            <a:r>
              <a:rPr lang="en-US" altLang="zh-CN" dirty="0" smtClean="0"/>
              <a:t>16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cxnSp>
        <p:nvCxnSpPr>
          <p:cNvPr id="53" name="直接箭头连接符 52"/>
          <p:cNvCxnSpPr>
            <a:stCxn id="51" idx="2"/>
            <a:endCxn id="21" idx="0"/>
          </p:cNvCxnSpPr>
          <p:nvPr/>
        </p:nvCxnSpPr>
        <p:spPr>
          <a:xfrm>
            <a:off x="2211451" y="638678"/>
            <a:ext cx="1" cy="46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160762" y="0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轮</a:t>
            </a:r>
            <a:r>
              <a:rPr lang="zh-CN" altLang="en-US" dirty="0" smtClean="0"/>
              <a:t>密钥加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998259" y="964096"/>
            <a:ext cx="2946957" cy="2300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790905" y="1108399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轮密钥加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6790904" y="1852821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逆字节代替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6790906" y="2644393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逆行移位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5938628" y="1898368"/>
            <a:ext cx="96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5998260" y="6620714"/>
            <a:ext cx="2946957" cy="3130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6815743" y="6694009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逆列混淆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6815743" y="7469262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轮密钥加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6815744" y="8319961"/>
            <a:ext cx="1361660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逆字节代替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6815742" y="9125031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逆行位移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5998260" y="7950629"/>
            <a:ext cx="77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6815741" y="9918468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轮</a:t>
            </a:r>
            <a:r>
              <a:rPr lang="zh-CN" altLang="en-US" dirty="0" smtClean="0"/>
              <a:t>密钥加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5998260" y="3383035"/>
            <a:ext cx="2946957" cy="3130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6815743" y="3456330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逆列混淆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6815743" y="4231583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轮密钥加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6815744" y="5082282"/>
            <a:ext cx="1361660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逆字节代替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6815742" y="5887352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逆行位移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5998260" y="4712950"/>
            <a:ext cx="77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9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7009563" y="-33211"/>
            <a:ext cx="92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明文</a:t>
            </a:r>
            <a:endParaRPr lang="en-US" altLang="zh-CN" dirty="0"/>
          </a:p>
          <a:p>
            <a:pPr algn="ctr"/>
            <a:r>
              <a:rPr lang="en-US" altLang="zh-CN" dirty="0" smtClean="0"/>
              <a:t>16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cxnSp>
        <p:nvCxnSpPr>
          <p:cNvPr id="116" name="直接箭头连接符 115"/>
          <p:cNvCxnSpPr>
            <a:stCxn id="58" idx="0"/>
            <a:endCxn id="114" idx="2"/>
          </p:cNvCxnSpPr>
          <p:nvPr/>
        </p:nvCxnSpPr>
        <p:spPr>
          <a:xfrm flipH="1" flipV="1">
            <a:off x="7471735" y="613120"/>
            <a:ext cx="1" cy="49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6890286" y="11106751"/>
            <a:ext cx="12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密文</a:t>
            </a:r>
          </a:p>
        </p:txBody>
      </p:sp>
      <p:cxnSp>
        <p:nvCxnSpPr>
          <p:cNvPr id="120" name="直接箭头连接符 119"/>
          <p:cNvCxnSpPr>
            <a:stCxn id="118" idx="0"/>
            <a:endCxn id="91" idx="2"/>
          </p:cNvCxnSpPr>
          <p:nvPr/>
        </p:nvCxnSpPr>
        <p:spPr>
          <a:xfrm flipV="1">
            <a:off x="7496571" y="10385607"/>
            <a:ext cx="1" cy="72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91" idx="0"/>
            <a:endCxn id="77" idx="2"/>
          </p:cNvCxnSpPr>
          <p:nvPr/>
        </p:nvCxnSpPr>
        <p:spPr>
          <a:xfrm flipV="1">
            <a:off x="7496572" y="9592170"/>
            <a:ext cx="1" cy="32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77" idx="0"/>
            <a:endCxn id="76" idx="2"/>
          </p:cNvCxnSpPr>
          <p:nvPr/>
        </p:nvCxnSpPr>
        <p:spPr>
          <a:xfrm flipV="1">
            <a:off x="7496573" y="8787100"/>
            <a:ext cx="1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76" idx="0"/>
            <a:endCxn id="75" idx="2"/>
          </p:cNvCxnSpPr>
          <p:nvPr/>
        </p:nvCxnSpPr>
        <p:spPr>
          <a:xfrm flipV="1">
            <a:off x="7496574" y="7936401"/>
            <a:ext cx="0" cy="38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75" idx="0"/>
            <a:endCxn id="74" idx="2"/>
          </p:cNvCxnSpPr>
          <p:nvPr/>
        </p:nvCxnSpPr>
        <p:spPr>
          <a:xfrm flipV="1">
            <a:off x="7496574" y="7161148"/>
            <a:ext cx="0" cy="30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74" idx="0"/>
            <a:endCxn id="101" idx="2"/>
          </p:cNvCxnSpPr>
          <p:nvPr/>
        </p:nvCxnSpPr>
        <p:spPr>
          <a:xfrm flipH="1" flipV="1">
            <a:off x="7496573" y="6354491"/>
            <a:ext cx="1" cy="339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101" idx="0"/>
            <a:endCxn id="100" idx="2"/>
          </p:cNvCxnSpPr>
          <p:nvPr/>
        </p:nvCxnSpPr>
        <p:spPr>
          <a:xfrm flipV="1">
            <a:off x="7496573" y="5549421"/>
            <a:ext cx="1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00" idx="0"/>
            <a:endCxn id="99" idx="2"/>
          </p:cNvCxnSpPr>
          <p:nvPr/>
        </p:nvCxnSpPr>
        <p:spPr>
          <a:xfrm flipV="1">
            <a:off x="7496574" y="4698722"/>
            <a:ext cx="0" cy="38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99" idx="0"/>
            <a:endCxn id="98" idx="2"/>
          </p:cNvCxnSpPr>
          <p:nvPr/>
        </p:nvCxnSpPr>
        <p:spPr>
          <a:xfrm flipV="1">
            <a:off x="7496574" y="3923469"/>
            <a:ext cx="0" cy="30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98" idx="0"/>
          </p:cNvCxnSpPr>
          <p:nvPr/>
        </p:nvCxnSpPr>
        <p:spPr>
          <a:xfrm flipH="1" flipV="1">
            <a:off x="7496570" y="3118399"/>
            <a:ext cx="4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60" idx="0"/>
            <a:endCxn id="59" idx="2"/>
          </p:cNvCxnSpPr>
          <p:nvPr/>
        </p:nvCxnSpPr>
        <p:spPr>
          <a:xfrm flipH="1" flipV="1">
            <a:off x="7471735" y="2319960"/>
            <a:ext cx="2" cy="32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59" idx="0"/>
            <a:endCxn id="58" idx="2"/>
          </p:cNvCxnSpPr>
          <p:nvPr/>
        </p:nvCxnSpPr>
        <p:spPr>
          <a:xfrm flipV="1">
            <a:off x="7471735" y="1575538"/>
            <a:ext cx="1" cy="27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/>
          <p:cNvSpPr txBox="1"/>
          <p:nvPr/>
        </p:nvSpPr>
        <p:spPr>
          <a:xfrm>
            <a:off x="4379421" y="-684671"/>
            <a:ext cx="92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密钥</a:t>
            </a:r>
            <a:endParaRPr lang="en-US" altLang="zh-CN" dirty="0"/>
          </a:p>
          <a:p>
            <a:pPr algn="ctr"/>
            <a:r>
              <a:rPr lang="en-US" altLang="zh-CN" dirty="0" smtClean="0"/>
              <a:t>16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sp>
        <p:nvSpPr>
          <p:cNvPr id="157" name="文本框 156"/>
          <p:cNvSpPr txBox="1"/>
          <p:nvPr/>
        </p:nvSpPr>
        <p:spPr>
          <a:xfrm>
            <a:off x="4379421" y="1151829"/>
            <a:ext cx="938004" cy="37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W[0,3]</a:t>
            </a:r>
            <a:endParaRPr lang="zh-CN" altLang="en-US" dirty="0"/>
          </a:p>
        </p:txBody>
      </p:sp>
      <p:sp>
        <p:nvSpPr>
          <p:cNvPr id="158" name="文本框 157"/>
          <p:cNvSpPr txBox="1"/>
          <p:nvPr/>
        </p:nvSpPr>
        <p:spPr>
          <a:xfrm>
            <a:off x="4379421" y="4323609"/>
            <a:ext cx="938004" cy="37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W[4,7]</a:t>
            </a:r>
            <a:endParaRPr lang="zh-CN" altLang="en-US" dirty="0"/>
          </a:p>
        </p:txBody>
      </p:sp>
      <p:sp>
        <p:nvSpPr>
          <p:cNvPr id="159" name="文本框 158"/>
          <p:cNvSpPr txBox="1"/>
          <p:nvPr/>
        </p:nvSpPr>
        <p:spPr>
          <a:xfrm>
            <a:off x="4417289" y="7562095"/>
            <a:ext cx="113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W[36,39]</a:t>
            </a:r>
            <a:endParaRPr lang="zh-CN" altLang="en-US" dirty="0"/>
          </a:p>
        </p:txBody>
      </p:sp>
      <p:sp>
        <p:nvSpPr>
          <p:cNvPr id="160" name="文本框 159"/>
          <p:cNvSpPr txBox="1"/>
          <p:nvPr/>
        </p:nvSpPr>
        <p:spPr>
          <a:xfrm>
            <a:off x="4390597" y="9964480"/>
            <a:ext cx="113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W[40,33]</a:t>
            </a:r>
            <a:endParaRPr lang="zh-CN" altLang="en-US" dirty="0"/>
          </a:p>
        </p:txBody>
      </p:sp>
      <p:cxnSp>
        <p:nvCxnSpPr>
          <p:cNvPr id="162" name="直接箭头连接符 161"/>
          <p:cNvCxnSpPr>
            <a:stCxn id="55" idx="2"/>
            <a:endCxn id="157" idx="0"/>
          </p:cNvCxnSpPr>
          <p:nvPr/>
        </p:nvCxnSpPr>
        <p:spPr>
          <a:xfrm>
            <a:off x="4841593" y="467139"/>
            <a:ext cx="6830" cy="68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肘形连接符 163"/>
          <p:cNvCxnSpPr/>
          <p:nvPr/>
        </p:nvCxnSpPr>
        <p:spPr>
          <a:xfrm rot="5400000">
            <a:off x="106074" y="4856649"/>
            <a:ext cx="8797040" cy="674002"/>
          </a:xfrm>
          <a:prstGeom prst="bentConnector3">
            <a:avLst>
              <a:gd name="adj1" fmla="val -2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endCxn id="158" idx="0"/>
          </p:cNvCxnSpPr>
          <p:nvPr/>
        </p:nvCxnSpPr>
        <p:spPr>
          <a:xfrm>
            <a:off x="4157657" y="3930051"/>
            <a:ext cx="690766" cy="3542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endCxn id="159" idx="0"/>
          </p:cNvCxnSpPr>
          <p:nvPr/>
        </p:nvCxnSpPr>
        <p:spPr>
          <a:xfrm>
            <a:off x="4194285" y="7236494"/>
            <a:ext cx="788917" cy="2588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endCxn id="160" idx="0"/>
          </p:cNvCxnSpPr>
          <p:nvPr/>
        </p:nvCxnSpPr>
        <p:spPr>
          <a:xfrm>
            <a:off x="4167593" y="9524627"/>
            <a:ext cx="788917" cy="4398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stCxn id="157" idx="3"/>
            <a:endCxn id="58" idx="1"/>
          </p:cNvCxnSpPr>
          <p:nvPr/>
        </p:nvCxnSpPr>
        <p:spPr>
          <a:xfrm>
            <a:off x="5317425" y="1339386"/>
            <a:ext cx="1473480" cy="2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stCxn id="157" idx="1"/>
            <a:endCxn id="21" idx="3"/>
          </p:cNvCxnSpPr>
          <p:nvPr/>
        </p:nvCxnSpPr>
        <p:spPr>
          <a:xfrm flipH="1">
            <a:off x="2892282" y="1339386"/>
            <a:ext cx="14871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stCxn id="158" idx="3"/>
            <a:endCxn id="99" idx="1"/>
          </p:cNvCxnSpPr>
          <p:nvPr/>
        </p:nvCxnSpPr>
        <p:spPr>
          <a:xfrm flipV="1">
            <a:off x="5317425" y="4465153"/>
            <a:ext cx="1498318" cy="2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stCxn id="158" idx="1"/>
            <a:endCxn id="8" idx="3"/>
          </p:cNvCxnSpPr>
          <p:nvPr/>
        </p:nvCxnSpPr>
        <p:spPr>
          <a:xfrm flipH="1" flipV="1">
            <a:off x="2892283" y="4471784"/>
            <a:ext cx="1487138" cy="1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stCxn id="159" idx="3"/>
            <a:endCxn id="75" idx="1"/>
          </p:cNvCxnSpPr>
          <p:nvPr/>
        </p:nvCxnSpPr>
        <p:spPr>
          <a:xfrm flipV="1">
            <a:off x="5549115" y="7702832"/>
            <a:ext cx="1266628" cy="1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>
            <a:stCxn id="159" idx="1"/>
            <a:endCxn id="20" idx="3"/>
          </p:cNvCxnSpPr>
          <p:nvPr/>
        </p:nvCxnSpPr>
        <p:spPr>
          <a:xfrm flipH="1" flipV="1">
            <a:off x="2892283" y="7702832"/>
            <a:ext cx="1525006" cy="1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>
            <a:stCxn id="160" idx="3"/>
            <a:endCxn id="91" idx="1"/>
          </p:cNvCxnSpPr>
          <p:nvPr/>
        </p:nvCxnSpPr>
        <p:spPr>
          <a:xfrm>
            <a:off x="5522423" y="10149146"/>
            <a:ext cx="1293318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160" idx="1"/>
            <a:endCxn id="34" idx="3"/>
          </p:cNvCxnSpPr>
          <p:nvPr/>
        </p:nvCxnSpPr>
        <p:spPr>
          <a:xfrm flipH="1">
            <a:off x="2892283" y="10149146"/>
            <a:ext cx="1498314" cy="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/>
        </p:nvCxnSpPr>
        <p:spPr>
          <a:xfrm flipV="1">
            <a:off x="477078" y="11476083"/>
            <a:ext cx="8885583" cy="73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本框 209"/>
          <p:cNvSpPr txBox="1"/>
          <p:nvPr/>
        </p:nvSpPr>
        <p:spPr>
          <a:xfrm>
            <a:off x="1649890" y="11893637"/>
            <a:ext cx="127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加密过程</a:t>
            </a:r>
            <a:endParaRPr lang="zh-CN" altLang="en-US" b="1" dirty="0"/>
          </a:p>
        </p:txBody>
      </p:sp>
      <p:sp>
        <p:nvSpPr>
          <p:cNvPr id="211" name="文本框 210"/>
          <p:cNvSpPr txBox="1"/>
          <p:nvPr/>
        </p:nvSpPr>
        <p:spPr>
          <a:xfrm>
            <a:off x="6907695" y="11893637"/>
            <a:ext cx="127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解密</a:t>
            </a:r>
            <a:r>
              <a:rPr lang="zh-CN" altLang="en-US" b="1" dirty="0" smtClean="0"/>
              <a:t>过程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4920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28800" y="2233246"/>
            <a:ext cx="1134208" cy="5275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19802" y="2233246"/>
            <a:ext cx="1134208" cy="5275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ore</a:t>
            </a:r>
            <a:r>
              <a:rPr lang="en-US" altLang="zh-CN" dirty="0" smtClean="0"/>
              <a:t> 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10804" y="2233245"/>
            <a:ext cx="1134208" cy="5275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 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01806" y="2233245"/>
            <a:ext cx="1134208" cy="5275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 3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28800" y="2939561"/>
            <a:ext cx="1134208" cy="527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119802" y="2939561"/>
            <a:ext cx="1134208" cy="527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10804" y="2939560"/>
            <a:ext cx="1134208" cy="527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701806" y="2939560"/>
            <a:ext cx="1134208" cy="527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28800" y="3645876"/>
            <a:ext cx="5007214" cy="7063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L2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4" idx="2"/>
            <a:endCxn id="8" idx="0"/>
          </p:cNvCxnSpPr>
          <p:nvPr/>
        </p:nvCxnSpPr>
        <p:spPr>
          <a:xfrm>
            <a:off x="2395904" y="2760785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2"/>
            <a:endCxn id="9" idx="0"/>
          </p:cNvCxnSpPr>
          <p:nvPr/>
        </p:nvCxnSpPr>
        <p:spPr>
          <a:xfrm>
            <a:off x="3686906" y="2760785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2"/>
            <a:endCxn id="10" idx="0"/>
          </p:cNvCxnSpPr>
          <p:nvPr/>
        </p:nvCxnSpPr>
        <p:spPr>
          <a:xfrm>
            <a:off x="4977908" y="2760784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7" idx="2"/>
            <a:endCxn id="11" idx="0"/>
          </p:cNvCxnSpPr>
          <p:nvPr/>
        </p:nvCxnSpPr>
        <p:spPr>
          <a:xfrm>
            <a:off x="6268910" y="2760784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8" idx="2"/>
          </p:cNvCxnSpPr>
          <p:nvPr/>
        </p:nvCxnSpPr>
        <p:spPr>
          <a:xfrm>
            <a:off x="2395904" y="3467100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9" idx="2"/>
          </p:cNvCxnSpPr>
          <p:nvPr/>
        </p:nvCxnSpPr>
        <p:spPr>
          <a:xfrm>
            <a:off x="3686906" y="3467100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0" idx="2"/>
          </p:cNvCxnSpPr>
          <p:nvPr/>
        </p:nvCxnSpPr>
        <p:spPr>
          <a:xfrm>
            <a:off x="4977908" y="3467099"/>
            <a:ext cx="0" cy="17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1" idx="2"/>
          </p:cNvCxnSpPr>
          <p:nvPr/>
        </p:nvCxnSpPr>
        <p:spPr>
          <a:xfrm>
            <a:off x="6268910" y="3467099"/>
            <a:ext cx="0" cy="17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36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779104" y="-4452730"/>
            <a:ext cx="9939" cy="20086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774163"/>
              </p:ext>
            </p:extLst>
          </p:nvPr>
        </p:nvGraphicFramePr>
        <p:xfrm>
          <a:off x="829408" y="0"/>
          <a:ext cx="6248400" cy="34478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300781885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49866378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80447740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44668072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801392847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605661667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9825192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53875773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21484142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304945120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319395758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36661486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1989956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90910379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21117174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896928695"/>
                    </a:ext>
                  </a:extLst>
                </a:gridCol>
              </a:tblGrid>
              <a:tr h="3447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i="0" baseline="0" dirty="0" err="1" smtClean="0">
                          <a:latin typeface="Times New Roman" panose="02020603050405020304" pitchFamily="18" charset="0"/>
                        </a:rPr>
                        <a:t>p0</a:t>
                      </a:r>
                      <a:endParaRPr lang="zh-CN" altLang="en-US" sz="1050" b="0" i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p1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p2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p3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p4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p5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p6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p7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p8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p9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p10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p11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p12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p13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p14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p15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947148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068251"/>
              </p:ext>
            </p:extLst>
          </p:nvPr>
        </p:nvGraphicFramePr>
        <p:xfrm>
          <a:off x="829408" y="803031"/>
          <a:ext cx="6248400" cy="32369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300781885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49866378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80447740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44668072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801392847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605661667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9825192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53875773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21484142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304945120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319395758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36661486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1989956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90910379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21117174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896928695"/>
                    </a:ext>
                  </a:extLst>
                </a:gridCol>
              </a:tblGrid>
              <a:tr h="323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i="0" baseline="0" dirty="0" err="1" smtClean="0">
                          <a:latin typeface="Times New Roman" panose="02020603050405020304" pitchFamily="18" charset="0"/>
                        </a:rPr>
                        <a:t>k0</a:t>
                      </a:r>
                      <a:endParaRPr lang="zh-CN" altLang="en-US" sz="1050" b="0" i="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k1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k2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k3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k4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k5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k6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k7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k8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k9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k10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k11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k12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k13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k14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k15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947148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55851"/>
              </p:ext>
            </p:extLst>
          </p:nvPr>
        </p:nvGraphicFramePr>
        <p:xfrm>
          <a:off x="829406" y="2109177"/>
          <a:ext cx="6096000" cy="1442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1992338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4235977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1646019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41100177"/>
                    </a:ext>
                  </a:extLst>
                </a:gridCol>
              </a:tblGrid>
              <a:tr h="14429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索引表</a:t>
                      </a:r>
                      <a:r>
                        <a:rPr lang="en-US" altLang="zh-CN" sz="1050" b="0" i="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T1</a:t>
                      </a:r>
                      <a:endParaRPr lang="zh-CN" altLang="en-US" sz="105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索引表</a:t>
                      </a:r>
                      <a:r>
                        <a:rPr kumimoji="0" lang="en-US" altLang="zh-CN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T2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索引表</a:t>
                      </a:r>
                      <a:r>
                        <a:rPr kumimoji="0" lang="en-US" altLang="zh-CN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T3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索引表</a:t>
                      </a:r>
                      <a:r>
                        <a:rPr kumimoji="0" lang="en-US" altLang="zh-CN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T4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421139"/>
                  </a:ext>
                </a:extLst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-35253" y="-26051"/>
            <a:ext cx="756134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明文字节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-35254" y="765886"/>
            <a:ext cx="756134" cy="3740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密钥</a:t>
            </a:r>
            <a:r>
              <a:rPr lang="zh-CN" altLang="en-US" sz="1050" dirty="0" smtClean="0"/>
              <a:t>字节</a:t>
            </a:r>
            <a:endParaRPr lang="zh-CN" altLang="en-US" sz="10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-79655" y="428379"/>
                <a:ext cx="85935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zh-CN" sz="105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zh-CN" altLang="en-US" sz="1050" dirty="0" smtClean="0"/>
                  <a:t>按位异或</a:t>
                </a:r>
                <a:endParaRPr lang="zh-CN" altLang="en-US" sz="105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9655" y="428379"/>
                <a:ext cx="859354" cy="253916"/>
              </a:xfrm>
              <a:prstGeom prst="rect">
                <a:avLst/>
              </a:prstGeom>
              <a:blipFill>
                <a:blip r:embed="rId2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/>
          <p:nvPr/>
        </p:nvCxnSpPr>
        <p:spPr>
          <a:xfrm>
            <a:off x="1035170" y="1136315"/>
            <a:ext cx="521068" cy="972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6847743" y="344789"/>
            <a:ext cx="1" cy="458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429965" y="1141897"/>
            <a:ext cx="1620966" cy="96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1803638" y="1152546"/>
            <a:ext cx="2803531" cy="956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170964" y="1152546"/>
            <a:ext cx="3983651" cy="956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1556238" y="1139981"/>
            <a:ext cx="1038223" cy="96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015464" y="1143899"/>
            <a:ext cx="35467" cy="98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389137" y="1133082"/>
            <a:ext cx="1218032" cy="100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710356" y="1133082"/>
            <a:ext cx="2444259" cy="97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1556238" y="1146526"/>
            <a:ext cx="2626710" cy="96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3050931" y="1127727"/>
            <a:ext cx="1496163" cy="980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4607169" y="1140233"/>
            <a:ext cx="275493" cy="98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314953" y="1136315"/>
            <a:ext cx="839662" cy="97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H="1">
            <a:off x="1556238" y="1143899"/>
            <a:ext cx="4147043" cy="97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H="1">
            <a:off x="3050931" y="1143899"/>
            <a:ext cx="3026022" cy="96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>
            <a:off x="4607169" y="1133334"/>
            <a:ext cx="1866902" cy="989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>
            <a:off x="6140699" y="1140233"/>
            <a:ext cx="707045" cy="96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>
            <a:off x="6474071" y="342099"/>
            <a:ext cx="1" cy="458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>
            <a:off x="6100398" y="337890"/>
            <a:ext cx="1" cy="458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>
            <a:off x="5726726" y="335200"/>
            <a:ext cx="1" cy="458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>
            <a:off x="5332028" y="340871"/>
            <a:ext cx="1" cy="458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>
            <a:off x="4958356" y="338181"/>
            <a:ext cx="1" cy="458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4584683" y="333972"/>
            <a:ext cx="1" cy="458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4211011" y="331282"/>
            <a:ext cx="1" cy="458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>
            <a:off x="3748806" y="344789"/>
            <a:ext cx="1" cy="458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1">
            <a:off x="3354108" y="351400"/>
            <a:ext cx="1" cy="458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>
            <a:off x="2963108" y="337890"/>
            <a:ext cx="1" cy="458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>
            <a:off x="2572008" y="335200"/>
            <a:ext cx="1" cy="458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>
            <a:off x="2177310" y="340871"/>
            <a:ext cx="1" cy="458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1">
            <a:off x="1803638" y="338181"/>
            <a:ext cx="1" cy="458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H="1">
            <a:off x="1429965" y="333972"/>
            <a:ext cx="1" cy="458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1046996" y="331282"/>
            <a:ext cx="1" cy="458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09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289535"/>
              </p:ext>
            </p:extLst>
          </p:nvPr>
        </p:nvGraphicFramePr>
        <p:xfrm>
          <a:off x="2637692" y="1330226"/>
          <a:ext cx="841130" cy="122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130">
                  <a:extLst>
                    <a:ext uri="{9D8B030D-6E8A-4147-A177-3AD203B41FA5}">
                      <a16:colId xmlns:a16="http://schemas.microsoft.com/office/drawing/2014/main" val="1211189660"/>
                    </a:ext>
                  </a:extLst>
                </a:gridCol>
              </a:tblGrid>
              <a:tr h="3070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</a:t>
                      </a:r>
                      <a:r>
                        <a:rPr lang="en-US" altLang="zh-CN" sz="105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altLang="en-US" sz="105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块</a:t>
                      </a:r>
                      <a:endParaRPr lang="zh-CN" altLang="en-US" sz="105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27137"/>
                  </a:ext>
                </a:extLst>
              </a:tr>
              <a:tr h="307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85509"/>
                  </a:ext>
                </a:extLst>
              </a:tr>
              <a:tr h="307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5564"/>
                  </a:ext>
                </a:extLst>
              </a:tr>
              <a:tr h="307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15</a:t>
                      </a: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99599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637692" y="2635685"/>
            <a:ext cx="8352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索引</a:t>
            </a:r>
            <a:r>
              <a:rPr lang="zh-CN" altLang="en-US" sz="10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r>
              <a:rPr lang="en-US" altLang="zh-CN" sz="105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T1</a:t>
            </a:r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91354" y="2644913"/>
            <a:ext cx="7356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索引</a:t>
            </a:r>
            <a:r>
              <a:rPr lang="zh-CN" altLang="en-US" sz="10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r>
              <a:rPr lang="en-US" altLang="zh-CN" sz="105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T2</a:t>
            </a:r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68466" y="5079601"/>
            <a:ext cx="8147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索引</a:t>
            </a:r>
            <a:r>
              <a:rPr lang="zh-CN" altLang="en-US" sz="10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r>
              <a:rPr lang="en-US" altLang="zh-CN" sz="105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T3</a:t>
            </a:r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38600" y="5079601"/>
            <a:ext cx="8381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索引</a:t>
            </a:r>
            <a:r>
              <a:rPr lang="zh-CN" altLang="en-US" sz="10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r>
              <a:rPr lang="en-US" altLang="zh-CN" sz="105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T4</a:t>
            </a:r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393456"/>
              </p:ext>
            </p:extLst>
          </p:nvPr>
        </p:nvGraphicFramePr>
        <p:xfrm>
          <a:off x="5904036" y="1330226"/>
          <a:ext cx="841130" cy="3672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130">
                  <a:extLst>
                    <a:ext uri="{9D8B030D-6E8A-4147-A177-3AD203B41FA5}">
                      <a16:colId xmlns:a16="http://schemas.microsoft.com/office/drawing/2014/main" val="1211189660"/>
                    </a:ext>
                  </a:extLst>
                </a:gridCol>
              </a:tblGrid>
              <a:tr h="3060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Set</a:t>
                      </a:r>
                      <a:r>
                        <a:rPr lang="en-US" altLang="zh-CN" sz="105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</a:t>
                      </a:r>
                      <a:endParaRPr lang="zh-CN" altLang="en-US" sz="105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27137"/>
                  </a:ext>
                </a:extLst>
              </a:tr>
              <a:tr h="306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396893"/>
                  </a:ext>
                </a:extLst>
              </a:tr>
              <a:tr h="306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Set 15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33184"/>
                  </a:ext>
                </a:extLst>
              </a:tr>
              <a:tr h="306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Set 16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121005"/>
                  </a:ext>
                </a:extLst>
              </a:tr>
              <a:tr h="306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351956"/>
                  </a:ext>
                </a:extLst>
              </a:tr>
              <a:tr h="306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Set 31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416871"/>
                  </a:ext>
                </a:extLst>
              </a:tr>
              <a:tr h="306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Set 32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35134"/>
                  </a:ext>
                </a:extLst>
              </a:tr>
              <a:tr h="306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00730"/>
                  </a:ext>
                </a:extLst>
              </a:tr>
              <a:tr h="306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Set 47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264374"/>
                  </a:ext>
                </a:extLst>
              </a:tr>
              <a:tr h="306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Set 48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585616"/>
                  </a:ext>
                </a:extLst>
              </a:tr>
              <a:tr h="306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539028"/>
                  </a:ext>
                </a:extLst>
              </a:tr>
              <a:tr h="306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Set 63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194568"/>
                  </a:ext>
                </a:extLst>
              </a:tr>
            </a:tbl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5789735" y="5079601"/>
            <a:ext cx="10697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altLang="en-US" sz="10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部分</a:t>
            </a:r>
            <a:r>
              <a:rPr lang="en-US" altLang="zh-CN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10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et</a:t>
            </a:r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801749"/>
              </p:ext>
            </p:extLst>
          </p:nvPr>
        </p:nvGraphicFramePr>
        <p:xfrm>
          <a:off x="4038600" y="1334840"/>
          <a:ext cx="841130" cy="122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130">
                  <a:extLst>
                    <a:ext uri="{9D8B030D-6E8A-4147-A177-3AD203B41FA5}">
                      <a16:colId xmlns:a16="http://schemas.microsoft.com/office/drawing/2014/main" val="1211189660"/>
                    </a:ext>
                  </a:extLst>
                </a:gridCol>
              </a:tblGrid>
              <a:tr h="3070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</a:t>
                      </a:r>
                      <a:r>
                        <a:rPr lang="en-US" altLang="zh-CN" sz="105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altLang="en-US" sz="105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块</a:t>
                      </a:r>
                      <a:endParaRPr lang="zh-CN" altLang="en-US" sz="105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27137"/>
                  </a:ext>
                </a:extLst>
              </a:tr>
              <a:tr h="307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85509"/>
                  </a:ext>
                </a:extLst>
              </a:tr>
              <a:tr h="307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5564"/>
                  </a:ext>
                </a:extLst>
              </a:tr>
              <a:tr h="307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15</a:t>
                      </a: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99599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510558"/>
              </p:ext>
            </p:extLst>
          </p:nvPr>
        </p:nvGraphicFramePr>
        <p:xfrm>
          <a:off x="2642090" y="3769528"/>
          <a:ext cx="841130" cy="122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130">
                  <a:extLst>
                    <a:ext uri="{9D8B030D-6E8A-4147-A177-3AD203B41FA5}">
                      <a16:colId xmlns:a16="http://schemas.microsoft.com/office/drawing/2014/main" val="1211189660"/>
                    </a:ext>
                  </a:extLst>
                </a:gridCol>
              </a:tblGrid>
              <a:tr h="3070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</a:t>
                      </a:r>
                      <a:r>
                        <a:rPr lang="en-US" altLang="zh-CN" sz="105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altLang="en-US" sz="105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块</a:t>
                      </a:r>
                      <a:endParaRPr lang="zh-CN" altLang="en-US" sz="105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27137"/>
                  </a:ext>
                </a:extLst>
              </a:tr>
              <a:tr h="307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85509"/>
                  </a:ext>
                </a:extLst>
              </a:tr>
              <a:tr h="307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5564"/>
                  </a:ext>
                </a:extLst>
              </a:tr>
              <a:tr h="307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15</a:t>
                      </a: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99599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98889"/>
              </p:ext>
            </p:extLst>
          </p:nvPr>
        </p:nvGraphicFramePr>
        <p:xfrm>
          <a:off x="4042998" y="3774142"/>
          <a:ext cx="841130" cy="122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130">
                  <a:extLst>
                    <a:ext uri="{9D8B030D-6E8A-4147-A177-3AD203B41FA5}">
                      <a16:colId xmlns:a16="http://schemas.microsoft.com/office/drawing/2014/main" val="1211189660"/>
                    </a:ext>
                  </a:extLst>
                </a:gridCol>
              </a:tblGrid>
              <a:tr h="3070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</a:t>
                      </a:r>
                      <a:r>
                        <a:rPr lang="en-US" altLang="zh-CN" sz="105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altLang="en-US" sz="105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块</a:t>
                      </a:r>
                      <a:endParaRPr lang="zh-CN" altLang="en-US" sz="105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27137"/>
                  </a:ext>
                </a:extLst>
              </a:tr>
              <a:tr h="307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85509"/>
                  </a:ext>
                </a:extLst>
              </a:tr>
              <a:tr h="307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5564"/>
                  </a:ext>
                </a:extLst>
              </a:tr>
              <a:tr h="3070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15</a:t>
                      </a:r>
                      <a:r>
                        <a:rPr kumimoji="0" lang="zh-CN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99599"/>
                  </a:ext>
                </a:extLst>
              </a:tr>
            </a:tbl>
          </a:graphicData>
        </a:graphic>
      </p:graphicFrame>
      <p:cxnSp>
        <p:nvCxnSpPr>
          <p:cNvPr id="25" name="直接箭头连接符 24"/>
          <p:cNvCxnSpPr/>
          <p:nvPr/>
        </p:nvCxnSpPr>
        <p:spPr>
          <a:xfrm flipV="1">
            <a:off x="3472961" y="2242038"/>
            <a:ext cx="2431075" cy="316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884128" y="1366725"/>
            <a:ext cx="1015510" cy="870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12" idx="1"/>
          </p:cNvCxnSpPr>
          <p:nvPr/>
        </p:nvCxnSpPr>
        <p:spPr>
          <a:xfrm>
            <a:off x="4878267" y="2541193"/>
            <a:ext cx="1025769" cy="62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12" idx="1"/>
          </p:cNvCxnSpPr>
          <p:nvPr/>
        </p:nvCxnSpPr>
        <p:spPr>
          <a:xfrm flipV="1">
            <a:off x="3478822" y="3166352"/>
            <a:ext cx="2425214" cy="60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3487618" y="4046279"/>
            <a:ext cx="2412020" cy="951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4884128" y="3769528"/>
            <a:ext cx="1015510" cy="27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4883397" y="4997864"/>
            <a:ext cx="1016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3483220" y="1325613"/>
            <a:ext cx="2416418" cy="4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94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583413"/>
              </p:ext>
            </p:extLst>
          </p:nvPr>
        </p:nvGraphicFramePr>
        <p:xfrm>
          <a:off x="3771900" y="334107"/>
          <a:ext cx="1512276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  <a:gridCol w="378069">
                  <a:extLst>
                    <a:ext uri="{9D8B030D-6E8A-4147-A177-3AD203B41FA5}">
                      <a16:colId xmlns:a16="http://schemas.microsoft.com/office/drawing/2014/main" val="1395023225"/>
                    </a:ext>
                  </a:extLst>
                </a:gridCol>
                <a:gridCol w="378069">
                  <a:extLst>
                    <a:ext uri="{9D8B030D-6E8A-4147-A177-3AD203B41FA5}">
                      <a16:colId xmlns:a16="http://schemas.microsoft.com/office/drawing/2014/main" val="1018244825"/>
                    </a:ext>
                  </a:extLst>
                </a:gridCol>
                <a:gridCol w="378069">
                  <a:extLst>
                    <a:ext uri="{9D8B030D-6E8A-4147-A177-3AD203B41FA5}">
                      <a16:colId xmlns:a16="http://schemas.microsoft.com/office/drawing/2014/main" val="2618597066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721460"/>
              </p:ext>
            </p:extLst>
          </p:nvPr>
        </p:nvGraphicFramePr>
        <p:xfrm>
          <a:off x="1436077" y="334107"/>
          <a:ext cx="378069" cy="58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r>
                        <a:rPr lang="en-US" altLang="zh-CN" sz="1400" b="0" i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42</a:t>
                      </a:r>
                      <a:endParaRPr lang="zh-CN" altLang="en-US" sz="1400" b="0" i="0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53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03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43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57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71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72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553464"/>
              </p:ext>
            </p:extLst>
          </p:nvPr>
        </p:nvGraphicFramePr>
        <p:xfrm>
          <a:off x="2133600" y="334107"/>
          <a:ext cx="378069" cy="58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r>
                        <a:rPr lang="en-US" altLang="zh-CN" sz="1400" b="0" i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00</a:t>
                      </a:r>
                      <a:endParaRPr lang="zh-CN" altLang="en-US" sz="1400" b="0" i="0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66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66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70783"/>
              </p:ext>
            </p:extLst>
          </p:nvPr>
        </p:nvGraphicFramePr>
        <p:xfrm>
          <a:off x="6563458" y="334107"/>
          <a:ext cx="378069" cy="58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r>
                        <a:rPr lang="en-US" altLang="zh-CN" sz="1400" b="0" i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00</a:t>
                      </a:r>
                      <a:endParaRPr lang="zh-CN" altLang="en-US" sz="1400" b="0" i="0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66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55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66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112034"/>
              </p:ext>
            </p:extLst>
          </p:nvPr>
        </p:nvGraphicFramePr>
        <p:xfrm>
          <a:off x="7260981" y="334107"/>
          <a:ext cx="378069" cy="583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r>
                        <a:rPr lang="en-US" altLang="zh-CN" sz="1400" b="0" i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rPr>
                        <a:t>51</a:t>
                      </a:r>
                      <a:endParaRPr lang="zh-CN" altLang="en-US" sz="1400" b="0" i="0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65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38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76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37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00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62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64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436077" y="6268915"/>
            <a:ext cx="37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33599" y="6268915"/>
            <a:ext cx="37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63458" y="6219732"/>
            <a:ext cx="37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7260980" y="6219732"/>
                <a:ext cx="378069" cy="319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980" y="6219732"/>
                <a:ext cx="378069" cy="319318"/>
              </a:xfrm>
              <a:prstGeom prst="rect">
                <a:avLst/>
              </a:prstGeom>
              <a:blipFill>
                <a:blip r:embed="rId3"/>
                <a:stretch>
                  <a:fillRect t="-1887" r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3697161" y="6219297"/>
            <a:ext cx="460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08569" y="6227767"/>
            <a:ext cx="452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08254" y="6228524"/>
            <a:ext cx="414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882660" y="6228524"/>
            <a:ext cx="421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1909396" y="3101925"/>
            <a:ext cx="128954" cy="298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511668" y="496507"/>
            <a:ext cx="1279283" cy="14766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521194" y="878306"/>
            <a:ext cx="1628775" cy="369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511667" y="1248073"/>
            <a:ext cx="2016371" cy="1799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2521194" y="878307"/>
            <a:ext cx="2384911" cy="7246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087594"/>
              </p:ext>
            </p:extLst>
          </p:nvPr>
        </p:nvGraphicFramePr>
        <p:xfrm>
          <a:off x="3311037" y="342899"/>
          <a:ext cx="378069" cy="583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2192037215"/>
                    </a:ext>
                  </a:extLst>
                </a:gridCol>
              </a:tblGrid>
              <a:tr h="3646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baseline="0" dirty="0" smtClean="0"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1400" b="0" i="0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65032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777709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0601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37299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5975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54066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</a:rPr>
                        <a:t>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63998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11414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637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53792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82205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6393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698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</a:rPr>
                        <a:t>13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287955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</a:rPr>
                        <a:t>14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63598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</a:rPr>
                        <a:t>15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345289"/>
                  </a:ext>
                </a:extLst>
              </a:tr>
            </a:tbl>
          </a:graphicData>
        </a:graphic>
      </p:graphicFrame>
      <p:cxnSp>
        <p:nvCxnSpPr>
          <p:cNvPr id="43" name="直接箭头连接符 42"/>
          <p:cNvCxnSpPr/>
          <p:nvPr/>
        </p:nvCxnSpPr>
        <p:spPr>
          <a:xfrm flipV="1">
            <a:off x="2521194" y="1973179"/>
            <a:ext cx="1250706" cy="10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2521194" y="878306"/>
            <a:ext cx="1649275" cy="1483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2521194" y="2724746"/>
            <a:ext cx="1984863" cy="323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2521194" y="2017564"/>
            <a:ext cx="2384911" cy="1057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2521194" y="2354274"/>
            <a:ext cx="1250706" cy="1063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2521194" y="2731341"/>
            <a:ext cx="1628775" cy="1068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2521194" y="3092233"/>
            <a:ext cx="1984863" cy="1037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2511665" y="496507"/>
            <a:ext cx="2403965" cy="4035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2511665" y="861109"/>
            <a:ext cx="1279286" cy="4052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2511666" y="1984099"/>
            <a:ext cx="1658803" cy="3295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2528523" y="3165815"/>
            <a:ext cx="2009040" cy="2485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2511665" y="2731341"/>
            <a:ext cx="2403965" cy="3284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右箭头 87"/>
          <p:cNvSpPr/>
          <p:nvPr/>
        </p:nvSpPr>
        <p:spPr>
          <a:xfrm flipH="1">
            <a:off x="7000127" y="3075035"/>
            <a:ext cx="202254" cy="346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/>
          <p:cNvCxnSpPr/>
          <p:nvPr/>
        </p:nvCxnSpPr>
        <p:spPr>
          <a:xfrm flipH="1">
            <a:off x="4166823" y="469319"/>
            <a:ext cx="2396636" cy="1822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>
            <a:off x="4506057" y="898796"/>
            <a:ext cx="2038350" cy="2166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flipH="1" flipV="1">
            <a:off x="4881929" y="898795"/>
            <a:ext cx="1721078" cy="370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H="1" flipV="1">
            <a:off x="5327406" y="546817"/>
            <a:ext cx="1217001" cy="1073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H="1">
            <a:off x="4144842" y="1971959"/>
            <a:ext cx="2399565" cy="1159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H="1" flipV="1">
            <a:off x="4513386" y="2086805"/>
            <a:ext cx="2047875" cy="263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H="1" flipV="1">
            <a:off x="4949337" y="914220"/>
            <a:ext cx="1595070" cy="1799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H="1" flipV="1">
            <a:off x="5293695" y="2017564"/>
            <a:ext cx="1274896" cy="1065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 flipV="1">
            <a:off x="4171211" y="512162"/>
            <a:ext cx="2380526" cy="2987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H="1" flipV="1">
            <a:off x="4554414" y="1637139"/>
            <a:ext cx="2013433" cy="2162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H="1" flipV="1">
            <a:off x="4942006" y="1954982"/>
            <a:ext cx="1617061" cy="2207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H="1" flipV="1">
            <a:off x="5293695" y="844172"/>
            <a:ext cx="1293942" cy="3688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H="1" flipV="1">
            <a:off x="4120664" y="1284559"/>
            <a:ext cx="2451575" cy="3629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 flipH="1" flipV="1">
            <a:off x="4530235" y="3148976"/>
            <a:ext cx="2035422" cy="2156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flipH="1" flipV="1">
            <a:off x="4922958" y="2001742"/>
            <a:ext cx="1649281" cy="3626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 flipH="1" flipV="1">
            <a:off x="5320077" y="2714144"/>
            <a:ext cx="1238990" cy="3349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34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2554</TotalTime>
  <Words>605</Words>
  <Application>Microsoft Office PowerPoint</Application>
  <PresentationFormat>全屏显示(4:3)</PresentationFormat>
  <Paragraphs>377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等线 Light</vt:lpstr>
      <vt:lpstr>宋体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</dc:creator>
  <cp:lastModifiedBy>f</cp:lastModifiedBy>
  <cp:revision>60</cp:revision>
  <dcterms:created xsi:type="dcterms:W3CDTF">2018-01-23T08:10:35Z</dcterms:created>
  <dcterms:modified xsi:type="dcterms:W3CDTF">2018-03-08T12:44:19Z</dcterms:modified>
</cp:coreProperties>
</file>