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324" y="-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41ED8-606A-4686-B2C2-DB49E5C56C48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D3A41-C590-4E17-A593-35B8C110A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95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D3A41-C590-4E17-A593-35B8C110AC9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17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D3A41-C590-4E17-A593-35B8C110AC9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88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66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9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3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72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8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33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9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28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81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6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BA5F0-406C-4EF6-B0AC-72C3E0BE2794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39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729762" y="2666267"/>
            <a:ext cx="5081956" cy="1659548"/>
            <a:chOff x="973015" y="2412023"/>
            <a:chExt cx="6775941" cy="2212730"/>
          </a:xfrm>
        </p:grpSpPr>
        <p:sp>
          <p:nvSpPr>
            <p:cNvPr id="4" name="矩形 3"/>
            <p:cNvSpPr/>
            <p:nvPr/>
          </p:nvSpPr>
          <p:spPr>
            <a:xfrm>
              <a:off x="3455378" y="3815861"/>
              <a:ext cx="1811215" cy="8088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AES</a:t>
              </a:r>
              <a:r>
                <a:rPr lang="zh-CN" altLang="en-US" sz="1350" dirty="0"/>
                <a:t>加密算法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3590192" y="2412023"/>
              <a:ext cx="1541585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/>
                <a:t>密钥</a:t>
              </a:r>
              <a:r>
                <a:rPr lang="en-US" altLang="zh-CN" sz="1350" dirty="0"/>
                <a:t>K</a:t>
              </a:r>
              <a:endParaRPr lang="zh-CN" altLang="en-US" sz="135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973015" y="3892060"/>
              <a:ext cx="1541585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/>
                <a:t>明文</a:t>
              </a:r>
              <a:r>
                <a:rPr lang="en-US" altLang="zh-CN" sz="1350" dirty="0"/>
                <a:t>P</a:t>
              </a:r>
              <a:endParaRPr lang="zh-CN" altLang="en-US" sz="135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207371" y="3892060"/>
              <a:ext cx="1541585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/>
                <a:t>密文</a:t>
              </a:r>
              <a:r>
                <a:rPr lang="en-US" altLang="zh-CN" sz="1350" dirty="0"/>
                <a:t>C</a:t>
              </a:r>
              <a:endParaRPr lang="zh-CN" altLang="en-US" sz="1350" dirty="0"/>
            </a:p>
          </p:txBody>
        </p:sp>
        <p:cxnSp>
          <p:nvCxnSpPr>
            <p:cNvPr id="9" name="直接箭头连接符 8"/>
            <p:cNvCxnSpPr>
              <a:stCxn id="6" idx="3"/>
              <a:endCxn id="4" idx="1"/>
            </p:cNvCxnSpPr>
            <p:nvPr/>
          </p:nvCxnSpPr>
          <p:spPr>
            <a:xfrm>
              <a:off x="2514600" y="4220307"/>
              <a:ext cx="940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4" idx="3"/>
              <a:endCxn id="7" idx="1"/>
            </p:cNvCxnSpPr>
            <p:nvPr/>
          </p:nvCxnSpPr>
          <p:spPr>
            <a:xfrm>
              <a:off x="5266593" y="4220307"/>
              <a:ext cx="940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2"/>
              <a:endCxn id="4" idx="0"/>
            </p:cNvCxnSpPr>
            <p:nvPr/>
          </p:nvCxnSpPr>
          <p:spPr>
            <a:xfrm>
              <a:off x="4360985" y="3068516"/>
              <a:ext cx="1" cy="747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2814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124475"/>
              </p:ext>
            </p:extLst>
          </p:nvPr>
        </p:nvGraphicFramePr>
        <p:xfrm>
          <a:off x="3771900" y="334107"/>
          <a:ext cx="1512276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139502322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101824482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2618597066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36077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42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133600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563458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260981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51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38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436077" y="6268915"/>
            <a:ext cx="37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133599" y="6268915"/>
            <a:ext cx="37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563458" y="6219732"/>
            <a:ext cx="37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260980" y="6219732"/>
                <a:ext cx="378069" cy="384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980" y="6219732"/>
                <a:ext cx="378069" cy="384144"/>
              </a:xfrm>
              <a:prstGeom prst="rect">
                <a:avLst/>
              </a:prstGeom>
              <a:blipFill>
                <a:blip r:embed="rId3"/>
                <a:stretch>
                  <a:fillRect t="-1587" r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3771900" y="6219732"/>
            <a:ext cx="37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T1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127988" y="6219732"/>
            <a:ext cx="37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T2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506057" y="6219732"/>
            <a:ext cx="37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T3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906107" y="6219732"/>
            <a:ext cx="37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T4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>
          <a:xfrm>
            <a:off x="1909396" y="3101925"/>
            <a:ext cx="128954" cy="298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511667" y="1248073"/>
            <a:ext cx="2001719" cy="721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3311037" y="342899"/>
          <a:ext cx="378069" cy="583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cxnSp>
        <p:nvCxnSpPr>
          <p:cNvPr id="45" name="直接箭头连接符 44"/>
          <p:cNvCxnSpPr/>
          <p:nvPr/>
        </p:nvCxnSpPr>
        <p:spPr>
          <a:xfrm>
            <a:off x="2521194" y="2361577"/>
            <a:ext cx="1650017" cy="352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2521194" y="1269135"/>
            <a:ext cx="1250706" cy="2148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2511665" y="2361577"/>
            <a:ext cx="2370264" cy="365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右箭头 87"/>
          <p:cNvSpPr/>
          <p:nvPr/>
        </p:nvSpPr>
        <p:spPr>
          <a:xfrm flipH="1">
            <a:off x="7000127" y="3075035"/>
            <a:ext cx="202254" cy="346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4906107" y="1269135"/>
            <a:ext cx="1696902" cy="1445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>
            <a:off x="4513386" y="2350247"/>
            <a:ext cx="2047876" cy="3303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>
            <a:off x="4149969" y="3500116"/>
            <a:ext cx="2401768" cy="676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H="1" flipV="1">
            <a:off x="5320077" y="2714144"/>
            <a:ext cx="1238990" cy="3349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02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4308" y="1767254"/>
            <a:ext cx="1846384" cy="2549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核</a:t>
            </a:r>
            <a:r>
              <a:rPr lang="en-US" altLang="zh-CN" dirty="0" smtClean="0"/>
              <a:t> 0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310236"/>
              </p:ext>
            </p:extLst>
          </p:nvPr>
        </p:nvGraphicFramePr>
        <p:xfrm>
          <a:off x="1934308" y="2338754"/>
          <a:ext cx="833120" cy="14533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4264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09299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76574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8336942"/>
                    </a:ext>
                  </a:extLst>
                </a:gridCol>
              </a:tblGrid>
              <a:tr h="356089">
                <a:tc gridSpan="4">
                  <a:txBody>
                    <a:bodyPr/>
                    <a:lstStyle/>
                    <a:p>
                      <a:r>
                        <a:rPr lang="en-US" altLang="zh-CN" sz="1000" dirty="0" err="1" smtClean="0">
                          <a:solidFill>
                            <a:schemeClr val="tx1"/>
                          </a:solidFill>
                        </a:rPr>
                        <a:t>L1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指令缓存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52750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7855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32558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890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02839"/>
              </p:ext>
            </p:extLst>
          </p:nvPr>
        </p:nvGraphicFramePr>
        <p:xfrm>
          <a:off x="2947572" y="2342271"/>
          <a:ext cx="833120" cy="14533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4264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09299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76574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8336942"/>
                    </a:ext>
                  </a:extLst>
                </a:gridCol>
              </a:tblGrid>
              <a:tr h="356089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>
                          <a:solidFill>
                            <a:schemeClr val="tx1"/>
                          </a:solidFill>
                        </a:rPr>
                        <a:t>L1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数据缓存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52750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7855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32558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890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08733"/>
              </p:ext>
            </p:extLst>
          </p:nvPr>
        </p:nvGraphicFramePr>
        <p:xfrm>
          <a:off x="2360442" y="4125351"/>
          <a:ext cx="395732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4264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09299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76574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8336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66213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816186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8940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21901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031659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43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28378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305289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70761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450061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06686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44892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9132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854494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555269"/>
                    </a:ext>
                  </a:extLst>
                </a:gridCol>
              </a:tblGrid>
              <a:tr h="356089">
                <a:tc gridSpan="19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L2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缓存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52750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7855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32558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8908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698023" y="1767254"/>
            <a:ext cx="1846384" cy="2549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核</a:t>
            </a:r>
            <a:r>
              <a:rPr lang="en-US" altLang="zh-CN" dirty="0" smtClean="0"/>
              <a:t> 1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84578"/>
              </p:ext>
            </p:extLst>
          </p:nvPr>
        </p:nvGraphicFramePr>
        <p:xfrm>
          <a:off x="4698023" y="2338754"/>
          <a:ext cx="833120" cy="14533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4264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09299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76574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8336942"/>
                    </a:ext>
                  </a:extLst>
                </a:gridCol>
              </a:tblGrid>
              <a:tr h="356089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>
                          <a:solidFill>
                            <a:schemeClr val="tx1"/>
                          </a:solidFill>
                        </a:rPr>
                        <a:t>L1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指令缓存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52750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7855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32558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8908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510569"/>
              </p:ext>
            </p:extLst>
          </p:nvPr>
        </p:nvGraphicFramePr>
        <p:xfrm>
          <a:off x="5711287" y="2342271"/>
          <a:ext cx="833120" cy="14533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4264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09299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76574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8336942"/>
                    </a:ext>
                  </a:extLst>
                </a:gridCol>
              </a:tblGrid>
              <a:tr h="356089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>
                          <a:solidFill>
                            <a:schemeClr val="tx1"/>
                          </a:solidFill>
                        </a:rPr>
                        <a:t>L1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数据缓存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52750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7855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32558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8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456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734" y="725366"/>
            <a:ext cx="2977661" cy="1875926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734451"/>
              </p:ext>
            </p:extLst>
          </p:nvPr>
        </p:nvGraphicFramePr>
        <p:xfrm>
          <a:off x="1182565" y="3357685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32643658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1559275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46683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030863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1246687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073788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6046099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0506323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640247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7345957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346543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82084784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68856943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9662556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3859275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08096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83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269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57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3515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3431" y="3914699"/>
            <a:ext cx="89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内存块</a:t>
            </a:r>
            <a:endParaRPr lang="zh-CN" altLang="en-US" dirty="0"/>
          </a:p>
        </p:txBody>
      </p:sp>
      <p:cxnSp>
        <p:nvCxnSpPr>
          <p:cNvPr id="9" name="曲线连接符 8"/>
          <p:cNvCxnSpPr/>
          <p:nvPr/>
        </p:nvCxnSpPr>
        <p:spPr>
          <a:xfrm rot="5400000">
            <a:off x="1447614" y="1939007"/>
            <a:ext cx="1694356" cy="1143000"/>
          </a:xfrm>
          <a:prstGeom prst="curvedConnector3">
            <a:avLst>
              <a:gd name="adj1" fmla="val -448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5400000">
            <a:off x="2325565" y="2809142"/>
            <a:ext cx="1485900" cy="40444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5400000">
            <a:off x="3636744" y="3186090"/>
            <a:ext cx="1690271" cy="13628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784106" y="915801"/>
            <a:ext cx="89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键盘</a:t>
            </a:r>
          </a:p>
        </p:txBody>
      </p:sp>
    </p:spTree>
    <p:extLst>
      <p:ext uri="{BB962C8B-B14F-4D97-AF65-F5344CB8AC3E}">
        <p14:creationId xmlns:p14="http://schemas.microsoft.com/office/powerpoint/2010/main" val="203086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54" y="454116"/>
            <a:ext cx="7012111" cy="52590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02623" y="764929"/>
            <a:ext cx="1916724" cy="3077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线程</a:t>
            </a:r>
            <a:r>
              <a:rPr lang="zh-CN" altLang="en-US" dirty="0" smtClean="0"/>
              <a:t>计时度量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5922" y="2758817"/>
            <a:ext cx="438396" cy="96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5922" y="2953230"/>
            <a:ext cx="461665" cy="5715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计数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02623" y="5405468"/>
            <a:ext cx="1916724" cy="3077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4057132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85900" y="1723292"/>
                <a:ext cx="5899638" cy="53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1723292"/>
                <a:ext cx="5899638" cy="536331"/>
              </a:xfrm>
              <a:prstGeom prst="rect">
                <a:avLst/>
              </a:prstGeom>
              <a:blipFill>
                <a:blip r:embed="rId2"/>
                <a:stretch>
                  <a:fillRect l="-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括号 5"/>
          <p:cNvSpPr/>
          <p:nvPr/>
        </p:nvSpPr>
        <p:spPr>
          <a:xfrm rot="5400000">
            <a:off x="1670536" y="1503484"/>
            <a:ext cx="316525" cy="43961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 rot="16200000">
            <a:off x="4123592" y="610995"/>
            <a:ext cx="562707" cy="5776547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4783" y="1151707"/>
            <a:ext cx="298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循环内不同地址</a:t>
            </a:r>
            <a:r>
              <a:rPr lang="zh-CN" altLang="en-US" dirty="0"/>
              <a:t>个数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112477" y="3877277"/>
            <a:ext cx="254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总共访存地址数</a:t>
            </a:r>
            <a:r>
              <a:rPr lang="en-US" altLang="zh-CN" dirty="0"/>
              <a:t>N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325316" y="1806791"/>
            <a:ext cx="11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驱逐策略</a:t>
            </a:r>
            <a:endParaRPr lang="zh-CN" altLang="en-US" dirty="0"/>
          </a:p>
        </p:txBody>
      </p:sp>
      <p:sp>
        <p:nvSpPr>
          <p:cNvPr id="12" name="左大括号 11"/>
          <p:cNvSpPr/>
          <p:nvPr/>
        </p:nvSpPr>
        <p:spPr>
          <a:xfrm rot="16200000">
            <a:off x="2145321" y="1617780"/>
            <a:ext cx="501164" cy="157382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12226" y="2751929"/>
            <a:ext cx="256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循环内访问循环次数</a:t>
            </a:r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4679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f\Desktop\graduation\snippers\prime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234" y="2071992"/>
            <a:ext cx="6838545" cy="34435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830641" y="988666"/>
            <a:ext cx="1597394" cy="295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</a:t>
            </a:r>
          </a:p>
        </p:txBody>
      </p:sp>
    </p:spTree>
    <p:extLst>
      <p:ext uri="{BB962C8B-B14F-4D97-AF65-F5344CB8AC3E}">
        <p14:creationId xmlns:p14="http://schemas.microsoft.com/office/powerpoint/2010/main" val="154437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85089"/>
              </p:ext>
            </p:extLst>
          </p:nvPr>
        </p:nvGraphicFramePr>
        <p:xfrm>
          <a:off x="2209801" y="2370484"/>
          <a:ext cx="995570" cy="1841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570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6824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m-1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m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434190"/>
              </p:ext>
            </p:extLst>
          </p:nvPr>
        </p:nvGraphicFramePr>
        <p:xfrm>
          <a:off x="5305839" y="1649897"/>
          <a:ext cx="1194351" cy="3258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351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6666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内存块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42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  <a:tr h="3578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n-3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062447"/>
                  </a:ext>
                </a:extLst>
              </a:tr>
              <a:tr h="3478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n-2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186721"/>
                  </a:ext>
                </a:extLst>
              </a:tr>
              <a:tr h="377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n-1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52075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n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750366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3205371" y="1811407"/>
            <a:ext cx="2100469" cy="75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205371" y="2187851"/>
            <a:ext cx="2100469" cy="37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205371" y="2564296"/>
            <a:ext cx="210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205371" y="2564296"/>
            <a:ext cx="2100469" cy="37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205371" y="2564296"/>
            <a:ext cx="2100469" cy="101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205371" y="2564295"/>
            <a:ext cx="2100469" cy="148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05371" y="2564293"/>
            <a:ext cx="2100469" cy="183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05371" y="2564293"/>
            <a:ext cx="2100469" cy="220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05371" y="2564296"/>
            <a:ext cx="2100469" cy="101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205371" y="2564295"/>
            <a:ext cx="2100469" cy="148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205371" y="2564294"/>
            <a:ext cx="2100469" cy="183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205371" y="2564294"/>
            <a:ext cx="2100469" cy="220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205371" y="1925707"/>
            <a:ext cx="2100469" cy="101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3205371" y="2302151"/>
            <a:ext cx="2100469" cy="63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3205371" y="2623930"/>
            <a:ext cx="2100469" cy="31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205371" y="2940740"/>
            <a:ext cx="210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205371" y="2940740"/>
            <a:ext cx="2100469" cy="63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205371" y="2940741"/>
            <a:ext cx="2100469" cy="110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205371" y="2940741"/>
            <a:ext cx="2100469" cy="145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205371" y="2940741"/>
            <a:ext cx="2100469" cy="1777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 flipV="1">
            <a:off x="3205371" y="1925706"/>
            <a:ext cx="2100469" cy="17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 flipV="1">
            <a:off x="3205371" y="2302151"/>
            <a:ext cx="2100469" cy="139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flipV="1">
            <a:off x="3205371" y="2623930"/>
            <a:ext cx="2100469" cy="106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/>
          <p:nvPr/>
        </p:nvCxnSpPr>
        <p:spPr>
          <a:xfrm flipV="1">
            <a:off x="3205371" y="2940740"/>
            <a:ext cx="2100469" cy="75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V="1">
            <a:off x="3205371" y="3578087"/>
            <a:ext cx="2100469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>
            <a:off x="3205371" y="3692388"/>
            <a:ext cx="2100469" cy="355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3205371" y="3692388"/>
            <a:ext cx="2100469" cy="70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>
            <a:off x="3205371" y="3692388"/>
            <a:ext cx="2042491" cy="107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箭头连接符 314"/>
          <p:cNvCxnSpPr/>
          <p:nvPr/>
        </p:nvCxnSpPr>
        <p:spPr>
          <a:xfrm flipV="1">
            <a:off x="3205371" y="1925706"/>
            <a:ext cx="2100469" cy="212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/>
          <p:cNvCxnSpPr/>
          <p:nvPr/>
        </p:nvCxnSpPr>
        <p:spPr>
          <a:xfrm flipV="1">
            <a:off x="3205371" y="2302151"/>
            <a:ext cx="2100469" cy="1745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/>
          <p:cNvCxnSpPr/>
          <p:nvPr/>
        </p:nvCxnSpPr>
        <p:spPr>
          <a:xfrm flipV="1">
            <a:off x="3205371" y="2623930"/>
            <a:ext cx="2042491" cy="1423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 flipV="1">
            <a:off x="3205371" y="2940740"/>
            <a:ext cx="2100469" cy="110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 flipV="1">
            <a:off x="3205371" y="3578087"/>
            <a:ext cx="2100469" cy="46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/>
          <p:nvPr/>
        </p:nvCxnSpPr>
        <p:spPr>
          <a:xfrm>
            <a:off x="3205371" y="4047711"/>
            <a:ext cx="204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/>
          <p:nvPr/>
        </p:nvCxnSpPr>
        <p:spPr>
          <a:xfrm>
            <a:off x="3263349" y="4047711"/>
            <a:ext cx="1984513" cy="34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>
            <a:off x="3205371" y="4047711"/>
            <a:ext cx="2042491" cy="72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文本框 450"/>
          <p:cNvSpPr txBox="1"/>
          <p:nvPr/>
        </p:nvSpPr>
        <p:spPr>
          <a:xfrm>
            <a:off x="2355160" y="4349670"/>
            <a:ext cx="704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/>
              <a:t>缓存</a:t>
            </a:r>
          </a:p>
        </p:txBody>
      </p:sp>
      <p:sp>
        <p:nvSpPr>
          <p:cNvPr id="452" name="文本框 451"/>
          <p:cNvSpPr txBox="1"/>
          <p:nvPr/>
        </p:nvSpPr>
        <p:spPr>
          <a:xfrm>
            <a:off x="5445607" y="5095107"/>
            <a:ext cx="914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/>
              <a:t>内存</a:t>
            </a:r>
          </a:p>
        </p:txBody>
      </p:sp>
    </p:spTree>
    <p:extLst>
      <p:ext uri="{BB962C8B-B14F-4D97-AF65-F5344CB8AC3E}">
        <p14:creationId xmlns:p14="http://schemas.microsoft.com/office/powerpoint/2010/main" val="20356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02771"/>
              </p:ext>
            </p:extLst>
          </p:nvPr>
        </p:nvGraphicFramePr>
        <p:xfrm>
          <a:off x="1683027" y="2128217"/>
          <a:ext cx="995570" cy="1841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570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6824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 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 m-1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 m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061057"/>
              </p:ext>
            </p:extLst>
          </p:nvPr>
        </p:nvGraphicFramePr>
        <p:xfrm>
          <a:off x="5529470" y="1048827"/>
          <a:ext cx="1634158" cy="3976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158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1351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内存块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141404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m-1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m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n(m-1)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062447"/>
                  </a:ext>
                </a:extLst>
              </a:tr>
              <a:tr h="372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n(m-1)+1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186721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796915"/>
                  </a:ext>
                </a:extLst>
              </a:tr>
              <a:tr h="381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n(m-1)+m-1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52075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nm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750366"/>
                  </a:ext>
                </a:extLst>
              </a:tr>
            </a:tbl>
          </a:graphicData>
        </a:graphic>
      </p:graphicFrame>
      <p:sp>
        <p:nvSpPr>
          <p:cNvPr id="451" name="文本框 450"/>
          <p:cNvSpPr txBox="1"/>
          <p:nvPr/>
        </p:nvSpPr>
        <p:spPr>
          <a:xfrm>
            <a:off x="1828386" y="4222946"/>
            <a:ext cx="704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/>
              <a:t>缓存</a:t>
            </a:r>
            <a:endParaRPr lang="zh-CN" altLang="en-US" sz="1600" b="1" dirty="0"/>
          </a:p>
        </p:txBody>
      </p:sp>
      <p:sp>
        <p:nvSpPr>
          <p:cNvPr id="452" name="文本框 451"/>
          <p:cNvSpPr txBox="1"/>
          <p:nvPr/>
        </p:nvSpPr>
        <p:spPr>
          <a:xfrm>
            <a:off x="5889142" y="5227541"/>
            <a:ext cx="988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/>
              <a:t>内存</a:t>
            </a:r>
            <a:endParaRPr lang="zh-CN" altLang="en-US" sz="1600" b="1" dirty="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678597" y="1185242"/>
            <a:ext cx="2850873" cy="111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2707171" y="1543050"/>
            <a:ext cx="2850873" cy="117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2735746" y="2303394"/>
            <a:ext cx="2793724" cy="105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735746" y="2694747"/>
            <a:ext cx="2793724" cy="105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2678597" y="2251213"/>
            <a:ext cx="2850873" cy="119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692884" y="3451142"/>
            <a:ext cx="2836586" cy="114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2685741" y="2661202"/>
            <a:ext cx="2843729" cy="111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2692884" y="3808951"/>
            <a:ext cx="2836586" cy="104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3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414" y="2226469"/>
            <a:ext cx="3565172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7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0646" y="1744106"/>
            <a:ext cx="3091071" cy="3087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30622" y="185282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字节代替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30624" y="265789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行移位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30623" y="346296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列混淆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30622" y="4238214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0646" y="3081996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>
          <a:xfrm>
            <a:off x="2211453" y="2319960"/>
            <a:ext cx="2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7" idx="0"/>
          </p:cNvCxnSpPr>
          <p:nvPr/>
        </p:nvCxnSpPr>
        <p:spPr>
          <a:xfrm flipH="1">
            <a:off x="2211454" y="3125030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8" idx="0"/>
          </p:cNvCxnSpPr>
          <p:nvPr/>
        </p:nvCxnSpPr>
        <p:spPr>
          <a:xfrm flipH="1">
            <a:off x="2211453" y="3930100"/>
            <a:ext cx="1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530621" y="1105817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0646" y="4945510"/>
            <a:ext cx="3091071" cy="3102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530622" y="508386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字节代替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530624" y="588893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行移位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530623" y="669400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列混淆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530622" y="746926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10646" y="6313044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9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6" idx="2"/>
            <a:endCxn id="17" idx="0"/>
          </p:cNvCxnSpPr>
          <p:nvPr/>
        </p:nvCxnSpPr>
        <p:spPr>
          <a:xfrm>
            <a:off x="2211453" y="5551008"/>
            <a:ext cx="2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2"/>
            <a:endCxn id="19" idx="0"/>
          </p:cNvCxnSpPr>
          <p:nvPr/>
        </p:nvCxnSpPr>
        <p:spPr>
          <a:xfrm flipH="1">
            <a:off x="2211454" y="6356078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2"/>
            <a:endCxn id="20" idx="0"/>
          </p:cNvCxnSpPr>
          <p:nvPr/>
        </p:nvCxnSpPr>
        <p:spPr>
          <a:xfrm flipH="1">
            <a:off x="2211453" y="7161148"/>
            <a:ext cx="1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-1127587" y="-2321960"/>
            <a:ext cx="461665" cy="164489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122222222222222222222222222222222222222222222222222222222222222222222222222222222222222222222222222222222222222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-1779104" y="-4452730"/>
            <a:ext cx="9939" cy="20086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2"/>
            <a:endCxn id="16" idx="0"/>
          </p:cNvCxnSpPr>
          <p:nvPr/>
        </p:nvCxnSpPr>
        <p:spPr>
          <a:xfrm>
            <a:off x="2211453" y="4705353"/>
            <a:ext cx="0" cy="37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10646" y="8186128"/>
            <a:ext cx="3091071" cy="23129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530622" y="831996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字节代替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530624" y="912503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行移位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530622" y="991846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轮密钥</a:t>
            </a:r>
            <a:r>
              <a:rPr lang="zh-CN" altLang="en-US" dirty="0"/>
              <a:t>加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10646" y="9155295"/>
            <a:ext cx="9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32" idx="2"/>
            <a:endCxn id="33" idx="0"/>
          </p:cNvCxnSpPr>
          <p:nvPr/>
        </p:nvCxnSpPr>
        <p:spPr>
          <a:xfrm>
            <a:off x="2211453" y="8787101"/>
            <a:ext cx="2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2"/>
            <a:endCxn id="34" idx="0"/>
          </p:cNvCxnSpPr>
          <p:nvPr/>
        </p:nvCxnSpPr>
        <p:spPr>
          <a:xfrm flipH="1">
            <a:off x="2211453" y="9592171"/>
            <a:ext cx="2" cy="32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0" idx="2"/>
            <a:endCxn id="32" idx="0"/>
          </p:cNvCxnSpPr>
          <p:nvPr/>
        </p:nvCxnSpPr>
        <p:spPr>
          <a:xfrm>
            <a:off x="2211453" y="7936401"/>
            <a:ext cx="0" cy="38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1" idx="2"/>
          </p:cNvCxnSpPr>
          <p:nvPr/>
        </p:nvCxnSpPr>
        <p:spPr>
          <a:xfrm>
            <a:off x="2256182" y="10499110"/>
            <a:ext cx="0" cy="57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679713" y="11098945"/>
            <a:ext cx="12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密文</a:t>
            </a:r>
          </a:p>
        </p:txBody>
      </p:sp>
      <p:cxnSp>
        <p:nvCxnSpPr>
          <p:cNvPr id="50" name="直接箭头连接符 49"/>
          <p:cNvCxnSpPr>
            <a:stCxn id="21" idx="2"/>
            <a:endCxn id="5" idx="0"/>
          </p:cNvCxnSpPr>
          <p:nvPr/>
        </p:nvCxnSpPr>
        <p:spPr>
          <a:xfrm>
            <a:off x="2211452" y="1572956"/>
            <a:ext cx="1" cy="27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749279" y="-7653"/>
            <a:ext cx="9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明文</a:t>
            </a:r>
            <a:endParaRPr lang="en-US" altLang="zh-CN" dirty="0"/>
          </a:p>
          <a:p>
            <a:pPr algn="ctr"/>
            <a:r>
              <a:rPr lang="en-US" altLang="zh-CN" dirty="0" smtClean="0"/>
              <a:t>16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51" idx="2"/>
            <a:endCxn id="21" idx="0"/>
          </p:cNvCxnSpPr>
          <p:nvPr/>
        </p:nvCxnSpPr>
        <p:spPr>
          <a:xfrm>
            <a:off x="2211451" y="638678"/>
            <a:ext cx="1" cy="4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160762" y="0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998259" y="964096"/>
            <a:ext cx="2946957" cy="2300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790905" y="110839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轮密钥加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790904" y="185282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逆字节代替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790906" y="2644393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逆行移位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5938628" y="1898368"/>
            <a:ext cx="9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5998260" y="6620714"/>
            <a:ext cx="2946957" cy="313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815743" y="669400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逆列混淆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6815743" y="746926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轮密钥加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6815744" y="8319961"/>
            <a:ext cx="1361660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逆字节代替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6815742" y="912503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逆行位移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5998260" y="7950629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6815741" y="9918468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5998260" y="3383035"/>
            <a:ext cx="2946957" cy="313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6815743" y="3456330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逆列混淆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6815743" y="4231583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轮密钥加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6815744" y="5082282"/>
            <a:ext cx="1361660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逆字节代替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6815742" y="588735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逆行位移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5998260" y="4712950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9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7009563" y="-33211"/>
            <a:ext cx="9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明文</a:t>
            </a:r>
            <a:endParaRPr lang="en-US" altLang="zh-CN" dirty="0"/>
          </a:p>
          <a:p>
            <a:pPr algn="ctr"/>
            <a:r>
              <a:rPr lang="en-US" altLang="zh-CN" dirty="0" smtClean="0"/>
              <a:t>16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cxnSp>
        <p:nvCxnSpPr>
          <p:cNvPr id="116" name="直接箭头连接符 115"/>
          <p:cNvCxnSpPr>
            <a:stCxn id="58" idx="0"/>
            <a:endCxn id="114" idx="2"/>
          </p:cNvCxnSpPr>
          <p:nvPr/>
        </p:nvCxnSpPr>
        <p:spPr>
          <a:xfrm flipH="1" flipV="1">
            <a:off x="7471735" y="613120"/>
            <a:ext cx="1" cy="49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6890286" y="11106751"/>
            <a:ext cx="12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密文</a:t>
            </a:r>
          </a:p>
        </p:txBody>
      </p:sp>
      <p:cxnSp>
        <p:nvCxnSpPr>
          <p:cNvPr id="120" name="直接箭头连接符 119"/>
          <p:cNvCxnSpPr>
            <a:stCxn id="118" idx="0"/>
            <a:endCxn id="91" idx="2"/>
          </p:cNvCxnSpPr>
          <p:nvPr/>
        </p:nvCxnSpPr>
        <p:spPr>
          <a:xfrm flipV="1">
            <a:off x="7496571" y="10385607"/>
            <a:ext cx="1" cy="72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91" idx="0"/>
            <a:endCxn id="77" idx="2"/>
          </p:cNvCxnSpPr>
          <p:nvPr/>
        </p:nvCxnSpPr>
        <p:spPr>
          <a:xfrm flipV="1">
            <a:off x="7496572" y="9592170"/>
            <a:ext cx="1" cy="32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77" idx="0"/>
            <a:endCxn id="76" idx="2"/>
          </p:cNvCxnSpPr>
          <p:nvPr/>
        </p:nvCxnSpPr>
        <p:spPr>
          <a:xfrm flipV="1">
            <a:off x="7496573" y="8787100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76" idx="0"/>
            <a:endCxn id="75" idx="2"/>
          </p:cNvCxnSpPr>
          <p:nvPr/>
        </p:nvCxnSpPr>
        <p:spPr>
          <a:xfrm flipV="1">
            <a:off x="7496574" y="7936401"/>
            <a:ext cx="0" cy="38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75" idx="0"/>
            <a:endCxn id="74" idx="2"/>
          </p:cNvCxnSpPr>
          <p:nvPr/>
        </p:nvCxnSpPr>
        <p:spPr>
          <a:xfrm flipV="1">
            <a:off x="7496574" y="7161148"/>
            <a:ext cx="0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74" idx="0"/>
            <a:endCxn id="101" idx="2"/>
          </p:cNvCxnSpPr>
          <p:nvPr/>
        </p:nvCxnSpPr>
        <p:spPr>
          <a:xfrm flipH="1" flipV="1">
            <a:off x="7496573" y="6354491"/>
            <a:ext cx="1" cy="33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01" idx="0"/>
            <a:endCxn id="100" idx="2"/>
          </p:cNvCxnSpPr>
          <p:nvPr/>
        </p:nvCxnSpPr>
        <p:spPr>
          <a:xfrm flipV="1">
            <a:off x="7496573" y="5549421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00" idx="0"/>
            <a:endCxn id="99" idx="2"/>
          </p:cNvCxnSpPr>
          <p:nvPr/>
        </p:nvCxnSpPr>
        <p:spPr>
          <a:xfrm flipV="1">
            <a:off x="7496574" y="4698722"/>
            <a:ext cx="0" cy="38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99" idx="0"/>
            <a:endCxn id="98" idx="2"/>
          </p:cNvCxnSpPr>
          <p:nvPr/>
        </p:nvCxnSpPr>
        <p:spPr>
          <a:xfrm flipV="1">
            <a:off x="7496574" y="3923469"/>
            <a:ext cx="0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98" idx="0"/>
          </p:cNvCxnSpPr>
          <p:nvPr/>
        </p:nvCxnSpPr>
        <p:spPr>
          <a:xfrm flipH="1" flipV="1">
            <a:off x="7496570" y="3118399"/>
            <a:ext cx="4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60" idx="0"/>
            <a:endCxn id="59" idx="2"/>
          </p:cNvCxnSpPr>
          <p:nvPr/>
        </p:nvCxnSpPr>
        <p:spPr>
          <a:xfrm flipH="1" flipV="1">
            <a:off x="7471735" y="2319960"/>
            <a:ext cx="2" cy="32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59" idx="0"/>
            <a:endCxn id="58" idx="2"/>
          </p:cNvCxnSpPr>
          <p:nvPr/>
        </p:nvCxnSpPr>
        <p:spPr>
          <a:xfrm flipV="1">
            <a:off x="7471735" y="1575538"/>
            <a:ext cx="1" cy="27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4379421" y="-684671"/>
            <a:ext cx="9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密钥</a:t>
            </a:r>
            <a:endParaRPr lang="en-US" altLang="zh-CN" dirty="0"/>
          </a:p>
          <a:p>
            <a:pPr algn="ctr"/>
            <a:r>
              <a:rPr lang="en-US" altLang="zh-CN" dirty="0" smtClean="0"/>
              <a:t>16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157" name="文本框 156"/>
          <p:cNvSpPr txBox="1"/>
          <p:nvPr/>
        </p:nvSpPr>
        <p:spPr>
          <a:xfrm>
            <a:off x="4379421" y="1151829"/>
            <a:ext cx="938004" cy="37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W[0,3]</a:t>
            </a:r>
            <a:endParaRPr lang="zh-CN" altLang="en-US" dirty="0"/>
          </a:p>
        </p:txBody>
      </p:sp>
      <p:sp>
        <p:nvSpPr>
          <p:cNvPr id="158" name="文本框 157"/>
          <p:cNvSpPr txBox="1"/>
          <p:nvPr/>
        </p:nvSpPr>
        <p:spPr>
          <a:xfrm>
            <a:off x="4379421" y="4323609"/>
            <a:ext cx="938004" cy="37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W[4,7]</a:t>
            </a:r>
            <a:endParaRPr lang="zh-CN" altLang="en-US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17289" y="7562095"/>
            <a:ext cx="113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W[36,39]</a:t>
            </a:r>
            <a:endParaRPr lang="zh-CN" altLang="en-US" dirty="0"/>
          </a:p>
        </p:txBody>
      </p:sp>
      <p:sp>
        <p:nvSpPr>
          <p:cNvPr id="160" name="文本框 159"/>
          <p:cNvSpPr txBox="1"/>
          <p:nvPr/>
        </p:nvSpPr>
        <p:spPr>
          <a:xfrm>
            <a:off x="4390597" y="9964480"/>
            <a:ext cx="113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W[40,33]</a:t>
            </a:r>
            <a:endParaRPr lang="zh-CN" altLang="en-US" dirty="0"/>
          </a:p>
        </p:txBody>
      </p:sp>
      <p:cxnSp>
        <p:nvCxnSpPr>
          <p:cNvPr id="162" name="直接箭头连接符 161"/>
          <p:cNvCxnSpPr>
            <a:stCxn id="55" idx="2"/>
            <a:endCxn id="157" idx="0"/>
          </p:cNvCxnSpPr>
          <p:nvPr/>
        </p:nvCxnSpPr>
        <p:spPr>
          <a:xfrm>
            <a:off x="4841593" y="467139"/>
            <a:ext cx="6830" cy="68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163"/>
          <p:cNvCxnSpPr/>
          <p:nvPr/>
        </p:nvCxnSpPr>
        <p:spPr>
          <a:xfrm rot="5400000">
            <a:off x="106074" y="4856649"/>
            <a:ext cx="8797040" cy="674002"/>
          </a:xfrm>
          <a:prstGeom prst="bentConnector3">
            <a:avLst>
              <a:gd name="adj1" fmla="val -2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endCxn id="158" idx="0"/>
          </p:cNvCxnSpPr>
          <p:nvPr/>
        </p:nvCxnSpPr>
        <p:spPr>
          <a:xfrm>
            <a:off x="4157657" y="3930051"/>
            <a:ext cx="690766" cy="354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endCxn id="159" idx="0"/>
          </p:cNvCxnSpPr>
          <p:nvPr/>
        </p:nvCxnSpPr>
        <p:spPr>
          <a:xfrm>
            <a:off x="4194285" y="7236494"/>
            <a:ext cx="788917" cy="258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endCxn id="160" idx="0"/>
          </p:cNvCxnSpPr>
          <p:nvPr/>
        </p:nvCxnSpPr>
        <p:spPr>
          <a:xfrm>
            <a:off x="4167593" y="9524627"/>
            <a:ext cx="788917" cy="439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57" idx="3"/>
            <a:endCxn id="58" idx="1"/>
          </p:cNvCxnSpPr>
          <p:nvPr/>
        </p:nvCxnSpPr>
        <p:spPr>
          <a:xfrm>
            <a:off x="5317425" y="1339386"/>
            <a:ext cx="1473480" cy="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157" idx="1"/>
            <a:endCxn id="21" idx="3"/>
          </p:cNvCxnSpPr>
          <p:nvPr/>
        </p:nvCxnSpPr>
        <p:spPr>
          <a:xfrm flipH="1">
            <a:off x="2892282" y="1339386"/>
            <a:ext cx="14871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158" idx="3"/>
            <a:endCxn id="99" idx="1"/>
          </p:cNvCxnSpPr>
          <p:nvPr/>
        </p:nvCxnSpPr>
        <p:spPr>
          <a:xfrm flipV="1">
            <a:off x="5317425" y="4465153"/>
            <a:ext cx="1498318" cy="2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158" idx="1"/>
            <a:endCxn id="8" idx="3"/>
          </p:cNvCxnSpPr>
          <p:nvPr/>
        </p:nvCxnSpPr>
        <p:spPr>
          <a:xfrm flipH="1" flipV="1">
            <a:off x="2892283" y="4471784"/>
            <a:ext cx="1487138" cy="1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59" idx="3"/>
            <a:endCxn id="75" idx="1"/>
          </p:cNvCxnSpPr>
          <p:nvPr/>
        </p:nvCxnSpPr>
        <p:spPr>
          <a:xfrm flipV="1">
            <a:off x="5549115" y="7702832"/>
            <a:ext cx="1266628" cy="1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>
            <a:stCxn id="159" idx="1"/>
            <a:endCxn id="20" idx="3"/>
          </p:cNvCxnSpPr>
          <p:nvPr/>
        </p:nvCxnSpPr>
        <p:spPr>
          <a:xfrm flipH="1" flipV="1">
            <a:off x="2892283" y="7702832"/>
            <a:ext cx="1525006" cy="1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stCxn id="160" idx="3"/>
            <a:endCxn id="91" idx="1"/>
          </p:cNvCxnSpPr>
          <p:nvPr/>
        </p:nvCxnSpPr>
        <p:spPr>
          <a:xfrm>
            <a:off x="5522423" y="10149146"/>
            <a:ext cx="1293318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60" idx="1"/>
            <a:endCxn id="34" idx="3"/>
          </p:cNvCxnSpPr>
          <p:nvPr/>
        </p:nvCxnSpPr>
        <p:spPr>
          <a:xfrm flipH="1">
            <a:off x="2892283" y="10149146"/>
            <a:ext cx="1498314" cy="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/>
        </p:nvCxnSpPr>
        <p:spPr>
          <a:xfrm flipV="1">
            <a:off x="477078" y="11476083"/>
            <a:ext cx="8885583" cy="7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/>
          <p:cNvSpPr txBox="1"/>
          <p:nvPr/>
        </p:nvSpPr>
        <p:spPr>
          <a:xfrm>
            <a:off x="1649890" y="11893637"/>
            <a:ext cx="127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加密过程</a:t>
            </a:r>
            <a:endParaRPr lang="zh-CN" altLang="en-US" b="1" dirty="0"/>
          </a:p>
        </p:txBody>
      </p:sp>
      <p:sp>
        <p:nvSpPr>
          <p:cNvPr id="211" name="文本框 210"/>
          <p:cNvSpPr txBox="1"/>
          <p:nvPr/>
        </p:nvSpPr>
        <p:spPr>
          <a:xfrm>
            <a:off x="6907695" y="11893637"/>
            <a:ext cx="127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解密</a:t>
            </a:r>
            <a:r>
              <a:rPr lang="zh-CN" altLang="en-US" b="1" dirty="0" smtClean="0"/>
              <a:t>过程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492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28800" y="2233246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 0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19802" y="2233246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 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10804" y="2233245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 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01806" y="2233245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 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8800" y="2939561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19802" y="2939561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10804" y="2939560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01806" y="2939560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800" y="3645876"/>
            <a:ext cx="5007214" cy="7063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L2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4" idx="2"/>
            <a:endCxn id="8" idx="0"/>
          </p:cNvCxnSpPr>
          <p:nvPr/>
        </p:nvCxnSpPr>
        <p:spPr>
          <a:xfrm>
            <a:off x="2395904" y="2760785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2"/>
            <a:endCxn id="9" idx="0"/>
          </p:cNvCxnSpPr>
          <p:nvPr/>
        </p:nvCxnSpPr>
        <p:spPr>
          <a:xfrm>
            <a:off x="3686906" y="2760785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2"/>
            <a:endCxn id="10" idx="0"/>
          </p:cNvCxnSpPr>
          <p:nvPr/>
        </p:nvCxnSpPr>
        <p:spPr>
          <a:xfrm>
            <a:off x="4977908" y="2760784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2"/>
            <a:endCxn id="11" idx="0"/>
          </p:cNvCxnSpPr>
          <p:nvPr/>
        </p:nvCxnSpPr>
        <p:spPr>
          <a:xfrm>
            <a:off x="6268910" y="2760784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8" idx="2"/>
          </p:cNvCxnSpPr>
          <p:nvPr/>
        </p:nvCxnSpPr>
        <p:spPr>
          <a:xfrm>
            <a:off x="2395904" y="3467100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2"/>
          </p:cNvCxnSpPr>
          <p:nvPr/>
        </p:nvCxnSpPr>
        <p:spPr>
          <a:xfrm>
            <a:off x="3686906" y="3467100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2"/>
          </p:cNvCxnSpPr>
          <p:nvPr/>
        </p:nvCxnSpPr>
        <p:spPr>
          <a:xfrm>
            <a:off x="4977908" y="3467099"/>
            <a:ext cx="0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1" idx="2"/>
          </p:cNvCxnSpPr>
          <p:nvPr/>
        </p:nvCxnSpPr>
        <p:spPr>
          <a:xfrm>
            <a:off x="6268910" y="3467099"/>
            <a:ext cx="0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36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779104" y="-4452730"/>
            <a:ext cx="9939" cy="20086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03046"/>
              </p:ext>
            </p:extLst>
          </p:nvPr>
        </p:nvGraphicFramePr>
        <p:xfrm>
          <a:off x="829408" y="0"/>
          <a:ext cx="6096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0078188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49866378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044774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44668072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139284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60566166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825192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53875773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1484142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94512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9395758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6661486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989956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0910379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1117174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9692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900" dirty="0" err="1" smtClean="0"/>
                        <a:t>p0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p1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p2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p3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p4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p5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p6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p7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p8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p9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p10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p11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p12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p13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p14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p15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47148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747993"/>
              </p:ext>
            </p:extLst>
          </p:nvPr>
        </p:nvGraphicFramePr>
        <p:xfrm>
          <a:off x="829408" y="803031"/>
          <a:ext cx="6096000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0078188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49866378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044774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44668072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139284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60566166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825192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53875773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1484142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94512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9395758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6661486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989956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0910379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1117174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9692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900" dirty="0" err="1" smtClean="0"/>
                        <a:t>k0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k1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k2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k3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k4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k5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k6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k7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k8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k9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k10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k11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k12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k13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k14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k15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4714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83034"/>
              </p:ext>
            </p:extLst>
          </p:nvPr>
        </p:nvGraphicFramePr>
        <p:xfrm>
          <a:off x="829406" y="2109177"/>
          <a:ext cx="6096000" cy="1442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992338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423597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64601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41100177"/>
                    </a:ext>
                  </a:extLst>
                </a:gridCol>
              </a:tblGrid>
              <a:tr h="14429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索引表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索引表</a:t>
                      </a:r>
                      <a:r>
                        <a:rPr kumimoji="0" lang="en-US" altLang="zh-CN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T2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索引表</a:t>
                      </a:r>
                      <a:r>
                        <a:rPr kumimoji="0" lang="en-US" altLang="zh-CN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T3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索引表</a:t>
                      </a:r>
                      <a:r>
                        <a:rPr kumimoji="0" lang="en-US" altLang="zh-CN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T4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421139"/>
                  </a:ext>
                </a:extLst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-747346" y="1"/>
            <a:ext cx="1248509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明文字节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-747346" y="803031"/>
            <a:ext cx="1248509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密钥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-781496" y="402269"/>
                <a:ext cx="1610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zh-CN" altLang="en-US" dirty="0" smtClean="0"/>
                  <a:t>按位异或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1496" y="402269"/>
                <a:ext cx="1610902" cy="369332"/>
              </a:xfrm>
              <a:prstGeom prst="rect">
                <a:avLst/>
              </a:prstGeom>
              <a:blipFill>
                <a:blip r:embed="rId2"/>
                <a:stretch>
                  <a:fillRect l="-758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>
            <a:off x="993531" y="1173871"/>
            <a:ext cx="562707" cy="93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993531" y="370840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83324" y="386554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773116" y="402269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159978" y="402268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546839" y="387334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892670" y="370840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297116" y="370840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660532" y="386553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064978" y="386553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410808" y="386553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800600" y="402268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187462" y="402267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574323" y="387333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920154" y="370839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324600" y="370839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688016" y="386552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383324" y="1173871"/>
            <a:ext cx="1667607" cy="93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773116" y="1173871"/>
            <a:ext cx="2834053" cy="93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116015" y="1174875"/>
            <a:ext cx="4038600" cy="93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1556238" y="1158153"/>
            <a:ext cx="990602" cy="95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936632" y="1158153"/>
            <a:ext cx="114299" cy="96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326424" y="1158153"/>
            <a:ext cx="1280745" cy="98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669323" y="1159157"/>
            <a:ext cx="2485292" cy="94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1556238" y="1177126"/>
            <a:ext cx="2488224" cy="93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3050931" y="1177126"/>
            <a:ext cx="1383322" cy="93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4607169" y="1177126"/>
            <a:ext cx="216876" cy="94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166944" y="1178130"/>
            <a:ext cx="987671" cy="93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>
            <a:off x="1556238" y="1169267"/>
            <a:ext cx="4013690" cy="95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H="1">
            <a:off x="3050931" y="1169267"/>
            <a:ext cx="2908788" cy="93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4607169" y="1169267"/>
            <a:ext cx="1742342" cy="95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>
            <a:off x="6154615" y="1170271"/>
            <a:ext cx="537795" cy="93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09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991934"/>
              </p:ext>
            </p:extLst>
          </p:nvPr>
        </p:nvGraphicFramePr>
        <p:xfrm>
          <a:off x="1524000" y="1397000"/>
          <a:ext cx="1113692" cy="156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692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9150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85509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556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15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959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194095"/>
              </p:ext>
            </p:extLst>
          </p:nvPr>
        </p:nvGraphicFramePr>
        <p:xfrm>
          <a:off x="3006970" y="3745525"/>
          <a:ext cx="1113692" cy="156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692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9150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85509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556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15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95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85200"/>
              </p:ext>
            </p:extLst>
          </p:nvPr>
        </p:nvGraphicFramePr>
        <p:xfrm>
          <a:off x="3006970" y="1397000"/>
          <a:ext cx="1113692" cy="156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692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9150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85509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556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15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959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877306"/>
              </p:ext>
            </p:extLst>
          </p:nvPr>
        </p:nvGraphicFramePr>
        <p:xfrm>
          <a:off x="1524000" y="3745525"/>
          <a:ext cx="1113692" cy="156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692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9150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85509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556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15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9599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503485" y="2984991"/>
            <a:ext cx="1154722" cy="36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表</a:t>
            </a:r>
            <a:r>
              <a:rPr lang="en-US" altLang="zh-CN" dirty="0" err="1" smtClean="0"/>
              <a:t>T1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965940" y="2984991"/>
            <a:ext cx="1154722" cy="36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表</a:t>
            </a:r>
            <a:r>
              <a:rPr lang="en-US" altLang="zh-CN" dirty="0" err="1" smtClean="0"/>
              <a:t>T2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24000" y="5333517"/>
            <a:ext cx="1154722" cy="36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表</a:t>
            </a:r>
            <a:r>
              <a:rPr lang="en-US" altLang="zh-CN" dirty="0" err="1" smtClean="0"/>
              <a:t>T3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986455" y="5333517"/>
            <a:ext cx="1154722" cy="36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表</a:t>
            </a:r>
            <a:r>
              <a:rPr lang="en-US" altLang="zh-CN" dirty="0" err="1" smtClean="0"/>
              <a:t>T4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770788"/>
              </p:ext>
            </p:extLst>
          </p:nvPr>
        </p:nvGraphicFramePr>
        <p:xfrm>
          <a:off x="5911362" y="1154724"/>
          <a:ext cx="1113692" cy="469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692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9150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96893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15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3318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16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121005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351956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31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16871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32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3513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00730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47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26437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48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585616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539028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63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194568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 flipV="1">
            <a:off x="2637692" y="1169379"/>
            <a:ext cx="3288323" cy="227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637692" y="2329962"/>
            <a:ext cx="3288323" cy="633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113336" y="1407503"/>
            <a:ext cx="1812679" cy="922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2" idx="1"/>
          </p:cNvCxnSpPr>
          <p:nvPr/>
        </p:nvCxnSpPr>
        <p:spPr>
          <a:xfrm>
            <a:off x="4120662" y="2963006"/>
            <a:ext cx="1790700" cy="540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2" idx="1"/>
          </p:cNvCxnSpPr>
          <p:nvPr/>
        </p:nvCxnSpPr>
        <p:spPr>
          <a:xfrm flipV="1">
            <a:off x="2637692" y="3503736"/>
            <a:ext cx="3273670" cy="241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637692" y="4700473"/>
            <a:ext cx="3273670" cy="611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120662" y="3745525"/>
            <a:ext cx="1805353" cy="954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113336" y="5311533"/>
            <a:ext cx="1790700" cy="530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675435" y="5973612"/>
            <a:ext cx="158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Cache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94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83413"/>
              </p:ext>
            </p:extLst>
          </p:nvPr>
        </p:nvGraphicFramePr>
        <p:xfrm>
          <a:off x="3771900" y="334107"/>
          <a:ext cx="1512276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139502322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101824482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2618597066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392435"/>
              </p:ext>
            </p:extLst>
          </p:nvPr>
        </p:nvGraphicFramePr>
        <p:xfrm>
          <a:off x="1436077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42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21519"/>
              </p:ext>
            </p:extLst>
          </p:nvPr>
        </p:nvGraphicFramePr>
        <p:xfrm>
          <a:off x="2133600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832963"/>
              </p:ext>
            </p:extLst>
          </p:nvPr>
        </p:nvGraphicFramePr>
        <p:xfrm>
          <a:off x="6563458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53050"/>
              </p:ext>
            </p:extLst>
          </p:nvPr>
        </p:nvGraphicFramePr>
        <p:xfrm>
          <a:off x="7260981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51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38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436077" y="6268915"/>
            <a:ext cx="37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133599" y="6268915"/>
            <a:ext cx="37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563458" y="6219732"/>
            <a:ext cx="37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260980" y="6219732"/>
                <a:ext cx="378069" cy="384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980" y="6219732"/>
                <a:ext cx="378069" cy="384144"/>
              </a:xfrm>
              <a:prstGeom prst="rect">
                <a:avLst/>
              </a:prstGeom>
              <a:blipFill>
                <a:blip r:embed="rId3"/>
                <a:stretch>
                  <a:fillRect t="-1587" r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3771900" y="6219732"/>
            <a:ext cx="37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T1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127988" y="6219732"/>
            <a:ext cx="37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T2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506057" y="6219732"/>
            <a:ext cx="37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T3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906107" y="6219732"/>
            <a:ext cx="37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T4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>
          <a:xfrm>
            <a:off x="1909396" y="3101925"/>
            <a:ext cx="128954" cy="298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511668" y="496507"/>
            <a:ext cx="1279283" cy="14766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521194" y="878306"/>
            <a:ext cx="1628775" cy="369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511667" y="1248073"/>
            <a:ext cx="2016371" cy="1799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521194" y="878307"/>
            <a:ext cx="2384911" cy="724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084111"/>
              </p:ext>
            </p:extLst>
          </p:nvPr>
        </p:nvGraphicFramePr>
        <p:xfrm>
          <a:off x="3311037" y="342899"/>
          <a:ext cx="378069" cy="583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/>
          <p:nvPr/>
        </p:nvCxnSpPr>
        <p:spPr>
          <a:xfrm flipV="1">
            <a:off x="2521194" y="1973179"/>
            <a:ext cx="1250706" cy="10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2521194" y="878306"/>
            <a:ext cx="1649275" cy="1483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2521194" y="2724746"/>
            <a:ext cx="1984863" cy="323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2521194" y="2017564"/>
            <a:ext cx="2384911" cy="1057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2521194" y="2354274"/>
            <a:ext cx="1250706" cy="1063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2521194" y="2731341"/>
            <a:ext cx="1628775" cy="106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2521194" y="3092233"/>
            <a:ext cx="1984863" cy="1037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2538048" y="496506"/>
            <a:ext cx="2377582" cy="4036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2489686" y="861108"/>
            <a:ext cx="1301265" cy="4053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2511666" y="1984099"/>
            <a:ext cx="1658803" cy="3295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2528523" y="3165815"/>
            <a:ext cx="2009040" cy="2485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2511665" y="2731341"/>
            <a:ext cx="2403965" cy="3284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右箭头 87"/>
          <p:cNvSpPr/>
          <p:nvPr/>
        </p:nvSpPr>
        <p:spPr>
          <a:xfrm flipH="1">
            <a:off x="7000127" y="3075035"/>
            <a:ext cx="202254" cy="346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/>
          <p:nvPr/>
        </p:nvCxnSpPr>
        <p:spPr>
          <a:xfrm flipH="1">
            <a:off x="4166823" y="469319"/>
            <a:ext cx="2396636" cy="1822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4506057" y="898796"/>
            <a:ext cx="2038350" cy="2166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H="1" flipV="1">
            <a:off x="4881929" y="898795"/>
            <a:ext cx="1721078" cy="370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H="1" flipV="1">
            <a:off x="5327406" y="546817"/>
            <a:ext cx="1217001" cy="1073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H="1">
            <a:off x="4144842" y="1971959"/>
            <a:ext cx="2399565" cy="1159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 flipV="1">
            <a:off x="4513386" y="2086805"/>
            <a:ext cx="2047875" cy="263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 flipV="1">
            <a:off x="4949337" y="914220"/>
            <a:ext cx="1595070" cy="1799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H="1" flipV="1">
            <a:off x="5293695" y="2017564"/>
            <a:ext cx="1274896" cy="1065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4171211" y="512162"/>
            <a:ext cx="2380526" cy="2987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H="1" flipV="1">
            <a:off x="4554414" y="1637139"/>
            <a:ext cx="2013433" cy="2162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H="1" flipV="1">
            <a:off x="4942006" y="1954982"/>
            <a:ext cx="1617061" cy="2207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H="1" flipV="1">
            <a:off x="5293695" y="844172"/>
            <a:ext cx="1293942" cy="3688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 flipV="1">
            <a:off x="4120664" y="1284559"/>
            <a:ext cx="2451575" cy="3629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H="1" flipV="1">
            <a:off x="4530235" y="3148976"/>
            <a:ext cx="2035422" cy="2156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H="1" flipV="1">
            <a:off x="4922958" y="2001742"/>
            <a:ext cx="1649281" cy="3626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H="1" flipV="1">
            <a:off x="5320077" y="2714144"/>
            <a:ext cx="1238990" cy="3349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34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3568</TotalTime>
  <Words>565</Words>
  <Application>Microsoft Office PowerPoint</Application>
  <PresentationFormat>全屏显示(4:3)</PresentationFormat>
  <Paragraphs>361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</dc:creator>
  <cp:lastModifiedBy>Windows 用户</cp:lastModifiedBy>
  <cp:revision>50</cp:revision>
  <dcterms:created xsi:type="dcterms:W3CDTF">2018-01-23T08:10:35Z</dcterms:created>
  <dcterms:modified xsi:type="dcterms:W3CDTF">2018-02-08T02:39:36Z</dcterms:modified>
</cp:coreProperties>
</file>