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sldIdLst>
    <p:sldId id="256" r:id="rId2"/>
    <p:sldId id="437" r:id="rId3"/>
    <p:sldId id="438" r:id="rId4"/>
    <p:sldId id="422" r:id="rId5"/>
    <p:sldId id="439" r:id="rId6"/>
    <p:sldId id="440" r:id="rId7"/>
    <p:sldId id="423" r:id="rId8"/>
    <p:sldId id="289" r:id="rId9"/>
    <p:sldId id="295" r:id="rId10"/>
    <p:sldId id="296" r:id="rId11"/>
    <p:sldId id="364" r:id="rId12"/>
    <p:sldId id="441" r:id="rId13"/>
    <p:sldId id="426" r:id="rId14"/>
    <p:sldId id="365" r:id="rId15"/>
    <p:sldId id="442" r:id="rId16"/>
    <p:sldId id="443" r:id="rId17"/>
    <p:sldId id="303" r:id="rId18"/>
    <p:sldId id="444" r:id="rId19"/>
    <p:sldId id="396" r:id="rId20"/>
    <p:sldId id="434" r:id="rId21"/>
    <p:sldId id="386" r:id="rId22"/>
    <p:sldId id="409" r:id="rId23"/>
    <p:sldId id="315" r:id="rId24"/>
    <p:sldId id="301" r:id="rId25"/>
    <p:sldId id="304" r:id="rId26"/>
    <p:sldId id="419" r:id="rId27"/>
    <p:sldId id="428" r:id="rId28"/>
    <p:sldId id="445" r:id="rId29"/>
    <p:sldId id="446" r:id="rId30"/>
    <p:sldId id="418" r:id="rId31"/>
    <p:sldId id="329" r:id="rId32"/>
    <p:sldId id="330" r:id="rId33"/>
    <p:sldId id="331" r:id="rId34"/>
    <p:sldId id="333" r:id="rId35"/>
    <p:sldId id="429" r:id="rId36"/>
    <p:sldId id="390" r:id="rId37"/>
    <p:sldId id="336" r:id="rId38"/>
    <p:sldId id="433" r:id="rId39"/>
    <p:sldId id="431" r:id="rId40"/>
    <p:sldId id="436" r:id="rId41"/>
    <p:sldId id="430" r:id="rId42"/>
    <p:sldId id="353" r:id="rId43"/>
    <p:sldId id="432" r:id="rId44"/>
    <p:sldId id="352" r:id="rId45"/>
    <p:sldId id="355" r:id="rId46"/>
    <p:sldId id="356" r:id="rId47"/>
    <p:sldId id="357" r:id="rId48"/>
    <p:sldId id="358" r:id="rId49"/>
  </p:sldIdLst>
  <p:sldSz cx="9144000" cy="6858000" type="screen4x3"/>
  <p:notesSz cx="7099300" cy="10234613"/>
  <p:custDataLst>
    <p:tags r:id="rId5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2" autoAdjust="0"/>
  </p:normalViewPr>
  <p:slideViewPr>
    <p:cSldViewPr>
      <p:cViewPr>
        <p:scale>
          <a:sx n="91" d="100"/>
          <a:sy n="91" d="100"/>
        </p:scale>
        <p:origin x="-55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45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8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76736-48AD-4908-B1D2-0741A4D0F544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920FD-73BC-46C2-AB38-D4A1411EB6E4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D9862-0108-423A-98A4-5AB1A2A4CAC6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3E020-3221-4CA5-8696-F2A269551601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046F7-1907-4FC8-9D3A-4DCAAE100925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7BA39-42B8-4BD1-A676-04826F525F7A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C7A10-4510-484F-890E-06B5362BBD78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D2F21-2795-4FB8-BDDD-3A614587E9C0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F22F0-D130-47CD-BA14-BF89E981D9FD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E2434-B0F8-418E-81A7-FD66D0B3AAE1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AF216-F1E1-4BA4-80D3-074FC85C92BF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DE7340-75D0-4347-B3D8-AB45FBB08C26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4"/>
        </a:buBlip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0.wmf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5" Type="http://schemas.openxmlformats.org/officeDocument/2006/relationships/image" Target="../media/image19.png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5.png"/><Relationship Id="rId5" Type="http://schemas.openxmlformats.org/officeDocument/2006/relationships/image" Target="../media/image16.wmf"/><Relationship Id="rId4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5" Type="http://schemas.openxmlformats.org/officeDocument/2006/relationships/image" Target="../media/image16.wmf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image" Target="../media/image31.wmf"/><Relationship Id="rId5" Type="http://schemas.openxmlformats.org/officeDocument/2006/relationships/image" Target="../media/image30.png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5" Type="http://schemas.openxmlformats.org/officeDocument/2006/relationships/image" Target="../media/image34.wmf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Relationship Id="rId6" Type="http://schemas.openxmlformats.org/officeDocument/2006/relationships/image" Target="../media/image34.wmf"/><Relationship Id="rId5" Type="http://schemas.openxmlformats.org/officeDocument/2006/relationships/image" Target="../media/image16.wmf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0"/>
            <a:ext cx="8534400" cy="1470025"/>
          </a:xfrm>
        </p:spPr>
        <p:txBody>
          <a:bodyPr/>
          <a:lstStyle/>
          <a:p>
            <a:pPr eaLnBrk="1" hangingPunct="1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Mean Field Methods for Computer and Communication Systems</a:t>
            </a:r>
            <a:br>
              <a:rPr lang="en-US" sz="4400" dirty="0" smtClean="0"/>
            </a:br>
            <a:r>
              <a:rPr lang="en-US" sz="4400" dirty="0" smtClean="0"/>
              <a:t> </a:t>
            </a:r>
            <a:endParaRPr lang="en-US" sz="4000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038600"/>
            <a:ext cx="6400800" cy="1752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Jean-Yves Le </a:t>
            </a:r>
            <a:r>
              <a:rPr lang="en-US" sz="2800" dirty="0" err="1" smtClean="0"/>
              <a:t>Boudec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EPFL</a:t>
            </a:r>
          </a:p>
          <a:p>
            <a:pPr eaLnBrk="1" hangingPunct="1"/>
            <a:r>
              <a:rPr lang="en-US" sz="2800" dirty="0"/>
              <a:t>ACCESS Distinguished Lecture Series, Stockholm, May 28, 2012</a:t>
            </a:r>
            <a:endParaRPr lang="en-US" sz="2800" dirty="0" smtClean="0"/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5EDB04C4-0A66-462B-9B7B-D69A75CCEAA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Sample Runs with N = 1000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704975"/>
            <a:ext cx="7997825" cy="380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3" y="5749925"/>
            <a:ext cx="8339137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TCP and ECN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[</a:t>
            </a:r>
            <a:r>
              <a:rPr lang="fr-CH" dirty="0" err="1" smtClean="0"/>
              <a:t>Tinnakornsrisuphap</a:t>
            </a:r>
            <a:r>
              <a:rPr lang="fr-CH" dirty="0" smtClean="0"/>
              <a:t> and </a:t>
            </a:r>
            <a:r>
              <a:rPr lang="fr-CH" dirty="0" err="1" smtClean="0"/>
              <a:t>Makowski</a:t>
            </a:r>
            <a:r>
              <a:rPr lang="fr-CH" dirty="0" smtClean="0"/>
              <a:t>(2003)]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err="1" smtClean="0"/>
              <a:t>At</a:t>
            </a:r>
            <a:r>
              <a:rPr lang="fr-CH" dirty="0" smtClean="0"/>
              <a:t>, </a:t>
            </a:r>
            <a:r>
              <a:rPr lang="fr-CH" dirty="0" err="1" smtClean="0"/>
              <a:t>every</a:t>
            </a:r>
            <a:r>
              <a:rPr lang="fr-CH" dirty="0" smtClean="0"/>
              <a:t> time </a:t>
            </a:r>
            <a:r>
              <a:rPr lang="fr-CH" dirty="0" err="1" smtClean="0"/>
              <a:t>step</a:t>
            </a:r>
            <a:r>
              <a:rPr lang="fr-CH" dirty="0" smtClean="0"/>
              <a:t>, all connections update </a:t>
            </a:r>
            <a:r>
              <a:rPr lang="fr-CH" dirty="0" err="1" smtClean="0"/>
              <a:t>their</a:t>
            </a:r>
            <a:r>
              <a:rPr lang="fr-CH" dirty="0" smtClean="0"/>
              <a:t> state: I(N)=1</a:t>
            </a:r>
          </a:p>
          <a:p>
            <a:endParaRPr lang="fr-CH" dirty="0" smtClean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Time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discrete</a:t>
            </a:r>
            <a:r>
              <a:rPr lang="fr-CH" dirty="0" smtClean="0"/>
              <a:t>,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also</a:t>
            </a:r>
            <a:r>
              <a:rPr lang="fr-CH" dirty="0" smtClean="0"/>
              <a:t> in </a:t>
            </a:r>
            <a:r>
              <a:rPr lang="fr-CH" dirty="0" err="1" smtClean="0"/>
              <a:t>discrete</a:t>
            </a:r>
            <a:r>
              <a:rPr lang="fr-CH" dirty="0" smtClean="0"/>
              <a:t> time (</a:t>
            </a:r>
            <a:r>
              <a:rPr lang="fr-CH" dirty="0" err="1" smtClean="0"/>
              <a:t>iterated</a:t>
            </a:r>
            <a:r>
              <a:rPr lang="fr-CH" dirty="0" smtClean="0"/>
              <a:t> </a:t>
            </a:r>
            <a:r>
              <a:rPr lang="fr-CH" dirty="0" err="1" smtClean="0"/>
              <a:t>map</a:t>
            </a:r>
            <a:r>
              <a:rPr lang="fr-CH" dirty="0" smtClean="0"/>
              <a:t>) </a:t>
            </a:r>
          </a:p>
          <a:p>
            <a:endParaRPr lang="fr-CH" dirty="0" smtClean="0"/>
          </a:p>
          <a:p>
            <a:pPr>
              <a:buNone/>
            </a:pPr>
            <a:r>
              <a:rPr lang="fr-CH" dirty="0" smtClean="0"/>
              <a:t> </a:t>
            </a:r>
          </a:p>
          <a:p>
            <a:r>
              <a:rPr lang="fr-CH" dirty="0" err="1" smtClean="0"/>
              <a:t>Similar</a:t>
            </a:r>
            <a:r>
              <a:rPr lang="fr-CH" dirty="0" smtClean="0"/>
              <a:t> </a:t>
            </a:r>
            <a:r>
              <a:rPr lang="fr-CH" dirty="0" err="1" smtClean="0"/>
              <a:t>examples</a:t>
            </a:r>
            <a:r>
              <a:rPr lang="fr-CH" dirty="0" smtClean="0"/>
              <a:t>: </a:t>
            </a:r>
            <a:br>
              <a:rPr lang="fr-CH" dirty="0" smtClean="0"/>
            </a:br>
            <a:r>
              <a:rPr lang="fr-CH" dirty="0" smtClean="0"/>
              <a:t> HTTP </a:t>
            </a:r>
            <a:r>
              <a:rPr lang="fr-CH" dirty="0" err="1" smtClean="0"/>
              <a:t>Metastability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it-IT" dirty="0" smtClean="0"/>
              <a:t>[Baccelli et al.(2004)Baccelli, Lelarge, and McDonald]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fr-CH" dirty="0" smtClean="0"/>
              <a:t> </a:t>
            </a:r>
            <a:r>
              <a:rPr lang="fr-CH" dirty="0" err="1" smtClean="0"/>
              <a:t>Reputation</a:t>
            </a:r>
            <a:r>
              <a:rPr lang="fr-CH" dirty="0" smtClean="0"/>
              <a:t> System [Le Boudec et al.(2007)Le Boudec, McDonald, and </a:t>
            </a:r>
            <a:r>
              <a:rPr lang="fr-CH" dirty="0" err="1" smtClean="0"/>
              <a:t>Mundinger</a:t>
            </a:r>
            <a:r>
              <a:rPr lang="fr-CH" dirty="0" smtClean="0"/>
              <a:t>, Gomez-Serrano et 10, 2012] 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33400" y="2133600"/>
            <a:ext cx="3702050" cy="2195512"/>
            <a:chOff x="299" y="595"/>
            <a:chExt cx="2332" cy="1383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440" y="1200"/>
              <a:ext cx="790" cy="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fr-FR" dirty="0"/>
                <a:t>ECN router</a:t>
              </a: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491" y="1007"/>
              <a:ext cx="96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CH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395" y="1295"/>
              <a:ext cx="96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CH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587" y="1343"/>
              <a:ext cx="81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CH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299" y="739"/>
              <a:ext cx="2192" cy="556"/>
            </a:xfrm>
            <a:custGeom>
              <a:avLst/>
              <a:gdLst/>
              <a:ahLst/>
              <a:cxnLst>
                <a:cxn ang="0">
                  <a:pos x="1968" y="440"/>
                </a:cxn>
                <a:cxn ang="0">
                  <a:pos x="2112" y="200"/>
                </a:cxn>
                <a:cxn ang="0">
                  <a:pos x="1488" y="104"/>
                </a:cxn>
                <a:cxn ang="0">
                  <a:pos x="240" y="8"/>
                </a:cxn>
                <a:cxn ang="0">
                  <a:pos x="48" y="152"/>
                </a:cxn>
              </a:cxnLst>
              <a:rect l="0" t="0" r="r" b="b"/>
              <a:pathLst>
                <a:path w="2192" h="440">
                  <a:moveTo>
                    <a:pt x="1968" y="440"/>
                  </a:moveTo>
                  <a:cubicBezTo>
                    <a:pt x="2080" y="348"/>
                    <a:pt x="2192" y="256"/>
                    <a:pt x="2112" y="200"/>
                  </a:cubicBezTo>
                  <a:cubicBezTo>
                    <a:pt x="2032" y="144"/>
                    <a:pt x="1800" y="136"/>
                    <a:pt x="1488" y="104"/>
                  </a:cubicBezTo>
                  <a:cubicBezTo>
                    <a:pt x="1176" y="72"/>
                    <a:pt x="480" y="0"/>
                    <a:pt x="240" y="8"/>
                  </a:cubicBezTo>
                  <a:cubicBezTo>
                    <a:pt x="0" y="16"/>
                    <a:pt x="24" y="84"/>
                    <a:pt x="48" y="15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CH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255" y="1439"/>
              <a:ext cx="11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i="1"/>
                <a:t>queue length R(t)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211" y="595"/>
              <a:ext cx="14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i="1"/>
                <a:t>ECN Feedback q(R(t))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683" y="1747"/>
              <a:ext cx="10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i="1"/>
                <a:t>N  connections</a:t>
              </a: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395" y="883"/>
              <a:ext cx="280" cy="30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47" y="1219"/>
              <a:ext cx="280" cy="30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i="1"/>
                <a:t>n</a:t>
              </a:r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395" y="1603"/>
              <a:ext cx="280" cy="30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480560" y="4757932"/>
            <a:ext cx="4114800" cy="1972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Importance of </a:t>
            </a:r>
            <a:r>
              <a:rPr lang="fr-CH" dirty="0" err="1" smtClean="0"/>
              <a:t>Being</a:t>
            </a:r>
            <a:r>
              <a:rPr lang="fr-CH" dirty="0" smtClean="0"/>
              <a:t> Spatial</a:t>
            </a:r>
            <a:endParaRPr lang="fr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000" dirty="0" smtClean="0"/>
              <a:t>Mobile </a:t>
            </a:r>
            <a:r>
              <a:rPr lang="fr-CH" sz="2000" dirty="0" err="1" smtClean="0"/>
              <a:t>node</a:t>
            </a:r>
            <a:r>
              <a:rPr lang="fr-CH" sz="2000" dirty="0" smtClean="0"/>
              <a:t> state = (c, t)</a:t>
            </a:r>
            <a:br>
              <a:rPr lang="fr-CH" sz="2000" dirty="0" smtClean="0"/>
            </a:br>
            <a:r>
              <a:rPr lang="fr-CH" sz="2000" dirty="0" smtClean="0"/>
              <a:t>c = 1 … 16 (position)</a:t>
            </a:r>
          </a:p>
          <a:p>
            <a:pPr>
              <a:buNone/>
            </a:pPr>
            <a:r>
              <a:rPr lang="fr-CH" sz="2000" dirty="0" smtClean="0"/>
              <a:t>     t  ∊ R</a:t>
            </a:r>
            <a:r>
              <a:rPr lang="fr-CH" sz="2000" baseline="30000" dirty="0" smtClean="0"/>
              <a:t>+ </a:t>
            </a:r>
            <a:r>
              <a:rPr lang="fr-CH" sz="2000" dirty="0" smtClean="0"/>
              <a:t>(</a:t>
            </a:r>
            <a:r>
              <a:rPr lang="fr-CH" sz="2000" dirty="0" err="1" smtClean="0"/>
              <a:t>age</a:t>
            </a:r>
            <a:r>
              <a:rPr lang="fr-CH" sz="2000" dirty="0" smtClean="0"/>
              <a:t> of </a:t>
            </a:r>
            <a:r>
              <a:rPr lang="fr-CH" sz="2000" dirty="0" err="1" smtClean="0"/>
              <a:t>gossip</a:t>
            </a:r>
            <a:r>
              <a:rPr lang="fr-CH" sz="2000" dirty="0" smtClean="0"/>
              <a:t>)</a:t>
            </a:r>
            <a:br>
              <a:rPr lang="fr-CH" sz="2000" dirty="0" smtClean="0"/>
            </a:br>
            <a:endParaRPr lang="fr-CH" sz="2000" dirty="0" smtClean="0"/>
          </a:p>
          <a:p>
            <a:r>
              <a:rPr lang="fr-CH" sz="2000" dirty="0" smtClean="0"/>
              <a:t>Time </a:t>
            </a:r>
            <a:r>
              <a:rPr lang="fr-CH" sz="2000" dirty="0" err="1" smtClean="0"/>
              <a:t>is</a:t>
            </a:r>
            <a:r>
              <a:rPr lang="fr-CH" sz="2000" dirty="0" smtClean="0"/>
              <a:t> </a:t>
            </a:r>
            <a:r>
              <a:rPr lang="fr-CH" sz="2000" dirty="0" err="1" smtClean="0"/>
              <a:t>continuous</a:t>
            </a:r>
            <a:r>
              <a:rPr lang="fr-CH" sz="2000" dirty="0" smtClean="0"/>
              <a:t>, I(N) = 1</a:t>
            </a:r>
          </a:p>
          <a:p>
            <a:r>
              <a:rPr lang="fr-CH" sz="2000" dirty="0" err="1" smtClean="0"/>
              <a:t>Occupancy</a:t>
            </a:r>
            <a:r>
              <a:rPr lang="fr-CH" sz="2000" dirty="0" smtClean="0"/>
              <a:t> </a:t>
            </a:r>
            <a:r>
              <a:rPr lang="fr-CH" sz="2000" dirty="0" err="1" smtClean="0"/>
              <a:t>measure</a:t>
            </a:r>
            <a:r>
              <a:rPr lang="fr-CH" sz="2000" dirty="0" smtClean="0"/>
              <a:t> </a:t>
            </a:r>
            <a:r>
              <a:rPr lang="fr-CH" sz="2000" dirty="0" err="1" smtClean="0"/>
              <a:t>is</a:t>
            </a:r>
            <a:r>
              <a:rPr lang="fr-CH" sz="2000" dirty="0" smtClean="0"/>
              <a:t> </a:t>
            </a:r>
            <a:br>
              <a:rPr lang="fr-CH" sz="2000" dirty="0" smtClean="0"/>
            </a:br>
            <a:r>
              <a:rPr lang="fr-CH" sz="2000" i="1" dirty="0" err="1" smtClean="0"/>
              <a:t>F</a:t>
            </a:r>
            <a:r>
              <a:rPr lang="fr-CH" sz="2000" i="1" baseline="-25000" dirty="0" err="1" smtClean="0"/>
              <a:t>c</a:t>
            </a:r>
            <a:r>
              <a:rPr lang="fr-CH" sz="2000" i="1" dirty="0" smtClean="0"/>
              <a:t>(</a:t>
            </a:r>
            <a:r>
              <a:rPr lang="fr-CH" sz="2000" i="1" dirty="0" err="1" smtClean="0"/>
              <a:t>z,t</a:t>
            </a:r>
            <a:r>
              <a:rPr lang="fr-CH" sz="2000" i="1" dirty="0" smtClean="0"/>
              <a:t>) </a:t>
            </a:r>
            <a:r>
              <a:rPr lang="fr-CH" sz="2000" dirty="0" smtClean="0"/>
              <a:t>= proportion of </a:t>
            </a:r>
            <a:r>
              <a:rPr lang="fr-CH" sz="2000" dirty="0" err="1" smtClean="0"/>
              <a:t>nodes</a:t>
            </a:r>
            <a:r>
              <a:rPr lang="fr-CH" sz="2000" dirty="0" smtClean="0"/>
              <a:t> </a:t>
            </a:r>
            <a:r>
              <a:rPr lang="fr-CH" sz="2000" dirty="0" err="1" smtClean="0"/>
              <a:t>that</a:t>
            </a:r>
            <a:r>
              <a:rPr lang="fr-CH" sz="2000" dirty="0" smtClean="0"/>
              <a:t> </a:t>
            </a:r>
            <a:r>
              <a:rPr lang="fr-CH" sz="2000" dirty="0" err="1" smtClean="0"/>
              <a:t>at</a:t>
            </a:r>
            <a:r>
              <a:rPr lang="fr-CH" sz="2000" dirty="0" smtClean="0"/>
              <a:t> location </a:t>
            </a:r>
            <a:r>
              <a:rPr lang="fr-CH" sz="2000" i="1" dirty="0" smtClean="0"/>
              <a:t>c</a:t>
            </a:r>
            <a:r>
              <a:rPr lang="fr-CH" sz="2000" dirty="0" smtClean="0"/>
              <a:t> and have </a:t>
            </a:r>
            <a:r>
              <a:rPr lang="fr-CH" sz="2000" dirty="0" err="1" smtClean="0"/>
              <a:t>age</a:t>
            </a:r>
            <a:r>
              <a:rPr lang="fr-CH" sz="2000" dirty="0" smtClean="0"/>
              <a:t> ≤ </a:t>
            </a:r>
            <a:r>
              <a:rPr lang="fr-CH" sz="2000" i="1" dirty="0" smtClean="0"/>
              <a:t>z</a:t>
            </a: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[Age of </a:t>
            </a:r>
            <a:r>
              <a:rPr lang="fr-CH" sz="2000" dirty="0" err="1" smtClean="0"/>
              <a:t>Gossip</a:t>
            </a:r>
            <a:r>
              <a:rPr lang="fr-CH" sz="2000" dirty="0" smtClean="0"/>
              <a:t>, </a:t>
            </a:r>
            <a:r>
              <a:rPr lang="fr-CH" sz="2000" dirty="0" err="1" smtClean="0"/>
              <a:t>Chaintreau</a:t>
            </a:r>
            <a:r>
              <a:rPr lang="fr-CH" sz="2000" dirty="0" smtClean="0"/>
              <a:t> et al.(2009)] </a:t>
            </a:r>
            <a:br>
              <a:rPr lang="fr-CH" sz="2000" dirty="0" smtClean="0"/>
            </a:br>
            <a:endParaRPr lang="fr-CH" sz="2000" dirty="0" smtClean="0"/>
          </a:p>
          <a:p>
            <a:pPr>
              <a:buNone/>
            </a:pPr>
            <a:r>
              <a:rPr lang="fr-CH" sz="2000" dirty="0" smtClean="0"/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3C6DE4A-D682-42DE-A571-76433C3DB2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1" name="Picture 8" descr="SF_16classe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99B3CC"/>
              </a:clrFrom>
              <a:clrTo>
                <a:srgbClr val="99B3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042674"/>
            <a:ext cx="3976718" cy="581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4838994" y="4797121"/>
            <a:ext cx="3657600" cy="1933641"/>
            <a:chOff x="4838994" y="4797121"/>
            <a:chExt cx="3657600" cy="1933641"/>
          </a:xfrm>
        </p:grpSpPr>
        <p:pic>
          <p:nvPicPr>
            <p:cNvPr id="6" name="Picture 6" descr="qqplot_MFvsT_2classes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994" y="5121910"/>
              <a:ext cx="1948180" cy="122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qqplot_MFvsT_16classes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48414" y="5121910"/>
              <a:ext cx="1948180" cy="122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5033669" y="6361430"/>
              <a:ext cx="33698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Qqplots</a:t>
              </a:r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simulation vs </a:t>
              </a:r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mean</a:t>
              </a:r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field</a:t>
              </a:r>
              <a:endPara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95289" y="4797121"/>
              <a:ext cx="243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n</a:t>
              </a:r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o class           16 classes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96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EC74BFA3-8C98-4597-8601-8DFC6AE530E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can we do with a Mean Field Interaction Model 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Large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asymptotics</a:t>
            </a:r>
            <a:r>
              <a:rPr lang="en-US" sz="2800" dirty="0" smtClean="0"/>
              <a:t>, Finite Horizon</a:t>
            </a:r>
          </a:p>
          <a:p>
            <a:pPr lvl="1" eaLnBrk="1" hangingPunct="1"/>
            <a:r>
              <a:rPr lang="en-US" sz="2400" dirty="0" smtClean="0"/>
              <a:t> fluid limit of occupancy measure (ODE)</a:t>
            </a:r>
          </a:p>
          <a:p>
            <a:pPr lvl="1" eaLnBrk="1" hangingPunct="1"/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endParaRPr lang="fr-CH" sz="2400" dirty="0" smtClean="0"/>
          </a:p>
          <a:p>
            <a:pPr marL="457200" lvl="1" indent="0" eaLnBrk="1" hangingPunct="1">
              <a:buNone/>
            </a:pPr>
            <a:r>
              <a:rPr lang="fr-CH" sz="2400" dirty="0" smtClean="0"/>
              <a:t>	(</a:t>
            </a:r>
            <a:r>
              <a:rPr lang="fr-CH" sz="2400" dirty="0" err="1" smtClean="0"/>
              <a:t>fast</a:t>
            </a:r>
            <a:r>
              <a:rPr lang="fr-CH" sz="2400" dirty="0" smtClean="0"/>
              <a:t> simulation)</a:t>
            </a:r>
            <a:endParaRPr lang="en-US" sz="2400" dirty="0" smtClean="0"/>
          </a:p>
          <a:p>
            <a:pPr eaLnBrk="1" hangingPunct="1"/>
            <a:r>
              <a:rPr lang="en-US" sz="2800" dirty="0" smtClean="0">
                <a:solidFill>
                  <a:srgbClr val="0099CC"/>
                </a:solidFill>
              </a:rPr>
              <a:t>Issues</a:t>
            </a:r>
          </a:p>
          <a:p>
            <a:pPr lvl="1" eaLnBrk="1" hangingPunct="1"/>
            <a:r>
              <a:rPr lang="en-US" sz="2400" dirty="0" smtClean="0"/>
              <a:t>When valid</a:t>
            </a:r>
          </a:p>
          <a:p>
            <a:pPr lvl="1" eaLnBrk="1" hangingPunct="1"/>
            <a:r>
              <a:rPr lang="en-US" sz="2400" dirty="0" smtClean="0"/>
              <a:t>How to formulate the fluid limit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Large </a:t>
            </a:r>
            <a:r>
              <a:rPr lang="en-US" sz="2800" i="1" dirty="0" smtClean="0"/>
              <a:t>t </a:t>
            </a:r>
            <a:r>
              <a:rPr lang="en-US" sz="2800" dirty="0" smtClean="0"/>
              <a:t> asymptotic</a:t>
            </a:r>
          </a:p>
          <a:p>
            <a:pPr lvl="1" eaLnBrk="1" hangingPunct="1"/>
            <a:r>
              <a:rPr lang="en-US" sz="2400" dirty="0" smtClean="0"/>
              <a:t>Stationary approximation of occupancy measure</a:t>
            </a:r>
          </a:p>
          <a:p>
            <a:pPr lvl="1" eaLnBrk="1" hangingPunct="1"/>
            <a:r>
              <a:rPr lang="en-US" sz="2400" dirty="0" smtClean="0"/>
              <a:t>Decoupling assumption</a:t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pPr eaLnBrk="1" hangingPunct="1"/>
            <a:r>
              <a:rPr lang="en-US" sz="3000" dirty="0" smtClean="0">
                <a:solidFill>
                  <a:srgbClr val="0099CC"/>
                </a:solidFill>
              </a:rPr>
              <a:t>Issues</a:t>
            </a:r>
          </a:p>
          <a:p>
            <a:pPr lvl="1" eaLnBrk="1" hangingPunct="1"/>
            <a:r>
              <a:rPr lang="en-US" sz="2400" dirty="0" smtClean="0"/>
              <a:t>When valid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Convergence to ode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10200" y="1066800"/>
            <a:ext cx="3038475" cy="1497013"/>
            <a:chOff x="3456" y="2400"/>
            <a:chExt cx="1914" cy="943"/>
          </a:xfrm>
        </p:grpSpPr>
        <p:pic>
          <p:nvPicPr>
            <p:cNvPr id="6" name="Picture 5" descr="scouac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6" y="2400"/>
              <a:ext cx="1914" cy="840"/>
            </a:xfrm>
            <a:prstGeom prst="rect">
              <a:avLst/>
            </a:prstGeom>
            <a:noFill/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544" y="3151"/>
              <a:ext cx="33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E. L.</a:t>
              </a:r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2.</a:t>
            </a:r>
            <a:endParaRPr lang="en-US" sz="4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Intensity</a:t>
            </a:r>
            <a:r>
              <a:rPr lang="fr-CH" dirty="0" smtClean="0"/>
              <a:t> </a:t>
            </a:r>
            <a:r>
              <a:rPr lang="fr-CH" i="1" dirty="0" smtClean="0"/>
              <a:t>I(N)</a:t>
            </a:r>
            <a:endParaRPr lang="fr-CH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7364412" cy="5689600"/>
          </a:xfrm>
        </p:spPr>
        <p:txBody>
          <a:bodyPr/>
          <a:lstStyle/>
          <a:p>
            <a:r>
              <a:rPr lang="fr-CH" sz="2400" i="1" dirty="0" smtClean="0"/>
              <a:t>I(N)</a:t>
            </a:r>
            <a:r>
              <a:rPr lang="fr-CH" sz="2400" dirty="0" smtClean="0"/>
              <a:t>  = </a:t>
            </a:r>
            <a:r>
              <a:rPr lang="fr-CH" sz="2400" dirty="0" err="1" smtClean="0"/>
              <a:t>expected</a:t>
            </a:r>
            <a:r>
              <a:rPr lang="fr-CH" sz="2400" dirty="0" smtClean="0"/>
              <a:t> </a:t>
            </a:r>
            <a:r>
              <a:rPr lang="fr-CH" sz="2400" dirty="0" err="1" smtClean="0"/>
              <a:t>number</a:t>
            </a:r>
            <a:r>
              <a:rPr lang="fr-CH" sz="2400" dirty="0" smtClean="0"/>
              <a:t> of transitions per </a:t>
            </a:r>
            <a:r>
              <a:rPr lang="fr-CH" sz="2400" dirty="0" err="1" smtClean="0"/>
              <a:t>object</a:t>
            </a:r>
            <a:r>
              <a:rPr lang="fr-CH" sz="2400" dirty="0" smtClean="0"/>
              <a:t> per time unit</a:t>
            </a:r>
          </a:p>
          <a:p>
            <a:endParaRPr lang="fr-CH" sz="2400" dirty="0" smtClean="0"/>
          </a:p>
          <a:p>
            <a:r>
              <a:rPr lang="fr-CH" sz="2400" dirty="0" smtClean="0"/>
              <a:t>A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occurs</a:t>
            </a:r>
            <a:r>
              <a:rPr lang="fr-CH" sz="2400" dirty="0" smtClean="0"/>
              <a:t> </a:t>
            </a:r>
            <a:r>
              <a:rPr lang="fr-CH" sz="2400" dirty="0" err="1" smtClean="0"/>
              <a:t>when</a:t>
            </a:r>
            <a:r>
              <a:rPr lang="fr-CH" sz="2400" dirty="0" smtClean="0"/>
              <a:t> </a:t>
            </a:r>
            <a:r>
              <a:rPr lang="fr-CH" sz="2400" dirty="0" err="1" smtClean="0"/>
              <a:t>we</a:t>
            </a:r>
            <a:r>
              <a:rPr lang="fr-CH" sz="2400" dirty="0" smtClean="0"/>
              <a:t> </a:t>
            </a:r>
            <a:r>
              <a:rPr lang="fr-CH" sz="2400" dirty="0" err="1" smtClean="0"/>
              <a:t>re</a:t>
            </a:r>
            <a:r>
              <a:rPr lang="fr-CH" sz="2400" dirty="0" smtClean="0"/>
              <a:t>-</a:t>
            </a:r>
            <a:r>
              <a:rPr lang="fr-CH" sz="2400" dirty="0" err="1" smtClean="0"/>
              <a:t>scale</a:t>
            </a:r>
            <a:r>
              <a:rPr lang="fr-CH" sz="2400" dirty="0" smtClean="0"/>
              <a:t> time by </a:t>
            </a:r>
            <a:r>
              <a:rPr lang="fr-CH" sz="2400" i="1" dirty="0" smtClean="0"/>
              <a:t>I(N)</a:t>
            </a:r>
            <a:br>
              <a:rPr lang="fr-CH" sz="2400" i="1" dirty="0" smtClean="0"/>
            </a:br>
            <a:r>
              <a:rPr lang="fr-CH" sz="2400" dirty="0" smtClean="0"/>
              <a:t>i.e. </a:t>
            </a:r>
            <a:r>
              <a:rPr lang="fr-CH" sz="2400" dirty="0" err="1" smtClean="0"/>
              <a:t>we</a:t>
            </a:r>
            <a:r>
              <a:rPr lang="fr-CH" sz="2400" dirty="0" smtClean="0"/>
              <a:t> </a:t>
            </a:r>
            <a:r>
              <a:rPr lang="fr-CH" sz="2400" dirty="0" err="1" smtClean="0"/>
              <a:t>consider</a:t>
            </a:r>
            <a:r>
              <a:rPr lang="fr-CH" sz="2400" dirty="0" smtClean="0"/>
              <a:t>  </a:t>
            </a:r>
            <a:r>
              <a:rPr lang="fr-CH" sz="2400" i="1" dirty="0" smtClean="0"/>
              <a:t>X</a:t>
            </a:r>
            <a:r>
              <a:rPr lang="fr-CH" sz="2400" i="1" baseline="30000" dirty="0" smtClean="0"/>
              <a:t>N</a:t>
            </a:r>
            <a:r>
              <a:rPr lang="fr-CH" sz="2400" i="1" dirty="0" smtClean="0"/>
              <a:t>(t/I(N))</a:t>
            </a:r>
          </a:p>
          <a:p>
            <a:endParaRPr lang="fr-CH" sz="2400" i="1" dirty="0" smtClean="0"/>
          </a:p>
          <a:p>
            <a:pPr>
              <a:buNone/>
            </a:pPr>
            <a:endParaRPr lang="fr-CH" sz="2400" dirty="0" smtClean="0"/>
          </a:p>
          <a:p>
            <a:r>
              <a:rPr lang="fr-CH" sz="2400" dirty="0" smtClean="0"/>
              <a:t>I(N) = O(1):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in </a:t>
            </a:r>
            <a:r>
              <a:rPr lang="fr-CH" sz="2400" dirty="0" err="1" smtClean="0"/>
              <a:t>discrete</a:t>
            </a:r>
            <a:r>
              <a:rPr lang="fr-CH" sz="2400" dirty="0" smtClean="0"/>
              <a:t> time </a:t>
            </a:r>
            <a:br>
              <a:rPr lang="fr-CH" sz="2400" dirty="0" smtClean="0"/>
            </a:br>
            <a:r>
              <a:rPr lang="fr-CH" sz="2400" dirty="0" smtClean="0"/>
              <a:t> [Le Boudec et al (2007)]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>I(N) = O(1/N):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in </a:t>
            </a:r>
            <a:r>
              <a:rPr lang="fr-CH" sz="2400" dirty="0" err="1" smtClean="0"/>
              <a:t>continuous</a:t>
            </a:r>
            <a:r>
              <a:rPr lang="fr-CH" sz="2400" dirty="0" smtClean="0"/>
              <a:t> time [</a:t>
            </a:r>
            <a:r>
              <a:rPr lang="fr-CH" sz="2400" dirty="0" err="1" smtClean="0"/>
              <a:t>Benaïm</a:t>
            </a:r>
            <a:r>
              <a:rPr lang="fr-CH" sz="2400" dirty="0" smtClean="0"/>
              <a:t> and Le Boudec (2008)]</a:t>
            </a:r>
            <a:endParaRPr lang="fr-CH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6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52513"/>
                <a:ext cx="6629400" cy="5689600"/>
              </a:xfrm>
            </p:spPr>
            <p:txBody>
              <a:bodyPr/>
              <a:lstStyle/>
              <a:p>
                <a:r>
                  <a:rPr lang="fr-CH" sz="2400" dirty="0" smtClean="0"/>
                  <a:t>Under </a:t>
                </a:r>
                <a:r>
                  <a:rPr lang="fr-CH" sz="2400" dirty="0" err="1" smtClean="0"/>
                  <a:t>very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general</a:t>
                </a:r>
                <a:r>
                  <a:rPr lang="fr-CH" sz="2400" dirty="0" smtClean="0"/>
                  <a:t> conditions (</a:t>
                </a:r>
                <a:r>
                  <a:rPr lang="fr-CH" sz="2400" dirty="0" err="1" smtClean="0"/>
                  <a:t>given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later</a:t>
                </a:r>
                <a:r>
                  <a:rPr lang="fr-CH" sz="2400" dirty="0" smtClean="0"/>
                  <a:t>) the </a:t>
                </a:r>
                <a:r>
                  <a:rPr lang="fr-CH" sz="2400" dirty="0" err="1" smtClean="0"/>
                  <a:t>occupancy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measure</a:t>
                </a:r>
                <a:r>
                  <a:rPr lang="fr-CH" sz="2400" dirty="0" smtClean="0"/>
                  <a:t> converges,  in </a:t>
                </a:r>
                <a:r>
                  <a:rPr lang="fr-CH" sz="2400" dirty="0" err="1" smtClean="0"/>
                  <a:t>law</a:t>
                </a:r>
                <a:r>
                  <a:rPr lang="fr-CH" sz="2400" dirty="0" smtClean="0"/>
                  <a:t>, to a </a:t>
                </a:r>
                <a:r>
                  <a:rPr lang="fr-CH" sz="2400" dirty="0" err="1" smtClean="0"/>
                  <a:t>deterministic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process</a:t>
                </a:r>
                <a:r>
                  <a:rPr lang="fr-CH" sz="2400" dirty="0" smtClean="0"/>
                  <a:t>, </a:t>
                </a:r>
                <a:r>
                  <a:rPr lang="fr-CH" sz="2400" i="1" dirty="0" smtClean="0"/>
                  <a:t>m(t),</a:t>
                </a:r>
                <a:r>
                  <a:rPr lang="fr-CH" sz="2400" dirty="0" smtClean="0"/>
                  <a:t>  </a:t>
                </a:r>
                <a:r>
                  <a:rPr lang="fr-CH" sz="2400" dirty="0" err="1" smtClean="0"/>
                  <a:t>called</a:t>
                </a:r>
                <a:r>
                  <a:rPr lang="fr-CH" sz="2400" dirty="0" smtClean="0"/>
                  <a:t> the </a:t>
                </a:r>
                <a:r>
                  <a:rPr lang="fr-CH" sz="2400" i="1" dirty="0" err="1" smtClean="0"/>
                  <a:t>mean</a:t>
                </a:r>
                <a:r>
                  <a:rPr lang="fr-CH" sz="2400" i="1" dirty="0" smtClean="0"/>
                  <a:t> </a:t>
                </a:r>
                <a:r>
                  <a:rPr lang="fr-CH" sz="2400" i="1" dirty="0" err="1" smtClean="0"/>
                  <a:t>field</a:t>
                </a:r>
                <a:r>
                  <a:rPr lang="fr-CH" sz="2400" i="1" dirty="0" smtClean="0"/>
                  <a:t> </a:t>
                </a:r>
                <a:r>
                  <a:rPr lang="fr-CH" sz="2400" i="1" dirty="0" err="1" smtClean="0"/>
                  <a:t>limit</a:t>
                </a:r>
                <a:r>
                  <a:rPr lang="fr-CH" sz="2400" i="1" dirty="0" smtClean="0"/>
                  <a:t/>
                </a:r>
                <a:br>
                  <a:rPr lang="fr-CH" sz="2400" i="1" dirty="0" smtClean="0"/>
                </a:br>
                <a:r>
                  <a:rPr lang="fr-CH" sz="2400" i="1" dirty="0" smtClean="0"/>
                  <a:t/>
                </a:r>
                <a:br>
                  <a:rPr lang="fr-CH" sz="2400" i="1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H" sz="24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fr-CH" sz="2400" b="0" i="1" smtClean="0">
                            <a:latin typeface="Cambria Math"/>
                          </a:rPr>
                          <m:t>𝑁</m:t>
                        </m:r>
                      </m:sup>
                    </m:sSup>
                    <m:d>
                      <m:d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CH" sz="24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fr-CH" sz="24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fr-CH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CH" sz="2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fr-CH" sz="24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fr-CH" sz="2400" b="0" i="1" smtClean="0">
                        <a:latin typeface="Cambria Math"/>
                      </a:rPr>
                      <m:t>→</m:t>
                    </m:r>
                    <m:r>
                      <a:rPr lang="fr-CH" sz="2400" b="0" i="1" smtClean="0">
                        <a:latin typeface="Cambria Math"/>
                      </a:rPr>
                      <m:t>𝑚</m:t>
                    </m:r>
                    <m:r>
                      <a:rPr lang="fr-CH" sz="2400" b="0" i="1" smtClean="0">
                        <a:latin typeface="Cambria Math"/>
                      </a:rPr>
                      <m:t>(</m:t>
                    </m:r>
                    <m:r>
                      <a:rPr lang="fr-CH" sz="2400" b="0" i="1" smtClean="0">
                        <a:latin typeface="Cambria Math"/>
                      </a:rPr>
                      <m:t>𝑡</m:t>
                    </m:r>
                    <m:r>
                      <a:rPr lang="fr-CH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fr-CH" sz="2400" i="1" dirty="0" smtClean="0"/>
              </a:p>
              <a:p>
                <a:endParaRPr lang="fr-CH" i="1" dirty="0" smtClean="0"/>
              </a:p>
              <a:p>
                <a:endParaRPr lang="fr-CH" sz="2400" i="1" dirty="0" smtClean="0"/>
              </a:p>
              <a:p>
                <a:endParaRPr lang="fr-CH" i="1" dirty="0" smtClean="0"/>
              </a:p>
              <a:p>
                <a:r>
                  <a:rPr lang="fr-CH" dirty="0" err="1" smtClean="0"/>
                  <a:t>Finite</a:t>
                </a:r>
                <a:r>
                  <a:rPr lang="fr-CH" dirty="0" smtClean="0"/>
                  <a:t> State </a:t>
                </a:r>
                <a:r>
                  <a:rPr lang="fr-CH" dirty="0" err="1" smtClean="0"/>
                  <a:t>Space</a:t>
                </a:r>
                <a:r>
                  <a:rPr lang="fr-CH" dirty="0" smtClean="0"/>
                  <a:t> =&gt; ODE</a:t>
                </a:r>
                <a:endParaRPr lang="fr-CH" sz="2400" dirty="0" smtClean="0"/>
              </a:p>
              <a:p>
                <a:endParaRPr lang="fr-CH" sz="2400" i="1" dirty="0" smtClean="0"/>
              </a:p>
              <a:p>
                <a:endParaRPr lang="fr-CH" sz="2400" i="1" dirty="0" smtClean="0"/>
              </a:p>
              <a:p>
                <a:pPr>
                  <a:buNone/>
                </a:pPr>
                <a:endParaRPr lang="fr-CH" sz="2400" i="1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52513"/>
                <a:ext cx="6629400" cy="5689600"/>
              </a:xfrm>
              <a:blipFill rotWithShape="1">
                <a:blip r:embed="rId3"/>
                <a:stretch>
                  <a:fillRect t="-857" r="-156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5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8513" y="304800"/>
            <a:ext cx="6999287" cy="6367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-118986" y="2019300"/>
            <a:ext cx="226998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99CC"/>
                </a:solidFill>
                <a:latin typeface="Arial Rounded MT Bold" pitchFamily="34" charset="0"/>
              </a:rPr>
              <a:t>Mean Field Limit</a:t>
            </a:r>
            <a:endParaRPr lang="en-US" sz="2000" dirty="0">
              <a:solidFill>
                <a:srgbClr val="0099CC"/>
              </a:solidFill>
              <a:latin typeface="Arial Rounded MT Bold" pitchFamily="34" charset="0"/>
            </a:endParaRPr>
          </a:p>
          <a:p>
            <a:pPr eaLnBrk="0" hangingPunct="0"/>
            <a:r>
              <a:rPr lang="en-US" sz="2000" dirty="0">
                <a:solidFill>
                  <a:srgbClr val="0099CC"/>
                </a:solidFill>
                <a:latin typeface="Arial Rounded MT Bold" pitchFamily="34" charset="0"/>
              </a:rPr>
              <a:t>N = </a:t>
            </a:r>
            <a:r>
              <a:rPr lang="en-US" sz="2000" dirty="0" smtClean="0">
                <a:solidFill>
                  <a:srgbClr val="0099CC"/>
                </a:solidFill>
                <a:latin typeface="Arial Rounded MT Bold" pitchFamily="34" charset="0"/>
              </a:rPr>
              <a:t>+</a:t>
            </a:r>
            <a:r>
              <a:rPr lang="en-US" sz="2000" dirty="0" smtClean="0">
                <a:solidFill>
                  <a:srgbClr val="0099CC"/>
                </a:solidFill>
                <a:latin typeface="cmsy10" pitchFamily="34" charset="0"/>
              </a:rPr>
              <a:t>∞</a:t>
            </a:r>
            <a:endParaRPr lang="en-US" sz="2000" dirty="0">
              <a:solidFill>
                <a:srgbClr val="0099CC"/>
              </a:solidFill>
              <a:latin typeface="cmsy10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6538" y="4352925"/>
            <a:ext cx="15652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99CC"/>
                </a:solidFill>
                <a:latin typeface="Arial Rounded MT Bold" pitchFamily="34" charset="0"/>
              </a:rPr>
              <a:t>Stochastic </a:t>
            </a:r>
          </a:p>
          <a:p>
            <a:pPr eaLnBrk="0" hangingPunct="0"/>
            <a:r>
              <a:rPr lang="en-US" sz="2000">
                <a:solidFill>
                  <a:srgbClr val="0099CC"/>
                </a:solidFill>
                <a:latin typeface="Arial Rounded MT Bold" pitchFamily="34" charset="0"/>
              </a:rPr>
              <a:t>system</a:t>
            </a:r>
          </a:p>
          <a:p>
            <a:pPr eaLnBrk="0" hangingPunct="0"/>
            <a:r>
              <a:rPr lang="en-US" sz="2000">
                <a:solidFill>
                  <a:srgbClr val="0099CC"/>
                </a:solidFill>
                <a:latin typeface="Arial Rounded MT Bold" pitchFamily="34" charset="0"/>
              </a:rPr>
              <a:t>N = 1000</a:t>
            </a:r>
            <a:endParaRPr lang="en-US" sz="2000">
              <a:solidFill>
                <a:srgbClr val="0099CC"/>
              </a:solidFill>
              <a:latin typeface="cmsy10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Sufficient</a:t>
            </a:r>
            <a:r>
              <a:rPr lang="fr-CH" dirty="0" smtClean="0"/>
              <a:t> Conditions for Convergence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838200"/>
            <a:ext cx="8856662" cy="5903913"/>
          </a:xfrm>
        </p:spPr>
        <p:txBody>
          <a:bodyPr/>
          <a:lstStyle/>
          <a:p>
            <a:r>
              <a:rPr lang="fr-CH" sz="2400" dirty="0" smtClean="0"/>
              <a:t>[</a:t>
            </a:r>
            <a:r>
              <a:rPr lang="fr-CH" sz="2400" dirty="0" err="1" smtClean="0"/>
              <a:t>Kurtz</a:t>
            </a:r>
            <a:r>
              <a:rPr lang="fr-CH" sz="2400" dirty="0" smtClean="0"/>
              <a:t> 1970], </a:t>
            </a:r>
            <a:r>
              <a:rPr lang="fr-CH" sz="2400" dirty="0" err="1" smtClean="0"/>
              <a:t>see</a:t>
            </a:r>
            <a:r>
              <a:rPr lang="fr-CH" sz="2400" dirty="0" smtClean="0"/>
              <a:t> </a:t>
            </a:r>
            <a:r>
              <a:rPr lang="fr-CH" sz="2400" dirty="0" err="1" smtClean="0"/>
              <a:t>also</a:t>
            </a:r>
            <a:r>
              <a:rPr lang="fr-CH" sz="2400" dirty="0" smtClean="0"/>
              <a:t> [</a:t>
            </a:r>
            <a:r>
              <a:rPr lang="fr-CH" sz="2400" dirty="0" err="1" smtClean="0"/>
              <a:t>Bordenav</a:t>
            </a:r>
            <a:r>
              <a:rPr lang="fr-CH" sz="2400" dirty="0" smtClean="0"/>
              <a:t> et al 2008], [Graham 2000]</a:t>
            </a:r>
          </a:p>
          <a:p>
            <a:r>
              <a:rPr lang="fr-CH" sz="2400" dirty="0" err="1" smtClean="0"/>
              <a:t>Sufficient</a:t>
            </a:r>
            <a:r>
              <a:rPr lang="fr-CH" sz="2400" dirty="0" smtClean="0"/>
              <a:t> </a:t>
            </a:r>
            <a:r>
              <a:rPr lang="fr-CH" sz="2400" dirty="0" err="1" smtClean="0"/>
              <a:t>conditon</a:t>
            </a:r>
            <a:r>
              <a:rPr lang="fr-CH" sz="2400" dirty="0" smtClean="0"/>
              <a:t> </a:t>
            </a:r>
            <a:r>
              <a:rPr lang="fr-CH" sz="2400" dirty="0" err="1" smtClean="0"/>
              <a:t>verifiable</a:t>
            </a:r>
            <a:r>
              <a:rPr lang="fr-CH" sz="2400" dirty="0" smtClean="0"/>
              <a:t> by inspection: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err="1" smtClean="0"/>
              <a:t>Example</a:t>
            </a:r>
            <a:r>
              <a:rPr lang="fr-CH" sz="2400" dirty="0" smtClean="0"/>
              <a:t>: I(N) = 1/N</a:t>
            </a:r>
            <a:br>
              <a:rPr lang="fr-CH" sz="2400" dirty="0" smtClean="0"/>
            </a:br>
            <a:r>
              <a:rPr lang="fr-CH" sz="2400" dirty="0" smtClean="0"/>
              <a:t>Second moment of </a:t>
            </a:r>
            <a:r>
              <a:rPr lang="fr-CH" sz="2400" dirty="0" err="1" smtClean="0"/>
              <a:t>number</a:t>
            </a:r>
            <a:r>
              <a:rPr lang="fr-CH" sz="2400" dirty="0" smtClean="0"/>
              <a:t> of </a:t>
            </a:r>
            <a:r>
              <a:rPr lang="fr-CH" sz="2400" dirty="0" err="1" smtClean="0"/>
              <a:t>objects</a:t>
            </a:r>
            <a:r>
              <a:rPr lang="fr-CH" sz="2400" dirty="0" smtClean="0"/>
              <a:t> 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sz="2400" dirty="0" err="1" smtClean="0"/>
              <a:t>affected</a:t>
            </a:r>
            <a:r>
              <a:rPr lang="fr-CH" sz="2400" dirty="0" smtClean="0"/>
              <a:t> in one </a:t>
            </a:r>
            <a:r>
              <a:rPr lang="fr-CH" sz="2400" dirty="0" err="1" smtClean="0"/>
              <a:t>timeslot</a:t>
            </a:r>
            <a:r>
              <a:rPr lang="fr-CH" sz="2400" dirty="0" smtClean="0"/>
              <a:t> = o(N)</a:t>
            </a:r>
          </a:p>
          <a:p>
            <a:r>
              <a:rPr lang="fr-CH" sz="2400" dirty="0" err="1" smtClean="0"/>
              <a:t>Similar</a:t>
            </a:r>
            <a:r>
              <a:rPr lang="fr-CH" sz="2400" dirty="0" smtClean="0"/>
              <a:t> </a:t>
            </a:r>
            <a:r>
              <a:rPr lang="fr-CH" sz="2400" dirty="0" err="1" smtClean="0"/>
              <a:t>result</a:t>
            </a:r>
            <a:r>
              <a:rPr lang="fr-CH" sz="2400" dirty="0" smtClean="0"/>
              <a:t> </a:t>
            </a:r>
            <a:r>
              <a:rPr lang="fr-CH" sz="2400" dirty="0" err="1" smtClean="0"/>
              <a:t>when</a:t>
            </a:r>
            <a:r>
              <a:rPr lang="fr-CH" sz="2400" dirty="0" smtClean="0"/>
              <a:t>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in </a:t>
            </a:r>
            <a:r>
              <a:rPr lang="fr-CH" sz="2400" dirty="0" err="1" smtClean="0"/>
              <a:t>discrete</a:t>
            </a:r>
            <a:r>
              <a:rPr lang="fr-CH" sz="2400" dirty="0" smtClean="0"/>
              <a:t> time </a:t>
            </a:r>
            <a:br>
              <a:rPr lang="fr-CH" sz="2400" dirty="0" smtClean="0"/>
            </a:br>
            <a:r>
              <a:rPr lang="fr-CH" sz="2400" dirty="0" smtClean="0"/>
              <a:t>[Le Boudec et al 2007]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b="36950"/>
          <a:stretch>
            <a:fillRect/>
          </a:stretch>
        </p:blipFill>
        <p:spPr bwMode="auto">
          <a:xfrm>
            <a:off x="605118" y="1963271"/>
            <a:ext cx="7067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89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Convergence to </a:t>
            </a:r>
            <a:r>
              <a:rPr lang="fr-CH" dirty="0" err="1" smtClean="0"/>
              <a:t>Mean</a:t>
            </a:r>
            <a:r>
              <a:rPr lang="fr-CH" dirty="0" smtClean="0"/>
              <a:t> Field</a:t>
            </a:r>
            <a:endParaRPr lang="fr-CH" dirty="0"/>
          </a:p>
        </p:txBody>
      </p:sp>
      <p:pic>
        <p:nvPicPr>
          <p:cNvPr id="9625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8600" y="1295400"/>
            <a:ext cx="4351337" cy="3263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 smtClean="0"/>
              <a:t>Rescale</a:t>
            </a:r>
            <a:r>
              <a:rPr lang="fr-CH" dirty="0" smtClean="0"/>
              <a:t> time </a:t>
            </a:r>
            <a:r>
              <a:rPr lang="fr-CH" dirty="0" err="1" smtClean="0"/>
              <a:t>such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one time </a:t>
            </a:r>
            <a:r>
              <a:rPr lang="fr-CH" dirty="0" err="1" smtClean="0"/>
              <a:t>step</a:t>
            </a:r>
            <a:r>
              <a:rPr lang="fr-CH" dirty="0" smtClean="0"/>
              <a:t> = 1/N</a:t>
            </a:r>
          </a:p>
          <a:p>
            <a:endParaRPr lang="fr-CH" dirty="0" smtClean="0"/>
          </a:p>
          <a:p>
            <a:r>
              <a:rPr lang="fr-CH" dirty="0" err="1" smtClean="0"/>
              <a:t>Number</a:t>
            </a:r>
            <a:r>
              <a:rPr lang="fr-CH" dirty="0" smtClean="0"/>
              <a:t> of transitions per time </a:t>
            </a:r>
            <a:r>
              <a:rPr lang="fr-CH" dirty="0" err="1" smtClean="0"/>
              <a:t>step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bounded</a:t>
            </a:r>
            <a:r>
              <a:rPr lang="fr-CH" dirty="0" smtClean="0"/>
              <a:t> by 2, </a:t>
            </a:r>
            <a:r>
              <a:rPr lang="fr-CH" dirty="0" err="1" smtClean="0"/>
              <a:t>therefore</a:t>
            </a:r>
            <a:r>
              <a:rPr lang="fr-CH" dirty="0" smtClean="0"/>
              <a:t> </a:t>
            </a:r>
            <a:r>
              <a:rPr lang="fr-CH" dirty="0" err="1" smtClean="0"/>
              <a:t>there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convergence to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81200" y="4800600"/>
            <a:ext cx="4886325" cy="1712913"/>
            <a:chOff x="1981200" y="4800600"/>
            <a:chExt cx="4886325" cy="1712913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4800600"/>
              <a:ext cx="4886325" cy="1712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 bwMode="auto">
            <a:xfrm>
              <a:off x="2514600" y="4800600"/>
              <a:ext cx="381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4600" y="496388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5498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4600" y="603224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72716" y="1143001"/>
            <a:ext cx="5569378" cy="55991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sz="2800" dirty="0" err="1" smtClean="0"/>
              <a:t>Mean</a:t>
            </a:r>
            <a:r>
              <a:rPr lang="fr-CH" sz="2800" dirty="0" smtClean="0"/>
              <a:t> Field Interaction Model</a:t>
            </a:r>
            <a:br>
              <a:rPr lang="fr-CH" sz="2800" dirty="0" smtClean="0"/>
            </a:br>
            <a:r>
              <a:rPr lang="fr-CH" sz="2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CH" sz="2800" dirty="0" smtClean="0"/>
              <a:t>Convergence to ODE</a:t>
            </a:r>
          </a:p>
          <a:p>
            <a:pPr marL="457200" indent="-457200">
              <a:buFont typeface="+mj-lt"/>
              <a:buAutoNum type="arabicPeriod"/>
            </a:pPr>
            <a:endParaRPr lang="fr-CH" sz="2800" dirty="0"/>
          </a:p>
          <a:p>
            <a:pPr marL="457200" indent="-457200">
              <a:buFont typeface="+mj-lt"/>
              <a:buAutoNum type="arabicPeriod"/>
            </a:pPr>
            <a:r>
              <a:rPr lang="fr-CH" sz="2800" dirty="0" err="1" smtClean="0"/>
              <a:t>Finite</a:t>
            </a:r>
            <a:r>
              <a:rPr lang="fr-CH" sz="2800" dirty="0" smtClean="0"/>
              <a:t> Horizon: </a:t>
            </a:r>
            <a:r>
              <a:rPr lang="fr-CH" sz="2800" dirty="0" err="1" smtClean="0"/>
              <a:t>Fast</a:t>
            </a:r>
            <a:r>
              <a:rPr lang="fr-CH" sz="2800" dirty="0" smtClean="0"/>
              <a:t> Simulation and </a:t>
            </a:r>
            <a:r>
              <a:rPr lang="fr-CH" sz="2800" dirty="0" err="1" smtClean="0"/>
              <a:t>Decoupling</a:t>
            </a:r>
            <a:r>
              <a:rPr lang="fr-CH" sz="2800" dirty="0" smtClean="0"/>
              <a:t> </a:t>
            </a:r>
            <a:r>
              <a:rPr lang="fr-CH" sz="2800" dirty="0" err="1" smtClean="0"/>
              <a:t>assumption</a:t>
            </a:r>
            <a:endParaRPr lang="fr-CH" sz="2800" dirty="0" smtClean="0"/>
          </a:p>
          <a:p>
            <a:pPr marL="457200" indent="-457200">
              <a:buFont typeface="+mj-lt"/>
              <a:buAutoNum type="arabicPeriod"/>
            </a:pPr>
            <a:endParaRPr lang="fr-CH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fr-CH" sz="2800" dirty="0" err="1" smtClean="0"/>
              <a:t>Infinite</a:t>
            </a:r>
            <a:r>
              <a:rPr lang="fr-CH" sz="2800" dirty="0" smtClean="0"/>
              <a:t> Horizon: </a:t>
            </a:r>
            <a:r>
              <a:rPr lang="fr-CH" sz="2800" dirty="0" err="1" smtClean="0"/>
              <a:t>Fixed</a:t>
            </a:r>
            <a:r>
              <a:rPr lang="fr-CH" sz="2800" dirty="0" smtClean="0"/>
              <a:t> Point </a:t>
            </a:r>
            <a:r>
              <a:rPr lang="fr-CH" sz="2800" dirty="0" err="1" smtClean="0"/>
              <a:t>Method</a:t>
            </a:r>
            <a:r>
              <a:rPr lang="fr-CH" sz="2800" dirty="0" smtClean="0"/>
              <a:t> and  </a:t>
            </a:r>
            <a:r>
              <a:rPr lang="fr-CH" sz="2800" dirty="0" err="1"/>
              <a:t>Decoupling</a:t>
            </a:r>
            <a:r>
              <a:rPr lang="fr-CH" sz="2800" dirty="0"/>
              <a:t> </a:t>
            </a:r>
            <a:r>
              <a:rPr lang="fr-CH" sz="2800" dirty="0" err="1"/>
              <a:t>assumption</a:t>
            </a:r>
            <a:endParaRPr lang="fr-CH" sz="2800" dirty="0"/>
          </a:p>
          <a:p>
            <a:pPr marL="457200" indent="-457200">
              <a:buFont typeface="+mj-lt"/>
              <a:buAutoNum type="arabicPeriod"/>
            </a:pPr>
            <a:endParaRPr lang="fr-CH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3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Formulating</a:t>
            </a:r>
            <a:r>
              <a:rPr lang="fr-CH" dirty="0" smtClean="0"/>
              <a:t> the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762000"/>
            <a:ext cx="3200400" cy="242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21"/>
          <a:stretch>
            <a:fillRect/>
          </a:stretch>
        </p:blipFill>
        <p:spPr bwMode="auto">
          <a:xfrm>
            <a:off x="4495800" y="3276600"/>
            <a:ext cx="4648200" cy="15452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48400" y="3048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drift =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0" y="4648200"/>
            <a:ext cx="3810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21634" y="4800600"/>
            <a:ext cx="4886325" cy="1712913"/>
            <a:chOff x="1981200" y="4800600"/>
            <a:chExt cx="4886325" cy="1712913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81200" y="4800600"/>
              <a:ext cx="4886325" cy="1712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 bwMode="auto">
            <a:xfrm>
              <a:off x="2514600" y="4800600"/>
              <a:ext cx="381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496388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5498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4600" y="603224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164012" cy="5689600"/>
          </a:xfr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eaLnBrk="1" hangingPunct="1"/>
            <a:r>
              <a:rPr lang="fr-FR" i="1" dirty="0" smtClean="0">
                <a:solidFill>
                  <a:srgbClr val="FF0000"/>
                </a:solidFill>
              </a:rPr>
              <a:t>Drift </a:t>
            </a:r>
            <a:r>
              <a:rPr lang="fr-FR" dirty="0" smtClean="0"/>
              <a:t>= </a:t>
            </a:r>
            <a:r>
              <a:rPr lang="fr-FR" dirty="0" err="1" smtClean="0"/>
              <a:t>sum</a:t>
            </a:r>
            <a:r>
              <a:rPr lang="fr-FR" dirty="0" smtClean="0"/>
              <a:t> over all transitions of</a:t>
            </a:r>
            <a:br>
              <a:rPr lang="fr-FR" dirty="0" smtClean="0"/>
            </a:br>
            <a:r>
              <a:rPr lang="fr-FR" dirty="0" smtClean="0"/>
              <a:t>  </a:t>
            </a:r>
            <a:br>
              <a:rPr lang="fr-FR" dirty="0" smtClean="0"/>
            </a:br>
            <a:r>
              <a:rPr lang="fr-FR" dirty="0" smtClean="0"/>
              <a:t>  </a:t>
            </a:r>
            <a:r>
              <a:rPr lang="fr-FR" dirty="0" err="1" smtClean="0"/>
              <a:t>proba</a:t>
            </a:r>
            <a:r>
              <a:rPr lang="fr-FR" dirty="0" smtClean="0"/>
              <a:t> of transition</a:t>
            </a:r>
            <a:br>
              <a:rPr lang="fr-FR" dirty="0" smtClean="0"/>
            </a:br>
            <a:r>
              <a:rPr lang="fr-FR" dirty="0" smtClean="0"/>
              <a:t>	x</a:t>
            </a:r>
            <a:br>
              <a:rPr lang="fr-FR" dirty="0" smtClean="0"/>
            </a:br>
            <a:r>
              <a:rPr lang="fr-FR" dirty="0" smtClean="0"/>
              <a:t>Delta to system state M</a:t>
            </a:r>
            <a:r>
              <a:rPr lang="fr-FR" baseline="30000" dirty="0" smtClean="0"/>
              <a:t>N</a:t>
            </a:r>
            <a:r>
              <a:rPr lang="fr-FR" dirty="0" smtClean="0"/>
              <a:t>(t)</a:t>
            </a:r>
            <a:br>
              <a:rPr lang="fr-FR" dirty="0" smtClean="0"/>
            </a:br>
            <a:endParaRPr lang="fr-FR" dirty="0" smtClean="0"/>
          </a:p>
          <a:p>
            <a:pPr eaLnBrk="1" hangingPunct="1"/>
            <a:r>
              <a:rPr lang="fr-FR" dirty="0" err="1" smtClean="0"/>
              <a:t>Re</a:t>
            </a:r>
            <a:r>
              <a:rPr lang="fr-FR" dirty="0" smtClean="0"/>
              <a:t>-</a:t>
            </a:r>
            <a:r>
              <a:rPr lang="fr-FR" dirty="0" err="1" smtClean="0"/>
              <a:t>scale</a:t>
            </a:r>
            <a:r>
              <a:rPr lang="fr-FR" dirty="0" smtClean="0"/>
              <a:t> drift by </a:t>
            </a:r>
            <a:r>
              <a:rPr lang="fr-FR" dirty="0" err="1" smtClean="0"/>
              <a:t>intensity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eaLnBrk="1" hangingPunct="1"/>
            <a:r>
              <a:rPr lang="fr-FR" dirty="0" smtClean="0"/>
              <a:t>Equation for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limit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eaLnBrk="1" hangingPunct="1">
              <a:buNone/>
            </a:pPr>
            <a:r>
              <a:rPr lang="fr-FR" dirty="0" smtClean="0"/>
              <a:t>   	dm/</a:t>
            </a:r>
            <a:r>
              <a:rPr lang="fr-FR" dirty="0" err="1" smtClean="0"/>
              <a:t>dt</a:t>
            </a:r>
            <a:r>
              <a:rPr lang="fr-FR" dirty="0" smtClean="0"/>
              <a:t>  = </a:t>
            </a:r>
            <a:r>
              <a:rPr lang="fr-FR" dirty="0" err="1" smtClean="0"/>
              <a:t>limit</a:t>
            </a:r>
            <a:r>
              <a:rPr lang="fr-FR" dirty="0" smtClean="0"/>
              <a:t> of </a:t>
            </a:r>
            <a:br>
              <a:rPr lang="fr-FR" dirty="0" smtClean="0"/>
            </a:br>
            <a:r>
              <a:rPr lang="fr-FR" dirty="0" smtClean="0"/>
              <a:t>	        </a:t>
            </a:r>
            <a:r>
              <a:rPr lang="fr-FR" dirty="0" err="1" smtClean="0"/>
              <a:t>rescaled</a:t>
            </a:r>
            <a:r>
              <a:rPr lang="fr-FR" dirty="0" smtClean="0"/>
              <a:t> drift 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http://icawww1.epfl.ch/IS/tsed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Convergence to </a:t>
            </a:r>
            <a:r>
              <a:rPr lang="fr-CH" dirty="0" err="1" smtClean="0"/>
              <a:t>Mean</a:t>
            </a:r>
            <a:r>
              <a:rPr lang="fr-CH" dirty="0" smtClean="0"/>
              <a:t> Field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3124199"/>
            <a:ext cx="4351337" cy="3617913"/>
          </a:xfrm>
        </p:spPr>
        <p:txBody>
          <a:bodyPr/>
          <a:lstStyle/>
          <a:p>
            <a:r>
              <a:rPr lang="fr-CH" sz="2400" dirty="0" smtClean="0"/>
              <a:t>For the </a:t>
            </a:r>
            <a:r>
              <a:rPr lang="fr-CH" sz="2400" dirty="0" err="1" smtClean="0"/>
              <a:t>finite</a:t>
            </a:r>
            <a:r>
              <a:rPr lang="fr-CH" sz="2400" dirty="0" smtClean="0"/>
              <a:t> state </a:t>
            </a:r>
            <a:r>
              <a:rPr lang="fr-CH" sz="2400" dirty="0" err="1" smtClean="0"/>
              <a:t>space</a:t>
            </a:r>
            <a:r>
              <a:rPr lang="fr-CH" sz="2400" dirty="0" smtClean="0"/>
              <a:t> case, </a:t>
            </a:r>
            <a:r>
              <a:rPr lang="fr-CH" sz="2400" dirty="0" err="1" smtClean="0"/>
              <a:t>there</a:t>
            </a:r>
            <a:r>
              <a:rPr lang="fr-CH" sz="2400" dirty="0" smtClean="0"/>
              <a:t> are </a:t>
            </a:r>
            <a:r>
              <a:rPr lang="fr-CH" sz="2400" dirty="0" err="1" smtClean="0"/>
              <a:t>many</a:t>
            </a:r>
            <a:r>
              <a:rPr lang="fr-CH" sz="2400" dirty="0" smtClean="0"/>
              <a:t> simple </a:t>
            </a:r>
            <a:r>
              <a:rPr lang="fr-CH" sz="2400" dirty="0" err="1" smtClean="0"/>
              <a:t>results</a:t>
            </a:r>
            <a:r>
              <a:rPr lang="fr-CH" sz="2400" dirty="0" smtClean="0"/>
              <a:t>, </a:t>
            </a:r>
            <a:r>
              <a:rPr lang="fr-CH" sz="2400" dirty="0" err="1" smtClean="0"/>
              <a:t>often</a:t>
            </a:r>
            <a:r>
              <a:rPr lang="fr-CH" sz="2400" dirty="0" smtClean="0"/>
              <a:t> </a:t>
            </a:r>
            <a:r>
              <a:rPr lang="fr-CH" sz="2400" dirty="0" err="1" smtClean="0"/>
              <a:t>verifiable</a:t>
            </a:r>
            <a:r>
              <a:rPr lang="fr-CH" sz="2400" dirty="0" smtClean="0"/>
              <a:t> by inspection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>For </a:t>
            </a:r>
            <a:r>
              <a:rPr lang="fr-CH" sz="2400" dirty="0" err="1" smtClean="0"/>
              <a:t>example</a:t>
            </a:r>
            <a:r>
              <a:rPr lang="fr-CH" sz="2400" dirty="0" smtClean="0"/>
              <a:t> [</a:t>
            </a:r>
            <a:r>
              <a:rPr lang="fr-CH" sz="2400" dirty="0" err="1" smtClean="0"/>
              <a:t>Kurtz</a:t>
            </a:r>
            <a:r>
              <a:rPr lang="fr-CH" sz="2400" dirty="0" smtClean="0"/>
              <a:t> 1970] or [</a:t>
            </a:r>
            <a:r>
              <a:rPr lang="fr-CH" sz="2400" dirty="0" err="1" smtClean="0"/>
              <a:t>Benaim</a:t>
            </a:r>
            <a:r>
              <a:rPr lang="fr-CH" sz="2400" dirty="0" smtClean="0"/>
              <a:t>, Le </a:t>
            </a:r>
            <a:r>
              <a:rPr lang="fr-CH" sz="2400" dirty="0" err="1" smtClean="0"/>
              <a:t>Boudec</a:t>
            </a:r>
            <a:r>
              <a:rPr lang="fr-CH" sz="2400" dirty="0" smtClean="0"/>
              <a:t> 2008]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400" dirty="0" smtClean="0"/>
              <a:t>For the </a:t>
            </a:r>
            <a:r>
              <a:rPr lang="fr-CH" sz="2400" dirty="0" err="1" smtClean="0"/>
              <a:t>general</a:t>
            </a:r>
            <a:r>
              <a:rPr lang="fr-CH" sz="2400" dirty="0" smtClean="0"/>
              <a:t> state </a:t>
            </a:r>
            <a:r>
              <a:rPr lang="fr-CH" sz="2400" dirty="0" err="1" smtClean="0"/>
              <a:t>space</a:t>
            </a:r>
            <a:r>
              <a:rPr lang="fr-CH" sz="2400" dirty="0" smtClean="0"/>
              <a:t>, </a:t>
            </a:r>
            <a:r>
              <a:rPr lang="fr-CH" sz="2400" dirty="0" err="1" smtClean="0"/>
              <a:t>things</a:t>
            </a:r>
            <a:r>
              <a:rPr lang="fr-CH" sz="2400" dirty="0" smtClean="0"/>
              <a:t> </a:t>
            </a:r>
            <a:r>
              <a:rPr lang="fr-CH" sz="2400" dirty="0" err="1" smtClean="0"/>
              <a:t>may</a:t>
            </a:r>
            <a:r>
              <a:rPr lang="fr-CH" sz="2400" dirty="0" smtClean="0"/>
              <a:t> </a:t>
            </a:r>
            <a:r>
              <a:rPr lang="fr-CH" sz="2400" dirty="0" err="1" smtClean="0"/>
              <a:t>be</a:t>
            </a:r>
            <a:r>
              <a:rPr lang="fr-CH" sz="2400" dirty="0" smtClean="0"/>
              <a:t> more </a:t>
            </a:r>
            <a:r>
              <a:rPr lang="fr-CH" sz="2400" dirty="0" err="1" smtClean="0"/>
              <a:t>complex</a:t>
            </a:r>
            <a:r>
              <a:rPr lang="fr-CH" sz="2400" dirty="0"/>
              <a:t/>
            </a:r>
            <a:br>
              <a:rPr lang="fr-CH" sz="2400" dirty="0"/>
            </a:br>
            <a:r>
              <a:rPr lang="fr-CH" sz="2400" dirty="0" smtClean="0"/>
              <a:t>(</a:t>
            </a:r>
            <a:r>
              <a:rPr lang="fr-CH" sz="2400" dirty="0" err="1" smtClean="0"/>
              <a:t>fluid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not an ODE, </a:t>
            </a:r>
            <a:r>
              <a:rPr lang="fr-CH" sz="2400" dirty="0" err="1" smtClean="0"/>
              <a:t>e.g</a:t>
            </a:r>
            <a:r>
              <a:rPr lang="fr-CH" sz="2400" dirty="0" smtClean="0"/>
              <a:t>. [</a:t>
            </a:r>
            <a:r>
              <a:rPr lang="fr-CH" sz="2400" dirty="0" err="1" smtClean="0"/>
              <a:t>Chaintreau</a:t>
            </a:r>
            <a:r>
              <a:rPr lang="fr-CH" sz="2400" dirty="0" smtClean="0"/>
              <a:t> et al, 2009</a:t>
            </a:r>
            <a:r>
              <a:rPr lang="fr-CH" sz="2400" dirty="0" smtClean="0"/>
              <a:t>], [Gomez-Serrano et al, 2012])</a:t>
            </a:r>
            <a:endParaRPr lang="fr-CH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241925" y="2895600"/>
            <a:ext cx="3902075" cy="4352925"/>
            <a:chOff x="3302" y="1434"/>
            <a:chExt cx="2458" cy="2742"/>
          </a:xfrm>
        </p:grpSpPr>
        <p:pic>
          <p:nvPicPr>
            <p:cNvPr id="7" name="Picture 4" descr="scouacGrimpe-16juin0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02" y="1434"/>
              <a:ext cx="2458" cy="2742"/>
            </a:xfrm>
            <a:prstGeom prst="rect">
              <a:avLst/>
            </a:prstGeom>
            <a:noFill/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280" y="3696"/>
              <a:ext cx="3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E.L.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2000" y="1295400"/>
            <a:ext cx="3038475" cy="1497013"/>
            <a:chOff x="3456" y="2400"/>
            <a:chExt cx="1914" cy="943"/>
          </a:xfrm>
        </p:grpSpPr>
        <p:pic>
          <p:nvPicPr>
            <p:cNvPr id="10" name="Picture 9" descr="scouac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6" y="2400"/>
              <a:ext cx="1914" cy="840"/>
            </a:xfrm>
            <a:prstGeom prst="rect">
              <a:avLst/>
            </a:prstGeom>
            <a:noFill/>
          </p:spPr>
        </p:pic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544" y="3151"/>
              <a:ext cx="33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E. L.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76725"/>
            <a:ext cx="8266113" cy="1362075"/>
          </a:xfrm>
        </p:spPr>
        <p:txBody>
          <a:bodyPr/>
          <a:lstStyle/>
          <a:p>
            <a:pPr marL="457200" indent="-457200"/>
            <a:r>
              <a:rPr lang="fr-CH" dirty="0" smtClean="0"/>
              <a:t>	FINITE HORIZON :</a:t>
            </a:r>
            <a:br>
              <a:rPr lang="fr-CH" dirty="0" smtClean="0"/>
            </a:br>
            <a:r>
              <a:rPr lang="fr-CH" dirty="0" err="1" smtClean="0"/>
              <a:t>Fast</a:t>
            </a:r>
            <a:r>
              <a:rPr lang="fr-CH" dirty="0" smtClean="0"/>
              <a:t> </a:t>
            </a:r>
            <a:r>
              <a:rPr lang="fr-CH" dirty="0"/>
              <a:t>Simulation </a:t>
            </a:r>
            <a:r>
              <a:rPr lang="fr-CH" dirty="0" smtClean="0"/>
              <a:t>and </a:t>
            </a: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/>
              <a:t>assumption</a:t>
            </a:r>
            <a:endParaRPr lang="fr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2843213"/>
            <a:ext cx="7772400" cy="1500187"/>
          </a:xfrm>
        </p:spPr>
        <p:txBody>
          <a:bodyPr/>
          <a:lstStyle/>
          <a:p>
            <a:r>
              <a:rPr lang="fr-CH" sz="4400" dirty="0" smtClean="0"/>
              <a:t>3.</a:t>
            </a:r>
            <a:endParaRPr lang="fr-CH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066800"/>
          </a:xfrm>
        </p:spPr>
        <p:txBody>
          <a:bodyPr/>
          <a:lstStyle/>
          <a:p>
            <a:r>
              <a:rPr lang="fr-CH" dirty="0" smtClean="0"/>
              <a:t>Convergence to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Equivalent to Propagation of Chaos 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7247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657600"/>
            <a:ext cx="78009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883650" cy="1371600"/>
          </a:xfrm>
        </p:spPr>
        <p:txBody>
          <a:bodyPr/>
          <a:lstStyle/>
          <a:p>
            <a:r>
              <a:rPr lang="fr-CH" dirty="0" smtClean="0"/>
              <a:t>Propagation of Chaos  = </a:t>
            </a:r>
            <a:br>
              <a:rPr lang="fr-CH" dirty="0" smtClean="0"/>
            </a:b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7338" y="1447800"/>
            <a:ext cx="8856662" cy="1995487"/>
          </a:xfrm>
        </p:spPr>
        <p:txBody>
          <a:bodyPr/>
          <a:lstStyle/>
          <a:p>
            <a:r>
              <a:rPr lang="fr-CH" b="1" dirty="0" smtClean="0"/>
              <a:t>(Propagation of Chaos)</a:t>
            </a:r>
            <a:br>
              <a:rPr lang="fr-CH" b="1" dirty="0" smtClean="0"/>
            </a:br>
            <a:r>
              <a:rPr lang="fr-CH" b="1" i="1" dirty="0" smtClean="0"/>
              <a:t/>
            </a:r>
            <a:br>
              <a:rPr lang="fr-CH" b="1" i="1" dirty="0" smtClean="0"/>
            </a:br>
            <a:r>
              <a:rPr lang="fr-CH" i="1" dirty="0" smtClean="0"/>
              <a:t>k</a:t>
            </a:r>
            <a:r>
              <a:rPr lang="fr-CH" dirty="0" smtClean="0"/>
              <a:t> </a:t>
            </a:r>
            <a:r>
              <a:rPr lang="fr-CH" dirty="0" err="1" smtClean="0"/>
              <a:t>objects</a:t>
            </a:r>
            <a:r>
              <a:rPr lang="fr-CH" dirty="0" smtClean="0"/>
              <a:t> are </a:t>
            </a:r>
            <a:r>
              <a:rPr lang="fr-CH" dirty="0" err="1" smtClean="0"/>
              <a:t>asymptotically</a:t>
            </a:r>
            <a:r>
              <a:rPr lang="fr-CH" dirty="0" smtClean="0"/>
              <a:t> </a:t>
            </a:r>
            <a:r>
              <a:rPr lang="fr-CH" dirty="0" err="1" smtClean="0"/>
              <a:t>independent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common</a:t>
            </a:r>
            <a:r>
              <a:rPr lang="fr-CH" dirty="0" smtClean="0"/>
              <a:t> </a:t>
            </a:r>
            <a:r>
              <a:rPr lang="fr-CH" dirty="0" err="1" smtClean="0"/>
              <a:t>law</a:t>
            </a:r>
            <a:r>
              <a:rPr lang="fr-CH" dirty="0" smtClean="0"/>
              <a:t> </a:t>
            </a:r>
            <a:r>
              <a:rPr lang="fr-CH" dirty="0" err="1" smtClean="0"/>
              <a:t>equal</a:t>
            </a:r>
            <a:r>
              <a:rPr lang="fr-CH" dirty="0" smtClean="0"/>
              <a:t> to the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, for </a:t>
            </a:r>
            <a:r>
              <a:rPr lang="fr-CH" dirty="0" err="1" smtClean="0"/>
              <a:t>any</a:t>
            </a:r>
            <a:r>
              <a:rPr lang="fr-CH" dirty="0" smtClean="0"/>
              <a:t> </a:t>
            </a:r>
            <a:r>
              <a:rPr lang="fr-CH" dirty="0" err="1" smtClean="0"/>
              <a:t>fixed</a:t>
            </a:r>
            <a:r>
              <a:rPr lang="fr-CH" dirty="0" smtClean="0"/>
              <a:t> </a:t>
            </a:r>
            <a:r>
              <a:rPr lang="fr-CH" i="1" dirty="0" smtClean="0"/>
              <a:t>k</a:t>
            </a:r>
            <a:br>
              <a:rPr lang="fr-CH" i="1" dirty="0" smtClean="0"/>
            </a:br>
            <a:r>
              <a:rPr lang="fr-CH" i="1" dirty="0" smtClean="0"/>
              <a:t/>
            </a:r>
            <a:br>
              <a:rPr lang="fr-CH" i="1" dirty="0" smtClean="0"/>
            </a:br>
            <a:r>
              <a:rPr lang="fr-CH" i="1" dirty="0" smtClean="0"/>
              <a:t/>
            </a:r>
            <a:br>
              <a:rPr lang="fr-CH" i="1" dirty="0" smtClean="0"/>
            </a:br>
            <a:endParaRPr lang="fr-CH" i="1" dirty="0" smtClean="0"/>
          </a:p>
          <a:p>
            <a:endParaRPr lang="fr-CH" i="1" dirty="0" smtClean="0"/>
          </a:p>
          <a:p>
            <a:endParaRPr lang="fr-CH" i="1" dirty="0" smtClean="0"/>
          </a:p>
          <a:p>
            <a:r>
              <a:rPr lang="fr-CH" b="1" dirty="0" smtClean="0"/>
              <a:t>(</a:t>
            </a:r>
            <a:r>
              <a:rPr lang="fr-CH" b="1" dirty="0" err="1" smtClean="0"/>
              <a:t>Decoupling</a:t>
            </a:r>
            <a:r>
              <a:rPr lang="fr-CH" b="1" dirty="0" smtClean="0"/>
              <a:t> </a:t>
            </a:r>
            <a:r>
              <a:rPr lang="fr-CH" b="1" dirty="0" err="1" smtClean="0"/>
              <a:t>Assumption</a:t>
            </a:r>
            <a:r>
              <a:rPr lang="fr-CH" b="1" dirty="0" smtClean="0"/>
              <a:t>) </a:t>
            </a:r>
            <a:br>
              <a:rPr lang="fr-CH" b="1" dirty="0" smtClean="0"/>
            </a:br>
            <a:r>
              <a:rPr lang="fr-CH" i="1" dirty="0" smtClean="0"/>
              <a:t>(</a:t>
            </a:r>
            <a:r>
              <a:rPr lang="fr-CH" i="1" dirty="0" err="1" smtClean="0"/>
              <a:t>also</a:t>
            </a:r>
            <a:r>
              <a:rPr lang="fr-CH" i="1" dirty="0" smtClean="0"/>
              <a:t> </a:t>
            </a:r>
            <a:r>
              <a:rPr lang="fr-CH" i="1" dirty="0" err="1" smtClean="0"/>
              <a:t>called</a:t>
            </a:r>
            <a:r>
              <a:rPr lang="fr-CH" i="1" dirty="0" smtClean="0"/>
              <a:t> </a:t>
            </a:r>
            <a:r>
              <a:rPr lang="fr-CH" i="1" dirty="0" err="1" smtClean="0"/>
              <a:t>Mean</a:t>
            </a:r>
            <a:r>
              <a:rPr lang="fr-CH" i="1" dirty="0" smtClean="0"/>
              <a:t> Field Approximation, or </a:t>
            </a:r>
            <a:r>
              <a:rPr lang="fr-CH" i="1" dirty="0" err="1" smtClean="0"/>
              <a:t>Fast</a:t>
            </a:r>
            <a:r>
              <a:rPr lang="fr-CH" i="1" dirty="0" smtClean="0"/>
              <a:t> Simulation)</a:t>
            </a:r>
            <a:r>
              <a:rPr lang="fr-CH" b="1" dirty="0" smtClean="0"/>
              <a:t> </a:t>
            </a:r>
            <a:br>
              <a:rPr lang="fr-CH" b="1" dirty="0" smtClean="0"/>
            </a:br>
            <a:r>
              <a:rPr lang="fr-CH" dirty="0" smtClean="0"/>
              <a:t>The </a:t>
            </a:r>
            <a:r>
              <a:rPr lang="fr-CH" dirty="0" err="1" smtClean="0"/>
              <a:t>law</a:t>
            </a:r>
            <a:r>
              <a:rPr lang="fr-CH" dirty="0" smtClean="0"/>
              <a:t> of one </a:t>
            </a:r>
            <a:r>
              <a:rPr lang="fr-CH" dirty="0" err="1" smtClean="0"/>
              <a:t>object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asymptotically</a:t>
            </a:r>
            <a:r>
              <a:rPr lang="fr-CH" dirty="0" smtClean="0"/>
              <a:t> as if all </a:t>
            </a:r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objects</a:t>
            </a:r>
            <a:r>
              <a:rPr lang="fr-CH" dirty="0" smtClean="0"/>
              <a:t> </a:t>
            </a:r>
            <a:r>
              <a:rPr lang="fr-CH" dirty="0" err="1" smtClean="0"/>
              <a:t>were</a:t>
            </a:r>
            <a:r>
              <a:rPr lang="fr-CH" dirty="0" smtClean="0"/>
              <a:t> </a:t>
            </a:r>
            <a:r>
              <a:rPr lang="fr-CH" dirty="0" err="1" smtClean="0"/>
              <a:t>drawn</a:t>
            </a:r>
            <a:r>
              <a:rPr lang="fr-CH" dirty="0" smtClean="0"/>
              <a:t> </a:t>
            </a:r>
            <a:r>
              <a:rPr lang="fr-CH" dirty="0" err="1" smtClean="0"/>
              <a:t>randomly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replacement </a:t>
            </a:r>
            <a:r>
              <a:rPr lang="fr-CH" dirty="0" err="1" smtClean="0"/>
              <a:t>from</a:t>
            </a:r>
            <a:r>
              <a:rPr lang="fr-CH" dirty="0" smtClean="0"/>
              <a:t>  </a:t>
            </a:r>
            <a:r>
              <a:rPr lang="fr-CH" i="1" dirty="0" smtClean="0"/>
              <a:t>m(t)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819400"/>
            <a:ext cx="5657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1C661AF5-C263-4C12-9D0A-FD75E6FA8E3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CH" dirty="0" smtClean="0"/>
              <a:t>The </a:t>
            </a:r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Interpretations</a:t>
            </a:r>
            <a:r>
              <a:rPr lang="fr-CH" dirty="0" smtClean="0"/>
              <a:t> of the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en-US" dirty="0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5383212" cy="5689600"/>
          </a:xfrm>
        </p:spPr>
        <p:txBody>
          <a:bodyPr/>
          <a:lstStyle/>
          <a:p>
            <a:pPr eaLnBrk="1" hangingPunct="1"/>
            <a:r>
              <a:rPr lang="en-US" dirty="0" smtClean="0"/>
              <a:t>At any time</a:t>
            </a:r>
            <a:r>
              <a:rPr lang="en-US" i="1" dirty="0" smtClean="0"/>
              <a:t> t</a:t>
            </a: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endParaRPr lang="en-US" dirty="0" smtClean="0">
              <a:solidFill>
                <a:srgbClr val="FF9966"/>
              </a:solidFill>
            </a:endParaRPr>
          </a:p>
          <a:p>
            <a:pPr eaLnBrk="1" hangingPunct="1"/>
            <a:r>
              <a:rPr lang="en-US" dirty="0" smtClean="0"/>
              <a:t>Thus for large</a:t>
            </a:r>
            <a:r>
              <a:rPr lang="en-US" dirty="0" smtClean="0">
                <a:solidFill>
                  <a:srgbClr val="FF9966"/>
                </a:solidFill>
              </a:rPr>
              <a:t> </a:t>
            </a:r>
            <a:r>
              <a:rPr lang="en-US" i="1" dirty="0" smtClean="0">
                <a:solidFill>
                  <a:srgbClr val="FF9966"/>
                </a:solidFill>
              </a:rPr>
              <a:t>t 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 (node </a:t>
            </a:r>
            <a:r>
              <a:rPr lang="en-US" i="1" dirty="0" smtClean="0"/>
              <a:t>n</a:t>
            </a:r>
            <a:r>
              <a:rPr lang="en-US" dirty="0" smtClean="0"/>
              <a:t> is dormant) ≈ 0.3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 (node </a:t>
            </a:r>
            <a:r>
              <a:rPr lang="en-US" i="1" dirty="0" smtClean="0"/>
              <a:t>n</a:t>
            </a:r>
            <a:r>
              <a:rPr lang="en-US" dirty="0" smtClean="0"/>
              <a:t> is active) ≈ 0.6 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 (node </a:t>
            </a:r>
            <a:r>
              <a:rPr lang="en-US" i="1" dirty="0" smtClean="0"/>
              <a:t>n</a:t>
            </a:r>
            <a:r>
              <a:rPr lang="en-US" dirty="0" smtClean="0"/>
              <a:t> is susceptible) ≈ 0.1</a:t>
            </a:r>
          </a:p>
          <a:p>
            <a:pPr>
              <a:buNone/>
            </a:pPr>
            <a:endParaRPr lang="fr-CH" i="1" dirty="0" smtClean="0"/>
          </a:p>
          <a:p>
            <a:pPr eaLnBrk="1" hangingPunct="1"/>
            <a:r>
              <a:rPr lang="fr-CH" i="1" dirty="0" smtClean="0"/>
              <a:t>m(t) </a:t>
            </a:r>
            <a:r>
              <a:rPr lang="fr-CH" dirty="0" smtClean="0"/>
              <a:t> </a:t>
            </a:r>
            <a:r>
              <a:rPr lang="fr-CH" dirty="0" err="1" smtClean="0"/>
              <a:t>approximates</a:t>
            </a:r>
            <a:r>
              <a:rPr lang="fr-CH" dirty="0" smtClean="0"/>
              <a:t> </a:t>
            </a:r>
            <a:r>
              <a:rPr lang="fr-CH" dirty="0" err="1" smtClean="0"/>
              <a:t>both</a:t>
            </a:r>
            <a:endParaRPr lang="fr-CH" dirty="0" smtClean="0"/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the </a:t>
            </a:r>
            <a:r>
              <a:rPr lang="fr-CH" dirty="0" err="1" smtClean="0"/>
              <a:t>occupancy</a:t>
            </a:r>
            <a:r>
              <a:rPr lang="fr-CH" dirty="0" smtClean="0"/>
              <a:t> </a:t>
            </a:r>
            <a:r>
              <a:rPr lang="fr-CH" dirty="0" err="1" smtClean="0"/>
              <a:t>measure</a:t>
            </a:r>
            <a:r>
              <a:rPr lang="fr-CH" dirty="0" smtClean="0"/>
              <a:t> M</a:t>
            </a:r>
            <a:r>
              <a:rPr lang="fr-CH" baseline="30000" dirty="0" smtClean="0"/>
              <a:t>N</a:t>
            </a:r>
            <a:r>
              <a:rPr lang="fr-CH" dirty="0" smtClean="0"/>
              <a:t>(t)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the state </a:t>
            </a:r>
            <a:r>
              <a:rPr lang="fr-CH" dirty="0" err="1" smtClean="0"/>
              <a:t>probability</a:t>
            </a:r>
            <a:r>
              <a:rPr lang="fr-CH" dirty="0" smtClean="0"/>
              <a:t> for one </a:t>
            </a:r>
            <a:r>
              <a:rPr lang="fr-CH" dirty="0" err="1" smtClean="0"/>
              <a:t>object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time </a:t>
            </a:r>
            <a:r>
              <a:rPr lang="fr-CH" i="1" dirty="0" smtClean="0"/>
              <a:t>t, </a:t>
            </a:r>
            <a:r>
              <a:rPr lang="fr-CH" dirty="0" err="1" smtClean="0"/>
              <a:t>drawn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random</a:t>
            </a:r>
            <a:r>
              <a:rPr lang="fr-CH" dirty="0" smtClean="0"/>
              <a:t> </a:t>
            </a:r>
            <a:r>
              <a:rPr lang="fr-CH" dirty="0" err="1" smtClean="0"/>
              <a:t>among</a:t>
            </a:r>
            <a:r>
              <a:rPr lang="fr-CH" dirty="0" smtClean="0"/>
              <a:t> </a:t>
            </a:r>
            <a:r>
              <a:rPr lang="fr-CH" i="1" dirty="0" smtClean="0"/>
              <a:t>N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198" r="6261" b="4562"/>
          <a:stretch>
            <a:fillRect/>
          </a:stretch>
        </p:blipFill>
        <p:spPr bwMode="auto">
          <a:xfrm>
            <a:off x="5829300" y="619125"/>
            <a:ext cx="3257550" cy="6076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63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828800"/>
            <a:ext cx="5410200" cy="1420813"/>
          </a:xfrm>
          <a:prstGeom prst="rect">
            <a:avLst/>
          </a:prstGeom>
          <a:solidFill>
            <a:srgbClr val="4EAFB6">
              <a:alpha val="3922"/>
            </a:srgbClr>
          </a:solidFill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0"/>
            <a:ext cx="4778375" cy="908050"/>
          </a:xfrm>
        </p:spPr>
        <p:txBody>
          <a:bodyPr/>
          <a:lstStyle/>
          <a:p>
            <a:r>
              <a:rPr lang="fr-CH" dirty="0" smtClean="0"/>
              <a:t>« </a:t>
            </a:r>
            <a:r>
              <a:rPr lang="fr-CH" dirty="0" err="1" smtClean="0"/>
              <a:t>Fast</a:t>
            </a:r>
            <a:r>
              <a:rPr lang="fr-CH" dirty="0" smtClean="0"/>
              <a:t> Simulation »</a:t>
            </a:r>
            <a:endParaRPr lang="fr-CH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7" descr="tmp-ODE-3nodes-h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7598" y="990600"/>
            <a:ext cx="4866402" cy="433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18700" y="4876800"/>
            <a:ext cx="971591" cy="289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rgbClr val="33CC33"/>
                </a:solidFill>
              </a:rPr>
              <a:t>pdf</a:t>
            </a:r>
            <a:r>
              <a:rPr lang="fr-FR" b="1" dirty="0">
                <a:solidFill>
                  <a:srgbClr val="33CC33"/>
                </a:solidFill>
              </a:rPr>
              <a:t> of </a:t>
            </a:r>
            <a:r>
              <a:rPr lang="fr-FR" b="1" dirty="0" err="1">
                <a:solidFill>
                  <a:srgbClr val="33CC33"/>
                </a:solidFill>
              </a:rPr>
              <a:t>node</a:t>
            </a:r>
            <a:r>
              <a:rPr lang="fr-FR" b="1" dirty="0">
                <a:solidFill>
                  <a:srgbClr val="33CC33"/>
                </a:solidFill>
              </a:rPr>
              <a:t> 1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875500" y="1295400"/>
            <a:ext cx="971591" cy="289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rgbClr val="FF3300"/>
                </a:solidFill>
              </a:rPr>
              <a:t>pdf</a:t>
            </a:r>
            <a:r>
              <a:rPr lang="fr-FR" b="1" dirty="0">
                <a:solidFill>
                  <a:srgbClr val="FF3300"/>
                </a:solidFill>
              </a:rPr>
              <a:t> of </a:t>
            </a:r>
            <a:r>
              <a:rPr lang="fr-FR" b="1" dirty="0" err="1">
                <a:solidFill>
                  <a:srgbClr val="FF3300"/>
                </a:solidFill>
              </a:rPr>
              <a:t>node</a:t>
            </a:r>
            <a:r>
              <a:rPr lang="fr-FR" b="1" dirty="0">
                <a:solidFill>
                  <a:srgbClr val="FF3300"/>
                </a:solidFill>
              </a:rPr>
              <a:t> 2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75500" y="4953000"/>
            <a:ext cx="971591" cy="28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rgbClr val="D60093"/>
                </a:solidFill>
              </a:rPr>
              <a:t>pdf</a:t>
            </a:r>
            <a:r>
              <a:rPr lang="fr-FR" b="1" dirty="0">
                <a:solidFill>
                  <a:srgbClr val="D60093"/>
                </a:solidFill>
              </a:rPr>
              <a:t> of </a:t>
            </a:r>
            <a:r>
              <a:rPr lang="fr-FR" b="1" dirty="0" err="1">
                <a:solidFill>
                  <a:srgbClr val="D60093"/>
                </a:solidFill>
              </a:rPr>
              <a:t>node</a:t>
            </a:r>
            <a:r>
              <a:rPr lang="fr-FR" b="1" dirty="0">
                <a:solidFill>
                  <a:srgbClr val="D60093"/>
                </a:solidFill>
              </a:rPr>
              <a:t> 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035699" y="3930728"/>
            <a:ext cx="1394021" cy="506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333399"/>
                </a:solidFill>
              </a:rPr>
              <a:t>occupancy measure</a:t>
            </a:r>
          </a:p>
          <a:p>
            <a:r>
              <a:rPr lang="fr-FR" b="1">
                <a:solidFill>
                  <a:srgbClr val="333399"/>
                </a:solidFill>
                <a:latin typeface="Symbol" pitchFamily="18" charset="2"/>
                <a:sym typeface="Symbol" pitchFamily="18" charset="2"/>
              </a:rPr>
              <a:t></a:t>
            </a:r>
            <a:r>
              <a:rPr lang="fr-FR" b="1">
                <a:solidFill>
                  <a:srgbClr val="333399"/>
                </a:solidFill>
              </a:rPr>
              <a:t>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0" y="152400"/>
                <a:ext cx="4648199" cy="6589713"/>
              </a:xfrm>
            </p:spPr>
            <p:txBody>
              <a:bodyPr/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CH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fr-CH" sz="24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  <m:d>
                        <m:d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𝑡</m:t>
                          </m:r>
                        </m:e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CH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CH" sz="2400" b="0" i="1" smtClean="0">
                          <a:latin typeface="Cambria Math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CH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CH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fr-CH" sz="2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fr-CH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CH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CH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sSubSup>
                        <m:sSubSup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CH" sz="2400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fr-CH" sz="24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  <m:d>
                        <m:d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fr-CH" sz="2400" b="0" i="1" smtClean="0">
                          <a:latin typeface="Cambria Math"/>
                        </a:rPr>
                        <m:t>=</m:t>
                      </m:r>
                      <m:r>
                        <a:rPr lang="fr-CH" sz="2400" b="0" i="1" smtClean="0">
                          <a:latin typeface="Cambria Math"/>
                        </a:rPr>
                        <m:t>𝑖</m:t>
                      </m:r>
                      <m:r>
                        <a:rPr lang="fr-CH" sz="2400" b="0" i="1" smtClean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CH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fr-CH" sz="24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  <m:d>
                        <m:d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H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CH" sz="2400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H" sz="24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fr-CH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fr-CH" sz="2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CH" sz="2400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CH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𝑡</m:t>
                          </m:r>
                        </m:e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fr-FR" sz="2400" dirty="0" smtClean="0"/>
              </a:p>
              <a:p>
                <a:pPr>
                  <a:buNone/>
                </a:pPr>
                <a:r>
                  <a:rPr lang="fr-FR" sz="2400" dirty="0" smtClean="0"/>
                  <a:t>	</a:t>
                </a:r>
                <a:r>
                  <a:rPr lang="fr-FR" sz="2400" dirty="0" err="1" smtClean="0"/>
                  <a:t>where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CH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CH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CH" sz="24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fr-CH" sz="2400" b="0" i="1" smtClean="0">
                        <a:latin typeface="Cambria Math"/>
                      </a:rPr>
                      <m:t>(</m:t>
                    </m:r>
                    <m:r>
                      <a:rPr lang="fr-CH" sz="2400" b="0" i="1" smtClean="0">
                        <a:latin typeface="Cambria Math"/>
                      </a:rPr>
                      <m:t>𝑡</m:t>
                    </m:r>
                    <m:r>
                      <a:rPr lang="fr-CH" sz="2400" b="0" i="1" smtClean="0">
                        <a:latin typeface="Cambria Math"/>
                      </a:rPr>
                      <m:t>|</m:t>
                    </m:r>
                    <m:r>
                      <a:rPr lang="fr-CH" sz="2400" b="0" i="1" smtClean="0">
                        <a:latin typeface="Cambria Math"/>
                      </a:rPr>
                      <m:t>𝑖</m:t>
                    </m:r>
                    <m:r>
                      <a:rPr lang="fr-CH" sz="24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fr-FR" sz="2400" dirty="0" err="1" smtClean="0"/>
                  <a:t>is</a:t>
                </a:r>
                <a:r>
                  <a:rPr lang="fr-FR" sz="2400" dirty="0" smtClean="0"/>
                  <a:t> the (</a:t>
                </a:r>
                <a:r>
                  <a:rPr lang="fr-FR" sz="2400" dirty="0" err="1" smtClean="0"/>
                  <a:t>transient</a:t>
                </a:r>
                <a:r>
                  <a:rPr lang="fr-FR" sz="2400" dirty="0" smtClean="0"/>
                  <a:t>) </a:t>
                </a:r>
                <a:r>
                  <a:rPr lang="fr-FR" sz="2400" dirty="0" err="1" smtClean="0"/>
                  <a:t>probability</a:t>
                </a:r>
                <a:r>
                  <a:rPr lang="fr-FR" sz="2400" dirty="0" smtClean="0"/>
                  <a:t> of a </a:t>
                </a:r>
                <a:r>
                  <a:rPr lang="fr-FR" sz="2400" dirty="0" err="1" smtClean="0"/>
                  <a:t>continuous</a:t>
                </a:r>
                <a:r>
                  <a:rPr lang="fr-FR" sz="2400" dirty="0" smtClean="0"/>
                  <a:t> time </a:t>
                </a:r>
                <a:r>
                  <a:rPr lang="fr-FR" sz="2400" dirty="0" err="1" smtClean="0"/>
                  <a:t>nonhomogeneous</a:t>
                </a:r>
                <a:r>
                  <a:rPr lang="fr-FR" sz="2400" dirty="0" smtClean="0"/>
                  <a:t> Markov </a:t>
                </a:r>
                <a:r>
                  <a:rPr lang="fr-FR" sz="2400" dirty="0" err="1" smtClean="0"/>
                  <a:t>process</a:t>
                </a:r>
                <a:r>
                  <a:rPr lang="fr-FR" sz="2400" dirty="0" smtClean="0"/>
                  <a:t> </a:t>
                </a:r>
                <a:br>
                  <a:rPr lang="fr-FR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CH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fr-CH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𝑡</m:t>
                          </m:r>
                        </m:e>
                        <m:e>
                          <m:r>
                            <a:rPr lang="fr-CH" sz="2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CH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CH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CH" sz="2400" i="1">
                              <a:latin typeface="Cambria Math"/>
                            </a:rPr>
                            <m:t>𝑝</m:t>
                          </m:r>
                        </m:e>
                      </m:acc>
                      <m:sSup>
                        <m:sSup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H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fr-CH" sz="2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fr-CH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CH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fr-CH" sz="2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CH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CH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  <m:d>
                            <m:dPr>
                              <m:ctrlPr>
                                <a:rPr lang="fr-CH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CH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CH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r>
                  <a:rPr lang="fr-FR" sz="2400" dirty="0" smtClean="0"/>
                  <a:t/>
                </a:r>
                <a:br>
                  <a:rPr lang="fr-FR" sz="2400" dirty="0" smtClean="0"/>
                </a:br>
                <a:endParaRPr lang="fr-FR" sz="2400" dirty="0" smtClean="0"/>
              </a:p>
              <a:p>
                <a:pPr lvl="0"/>
                <a:r>
                  <a:rPr lang="fr-FR" sz="2400" dirty="0" err="1" smtClean="0"/>
                  <a:t>Same</a:t>
                </a:r>
                <a:r>
                  <a:rPr lang="fr-FR" sz="2400" dirty="0" smtClean="0"/>
                  <a:t> ODE as </a:t>
                </a:r>
                <a:r>
                  <a:rPr lang="fr-FR" sz="2400" dirty="0" err="1" smtClean="0"/>
                  <a:t>mean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field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limit</a:t>
                </a:r>
                <a:r>
                  <a:rPr lang="fr-FR" sz="2400" dirty="0" smtClean="0"/>
                  <a:t>, </a:t>
                </a:r>
                <a:r>
                  <a:rPr lang="fr-FR" sz="2400" dirty="0" err="1" smtClean="0"/>
                  <a:t>with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different</a:t>
                </a:r>
                <a:r>
                  <a:rPr lang="fr-FR" sz="2400" dirty="0" smtClean="0"/>
                  <a:t> initial condition</a:t>
                </a:r>
                <a:br>
                  <a:rPr lang="fr-FR" sz="240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CH" sz="24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fr-CH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acc>
                      <m:accPr>
                        <m:chr m:val="⃗"/>
                        <m:ctrlPr>
                          <a:rPr lang="fr-CH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CH" sz="2400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CH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H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CH" sz="2400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fr-CH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CH" sz="24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CH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</m:acc>
                        <m:d>
                          <m:dPr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fr-CH" sz="2400" b="0" i="0" smtClean="0">
                        <a:latin typeface="Cambria Math"/>
                      </a:rPr>
                      <m:t>=</m:t>
                    </m:r>
                    <m:r>
                      <a:rPr lang="fr-CH" sz="24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CH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</m:acc>
                        <m:d>
                          <m:dPr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dirty="0" smtClean="0"/>
                  <a:t/>
                </a:r>
                <a:br>
                  <a:rPr lang="fr-FR" sz="2400" dirty="0" smtClean="0"/>
                </a:br>
                <a:r>
                  <a:rPr lang="fr-FR" sz="2400" dirty="0" smtClean="0"/>
                  <a:t/>
                </a:r>
                <a:br>
                  <a:rPr lang="fr-FR" sz="2400" dirty="0" smtClean="0"/>
                </a:br>
                <a:r>
                  <a:rPr lang="fr-FR" sz="2400" dirty="0" smtClean="0"/>
                  <a:t/>
                </a:r>
                <a:br>
                  <a:rPr lang="fr-FR" sz="2400" dirty="0" smtClean="0"/>
                </a:br>
                <a:endParaRPr lang="fr-CH" sz="2400" i="1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"/>
                <a:ext cx="4648199" cy="6589713"/>
              </a:xfrm>
              <a:blipFill rotWithShape="1">
                <a:blip r:embed="rId4"/>
                <a:stretch>
                  <a:fillRect r="-196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52513"/>
            <a:ext cx="6705600" cy="2986087"/>
          </a:xfrm>
        </p:spPr>
        <p:txBody>
          <a:bodyPr/>
          <a:lstStyle/>
          <a:p>
            <a:r>
              <a:rPr lang="fr-CH" sz="2400" dirty="0" smtClean="0"/>
              <a:t>The </a:t>
            </a:r>
            <a:r>
              <a:rPr lang="fr-CH" sz="2400" dirty="0" err="1" smtClean="0"/>
              <a:t>evolution</a:t>
            </a:r>
            <a:r>
              <a:rPr lang="fr-CH" sz="2400" dirty="0" smtClean="0"/>
              <a:t> for one </a:t>
            </a:r>
            <a:r>
              <a:rPr lang="fr-CH" sz="2400" dirty="0" err="1" smtClean="0"/>
              <a:t>object</a:t>
            </a:r>
            <a:r>
              <a:rPr lang="fr-CH" sz="2400" dirty="0" smtClean="0"/>
              <a:t>  as if the </a:t>
            </a:r>
            <a:r>
              <a:rPr lang="fr-CH" sz="2400" dirty="0" err="1" smtClean="0"/>
              <a:t>other</a:t>
            </a:r>
            <a:r>
              <a:rPr lang="fr-CH" sz="2400" dirty="0" smtClean="0"/>
              <a:t> </a:t>
            </a:r>
            <a:r>
              <a:rPr lang="fr-CH" sz="2400" dirty="0" err="1" smtClean="0"/>
              <a:t>objects</a:t>
            </a:r>
            <a:r>
              <a:rPr lang="fr-CH" sz="2400" dirty="0" smtClean="0"/>
              <a:t> </a:t>
            </a:r>
            <a:r>
              <a:rPr lang="fr-CH" sz="2400" dirty="0" err="1" smtClean="0"/>
              <a:t>had</a:t>
            </a:r>
            <a:r>
              <a:rPr lang="fr-CH" sz="2400" dirty="0" smtClean="0"/>
              <a:t> a state </a:t>
            </a:r>
            <a:r>
              <a:rPr lang="fr-CH" sz="2400" dirty="0" err="1" smtClean="0"/>
              <a:t>drawn</a:t>
            </a:r>
            <a:r>
              <a:rPr lang="fr-CH" sz="2400" dirty="0" smtClean="0"/>
              <a:t> </a:t>
            </a:r>
            <a:r>
              <a:rPr lang="fr-CH" sz="2400" dirty="0" err="1" smtClean="0"/>
              <a:t>randomly</a:t>
            </a:r>
            <a:r>
              <a:rPr lang="fr-CH" sz="2400" dirty="0" smtClean="0"/>
              <a:t> and </a:t>
            </a:r>
            <a:r>
              <a:rPr lang="fr-CH" sz="2400" dirty="0" err="1" smtClean="0"/>
              <a:t>independently</a:t>
            </a:r>
            <a:r>
              <a:rPr lang="fr-CH" sz="2400" dirty="0" smtClean="0"/>
              <a:t> </a:t>
            </a:r>
            <a:r>
              <a:rPr lang="fr-CH" sz="2400" dirty="0" err="1" smtClean="0"/>
              <a:t>from</a:t>
            </a:r>
            <a:r>
              <a:rPr lang="fr-CH" sz="2400" dirty="0" smtClean="0"/>
              <a:t> the distribution </a:t>
            </a:r>
            <a:r>
              <a:rPr lang="fr-CH" sz="2400" i="1" dirty="0" smtClean="0"/>
              <a:t>m(t)</a:t>
            </a:r>
          </a:p>
          <a:p>
            <a:endParaRPr lang="fr-CH" sz="2400" i="1" dirty="0" smtClean="0"/>
          </a:p>
          <a:p>
            <a:r>
              <a:rPr lang="fr-CH" sz="2400" dirty="0" smtClean="0"/>
              <a:t>Is </a:t>
            </a:r>
            <a:r>
              <a:rPr lang="fr-CH" sz="2400" dirty="0" err="1" smtClean="0"/>
              <a:t>valid</a:t>
            </a:r>
            <a:r>
              <a:rPr lang="fr-CH" sz="2400" dirty="0" smtClean="0"/>
              <a:t> </a:t>
            </a:r>
            <a:r>
              <a:rPr lang="fr-CH" sz="2400" i="1" dirty="0" smtClean="0"/>
              <a:t>over </a:t>
            </a:r>
            <a:r>
              <a:rPr lang="fr-CH" sz="2400" i="1" dirty="0" err="1" smtClean="0"/>
              <a:t>finite</a:t>
            </a:r>
            <a:r>
              <a:rPr lang="fr-CH" sz="2400" i="1" dirty="0" smtClean="0"/>
              <a:t> horizon </a:t>
            </a:r>
            <a:r>
              <a:rPr lang="fr-CH" sz="2400" dirty="0" err="1" smtClean="0"/>
              <a:t>whenever</a:t>
            </a:r>
            <a:r>
              <a:rPr lang="fr-CH" sz="2400" dirty="0" smtClean="0"/>
              <a:t>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convergence </a:t>
            </a:r>
            <a:r>
              <a:rPr lang="fr-CH" sz="2400" dirty="0" err="1" smtClean="0"/>
              <a:t>occurs</a:t>
            </a:r>
            <a:endParaRPr lang="fr-CH" sz="2400" dirty="0" smtClean="0"/>
          </a:p>
          <a:p>
            <a:endParaRPr lang="fr-CH" sz="2400" dirty="0"/>
          </a:p>
          <a:p>
            <a:r>
              <a:rPr lang="fr-CH" sz="2400" dirty="0" smtClean="0"/>
              <a:t>Can </a:t>
            </a:r>
            <a:r>
              <a:rPr lang="fr-CH" sz="2400" dirty="0" err="1" smtClean="0"/>
              <a:t>be</a:t>
            </a:r>
            <a:r>
              <a:rPr lang="fr-CH" sz="2400" dirty="0" smtClean="0"/>
              <a:t> </a:t>
            </a:r>
            <a:r>
              <a:rPr lang="fr-CH" sz="2400" dirty="0" err="1" smtClean="0"/>
              <a:t>used</a:t>
            </a:r>
            <a:r>
              <a:rPr lang="fr-CH" sz="2400" dirty="0" smtClean="0"/>
              <a:t> to </a:t>
            </a:r>
            <a:r>
              <a:rPr lang="fr-CH" sz="2400" dirty="0" err="1" smtClean="0"/>
              <a:t>analyze</a:t>
            </a:r>
            <a:r>
              <a:rPr lang="fr-CH" sz="2400" dirty="0" smtClean="0"/>
              <a:t> or </a:t>
            </a:r>
            <a:r>
              <a:rPr lang="fr-CH" sz="2400" dirty="0" err="1" smtClean="0"/>
              <a:t>simulate</a:t>
            </a:r>
            <a:r>
              <a:rPr lang="fr-CH" sz="2400" dirty="0" smtClean="0"/>
              <a:t> </a:t>
            </a:r>
            <a:r>
              <a:rPr lang="fr-CH" sz="2400" dirty="0" err="1" smtClean="0"/>
              <a:t>evolution</a:t>
            </a:r>
            <a:r>
              <a:rPr lang="fr-CH" sz="2400" dirty="0" smtClean="0"/>
              <a:t> of </a:t>
            </a:r>
            <a:r>
              <a:rPr lang="fr-CH" sz="2400" i="1" dirty="0" smtClean="0"/>
              <a:t>k </a:t>
            </a:r>
            <a:r>
              <a:rPr lang="fr-CH" sz="2400" dirty="0" err="1" smtClean="0"/>
              <a:t>objects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Infinite</a:t>
            </a:r>
            <a:r>
              <a:rPr lang="fr-CH" dirty="0"/>
              <a:t> Horizon: </a:t>
            </a:r>
            <a:r>
              <a:rPr lang="fr-CH" dirty="0" err="1"/>
              <a:t>Fixed</a:t>
            </a:r>
            <a:r>
              <a:rPr lang="fr-CH" dirty="0"/>
              <a:t> Point </a:t>
            </a:r>
            <a:r>
              <a:rPr lang="fr-CH" dirty="0" err="1"/>
              <a:t>Method</a:t>
            </a:r>
            <a:r>
              <a:rPr lang="fr-CH" dirty="0"/>
              <a:t> and  </a:t>
            </a:r>
            <a:r>
              <a:rPr lang="fr-CH" dirty="0" err="1"/>
              <a:t>Decoupling</a:t>
            </a:r>
            <a:r>
              <a:rPr lang="fr-CH" dirty="0"/>
              <a:t> </a:t>
            </a:r>
            <a:r>
              <a:rPr lang="fr-CH" dirty="0" err="1"/>
              <a:t>assumption</a:t>
            </a:r>
            <a:endParaRPr lang="fr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4000" dirty="0" smtClean="0"/>
              <a:t>4.</a:t>
            </a:r>
            <a:endParaRPr lang="fr-CH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5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ECA702C0-DC40-43DA-ACD6-4E66ACAEEF4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The </a:t>
            </a:r>
            <a:r>
              <a:rPr lang="fr-FR" dirty="0" err="1" smtClean="0"/>
              <a:t>Fixed</a:t>
            </a:r>
            <a:r>
              <a:rPr lang="fr-FR" dirty="0" smtClean="0"/>
              <a:t> Point </a:t>
            </a:r>
            <a:r>
              <a:rPr lang="fr-FR" dirty="0" err="1" smtClean="0"/>
              <a:t>Method</a:t>
            </a: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4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179388" y="762000"/>
                <a:ext cx="5611812" cy="5980113"/>
              </a:xfrm>
            </p:spPr>
            <p:txBody>
              <a:bodyPr/>
              <a:lstStyle/>
              <a:p>
                <a:pPr eaLnBrk="1" hangingPunct="1"/>
                <a:r>
                  <a:rPr lang="fr-FR" sz="2400" dirty="0" smtClean="0"/>
                  <a:t>Decoupling </a:t>
                </a:r>
                <a:r>
                  <a:rPr lang="fr-FR" sz="2400" dirty="0" err="1" smtClean="0"/>
                  <a:t>assumption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says</a:t>
                </a:r>
                <a:r>
                  <a:rPr lang="fr-FR" sz="2400" dirty="0" smtClean="0"/>
                  <a:t> </a:t>
                </a:r>
                <a:br>
                  <a:rPr lang="fr-FR" sz="2400" dirty="0" smtClean="0"/>
                </a:br>
                <a:r>
                  <a:rPr lang="fr-FR" sz="2400" dirty="0" smtClean="0"/>
                  <a:t>distribution of </a:t>
                </a:r>
                <a:r>
                  <a:rPr lang="fr-FR" sz="2400" dirty="0" err="1" smtClean="0"/>
                  <a:t>prob</a:t>
                </a:r>
                <a:r>
                  <a:rPr lang="fr-FR" sz="2400" dirty="0" smtClean="0"/>
                  <a:t> for state of one </a:t>
                </a:r>
                <a:r>
                  <a:rPr lang="fr-FR" sz="2400" dirty="0" err="1" smtClean="0"/>
                  <a:t>object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is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CH" sz="2400" b="0" i="1" smtClean="0">
                        <a:latin typeface="Cambria Math"/>
                      </a:rPr>
                      <m:t>≈</m:t>
                    </m:r>
                    <m:acc>
                      <m:accPr>
                        <m:chr m:val="⃗"/>
                        <m:ctrlPr>
                          <a:rPr lang="fr-CH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CH" sz="2400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fr-CH" sz="2400" b="0" i="1" smtClean="0">
                        <a:latin typeface="Cambria Math"/>
                      </a:rPr>
                      <m:t>(</m:t>
                    </m:r>
                    <m:r>
                      <a:rPr lang="fr-CH" sz="2400" b="0" i="1" smtClean="0">
                        <a:latin typeface="Cambria Math"/>
                      </a:rPr>
                      <m:t>𝑡</m:t>
                    </m:r>
                    <m:r>
                      <a:rPr lang="fr-C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400" dirty="0" smtClean="0"/>
                  <a:t> </a:t>
                </a:r>
                <a:r>
                  <a:rPr lang="fr-FR" sz="2400" dirty="0" err="1" smtClean="0"/>
                  <a:t>with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CH" sz="2400" b="0" i="1" smtClean="0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CH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</m:acc>
                        <m:r>
                          <a:rPr lang="fr-CH" sz="2400" b="0" i="1" smtClean="0">
                            <a:latin typeface="Cambria Math"/>
                          </a:rPr>
                          <m:t>(</m:t>
                        </m:r>
                        <m:r>
                          <a:rPr lang="fr-CH" sz="2400" b="0" i="1" smtClean="0">
                            <a:latin typeface="Cambria Math"/>
                          </a:rPr>
                          <m:t>𝑡</m:t>
                        </m:r>
                        <m:r>
                          <a:rPr lang="fr-CH" sz="2400" b="0" i="1" smtClean="0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fr-CH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CH" sz="2400" b="0" i="1" smtClean="0">
                        <a:latin typeface="Cambria Math"/>
                      </a:rPr>
                      <m:t>=</m:t>
                    </m:r>
                    <m:r>
                      <a:rPr lang="fr-CH" sz="24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CH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</m:acc>
                        <m:d>
                          <m:dPr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H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fr-FR" sz="2400" dirty="0" smtClean="0"/>
              </a:p>
              <a:p>
                <a:pPr eaLnBrk="1" hangingPunct="1"/>
                <a:endParaRPr lang="fr-FR" sz="2400" dirty="0" smtClean="0"/>
              </a:p>
              <a:p>
                <a:pPr eaLnBrk="1" hangingPunct="1"/>
                <a:r>
                  <a:rPr lang="fr-FR" sz="2400" dirty="0" err="1" smtClean="0"/>
                  <a:t>We</a:t>
                </a:r>
                <a:r>
                  <a:rPr lang="fr-FR" sz="2400" dirty="0" smtClean="0"/>
                  <a:t> are </a:t>
                </a:r>
                <a:r>
                  <a:rPr lang="fr-FR" sz="2400" dirty="0" err="1" smtClean="0"/>
                  <a:t>interested</a:t>
                </a:r>
                <a:r>
                  <a:rPr lang="fr-FR" sz="2400" dirty="0" smtClean="0"/>
                  <a:t> in </a:t>
                </a:r>
                <a:r>
                  <a:rPr lang="fr-FR" sz="2400" dirty="0" err="1" smtClean="0"/>
                  <a:t>stationary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regime</a:t>
                </a:r>
                <a:r>
                  <a:rPr lang="fr-FR" sz="2400" dirty="0" smtClean="0"/>
                  <a:t>, </a:t>
                </a:r>
                <a:r>
                  <a:rPr lang="fr-FR" sz="2400" dirty="0" err="1" smtClean="0"/>
                  <a:t>i.e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we</a:t>
                </a:r>
                <a:r>
                  <a:rPr lang="fr-FR" sz="2400" dirty="0" smtClean="0"/>
                  <a:t> do </a:t>
                </a:r>
                <a14:m>
                  <m:oMath xmlns:m="http://schemas.openxmlformats.org/officeDocument/2006/math">
                    <m:r>
                      <a:rPr lang="fr-CH" sz="24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fr-CH" sz="24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H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CH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</m:acc>
                      </m:e>
                    </m:d>
                    <m:r>
                      <a:rPr lang="fr-CH" sz="2400" b="0" i="1" smtClean="0">
                        <a:latin typeface="Cambria Math"/>
                      </a:rPr>
                      <m:t>=0 </m:t>
                    </m:r>
                  </m:oMath>
                </a14:m>
                <a:endParaRPr lang="fr-FR" sz="2400" dirty="0" smtClean="0"/>
              </a:p>
              <a:p>
                <a:pPr eaLnBrk="1" hangingPunct="1"/>
                <a:endParaRPr lang="fr-FR" sz="2400" dirty="0" smtClean="0"/>
              </a:p>
              <a:p>
                <a:pPr eaLnBrk="1" hangingPunct="1"/>
                <a:r>
                  <a:rPr lang="fr-FR" sz="2400" dirty="0" smtClean="0"/>
                  <a:t>This </a:t>
                </a:r>
                <a:r>
                  <a:rPr lang="fr-FR" sz="2400" dirty="0" err="1" smtClean="0"/>
                  <a:t>is</a:t>
                </a:r>
                <a:r>
                  <a:rPr lang="fr-FR" sz="2400" dirty="0" smtClean="0"/>
                  <a:t> the « </a:t>
                </a:r>
                <a:r>
                  <a:rPr lang="fr-FR" sz="2400" dirty="0" err="1" smtClean="0"/>
                  <a:t>Fixed</a:t>
                </a:r>
                <a:r>
                  <a:rPr lang="fr-FR" sz="2400" dirty="0" smtClean="0"/>
                  <a:t> Point </a:t>
                </a:r>
                <a:r>
                  <a:rPr lang="fr-FR" sz="2400" dirty="0" err="1" smtClean="0"/>
                  <a:t>Method</a:t>
                </a:r>
                <a:r>
                  <a:rPr lang="fr-FR" sz="2400" dirty="0" smtClean="0"/>
                  <a:t> »</a:t>
                </a:r>
              </a:p>
              <a:p>
                <a:pPr eaLnBrk="1" hangingPunct="1"/>
                <a:r>
                  <a:rPr lang="fr-FR" sz="2400" dirty="0" err="1" smtClean="0"/>
                  <a:t>Example</a:t>
                </a:r>
                <a:r>
                  <a:rPr lang="fr-FR" sz="2400" dirty="0" smtClean="0"/>
                  <a:t>: in </a:t>
                </a:r>
                <a:r>
                  <a:rPr lang="fr-FR" sz="2400" dirty="0" err="1" smtClean="0"/>
                  <a:t>stationary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regime</a:t>
                </a:r>
                <a:r>
                  <a:rPr lang="fr-FR" sz="2400" dirty="0" smtClean="0"/>
                  <a:t>:</a:t>
                </a:r>
              </a:p>
              <a:p>
                <a:pPr lvl="1" eaLnBrk="1" hangingPunct="1"/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(node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is dormant) ≈ 0.3</a:t>
                </a:r>
              </a:p>
              <a:p>
                <a:pPr lvl="1" eaLnBrk="1" hangingPunct="1"/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(node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is active) ≈ 0.6 </a:t>
                </a:r>
              </a:p>
              <a:p>
                <a:pPr lvl="1" eaLnBrk="1" hangingPunct="1"/>
                <a:r>
                  <a:rPr lang="en-US" sz="2000" dirty="0" err="1" smtClean="0"/>
                  <a:t>Prob</a:t>
                </a:r>
                <a:r>
                  <a:rPr lang="en-US" sz="2000" dirty="0" smtClean="0"/>
                  <a:t> (node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is susceptible) ≈ 0.1</a:t>
                </a:r>
              </a:p>
              <a:p>
                <a:pPr lvl="1" eaLnBrk="1" hangingPunct="1"/>
                <a:endParaRPr lang="en-US" sz="2000" dirty="0" smtClean="0"/>
              </a:p>
              <a:p>
                <a:pPr lvl="1" eaLnBrk="1" hangingPunct="1"/>
                <a:r>
                  <a:rPr lang="en-US" sz="2000" dirty="0" smtClean="0"/>
                  <a:t>Nodes</a:t>
                </a:r>
                <a:r>
                  <a:rPr lang="en-US" sz="2000" i="1" dirty="0" smtClean="0"/>
                  <a:t> m</a:t>
                </a:r>
                <a:r>
                  <a:rPr lang="en-US" sz="2000" dirty="0" smtClean="0"/>
                  <a:t> and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are independent</a:t>
                </a:r>
              </a:p>
            </p:txBody>
          </p:sp>
        </mc:Choice>
        <mc:Fallback xmlns="">
          <p:sp>
            <p:nvSpPr>
              <p:cNvPr id="3789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179388" y="762000"/>
                <a:ext cx="5611812" cy="5980113"/>
              </a:xfrm>
              <a:blipFill rotWithShape="1">
                <a:blip r:embed="rId4"/>
                <a:stretch>
                  <a:fillRect t="-815" r="-282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198" r="6261" b="4562"/>
          <a:stretch>
            <a:fillRect/>
          </a:stretch>
        </p:blipFill>
        <p:spPr bwMode="auto">
          <a:xfrm>
            <a:off x="5829300" y="619125"/>
            <a:ext cx="3257550" cy="6076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49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4400" dirty="0" smtClean="0"/>
              <a:t>1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4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D40BE922-ABCD-4223-9E3D-CE8D6DD74992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4209" y="1052513"/>
            <a:ext cx="5334000" cy="1282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fr-CH" dirty="0" smtClean="0"/>
              <a:t>802.11 </a:t>
            </a:r>
            <a:r>
              <a:rPr lang="fr-CH" dirty="0" err="1" smtClean="0"/>
              <a:t>Analysis</a:t>
            </a:r>
            <a:r>
              <a:rPr lang="fr-CH" dirty="0" smtClean="0"/>
              <a:t>, </a:t>
            </a:r>
            <a:r>
              <a:rPr lang="en-US" dirty="0" smtClean="0"/>
              <a:t>Bianchi’s Formula</a:t>
            </a: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3325812" cy="56896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	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802.11 single cell</a:t>
            </a:r>
          </a:p>
          <a:p>
            <a:pPr lvl="1" eaLnBrk="1" hangingPunct="1">
              <a:buNone/>
            </a:pPr>
            <a:r>
              <a:rPr lang="en-US" sz="1800" dirty="0" smtClean="0"/>
              <a:t>m</a:t>
            </a:r>
            <a:r>
              <a:rPr lang="en-US" sz="1800" baseline="-25000" dirty="0" smtClean="0"/>
              <a:t>i </a:t>
            </a:r>
            <a:r>
              <a:rPr lang="en-US" sz="1800" dirty="0" smtClean="0"/>
              <a:t>= </a:t>
            </a:r>
            <a:r>
              <a:rPr lang="en-US" sz="1800" dirty="0" err="1" smtClean="0"/>
              <a:t>proba</a:t>
            </a:r>
            <a:r>
              <a:rPr lang="en-US" sz="1800" dirty="0" smtClean="0"/>
              <a:t> one node is in </a:t>
            </a:r>
            <a:r>
              <a:rPr lang="en-US" sz="1800" dirty="0" err="1" smtClean="0"/>
              <a:t>backoff</a:t>
            </a:r>
            <a:r>
              <a:rPr lang="en-US" sz="1800" dirty="0" smtClean="0"/>
              <a:t> stage I</a:t>
            </a:r>
          </a:p>
          <a:p>
            <a:pPr lvl="1" eaLnBrk="1" hangingPunct="1">
              <a:buNone/>
            </a:pPr>
            <a:r>
              <a:rPr lang="en-US" sz="1800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sz="1800" dirty="0" smtClean="0"/>
              <a:t>= attempt rate</a:t>
            </a:r>
          </a:p>
          <a:p>
            <a:pPr lvl="1" eaLnBrk="1" hangingPunct="1">
              <a:buNone/>
            </a:pPr>
            <a:r>
              <a:rPr lang="en-US" sz="1800" dirty="0" smtClean="0">
                <a:latin typeface="Symbol" pitchFamily="18" charset="2"/>
                <a:sym typeface="Symbol" pitchFamily="18" charset="2"/>
              </a:rPr>
              <a:t></a:t>
            </a:r>
            <a:r>
              <a:rPr lang="en-US" sz="1800" dirty="0" smtClean="0"/>
              <a:t> = collision </a:t>
            </a:r>
            <a:r>
              <a:rPr lang="en-US" sz="1800" dirty="0" err="1" smtClean="0"/>
              <a:t>proba</a:t>
            </a:r>
            <a:r>
              <a:rPr lang="en-US" sz="1800" dirty="0" smtClean="0"/>
              <a:t> </a:t>
            </a:r>
          </a:p>
          <a:p>
            <a:pPr lvl="1" eaLnBrk="1" hangingPunct="1">
              <a:buNone/>
            </a:pPr>
            <a:endParaRPr lang="en-US" sz="1800" dirty="0" smtClean="0"/>
          </a:p>
          <a:p>
            <a:pPr eaLnBrk="1" hangingPunct="1">
              <a:buNone/>
            </a:pPr>
            <a:r>
              <a:rPr lang="en-US" dirty="0" smtClean="0"/>
              <a:t>	See [</a:t>
            </a:r>
            <a:r>
              <a:rPr lang="en-US" dirty="0" err="1" smtClean="0"/>
              <a:t>Benaim</a:t>
            </a:r>
            <a:r>
              <a:rPr lang="en-US" dirty="0" smtClean="0"/>
              <a:t> and Le </a:t>
            </a:r>
            <a:r>
              <a:rPr lang="en-US" dirty="0" err="1" smtClean="0"/>
              <a:t>Boudec</a:t>
            </a:r>
            <a:r>
              <a:rPr lang="en-US" dirty="0" smtClean="0"/>
              <a:t> , 2008] for this analysis</a:t>
            </a:r>
            <a:endParaRPr lang="en-US" sz="2000" dirty="0" smtClean="0"/>
          </a:p>
        </p:txBody>
      </p:sp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0850" y="2455863"/>
            <a:ext cx="2108200" cy="439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255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2895600"/>
            <a:ext cx="217963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256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7975" y="3856038"/>
            <a:ext cx="2322513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257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87975" y="4881563"/>
            <a:ext cx="2500313" cy="1860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3570288" y="3579813"/>
            <a:ext cx="2847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5F5F5F"/>
                </a:solidFill>
                <a:latin typeface="Arial Rounded MT Bold" pitchFamily="34" charset="0"/>
              </a:rPr>
              <a:t>Solve for  Fixed Point: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0" y="5105400"/>
            <a:ext cx="1576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H" dirty="0" err="1" smtClean="0">
                <a:solidFill>
                  <a:srgbClr val="FF0000"/>
                </a:solidFill>
              </a:rPr>
              <a:t>Bianchi’s</a:t>
            </a:r>
            <a:endParaRPr lang="fr-CH" dirty="0" smtClean="0">
              <a:solidFill>
                <a:srgbClr val="FF0000"/>
              </a:solidFill>
            </a:endParaRPr>
          </a:p>
          <a:p>
            <a:pPr algn="r"/>
            <a:r>
              <a:rPr lang="fr-CH" dirty="0" err="1" smtClean="0">
                <a:solidFill>
                  <a:srgbClr val="FF0000"/>
                </a:solidFill>
              </a:rPr>
              <a:t>Fixed</a:t>
            </a:r>
            <a:endParaRPr lang="fr-CH" dirty="0" smtClean="0">
              <a:solidFill>
                <a:srgbClr val="FF0000"/>
              </a:solidFill>
            </a:endParaRPr>
          </a:p>
          <a:p>
            <a:pPr algn="r"/>
            <a:r>
              <a:rPr lang="fr-CH" dirty="0" smtClean="0">
                <a:solidFill>
                  <a:srgbClr val="FF0000"/>
                </a:solidFill>
              </a:rPr>
              <a:t>Point</a:t>
            </a:r>
          </a:p>
          <a:p>
            <a:pPr algn="r"/>
            <a:r>
              <a:rPr lang="fr-CH" dirty="0" smtClean="0">
                <a:solidFill>
                  <a:srgbClr val="FF0000"/>
                </a:solidFill>
              </a:rPr>
              <a:t>Equation</a:t>
            </a:r>
          </a:p>
          <a:p>
            <a:pPr algn="r"/>
            <a:r>
              <a:rPr lang="fr-CH" dirty="0" smtClean="0">
                <a:solidFill>
                  <a:srgbClr val="FF0000"/>
                </a:solidFill>
              </a:rPr>
              <a:t>[</a:t>
            </a:r>
            <a:r>
              <a:rPr lang="fr-CH" dirty="0" err="1" smtClean="0">
                <a:solidFill>
                  <a:srgbClr val="FF0000"/>
                </a:solidFill>
              </a:rPr>
              <a:t>Bianchi</a:t>
            </a:r>
            <a:r>
              <a:rPr lang="fr-CH" dirty="0" smtClean="0">
                <a:solidFill>
                  <a:srgbClr val="FF0000"/>
                </a:solidFill>
              </a:rPr>
              <a:t> 1998]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76200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H" dirty="0" smtClean="0">
                <a:solidFill>
                  <a:srgbClr val="FF0000"/>
                </a:solidFill>
              </a:rPr>
              <a:t>ODE for </a:t>
            </a:r>
            <a:r>
              <a:rPr lang="fr-CH" dirty="0" err="1" smtClean="0">
                <a:solidFill>
                  <a:srgbClr val="FF0000"/>
                </a:solidFill>
              </a:rPr>
              <a:t>mean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dirty="0" err="1" smtClean="0">
                <a:solidFill>
                  <a:srgbClr val="FF0000"/>
                </a:solidFill>
              </a:rPr>
              <a:t>field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dirty="0" err="1" smtClean="0">
                <a:solidFill>
                  <a:srgbClr val="FF0000"/>
                </a:solidFill>
              </a:rPr>
              <a:t>limit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85800" y="2667000"/>
            <a:ext cx="19050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46AF0DC0-B50F-46C2-9F16-2A050E2C716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2-</a:t>
            </a:r>
            <a:r>
              <a:rPr lang="fr-FR" dirty="0" err="1" smtClean="0"/>
              <a:t>Step</a:t>
            </a:r>
            <a:r>
              <a:rPr lang="fr-FR" dirty="0" smtClean="0"/>
              <a:t> Malware, </a:t>
            </a:r>
            <a:r>
              <a:rPr lang="fr-FR" dirty="0" err="1" smtClean="0"/>
              <a:t>Again</a:t>
            </a:r>
            <a:endParaRPr lang="en-US" dirty="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52513"/>
            <a:ext cx="3581400" cy="568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Same as before except for one parameter value : </a:t>
            </a:r>
            <a:br>
              <a:rPr lang="en-US" sz="2400" dirty="0" smtClean="0"/>
            </a:br>
            <a:r>
              <a:rPr lang="fr-FR" sz="2400" i="1" dirty="0" smtClean="0"/>
              <a:t>h </a:t>
            </a:r>
            <a:r>
              <a:rPr lang="fr-FR" sz="2400" dirty="0" smtClean="0"/>
              <a:t>= 0.1 </a:t>
            </a:r>
            <a:r>
              <a:rPr lang="fr-FR" sz="2400" dirty="0" err="1" smtClean="0"/>
              <a:t>instead</a:t>
            </a:r>
            <a:r>
              <a:rPr lang="fr-FR" sz="2400" dirty="0" smtClean="0"/>
              <a:t> of 0.3</a:t>
            </a:r>
          </a:p>
          <a:p>
            <a:pPr eaLnBrk="1" hangingPunct="1">
              <a:buNone/>
            </a:pPr>
            <a:endParaRPr lang="fr-FR" sz="2400" dirty="0" smtClean="0"/>
          </a:p>
          <a:p>
            <a:pPr eaLnBrk="1" hangingPunct="1"/>
            <a:r>
              <a:rPr lang="fr-FR" sz="2400" dirty="0" smtClean="0"/>
              <a:t>The ODE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converge to a unique </a:t>
            </a:r>
            <a:r>
              <a:rPr lang="fr-FR" sz="2400" dirty="0" err="1" smtClean="0"/>
              <a:t>attractor</a:t>
            </a:r>
            <a:r>
              <a:rPr lang="fr-FR" sz="2400" dirty="0" smtClean="0"/>
              <a:t> (</a:t>
            </a:r>
            <a:r>
              <a:rPr lang="fr-FR" sz="2400" dirty="0" err="1" smtClean="0"/>
              <a:t>limit</a:t>
            </a:r>
            <a:r>
              <a:rPr lang="fr-FR" sz="2400" dirty="0" smtClean="0"/>
              <a:t> cycle)</a:t>
            </a:r>
          </a:p>
          <a:p>
            <a:pPr eaLnBrk="1" hangingPunct="1"/>
            <a:r>
              <a:rPr lang="fr-FR" sz="2400" dirty="0" smtClean="0"/>
              <a:t>The </a:t>
            </a:r>
            <a:r>
              <a:rPr lang="fr-FR" sz="2400" dirty="0" err="1" smtClean="0"/>
              <a:t>equation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F(m) = 0</a:t>
            </a:r>
            <a:br>
              <a:rPr lang="fr-FR" sz="2400" dirty="0" smtClean="0"/>
            </a:br>
            <a:r>
              <a:rPr lang="fr-FR" sz="2400" dirty="0" smtClean="0"/>
              <a:t>has a </a:t>
            </a:r>
            <a:r>
              <a:rPr lang="fr-FR" sz="2400" dirty="0" smtClean="0">
                <a:solidFill>
                  <a:srgbClr val="FF0000"/>
                </a:solidFill>
              </a:rPr>
              <a:t>unique</a:t>
            </a:r>
            <a:r>
              <a:rPr lang="fr-FR" sz="2400" dirty="0" smtClean="0"/>
              <a:t> solution (</a:t>
            </a:r>
            <a:r>
              <a:rPr lang="fr-FR" sz="2400" dirty="0" err="1" smtClean="0"/>
              <a:t>red</a:t>
            </a:r>
            <a:r>
              <a:rPr lang="fr-FR" sz="2400" dirty="0" smtClean="0"/>
              <a:t> cross) – but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i="1" dirty="0" smtClean="0">
                <a:solidFill>
                  <a:srgbClr val="FF0000"/>
                </a:solidFill>
              </a:rPr>
              <a:t>not</a:t>
            </a:r>
            <a:r>
              <a:rPr lang="fr-FR" sz="2400" dirty="0" smtClean="0"/>
              <a:t> the </a:t>
            </a:r>
            <a:r>
              <a:rPr lang="fr-FR" sz="2400" dirty="0" err="1" smtClean="0"/>
              <a:t>stationary</a:t>
            </a:r>
            <a:r>
              <a:rPr lang="fr-FR" sz="2400" dirty="0" smtClean="0"/>
              <a:t> </a:t>
            </a:r>
            <a:r>
              <a:rPr lang="fr-FR" sz="2400" dirty="0" err="1" smtClean="0"/>
              <a:t>regime</a:t>
            </a:r>
            <a:r>
              <a:rPr lang="fr-FR" sz="2400" dirty="0" smtClean="0"/>
              <a:t> !</a:t>
            </a:r>
          </a:p>
          <a:p>
            <a:pPr eaLnBrk="1" hangingPunct="1"/>
            <a:endParaRPr lang="fr-FR" sz="2400" dirty="0" smtClean="0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53" r="2475"/>
          <a:stretch>
            <a:fillRect/>
          </a:stretch>
        </p:blipFill>
        <p:spPr bwMode="auto">
          <a:xfrm>
            <a:off x="3295650" y="846138"/>
            <a:ext cx="5848350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E1E67FB5-3BA8-410B-87DF-816FFE81D0D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CH" dirty="0" err="1" smtClean="0"/>
              <a:t>Example</a:t>
            </a:r>
            <a:r>
              <a:rPr lang="fr-CH" dirty="0" smtClean="0"/>
              <a:t> </a:t>
            </a:r>
            <a:r>
              <a:rPr lang="fr-CH" dirty="0" err="1" smtClean="0"/>
              <a:t>Where</a:t>
            </a:r>
            <a:r>
              <a:rPr lang="fr-CH" dirty="0" smtClean="0"/>
              <a:t> </a:t>
            </a:r>
            <a:r>
              <a:rPr lang="fr-CH" dirty="0" err="1" smtClean="0"/>
              <a:t>Fixed</a:t>
            </a:r>
            <a:r>
              <a:rPr lang="fr-CH" dirty="0" smtClean="0"/>
              <a:t> Point </a:t>
            </a:r>
            <a:r>
              <a:rPr lang="fr-CH" dirty="0" err="1" smtClean="0"/>
              <a:t>Method</a:t>
            </a:r>
            <a:r>
              <a:rPr lang="fr-CH" dirty="0" smtClean="0"/>
              <a:t> </a:t>
            </a:r>
            <a:r>
              <a:rPr lang="fr-CH" dirty="0" err="1" smtClean="0"/>
              <a:t>Fails</a:t>
            </a:r>
            <a:r>
              <a:rPr lang="fr-FR" dirty="0" smtClean="0"/>
              <a:t>	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9388" y="1052513"/>
                <a:ext cx="5808662" cy="5689600"/>
              </a:xfrm>
            </p:spPr>
            <p:txBody>
              <a:bodyPr/>
              <a:lstStyle/>
              <a:p>
                <a:pPr eaLnBrk="1" hangingPunct="1"/>
                <a:r>
                  <a:rPr lang="fr-FR" sz="2400" dirty="0" smtClean="0"/>
                  <a:t>In </a:t>
                </a:r>
                <a:r>
                  <a:rPr lang="fr-FR" sz="2400" dirty="0" err="1" smtClean="0"/>
                  <a:t>stationary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regime</a:t>
                </a:r>
                <a:r>
                  <a:rPr lang="fr-FR" sz="24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H" sz="24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2400" i="1" dirty="0" smtClean="0">
                            <a:latin typeface="Cambria Math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fr-CH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H" sz="2400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i="1" dirty="0" smtClean="0">
                        <a:latin typeface="Cambria Math"/>
                      </a:rPr>
                      <m:t> = </m:t>
                    </m:r>
                    <m:d>
                      <m:dPr>
                        <m:ctrlPr>
                          <a:rPr lang="fr-FR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 dirty="0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fr-FR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400" i="1" dirty="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r-FR" sz="2400" i="1" dirty="0" smtClean="0">
                            <a:latin typeface="Cambria Math"/>
                          </a:rPr>
                          <m:t>, </m:t>
                        </m:r>
                        <m:r>
                          <a:rPr lang="fr-FR" sz="2400" i="1" dirty="0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fr-FR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400" i="1" dirty="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r-FR" sz="2400" i="1" dirty="0" smtClean="0">
                            <a:latin typeface="Cambria Math"/>
                          </a:rPr>
                          <m:t>, </m:t>
                        </m:r>
                        <m:r>
                          <a:rPr lang="fr-FR" sz="2400" i="1" dirty="0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fr-FR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400" i="1" dirty="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fr-FR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2400" dirty="0" err="1" smtClean="0"/>
                  <a:t>follows</a:t>
                </a:r>
                <a:r>
                  <a:rPr lang="fr-FR" sz="2400" dirty="0" smtClean="0"/>
                  <a:t> the </a:t>
                </a:r>
                <a:r>
                  <a:rPr lang="fr-FR" sz="2400" dirty="0" err="1" smtClean="0"/>
                  <a:t>limit</a:t>
                </a:r>
                <a:r>
                  <a:rPr lang="fr-FR" sz="2400" dirty="0" smtClean="0"/>
                  <a:t> cycle</a:t>
                </a:r>
              </a:p>
              <a:p>
                <a:pPr eaLnBrk="1" hangingPunct="1"/>
                <a:r>
                  <a:rPr lang="fr-FR" sz="2400" dirty="0" smtClean="0"/>
                  <a:t>Assume </a:t>
                </a:r>
                <a:r>
                  <a:rPr lang="fr-FR" sz="2400" dirty="0" err="1" smtClean="0"/>
                  <a:t>you</a:t>
                </a:r>
                <a:r>
                  <a:rPr lang="fr-FR" sz="2400" dirty="0" smtClean="0"/>
                  <a:t> are in </a:t>
                </a:r>
                <a:r>
                  <a:rPr lang="fr-FR" sz="2400" dirty="0" err="1" smtClean="0"/>
                  <a:t>stationary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regime</a:t>
                </a:r>
                <a:r>
                  <a:rPr lang="fr-FR" sz="2400" dirty="0" smtClean="0"/>
                  <a:t> (simulation has </a:t>
                </a:r>
                <a:r>
                  <a:rPr lang="fr-FR" sz="2400" dirty="0" err="1" smtClean="0"/>
                  <a:t>run</a:t>
                </a:r>
                <a:r>
                  <a:rPr lang="fr-FR" sz="2400" dirty="0" smtClean="0"/>
                  <a:t> for a long time) and </a:t>
                </a:r>
                <a:r>
                  <a:rPr lang="fr-FR" sz="2400" dirty="0" err="1" smtClean="0"/>
                  <a:t>you</a:t>
                </a:r>
                <a:r>
                  <a:rPr lang="fr-FR" sz="2400" dirty="0" smtClean="0"/>
                  <a:t> observe </a:t>
                </a:r>
                <a:r>
                  <a:rPr lang="fr-FR" sz="2400" dirty="0" err="1" smtClean="0"/>
                  <a:t>that</a:t>
                </a:r>
                <a:r>
                  <a:rPr lang="fr-FR" sz="2400" dirty="0" smtClean="0"/>
                  <a:t> one </a:t>
                </a:r>
                <a:r>
                  <a:rPr lang="fr-FR" sz="2400" dirty="0" err="1" smtClean="0"/>
                  <a:t>node</a:t>
                </a:r>
                <a:r>
                  <a:rPr lang="fr-FR" sz="2400" dirty="0" smtClean="0"/>
                  <a:t>, </a:t>
                </a:r>
                <a:r>
                  <a:rPr lang="fr-FR" sz="2400" dirty="0" err="1" smtClean="0"/>
                  <a:t>say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𝑛</m:t>
                    </m:r>
                    <m:r>
                      <a:rPr lang="fr-FR" sz="24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sz="2400" dirty="0" smtClean="0"/>
                  <a:t>, </a:t>
                </a:r>
                <a:r>
                  <a:rPr lang="fr-FR" sz="2400" dirty="0" err="1" smtClean="0"/>
                  <a:t>is</a:t>
                </a:r>
                <a:r>
                  <a:rPr lang="fr-FR" sz="2400" dirty="0" smtClean="0"/>
                  <a:t> in state ‘A’</a:t>
                </a:r>
              </a:p>
              <a:p>
                <a:pPr eaLnBrk="1" hangingPunct="1"/>
                <a:r>
                  <a:rPr lang="fr-FR" sz="2400" dirty="0" smtClean="0"/>
                  <a:t>It </a:t>
                </a:r>
                <a:r>
                  <a:rPr lang="fr-FR" sz="2400" dirty="0" err="1" smtClean="0"/>
                  <a:t>is</a:t>
                </a:r>
                <a:r>
                  <a:rPr lang="fr-FR" sz="2400" dirty="0" smtClean="0"/>
                  <a:t> more </a:t>
                </a:r>
                <a:r>
                  <a:rPr lang="fr-FR" sz="2400" dirty="0" err="1" smtClean="0"/>
                  <a:t>likely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that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𝑚</m:t>
                    </m:r>
                    <m:r>
                      <a:rPr lang="fr-FR" sz="2400" i="1" dirty="0" smtClean="0">
                        <a:latin typeface="Cambria Math"/>
                      </a:rPr>
                      <m:t>(</m:t>
                    </m:r>
                    <m:r>
                      <a:rPr lang="fr-FR" sz="2400" i="1" dirty="0" smtClean="0">
                        <a:latin typeface="Cambria Math"/>
                      </a:rPr>
                      <m:t>𝑡</m:t>
                    </m:r>
                    <m:r>
                      <a:rPr lang="fr-FR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400" dirty="0" smtClean="0"/>
                  <a:t> </a:t>
                </a:r>
                <a:r>
                  <a:rPr lang="fr-FR" sz="2400" dirty="0" err="1" smtClean="0"/>
                  <a:t>is</a:t>
                </a:r>
                <a:r>
                  <a:rPr lang="fr-FR" sz="2400" dirty="0" smtClean="0"/>
                  <a:t> in </a:t>
                </a:r>
                <a:r>
                  <a:rPr lang="fr-FR" sz="2400" dirty="0" err="1" smtClean="0"/>
                  <a:t>region</a:t>
                </a:r>
                <a:r>
                  <a:rPr lang="fr-FR" sz="2400" dirty="0" smtClean="0"/>
                  <a:t> R</a:t>
                </a:r>
              </a:p>
              <a:p>
                <a:pPr eaLnBrk="1" hangingPunct="1"/>
                <a:r>
                  <a:rPr lang="fr-FR" sz="2400" dirty="0" err="1" smtClean="0"/>
                  <a:t>Therefore</a:t>
                </a:r>
                <a:r>
                  <a:rPr lang="fr-FR" sz="2400" dirty="0" smtClean="0"/>
                  <a:t>, </a:t>
                </a:r>
                <a:r>
                  <a:rPr lang="fr-FR" sz="2400" dirty="0" err="1" smtClean="0"/>
                  <a:t>it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is</a:t>
                </a:r>
                <a:r>
                  <a:rPr lang="fr-FR" sz="2400" dirty="0" smtClean="0"/>
                  <a:t> more </a:t>
                </a:r>
                <a:r>
                  <a:rPr lang="fr-FR" sz="2400" dirty="0" err="1" smtClean="0"/>
                  <a:t>likely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that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some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other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node</a:t>
                </a:r>
                <a:r>
                  <a:rPr lang="fr-FR" sz="2400" dirty="0" smtClean="0"/>
                  <a:t>, </a:t>
                </a:r>
                <a:r>
                  <a:rPr lang="fr-FR" sz="2400" dirty="0" err="1" smtClean="0"/>
                  <a:t>say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𝑛</m:t>
                    </m:r>
                    <m:r>
                      <a:rPr lang="fr-FR" sz="240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fr-FR" sz="2400" dirty="0" smtClean="0"/>
                  <a:t>, </a:t>
                </a:r>
                <a:r>
                  <a:rPr lang="fr-FR" sz="2400" dirty="0" err="1" smtClean="0"/>
                  <a:t>is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also</a:t>
                </a:r>
                <a:r>
                  <a:rPr lang="fr-FR" sz="2400" dirty="0" smtClean="0"/>
                  <a:t> in state ‘A’</a:t>
                </a:r>
              </a:p>
              <a:p>
                <a:pPr eaLnBrk="1" hangingPunct="1"/>
                <a:endParaRPr lang="fr-FR" sz="2400" dirty="0" smtClean="0"/>
              </a:p>
              <a:p>
                <a:pPr eaLnBrk="1" hangingPunct="1"/>
                <a:endParaRPr lang="fr-FR" sz="2400" dirty="0" smtClean="0"/>
              </a:p>
              <a:p>
                <a:pPr eaLnBrk="1" hangingPunct="1"/>
                <a:r>
                  <a:rPr lang="fr-FR" sz="2400" dirty="0" smtClean="0"/>
                  <a:t>This </a:t>
                </a:r>
                <a:r>
                  <a:rPr lang="fr-FR" sz="2400" dirty="0" err="1" smtClean="0"/>
                  <a:t>is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synchronization</a:t>
                </a:r>
                <a:r>
                  <a:rPr lang="fr-FR" sz="2400" dirty="0" smtClean="0"/>
                  <a:t> </a:t>
                </a:r>
              </a:p>
            </p:txBody>
          </p:sp>
        </mc:Choice>
        <mc:Fallback xmlns="">
          <p:sp>
            <p:nvSpPr>
              <p:cNvPr id="399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9388" y="1052513"/>
                <a:ext cx="5808662" cy="5689600"/>
              </a:xfrm>
              <a:blipFill rotWithShape="1">
                <a:blip r:embed="rId4"/>
                <a:stretch>
                  <a:fillRect t="-857" r="-94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30" r="2475"/>
          <a:stretch>
            <a:fillRect/>
          </a:stretch>
        </p:blipFill>
        <p:spPr bwMode="auto">
          <a:xfrm>
            <a:off x="6200775" y="846138"/>
            <a:ext cx="2943225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6534150" y="1560513"/>
            <a:ext cx="400050" cy="481012"/>
          </a:xfrm>
          <a:prstGeom prst="ellipse">
            <a:avLst/>
          </a:prstGeom>
          <a:solidFill>
            <a:srgbClr val="EDB1B1">
              <a:alpha val="25098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/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35814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h=0.1</a:t>
            </a:r>
            <a:endParaRPr lang="fr-CH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401658E6-F68E-4085-AC06-9EFAA77FE75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Joint </a:t>
            </a:r>
            <a:r>
              <a:rPr lang="fr-FR" dirty="0" err="1" smtClean="0"/>
              <a:t>PDFs</a:t>
            </a:r>
            <a:r>
              <a:rPr lang="fr-FR" dirty="0" smtClean="0"/>
              <a:t> of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in </a:t>
            </a:r>
            <a:r>
              <a:rPr lang="fr-FR" dirty="0" err="1" smtClean="0"/>
              <a:t>Stationary</a:t>
            </a:r>
            <a:r>
              <a:rPr lang="fr-FR" dirty="0" smtClean="0"/>
              <a:t> </a:t>
            </a:r>
            <a:r>
              <a:rPr lang="fr-FR" dirty="0" err="1" smtClean="0"/>
              <a:t>Regime</a:t>
            </a:r>
            <a:endParaRPr lang="fr-FR" dirty="0" smtClean="0"/>
          </a:p>
        </p:txBody>
      </p:sp>
      <p:pic>
        <p:nvPicPr>
          <p:cNvPr id="40964" name="Picture 6" descr="tmp-ODE-3nodesNonDecoupl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7613" y="1371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3095625" y="1895475"/>
            <a:ext cx="6024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>
                <a:solidFill>
                  <a:srgbClr val="333399"/>
                </a:solidFill>
              </a:rPr>
              <a:t>Mean of Limit of </a:t>
            </a:r>
            <a:r>
              <a:rPr lang="en-US" sz="2000" b="1">
                <a:solidFill>
                  <a:srgbClr val="333399"/>
                </a:solidFill>
                <a:latin typeface="Symbol" pitchFamily="18" charset="2"/>
                <a:sym typeface="Symbol" pitchFamily="18" charset="2"/>
              </a:rPr>
              <a:t></a:t>
            </a:r>
            <a:r>
              <a:rPr lang="en-US" sz="2000" b="1" baseline="30000">
                <a:solidFill>
                  <a:srgbClr val="333399"/>
                </a:solidFill>
                <a:latin typeface="Cambria" pitchFamily="18" charset="0"/>
                <a:sym typeface="Symbol" pitchFamily="18" charset="2"/>
              </a:rPr>
              <a:t>N</a:t>
            </a:r>
            <a:r>
              <a:rPr lang="fr-FR" b="1">
                <a:solidFill>
                  <a:srgbClr val="333399"/>
                </a:solidFill>
              </a:rPr>
              <a:t>  = pdf of one node in stationary regime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1579563" y="1203325"/>
            <a:ext cx="2635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>
                <a:solidFill>
                  <a:srgbClr val="FF3300"/>
                </a:solidFill>
              </a:rPr>
              <a:t>Stationary point of ODE 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568825" y="4822825"/>
            <a:ext cx="3041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33CC33"/>
                </a:solidFill>
              </a:rPr>
              <a:t>pdf of node 2 in stationary regime, given node 1 is D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501650" y="5464175"/>
            <a:ext cx="2870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D60093"/>
                </a:solidFill>
              </a:rPr>
              <a:t>pdf of node 2 in stationary regime, given node 1 is S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07950" y="2995613"/>
            <a:ext cx="1471613" cy="1465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FF3300"/>
                </a:solidFill>
              </a:rPr>
              <a:t>pdf of node 2 in stationary regime, given node 1 is A</a:t>
            </a:r>
          </a:p>
        </p:txBody>
      </p:sp>
      <p:sp>
        <p:nvSpPr>
          <p:cNvPr id="40970" name="Line 13"/>
          <p:cNvSpPr>
            <a:spLocks noChangeShapeType="1"/>
          </p:cNvSpPr>
          <p:nvPr/>
        </p:nvSpPr>
        <p:spPr bwMode="auto">
          <a:xfrm flipH="1">
            <a:off x="3171825" y="2292350"/>
            <a:ext cx="2419350" cy="137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  <p:sp>
        <p:nvSpPr>
          <p:cNvPr id="40971" name="Line 14"/>
          <p:cNvSpPr>
            <a:spLocks noChangeShapeType="1"/>
          </p:cNvSpPr>
          <p:nvPr/>
        </p:nvSpPr>
        <p:spPr bwMode="auto">
          <a:xfrm>
            <a:off x="2743200" y="15700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  <p:sp>
        <p:nvSpPr>
          <p:cNvPr id="40972" name="Line 15"/>
          <p:cNvSpPr>
            <a:spLocks noChangeShapeType="1"/>
          </p:cNvSpPr>
          <p:nvPr/>
        </p:nvSpPr>
        <p:spPr bwMode="auto">
          <a:xfrm>
            <a:off x="2471738" y="1570038"/>
            <a:ext cx="271462" cy="1878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CH"/>
          </a:p>
        </p:txBody>
      </p:sp>
      <p:sp>
        <p:nvSpPr>
          <p:cNvPr id="40973" name="Line 16"/>
          <p:cNvSpPr>
            <a:spLocks noChangeShapeType="1"/>
          </p:cNvSpPr>
          <p:nvPr/>
        </p:nvSpPr>
        <p:spPr bwMode="auto">
          <a:xfrm flipV="1">
            <a:off x="1390650" y="3667125"/>
            <a:ext cx="146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CH"/>
          </a:p>
        </p:txBody>
      </p:sp>
      <p:sp>
        <p:nvSpPr>
          <p:cNvPr id="40974" name="Line 17"/>
          <p:cNvSpPr>
            <a:spLocks noChangeShapeType="1"/>
          </p:cNvSpPr>
          <p:nvPr/>
        </p:nvSpPr>
        <p:spPr bwMode="auto">
          <a:xfrm flipV="1">
            <a:off x="1952625" y="3971925"/>
            <a:ext cx="790575" cy="149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CH"/>
          </a:p>
        </p:txBody>
      </p:sp>
      <p:sp>
        <p:nvSpPr>
          <p:cNvPr id="40975" name="Line 18"/>
          <p:cNvSpPr>
            <a:spLocks noChangeShapeType="1"/>
          </p:cNvSpPr>
          <p:nvPr/>
        </p:nvSpPr>
        <p:spPr bwMode="auto">
          <a:xfrm flipH="1" flipV="1">
            <a:off x="3695700" y="3800475"/>
            <a:ext cx="1895475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71C2244F-070B-4D61-8B29-7633E418815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z="4000" dirty="0" err="1" smtClean="0"/>
              <a:t>Where</a:t>
            </a:r>
            <a:r>
              <a:rPr lang="fr-FR" sz="4000" dirty="0" smtClean="0"/>
              <a:t> </a:t>
            </a:r>
            <a:r>
              <a:rPr lang="fr-FR" sz="4000" dirty="0" err="1" smtClean="0"/>
              <a:t>is</a:t>
            </a:r>
            <a:r>
              <a:rPr lang="fr-FR" sz="4000" dirty="0" smtClean="0"/>
              <a:t> the Catch ?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fr-FR" sz="2800" dirty="0" err="1" smtClean="0"/>
              <a:t>Decoupling</a:t>
            </a:r>
            <a:r>
              <a:rPr lang="fr-FR" sz="2800" dirty="0" smtClean="0"/>
              <a:t> </a:t>
            </a:r>
            <a:r>
              <a:rPr lang="fr-FR" sz="2800" dirty="0" err="1" smtClean="0"/>
              <a:t>assumption</a:t>
            </a:r>
            <a:r>
              <a:rPr lang="fr-FR" sz="2800" dirty="0" smtClean="0"/>
              <a:t> </a:t>
            </a:r>
            <a:r>
              <a:rPr lang="fr-FR" sz="2800" dirty="0" err="1" smtClean="0"/>
              <a:t>says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nodes</a:t>
            </a:r>
            <a:r>
              <a:rPr lang="fr-FR" sz="2800" dirty="0" smtClean="0"/>
              <a:t> </a:t>
            </a:r>
            <a:r>
              <a:rPr lang="fr-FR" sz="2800" i="1" dirty="0" smtClean="0"/>
              <a:t>m</a:t>
            </a:r>
            <a:r>
              <a:rPr lang="fr-FR" sz="2800" dirty="0" smtClean="0"/>
              <a:t> and </a:t>
            </a:r>
            <a:r>
              <a:rPr lang="fr-FR" sz="2800" i="1" dirty="0" smtClean="0"/>
              <a:t>n</a:t>
            </a:r>
            <a:r>
              <a:rPr lang="fr-FR" sz="2800" dirty="0" smtClean="0"/>
              <a:t> are </a:t>
            </a:r>
            <a:r>
              <a:rPr lang="fr-FR" sz="2800" dirty="0" err="1" smtClean="0"/>
              <a:t>asymptotically</a:t>
            </a:r>
            <a:r>
              <a:rPr lang="fr-FR" sz="2800" dirty="0" smtClean="0"/>
              <a:t> </a:t>
            </a:r>
            <a:r>
              <a:rPr lang="fr-FR" sz="2800" dirty="0" err="1" smtClean="0"/>
              <a:t>independent</a:t>
            </a:r>
            <a:r>
              <a:rPr lang="fr-FR" sz="2800" dirty="0" smtClean="0"/>
              <a:t> </a:t>
            </a:r>
          </a:p>
          <a:p>
            <a:pPr eaLnBrk="1" hangingPunct="1"/>
            <a:endParaRPr lang="fr-FR" sz="2800" dirty="0" smtClean="0"/>
          </a:p>
          <a:p>
            <a:pPr eaLnBrk="1" hangingPunct="1"/>
            <a:r>
              <a:rPr lang="fr-FR" sz="2800" dirty="0" smtClean="0"/>
              <a:t>There </a:t>
            </a:r>
            <a:r>
              <a:rPr lang="fr-FR" sz="2800" i="1" dirty="0" err="1" smtClean="0"/>
              <a:t>is</a:t>
            </a:r>
            <a:r>
              <a:rPr lang="fr-FR" sz="2800" i="1" dirty="0" smtClean="0"/>
              <a:t> </a:t>
            </a:r>
            <a:r>
              <a:rPr lang="fr-FR" sz="2800" dirty="0" err="1" smtClean="0"/>
              <a:t>mean</a:t>
            </a:r>
            <a:r>
              <a:rPr lang="fr-FR" sz="2800" dirty="0" smtClean="0"/>
              <a:t> </a:t>
            </a:r>
            <a:r>
              <a:rPr lang="fr-FR" sz="2800" dirty="0" err="1" smtClean="0"/>
              <a:t>field</a:t>
            </a:r>
            <a:r>
              <a:rPr lang="fr-FR" sz="2800" dirty="0" smtClean="0"/>
              <a:t> convergence for </a:t>
            </a:r>
            <a:r>
              <a:rPr lang="fr-FR" sz="2800" dirty="0" err="1" smtClean="0"/>
              <a:t>this</a:t>
            </a:r>
            <a:r>
              <a:rPr lang="fr-FR" sz="2800" dirty="0" smtClean="0"/>
              <a:t> </a:t>
            </a:r>
            <a:r>
              <a:rPr lang="fr-FR" sz="2800" dirty="0" err="1" smtClean="0"/>
              <a:t>example</a:t>
            </a:r>
            <a:endParaRPr lang="fr-FR" sz="2800" dirty="0" smtClean="0"/>
          </a:p>
          <a:p>
            <a:pPr eaLnBrk="1" hangingPunct="1"/>
            <a:endParaRPr lang="fr-FR" sz="2800" dirty="0" smtClean="0"/>
          </a:p>
          <a:p>
            <a:pPr eaLnBrk="1" hangingPunct="1"/>
            <a:r>
              <a:rPr lang="fr-FR" sz="2800" dirty="0" smtClean="0"/>
              <a:t>But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saw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nodes</a:t>
            </a:r>
            <a:r>
              <a:rPr lang="fr-FR" sz="2800" dirty="0" smtClean="0"/>
              <a:t> </a:t>
            </a:r>
            <a:r>
              <a:rPr lang="fr-FR" sz="2800" dirty="0" err="1" smtClean="0"/>
              <a:t>may</a:t>
            </a:r>
            <a:r>
              <a:rPr lang="fr-FR" sz="2800" dirty="0" smtClean="0"/>
              <a:t> not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asymptotically</a:t>
            </a:r>
            <a:r>
              <a:rPr lang="fr-FR" sz="2800" dirty="0" smtClean="0"/>
              <a:t> </a:t>
            </a:r>
            <a:r>
              <a:rPr lang="fr-FR" sz="2800" dirty="0" err="1" smtClean="0"/>
              <a:t>independent</a:t>
            </a:r>
            <a:endParaRPr lang="fr-FR" sz="2800" dirty="0" smtClean="0"/>
          </a:p>
          <a:p>
            <a:pPr eaLnBrk="1" hangingPunct="1"/>
            <a:endParaRPr lang="fr-FR" sz="2800" dirty="0" smtClean="0"/>
          </a:p>
          <a:p>
            <a:pPr eaLnBrk="1" hangingPunct="1"/>
            <a:endParaRPr lang="fr-FR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fr-FR" sz="2800" dirty="0" smtClean="0"/>
              <a:t>…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there</a:t>
            </a:r>
            <a:r>
              <a:rPr lang="fr-FR" sz="2800" dirty="0" smtClean="0"/>
              <a:t> a contradiction ?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3733800"/>
            <a:ext cx="8856662" cy="1905000"/>
          </a:xfrm>
        </p:spPr>
        <p:txBody>
          <a:bodyPr/>
          <a:lstStyle/>
          <a:p>
            <a:r>
              <a:rPr lang="fr-CH" sz="2400" dirty="0" smtClean="0"/>
              <a:t>The </a:t>
            </a:r>
            <a:r>
              <a:rPr lang="fr-CH" sz="2400" i="1" dirty="0" err="1" smtClean="0">
                <a:solidFill>
                  <a:srgbClr val="FF0000"/>
                </a:solidFill>
              </a:rPr>
              <a:t>decoupling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assumption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may</a:t>
            </a:r>
            <a:r>
              <a:rPr lang="fr-CH" sz="2400" i="1" dirty="0" smtClean="0">
                <a:solidFill>
                  <a:srgbClr val="FF0000"/>
                </a:solidFill>
              </a:rPr>
              <a:t> not </a:t>
            </a:r>
            <a:r>
              <a:rPr lang="fr-CH" sz="2400" i="1" dirty="0" err="1" smtClean="0">
                <a:solidFill>
                  <a:srgbClr val="FF0000"/>
                </a:solidFill>
              </a:rPr>
              <a:t>hold</a:t>
            </a:r>
            <a:r>
              <a:rPr lang="fr-CH" sz="2400" i="1" dirty="0" smtClean="0">
                <a:solidFill>
                  <a:srgbClr val="FF0000"/>
                </a:solidFill>
              </a:rPr>
              <a:t> in </a:t>
            </a:r>
            <a:r>
              <a:rPr lang="fr-CH" sz="2400" i="1" dirty="0" err="1" smtClean="0">
                <a:solidFill>
                  <a:srgbClr val="FF0000"/>
                </a:solidFill>
              </a:rPr>
              <a:t>stationary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regime</a:t>
            </a:r>
            <a:r>
              <a:rPr lang="fr-CH" sz="2400" dirty="0" smtClean="0"/>
              <a:t>, </a:t>
            </a:r>
            <a:r>
              <a:rPr lang="fr-CH" sz="2400" dirty="0" err="1" smtClean="0"/>
              <a:t>even</a:t>
            </a:r>
            <a:r>
              <a:rPr lang="fr-CH" sz="2400" dirty="0" smtClean="0"/>
              <a:t> for </a:t>
            </a:r>
            <a:r>
              <a:rPr lang="fr-CH" sz="2400" dirty="0" err="1" smtClean="0"/>
              <a:t>perfectly</a:t>
            </a:r>
            <a:r>
              <a:rPr lang="fr-CH" sz="2400" dirty="0" smtClean="0"/>
              <a:t> </a:t>
            </a:r>
            <a:r>
              <a:rPr lang="fr-CH" sz="2400" dirty="0" err="1" smtClean="0"/>
              <a:t>regular</a:t>
            </a:r>
            <a:r>
              <a:rPr lang="fr-CH" sz="2400" dirty="0" smtClean="0"/>
              <a:t> </a:t>
            </a:r>
            <a:r>
              <a:rPr lang="fr-CH" sz="2400" dirty="0" err="1" smtClean="0"/>
              <a:t>models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114425"/>
            <a:ext cx="7975600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53143" y="2329160"/>
            <a:ext cx="14029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2400" i="1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fr-CH" sz="2400" i="1" baseline="-25000" dirty="0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CH" sz="2400" i="1" dirty="0" smtClean="0">
                <a:solidFill>
                  <a:schemeClr val="bg2">
                    <a:lumMod val="50000"/>
                  </a:schemeClr>
                </a:solidFill>
              </a:rPr>
              <a:t>(t) </a:t>
            </a:r>
            <a:r>
              <a:rPr lang="fr-CH" sz="2400" i="1" dirty="0" err="1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fr-CH" sz="2400" i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fr-CH" sz="2400" i="1" dirty="0" smtClean="0">
                <a:solidFill>
                  <a:schemeClr val="bg2">
                    <a:lumMod val="50000"/>
                  </a:schemeClr>
                </a:solidFill>
              </a:rPr>
              <a:t>(t)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62056" y="2437620"/>
            <a:ext cx="1371604" cy="3693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1174" y="234042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i="1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fr-CH" sz="2400" i="1" baseline="-25000" dirty="0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CH" sz="2400" i="1" dirty="0" smtClean="0">
                <a:solidFill>
                  <a:schemeClr val="bg2">
                    <a:lumMod val="50000"/>
                  </a:schemeClr>
                </a:solidFill>
              </a:rPr>
              <a:t>(t) </a:t>
            </a:r>
            <a:r>
              <a:rPr lang="fr-CH" sz="2400" i="1" dirty="0" err="1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fr-CH" sz="2400" i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fr-CH" sz="2400" i="1" dirty="0" smtClean="0">
                <a:solidFill>
                  <a:schemeClr val="bg2">
                    <a:lumMod val="50000"/>
                  </a:schemeClr>
                </a:solidFill>
              </a:rPr>
              <a:t>(t)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1676400"/>
            <a:ext cx="139878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 err="1" smtClean="0"/>
              <a:t>Mean</a:t>
            </a:r>
            <a:r>
              <a:rPr lang="fr-CH" dirty="0" smtClean="0"/>
              <a:t> Field </a:t>
            </a:r>
          </a:p>
          <a:p>
            <a:r>
              <a:rPr lang="fr-CH" dirty="0" smtClean="0"/>
              <a:t>Convergence</a:t>
            </a:r>
            <a:endParaRPr lang="fr-CH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609600"/>
            <a:ext cx="2743200" cy="36933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Markov </a:t>
            </a:r>
            <a:r>
              <a:rPr lang="fr-CH" dirty="0" err="1" smtClean="0"/>
              <a:t>chain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ergodic</a:t>
            </a:r>
            <a:endParaRPr lang="fr-CH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230706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≠</a:t>
            </a:r>
            <a:endParaRPr lang="en-US" sz="28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7200" y="1524000"/>
            <a:ext cx="80772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CH" dirty="0" err="1" smtClean="0"/>
              <a:t>Result</a:t>
            </a:r>
            <a:r>
              <a:rPr lang="fr-CH" dirty="0" smtClean="0"/>
              <a:t> 1: </a:t>
            </a:r>
            <a:r>
              <a:rPr lang="fr-CH" dirty="0" err="1" smtClean="0"/>
              <a:t>Fixed</a:t>
            </a:r>
            <a:r>
              <a:rPr lang="fr-CH" dirty="0" smtClean="0"/>
              <a:t> Point </a:t>
            </a:r>
            <a:r>
              <a:rPr lang="fr-CH" dirty="0" err="1" smtClean="0"/>
              <a:t>Method</a:t>
            </a:r>
            <a:r>
              <a:rPr lang="fr-CH" dirty="0" smtClean="0"/>
              <a:t> </a:t>
            </a:r>
            <a:r>
              <a:rPr lang="fr-CH" dirty="0" err="1" smtClean="0"/>
              <a:t>Holds</a:t>
            </a:r>
            <a:r>
              <a:rPr lang="fr-CH" dirty="0" smtClean="0"/>
              <a:t> </a:t>
            </a:r>
            <a:r>
              <a:rPr lang="fr-CH" dirty="0" err="1" smtClean="0"/>
              <a:t>under</a:t>
            </a:r>
            <a:r>
              <a:rPr lang="fr-CH" dirty="0" smtClean="0"/>
              <a:t> (H)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838200" y="838200"/>
            <a:ext cx="8197850" cy="5903913"/>
          </a:xfrm>
        </p:spPr>
        <p:txBody>
          <a:bodyPr/>
          <a:lstStyle/>
          <a:p>
            <a:r>
              <a:rPr lang="fr-CH" sz="2400" dirty="0" smtClean="0"/>
              <a:t>Assume </a:t>
            </a:r>
            <a:r>
              <a:rPr lang="fr-CH" sz="2400" dirty="0" err="1" smtClean="0"/>
              <a:t>that</a:t>
            </a:r>
            <a:r>
              <a:rPr lang="fr-CH" sz="2400" dirty="0" smtClean="0"/>
              <a:t/>
            </a:r>
            <a:br>
              <a:rPr lang="fr-CH" sz="2400" dirty="0" smtClean="0"/>
            </a:br>
            <a:endParaRPr lang="fr-CH" sz="2400" dirty="0" smtClean="0"/>
          </a:p>
          <a:p>
            <a:pPr>
              <a:buNone/>
            </a:pPr>
            <a:r>
              <a:rPr lang="fr-CH" sz="2400" dirty="0" smtClean="0"/>
              <a:t>(H) ODE has a unique global stable point to </a:t>
            </a:r>
            <a:r>
              <a:rPr lang="fr-CH" sz="2400" dirty="0" err="1" smtClean="0"/>
              <a:t>which</a:t>
            </a:r>
            <a:r>
              <a:rPr lang="fr-CH" sz="2400" dirty="0" smtClean="0"/>
              <a:t> all </a:t>
            </a:r>
            <a:r>
              <a:rPr lang="fr-CH" sz="2400" dirty="0" err="1" smtClean="0"/>
              <a:t>trajectories</a:t>
            </a:r>
            <a:r>
              <a:rPr lang="fr-CH" sz="2400" dirty="0" smtClean="0"/>
              <a:t> converge</a:t>
            </a:r>
            <a:br>
              <a:rPr lang="fr-CH" sz="2400" dirty="0" smtClean="0"/>
            </a:br>
            <a:endParaRPr lang="fr-CH" sz="2400" dirty="0" smtClean="0"/>
          </a:p>
          <a:p>
            <a:r>
              <a:rPr lang="fr-CH" sz="2400" dirty="0" err="1" smtClean="0"/>
              <a:t>Theorem</a:t>
            </a:r>
            <a:r>
              <a:rPr lang="fr-CH" sz="2400" dirty="0" smtClean="0"/>
              <a:t> [</a:t>
            </a:r>
            <a:r>
              <a:rPr lang="fr-CH" sz="2400" dirty="0" err="1" smtClean="0"/>
              <a:t>e.g</a:t>
            </a:r>
            <a:r>
              <a:rPr lang="fr-CH" sz="2400" dirty="0" smtClean="0"/>
              <a:t>. </a:t>
            </a:r>
            <a:r>
              <a:rPr lang="fr-CH" sz="2400" dirty="0" err="1" smtClean="0"/>
              <a:t>Benaim</a:t>
            </a:r>
            <a:r>
              <a:rPr lang="fr-CH" sz="2400" dirty="0" smtClean="0"/>
              <a:t> et al 2008] : The </a:t>
            </a:r>
            <a:r>
              <a:rPr lang="fr-CH" sz="2400" dirty="0" err="1" smtClean="0"/>
              <a:t>limit</a:t>
            </a:r>
            <a:r>
              <a:rPr lang="fr-CH" sz="2400" dirty="0" smtClean="0"/>
              <a:t> of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distribution of </a:t>
            </a:r>
            <a:r>
              <a:rPr lang="fr-CH" sz="2400" i="1" dirty="0" smtClean="0"/>
              <a:t>M</a:t>
            </a:r>
            <a:r>
              <a:rPr lang="fr-CH" sz="2400" i="1" baseline="30000" dirty="0" smtClean="0"/>
              <a:t>N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concentrated</a:t>
            </a:r>
            <a:r>
              <a:rPr lang="fr-CH" sz="2400" dirty="0" smtClean="0"/>
              <a:t> on </a:t>
            </a:r>
            <a:r>
              <a:rPr lang="fr-CH" sz="2400" dirty="0" err="1" smtClean="0"/>
              <a:t>this</a:t>
            </a:r>
            <a:r>
              <a:rPr lang="fr-CH" sz="2400" dirty="0" smtClean="0"/>
              <a:t> </a:t>
            </a:r>
            <a:r>
              <a:rPr lang="fr-CH" sz="2400" dirty="0" err="1" smtClean="0"/>
              <a:t>fixed</a:t>
            </a:r>
            <a:r>
              <a:rPr lang="fr-CH" sz="2400" dirty="0" smtClean="0"/>
              <a:t> point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r>
              <a:rPr lang="fr-CH" sz="2400" dirty="0" smtClean="0"/>
              <a:t> </a:t>
            </a:r>
            <a:r>
              <a:rPr lang="fr-CH" sz="2400" dirty="0" err="1" smtClean="0"/>
              <a:t>holds</a:t>
            </a:r>
            <a:r>
              <a:rPr lang="fr-CH" sz="2400" dirty="0" smtClean="0"/>
              <a:t> in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</a:t>
            </a:r>
            <a:r>
              <a:rPr lang="fr-CH" sz="2400" dirty="0" err="1" smtClean="0"/>
              <a:t>regime</a:t>
            </a:r>
            <a:endParaRPr lang="fr-CH" sz="2400" dirty="0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4EFEB255-0D6C-44AC-9ABF-4E691647132E}" type="slidenum">
              <a:rPr lang="en-US" smtClean="0"/>
              <a:pPr/>
              <a:t>36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3083F4FD-07B4-4D98-9DF7-76390261E72C}" type="slidenum">
              <a:rPr lang="en-US" smtClean="0"/>
              <a:pPr/>
              <a:t>37</a:t>
            </a:fld>
            <a:endParaRPr lang="en-US" smtClean="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1150" y="962025"/>
            <a:ext cx="6157913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50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2897187" cy="568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99CC"/>
                </a:solidFill>
              </a:rPr>
              <a:t>Here: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Birkhoff</a:t>
            </a:r>
            <a:r>
              <a:rPr lang="en-US" dirty="0" smtClean="0"/>
              <a:t> center = limit cycle </a:t>
            </a:r>
            <a:r>
              <a:rPr lang="en-US" dirty="0" smtClean="0">
                <a:latin typeface="MT Extra" pitchFamily="18" charset="2"/>
                <a:sym typeface="MT Extra" pitchFamily="18" charset="2"/>
              </a:rPr>
              <a:t></a:t>
            </a:r>
            <a:r>
              <a:rPr lang="en-US" dirty="0" smtClean="0"/>
              <a:t> fixed point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Theorem in [</a:t>
            </a:r>
            <a:r>
              <a:rPr lang="en-US" dirty="0" err="1" smtClean="0"/>
              <a:t>Benaim</a:t>
            </a:r>
            <a:r>
              <a:rPr lang="en-US" dirty="0" smtClean="0"/>
              <a:t>] says that the stochastic system for large N is close to the </a:t>
            </a:r>
            <a:r>
              <a:rPr lang="en-US" dirty="0" err="1" smtClean="0"/>
              <a:t>Birkhoff</a:t>
            </a:r>
            <a:r>
              <a:rPr lang="en-US" dirty="0" smtClean="0"/>
              <a:t> center,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i.e. the stationary regime of ODE is a good approximation of the stationary regime of stochastic system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 2: Birkhoff Center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Stationary</a:t>
            </a:r>
            <a:r>
              <a:rPr lang="fr-FR" dirty="0" smtClean="0"/>
              <a:t> </a:t>
            </a:r>
            <a:r>
              <a:rPr lang="fr-FR" dirty="0" err="1" smtClean="0"/>
              <a:t>Behaviour</a:t>
            </a:r>
            <a:r>
              <a:rPr lang="fr-FR" dirty="0" smtClean="0"/>
              <a:t> of </a:t>
            </a:r>
            <a:r>
              <a:rPr lang="fr-FR" dirty="0" err="1" smtClean="0"/>
              <a:t>Mean</a:t>
            </a:r>
            <a:r>
              <a:rPr lang="fr-FR" dirty="0" smtClean="0"/>
              <a:t> Field </a:t>
            </a:r>
            <a:r>
              <a:rPr lang="fr-FR" dirty="0" err="1" smtClean="0"/>
              <a:t>Limit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predicted</a:t>
            </a:r>
            <a:r>
              <a:rPr lang="fr-FR" dirty="0" smtClean="0"/>
              <a:t> by Structure of Markov Chain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fr-FR" sz="2400" i="1" dirty="0" smtClean="0"/>
              <a:t>M</a:t>
            </a:r>
            <a:r>
              <a:rPr lang="fr-FR" sz="2400" i="1" baseline="30000" dirty="0" smtClean="0"/>
              <a:t>N</a:t>
            </a:r>
            <a:r>
              <a:rPr lang="fr-FR" sz="2400" i="1" dirty="0" smtClean="0"/>
              <a:t>(t)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Markov </a:t>
            </a:r>
            <a:r>
              <a:rPr lang="fr-FR" sz="2400" dirty="0" err="1" smtClean="0"/>
              <a:t>chain</a:t>
            </a:r>
            <a:r>
              <a:rPr lang="fr-FR" sz="2400" dirty="0" smtClean="0"/>
              <a:t> on </a:t>
            </a:r>
            <a:br>
              <a:rPr lang="fr-FR" sz="2400" dirty="0" smtClean="0"/>
            </a:br>
            <a:r>
              <a:rPr lang="fr-FR" sz="1800" i="1" dirty="0" smtClean="0"/>
              <a:t>S</a:t>
            </a:r>
            <a:r>
              <a:rPr lang="fr-FR" sz="1800" i="1" baseline="30000" dirty="0" smtClean="0"/>
              <a:t>N</a:t>
            </a:r>
            <a:r>
              <a:rPr lang="fr-FR" sz="1800" dirty="0" smtClean="0"/>
              <a:t>={(a, b, c) ≥ 0, a + b + c =1,  a, b, c multiples of 1/N}</a:t>
            </a:r>
            <a:endParaRPr lang="fr-FR" sz="2400" dirty="0" smtClean="0"/>
          </a:p>
          <a:p>
            <a:pPr marL="381000" indent="-381000">
              <a:lnSpc>
                <a:spcPct val="90000"/>
              </a:lnSpc>
            </a:pPr>
            <a:r>
              <a:rPr lang="fr-FR" sz="2400" i="1" dirty="0" smtClean="0"/>
              <a:t>M</a:t>
            </a:r>
            <a:r>
              <a:rPr lang="fr-FR" sz="2400" i="1" baseline="30000" dirty="0" smtClean="0"/>
              <a:t>N</a:t>
            </a:r>
            <a:r>
              <a:rPr lang="fr-FR" sz="2400" i="1" dirty="0" smtClean="0"/>
              <a:t>(t)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ergodic</a:t>
            </a:r>
            <a:r>
              <a:rPr lang="fr-FR" sz="2400" dirty="0" smtClean="0"/>
              <a:t> and </a:t>
            </a:r>
            <a:r>
              <a:rPr lang="fr-FR" sz="2400" dirty="0" err="1" smtClean="0"/>
              <a:t>aperiodic</a:t>
            </a:r>
            <a:endParaRPr lang="fr-FR" sz="24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57800" y="1052513"/>
            <a:ext cx="3778250" cy="5689600"/>
          </a:xfrm>
        </p:spPr>
        <p:txBody>
          <a:bodyPr/>
          <a:lstStyle/>
          <a:p>
            <a:r>
              <a:rPr lang="fr-FR" sz="2400" dirty="0" err="1" smtClean="0"/>
              <a:t>Depending</a:t>
            </a:r>
            <a:r>
              <a:rPr lang="fr-FR" sz="2400" dirty="0" smtClean="0"/>
              <a:t> on </a:t>
            </a:r>
            <a:r>
              <a:rPr lang="fr-FR" sz="2400" dirty="0" err="1" smtClean="0"/>
              <a:t>parameter</a:t>
            </a:r>
            <a:r>
              <a:rPr lang="fr-FR" sz="2400" dirty="0" smtClean="0"/>
              <a:t>, </a:t>
            </a:r>
            <a:r>
              <a:rPr lang="fr-FR" sz="2400" dirty="0" err="1" smtClean="0"/>
              <a:t>there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or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a </a:t>
            </a:r>
            <a:r>
              <a:rPr lang="fr-FR" sz="2400" dirty="0" err="1" smtClean="0"/>
              <a:t>limit</a:t>
            </a:r>
            <a:r>
              <a:rPr lang="fr-FR" sz="2400" dirty="0" smtClean="0"/>
              <a:t> cycle for </a:t>
            </a:r>
            <a:r>
              <a:rPr lang="fr-FR" sz="2400" i="1" dirty="0" smtClean="0"/>
              <a:t>m(t)</a:t>
            </a:r>
          </a:p>
          <a:p>
            <a:endParaRPr lang="en-US" sz="2400" dirty="0"/>
          </a:p>
        </p:txBody>
      </p:sp>
      <p:pic>
        <p:nvPicPr>
          <p:cNvPr id="47108" name="Picture 5" descr="gridN200"/>
          <p:cNvPicPr>
            <a:picLocks noChangeAspect="1" noChangeArrowheads="1"/>
          </p:cNvPicPr>
          <p:nvPr/>
        </p:nvPicPr>
        <p:blipFill>
          <a:blip r:embed="rId4" cstate="print"/>
          <a:srcRect l="5772" t="5730" r="7639" b="2112"/>
          <a:stretch>
            <a:fillRect/>
          </a:stretch>
        </p:blipFill>
        <p:spPr bwMode="auto">
          <a:xfrm>
            <a:off x="0" y="2649537"/>
            <a:ext cx="5272140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133600" y="2819400"/>
            <a:ext cx="1699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i="1" dirty="0" smtClean="0"/>
              <a:t>S</a:t>
            </a:r>
            <a:r>
              <a:rPr lang="fr-FR" i="1" baseline="30000" dirty="0" smtClean="0"/>
              <a:t>N</a:t>
            </a:r>
            <a:r>
              <a:rPr lang="fr-FR" dirty="0" smtClean="0"/>
              <a:t> </a:t>
            </a:r>
            <a:r>
              <a:rPr lang="fr-FR" dirty="0"/>
              <a:t>(for </a:t>
            </a:r>
            <a:r>
              <a:rPr lang="fr-FR" i="1" dirty="0"/>
              <a:t>N</a:t>
            </a:r>
            <a:r>
              <a:rPr lang="fr-FR" dirty="0"/>
              <a:t> = 200)</a:t>
            </a: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H="1">
            <a:off x="2406650" y="3186113"/>
            <a:ext cx="371475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743" t="46672" r="5443"/>
          <a:stretch>
            <a:fillRect/>
          </a:stretch>
        </p:blipFill>
        <p:spPr bwMode="auto">
          <a:xfrm>
            <a:off x="6553200" y="2362200"/>
            <a:ext cx="2268580" cy="2351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 l="49266" t="50269" r="2475"/>
          <a:stretch>
            <a:fillRect/>
          </a:stretch>
        </p:blipFill>
        <p:spPr bwMode="auto">
          <a:xfrm>
            <a:off x="6535554" y="4648200"/>
            <a:ext cx="2276717" cy="2246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67400" y="37338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dirty="0" smtClean="0"/>
              <a:t>h = 0.3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50292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dirty="0" smtClean="0"/>
              <a:t>h = 0.1</a:t>
            </a:r>
            <a:endParaRPr lang="en-US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802.11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Heterogeneous</a:t>
            </a:r>
            <a:r>
              <a:rPr lang="fr-CH" dirty="0" smtClean="0"/>
              <a:t> </a:t>
            </a:r>
            <a:r>
              <a:rPr lang="fr-CH" dirty="0" err="1" smtClean="0"/>
              <a:t>Nodes</a:t>
            </a:r>
            <a:endParaRPr lang="fr-CH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79388" y="2325137"/>
            <a:ext cx="4351337" cy="31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400" dirty="0" smtClean="0"/>
              <a:t>[Cho et al, 2010]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err="1" smtClean="0"/>
              <a:t>Two</a:t>
            </a:r>
            <a:r>
              <a:rPr lang="fr-CH" sz="2400" dirty="0" smtClean="0"/>
              <a:t> classes of </a:t>
            </a:r>
            <a:r>
              <a:rPr lang="fr-CH" sz="2400" dirty="0" err="1" smtClean="0"/>
              <a:t>nodes</a:t>
            </a:r>
            <a:r>
              <a:rPr lang="fr-CH" sz="2400" dirty="0" smtClean="0"/>
              <a:t> </a:t>
            </a:r>
            <a:r>
              <a:rPr lang="fr-CH" sz="2400" dirty="0" err="1" smtClean="0"/>
              <a:t>with</a:t>
            </a:r>
            <a:r>
              <a:rPr lang="fr-CH" sz="2400" dirty="0" smtClean="0"/>
              <a:t> </a:t>
            </a:r>
            <a:r>
              <a:rPr lang="fr-CH" sz="2400" dirty="0" err="1" smtClean="0"/>
              <a:t>heterogeneous</a:t>
            </a:r>
            <a:r>
              <a:rPr lang="fr-CH" sz="2400" dirty="0" smtClean="0"/>
              <a:t> </a:t>
            </a:r>
            <a:r>
              <a:rPr lang="fr-CH" sz="2400" dirty="0" err="1" smtClean="0"/>
              <a:t>parameters</a:t>
            </a:r>
            <a:r>
              <a:rPr lang="fr-CH" sz="2400" dirty="0" smtClean="0"/>
              <a:t> (</a:t>
            </a:r>
            <a:r>
              <a:rPr lang="fr-CH" sz="2400" dirty="0" err="1" smtClean="0"/>
              <a:t>restransmission</a:t>
            </a:r>
            <a:r>
              <a:rPr lang="fr-CH" sz="2400" dirty="0" smtClean="0"/>
              <a:t> </a:t>
            </a:r>
            <a:r>
              <a:rPr lang="fr-CH" sz="2400" dirty="0" err="1" smtClean="0"/>
              <a:t>probability</a:t>
            </a:r>
            <a:r>
              <a:rPr lang="fr-CH" sz="2400" dirty="0" smtClean="0"/>
              <a:t>)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err="1" smtClean="0"/>
              <a:t>Fixed</a:t>
            </a:r>
            <a:r>
              <a:rPr lang="fr-CH" sz="2400" dirty="0" smtClean="0"/>
              <a:t> point </a:t>
            </a:r>
            <a:r>
              <a:rPr lang="fr-CH" sz="2400" dirty="0" err="1" smtClean="0"/>
              <a:t>equation</a:t>
            </a:r>
            <a:r>
              <a:rPr lang="fr-CH" sz="2400" dirty="0" smtClean="0"/>
              <a:t> has a unique solution, but </a:t>
            </a:r>
            <a:r>
              <a:rPr lang="fr-CH" sz="2400" dirty="0" err="1" smtClean="0"/>
              <a:t>this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not the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</a:t>
            </a:r>
            <a:r>
              <a:rPr lang="fr-CH" sz="2400" dirty="0" err="1" smtClean="0"/>
              <a:t>proba</a:t>
            </a: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>There </a:t>
            </a:r>
            <a:r>
              <a:rPr lang="fr-CH" sz="2400" dirty="0" err="1" smtClean="0"/>
              <a:t>is</a:t>
            </a:r>
            <a:r>
              <a:rPr lang="fr-CH" sz="2400" dirty="0" smtClean="0"/>
              <a:t> a </a:t>
            </a:r>
            <a:r>
              <a:rPr lang="fr-CH" sz="2400" dirty="0" err="1" smtClean="0"/>
              <a:t>limit</a:t>
            </a:r>
            <a:r>
              <a:rPr lang="fr-CH" sz="2400" dirty="0" smtClean="0"/>
              <a:t> cycle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0000"/>
                </a:solidFill>
              </a:rPr>
              <a:t>model</a:t>
            </a:r>
            <a:r>
              <a:rPr lang="en-US" sz="2400" dirty="0" smtClean="0"/>
              <a:t> introduced in Physics</a:t>
            </a:r>
          </a:p>
          <a:p>
            <a:pPr lvl="1"/>
            <a:r>
              <a:rPr lang="en-US" sz="2000" dirty="0" smtClean="0"/>
              <a:t>interaction between </a:t>
            </a:r>
            <a:r>
              <a:rPr lang="en-US" sz="2000" i="1" dirty="0" smtClean="0"/>
              <a:t>particles</a:t>
            </a:r>
            <a:r>
              <a:rPr lang="en-US" sz="2000" dirty="0" smtClean="0"/>
              <a:t> is via distribution of states of all particle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An </a:t>
            </a:r>
            <a:r>
              <a:rPr lang="en-US" sz="2400" i="1" dirty="0" smtClean="0">
                <a:solidFill>
                  <a:srgbClr val="FF0000"/>
                </a:solidFill>
              </a:rPr>
              <a:t>approximation</a:t>
            </a:r>
            <a:r>
              <a:rPr lang="en-US" sz="2400" i="1" dirty="0" smtClean="0"/>
              <a:t>  </a:t>
            </a:r>
            <a:r>
              <a:rPr lang="en-US" sz="2400" dirty="0" smtClean="0"/>
              <a:t> method for a large collection of particles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dirty="0" smtClean="0"/>
              <a:t>assumes </a:t>
            </a:r>
            <a:r>
              <a:rPr lang="en-US" sz="2000" i="1" dirty="0" smtClean="0">
                <a:solidFill>
                  <a:srgbClr val="FF0000"/>
                </a:solidFill>
              </a:rPr>
              <a:t>independence</a:t>
            </a:r>
            <a:r>
              <a:rPr lang="en-US" sz="2000" dirty="0" smtClean="0"/>
              <a:t> in the master equation</a:t>
            </a:r>
            <a:endParaRPr lang="fr-CH" sz="2000" i="1" dirty="0" smtClean="0"/>
          </a:p>
          <a:p>
            <a:pPr lvl="1"/>
            <a:endParaRPr lang="fr-CH" sz="2000" i="1" dirty="0" smtClean="0"/>
          </a:p>
          <a:p>
            <a:r>
              <a:rPr lang="fr-CH" sz="2400" dirty="0" err="1" smtClean="0"/>
              <a:t>Why</a:t>
            </a:r>
            <a:r>
              <a:rPr lang="fr-CH" sz="2400" dirty="0" smtClean="0"/>
              <a:t> do </a:t>
            </a:r>
            <a:r>
              <a:rPr lang="fr-CH" sz="2400" dirty="0" err="1" smtClean="0"/>
              <a:t>we</a:t>
            </a:r>
            <a:r>
              <a:rPr lang="fr-CH" sz="2400" dirty="0" smtClean="0"/>
              <a:t> care in information and communication </a:t>
            </a:r>
            <a:r>
              <a:rPr lang="fr-CH" sz="2400" dirty="0" err="1" smtClean="0"/>
              <a:t>systems</a:t>
            </a:r>
            <a:r>
              <a:rPr lang="fr-CH" sz="2400" dirty="0" smtClean="0"/>
              <a:t> ?</a:t>
            </a:r>
          </a:p>
          <a:p>
            <a:pPr lvl="1"/>
            <a:r>
              <a:rPr lang="fr-CH" sz="2000" dirty="0" smtClean="0"/>
              <a:t>Model interaction of </a:t>
            </a:r>
            <a:r>
              <a:rPr lang="fr-CH" sz="2000" dirty="0" err="1" smtClean="0"/>
              <a:t>many</a:t>
            </a:r>
            <a:r>
              <a:rPr lang="fr-CH" sz="2000" dirty="0" smtClean="0"/>
              <a:t> </a:t>
            </a:r>
            <a:r>
              <a:rPr lang="fr-CH" sz="2000" dirty="0" err="1" smtClean="0"/>
              <a:t>objects</a:t>
            </a:r>
            <a:r>
              <a:rPr lang="fr-CH" sz="2000" dirty="0" smtClean="0"/>
              <a:t>: </a:t>
            </a:r>
          </a:p>
          <a:p>
            <a:pPr lvl="1"/>
            <a:r>
              <a:rPr lang="fr-CH" sz="2000" dirty="0" err="1" smtClean="0"/>
              <a:t>Distributed</a:t>
            </a:r>
            <a:r>
              <a:rPr lang="fr-CH" sz="2000" dirty="0" smtClean="0"/>
              <a:t> </a:t>
            </a:r>
            <a:r>
              <a:rPr lang="fr-CH" sz="2000" dirty="0" err="1" smtClean="0"/>
              <a:t>systems</a:t>
            </a:r>
            <a:r>
              <a:rPr lang="fr-CH" sz="2000" dirty="0" smtClean="0"/>
              <a:t>, communication </a:t>
            </a:r>
            <a:r>
              <a:rPr lang="fr-CH" sz="2000" dirty="0" err="1" smtClean="0"/>
              <a:t>protocols</a:t>
            </a:r>
            <a:r>
              <a:rPr lang="fr-CH" sz="2000" dirty="0" smtClean="0"/>
              <a:t>, </a:t>
            </a:r>
            <a:r>
              <a:rPr lang="fr-CH" sz="2000" dirty="0" err="1" smtClean="0"/>
              <a:t>game</a:t>
            </a:r>
            <a:r>
              <a:rPr lang="fr-CH" sz="2000" dirty="0" smtClean="0"/>
              <a:t> </a:t>
            </a:r>
            <a:r>
              <a:rPr lang="fr-CH" sz="2000" dirty="0" err="1" smtClean="0"/>
              <a:t>theory</a:t>
            </a:r>
            <a:r>
              <a:rPr lang="fr-CH" sz="2000" dirty="0" smtClean="0"/>
              <a:t>, self-</a:t>
            </a:r>
            <a:r>
              <a:rPr lang="fr-CH" sz="2000" dirty="0" err="1" smtClean="0"/>
              <a:t>organized</a:t>
            </a:r>
            <a:r>
              <a:rPr lang="fr-CH" sz="2000" dirty="0" smtClean="0"/>
              <a:t> </a:t>
            </a:r>
            <a:r>
              <a:rPr lang="fr-CH" sz="2000" dirty="0" err="1" smtClean="0"/>
              <a:t>systems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 </a:t>
            </a:r>
            <a:r>
              <a:rPr lang="fr-CH" dirty="0" err="1" smtClean="0"/>
              <a:t>Result</a:t>
            </a:r>
            <a:r>
              <a:rPr lang="fr-CH" dirty="0" smtClean="0"/>
              <a:t> 3: In the </a:t>
            </a:r>
            <a:r>
              <a:rPr lang="fr-CH" dirty="0" err="1" smtClean="0"/>
              <a:t>Reversible</a:t>
            </a:r>
            <a:r>
              <a:rPr lang="fr-CH" dirty="0" smtClean="0"/>
              <a:t> Case, the </a:t>
            </a:r>
            <a:r>
              <a:rPr lang="fr-CH" dirty="0" err="1" smtClean="0"/>
              <a:t>Fixed</a:t>
            </a:r>
            <a:r>
              <a:rPr lang="fr-CH" dirty="0" smtClean="0"/>
              <a:t> Point </a:t>
            </a:r>
            <a:r>
              <a:rPr lang="fr-CH" dirty="0" err="1" smtClean="0"/>
              <a:t>Method</a:t>
            </a:r>
            <a:r>
              <a:rPr lang="fr-CH" dirty="0" smtClean="0"/>
              <a:t> </a:t>
            </a:r>
            <a:r>
              <a:rPr lang="fr-CH" dirty="0" err="1" smtClean="0"/>
              <a:t>Always</a:t>
            </a:r>
            <a:r>
              <a:rPr lang="fr-CH" dirty="0" smtClean="0"/>
              <a:t> Works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66800"/>
                <a:ext cx="7086600" cy="5675313"/>
              </a:xfrm>
            </p:spPr>
            <p:txBody>
              <a:bodyPr/>
              <a:lstStyle/>
              <a:p>
                <a:r>
                  <a:rPr lang="fr-CH" sz="2400" b="1" dirty="0" err="1" smtClean="0"/>
                  <a:t>Definition</a:t>
                </a:r>
                <a:r>
                  <a:rPr lang="fr-CH" sz="2400" b="1" dirty="0" smtClean="0"/>
                  <a:t> </a:t>
                </a:r>
                <a:r>
                  <a:rPr lang="fr-CH" sz="2400" dirty="0" smtClean="0"/>
                  <a:t>Markov </a:t>
                </a:r>
                <a:r>
                  <a:rPr lang="fr-CH" sz="2400" dirty="0" err="1" smtClean="0"/>
                  <a:t>Process</a:t>
                </a:r>
                <a:r>
                  <a:rPr lang="fr-CH" sz="2400" dirty="0" smtClean="0"/>
                  <a:t> </a:t>
                </a:r>
                <a14:m>
                  <m:oMath xmlns:m="http://schemas.openxmlformats.org/officeDocument/2006/math">
                    <m:r>
                      <a:rPr lang="fr-CH" sz="2400" i="1" dirty="0" smtClean="0">
                        <a:latin typeface="Cambria Math"/>
                      </a:rPr>
                      <m:t>𝑋</m:t>
                    </m:r>
                    <m:r>
                      <a:rPr lang="fr-CH" sz="2400" i="1" dirty="0" smtClean="0">
                        <a:latin typeface="Cambria Math"/>
                      </a:rPr>
                      <m:t>(</m:t>
                    </m:r>
                    <m:r>
                      <a:rPr lang="fr-CH" sz="2400" i="1" dirty="0" smtClean="0">
                        <a:latin typeface="Cambria Math"/>
                      </a:rPr>
                      <m:t>𝑡</m:t>
                    </m:r>
                    <m:r>
                      <a:rPr lang="fr-CH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CH" sz="2400" dirty="0" smtClean="0"/>
                  <a:t> on </a:t>
                </a:r>
                <a:r>
                  <a:rPr lang="fr-CH" sz="2400" dirty="0" err="1" smtClean="0"/>
                  <a:t>enumerable</a:t>
                </a:r>
                <a:r>
                  <a:rPr lang="fr-CH" sz="2400" dirty="0" smtClean="0"/>
                  <a:t> state </a:t>
                </a:r>
                <a:r>
                  <a:rPr lang="fr-CH" sz="2400" i="1" dirty="0" smtClean="0"/>
                  <a:t>E </a:t>
                </a:r>
                <a:r>
                  <a:rPr lang="fr-CH" sz="2400" dirty="0" err="1" smtClean="0"/>
                  <a:t>space</a:t>
                </a:r>
                <a:r>
                  <a:rPr lang="fr-CH" sz="2400" dirty="0" smtClean="0"/>
                  <a:t>, </a:t>
                </a:r>
                <a:r>
                  <a:rPr lang="fr-CH" sz="2400" dirty="0" err="1" smtClean="0"/>
                  <a:t>with</a:t>
                </a:r>
                <a:r>
                  <a:rPr lang="fr-CH" sz="2400" dirty="0" smtClean="0"/>
                  <a:t> transition rates </a:t>
                </a:r>
                <a:r>
                  <a:rPr lang="fr-CH" sz="2400" i="1" dirty="0" smtClean="0"/>
                  <a:t>q(</a:t>
                </a:r>
                <a:r>
                  <a:rPr lang="fr-CH" sz="2400" i="1" dirty="0" err="1" smtClean="0"/>
                  <a:t>i,j</a:t>
                </a:r>
                <a:r>
                  <a:rPr lang="fr-CH" sz="2400" i="1" dirty="0" smtClean="0"/>
                  <a:t>)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is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reversible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iff</a:t>
                </a:r>
                <a:r>
                  <a:rPr lang="fr-CH" sz="2400" dirty="0" smtClean="0"/>
                  <a:t> </a:t>
                </a:r>
              </a:p>
              <a:p>
                <a:pPr marL="800100" lvl="1" indent="-342900">
                  <a:buNone/>
                </a:pPr>
                <a:r>
                  <a:rPr lang="fr-CH" sz="2400" dirty="0" smtClean="0"/>
                  <a:t>1. </a:t>
                </a:r>
                <a:r>
                  <a:rPr lang="fr-CH" sz="2400" dirty="0" err="1" smtClean="0"/>
                  <a:t>it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is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ergodic</a:t>
                </a:r>
                <a:r>
                  <a:rPr lang="fr-CH" sz="2400" dirty="0" smtClean="0"/>
                  <a:t>  2. 	</a:t>
                </a:r>
                <a:r>
                  <a:rPr lang="fr-CH" sz="2400" i="1" dirty="0" smtClean="0"/>
                  <a:t>p(i) q(</a:t>
                </a:r>
                <a:r>
                  <a:rPr lang="fr-CH" sz="2400" i="1" dirty="0" err="1" smtClean="0"/>
                  <a:t>i,j</a:t>
                </a:r>
                <a:r>
                  <a:rPr lang="fr-CH" sz="2400" i="1" dirty="0" smtClean="0"/>
                  <a:t>) </a:t>
                </a:r>
                <a:r>
                  <a:rPr lang="fr-CH" sz="2400" dirty="0" smtClean="0"/>
                  <a:t>=</a:t>
                </a:r>
                <a:r>
                  <a:rPr lang="fr-CH" sz="2400" i="1" dirty="0" smtClean="0"/>
                  <a:t> p(j) q(</a:t>
                </a:r>
                <a:r>
                  <a:rPr lang="fr-CH" sz="2400" i="1" dirty="0" err="1" smtClean="0"/>
                  <a:t>j,i</a:t>
                </a:r>
                <a:r>
                  <a:rPr lang="fr-CH" sz="2400" i="1" dirty="0" smtClean="0"/>
                  <a:t>)</a:t>
                </a:r>
                <a:r>
                  <a:rPr lang="fr-CH" sz="2400" dirty="0" smtClean="0"/>
                  <a:t> for </a:t>
                </a:r>
                <a:r>
                  <a:rPr lang="fr-CH" sz="2400" dirty="0" err="1" smtClean="0"/>
                  <a:t>some</a:t>
                </a:r>
                <a:r>
                  <a:rPr lang="fr-CH" sz="2400" dirty="0" smtClean="0"/>
                  <a:t> </a:t>
                </a:r>
                <a:r>
                  <a:rPr lang="fr-CH" sz="2400" i="1" dirty="0" smtClean="0"/>
                  <a:t>p</a:t>
                </a:r>
              </a:p>
              <a:p>
                <a:endParaRPr lang="fr-CH" sz="2400" dirty="0" smtClean="0"/>
              </a:p>
              <a:p>
                <a:endParaRPr lang="fr-CH" sz="2400" dirty="0" smtClean="0"/>
              </a:p>
              <a:p>
                <a:endParaRPr lang="fr-CH" sz="2400" dirty="0" smtClean="0"/>
              </a:p>
              <a:p>
                <a:endParaRPr lang="fr-CH" sz="2400" dirty="0" smtClean="0"/>
              </a:p>
              <a:p>
                <a:pPr>
                  <a:buNone/>
                </a:pPr>
                <a:endParaRPr lang="fr-CH" sz="2400" dirty="0" smtClean="0"/>
              </a:p>
              <a:p>
                <a:r>
                  <a:rPr lang="fr-CH" sz="2400" dirty="0" err="1" smtClean="0"/>
                  <a:t>Stationary</a:t>
                </a:r>
                <a:r>
                  <a:rPr lang="fr-CH" sz="2400" dirty="0" smtClean="0"/>
                  <a:t> points = </a:t>
                </a:r>
                <a:r>
                  <a:rPr lang="fr-CH" sz="2400" dirty="0" err="1" smtClean="0"/>
                  <a:t>fixed</a:t>
                </a:r>
                <a:r>
                  <a:rPr lang="fr-CH" sz="2400" dirty="0" smtClean="0"/>
                  <a:t> points </a:t>
                </a:r>
              </a:p>
              <a:p>
                <a:r>
                  <a:rPr lang="fr-CH" sz="2400" dirty="0" smtClean="0"/>
                  <a:t>If </a:t>
                </a:r>
                <a:r>
                  <a:rPr lang="fr-CH" sz="2400" dirty="0" err="1" smtClean="0"/>
                  <a:t>process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with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finite</a:t>
                </a:r>
                <a:r>
                  <a:rPr lang="fr-CH" sz="2400" dirty="0" smtClean="0"/>
                  <a:t> </a:t>
                </a:r>
                <a:r>
                  <a:rPr lang="fr-CH" sz="2400" i="1" dirty="0" smtClean="0"/>
                  <a:t>N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is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reversible</a:t>
                </a:r>
                <a:r>
                  <a:rPr lang="fr-CH" sz="2400" dirty="0" smtClean="0"/>
                  <a:t>, the </a:t>
                </a:r>
                <a:r>
                  <a:rPr lang="fr-CH" sz="2400" dirty="0" err="1" smtClean="0"/>
                  <a:t>stationary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behaviour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is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determined</a:t>
                </a:r>
                <a:r>
                  <a:rPr lang="fr-CH" sz="2400" dirty="0" smtClean="0"/>
                  <a:t> </a:t>
                </a:r>
                <a:r>
                  <a:rPr lang="fr-CH" sz="2400" dirty="0" err="1" smtClean="0"/>
                  <a:t>only</a:t>
                </a:r>
                <a:r>
                  <a:rPr lang="fr-CH" sz="2400" dirty="0" smtClean="0"/>
                  <a:t> by </a:t>
                </a:r>
                <a:r>
                  <a:rPr lang="fr-CH" sz="2400" dirty="0" err="1" smtClean="0"/>
                  <a:t>fixed</a:t>
                </a:r>
                <a:r>
                  <a:rPr lang="fr-CH" sz="2400" dirty="0" smtClean="0"/>
                  <a:t> points.</a:t>
                </a:r>
                <a:endParaRPr lang="fr-CH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66800"/>
                <a:ext cx="7086600" cy="5675313"/>
              </a:xfrm>
              <a:blipFill rotWithShape="1">
                <a:blip r:embed="rId3"/>
                <a:stretch>
                  <a:fillRect t="-859" r="-120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066800" y="3124200"/>
            <a:ext cx="75819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Correct </a:t>
            </a:r>
            <a:r>
              <a:rPr lang="fr-CH" dirty="0" err="1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2600" y="1052513"/>
            <a:ext cx="6019800" cy="5689600"/>
          </a:xfrm>
        </p:spPr>
        <p:txBody>
          <a:bodyPr/>
          <a:lstStyle/>
          <a:p>
            <a:r>
              <a:rPr lang="fr-CH" sz="2400" dirty="0" smtClean="0"/>
              <a:t>1. </a:t>
            </a:r>
            <a:r>
              <a:rPr lang="fr-CH" sz="2400" dirty="0" err="1" smtClean="0"/>
              <a:t>Write</a:t>
            </a:r>
            <a:r>
              <a:rPr lang="fr-CH" sz="2400" dirty="0" smtClean="0"/>
              <a:t> </a:t>
            </a:r>
            <a:r>
              <a:rPr lang="fr-CH" sz="2400" dirty="0" err="1" smtClean="0"/>
              <a:t>dynamical</a:t>
            </a:r>
            <a:r>
              <a:rPr lang="fr-CH" sz="2400" dirty="0" smtClean="0"/>
              <a:t> system </a:t>
            </a:r>
            <a:r>
              <a:rPr lang="fr-CH" sz="2400" dirty="0" err="1" smtClean="0"/>
              <a:t>equations</a:t>
            </a:r>
            <a:r>
              <a:rPr lang="fr-CH" sz="2400" dirty="0" smtClean="0"/>
              <a:t>  </a:t>
            </a:r>
            <a:r>
              <a:rPr lang="fr-CH" sz="2400" i="1" dirty="0" smtClean="0">
                <a:solidFill>
                  <a:srgbClr val="FF0000"/>
                </a:solidFill>
              </a:rPr>
              <a:t>in </a:t>
            </a:r>
            <a:r>
              <a:rPr lang="fr-CH" sz="2400" i="1" dirty="0" err="1" smtClean="0">
                <a:solidFill>
                  <a:srgbClr val="FF0000"/>
                </a:solidFill>
              </a:rPr>
              <a:t>transient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regime</a:t>
            </a:r>
            <a:r>
              <a:rPr lang="fr-CH" sz="2400" dirty="0" smtClean="0"/>
              <a:t>  </a:t>
            </a:r>
          </a:p>
          <a:p>
            <a:endParaRPr lang="fr-CH" sz="2400" dirty="0" smtClean="0"/>
          </a:p>
          <a:p>
            <a:r>
              <a:rPr lang="fr-CH" sz="2400" dirty="0" smtClean="0"/>
              <a:t>2. </a:t>
            </a:r>
            <a:r>
              <a:rPr lang="fr-CH" sz="2400" dirty="0" err="1" smtClean="0"/>
              <a:t>Study</a:t>
            </a:r>
            <a:r>
              <a:rPr lang="fr-CH" sz="2400" dirty="0" smtClean="0"/>
              <a:t> the </a:t>
            </a:r>
            <a:r>
              <a:rPr lang="fr-CH" sz="2400" i="1" dirty="0" err="1" smtClean="0">
                <a:solidFill>
                  <a:srgbClr val="FF0000"/>
                </a:solidFill>
              </a:rPr>
              <a:t>stationary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regime</a:t>
            </a:r>
            <a:r>
              <a:rPr lang="fr-CH" sz="2400" i="1" dirty="0" smtClean="0">
                <a:solidFill>
                  <a:srgbClr val="FF0000"/>
                </a:solidFill>
              </a:rPr>
              <a:t> of </a:t>
            </a:r>
            <a:r>
              <a:rPr lang="fr-CH" sz="2400" dirty="0" err="1" smtClean="0">
                <a:solidFill>
                  <a:schemeClr val="bg2">
                    <a:lumMod val="75000"/>
                  </a:schemeClr>
                </a:solidFill>
              </a:rPr>
              <a:t>dynamical</a:t>
            </a:r>
            <a:r>
              <a:rPr lang="fr-CH" sz="2400" dirty="0" smtClean="0">
                <a:solidFill>
                  <a:schemeClr val="bg2">
                    <a:lumMod val="75000"/>
                  </a:schemeClr>
                </a:solidFill>
              </a:rPr>
              <a:t> system</a:t>
            </a:r>
          </a:p>
          <a:p>
            <a:pPr lvl="1"/>
            <a:r>
              <a:rPr lang="fr-CH" sz="2000" b="1" dirty="0" smtClean="0"/>
              <a:t>if</a:t>
            </a:r>
            <a:r>
              <a:rPr lang="fr-CH" sz="2000" dirty="0" smtClean="0"/>
              <a:t> converges to unique </a:t>
            </a:r>
            <a:r>
              <a:rPr lang="fr-CH" sz="2000" dirty="0" err="1" smtClean="0"/>
              <a:t>stationary</a:t>
            </a:r>
            <a:r>
              <a:rPr lang="fr-CH" sz="2000" dirty="0" smtClean="0"/>
              <a:t> point </a:t>
            </a:r>
            <a:r>
              <a:rPr lang="fr-CH" sz="2000" i="1" dirty="0" smtClean="0"/>
              <a:t>m*</a:t>
            </a:r>
            <a:r>
              <a:rPr lang="fr-CH" sz="2000" dirty="0" smtClean="0"/>
              <a:t> </a:t>
            </a:r>
            <a:r>
              <a:rPr lang="fr-CH" sz="2000" b="1" dirty="0" err="1" smtClean="0"/>
              <a:t>then</a:t>
            </a:r>
            <a:r>
              <a:rPr lang="fr-CH" sz="2000" dirty="0" smtClean="0"/>
              <a:t> </a:t>
            </a:r>
            <a:r>
              <a:rPr lang="fr-CH" sz="2000" dirty="0" err="1" smtClean="0"/>
              <a:t>make</a:t>
            </a:r>
            <a:r>
              <a:rPr lang="fr-CH" sz="2000" dirty="0" smtClean="0"/>
              <a:t> </a:t>
            </a:r>
            <a:r>
              <a:rPr lang="fr-CH" sz="2000" dirty="0" err="1" smtClean="0"/>
              <a:t>fixed</a:t>
            </a:r>
            <a:r>
              <a:rPr lang="fr-CH" sz="2000" dirty="0" smtClean="0"/>
              <a:t> point </a:t>
            </a:r>
            <a:r>
              <a:rPr lang="fr-CH" sz="2000" dirty="0" err="1" smtClean="0"/>
              <a:t>assumption</a:t>
            </a:r>
            <a:endParaRPr lang="fr-CH" sz="2000" dirty="0" smtClean="0"/>
          </a:p>
          <a:p>
            <a:pPr lvl="1"/>
            <a:r>
              <a:rPr lang="fr-CH" sz="2000" b="1" dirty="0" err="1" smtClean="0"/>
              <a:t>else</a:t>
            </a:r>
            <a:r>
              <a:rPr lang="fr-CH" sz="2000" dirty="0" smtClean="0"/>
              <a:t> </a:t>
            </a:r>
            <a:r>
              <a:rPr lang="fr-CH" sz="2000" dirty="0" err="1" smtClean="0"/>
              <a:t>objects</a:t>
            </a:r>
            <a:r>
              <a:rPr lang="fr-CH" sz="2000" dirty="0" smtClean="0"/>
              <a:t> are </a:t>
            </a:r>
            <a:r>
              <a:rPr lang="fr-CH" sz="2000" dirty="0" err="1" smtClean="0"/>
              <a:t>coupled</a:t>
            </a:r>
            <a:r>
              <a:rPr lang="fr-CH" sz="2000" dirty="0" smtClean="0"/>
              <a:t> in </a:t>
            </a:r>
            <a:r>
              <a:rPr lang="fr-CH" sz="2000" dirty="0" err="1" smtClean="0"/>
              <a:t>stationary</a:t>
            </a:r>
            <a:r>
              <a:rPr lang="fr-CH" sz="2000" dirty="0" smtClean="0"/>
              <a:t> </a:t>
            </a:r>
            <a:r>
              <a:rPr lang="fr-CH" sz="2000" dirty="0" err="1" smtClean="0"/>
              <a:t>regime</a:t>
            </a:r>
            <a:r>
              <a:rPr lang="fr-CH" sz="2000" dirty="0" smtClean="0"/>
              <a:t> by </a:t>
            </a:r>
            <a:r>
              <a:rPr lang="fr-CH" sz="2000" dirty="0" err="1" smtClean="0"/>
              <a:t>mean</a:t>
            </a:r>
            <a:r>
              <a:rPr lang="fr-CH" sz="2000" dirty="0" smtClean="0"/>
              <a:t> </a:t>
            </a:r>
            <a:r>
              <a:rPr lang="fr-CH" sz="2000" dirty="0" err="1" smtClean="0"/>
              <a:t>field</a:t>
            </a:r>
            <a:r>
              <a:rPr lang="fr-CH" sz="2000" dirty="0" smtClean="0"/>
              <a:t> </a:t>
            </a:r>
            <a:r>
              <a:rPr lang="fr-CH" sz="2000" dirty="0" err="1" smtClean="0"/>
              <a:t>limit</a:t>
            </a:r>
            <a:r>
              <a:rPr lang="fr-CH" sz="2000" dirty="0" smtClean="0"/>
              <a:t> </a:t>
            </a:r>
            <a:r>
              <a:rPr lang="fr-CH" sz="2000" i="1" dirty="0" smtClean="0"/>
              <a:t>m(t)</a:t>
            </a:r>
            <a:r>
              <a:rPr lang="fr-CH" sz="2000" dirty="0" smtClean="0"/>
              <a:t> </a:t>
            </a:r>
          </a:p>
          <a:p>
            <a:pPr lvl="1"/>
            <a:endParaRPr lang="fr-CH" sz="2000" dirty="0" smtClean="0"/>
          </a:p>
          <a:p>
            <a:r>
              <a:rPr lang="fr-CH" sz="2400" dirty="0" smtClean="0"/>
              <a:t>Hard to </a:t>
            </a:r>
            <a:r>
              <a:rPr lang="fr-CH" sz="2400" dirty="0" err="1" smtClean="0"/>
              <a:t>predict</a:t>
            </a:r>
            <a:r>
              <a:rPr lang="fr-CH" sz="2400" dirty="0" smtClean="0"/>
              <a:t> </a:t>
            </a:r>
            <a:r>
              <a:rPr lang="fr-CH" sz="2400" dirty="0" err="1" smtClean="0"/>
              <a:t>outcome</a:t>
            </a:r>
            <a:r>
              <a:rPr lang="fr-CH" sz="2400" dirty="0" smtClean="0"/>
              <a:t> of 2 </a:t>
            </a:r>
            <a:r>
              <a:rPr lang="fr-CH" dirty="0" smtClean="0"/>
              <a:t>(</a:t>
            </a:r>
            <a:r>
              <a:rPr lang="fr-CH" dirty="0" err="1" smtClean="0"/>
              <a:t>except</a:t>
            </a:r>
            <a:r>
              <a:rPr lang="fr-CH" dirty="0" smtClean="0"/>
              <a:t> for </a:t>
            </a:r>
            <a:r>
              <a:rPr lang="fr-CH" dirty="0" err="1" smtClean="0"/>
              <a:t>reversible</a:t>
            </a:r>
            <a:r>
              <a:rPr lang="fr-CH" dirty="0" smtClean="0"/>
              <a:t> case)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models</a:t>
            </a:r>
            <a:r>
              <a:rPr lang="fr-CH" sz="2400" dirty="0" smtClean="0"/>
              <a:t> are </a:t>
            </a:r>
            <a:r>
              <a:rPr lang="fr-CH" sz="2400" dirty="0" err="1" smtClean="0"/>
              <a:t>frequent</a:t>
            </a:r>
            <a:r>
              <a:rPr lang="fr-CH" sz="2400" dirty="0" smtClean="0"/>
              <a:t> in large </a:t>
            </a:r>
            <a:r>
              <a:rPr lang="fr-CH" sz="2400" dirty="0" err="1" smtClean="0"/>
              <a:t>scale</a:t>
            </a:r>
            <a:r>
              <a:rPr lang="fr-CH" sz="2400" dirty="0" smtClean="0"/>
              <a:t> </a:t>
            </a:r>
            <a:r>
              <a:rPr lang="fr-CH" sz="2400" dirty="0" err="1" smtClean="0"/>
              <a:t>systems</a:t>
            </a:r>
            <a:r>
              <a:rPr lang="fr-CH" sz="2400" dirty="0" smtClean="0"/>
              <a:t/>
            </a:r>
            <a:br>
              <a:rPr lang="fr-CH" sz="2400" dirty="0" smtClean="0"/>
            </a:br>
            <a:endParaRPr lang="fr-CH" sz="2400" dirty="0" smtClean="0"/>
          </a:p>
          <a:p>
            <a:r>
              <a:rPr lang="fr-CH" sz="2400" dirty="0" err="1" smtClean="0"/>
              <a:t>Validity</a:t>
            </a:r>
            <a:r>
              <a:rPr lang="fr-CH" sz="2400" dirty="0" smtClean="0"/>
              <a:t> of </a:t>
            </a:r>
            <a:r>
              <a:rPr lang="fr-CH" sz="2400" dirty="0" err="1" smtClean="0"/>
              <a:t>approach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often</a:t>
            </a:r>
            <a:r>
              <a:rPr lang="fr-CH" sz="2400" dirty="0" smtClean="0"/>
              <a:t> simple by inspection</a:t>
            </a:r>
          </a:p>
          <a:p>
            <a:endParaRPr lang="fr-CH" sz="2400" dirty="0" smtClean="0"/>
          </a:p>
          <a:p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both</a:t>
            </a:r>
            <a:endParaRPr lang="fr-CH" sz="2400" dirty="0" smtClean="0"/>
          </a:p>
          <a:p>
            <a:pPr lvl="1"/>
            <a:r>
              <a:rPr lang="fr-CH" sz="2200" dirty="0" smtClean="0"/>
              <a:t>ODE for </a:t>
            </a:r>
            <a:r>
              <a:rPr lang="fr-CH" sz="2200" dirty="0" err="1" smtClean="0"/>
              <a:t>fluid</a:t>
            </a:r>
            <a:r>
              <a:rPr lang="fr-CH" sz="2200" dirty="0" smtClean="0"/>
              <a:t> </a:t>
            </a:r>
            <a:r>
              <a:rPr lang="fr-CH" sz="2200" dirty="0" err="1" smtClean="0"/>
              <a:t>limit</a:t>
            </a:r>
            <a:endParaRPr lang="fr-CH" sz="2200" dirty="0" smtClean="0"/>
          </a:p>
          <a:p>
            <a:pPr lvl="1"/>
            <a:r>
              <a:rPr lang="fr-CH" sz="2200" dirty="0" err="1" smtClean="0"/>
              <a:t>Fast</a:t>
            </a:r>
            <a:r>
              <a:rPr lang="fr-CH" sz="2200" dirty="0" smtClean="0"/>
              <a:t> simulation </a:t>
            </a:r>
            <a:r>
              <a:rPr lang="fr-CH" sz="2200" dirty="0" err="1" smtClean="0"/>
              <a:t>using</a:t>
            </a:r>
            <a:r>
              <a:rPr lang="fr-CH" sz="2200" dirty="0" smtClean="0"/>
              <a:t> </a:t>
            </a:r>
            <a:r>
              <a:rPr lang="fr-CH" sz="2200" dirty="0" err="1" smtClean="0"/>
              <a:t>decoupling</a:t>
            </a:r>
            <a:r>
              <a:rPr lang="fr-CH" sz="2200" dirty="0" smtClean="0"/>
              <a:t> </a:t>
            </a:r>
            <a:r>
              <a:rPr lang="fr-CH" sz="2200" dirty="0" err="1" smtClean="0"/>
              <a:t>assumption</a:t>
            </a:r>
            <a:endParaRPr lang="fr-CH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r>
              <a:rPr lang="fr-CH" sz="2400" dirty="0" smtClean="0"/>
              <a:t> </a:t>
            </a:r>
            <a:r>
              <a:rPr lang="fr-CH" sz="2400" dirty="0" err="1" smtClean="0"/>
              <a:t>holds</a:t>
            </a:r>
            <a:r>
              <a:rPr lang="fr-CH" sz="2400" dirty="0" smtClean="0"/>
              <a:t> </a:t>
            </a:r>
            <a:r>
              <a:rPr lang="fr-CH" sz="2400" dirty="0" err="1" smtClean="0"/>
              <a:t>at</a:t>
            </a:r>
            <a:r>
              <a:rPr lang="fr-CH" sz="2400" dirty="0" smtClean="0"/>
              <a:t> </a:t>
            </a:r>
            <a:r>
              <a:rPr lang="fr-CH" sz="2400" dirty="0" err="1" smtClean="0"/>
              <a:t>finite</a:t>
            </a:r>
            <a:r>
              <a:rPr lang="fr-CH" sz="2400" dirty="0" smtClean="0"/>
              <a:t> horizon; </a:t>
            </a:r>
            <a:r>
              <a:rPr lang="fr-CH" sz="2400" dirty="0" err="1" smtClean="0"/>
              <a:t>may</a:t>
            </a:r>
            <a:r>
              <a:rPr lang="fr-CH" sz="2400" dirty="0" smtClean="0"/>
              <a:t> not </a:t>
            </a:r>
            <a:r>
              <a:rPr lang="fr-CH" sz="2400" dirty="0" err="1" smtClean="0"/>
              <a:t>hold</a:t>
            </a:r>
            <a:r>
              <a:rPr lang="fr-CH" sz="2400" dirty="0" smtClean="0"/>
              <a:t> in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</a:t>
            </a:r>
            <a:r>
              <a:rPr lang="fr-CH" sz="2400" dirty="0" err="1" smtClean="0"/>
              <a:t>regime</a:t>
            </a:r>
            <a:r>
              <a:rPr lang="fr-CH" sz="2400" dirty="0" smtClean="0"/>
              <a:t>. </a:t>
            </a:r>
          </a:p>
          <a:p>
            <a:endParaRPr lang="fr-CH" sz="2400" dirty="0" smtClean="0"/>
          </a:p>
          <a:p>
            <a:r>
              <a:rPr lang="fr-CH" sz="2400" dirty="0" err="1" smtClean="0"/>
              <a:t>Stationary</a:t>
            </a:r>
            <a:r>
              <a:rPr lang="fr-CH" sz="2400" dirty="0" smtClean="0"/>
              <a:t> </a:t>
            </a:r>
            <a:r>
              <a:rPr lang="fr-CH" sz="2400" dirty="0" err="1" smtClean="0"/>
              <a:t>regime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more </a:t>
            </a:r>
            <a:r>
              <a:rPr lang="fr-CH" sz="2400" dirty="0" err="1" smtClean="0"/>
              <a:t>than</a:t>
            </a:r>
            <a:r>
              <a:rPr lang="fr-CH" sz="2400" dirty="0" smtClean="0"/>
              <a:t>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points, in </a:t>
            </a:r>
            <a:r>
              <a:rPr lang="fr-CH" sz="2400" dirty="0" err="1" smtClean="0"/>
              <a:t>general</a:t>
            </a:r>
            <a:endParaRPr lang="fr-CH" sz="2400" dirty="0" smtClean="0"/>
          </a:p>
          <a:p>
            <a:pPr lvl="1">
              <a:buNone/>
            </a:pPr>
            <a:r>
              <a:rPr lang="fr-CH" sz="2200" dirty="0" smtClean="0"/>
              <a:t>(</a:t>
            </a:r>
            <a:r>
              <a:rPr lang="fr-CH" sz="2200" dirty="0" err="1" smtClean="0"/>
              <a:t>except</a:t>
            </a:r>
            <a:r>
              <a:rPr lang="fr-CH" sz="2200" dirty="0" smtClean="0"/>
              <a:t> for </a:t>
            </a:r>
            <a:r>
              <a:rPr lang="fr-CH" sz="2200" dirty="0" err="1" smtClean="0"/>
              <a:t>reversible</a:t>
            </a:r>
            <a:r>
              <a:rPr lang="fr-CH" sz="2200" dirty="0" smtClean="0"/>
              <a:t> case) </a:t>
            </a:r>
            <a:endParaRPr lang="fr-CH" sz="2400" dirty="0" smtClean="0"/>
          </a:p>
          <a:p>
            <a:endParaRPr lang="fr-CH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E3FEABA-DD33-46B5-A14A-7B279F49F230}" type="slidenum">
              <a:rPr lang="en-US"/>
              <a:pPr/>
              <a:t>43</a:t>
            </a:fld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962400" y="2286000"/>
            <a:ext cx="5715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CH" sz="3600" b="1" kern="0" dirty="0" err="1" smtClean="0">
                <a:solidFill>
                  <a:srgbClr val="0099CC"/>
                </a:solidFill>
                <a:latin typeface="Calibri"/>
                <a:ea typeface="+mj-ea"/>
                <a:cs typeface="+mj-cs"/>
              </a:rPr>
              <a:t>Thank</a:t>
            </a:r>
            <a:r>
              <a:rPr lang="fr-CH" sz="3600" b="1" kern="0" dirty="0" smtClean="0">
                <a:solidFill>
                  <a:srgbClr val="0099CC"/>
                </a:solidFill>
                <a:latin typeface="Calibri"/>
                <a:ea typeface="+mj-ea"/>
                <a:cs typeface="+mj-cs"/>
              </a:rPr>
              <a:t> You …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References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t="56775"/>
          <a:stretch>
            <a:fillRect/>
          </a:stretch>
        </p:blipFill>
        <p:spPr bwMode="auto">
          <a:xfrm>
            <a:off x="1371600" y="3581400"/>
            <a:ext cx="66294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b="58065"/>
          <a:stretch>
            <a:fillRect/>
          </a:stretch>
        </p:blipFill>
        <p:spPr bwMode="auto">
          <a:xfrm>
            <a:off x="1371600" y="1104900"/>
            <a:ext cx="6629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8600"/>
            <a:ext cx="69532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9213" y="4953000"/>
            <a:ext cx="65055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6816" y="4267200"/>
            <a:ext cx="7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2</a:t>
            </a:r>
            <a:endParaRPr lang="fr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550" y="180975"/>
            <a:ext cx="643890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52550" y="1143000"/>
            <a:ext cx="626745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[Gomez-Serrano et al, 2012] Gomez-Serrano J., Graham C. and  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Boudec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J.-Y.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Bounded Confidence Model Of Opinion Dynamics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Mathematical Models and Methods in Applied Sciences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Vol. 22, Nr. 2, pp. 1150007-1--1150007-46, 2012.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CH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3013" y="219075"/>
            <a:ext cx="66579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0150" y="3838575"/>
            <a:ext cx="66484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75" y="304800"/>
            <a:ext cx="69532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Time is discrete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i="1" dirty="0" smtClean="0"/>
              <a:t>N</a:t>
            </a:r>
            <a:r>
              <a:rPr lang="en-US" sz="2400" dirty="0" smtClean="0"/>
              <a:t> objects, </a:t>
            </a:r>
            <a:r>
              <a:rPr lang="en-US" sz="2400" i="1" dirty="0" smtClean="0"/>
              <a:t>N </a:t>
            </a:r>
            <a:r>
              <a:rPr lang="en-US" sz="2400" dirty="0" smtClean="0"/>
              <a:t>large</a:t>
            </a:r>
          </a:p>
          <a:p>
            <a:pPr eaLnBrk="1" hangingPunct="1"/>
            <a:r>
              <a:rPr lang="en-US" sz="2400" dirty="0" smtClean="0"/>
              <a:t>Object </a:t>
            </a:r>
            <a:r>
              <a:rPr lang="en-US" sz="2400" i="1" dirty="0" smtClean="0"/>
              <a:t>n</a:t>
            </a:r>
            <a:r>
              <a:rPr lang="en-US" sz="2400" dirty="0" smtClean="0"/>
              <a:t> has state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(t)</a:t>
            </a:r>
          </a:p>
          <a:p>
            <a:pPr eaLnBrk="1" hangingPunct="1"/>
            <a:r>
              <a:rPr lang="en-US" sz="2400" i="1" dirty="0" smtClean="0"/>
              <a:t>(X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(t), …, 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(t)) </a:t>
            </a:r>
            <a:r>
              <a:rPr lang="en-US" sz="2400" dirty="0" smtClean="0"/>
              <a:t>is Markov</a:t>
            </a:r>
          </a:p>
          <a:p>
            <a:pPr eaLnBrk="1" hangingPunct="1"/>
            <a:endParaRPr lang="fr-CH" dirty="0" smtClean="0"/>
          </a:p>
          <a:p>
            <a:pPr eaLnBrk="1" hangingPunct="1"/>
            <a:r>
              <a:rPr lang="fr-CH" dirty="0" err="1" smtClean="0"/>
              <a:t>Objects</a:t>
            </a:r>
            <a:r>
              <a:rPr lang="fr-CH" dirty="0" smtClean="0"/>
              <a:t> are observable </a:t>
            </a:r>
            <a:r>
              <a:rPr lang="fr-CH" dirty="0" err="1" smtClean="0"/>
              <a:t>only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r>
              <a:rPr lang="fr-CH" dirty="0" smtClean="0"/>
              <a:t> </a:t>
            </a:r>
            <a:r>
              <a:rPr lang="fr-CH" dirty="0" err="1" smtClean="0"/>
              <a:t>their</a:t>
            </a:r>
            <a:r>
              <a:rPr lang="fr-CH" dirty="0" smtClean="0"/>
              <a:t> state</a:t>
            </a:r>
            <a:endParaRPr lang="fr-CH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3068726"/>
          </a:xfrm>
        </p:spPr>
        <p:txBody>
          <a:bodyPr/>
          <a:lstStyle/>
          <a:p>
            <a:pPr eaLnBrk="1" hangingPunct="1"/>
            <a:r>
              <a:rPr lang="en-US" dirty="0" smtClean="0"/>
              <a:t>“Occupancy measure”</a:t>
            </a:r>
            <a:br>
              <a:rPr lang="en-US" dirty="0" smtClean="0"/>
            </a:br>
            <a:r>
              <a:rPr lang="en-US" i="1" dirty="0" smtClean="0"/>
              <a:t>M</a:t>
            </a:r>
            <a:r>
              <a:rPr lang="en-US" i="1" baseline="30000" dirty="0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 = distribution of object states at time </a:t>
            </a:r>
            <a:r>
              <a:rPr lang="en-US" i="1" dirty="0" smtClean="0"/>
              <a:t>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6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Time is discrete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i="1" dirty="0" smtClean="0"/>
              <a:t>N</a:t>
            </a:r>
            <a:r>
              <a:rPr lang="en-US" sz="2400" dirty="0" smtClean="0"/>
              <a:t> objects, </a:t>
            </a:r>
            <a:r>
              <a:rPr lang="en-US" sz="2400" i="1" dirty="0" smtClean="0"/>
              <a:t>N </a:t>
            </a:r>
            <a:r>
              <a:rPr lang="en-US" sz="2400" dirty="0" smtClean="0"/>
              <a:t>large</a:t>
            </a:r>
          </a:p>
          <a:p>
            <a:pPr eaLnBrk="1" hangingPunct="1"/>
            <a:r>
              <a:rPr lang="en-US" sz="2400" dirty="0" smtClean="0"/>
              <a:t>Object </a:t>
            </a:r>
            <a:r>
              <a:rPr lang="en-US" sz="2400" i="1" dirty="0" smtClean="0"/>
              <a:t>n</a:t>
            </a:r>
            <a:r>
              <a:rPr lang="en-US" sz="2400" dirty="0" smtClean="0"/>
              <a:t> has state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(t)</a:t>
            </a:r>
          </a:p>
          <a:p>
            <a:pPr eaLnBrk="1" hangingPunct="1"/>
            <a:r>
              <a:rPr lang="en-US" sz="2400" i="1" dirty="0" smtClean="0"/>
              <a:t>(X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(t), …, 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(t)) </a:t>
            </a:r>
            <a:r>
              <a:rPr lang="en-US" sz="2400" dirty="0" smtClean="0"/>
              <a:t>is Markov</a:t>
            </a:r>
          </a:p>
          <a:p>
            <a:pPr eaLnBrk="1" hangingPunct="1"/>
            <a:endParaRPr lang="fr-CH" dirty="0" smtClean="0"/>
          </a:p>
          <a:p>
            <a:pPr eaLnBrk="1" hangingPunct="1"/>
            <a:r>
              <a:rPr lang="fr-CH" dirty="0" err="1" smtClean="0"/>
              <a:t>Objects</a:t>
            </a:r>
            <a:r>
              <a:rPr lang="fr-CH" dirty="0" smtClean="0"/>
              <a:t> are observable </a:t>
            </a:r>
            <a:r>
              <a:rPr lang="fr-CH" dirty="0" err="1" smtClean="0"/>
              <a:t>only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r>
              <a:rPr lang="fr-CH" dirty="0" smtClean="0"/>
              <a:t> </a:t>
            </a:r>
            <a:r>
              <a:rPr lang="fr-CH" dirty="0" err="1" smtClean="0"/>
              <a:t>their</a:t>
            </a:r>
            <a:r>
              <a:rPr lang="fr-CH" dirty="0" smtClean="0"/>
              <a:t> state</a:t>
            </a:r>
            <a:endParaRPr lang="fr-CH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“Occupancy measure”</a:t>
            </a:r>
            <a:br>
              <a:rPr lang="en-US" dirty="0" smtClean="0"/>
            </a:br>
            <a:r>
              <a:rPr lang="en-US" i="1" dirty="0" smtClean="0"/>
              <a:t>M</a:t>
            </a:r>
            <a:r>
              <a:rPr lang="en-US" i="1" baseline="30000" dirty="0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 = distribution of object states at time </a:t>
            </a:r>
            <a:r>
              <a:rPr lang="en-US" i="1" dirty="0" smtClean="0"/>
              <a:t>t</a:t>
            </a:r>
          </a:p>
          <a:p>
            <a:pPr eaLnBrk="1" hangingPunct="1"/>
            <a:endParaRPr lang="fr-CH" i="1" dirty="0" smtClean="0"/>
          </a:p>
          <a:p>
            <a:pPr eaLnBrk="1" hangingPunct="1"/>
            <a:r>
              <a:rPr lang="fr-CH" b="1" i="1" dirty="0" err="1" smtClean="0"/>
              <a:t>Theorem</a:t>
            </a:r>
            <a:r>
              <a:rPr lang="fr-CH" b="1" i="1" dirty="0" smtClean="0"/>
              <a:t>  </a:t>
            </a:r>
            <a:r>
              <a:rPr lang="fr-CH" dirty="0" smtClean="0"/>
              <a:t>[</a:t>
            </a:r>
            <a:r>
              <a:rPr lang="fr-CH" dirty="0" err="1" smtClean="0"/>
              <a:t>Gast</a:t>
            </a:r>
            <a:r>
              <a:rPr lang="fr-CH" dirty="0" smtClean="0"/>
              <a:t> (2011)]</a:t>
            </a:r>
            <a:br>
              <a:rPr lang="fr-CH" dirty="0" smtClean="0"/>
            </a:br>
            <a:r>
              <a:rPr lang="en-US" i="1" dirty="0" smtClean="0"/>
              <a:t> M</a:t>
            </a:r>
            <a:r>
              <a:rPr lang="en-US" i="1" baseline="30000" dirty="0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 is Markov</a:t>
            </a:r>
            <a:endParaRPr lang="fr-CH" b="1" i="1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Called “</a:t>
            </a:r>
            <a:r>
              <a:rPr lang="en-US" i="1" dirty="0" smtClean="0"/>
              <a:t>Mean Field Interaction Models</a:t>
            </a:r>
            <a:r>
              <a:rPr lang="en-US" dirty="0" smtClean="0"/>
              <a:t>” in the Performance Evaluation community</a:t>
            </a:r>
            <a:br>
              <a:rPr lang="en-US" dirty="0" smtClean="0"/>
            </a:br>
            <a:r>
              <a:rPr lang="fr-CH" dirty="0" smtClean="0"/>
              <a:t>[McDonald(2007), </a:t>
            </a:r>
            <a:r>
              <a:rPr lang="fr-CH" dirty="0" err="1" smtClean="0"/>
              <a:t>Benaïm</a:t>
            </a:r>
            <a:r>
              <a:rPr lang="fr-CH" dirty="0" smtClean="0"/>
              <a:t> and Le </a:t>
            </a:r>
            <a:r>
              <a:rPr lang="fr-CH" dirty="0" err="1" smtClean="0"/>
              <a:t>Boudec</a:t>
            </a:r>
            <a:r>
              <a:rPr lang="fr-CH" dirty="0" smtClean="0"/>
              <a:t>(2008)]</a:t>
            </a:r>
            <a:endParaRPr lang="en-US" dirty="0" smtClean="0"/>
          </a:p>
          <a:p>
            <a:endParaRPr lang="fr-CH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2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B336E7-F5AE-4F58-8AC2-082CA309200B}" type="slidenum">
              <a:rPr lang="en-US"/>
              <a:pPr/>
              <a:t>7</a:t>
            </a:fld>
            <a:endParaRPr lang="en-US"/>
          </a:p>
        </p:txBody>
      </p:sp>
      <p:pic>
        <p:nvPicPr>
          <p:cNvPr id="25609" name="Picture 9" descr="scouacGrimpe-16juin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925" y="2276475"/>
            <a:ext cx="3902075" cy="4352925"/>
          </a:xfrm>
          <a:prstGeom prst="rect">
            <a:avLst/>
          </a:prstGeom>
          <a:noFill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Examples Where Applied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2000"/>
            <a:ext cx="5661025" cy="207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76200" y="4572000"/>
            <a:ext cx="5851525" cy="218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22225" y="3581400"/>
            <a:ext cx="57372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75" y="2667000"/>
            <a:ext cx="56229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7543800" y="1524000"/>
            <a:ext cx="1219200" cy="685800"/>
          </a:xfrm>
          <a:prstGeom prst="wedgeRoundRectCallout">
            <a:avLst>
              <a:gd name="adj1" fmla="val -59764"/>
              <a:gd name="adj2" fmla="val 19861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/>
              <a:t>Never again !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8382000" y="5867400"/>
            <a:ext cx="577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E.L.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5144174E-EE8B-40CF-AB5C-27FECB31A6D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2-Step Malware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4240212" cy="5689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Mobile nodes are either</a:t>
            </a:r>
          </a:p>
          <a:p>
            <a:pPr lvl="1" eaLnBrk="1" hangingPunct="1"/>
            <a:r>
              <a:rPr lang="en-US" sz="1600" dirty="0" smtClean="0"/>
              <a:t>`S’  Susceptible</a:t>
            </a:r>
          </a:p>
          <a:p>
            <a:pPr lvl="1" eaLnBrk="1" hangingPunct="1"/>
            <a:r>
              <a:rPr lang="en-US" sz="1600" dirty="0" smtClean="0"/>
              <a:t>`D’ Dormant</a:t>
            </a:r>
          </a:p>
          <a:p>
            <a:pPr lvl="1" eaLnBrk="1" hangingPunct="1"/>
            <a:r>
              <a:rPr lang="en-US" sz="1600" dirty="0" smtClean="0"/>
              <a:t>`A’ Active</a:t>
            </a:r>
          </a:p>
          <a:p>
            <a:pPr eaLnBrk="1" hangingPunct="1"/>
            <a:r>
              <a:rPr lang="en-US" sz="1800" dirty="0" smtClean="0"/>
              <a:t>Time is discrete</a:t>
            </a:r>
          </a:p>
          <a:p>
            <a:pPr eaLnBrk="1" hangingPunct="1"/>
            <a:r>
              <a:rPr lang="en-US" sz="1800" dirty="0" smtClean="0"/>
              <a:t>Nodes meet </a:t>
            </a:r>
            <a:r>
              <a:rPr lang="en-US" sz="1800" dirty="0" err="1" smtClean="0"/>
              <a:t>pairwise</a:t>
            </a:r>
            <a:r>
              <a:rPr lang="en-US" sz="1800" dirty="0" smtClean="0"/>
              <a:t> (</a:t>
            </a:r>
            <a:r>
              <a:rPr lang="en-US" sz="1800" dirty="0" err="1" smtClean="0"/>
              <a:t>bluetooth</a:t>
            </a:r>
            <a:r>
              <a:rPr lang="en-US" sz="1800" dirty="0" smtClean="0"/>
              <a:t>)</a:t>
            </a:r>
          </a:p>
          <a:p>
            <a:pPr eaLnBrk="1" hangingPunct="1"/>
            <a:r>
              <a:rPr lang="en-US" sz="1800" dirty="0" smtClean="0"/>
              <a:t>One interaction per time slot, </a:t>
            </a:r>
            <a:br>
              <a:rPr lang="en-US" sz="1800" dirty="0" smtClean="0"/>
            </a:br>
            <a:r>
              <a:rPr lang="en-US" sz="1800" dirty="0" smtClean="0"/>
              <a:t>I(N) = 1/N</a:t>
            </a:r>
            <a:r>
              <a:rPr lang="da-DK" sz="1800" i="1" dirty="0" smtClean="0"/>
              <a:t>; </a:t>
            </a:r>
            <a:r>
              <a:rPr lang="da-DK" sz="1800" dirty="0" smtClean="0"/>
              <a:t>mean field limit is an ODE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1800" dirty="0" smtClean="0"/>
              <a:t>State space is finite </a:t>
            </a:r>
            <a:br>
              <a:rPr lang="en-US" sz="1800" dirty="0" smtClean="0"/>
            </a:br>
            <a:r>
              <a:rPr lang="en-US" sz="1800" dirty="0" smtClean="0"/>
              <a:t>= {`S’ , `A’ ,`D’}</a:t>
            </a:r>
          </a:p>
          <a:p>
            <a:pPr lvl="1" eaLnBrk="1" hangingPunct="1">
              <a:buNone/>
            </a:pPr>
            <a:endParaRPr lang="en-US" sz="1600" dirty="0" smtClean="0"/>
          </a:p>
          <a:p>
            <a:pPr eaLnBrk="1" hangingPunct="1"/>
            <a:r>
              <a:rPr lang="en-US" sz="1800" dirty="0" smtClean="0"/>
              <a:t>Occupancy measure is</a:t>
            </a:r>
            <a:br>
              <a:rPr lang="en-US" sz="1800" dirty="0" smtClean="0"/>
            </a:br>
            <a:r>
              <a:rPr lang="en-US" sz="1800" dirty="0" smtClean="0"/>
              <a:t>M(t) = (S(t), D(t), A(t)) with </a:t>
            </a:r>
            <a:br>
              <a:rPr lang="en-US" sz="1800" dirty="0" smtClean="0"/>
            </a:br>
            <a:r>
              <a:rPr lang="en-US" sz="1800" dirty="0" smtClean="0"/>
              <a:t>S(t)+ D(t) + A(t) =1</a:t>
            </a:r>
          </a:p>
          <a:p>
            <a:pPr eaLnBrk="1" hangingPunct="1">
              <a:buNone/>
            </a:pPr>
            <a:r>
              <a:rPr lang="en-US" sz="1800" dirty="0" smtClean="0"/>
              <a:t>S(t) = proportion of nodes in state `S’</a:t>
            </a:r>
            <a:br>
              <a:rPr lang="en-US" sz="1800" dirty="0" smtClean="0"/>
            </a:br>
            <a:r>
              <a:rPr lang="fr-CH" sz="1800" dirty="0" smtClean="0"/>
              <a:t/>
            </a:r>
            <a:br>
              <a:rPr lang="fr-CH" sz="1800" dirty="0" smtClean="0"/>
            </a:br>
            <a:r>
              <a:rPr lang="fr-CH" sz="1800" dirty="0" smtClean="0"/>
              <a:t>[</a:t>
            </a:r>
            <a:r>
              <a:rPr lang="fr-CH" sz="1800" dirty="0" err="1" smtClean="0"/>
              <a:t>Benaïm</a:t>
            </a:r>
            <a:r>
              <a:rPr lang="fr-CH" sz="1800" dirty="0" smtClean="0"/>
              <a:t> and Le </a:t>
            </a:r>
            <a:r>
              <a:rPr lang="fr-CH" sz="1800" dirty="0" err="1" smtClean="0"/>
              <a:t>Boudec</a:t>
            </a:r>
            <a:r>
              <a:rPr lang="fr-CH" sz="1800" dirty="0" smtClean="0"/>
              <a:t>(2008)]</a:t>
            </a:r>
            <a:endParaRPr lang="en-US" sz="1800" dirty="0" smtClean="0"/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Possible interactions: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Recovery</a:t>
            </a:r>
          </a:p>
          <a:p>
            <a:pPr marL="762000" lvl="1" indent="-304800" eaLnBrk="1" hangingPunct="1"/>
            <a:r>
              <a:rPr lang="en-US" sz="1800" dirty="0" smtClean="0"/>
              <a:t>D -&gt; S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Mutual upgrade </a:t>
            </a:r>
          </a:p>
          <a:p>
            <a:pPr marL="762000" lvl="1" indent="-304800" eaLnBrk="1" hangingPunct="1"/>
            <a:r>
              <a:rPr lang="en-US" sz="1800" dirty="0" smtClean="0"/>
              <a:t>D + D -&gt; A + A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Infection by active</a:t>
            </a:r>
          </a:p>
          <a:p>
            <a:pPr marL="762000" lvl="1" indent="-304800" eaLnBrk="1" hangingPunct="1"/>
            <a:r>
              <a:rPr lang="en-US" sz="1800" dirty="0" smtClean="0"/>
              <a:t>D + A -&gt; A + A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Recovery</a:t>
            </a:r>
          </a:p>
          <a:p>
            <a:pPr marL="762000" lvl="1" indent="-304800" eaLnBrk="1" hangingPunct="1"/>
            <a:r>
              <a:rPr lang="en-US" sz="1800" dirty="0" smtClean="0"/>
              <a:t>A -&gt; S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Recruitment by Dormant</a:t>
            </a:r>
          </a:p>
          <a:p>
            <a:pPr marL="762000" lvl="1" indent="-304800" eaLnBrk="1" hangingPunct="1"/>
            <a:r>
              <a:rPr lang="en-US" sz="1800" dirty="0" smtClean="0"/>
              <a:t>S + D -&gt; D + D</a:t>
            </a:r>
          </a:p>
          <a:p>
            <a:pPr marL="514350" indent="-457200" eaLnBrk="1" hangingPunct="1">
              <a:buNone/>
            </a:pPr>
            <a:r>
              <a:rPr lang="en-US" dirty="0" smtClean="0"/>
              <a:t>	Direct infection</a:t>
            </a:r>
            <a:endParaRPr lang="en-US" sz="2000" dirty="0" smtClean="0"/>
          </a:p>
          <a:p>
            <a:pPr marL="762000" lvl="1" indent="-304800" eaLnBrk="1" hangingPunct="1"/>
            <a:r>
              <a:rPr lang="en-US" dirty="0" smtClean="0"/>
              <a:t>S -&gt; D</a:t>
            </a:r>
            <a:endParaRPr lang="en-US" sz="1800" dirty="0" smtClean="0"/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US" sz="2000" dirty="0" smtClean="0"/>
              <a:t>Direct infection</a:t>
            </a:r>
          </a:p>
          <a:p>
            <a:pPr marL="762000" lvl="1" indent="-304800" eaLnBrk="1" hangingPunct="1"/>
            <a:r>
              <a:rPr lang="en-US" sz="1800" dirty="0" smtClean="0"/>
              <a:t>S -&gt;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3Nodes.png"/>
          <p:cNvPicPr>
            <a:picLocks noChangeAspect="1"/>
          </p:cNvPicPr>
          <p:nvPr/>
        </p:nvPicPr>
        <p:blipFill>
          <a:blip r:embed="rId4" cstate="print"/>
          <a:srcRect l="9688" r="6683"/>
          <a:stretch>
            <a:fillRect/>
          </a:stretch>
        </p:blipFill>
        <p:spPr bwMode="auto">
          <a:xfrm>
            <a:off x="1497013" y="752475"/>
            <a:ext cx="764698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12"/>
          <p:cNvSpPr txBox="1">
            <a:spLocks noChangeArrowheads="1"/>
          </p:cNvSpPr>
          <p:nvPr/>
        </p:nvSpPr>
        <p:spPr bwMode="auto">
          <a:xfrm>
            <a:off x="352425" y="5097463"/>
            <a:ext cx="133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A(t)</a:t>
            </a:r>
          </a:p>
          <a:p>
            <a:pPr algn="l"/>
            <a:r>
              <a:rPr lang="fr-CH" sz="1100"/>
              <a:t>Proportion of nodes </a:t>
            </a:r>
          </a:p>
          <a:p>
            <a:pPr algn="l"/>
            <a:r>
              <a:rPr lang="fr-CH" sz="1100"/>
              <a:t>In state i=2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97D0CDF8-EFE8-45FC-BC3F-D53F2873EE6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Simulation Runs, N=1000 nodes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1916113" y="75247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Node 1</a:t>
            </a: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352425" y="2330450"/>
            <a:ext cx="857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Node 2</a:t>
            </a:r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352425" y="3302000"/>
            <a:ext cx="857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Node 3</a:t>
            </a:r>
          </a:p>
        </p:txBody>
      </p:sp>
      <p:pic>
        <p:nvPicPr>
          <p:cNvPr id="92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3" y="6178550"/>
            <a:ext cx="8339137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26" name="TextBox 10"/>
          <p:cNvSpPr txBox="1">
            <a:spLocks noChangeArrowheads="1"/>
          </p:cNvSpPr>
          <p:nvPr/>
        </p:nvSpPr>
        <p:spPr bwMode="auto">
          <a:xfrm>
            <a:off x="352425" y="4192588"/>
            <a:ext cx="133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D(t)</a:t>
            </a:r>
          </a:p>
          <a:p>
            <a:pPr algn="l"/>
            <a:r>
              <a:rPr lang="fr-CH" sz="1100"/>
              <a:t>Proportion of nodes </a:t>
            </a:r>
          </a:p>
          <a:p>
            <a:pPr algn="l"/>
            <a:r>
              <a:rPr lang="fr-CH" sz="1100"/>
              <a:t>In state i=1</a:t>
            </a:r>
          </a:p>
        </p:txBody>
      </p:sp>
      <p:sp>
        <p:nvSpPr>
          <p:cNvPr id="9227" name="TextBox 13"/>
          <p:cNvSpPr txBox="1">
            <a:spLocks noChangeArrowheads="1"/>
          </p:cNvSpPr>
          <p:nvPr/>
        </p:nvSpPr>
        <p:spPr bwMode="auto">
          <a:xfrm>
            <a:off x="617538" y="985838"/>
            <a:ext cx="11541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 sz="2000">
                <a:solidFill>
                  <a:srgbClr val="00B0F0"/>
                </a:solidFill>
              </a:rPr>
              <a:t>State = D</a:t>
            </a:r>
          </a:p>
          <a:p>
            <a:pPr algn="l"/>
            <a:r>
              <a:rPr lang="fr-CH" sz="2000">
                <a:solidFill>
                  <a:srgbClr val="00B0F0"/>
                </a:solidFill>
              </a:rPr>
              <a:t>State = A</a:t>
            </a:r>
          </a:p>
          <a:p>
            <a:pPr algn="l"/>
            <a:r>
              <a:rPr lang="fr-CH" sz="2000">
                <a:solidFill>
                  <a:srgbClr val="00B0F0"/>
                </a:solidFill>
              </a:rPr>
              <a:t>State = 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BOLDAMS" val="False"/>
  <p:tag name="GHOSTSCRIPTCOMMAND" val="gswin32c"/>
  <p:tag name="DEFAULTWORKAROUNDTRANSPARENCYBUG" val="False"/>
  <p:tag name="DEFAULTWIDTH" val="348"/>
  <p:tag name="TPVERSION" val="2008"/>
  <p:tag name="USESECONDARYMONITOR" val="True"/>
  <p:tag name="ANSWERNOWSTYLE" val="-1"/>
  <p:tag name="RESPCOUNTERFORMAT" val="0"/>
  <p:tag name="NUMRESPONSES" val="1"/>
  <p:tag name="CHARTVALUEFORMAT" val="0%"/>
  <p:tag name="AUTOUPDATEALIASES" val="True"/>
  <p:tag name="RACEANIMATIONSPEED" val="3"/>
  <p:tag name="MAXRESPONDERS" val="5"/>
  <p:tag name="BUBBLEGROUPING" val="3"/>
  <p:tag name="CUSTOMCELLBACKCOLOR1" val="-657956"/>
  <p:tag name="USESCHEMECOLORS" val="True"/>
  <p:tag name="GRIDOPACITY" val="90"/>
  <p:tag name="GRIDPOSITION" val="1"/>
  <p:tag name="CHARTLABELS" val="1"/>
  <p:tag name="INCLUDEPPT" val="True"/>
  <p:tag name="REALTIMEBACKUP" val="False"/>
  <p:tag name="CHARTSCALE" val="True"/>
  <p:tag name="FIBINCLUDEOTHER" val="True"/>
  <p:tag name="PRRESPONSE3" val="8"/>
  <p:tag name="PRRESPONSE7" val="4"/>
  <p:tag name="SHOWFLASHWARNING" val="True"/>
  <p:tag name="DEFAULTDISPLAYSOURCE" val="\documentclass{slides}\pagestyle{empty}&#10;\begin{document}&#10;&#10;\end{document}&#10;"/>
  <p:tag name="DEFAULTBLEND" val="False"/>
  <p:tag name="DEFAULTFONTSIZE" val="10"/>
  <p:tag name="POWERPOINTVERSION" val="14.0"/>
  <p:tag name="CSVFORMAT" val="0"/>
  <p:tag name="RESPCOUNTERSTYLE" val="-1"/>
  <p:tag name="ALLOWDUPLICATES" val="False"/>
  <p:tag name="REVIEWONLY" val="False"/>
  <p:tag name="RACERSMAXDISPLAYED" val="5"/>
  <p:tag name="BUBBLENAMEVISIBLE" val="True"/>
  <p:tag name="CUSTOMGRIDBACKCOLOR" val="-722948"/>
  <p:tag name="CUSTOMCELLBACKCOLOR4" val="-8355712"/>
  <p:tag name="GRIDROTATIONINTERVAL" val="2"/>
  <p:tag name="POLLINGCYCLE" val="2"/>
  <p:tag name="MULTIRESPDIVISOR" val="1"/>
  <p:tag name="REALTIMEBACKUPPATH" val="(None)"/>
  <p:tag name="FIBDISPLAYRESULTS" val="True"/>
  <p:tag name="PRRESPONSE2" val="9"/>
  <p:tag name="PRRESPONSE8" val="3"/>
  <p:tag name="USEAMSFONTS" val="True"/>
  <p:tag name="DEFAULTBITMAP" val="pngmono"/>
  <p:tag name="DEFAULTHEIGHT" val="200"/>
  <p:tag name="EXPANDSHOWBAR" val="True"/>
  <p:tag name="COUNTDOWNSTYLE" val="-1"/>
  <p:tag name="BACKUPSESSIONS" val="True"/>
  <p:tag name="STDCHART" val="1"/>
  <p:tag name="TEAMSINLEADERBOARD" val="5"/>
  <p:tag name="CUSTOMCELLFORECOLOR" val="-16777216"/>
  <p:tag name="DISPLAYDEVICENUMBER" val="True"/>
  <p:tag name="GRIDFONTSIZE" val="12"/>
  <p:tag name="ALLOWUSERFEEDBACK" val="True"/>
  <p:tag name="AUTOADJUSTPARTRANGE" val="True"/>
  <p:tag name="PRRESPONSE1" val="10"/>
  <p:tag name="PRRESPONSE9" val="2"/>
  <p:tag name="TEX2PS" val="latex $(base).tex; dvips -D $(res) -E -o $(base).ps $(base).dvi"/>
  <p:tag name="DEFAULTMAGNIFICATION" val="2"/>
  <p:tag name="SAVECSVWITHSESSION" val="True"/>
  <p:tag name="COUNTDOWNSECONDS" val="10"/>
  <p:tag name="ROTATIONINTERVAL" val="2"/>
  <p:tag name="BUBBLESIZEVISIBLE" val="True"/>
  <p:tag name="CUSTOMCELLBACKCOLOR3" val="-268652"/>
  <p:tag name="GRIDSIZE" val="{Width=800, Height=600}"/>
  <p:tag name="CORRECTPOINTVALUE" val="1"/>
  <p:tag name="FIBNUMRESULTS" val="5"/>
  <p:tag name="PRRESPONSE6" val="5"/>
  <p:tag name="EXTERNALEDITCOMMAND" val="notepad %"/>
  <p:tag name="TASKPANEKEY" val="9045b768-7ad6-4dc4-b043-cc751992beab"/>
  <p:tag name="RESPTABLESTYLE" val="-1"/>
  <p:tag name="RACEENDPOINTS" val="100"/>
  <p:tag name="DEFAULTNUMTEAMS" val="5"/>
  <p:tag name="AUTOSIZEGRID" val="True"/>
  <p:tag name="INCORRECTPOINTVALUE" val="0"/>
  <p:tag name="PRRESPONSE4" val="7"/>
  <p:tag name="EMBEDFONTS" val="False"/>
  <p:tag name="SHOWBARVISIBLE" val="True"/>
  <p:tag name="BACKUPMAINTENANCE" val="7"/>
  <p:tag name="BUBBLEVALUEFORMAT" val="0.0"/>
  <p:tag name="CHARTCOLORS" val="0"/>
  <p:tag name="ADVANCEDSETTINGSVIEW" val="False"/>
  <p:tag name="ALWAYSOPENPOLL" val="False"/>
  <p:tag name="BULLETTYPE" val="3"/>
  <p:tag name="SKIPREMAININGRACESLIDES" val="True"/>
  <p:tag name="DISPLAYDEVICEID" val="True"/>
  <p:tag name="FIBDISPLAYKEYWORDS" val="True"/>
  <p:tag name="DEFAULTRESOLUTION" val="1200"/>
  <p:tag name="AUTOADVANCE" val="False"/>
  <p:tag name="RESETCHARTS" val="True"/>
  <p:tag name="PRRESPONSE10" val="1"/>
  <p:tag name="INPUTSOURCE" val="1"/>
  <p:tag name="INCLUDENONRESPONDERS" val="False"/>
  <p:tag name="FIRSTLEBOUDEC@YFZWNLQFUVWYY577" val="3755"/>
  <p:tag name="DISPLAYNAME" val="True"/>
  <p:tag name="ANSWERNOWTEXT" val="Answer Now"/>
  <p:tag name="PRRESPONSE5" val="6"/>
  <p:tag name="ZEROBASED" val="False"/>
  <p:tag name="DEFAULTTRANSPARENT" val="False"/>
  <p:tag name="CUSTOMCELLBACKCOLOR2" val="-13395457"/>
  <p:tag name="PARTICIPANTSINLEADERBOARD" val="5"/>
  <p:tag name="DELIMITERS" val="3.1"/>
  <p:tag name="TPFULLVERSION" val="4.3.2.1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P(X_n(t)= 'A')&amp;\approx&amp; A\left( \frac{t}{N}\right)&#10;\\&#10;P(X_m(t)= 'D', X_n(t)= 'A')&amp;\approx&amp; D\left( \frac{t}{N}\right)&#10;A\left( \frac{t}{N}\right)&#10;\end{eqnarray*}&#10;where $(D,A,S)$ is solution of ODE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29"/>
  <p:tag name="BOXHEIGHT" val="319"/>
  <p:tag name="BOXFONT" val="10"/>
  <p:tag name="BOXWRAP" val="False"/>
  <p:tag name="WORKAROUNDTRANSPARENCYBUG" val="False"/>
  <p:tag name="ALLOWFONTSUBSTITUTION" val="False"/>
  <p:tag name="BITMAPFORMAT" val="pngmono"/>
  <p:tag name="ORIGWIDTH" val="460.75"/>
  <p:tag name="PICTUREFILESIZE" val="1090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2986</TotalTime>
  <Words>1254</Words>
  <Application>Microsoft Office PowerPoint</Application>
  <PresentationFormat>On-screen Show (4:3)</PresentationFormat>
  <Paragraphs>384</Paragraphs>
  <Slides>48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tcp</vt:lpstr>
      <vt:lpstr> Mean Field Methods for Computer and Communication Systems  </vt:lpstr>
      <vt:lpstr>Contents</vt:lpstr>
      <vt:lpstr>Mean Field Interaction Model</vt:lpstr>
      <vt:lpstr>Mean Field </vt:lpstr>
      <vt:lpstr>Mean Field Interaction Model</vt:lpstr>
      <vt:lpstr>Mean Field Interaction Model</vt:lpstr>
      <vt:lpstr>A Few Examples Where Applied</vt:lpstr>
      <vt:lpstr>Example: 2-Step Malware</vt:lpstr>
      <vt:lpstr>Simulation Runs, N=1000 nodes</vt:lpstr>
      <vt:lpstr>Sample Runs with N = 1000</vt:lpstr>
      <vt:lpstr>Example: TCP and ECN</vt:lpstr>
      <vt:lpstr>The Importance of Being Spatial</vt:lpstr>
      <vt:lpstr>What can we do with a Mean Field Interaction Model ?</vt:lpstr>
      <vt:lpstr>Convergence to ode</vt:lpstr>
      <vt:lpstr>Intensity I(N)</vt:lpstr>
      <vt:lpstr>The Mean Field Limit</vt:lpstr>
      <vt:lpstr>PowerPoint Presentation</vt:lpstr>
      <vt:lpstr>Sufficient Conditions for Convergence</vt:lpstr>
      <vt:lpstr>Example: Convergence to Mean Field</vt:lpstr>
      <vt:lpstr>Formulating the Mean Field Limit</vt:lpstr>
      <vt:lpstr>Convergence to Mean Field</vt:lpstr>
      <vt:lpstr> FINITE HORIZON : Fast Simulation and Decoupling assumption</vt:lpstr>
      <vt:lpstr>Convergence to Mean Field Limit is Equivalent to Propagation of Chaos </vt:lpstr>
      <vt:lpstr>Propagation of Chaos  =  Decoupling Assumption</vt:lpstr>
      <vt:lpstr>The Two Interpretations of the Mean Field Limit</vt:lpstr>
      <vt:lpstr>« Fast Simulation »</vt:lpstr>
      <vt:lpstr>The Decoupling Assumption</vt:lpstr>
      <vt:lpstr>Infinite Horizon: Fixed Point Method and  Decoupling assumption</vt:lpstr>
      <vt:lpstr>The Fixed Point Method</vt:lpstr>
      <vt:lpstr>Example: 802.11 Analysis, Bianchi’s Formula</vt:lpstr>
      <vt:lpstr>2-Step Malware, Again</vt:lpstr>
      <vt:lpstr>Example Where Fixed Point Method Fails                              </vt:lpstr>
      <vt:lpstr>Joint PDFs of Two Nodes in Stationary Regime</vt:lpstr>
      <vt:lpstr>Where is the Catch ?</vt:lpstr>
      <vt:lpstr>PowerPoint Presentation</vt:lpstr>
      <vt:lpstr>Result 1: Fixed Point Method Holds under (H) </vt:lpstr>
      <vt:lpstr>PowerPoint Presentation</vt:lpstr>
      <vt:lpstr>Stationary Behaviour of Mean Field Limit is not predicted by Structure of Markov Chain</vt:lpstr>
      <vt:lpstr>Example: 802.11 with Heterogeneous Nodes</vt:lpstr>
      <vt:lpstr> Result 3: In the Reversible Case, the Fixed Point Method Always Works</vt:lpstr>
      <vt:lpstr>A Correct Method</vt:lpstr>
      <vt:lpstr>Conclusion</vt:lpstr>
      <vt:lpstr>PowerPoint Presentation</vt:lpstr>
      <vt:lpstr>References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 boudec Jean-Yves</cp:lastModifiedBy>
  <cp:revision>432</cp:revision>
  <cp:lastPrinted>2012-05-26T15:58:03Z</cp:lastPrinted>
  <dcterms:created xsi:type="dcterms:W3CDTF">1601-01-01T00:00:00Z</dcterms:created>
  <dcterms:modified xsi:type="dcterms:W3CDTF">2012-05-26T15:58:19Z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