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6" r:id="rId2"/>
    <p:sldId id="258" r:id="rId3"/>
    <p:sldId id="259" r:id="rId4"/>
    <p:sldId id="316" r:id="rId5"/>
    <p:sldId id="317" r:id="rId6"/>
    <p:sldId id="266" r:id="rId7"/>
    <p:sldId id="334" r:id="rId8"/>
    <p:sldId id="332" r:id="rId9"/>
    <p:sldId id="265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2" r:id="rId18"/>
    <p:sldId id="314" r:id="rId19"/>
    <p:sldId id="269" r:id="rId20"/>
    <p:sldId id="318" r:id="rId21"/>
    <p:sldId id="319" r:id="rId22"/>
    <p:sldId id="320" r:id="rId23"/>
    <p:sldId id="323" r:id="rId24"/>
    <p:sldId id="324" r:id="rId25"/>
    <p:sldId id="325" r:id="rId26"/>
    <p:sldId id="331" r:id="rId27"/>
    <p:sldId id="326" r:id="rId28"/>
    <p:sldId id="327" r:id="rId29"/>
    <p:sldId id="329" r:id="rId30"/>
    <p:sldId id="330" r:id="rId31"/>
  </p:sldIdLst>
  <p:sldSz cx="9144000" cy="6858000" type="screen4x3"/>
  <p:notesSz cx="7099300" cy="10234613"/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8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-8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67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744593-BEDE-4D00-A4E6-A1EFA0961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D0F1-0782-4BFF-9BE2-497DF79FF91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0BE-6398-4FCA-958D-47F46971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04D85-AC5A-4404-8667-2B6AF3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8387C-1185-42F8-846E-B8369754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AB5-C6ED-4563-BB5B-E5AFF0F1E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1524000"/>
            <a:ext cx="8458200" cy="3352800"/>
          </a:xfrm>
        </p:spPr>
        <p:txBody>
          <a:bodyPr/>
          <a:lstStyle>
            <a:lvl1pPr>
              <a:buFont typeface="Arial" pitchFamily="34" charset="0"/>
              <a:buNone/>
              <a:defRPr sz="36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85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1092-8E31-4C1F-9E69-59C47C8E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F277-6BE5-406B-A866-C95192C0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C178-78C4-4EE5-A430-63C626BC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6295-6406-4869-9BF7-2359FCF92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53C5-72DC-4F28-88A1-5B68A3676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5EB7-39B8-4F4D-9AF8-410C23AA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58E1-9A82-4C88-9B36-0CB03A95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4997-4215-4C20-9D7E-61FC899E9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4E190E6D-F393-41E3-9649-843FEF6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20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8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4.library.cornell.edu/abs/1011.5606v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914401"/>
            <a:ext cx="7772400" cy="1947862"/>
          </a:xfrm>
        </p:spPr>
        <p:txBody>
          <a:bodyPr/>
          <a:lstStyle/>
          <a:p>
            <a:pPr algn="r" eaLnBrk="1" hangingPunct="1"/>
            <a:r>
              <a:rPr lang="en-US" sz="4000" dirty="0" err="1" smtClean="0"/>
              <a:t>Satisfiability</a:t>
            </a:r>
            <a:r>
              <a:rPr lang="en-US" sz="4000" dirty="0" smtClean="0"/>
              <a:t> of Elastic Demand in the smart grid</a:t>
            </a:r>
            <a:endParaRPr lang="en-US" i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19400"/>
            <a:ext cx="7772400" cy="1219200"/>
          </a:xfrm>
        </p:spPr>
        <p:txBody>
          <a:bodyPr/>
          <a:lstStyle/>
          <a:p>
            <a:pPr algn="r" eaLnBrk="1" hangingPunct="1"/>
            <a:r>
              <a:rPr lang="en-US" dirty="0" smtClean="0"/>
              <a:t>Jean-Yves Le Boudec,</a:t>
            </a:r>
          </a:p>
          <a:p>
            <a:pPr algn="r" eaLnBrk="1" hangingPunct="1"/>
            <a:r>
              <a:rPr lang="en-US" dirty="0" smtClean="0"/>
              <a:t>Joint work with Dan-</a:t>
            </a:r>
            <a:r>
              <a:rPr lang="en-US" dirty="0" err="1" smtClean="0"/>
              <a:t>Cristian</a:t>
            </a:r>
            <a:r>
              <a:rPr lang="en-US" dirty="0" smtClean="0"/>
              <a:t> </a:t>
            </a:r>
            <a:r>
              <a:rPr lang="en-US" dirty="0" err="1" smtClean="0"/>
              <a:t>Tomozei</a:t>
            </a:r>
            <a:endParaRPr lang="en-US" dirty="0" smtClean="0"/>
          </a:p>
          <a:p>
            <a:pPr algn="r" eaLnBrk="1" hangingPunct="1"/>
            <a:r>
              <a:rPr lang="en-US" dirty="0" smtClean="0"/>
              <a:t>EPFL</a:t>
            </a:r>
          </a:p>
          <a:p>
            <a:pPr algn="r" eaLnBrk="1" hangingPunct="1"/>
            <a:r>
              <a:rPr lang="en-US" dirty="0" smtClean="0"/>
              <a:t>Feb 2</a:t>
            </a:r>
            <a:r>
              <a:rPr lang="en-US" baseline="30000" dirty="0" smtClean="0"/>
              <a:t>nd</a:t>
            </a:r>
            <a:r>
              <a:rPr lang="en-US" dirty="0" smtClean="0"/>
              <a:t>, 2011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6C2D3B-DAC1-4269-A379-77DC6ED0F7B9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5" name="Picture 4" descr="epfl_log_rvb-9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4267200"/>
            <a:ext cx="1421628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fr-CH" dirty="0" smtClean="0"/>
              <a:t>Robert </a:t>
            </a:r>
            <a:r>
              <a:rPr lang="fr-CH" dirty="0" err="1" smtClean="0"/>
              <a:t>wakes</a:t>
            </a:r>
            <a:r>
              <a:rPr lang="fr-CH" dirty="0" smtClean="0"/>
              <a:t> up </a:t>
            </a:r>
            <a:r>
              <a:rPr lang="fr-CH" dirty="0" err="1" smtClean="0"/>
              <a:t>at</a:t>
            </a:r>
            <a:r>
              <a:rPr lang="fr-CH" dirty="0" smtClean="0"/>
              <a:t> 6:45</a:t>
            </a:r>
          </a:p>
          <a:p>
            <a:r>
              <a:rPr lang="fr-CH" dirty="0" err="1" smtClean="0"/>
              <a:t>Walks</a:t>
            </a:r>
            <a:r>
              <a:rPr lang="fr-CH" dirty="0" smtClean="0"/>
              <a:t> to the </a:t>
            </a:r>
            <a:r>
              <a:rPr lang="fr-CH" dirty="0" err="1" smtClean="0"/>
              <a:t>bathroom</a:t>
            </a:r>
            <a:r>
              <a:rPr lang="fr-CH" dirty="0" smtClean="0"/>
              <a:t> to </a:t>
            </a:r>
            <a:r>
              <a:rPr lang="fr-CH" dirty="0" err="1" smtClean="0"/>
              <a:t>take</a:t>
            </a:r>
            <a:r>
              <a:rPr lang="fr-CH" dirty="0" smtClean="0"/>
              <a:t> a </a:t>
            </a:r>
            <a:r>
              <a:rPr lang="fr-CH" dirty="0" err="1" smtClean="0"/>
              <a:t>shower</a:t>
            </a:r>
            <a:endParaRPr lang="fr-CH" dirty="0" smtClean="0"/>
          </a:p>
          <a:p>
            <a:r>
              <a:rPr lang="fr-CH" dirty="0" smtClean="0"/>
              <a:t>No hot water !</a:t>
            </a:r>
          </a:p>
          <a:p>
            <a:endParaRPr lang="fr-CH" dirty="0" smtClean="0"/>
          </a:p>
          <a:p>
            <a:r>
              <a:rPr lang="fr-CH" dirty="0" smtClean="0"/>
              <a:t>Home automation </a:t>
            </a:r>
            <a:r>
              <a:rPr lang="fr-CH" dirty="0" err="1" smtClean="0"/>
              <a:t>controller</a:t>
            </a:r>
            <a:r>
              <a:rPr lang="fr-CH" dirty="0" smtClean="0"/>
              <a:t> </a:t>
            </a:r>
            <a:r>
              <a:rPr lang="fr-CH" dirty="0" err="1" smtClean="0"/>
              <a:t>hung</a:t>
            </a:r>
            <a:r>
              <a:rPr lang="fr-CH" dirty="0" smtClean="0"/>
              <a:t> </a:t>
            </a:r>
            <a:r>
              <a:rPr lang="fr-CH" dirty="0" err="1" smtClean="0"/>
              <a:t>yesterday</a:t>
            </a:r>
            <a:r>
              <a:rPr lang="fr-CH" dirty="0" smtClean="0"/>
              <a:t> night. Hot water </a:t>
            </a:r>
            <a:r>
              <a:rPr lang="fr-CH" dirty="0" err="1" smtClean="0"/>
              <a:t>was</a:t>
            </a:r>
            <a:r>
              <a:rPr lang="fr-CH" dirty="0" smtClean="0"/>
              <a:t> not </a:t>
            </a:r>
            <a:r>
              <a:rPr lang="fr-CH" dirty="0" err="1" smtClean="0"/>
              <a:t>replenished</a:t>
            </a:r>
            <a:r>
              <a:rPr lang="fr-CH" dirty="0" smtClean="0"/>
              <a:t> </a:t>
            </a:r>
            <a:r>
              <a:rPr lang="fr-CH" dirty="0" err="1" smtClean="0"/>
              <a:t>overnight</a:t>
            </a:r>
            <a:r>
              <a:rPr lang="fr-CH" dirty="0" smtClean="0"/>
              <a:t>.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304800"/>
            <a:ext cx="8500760" cy="3970318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 smtClean="0">
              <a:ln>
                <a:noFill/>
              </a:ln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dirty="0" smtClean="0"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1400" b="1" dirty="0" smtClean="0">
                <a:latin typeface="Lucida Console" pitchFamily="49" charset="0"/>
              </a:rPr>
              <a:t>    </a:t>
            </a:r>
            <a:r>
              <a:rPr kumimoji="0" lang="fr-CH" sz="1400" b="1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</a:rPr>
              <a:t>A fatal exception </a:t>
            </a:r>
            <a:r>
              <a:rPr lang="fr-CH" sz="1400" b="1" dirty="0" smtClean="0">
                <a:latin typeface="Lucida Console" pitchFamily="49" charset="0"/>
              </a:rPr>
              <a:t>8E</a:t>
            </a:r>
            <a:r>
              <a:rPr kumimoji="0" lang="fr-CH" sz="1400" b="1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</a:rPr>
              <a:t> has </a:t>
            </a:r>
            <a:r>
              <a:rPr kumimoji="0" lang="fr-CH" sz="1400" b="1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</a:rPr>
              <a:t>occurred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</a:t>
            </a:r>
            <a:r>
              <a:rPr kumimoji="0" lang="fr-CH" sz="1400" b="1" i="0" u="none" strike="noStrike" cap="none" normalizeH="0" dirty="0" err="1" smtClean="0">
                <a:ln>
                  <a:noFill/>
                </a:ln>
                <a:effectLst/>
                <a:latin typeface="Lucida Console" pitchFamily="49" charset="0"/>
              </a:rPr>
              <a:t>at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0028:C881E33670F in UXD DXC 32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   883FA2332EBD. The </a:t>
            </a:r>
            <a:r>
              <a:rPr kumimoji="0" lang="fr-CH" sz="1400" b="1" i="0" u="none" strike="noStrike" cap="none" normalizeH="0" dirty="0" err="1" smtClean="0">
                <a:ln>
                  <a:noFill/>
                </a:ln>
                <a:effectLst/>
                <a:latin typeface="Lucida Console" pitchFamily="49" charset="0"/>
              </a:rPr>
              <a:t>current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application </a:t>
            </a:r>
            <a:r>
              <a:rPr kumimoji="0" lang="fr-CH" sz="1400" b="1" i="0" u="none" strike="noStrike" cap="none" normalizeH="0" dirty="0" err="1" smtClean="0">
                <a:ln>
                  <a:noFill/>
                </a:ln>
                <a:effectLst/>
                <a:latin typeface="Lucida Console" pitchFamily="49" charset="0"/>
              </a:rPr>
              <a:t>will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</a:t>
            </a:r>
            <a:r>
              <a:rPr kumimoji="0" lang="fr-CH" sz="1400" b="1" i="0" u="none" strike="noStrike" cap="none" normalizeH="0" dirty="0" err="1" smtClean="0">
                <a:ln>
                  <a:noFill/>
                </a:ln>
                <a:effectLst/>
                <a:latin typeface="Lucida Console" pitchFamily="49" charset="0"/>
              </a:rPr>
              <a:t>be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 </a:t>
            </a:r>
            <a:r>
              <a:rPr kumimoji="0" lang="fr-CH" sz="1400" b="1" i="0" u="none" strike="noStrike" cap="none" normalizeH="0" dirty="0" err="1" smtClean="0">
                <a:ln>
                  <a:noFill/>
                </a:ln>
                <a:effectLst/>
                <a:latin typeface="Lucida Console" pitchFamily="49" charset="0"/>
              </a:rPr>
              <a:t>terminated</a:t>
            </a: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>. </a:t>
            </a:r>
            <a:b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</a:br>
            <a: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  <a:t/>
            </a:r>
            <a:br>
              <a:rPr kumimoji="0" lang="fr-CH" sz="1400" b="1" i="0" u="none" strike="noStrike" cap="none" normalizeH="0" dirty="0" smtClean="0">
                <a:ln>
                  <a:noFill/>
                </a:ln>
                <a:effectLst/>
                <a:latin typeface="Lucida Console" pitchFamily="49" charset="0"/>
              </a:rPr>
            </a:br>
            <a:r>
              <a:rPr kumimoji="0" lang="fr-CH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baseline="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baseline="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baseline="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457200"/>
            <a:ext cx="8458200" cy="4419600"/>
          </a:xfrm>
        </p:spPr>
        <p:txBody>
          <a:bodyPr/>
          <a:lstStyle/>
          <a:p>
            <a:r>
              <a:rPr lang="fr-CH" dirty="0" smtClean="0"/>
              <a:t>	Robert </a:t>
            </a:r>
            <a:r>
              <a:rPr lang="fr-CH" dirty="0" err="1" smtClean="0"/>
              <a:t>is</a:t>
            </a:r>
            <a:r>
              <a:rPr lang="fr-CH" dirty="0" smtClean="0"/>
              <a:t> a </a:t>
            </a:r>
            <a:r>
              <a:rPr lang="fr-CH" dirty="0" err="1" smtClean="0"/>
              <a:t>philosoph</a:t>
            </a:r>
            <a:r>
              <a:rPr lang="fr-CH" dirty="0" smtClean="0"/>
              <a:t> and </a:t>
            </a:r>
            <a:r>
              <a:rPr lang="fr-CH" dirty="0" err="1" smtClean="0"/>
              <a:t>takes</a:t>
            </a:r>
            <a:r>
              <a:rPr lang="fr-CH" dirty="0" smtClean="0"/>
              <a:t> a cold </a:t>
            </a:r>
            <a:r>
              <a:rPr lang="fr-CH" dirty="0" err="1" smtClean="0"/>
              <a:t>shower</a:t>
            </a:r>
            <a:r>
              <a:rPr lang="fr-CH" dirty="0" smtClean="0"/>
              <a:t>. </a:t>
            </a:r>
          </a:p>
          <a:p>
            <a:endParaRPr lang="fr-CH" dirty="0" smtClean="0"/>
          </a:p>
          <a:p>
            <a:r>
              <a:rPr lang="fr-CH" dirty="0" smtClean="0"/>
              <a:t>	</a:t>
            </a:r>
            <a:r>
              <a:rPr lang="fr-CH" dirty="0" err="1" smtClean="0"/>
              <a:t>Now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time for a good, hot, </a:t>
            </a:r>
            <a:r>
              <a:rPr lang="fr-CH" dirty="0" err="1" smtClean="0"/>
              <a:t>espresso</a:t>
            </a:r>
            <a:r>
              <a:rPr lang="fr-CH" dirty="0" smtClean="0"/>
              <a:t>. Robert imagines the </a:t>
            </a:r>
            <a:r>
              <a:rPr lang="fr-CH" dirty="0" err="1" smtClean="0"/>
              <a:t>smell</a:t>
            </a:r>
            <a:r>
              <a:rPr lang="fr-CH" dirty="0" smtClean="0"/>
              <a:t> of the first coffee of the </a:t>
            </a:r>
            <a:r>
              <a:rPr lang="fr-CH" dirty="0" err="1" smtClean="0"/>
              <a:t>day</a:t>
            </a:r>
            <a:r>
              <a:rPr lang="fr-CH" dirty="0" smtClean="0"/>
              <a:t> and </a:t>
            </a:r>
            <a:r>
              <a:rPr lang="fr-CH" dirty="0" err="1" smtClean="0"/>
              <a:t>smiles</a:t>
            </a:r>
            <a:r>
              <a:rPr lang="fr-CH" dirty="0" smtClean="0"/>
              <a:t> …</a:t>
            </a:r>
          </a:p>
          <a:p>
            <a:endParaRPr lang="fr-CH" dirty="0" smtClean="0"/>
          </a:p>
          <a:p>
            <a:r>
              <a:rPr lang="fr-CH" dirty="0" smtClean="0"/>
              <a:t>	…but no coffee !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Robert </a:t>
            </a:r>
            <a:r>
              <a:rPr lang="fr-CH" dirty="0" err="1" smtClean="0"/>
              <a:t>re</a:t>
            </a:r>
            <a:r>
              <a:rPr lang="fr-CH" dirty="0" smtClean="0"/>
              <a:t>-</a:t>
            </a:r>
            <a:r>
              <a:rPr lang="fr-CH" dirty="0" err="1" smtClean="0"/>
              <a:t>programmed</a:t>
            </a:r>
            <a:r>
              <a:rPr lang="fr-CH" dirty="0" smtClean="0"/>
              <a:t> </a:t>
            </a:r>
            <a:r>
              <a:rPr lang="fr-CH" dirty="0" err="1" smtClean="0"/>
              <a:t>his</a:t>
            </a:r>
            <a:r>
              <a:rPr lang="fr-CH" dirty="0" smtClean="0"/>
              <a:t> end user </a:t>
            </a:r>
            <a:r>
              <a:rPr lang="fr-CH" dirty="0" err="1" smtClean="0"/>
              <a:t>preferences</a:t>
            </a:r>
            <a:r>
              <a:rPr lang="fr-CH" dirty="0" smtClean="0"/>
              <a:t> in the smart </a:t>
            </a:r>
            <a:r>
              <a:rPr lang="fr-CH" dirty="0" err="1" smtClean="0"/>
              <a:t>grid</a:t>
            </a:r>
            <a:r>
              <a:rPr lang="fr-CH" dirty="0" smtClean="0"/>
              <a:t> </a:t>
            </a:r>
            <a:r>
              <a:rPr lang="fr-CH" dirty="0" err="1" smtClean="0"/>
              <a:t>yesterday</a:t>
            </a:r>
            <a:r>
              <a:rPr lang="fr-CH" dirty="0" smtClean="0"/>
              <a:t> night and made a </a:t>
            </a:r>
            <a:r>
              <a:rPr lang="fr-CH" dirty="0" err="1" smtClean="0"/>
              <a:t>mistake</a:t>
            </a:r>
            <a:r>
              <a:rPr lang="fr-CH" dirty="0" smtClean="0"/>
              <a:t> !</a:t>
            </a:r>
          </a:p>
          <a:p>
            <a:endParaRPr lang="fr-CH" dirty="0" smtClean="0"/>
          </a:p>
          <a:p>
            <a:r>
              <a:rPr lang="fr-CH" dirty="0" err="1" smtClean="0"/>
              <a:t>Fortunately</a:t>
            </a:r>
            <a:r>
              <a:rPr lang="fr-CH" dirty="0" smtClean="0"/>
              <a:t>, the </a:t>
            </a:r>
            <a:r>
              <a:rPr lang="fr-CH" dirty="0" err="1" smtClean="0"/>
              <a:t>fridge</a:t>
            </a:r>
            <a:r>
              <a:rPr lang="fr-CH" dirty="0" smtClean="0"/>
              <a:t> </a:t>
            </a:r>
            <a:r>
              <a:rPr lang="fr-CH" dirty="0" err="1" smtClean="0"/>
              <a:t>works</a:t>
            </a:r>
            <a:r>
              <a:rPr lang="fr-CH" dirty="0" smtClean="0"/>
              <a:t> and </a:t>
            </a:r>
            <a:r>
              <a:rPr lang="fr-CH" dirty="0" err="1" smtClean="0"/>
              <a:t>there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some</a:t>
            </a:r>
            <a:r>
              <a:rPr lang="fr-CH" dirty="0" smtClean="0"/>
              <a:t> orange </a:t>
            </a:r>
            <a:r>
              <a:rPr lang="fr-CH" dirty="0" err="1" smtClean="0"/>
              <a:t>juice</a:t>
            </a:r>
            <a:r>
              <a:rPr lang="fr-CH" dirty="0" smtClean="0"/>
              <a:t> </a:t>
            </a:r>
            <a:r>
              <a:rPr lang="fr-CH" dirty="0" err="1" smtClean="0"/>
              <a:t>left</a:t>
            </a:r>
            <a:r>
              <a:rPr lang="fr-CH" dirty="0" smtClean="0"/>
              <a:t>.</a:t>
            </a:r>
          </a:p>
          <a:p>
            <a:endParaRPr lang="fr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Robert </a:t>
            </a:r>
            <a:r>
              <a:rPr lang="fr-CH" dirty="0" err="1" smtClean="0"/>
              <a:t>now</a:t>
            </a:r>
            <a:r>
              <a:rPr lang="fr-CH" dirty="0" smtClean="0"/>
              <a:t> </a:t>
            </a:r>
            <a:r>
              <a:rPr lang="fr-CH" dirty="0" err="1" smtClean="0"/>
              <a:t>walks</a:t>
            </a:r>
            <a:r>
              <a:rPr lang="fr-CH" dirty="0" smtClean="0"/>
              <a:t> to </a:t>
            </a:r>
            <a:r>
              <a:rPr lang="fr-CH" dirty="0" err="1" smtClean="0"/>
              <a:t>his</a:t>
            </a:r>
            <a:r>
              <a:rPr lang="fr-CH" dirty="0" smtClean="0"/>
              <a:t> </a:t>
            </a:r>
            <a:r>
              <a:rPr lang="fr-CH" dirty="0" err="1" smtClean="0"/>
              <a:t>lounge</a:t>
            </a:r>
            <a:r>
              <a:rPr lang="fr-CH" dirty="0" smtClean="0"/>
              <a:t> and </a:t>
            </a:r>
            <a:r>
              <a:rPr lang="fr-CH" dirty="0" err="1" smtClean="0"/>
              <a:t>prepares</a:t>
            </a:r>
            <a:r>
              <a:rPr lang="fr-CH" dirty="0" smtClean="0"/>
              <a:t> to </a:t>
            </a:r>
            <a:r>
              <a:rPr lang="fr-CH" dirty="0" err="1" smtClean="0"/>
              <a:t>work</a:t>
            </a:r>
            <a:r>
              <a:rPr lang="fr-CH" dirty="0" smtClean="0"/>
              <a:t>. </a:t>
            </a:r>
            <a:r>
              <a:rPr lang="fr-CH" dirty="0" err="1" smtClean="0"/>
              <a:t>Today</a:t>
            </a:r>
            <a:r>
              <a:rPr lang="fr-CH" dirty="0" smtClean="0"/>
              <a:t>, Robert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telecommuting</a:t>
            </a:r>
            <a:r>
              <a:rPr lang="fr-CH" dirty="0" smtClean="0"/>
              <a:t> – 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saves</a:t>
            </a:r>
            <a:r>
              <a:rPr lang="fr-CH" dirty="0" smtClean="0"/>
              <a:t> time and </a:t>
            </a:r>
            <a:r>
              <a:rPr lang="fr-CH" dirty="0" err="1" smtClean="0"/>
              <a:t>energy</a:t>
            </a:r>
            <a:r>
              <a:rPr lang="fr-CH" dirty="0" smtClean="0"/>
              <a:t>.</a:t>
            </a:r>
          </a:p>
          <a:p>
            <a:endParaRPr lang="fr-CH" dirty="0" smtClean="0"/>
          </a:p>
          <a:p>
            <a:r>
              <a:rPr lang="fr-CH" dirty="0" err="1" smtClean="0"/>
              <a:t>Strange</a:t>
            </a:r>
            <a:r>
              <a:rPr lang="fr-CH" dirty="0" smtClean="0"/>
              <a:t>, the </a:t>
            </a:r>
            <a:r>
              <a:rPr lang="fr-CH" dirty="0" err="1" smtClean="0"/>
              <a:t>lounge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dark</a:t>
            </a:r>
            <a:r>
              <a:rPr lang="fr-CH" dirty="0" smtClean="0"/>
              <a:t> – </a:t>
            </a:r>
            <a:r>
              <a:rPr lang="fr-CH" dirty="0" err="1" smtClean="0"/>
              <a:t>shutters</a:t>
            </a:r>
            <a:r>
              <a:rPr lang="fr-CH" dirty="0" smtClean="0"/>
              <a:t> are </a:t>
            </a:r>
            <a:r>
              <a:rPr lang="fr-CH" dirty="0" err="1" smtClean="0"/>
              <a:t>blocked</a:t>
            </a:r>
            <a:r>
              <a:rPr lang="fr-CH" dirty="0" smtClean="0"/>
              <a:t> </a:t>
            </a:r>
            <a:r>
              <a:rPr lang="fr-CH" dirty="0" err="1" smtClean="0"/>
              <a:t>closed</a:t>
            </a:r>
            <a:r>
              <a:rPr lang="fr-CH" dirty="0" smtClean="0"/>
              <a:t> … the home automation </a:t>
            </a:r>
            <a:r>
              <a:rPr lang="fr-CH" dirty="0" err="1" smtClean="0"/>
              <a:t>controller</a:t>
            </a:r>
            <a:r>
              <a:rPr lang="fr-CH" dirty="0" smtClean="0"/>
              <a:t>, of course !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Not a </a:t>
            </a:r>
            <a:r>
              <a:rPr lang="fr-CH" dirty="0" err="1" smtClean="0"/>
              <a:t>serious</a:t>
            </a:r>
            <a:r>
              <a:rPr lang="fr-CH" dirty="0" smtClean="0"/>
              <a:t> </a:t>
            </a:r>
            <a:r>
              <a:rPr lang="fr-CH" dirty="0" err="1" smtClean="0"/>
              <a:t>problem</a:t>
            </a:r>
            <a:r>
              <a:rPr lang="fr-CH" dirty="0" smtClean="0"/>
              <a:t> </a:t>
            </a:r>
            <a:r>
              <a:rPr lang="fr-CH" dirty="0" err="1" smtClean="0"/>
              <a:t>anyhow</a:t>
            </a:r>
            <a:r>
              <a:rPr lang="fr-CH" dirty="0" smtClean="0"/>
              <a:t>; the </a:t>
            </a:r>
            <a:r>
              <a:rPr lang="fr-CH" dirty="0" err="1" smtClean="0"/>
              <a:t>shutters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opened</a:t>
            </a:r>
            <a:r>
              <a:rPr lang="fr-CH" dirty="0" smtClean="0"/>
              <a:t> </a:t>
            </a:r>
            <a:r>
              <a:rPr lang="fr-CH" dirty="0" err="1" smtClean="0"/>
              <a:t>manually</a:t>
            </a:r>
            <a:r>
              <a:rPr lang="fr-CH" dirty="0" smtClean="0"/>
              <a:t>.</a:t>
            </a:r>
          </a:p>
          <a:p>
            <a:endParaRPr lang="fr-CH" dirty="0" smtClean="0"/>
          </a:p>
          <a:p>
            <a:r>
              <a:rPr lang="fr-CH" dirty="0" smtClean="0"/>
              <a:t>Robert </a:t>
            </a:r>
            <a:r>
              <a:rPr lang="fr-CH" dirty="0" err="1" smtClean="0"/>
              <a:t>sits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his</a:t>
            </a:r>
            <a:r>
              <a:rPr lang="fr-CH" dirty="0" smtClean="0"/>
              <a:t> table and opens </a:t>
            </a:r>
            <a:r>
              <a:rPr lang="fr-CH" dirty="0" err="1" smtClean="0"/>
              <a:t>his</a:t>
            </a:r>
            <a:r>
              <a:rPr lang="fr-CH" dirty="0" smtClean="0"/>
              <a:t> desktop …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cvs files\leboudec-oeuvre\papers\scopes energy\madrid 2010\DessinScouacPourPapa (nul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"/>
            <a:ext cx="9085720" cy="6419850"/>
          </a:xfrm>
          <a:prstGeom prst="rect">
            <a:avLst/>
          </a:prstGeom>
          <a:noFill/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4800" y="0"/>
            <a:ext cx="8458200" cy="4876800"/>
          </a:xfrm>
        </p:spPr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femtocell</a:t>
            </a:r>
            <a:r>
              <a:rPr lang="fr-CH" dirty="0" smtClean="0"/>
              <a:t> has </a:t>
            </a:r>
            <a:r>
              <a:rPr lang="fr-CH" dirty="0" err="1" smtClean="0"/>
              <a:t>burnt</a:t>
            </a:r>
            <a:r>
              <a:rPr lang="fr-CH" dirty="0" smtClean="0"/>
              <a:t>, no internet </a:t>
            </a:r>
            <a:r>
              <a:rPr lang="fr-CH" dirty="0" err="1" smtClean="0"/>
              <a:t>access</a:t>
            </a:r>
            <a:r>
              <a:rPr lang="fr-CH" dirty="0" smtClean="0"/>
              <a:t> …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Robert </a:t>
            </a:r>
            <a:r>
              <a:rPr lang="fr-CH" dirty="0" err="1" smtClean="0"/>
              <a:t>is</a:t>
            </a:r>
            <a:r>
              <a:rPr lang="fr-CH" dirty="0" smtClean="0"/>
              <a:t> a bit </a:t>
            </a:r>
            <a:r>
              <a:rPr lang="fr-CH" dirty="0" err="1" smtClean="0"/>
              <a:t>worried</a:t>
            </a:r>
            <a:r>
              <a:rPr lang="fr-CH" dirty="0" smtClean="0"/>
              <a:t>. There </a:t>
            </a:r>
            <a:r>
              <a:rPr lang="fr-CH" dirty="0" err="1" smtClean="0"/>
              <a:t>is</a:t>
            </a:r>
            <a:r>
              <a:rPr lang="fr-CH" dirty="0" smtClean="0"/>
              <a:t> an important meeting </a:t>
            </a:r>
            <a:r>
              <a:rPr lang="fr-CH" dirty="0" err="1" smtClean="0"/>
              <a:t>at</a:t>
            </a:r>
            <a:r>
              <a:rPr lang="fr-CH" dirty="0" smtClean="0"/>
              <a:t> 10:00 </a:t>
            </a:r>
            <a:r>
              <a:rPr lang="fr-CH" dirty="0" err="1" smtClean="0"/>
              <a:t>scheduled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co</a:t>
            </a:r>
            <a:r>
              <a:rPr lang="fr-CH" dirty="0" smtClean="0"/>
              <a:t>-</a:t>
            </a:r>
            <a:r>
              <a:rPr lang="fr-CH" dirty="0" err="1" smtClean="0"/>
              <a:t>workers</a:t>
            </a:r>
            <a:r>
              <a:rPr lang="fr-CH" dirty="0" smtClean="0"/>
              <a:t>. </a:t>
            </a:r>
          </a:p>
          <a:p>
            <a:r>
              <a:rPr lang="fr-CH" dirty="0" smtClean="0"/>
              <a:t>« If I </a:t>
            </a:r>
            <a:r>
              <a:rPr lang="fr-CH" dirty="0" err="1" smtClean="0"/>
              <a:t>am</a:t>
            </a:r>
            <a:r>
              <a:rPr lang="fr-CH" dirty="0" smtClean="0"/>
              <a:t> not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meeting,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George </a:t>
            </a:r>
            <a:r>
              <a:rPr lang="fr-CH" dirty="0" err="1" smtClean="0"/>
              <a:t>who</a:t>
            </a:r>
            <a:r>
              <a:rPr lang="fr-CH" dirty="0" smtClean="0"/>
              <a:t> </a:t>
            </a:r>
            <a:r>
              <a:rPr lang="fr-CH" dirty="0" err="1" smtClean="0"/>
              <a:t>will</a:t>
            </a:r>
            <a:r>
              <a:rPr lang="fr-CH" dirty="0" smtClean="0"/>
              <a:t> </a:t>
            </a:r>
            <a:r>
              <a:rPr lang="fr-CH" dirty="0" err="1" smtClean="0"/>
              <a:t>get</a:t>
            </a:r>
            <a:r>
              <a:rPr lang="fr-CH" dirty="0" smtClean="0"/>
              <a:t> the </a:t>
            </a:r>
            <a:r>
              <a:rPr lang="fr-CH" dirty="0" err="1" smtClean="0"/>
              <a:t>work</a:t>
            </a:r>
            <a:r>
              <a:rPr lang="fr-CH" dirty="0" smtClean="0"/>
              <a:t>. I must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there</a:t>
            </a:r>
            <a:r>
              <a:rPr lang="fr-CH" dirty="0" smtClean="0"/>
              <a:t> »</a:t>
            </a:r>
          </a:p>
          <a:p>
            <a:endParaRPr lang="fr-CH" dirty="0" smtClean="0"/>
          </a:p>
          <a:p>
            <a:r>
              <a:rPr lang="fr-CH" dirty="0" smtClean="0"/>
              <a:t>Robert </a:t>
            </a:r>
            <a:r>
              <a:rPr lang="fr-CH" dirty="0" err="1" smtClean="0"/>
              <a:t>decides</a:t>
            </a:r>
            <a:r>
              <a:rPr lang="fr-CH" dirty="0" smtClean="0"/>
              <a:t> to do </a:t>
            </a:r>
            <a:r>
              <a:rPr lang="fr-CH" dirty="0" err="1" smtClean="0"/>
              <a:t>something</a:t>
            </a:r>
            <a:r>
              <a:rPr lang="fr-CH" dirty="0" smtClean="0"/>
              <a:t> </a:t>
            </a:r>
            <a:r>
              <a:rPr lang="fr-CH" dirty="0" err="1" smtClean="0"/>
              <a:t>exceptional</a:t>
            </a:r>
            <a:r>
              <a:rPr lang="fr-CH" dirty="0" smtClean="0"/>
              <a:t>: drive to </a:t>
            </a:r>
            <a:r>
              <a:rPr lang="fr-CH" dirty="0" err="1" smtClean="0"/>
              <a:t>work</a:t>
            </a:r>
            <a:r>
              <a:rPr lang="fr-CH" dirty="0" smtClean="0"/>
              <a:t> !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In the garage …</a:t>
            </a:r>
          </a:p>
          <a:p>
            <a:endParaRPr lang="fr-CH" dirty="0" smtClean="0"/>
          </a:p>
          <a:p>
            <a:r>
              <a:rPr lang="fr-CH" dirty="0" smtClean="0"/>
              <a:t>The e-car </a:t>
            </a:r>
            <a:r>
              <a:rPr lang="fr-CH" dirty="0" err="1" smtClean="0"/>
              <a:t>is</a:t>
            </a:r>
            <a:r>
              <a:rPr lang="fr-CH" dirty="0" smtClean="0"/>
              <a:t> not </a:t>
            </a:r>
            <a:r>
              <a:rPr lang="fr-CH" dirty="0" err="1" smtClean="0"/>
              <a:t>charged</a:t>
            </a:r>
            <a:r>
              <a:rPr lang="fr-CH" dirty="0" smtClean="0"/>
              <a:t>. </a:t>
            </a:r>
            <a:br>
              <a:rPr lang="fr-CH" dirty="0" smtClean="0"/>
            </a:br>
            <a:endParaRPr lang="fr-CH" dirty="0" smtClean="0"/>
          </a:p>
          <a:p>
            <a:r>
              <a:rPr lang="fr-CH" dirty="0" smtClean="0"/>
              <a:t>The batteries </a:t>
            </a:r>
            <a:r>
              <a:rPr lang="fr-CH" dirty="0" err="1" smtClean="0"/>
              <a:t>were</a:t>
            </a:r>
            <a:r>
              <a:rPr lang="fr-CH" dirty="0" smtClean="0"/>
              <a:t> </a:t>
            </a:r>
            <a:r>
              <a:rPr lang="fr-CH" dirty="0" err="1" smtClean="0"/>
              <a:t>used</a:t>
            </a:r>
            <a:r>
              <a:rPr lang="fr-CH" dirty="0" smtClean="0"/>
              <a:t> to power the </a:t>
            </a:r>
            <a:r>
              <a:rPr lang="fr-CH" dirty="0" err="1" smtClean="0"/>
              <a:t>grid</a:t>
            </a:r>
            <a:r>
              <a:rPr lang="fr-CH" dirty="0" smtClean="0"/>
              <a:t>. Normal, Robert </a:t>
            </a:r>
            <a:r>
              <a:rPr lang="fr-CH" dirty="0" err="1" smtClean="0"/>
              <a:t>did</a:t>
            </a:r>
            <a:r>
              <a:rPr lang="fr-CH" dirty="0" smtClean="0"/>
              <a:t> not plan to go </a:t>
            </a:r>
            <a:r>
              <a:rPr lang="fr-CH" dirty="0" err="1" smtClean="0"/>
              <a:t>anywhere</a:t>
            </a:r>
            <a:r>
              <a:rPr lang="fr-CH" dirty="0" smtClean="0"/>
              <a:t> </a:t>
            </a:r>
            <a:r>
              <a:rPr lang="fr-CH" dirty="0" err="1" smtClean="0"/>
              <a:t>today</a:t>
            </a:r>
            <a:r>
              <a:rPr lang="fr-CH" dirty="0" smtClean="0"/>
              <a:t>…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Robert cycles to </a:t>
            </a:r>
            <a:r>
              <a:rPr lang="fr-CH" dirty="0" err="1" smtClean="0"/>
              <a:t>work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err="1" smtClean="0"/>
              <a:t>While</a:t>
            </a:r>
            <a:r>
              <a:rPr lang="fr-CH" dirty="0" smtClean="0"/>
              <a:t> </a:t>
            </a:r>
            <a:r>
              <a:rPr lang="fr-CH" dirty="0" err="1" smtClean="0"/>
              <a:t>pedalling</a:t>
            </a:r>
            <a:r>
              <a:rPr lang="fr-CH" dirty="0" smtClean="0"/>
              <a:t> back home in the </a:t>
            </a:r>
            <a:r>
              <a:rPr lang="fr-CH" dirty="0" err="1" smtClean="0"/>
              <a:t>evening</a:t>
            </a:r>
            <a:r>
              <a:rPr lang="fr-CH" dirty="0" smtClean="0"/>
              <a:t>, </a:t>
            </a:r>
            <a:r>
              <a:rPr lang="fr-CH" dirty="0" err="1" smtClean="0"/>
              <a:t>he</a:t>
            </a:r>
            <a:r>
              <a:rPr lang="fr-CH" dirty="0" smtClean="0"/>
              <a:t> </a:t>
            </a:r>
            <a:r>
              <a:rPr lang="fr-CH" dirty="0" err="1" smtClean="0"/>
              <a:t>hopes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the </a:t>
            </a:r>
            <a:r>
              <a:rPr lang="fr-CH" dirty="0" err="1" smtClean="0"/>
              <a:t>washing</a:t>
            </a:r>
            <a:r>
              <a:rPr lang="fr-CH" dirty="0" smtClean="0"/>
              <a:t> machine </a:t>
            </a:r>
            <a:r>
              <a:rPr lang="fr-CH" dirty="0" err="1" smtClean="0"/>
              <a:t>did</a:t>
            </a:r>
            <a:r>
              <a:rPr lang="fr-CH" dirty="0" smtClean="0"/>
              <a:t> </a:t>
            </a:r>
            <a:r>
              <a:rPr lang="fr-CH" dirty="0" err="1" smtClean="0"/>
              <a:t>its</a:t>
            </a:r>
            <a:r>
              <a:rPr lang="fr-CH" dirty="0" smtClean="0"/>
              <a:t> job…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 smtClean="0"/>
              <a:t>Intelligent </a:t>
            </a:r>
            <a:r>
              <a:rPr lang="fr-CH" dirty="0" err="1" smtClean="0"/>
              <a:t>Demand</a:t>
            </a:r>
            <a:r>
              <a:rPr lang="fr-CH" dirty="0" smtClean="0"/>
              <a:t> Management must Be Simple, Adaptive and </a:t>
            </a:r>
            <a:r>
              <a:rPr lang="fr-CH" dirty="0" err="1" smtClean="0"/>
              <a:t>Distributed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5189537" cy="5003800"/>
          </a:xfrm>
        </p:spPr>
        <p:txBody>
          <a:bodyPr/>
          <a:lstStyle/>
          <a:p>
            <a:r>
              <a:rPr lang="fr-CH" sz="2800" dirty="0" smtClean="0"/>
              <a:t>Global, optimal </a:t>
            </a:r>
            <a:r>
              <a:rPr lang="fr-CH" sz="2800" dirty="0" err="1" smtClean="0"/>
              <a:t>schedules</a:t>
            </a:r>
            <a:r>
              <a:rPr lang="fr-CH" sz="2800" dirty="0" smtClean="0"/>
              <a:t> </a:t>
            </a:r>
          </a:p>
          <a:p>
            <a:pPr lvl="1"/>
            <a:r>
              <a:rPr lang="fr-CH" dirty="0" smtClean="0"/>
              <a:t>are hard,</a:t>
            </a:r>
          </a:p>
          <a:p>
            <a:pPr lvl="1"/>
            <a:r>
              <a:rPr lang="fr-CH" dirty="0" err="1" smtClean="0"/>
              <a:t>error</a:t>
            </a:r>
            <a:r>
              <a:rPr lang="fr-CH" dirty="0" smtClean="0"/>
              <a:t> </a:t>
            </a:r>
            <a:r>
              <a:rPr lang="fr-CH" dirty="0" err="1" smtClean="0"/>
              <a:t>prone</a:t>
            </a:r>
            <a:endParaRPr lang="fr-CH" dirty="0" smtClean="0"/>
          </a:p>
          <a:p>
            <a:pPr lvl="1"/>
            <a:r>
              <a:rPr lang="fr-CH" sz="2000" dirty="0" smtClean="0"/>
              <a:t>and do not </a:t>
            </a:r>
            <a:r>
              <a:rPr lang="fr-CH" sz="2000" dirty="0" err="1" smtClean="0"/>
              <a:t>account</a:t>
            </a:r>
            <a:r>
              <a:rPr lang="fr-CH" sz="2000" dirty="0" smtClean="0"/>
              <a:t> for last minute changes</a:t>
            </a:r>
          </a:p>
          <a:p>
            <a:pPr lvl="1"/>
            <a:endParaRPr lang="fr-CH" sz="2400" dirty="0" smtClean="0"/>
          </a:p>
          <a:p>
            <a:r>
              <a:rPr lang="fr-CH" sz="2800" dirty="0" smtClean="0"/>
              <a:t>More </a:t>
            </a:r>
            <a:r>
              <a:rPr lang="fr-CH" sz="2800" dirty="0" err="1" smtClean="0"/>
              <a:t>realistic</a:t>
            </a:r>
            <a:r>
              <a:rPr lang="fr-CH" sz="2800" dirty="0" smtClean="0"/>
              <a:t> </a:t>
            </a:r>
            <a:r>
              <a:rPr lang="fr-CH" sz="2800" dirty="0" err="1" smtClean="0"/>
              <a:t>is</a:t>
            </a:r>
            <a:r>
              <a:rPr lang="fr-CH" sz="2800" dirty="0" smtClean="0"/>
              <a:t> </a:t>
            </a:r>
          </a:p>
          <a:p>
            <a:pPr lvl="1"/>
            <a:r>
              <a:rPr lang="fr-CH" dirty="0" err="1" smtClean="0"/>
              <a:t>elastic</a:t>
            </a:r>
            <a:r>
              <a:rPr lang="fr-CH" dirty="0" smtClean="0"/>
              <a:t>  </a:t>
            </a:r>
            <a:r>
              <a:rPr lang="fr-CH" dirty="0" err="1" smtClean="0"/>
              <a:t>demand</a:t>
            </a:r>
            <a:r>
              <a:rPr lang="fr-CH" dirty="0" smtClean="0"/>
              <a:t>,</a:t>
            </a:r>
          </a:p>
          <a:p>
            <a:pPr lvl="1"/>
            <a:r>
              <a:rPr lang="fr-CH" dirty="0" err="1" smtClean="0"/>
              <a:t>with</a:t>
            </a:r>
            <a:r>
              <a:rPr lang="fr-CH" dirty="0" smtClean="0"/>
              <a:t> best effort service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statistical</a:t>
            </a:r>
            <a:r>
              <a:rPr lang="fr-CH" dirty="0" smtClean="0"/>
              <a:t> </a:t>
            </a:r>
            <a:r>
              <a:rPr lang="fr-CH" dirty="0" err="1" smtClean="0"/>
              <a:t>guarantees</a:t>
            </a:r>
            <a:r>
              <a:rPr lang="fr-CH" dirty="0" smtClean="0"/>
              <a:t>.</a:t>
            </a:r>
          </a:p>
          <a:p>
            <a:pPr lvl="1"/>
            <a:endParaRPr lang="fr-CH" dirty="0" smtClean="0"/>
          </a:p>
          <a:p>
            <a:pPr lvl="1"/>
            <a:r>
              <a:rPr lang="fr-CH" dirty="0" smtClean="0"/>
              <a:t>[</a:t>
            </a:r>
            <a:r>
              <a:rPr lang="fr-CH" dirty="0" err="1" smtClean="0"/>
              <a:t>Keshav</a:t>
            </a:r>
            <a:r>
              <a:rPr lang="fr-CH" dirty="0" smtClean="0"/>
              <a:t> and Rosenberg 2010]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295400"/>
            <a:ext cx="3810000" cy="3505200"/>
          </a:xfrm>
        </p:spPr>
        <p:txBody>
          <a:bodyPr/>
          <a:lstStyle/>
          <a:p>
            <a:pPr algn="r"/>
            <a:r>
              <a:rPr lang="fr-CH" sz="2800" dirty="0" smtClean="0"/>
              <a:t>The </a:t>
            </a:r>
            <a:r>
              <a:rPr lang="fr-CH" sz="2800" dirty="0" err="1" smtClean="0"/>
              <a:t>Grid</a:t>
            </a:r>
            <a:r>
              <a:rPr lang="fr-CH" sz="2800" dirty="0" smtClean="0"/>
              <a:t> and </a:t>
            </a:r>
            <a:r>
              <a:rPr lang="fr-CH" sz="2800" dirty="0" err="1" smtClean="0"/>
              <a:t>Elastic</a:t>
            </a:r>
            <a:r>
              <a:rPr lang="fr-CH" sz="2800" dirty="0" smtClean="0"/>
              <a:t> </a:t>
            </a:r>
            <a:r>
              <a:rPr lang="fr-CH" sz="2800" dirty="0" err="1" smtClean="0"/>
              <a:t>Demand</a:t>
            </a:r>
            <a:endParaRPr lang="fr-CH" sz="2800" dirty="0" smtClean="0"/>
          </a:p>
          <a:p>
            <a:pPr algn="r"/>
            <a:r>
              <a:rPr lang="fr-CH" sz="2800" dirty="0" smtClean="0"/>
              <a:t>One Day in the life of Robert </a:t>
            </a:r>
            <a:r>
              <a:rPr lang="fr-CH" sz="2800" dirty="0" err="1" smtClean="0"/>
              <a:t>Longirod</a:t>
            </a:r>
            <a:endParaRPr lang="fr-CH" sz="2800" dirty="0" smtClean="0"/>
          </a:p>
          <a:p>
            <a:pPr algn="r"/>
            <a:r>
              <a:rPr lang="fr-CH" sz="2800" dirty="0" err="1" smtClean="0"/>
              <a:t>Modelling</a:t>
            </a:r>
            <a:r>
              <a:rPr lang="fr-CH" sz="2800" dirty="0" smtClean="0"/>
              <a:t> </a:t>
            </a:r>
            <a:r>
              <a:rPr lang="fr-CH" sz="2800" dirty="0" err="1" smtClean="0"/>
              <a:t>Approach</a:t>
            </a:r>
            <a:endParaRPr lang="fr-CH" sz="2800" dirty="0" smtClean="0"/>
          </a:p>
          <a:p>
            <a:pPr algn="r"/>
            <a:r>
              <a:rPr lang="fr-CH" sz="2800" dirty="0" smtClean="0"/>
              <a:t>Conclusions</a:t>
            </a:r>
            <a:endParaRPr lang="fr-CH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4826675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arXiv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:1011.5606v1]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Jean-Yves Le Boudec and Dan-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Cristian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Tomozei</a:t>
            </a:r>
            <a:endParaRPr lang="fr-CH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Satisfiability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Elastic Demand in the Smart Grid 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», </a:t>
            </a:r>
            <a:r>
              <a:rPr lang="fr-CH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</a:t>
            </a:r>
            <a:r>
              <a:rPr lang="fr-CH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2010, arxiv.org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Possible Directions for </a:t>
            </a:r>
            <a:r>
              <a:rPr lang="fr-CH" dirty="0" err="1" smtClean="0"/>
              <a:t>Distributed</a:t>
            </a:r>
            <a:r>
              <a:rPr lang="fr-CH" dirty="0" smtClean="0"/>
              <a:t> Control</a:t>
            </a:r>
            <a:endParaRPr lang="fr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Network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err="1" smtClean="0"/>
              <a:t>Signals</a:t>
            </a:r>
            <a:r>
              <a:rPr lang="fr-CH" dirty="0" smtClean="0"/>
              <a:t> marginal </a:t>
            </a:r>
            <a:r>
              <a:rPr lang="fr-CH" dirty="0" err="1" smtClean="0"/>
              <a:t>price</a:t>
            </a:r>
            <a:r>
              <a:rPr lang="fr-CH" dirty="0" smtClean="0"/>
              <a:t> to </a:t>
            </a:r>
            <a:r>
              <a:rPr lang="fr-CH" dirty="0" err="1" smtClean="0"/>
              <a:t>users</a:t>
            </a:r>
            <a:endParaRPr lang="fr-CH" dirty="0" smtClean="0"/>
          </a:p>
          <a:p>
            <a:r>
              <a:rPr lang="fr-CH" dirty="0" err="1" smtClean="0"/>
              <a:t>Whether</a:t>
            </a:r>
            <a:r>
              <a:rPr lang="fr-CH" dirty="0" smtClean="0"/>
              <a:t> a </a:t>
            </a:r>
            <a:r>
              <a:rPr lang="fr-CH" dirty="0" err="1" smtClean="0"/>
              <a:t>true</a:t>
            </a:r>
            <a:r>
              <a:rPr lang="fr-CH" dirty="0" smtClean="0"/>
              <a:t> </a:t>
            </a:r>
            <a:r>
              <a:rPr lang="fr-CH" dirty="0" err="1" smtClean="0"/>
              <a:t>price</a:t>
            </a:r>
            <a:r>
              <a:rPr lang="fr-CH" dirty="0" smtClean="0"/>
              <a:t> or a congestion signal </a:t>
            </a:r>
            <a:r>
              <a:rPr lang="fr-CH" dirty="0" err="1" smtClean="0"/>
              <a:t>is</a:t>
            </a:r>
            <a:r>
              <a:rPr lang="fr-CH" dirty="0" smtClean="0"/>
              <a:t> an issue</a:t>
            </a:r>
            <a:endParaRPr lang="fr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 err="1" smtClean="0"/>
              <a:t>Users</a:t>
            </a:r>
            <a:endParaRPr lang="fr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 smtClean="0"/>
              <a:t>Delay / </a:t>
            </a:r>
            <a:r>
              <a:rPr lang="fr-CH" dirty="0" err="1" smtClean="0"/>
              <a:t>reduce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endParaRPr lang="fr-CH" dirty="0" smtClean="0"/>
          </a:p>
          <a:p>
            <a:pPr lvl="1"/>
            <a:r>
              <a:rPr lang="fr-CH" dirty="0" err="1" smtClean="0"/>
              <a:t>Defer</a:t>
            </a:r>
            <a:r>
              <a:rPr lang="fr-CH" dirty="0" smtClean="0"/>
              <a:t> </a:t>
            </a:r>
            <a:r>
              <a:rPr lang="fr-CH" dirty="0" err="1" smtClean="0"/>
              <a:t>heating</a:t>
            </a:r>
            <a:r>
              <a:rPr lang="fr-CH" dirty="0" smtClean="0"/>
              <a:t> / </a:t>
            </a:r>
            <a:r>
              <a:rPr lang="fr-CH" dirty="0" err="1" smtClean="0"/>
              <a:t>cooling</a:t>
            </a:r>
            <a:r>
              <a:rPr lang="fr-CH" dirty="0" smtClean="0"/>
              <a:t> /</a:t>
            </a:r>
            <a:r>
              <a:rPr lang="fr-CH" dirty="0" err="1" smtClean="0"/>
              <a:t>battery</a:t>
            </a:r>
            <a:r>
              <a:rPr lang="fr-CH" dirty="0" smtClean="0"/>
              <a:t> </a:t>
            </a:r>
            <a:r>
              <a:rPr lang="fr-CH" dirty="0" err="1" smtClean="0"/>
              <a:t>loading</a:t>
            </a:r>
            <a:endParaRPr lang="fr-CH" dirty="0" smtClean="0"/>
          </a:p>
          <a:p>
            <a:pPr lvl="1"/>
            <a:r>
              <a:rPr lang="fr-CH" dirty="0" smtClean="0"/>
              <a:t>Substitute local source</a:t>
            </a:r>
          </a:p>
          <a:p>
            <a:pPr lvl="1"/>
            <a:r>
              <a:rPr lang="fr-CH" dirty="0" smtClean="0"/>
              <a:t>Substitute </a:t>
            </a:r>
            <a:r>
              <a:rPr lang="fr-CH" dirty="0" err="1" smtClean="0"/>
              <a:t>battery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Modelling</a:t>
            </a:r>
            <a:r>
              <a:rPr lang="fr-CH" dirty="0" smtClean="0"/>
              <a:t> </a:t>
            </a:r>
            <a:r>
              <a:rPr lang="fr-CH" dirty="0" err="1" smtClean="0"/>
              <a:t>Approach</a:t>
            </a:r>
            <a:endParaRPr lang="fr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 smtClean="0"/>
              <a:t>A </a:t>
            </a:r>
            <a:r>
              <a:rPr lang="fr-CH" dirty="0" err="1" smtClean="0"/>
              <a:t>Preliminary</a:t>
            </a:r>
            <a:r>
              <a:rPr lang="fr-CH" dirty="0" smtClean="0"/>
              <a:t> Issue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Stability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first to </a:t>
            </a:r>
            <a:r>
              <a:rPr lang="fr-CH" dirty="0" err="1" smtClean="0"/>
              <a:t>study</a:t>
            </a:r>
            <a:r>
              <a:rPr lang="fr-CH" dirty="0" smtClean="0"/>
              <a:t> if </a:t>
            </a:r>
            <a:r>
              <a:rPr lang="fr-CH" dirty="0" err="1" smtClean="0"/>
              <a:t>elastic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/ adaptation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feasible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Assume </a:t>
            </a:r>
            <a:r>
              <a:rPr lang="fr-CH" dirty="0" err="1" smtClean="0"/>
              <a:t>supply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random</a:t>
            </a:r>
            <a:r>
              <a:rPr lang="fr-CH" dirty="0" smtClean="0"/>
              <a:t> and </a:t>
            </a:r>
            <a:r>
              <a:rPr lang="fr-CH" dirty="0" err="1" smtClean="0"/>
              <a:t>load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elastic</a:t>
            </a:r>
            <a:endParaRPr lang="fr-CH" dirty="0" smtClean="0"/>
          </a:p>
          <a:p>
            <a:pPr lvl="1"/>
            <a:r>
              <a:rPr lang="fr-CH" dirty="0" err="1" smtClean="0"/>
              <a:t>Users</a:t>
            </a:r>
            <a:r>
              <a:rPr lang="fr-CH" dirty="0" smtClean="0"/>
              <a:t> </a:t>
            </a:r>
            <a:r>
              <a:rPr lang="fr-CH" dirty="0" err="1" smtClean="0"/>
              <a:t>act</a:t>
            </a:r>
            <a:r>
              <a:rPr lang="fr-CH" dirty="0" smtClean="0"/>
              <a:t> a </a:t>
            </a:r>
            <a:r>
              <a:rPr lang="fr-CH" dirty="0" err="1" smtClean="0"/>
              <a:t>distributed</a:t>
            </a:r>
            <a:r>
              <a:rPr lang="fr-CH" dirty="0" smtClean="0"/>
              <a:t> buffer</a:t>
            </a:r>
          </a:p>
          <a:p>
            <a:pPr lvl="1"/>
            <a:r>
              <a:rPr lang="fr-CH" dirty="0" smtClean="0"/>
              <a:t>Hot water tanks, batteries</a:t>
            </a:r>
          </a:p>
          <a:p>
            <a:endParaRPr lang="fr-CH" dirty="0" smtClean="0"/>
          </a:p>
          <a:p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leave</a:t>
            </a:r>
            <a:r>
              <a:rPr lang="fr-CH" dirty="0" smtClean="0"/>
              <a:t> out (for </a:t>
            </a:r>
            <a:r>
              <a:rPr lang="fr-CH" dirty="0" err="1" smtClean="0"/>
              <a:t>now</a:t>
            </a:r>
            <a:r>
              <a:rPr lang="fr-CH" dirty="0" smtClean="0"/>
              <a:t>) the </a:t>
            </a:r>
            <a:r>
              <a:rPr lang="fr-CH" dirty="0" err="1" smtClean="0"/>
              <a:t>details</a:t>
            </a:r>
            <a:r>
              <a:rPr lang="fr-CH" dirty="0" smtClean="0"/>
              <a:t> of </a:t>
            </a:r>
            <a:r>
              <a:rPr lang="fr-CH" dirty="0" err="1" smtClean="0"/>
              <a:t>signals</a:t>
            </a:r>
            <a:r>
              <a:rPr lang="fr-CH" dirty="0" smtClean="0"/>
              <a:t> and </a:t>
            </a:r>
            <a:r>
              <a:rPr lang="fr-CH" dirty="0" err="1" smtClean="0"/>
              <a:t>algorithms</a:t>
            </a:r>
            <a:r>
              <a:rPr lang="fr-CH" dirty="0" smtClean="0"/>
              <a:t> </a:t>
            </a:r>
          </a:p>
          <a:p>
            <a:endParaRPr lang="fr-CH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smtClean="0"/>
              <a:t>A </a:t>
            </a:r>
            <a:r>
              <a:rPr lang="fr-CH" dirty="0" err="1" smtClean="0"/>
              <a:t>very</a:t>
            </a:r>
            <a:r>
              <a:rPr lang="fr-CH" dirty="0" smtClean="0"/>
              <a:t> </a:t>
            </a:r>
            <a:r>
              <a:rPr lang="fr-CH" dirty="0" err="1" smtClean="0"/>
              <a:t>coarse</a:t>
            </a:r>
            <a:r>
              <a:rPr lang="fr-CH" dirty="0" smtClean="0"/>
              <a:t>, but </a:t>
            </a:r>
            <a:r>
              <a:rPr lang="fr-CH" dirty="0" err="1" smtClean="0"/>
              <a:t>fundamental</a:t>
            </a:r>
            <a:r>
              <a:rPr lang="fr-CH" dirty="0" smtClean="0"/>
              <a:t> </a:t>
            </a:r>
            <a:r>
              <a:rPr lang="fr-CH" dirty="0" err="1" smtClean="0"/>
              <a:t>criterion</a:t>
            </a:r>
            <a:r>
              <a:rPr lang="fr-CH" dirty="0" smtClean="0"/>
              <a:t>: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there</a:t>
            </a:r>
            <a:r>
              <a:rPr lang="fr-CH" dirty="0" smtClean="0"/>
              <a:t> a control </a:t>
            </a:r>
            <a:r>
              <a:rPr lang="fr-CH" dirty="0" err="1" smtClean="0"/>
              <a:t>mechanism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stabilize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</a:t>
            </a:r>
          </a:p>
          <a:p>
            <a:pPr>
              <a:buNone/>
            </a:pPr>
            <a:endParaRPr lang="fr-CH" dirty="0" smtClean="0"/>
          </a:p>
          <a:p>
            <a:r>
              <a:rPr lang="fr-CH" dirty="0" err="1" smtClean="0"/>
              <a:t>Instability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generated</a:t>
            </a:r>
            <a:r>
              <a:rPr lang="fr-CH" dirty="0" smtClean="0"/>
              <a:t> by</a:t>
            </a:r>
          </a:p>
          <a:p>
            <a:pPr lvl="1"/>
            <a:r>
              <a:rPr lang="fr-CH" dirty="0" err="1" smtClean="0"/>
              <a:t>Delays</a:t>
            </a:r>
            <a:r>
              <a:rPr lang="fr-CH" dirty="0" smtClean="0"/>
              <a:t> in </a:t>
            </a:r>
            <a:r>
              <a:rPr lang="fr-CH" dirty="0" err="1" smtClean="0"/>
              <a:t>demand</a:t>
            </a:r>
            <a:endParaRPr lang="fr-CH" dirty="0" smtClean="0"/>
          </a:p>
          <a:p>
            <a:pPr lvl="1"/>
            <a:r>
              <a:rPr lang="fr-CH" dirty="0" err="1" smtClean="0"/>
              <a:t>Increase</a:t>
            </a:r>
            <a:r>
              <a:rPr lang="fr-CH" dirty="0" smtClean="0"/>
              <a:t> in </a:t>
            </a:r>
            <a:r>
              <a:rPr lang="fr-CH" dirty="0" err="1" smtClean="0"/>
              <a:t>demand</a:t>
            </a:r>
            <a:r>
              <a:rPr lang="fr-CH" dirty="0" smtClean="0"/>
              <a:t> due to </a:t>
            </a:r>
            <a:r>
              <a:rPr lang="fr-CH" dirty="0" err="1" smtClean="0"/>
              <a:t>delay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</a:t>
            </a:r>
            <a:r>
              <a:rPr lang="fr-CH" dirty="0" err="1" smtClean="0"/>
              <a:t>Demand</a:t>
            </a:r>
            <a:r>
              <a:rPr lang="fr-CH" dirty="0" smtClean="0"/>
              <a:t> / </a:t>
            </a:r>
            <a:r>
              <a:rPr lang="fr-CH" dirty="0" err="1" smtClean="0"/>
              <a:t>Supply</a:t>
            </a:r>
            <a:r>
              <a:rPr lang="fr-CH" dirty="0" smtClean="0"/>
              <a:t> Model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926012" cy="5689600"/>
          </a:xfrm>
        </p:spPr>
        <p:txBody>
          <a:bodyPr/>
          <a:lstStyle/>
          <a:p>
            <a:r>
              <a:rPr lang="fr-CH" dirty="0" err="1" smtClean="0"/>
              <a:t>Inspired</a:t>
            </a:r>
            <a:r>
              <a:rPr lang="fr-CH" dirty="0" smtClean="0"/>
              <a:t> by [</a:t>
            </a:r>
            <a:r>
              <a:rPr lang="fr-CH" dirty="0" err="1" smtClean="0"/>
              <a:t>Meyn</a:t>
            </a:r>
            <a:r>
              <a:rPr lang="fr-CH" dirty="0" smtClean="0"/>
              <a:t> et al 2010]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3048000" y="2743200"/>
            <a:ext cx="685800" cy="457200"/>
          </a:xfrm>
          <a:prstGeom prst="rect">
            <a:avLst/>
          </a:prstGeom>
          <a:solidFill>
            <a:srgbClr val="FF0000">
              <a:alpha val="16863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705600" y="2514600"/>
            <a:ext cx="685800" cy="457200"/>
          </a:xfrm>
          <a:prstGeom prst="rect">
            <a:avLst/>
          </a:prstGeom>
          <a:solidFill>
            <a:srgbClr val="FF0000">
              <a:alpha val="16863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620000" y="2514600"/>
            <a:ext cx="685800" cy="457200"/>
          </a:xfrm>
          <a:prstGeom prst="rect">
            <a:avLst/>
          </a:prstGeom>
          <a:solidFill>
            <a:srgbClr val="92D050">
              <a:alpha val="16863"/>
            </a:srgb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209800" y="2743200"/>
            <a:ext cx="685800" cy="457200"/>
          </a:xfrm>
          <a:prstGeom prst="rect">
            <a:avLst/>
          </a:prstGeom>
          <a:solidFill>
            <a:srgbClr val="92D050">
              <a:alpha val="16863"/>
            </a:srgb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513906" y="4876800"/>
            <a:ext cx="228600" cy="369332"/>
          </a:xfrm>
          <a:prstGeom prst="rect">
            <a:avLst/>
          </a:prstGeom>
          <a:solidFill>
            <a:srgbClr val="0070C0">
              <a:alpha val="16863"/>
            </a:srgb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267894" y="3697588"/>
            <a:ext cx="228600" cy="369332"/>
          </a:xfrm>
          <a:prstGeom prst="rect">
            <a:avLst/>
          </a:prstGeom>
          <a:solidFill>
            <a:srgbClr val="0070C0">
              <a:alpha val="16863"/>
            </a:srgb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80"/>
          <p:cNvGrpSpPr/>
          <p:nvPr/>
        </p:nvGrpSpPr>
        <p:grpSpPr>
          <a:xfrm>
            <a:off x="4742506" y="4953000"/>
            <a:ext cx="1456269" cy="369332"/>
            <a:chOff x="4742506" y="4953000"/>
            <a:chExt cx="1456269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5486400" y="4953000"/>
              <a:ext cx="7123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 smtClean="0">
                  <a:solidFill>
                    <a:srgbClr val="0000FF"/>
                  </a:solidFill>
                  <a:latin typeface="+mn-lt"/>
                </a:rPr>
                <a:t>delay</a:t>
              </a:r>
              <a:endParaRPr lang="fr-CH" dirty="0" smtClean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61" name="Straight Arrow Connector 60"/>
            <p:cNvCxnSpPr>
              <a:stCxn id="59" idx="1"/>
              <a:endCxn id="54" idx="3"/>
            </p:cNvCxnSpPr>
            <p:nvPr/>
          </p:nvCxnSpPr>
          <p:spPr bwMode="auto">
            <a:xfrm rot="10800000">
              <a:off x="4742506" y="5061466"/>
              <a:ext cx="743894" cy="76200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81"/>
          <p:cNvGrpSpPr/>
          <p:nvPr/>
        </p:nvGrpSpPr>
        <p:grpSpPr>
          <a:xfrm>
            <a:off x="152400" y="3882254"/>
            <a:ext cx="2115494" cy="601878"/>
            <a:chOff x="152400" y="3882254"/>
            <a:chExt cx="2115494" cy="601878"/>
          </a:xfrm>
        </p:grpSpPr>
        <p:sp>
          <p:nvSpPr>
            <p:cNvPr id="58" name="TextBox 57"/>
            <p:cNvSpPr txBox="1"/>
            <p:nvPr/>
          </p:nvSpPr>
          <p:spPr>
            <a:xfrm>
              <a:off x="152400" y="4114800"/>
              <a:ext cx="136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 smtClean="0">
                  <a:solidFill>
                    <a:srgbClr val="0000FF"/>
                  </a:solidFill>
                  <a:latin typeface="+mn-lt"/>
                </a:rPr>
                <a:t>evaporation</a:t>
              </a:r>
              <a:endParaRPr lang="fr-CH" dirty="0" smtClean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62" name="Straight Arrow Connector 61"/>
            <p:cNvCxnSpPr>
              <a:stCxn id="58" idx="3"/>
              <a:endCxn id="55" idx="1"/>
            </p:cNvCxnSpPr>
            <p:nvPr/>
          </p:nvCxnSpPr>
          <p:spPr bwMode="auto">
            <a:xfrm flipV="1">
              <a:off x="1518544" y="3882254"/>
              <a:ext cx="749350" cy="41721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" name="Group 79"/>
          <p:cNvGrpSpPr/>
          <p:nvPr/>
        </p:nvGrpSpPr>
        <p:grpSpPr>
          <a:xfrm>
            <a:off x="3733800" y="1752600"/>
            <a:ext cx="4246930" cy="1219201"/>
            <a:chOff x="3733800" y="1752600"/>
            <a:chExt cx="4246930" cy="1219201"/>
          </a:xfrm>
        </p:grpSpPr>
        <p:sp>
          <p:nvSpPr>
            <p:cNvPr id="57" name="TextBox 56"/>
            <p:cNvSpPr txBox="1"/>
            <p:nvPr/>
          </p:nvSpPr>
          <p:spPr>
            <a:xfrm>
              <a:off x="7010400" y="1752600"/>
              <a:ext cx="9703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 smtClean="0">
                  <a:solidFill>
                    <a:srgbClr val="FF0000"/>
                  </a:solidFill>
                  <a:latin typeface="+mn-lt"/>
                </a:rPr>
                <a:t>forecast</a:t>
              </a:r>
              <a:endParaRPr lang="fr-CH" dirty="0" smtClean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65" name="Straight Arrow Connector 64"/>
            <p:cNvCxnSpPr>
              <a:stCxn id="57" idx="2"/>
              <a:endCxn id="51" idx="0"/>
            </p:cNvCxnSpPr>
            <p:nvPr/>
          </p:nvCxnSpPr>
          <p:spPr bwMode="auto">
            <a:xfrm rot="5400000">
              <a:off x="7075699" y="2094734"/>
              <a:ext cx="392668" cy="447065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Straight Arrow Connector 67"/>
            <p:cNvCxnSpPr>
              <a:stCxn id="57" idx="2"/>
              <a:endCxn id="50" idx="3"/>
            </p:cNvCxnSpPr>
            <p:nvPr/>
          </p:nvCxnSpPr>
          <p:spPr bwMode="auto">
            <a:xfrm rot="5400000">
              <a:off x="5189749" y="665984"/>
              <a:ext cx="849868" cy="3761765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" name="Group 78"/>
          <p:cNvGrpSpPr/>
          <p:nvPr/>
        </p:nvGrpSpPr>
        <p:grpSpPr>
          <a:xfrm>
            <a:off x="2552700" y="1600200"/>
            <a:ext cx="5410200" cy="1143000"/>
            <a:chOff x="2552700" y="1600200"/>
            <a:chExt cx="5410200" cy="1143000"/>
          </a:xfrm>
        </p:grpSpPr>
        <p:sp>
          <p:nvSpPr>
            <p:cNvPr id="56" name="TextBox 55"/>
            <p:cNvSpPr txBox="1"/>
            <p:nvPr/>
          </p:nvSpPr>
          <p:spPr>
            <a:xfrm>
              <a:off x="5410200" y="1600200"/>
              <a:ext cx="10586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 smtClean="0">
                  <a:solidFill>
                    <a:srgbClr val="00B050"/>
                  </a:solidFill>
                  <a:latin typeface="+mn-lt"/>
                </a:rPr>
                <a:t>volatility</a:t>
              </a:r>
              <a:endParaRPr lang="fr-CH" dirty="0" smtClean="0">
                <a:solidFill>
                  <a:srgbClr val="00B050"/>
                </a:solidFill>
                <a:latin typeface="+mn-lt"/>
              </a:endParaRPr>
            </a:p>
          </p:txBody>
        </p:sp>
        <p:cxnSp>
          <p:nvCxnSpPr>
            <p:cNvPr id="73" name="Straight Arrow Connector 72"/>
            <p:cNvCxnSpPr>
              <a:stCxn id="56" idx="2"/>
              <a:endCxn id="53" idx="0"/>
            </p:cNvCxnSpPr>
            <p:nvPr/>
          </p:nvCxnSpPr>
          <p:spPr bwMode="auto">
            <a:xfrm rot="5400000">
              <a:off x="3859272" y="662960"/>
              <a:ext cx="773668" cy="338681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Straight Arrow Connector 75"/>
            <p:cNvCxnSpPr>
              <a:stCxn id="56" idx="2"/>
              <a:endCxn id="52" idx="0"/>
            </p:cNvCxnSpPr>
            <p:nvPr/>
          </p:nvCxnSpPr>
          <p:spPr bwMode="auto">
            <a:xfrm rot="16200000" flipH="1">
              <a:off x="6678672" y="1230372"/>
              <a:ext cx="545068" cy="202338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936170" y="2128465"/>
            <a:ext cx="7425344" cy="3847793"/>
            <a:chOff x="762000" y="1295400"/>
            <a:chExt cx="7425344" cy="3847793"/>
          </a:xfrm>
        </p:grpSpPr>
        <p:grpSp>
          <p:nvGrpSpPr>
            <p:cNvPr id="87" name="Group 45"/>
            <p:cNvGrpSpPr/>
            <p:nvPr/>
          </p:nvGrpSpPr>
          <p:grpSpPr>
            <a:xfrm>
              <a:off x="762000" y="1295400"/>
              <a:ext cx="7425344" cy="3847793"/>
              <a:chOff x="76200" y="609600"/>
              <a:chExt cx="7425344" cy="3847793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838200" y="2590800"/>
                <a:ext cx="1905000" cy="92333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Latent</a:t>
                </a:r>
              </a:p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Backlogged</a:t>
                </a:r>
                <a:endPara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  <a:endParaRPr lang="fr-C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9910" y="1611868"/>
                <a:ext cx="22536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Natural </a:t>
                </a: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D</a:t>
                </a:r>
                <a:r>
                  <a:rPr lang="fr-CH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886200" y="2353147"/>
                <a:ext cx="300083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+</a:t>
                </a:r>
              </a:p>
            </p:txBody>
          </p:sp>
          <p:cxnSp>
            <p:nvCxnSpPr>
              <p:cNvPr id="92" name="Elbow Connector 91"/>
              <p:cNvCxnSpPr>
                <a:stCxn id="89" idx="3"/>
                <a:endCxn id="91" idx="1"/>
              </p:cNvCxnSpPr>
              <p:nvPr/>
            </p:nvCxnSpPr>
            <p:spPr bwMode="auto">
              <a:xfrm flipV="1">
                <a:off x="2743200" y="2537813"/>
                <a:ext cx="1143000" cy="51465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3" name="Elbow Connector 92"/>
              <p:cNvCxnSpPr/>
              <p:nvPr/>
            </p:nvCxnSpPr>
            <p:spPr bwMode="auto">
              <a:xfrm>
                <a:off x="76200" y="1905000"/>
                <a:ext cx="3810000" cy="533400"/>
              </a:xfrm>
              <a:prstGeom prst="bentConnector3">
                <a:avLst>
                  <a:gd name="adj1" fmla="val 8445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4" name="TextBox 93"/>
              <p:cNvSpPr txBox="1"/>
              <p:nvPr/>
            </p:nvSpPr>
            <p:spPr>
              <a:xfrm>
                <a:off x="5715000" y="2353147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  <p:cxnSp>
            <p:nvCxnSpPr>
              <p:cNvPr id="95" name="Elbow Connector 94"/>
              <p:cNvCxnSpPr>
                <a:stCxn id="91" idx="3"/>
                <a:endCxn id="94" idx="1"/>
              </p:cNvCxnSpPr>
              <p:nvPr/>
            </p:nvCxnSpPr>
            <p:spPr bwMode="auto">
              <a:xfrm>
                <a:off x="4186283" y="2537813"/>
                <a:ext cx="1528717" cy="1588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6" name="Freeform 95"/>
              <p:cNvSpPr/>
              <p:nvPr/>
            </p:nvSpPr>
            <p:spPr bwMode="auto">
              <a:xfrm>
                <a:off x="457200" y="2725093"/>
                <a:ext cx="5410200" cy="1339913"/>
              </a:xfrm>
              <a:custGeom>
                <a:avLst/>
                <a:gdLst>
                  <a:gd name="connsiteX0" fmla="*/ 4988459 w 5006566"/>
                  <a:gd name="connsiteY0" fmla="*/ 0 h 1339913"/>
                  <a:gd name="connsiteX1" fmla="*/ 5006566 w 5006566"/>
                  <a:gd name="connsiteY1" fmla="*/ 1321806 h 1339913"/>
                  <a:gd name="connsiteX2" fmla="*/ 0 w 5006566"/>
                  <a:gd name="connsiteY2" fmla="*/ 1339913 h 1339913"/>
                  <a:gd name="connsiteX3" fmla="*/ 0 w 5006566"/>
                  <a:gd name="connsiteY3" fmla="*/ 371192 h 1339913"/>
                  <a:gd name="connsiteX4" fmla="*/ 353085 w 5006566"/>
                  <a:gd name="connsiteY4" fmla="*/ 371192 h 133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6566" h="1339913">
                    <a:moveTo>
                      <a:pt x="4988459" y="0"/>
                    </a:moveTo>
                    <a:lnTo>
                      <a:pt x="5006566" y="1321806"/>
                    </a:lnTo>
                    <a:lnTo>
                      <a:pt x="0" y="1339913"/>
                    </a:lnTo>
                    <a:lnTo>
                      <a:pt x="0" y="371192"/>
                    </a:lnTo>
                    <a:lnTo>
                      <a:pt x="353085" y="371192"/>
                    </a:lnTo>
                  </a:path>
                </a:pathLst>
              </a:custGeom>
              <a:noFill/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484531" y="3751906"/>
                <a:ext cx="23784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Frustrated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F(t)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114800" y="1905000"/>
                <a:ext cx="14686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Expressed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/>
                </a:r>
                <a:b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</a:t>
                </a:r>
                <a:r>
                  <a:rPr lang="fr-CH" baseline="30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743200" y="3048000"/>
                <a:ext cx="193309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Returning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/>
                </a:r>
                <a:b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B(t) = </a:t>
                </a:r>
                <a:r>
                  <a:rPr lang="el-G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λ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28600" y="2133600"/>
                <a:ext cx="18617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Evaporation </a:t>
                </a:r>
                <a:r>
                  <a:rPr lang="el-G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μ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 bwMode="auto">
              <a:xfrm rot="5400000" flipH="1" flipV="1">
                <a:off x="2000250" y="2266950"/>
                <a:ext cx="381000" cy="2667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10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514600" y="4038600"/>
                <a:ext cx="2462213" cy="418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4572000" y="685800"/>
                <a:ext cx="13035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Supply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G</a:t>
                </a:r>
                <a:r>
                  <a:rPr lang="fr-CH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 bwMode="auto">
              <a:xfrm rot="5400000">
                <a:off x="4991100" y="1485106"/>
                <a:ext cx="17526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10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57600" y="1066800"/>
                <a:ext cx="3843944" cy="371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6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33400" y="1219200"/>
                <a:ext cx="2514600" cy="493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6104702" y="2590800"/>
                <a:ext cx="98135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Satisfied</a:t>
                </a:r>
                <a:endPara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endPara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cxnSp>
          <p:nvCxnSpPr>
            <p:cNvPr id="88" name="Straight Arrow Connector 87"/>
            <p:cNvCxnSpPr>
              <a:stCxn id="94" idx="3"/>
            </p:cNvCxnSpPr>
            <p:nvPr/>
          </p:nvCxnSpPr>
          <p:spPr bwMode="auto">
            <a:xfrm flipV="1">
              <a:off x="6705600" y="3200400"/>
              <a:ext cx="685800" cy="232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Control </a:t>
            </a:r>
            <a:r>
              <a:rPr lang="fr-CH" dirty="0" err="1" smtClean="0"/>
              <a:t>Problem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762001"/>
            <a:ext cx="8431212" cy="2133599"/>
          </a:xfrm>
        </p:spPr>
        <p:txBody>
          <a:bodyPr/>
          <a:lstStyle/>
          <a:p>
            <a:r>
              <a:rPr lang="fr-CH" sz="2000" dirty="0" smtClean="0"/>
              <a:t>Control variable:  G(t-1), production </a:t>
            </a:r>
            <a:r>
              <a:rPr lang="fr-CH" sz="2000" dirty="0" err="1" smtClean="0"/>
              <a:t>bought</a:t>
            </a:r>
            <a:r>
              <a:rPr lang="fr-CH" sz="2000" dirty="0" smtClean="0"/>
              <a:t> one second </a:t>
            </a:r>
            <a:r>
              <a:rPr lang="fr-CH" sz="2000" dirty="0" err="1" smtClean="0"/>
              <a:t>ago</a:t>
            </a:r>
            <a:r>
              <a:rPr lang="fr-CH" sz="2000" dirty="0" smtClean="0"/>
              <a:t> in real time </a:t>
            </a:r>
            <a:r>
              <a:rPr lang="fr-CH" sz="2000" dirty="0" err="1" smtClean="0"/>
              <a:t>market</a:t>
            </a:r>
            <a:endParaRPr lang="fr-CH" sz="2000" dirty="0" smtClean="0"/>
          </a:p>
          <a:p>
            <a:r>
              <a:rPr lang="fr-CH" sz="2000" dirty="0" smtClean="0"/>
              <a:t>Controller </a:t>
            </a:r>
            <a:r>
              <a:rPr lang="fr-CH" sz="2000" dirty="0" err="1" smtClean="0"/>
              <a:t>sees</a:t>
            </a:r>
            <a:r>
              <a:rPr lang="fr-CH" sz="2000" dirty="0" smtClean="0"/>
              <a:t> </a:t>
            </a:r>
            <a:r>
              <a:rPr lang="fr-CH" sz="2000" dirty="0" err="1" smtClean="0"/>
              <a:t>only</a:t>
            </a:r>
            <a:r>
              <a:rPr lang="fr-CH" sz="2000" dirty="0" smtClean="0"/>
              <a:t> </a:t>
            </a:r>
            <a:r>
              <a:rPr lang="fr-CH" sz="2000" dirty="0" err="1" smtClean="0"/>
              <a:t>supply</a:t>
            </a:r>
            <a:r>
              <a:rPr lang="fr-CH" sz="2000" dirty="0" smtClean="0"/>
              <a:t> G</a:t>
            </a:r>
            <a:r>
              <a:rPr lang="fr-CH" sz="2000" baseline="30000" dirty="0" smtClean="0"/>
              <a:t>a</a:t>
            </a:r>
            <a:r>
              <a:rPr lang="fr-CH" sz="2000" dirty="0" smtClean="0"/>
              <a:t>(t) and </a:t>
            </a:r>
            <a:r>
              <a:rPr lang="fr-CH" sz="2000" dirty="0" err="1" smtClean="0"/>
              <a:t>expressed</a:t>
            </a:r>
            <a:r>
              <a:rPr lang="fr-CH" sz="2000" dirty="0" smtClean="0"/>
              <a:t> </a:t>
            </a:r>
            <a:r>
              <a:rPr lang="fr-CH" sz="2000" dirty="0" err="1" smtClean="0"/>
              <a:t>demand</a:t>
            </a:r>
            <a:r>
              <a:rPr lang="fr-CH" sz="2000" dirty="0" smtClean="0"/>
              <a:t> </a:t>
            </a:r>
            <a:r>
              <a:rPr lang="fr-CH" sz="2000" dirty="0" err="1" smtClean="0"/>
              <a:t>E</a:t>
            </a:r>
            <a:r>
              <a:rPr lang="fr-CH" sz="2000" baseline="30000" dirty="0" err="1" smtClean="0"/>
              <a:t>a</a:t>
            </a:r>
            <a:r>
              <a:rPr lang="fr-CH" sz="2000" dirty="0" smtClean="0"/>
              <a:t>(t)</a:t>
            </a:r>
          </a:p>
          <a:p>
            <a:r>
              <a:rPr lang="fr-CH" sz="2000" dirty="0" smtClean="0"/>
              <a:t>Our (initial) </a:t>
            </a:r>
            <a:r>
              <a:rPr lang="fr-CH" sz="2000" dirty="0" err="1" smtClean="0"/>
              <a:t>problem</a:t>
            </a:r>
            <a:r>
              <a:rPr lang="fr-CH" sz="2000" dirty="0" smtClean="0"/>
              <a:t>: </a:t>
            </a:r>
            <a:r>
              <a:rPr lang="fr-CH" sz="2000" dirty="0" err="1" smtClean="0"/>
              <a:t>keep</a:t>
            </a:r>
            <a:r>
              <a:rPr lang="fr-CH" sz="2000" dirty="0" smtClean="0"/>
              <a:t> Z(t) stable</a:t>
            </a:r>
          </a:p>
          <a:p>
            <a:r>
              <a:rPr lang="fr-CH" sz="2000" dirty="0" smtClean="0"/>
              <a:t>Assume </a:t>
            </a:r>
            <a:r>
              <a:rPr lang="fr-CH" sz="2000" dirty="0" err="1" smtClean="0"/>
              <a:t>ramp</a:t>
            </a:r>
            <a:r>
              <a:rPr lang="fr-CH" sz="2000" dirty="0" smtClean="0"/>
              <a:t>-up </a:t>
            </a:r>
            <a:r>
              <a:rPr lang="fr-CH" sz="2000" dirty="0" err="1" smtClean="0"/>
              <a:t>constraint</a:t>
            </a:r>
            <a:r>
              <a:rPr lang="fr-CH" sz="2000" dirty="0" smtClean="0"/>
              <a:t> </a:t>
            </a:r>
            <a:r>
              <a:rPr lang="fr-CH" sz="2000" dirty="0" err="1" smtClean="0"/>
              <a:t>only</a:t>
            </a:r>
            <a:r>
              <a:rPr lang="fr-CH" sz="2000" dirty="0" smtClean="0"/>
              <a:t>  G(t)-G(t-1) ≤ </a:t>
            </a:r>
            <a:r>
              <a:rPr lang="el-GR" sz="2000" dirty="0" smtClean="0"/>
              <a:t>ζ</a:t>
            </a:r>
            <a:endParaRPr lang="fr-CH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90600" y="2895600"/>
            <a:ext cx="7425344" cy="3847793"/>
            <a:chOff x="762000" y="1295400"/>
            <a:chExt cx="7425344" cy="3847793"/>
          </a:xfrm>
        </p:grpSpPr>
        <p:grpSp>
          <p:nvGrpSpPr>
            <p:cNvPr id="7" name="Group 45"/>
            <p:cNvGrpSpPr/>
            <p:nvPr/>
          </p:nvGrpSpPr>
          <p:grpSpPr>
            <a:xfrm>
              <a:off x="762000" y="1295400"/>
              <a:ext cx="7425344" cy="3847793"/>
              <a:chOff x="76200" y="609600"/>
              <a:chExt cx="7425344" cy="38477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8200" y="2590800"/>
                <a:ext cx="1905000" cy="92333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Latent</a:t>
                </a:r>
              </a:p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Backlogged</a:t>
                </a:r>
                <a:endPara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  <a:endParaRPr lang="fr-C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9910" y="1611868"/>
                <a:ext cx="22536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Natural </a:t>
                </a: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D</a:t>
                </a:r>
                <a:r>
                  <a:rPr lang="fr-CH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86200" y="2353147"/>
                <a:ext cx="300083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+</a:t>
                </a:r>
              </a:p>
            </p:txBody>
          </p:sp>
          <p:cxnSp>
            <p:nvCxnSpPr>
              <p:cNvPr id="12" name="Elbow Connector 11"/>
              <p:cNvCxnSpPr>
                <a:stCxn id="9" idx="3"/>
                <a:endCxn id="11" idx="1"/>
              </p:cNvCxnSpPr>
              <p:nvPr/>
            </p:nvCxnSpPr>
            <p:spPr bwMode="auto">
              <a:xfrm flipV="1">
                <a:off x="2743200" y="2537813"/>
                <a:ext cx="1143000" cy="51465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" name="Elbow Connector 12"/>
              <p:cNvCxnSpPr/>
              <p:nvPr/>
            </p:nvCxnSpPr>
            <p:spPr bwMode="auto">
              <a:xfrm>
                <a:off x="76200" y="1905000"/>
                <a:ext cx="3810000" cy="533400"/>
              </a:xfrm>
              <a:prstGeom prst="bentConnector3">
                <a:avLst>
                  <a:gd name="adj1" fmla="val 8445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5715000" y="2353147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  <p:cxnSp>
            <p:nvCxnSpPr>
              <p:cNvPr id="15" name="Elbow Connector 14"/>
              <p:cNvCxnSpPr>
                <a:stCxn id="11" idx="3"/>
                <a:endCxn id="14" idx="1"/>
              </p:cNvCxnSpPr>
              <p:nvPr/>
            </p:nvCxnSpPr>
            <p:spPr bwMode="auto">
              <a:xfrm>
                <a:off x="4186283" y="2537813"/>
                <a:ext cx="1528717" cy="1588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" name="Freeform 15"/>
              <p:cNvSpPr/>
              <p:nvPr/>
            </p:nvSpPr>
            <p:spPr bwMode="auto">
              <a:xfrm>
                <a:off x="457200" y="2725093"/>
                <a:ext cx="5410200" cy="1339913"/>
              </a:xfrm>
              <a:custGeom>
                <a:avLst/>
                <a:gdLst>
                  <a:gd name="connsiteX0" fmla="*/ 4988459 w 5006566"/>
                  <a:gd name="connsiteY0" fmla="*/ 0 h 1339913"/>
                  <a:gd name="connsiteX1" fmla="*/ 5006566 w 5006566"/>
                  <a:gd name="connsiteY1" fmla="*/ 1321806 h 1339913"/>
                  <a:gd name="connsiteX2" fmla="*/ 0 w 5006566"/>
                  <a:gd name="connsiteY2" fmla="*/ 1339913 h 1339913"/>
                  <a:gd name="connsiteX3" fmla="*/ 0 w 5006566"/>
                  <a:gd name="connsiteY3" fmla="*/ 371192 h 1339913"/>
                  <a:gd name="connsiteX4" fmla="*/ 353085 w 5006566"/>
                  <a:gd name="connsiteY4" fmla="*/ 371192 h 133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6566" h="1339913">
                    <a:moveTo>
                      <a:pt x="4988459" y="0"/>
                    </a:moveTo>
                    <a:lnTo>
                      <a:pt x="5006566" y="1321806"/>
                    </a:lnTo>
                    <a:lnTo>
                      <a:pt x="0" y="1339913"/>
                    </a:lnTo>
                    <a:lnTo>
                      <a:pt x="0" y="371192"/>
                    </a:lnTo>
                    <a:lnTo>
                      <a:pt x="353085" y="371192"/>
                    </a:lnTo>
                  </a:path>
                </a:pathLst>
              </a:custGeom>
              <a:noFill/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84531" y="3751906"/>
                <a:ext cx="23784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Frustrated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F(t)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14800" y="1905000"/>
                <a:ext cx="14686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Expressed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/>
                </a:r>
                <a:b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</a:t>
                </a:r>
                <a:r>
                  <a:rPr lang="fr-CH" baseline="30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43200" y="3048000"/>
                <a:ext cx="193309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Returning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/>
                </a:r>
                <a:b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B(t) = </a:t>
                </a:r>
                <a:r>
                  <a:rPr lang="el-G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λ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8600" y="2133600"/>
                <a:ext cx="18617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Evaporation </a:t>
                </a:r>
                <a:r>
                  <a:rPr lang="el-G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μ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 bwMode="auto">
              <a:xfrm rot="5400000" flipH="1" flipV="1">
                <a:off x="2000250" y="2266950"/>
                <a:ext cx="381000" cy="2667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514600" y="4038600"/>
                <a:ext cx="2462213" cy="418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572000" y="685800"/>
                <a:ext cx="13035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Supply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G</a:t>
                </a:r>
                <a:r>
                  <a:rPr lang="fr-CH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 bwMode="auto">
              <a:xfrm rot="5400000">
                <a:off x="4991100" y="1485106"/>
                <a:ext cx="17526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57600" y="1066800"/>
                <a:ext cx="3843944" cy="371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33400" y="1219200"/>
                <a:ext cx="2514600" cy="493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6104702" y="2590800"/>
                <a:ext cx="98135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Satisfied</a:t>
                </a:r>
                <a:endPara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r>
                  <a:rPr lang="fr-CH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endParaRPr lang="fr-CH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cxnSp>
          <p:nvCxnSpPr>
            <p:cNvPr id="8" name="Straight Arrow Connector 7"/>
            <p:cNvCxnSpPr>
              <a:stCxn id="14" idx="3"/>
            </p:cNvCxnSpPr>
            <p:nvPr/>
          </p:nvCxnSpPr>
          <p:spPr bwMode="auto">
            <a:xfrm flipV="1">
              <a:off x="6705600" y="3200400"/>
              <a:ext cx="685800" cy="232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5638800" y="3309258"/>
            <a:ext cx="990600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Threshold</a:t>
            </a:r>
            <a:r>
              <a:rPr lang="fr-CH" dirty="0" smtClean="0"/>
              <a:t> </a:t>
            </a:r>
            <a:r>
              <a:rPr lang="fr-CH" dirty="0" err="1" smtClean="0"/>
              <a:t>Based</a:t>
            </a:r>
            <a:r>
              <a:rPr lang="fr-CH" dirty="0" smtClean="0"/>
              <a:t> </a:t>
            </a:r>
            <a:r>
              <a:rPr lang="fr-CH" dirty="0" err="1" smtClean="0"/>
              <a:t>Policies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352925" cy="2514600"/>
          </a:xfrm>
        </p:spPr>
        <p:txBody>
          <a:bodyPr/>
          <a:lstStyle/>
          <a:p>
            <a:pPr>
              <a:buNone/>
            </a:pPr>
            <a:r>
              <a:rPr lang="fr-CH" dirty="0" err="1" smtClean="0"/>
              <a:t>Forecast</a:t>
            </a:r>
            <a:r>
              <a:rPr lang="fr-CH" dirty="0" smtClean="0"/>
              <a:t> </a:t>
            </a:r>
            <a:r>
              <a:rPr lang="fr-CH" dirty="0" err="1" smtClean="0"/>
              <a:t>supply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adjusted</a:t>
            </a:r>
            <a:r>
              <a:rPr lang="fr-CH" dirty="0" smtClean="0"/>
              <a:t> to </a:t>
            </a:r>
            <a:r>
              <a:rPr lang="fr-CH" dirty="0" err="1" smtClean="0"/>
              <a:t>forecast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 </a:t>
            </a:r>
          </a:p>
          <a:p>
            <a:pPr>
              <a:buNone/>
            </a:pPr>
            <a:endParaRPr lang="fr-CH" dirty="0" smtClean="0"/>
          </a:p>
          <a:p>
            <a:pPr>
              <a:buNone/>
            </a:pPr>
            <a:r>
              <a:rPr lang="fr-CH" dirty="0" smtClean="0"/>
              <a:t>R(t) := </a:t>
            </a:r>
            <a:r>
              <a:rPr lang="fr-CH" dirty="0" err="1" smtClean="0"/>
              <a:t>reserve</a:t>
            </a:r>
            <a:r>
              <a:rPr lang="fr-CH" dirty="0" smtClean="0"/>
              <a:t> = </a:t>
            </a:r>
            <a:r>
              <a:rPr lang="fr-CH" dirty="0" err="1" smtClean="0"/>
              <a:t>excess</a:t>
            </a:r>
            <a:r>
              <a:rPr lang="fr-CH" dirty="0" smtClean="0"/>
              <a:t> of </a:t>
            </a:r>
            <a:r>
              <a:rPr lang="fr-CH" dirty="0" err="1" smtClean="0"/>
              <a:t>demand</a:t>
            </a:r>
            <a:r>
              <a:rPr lang="fr-CH" dirty="0" smtClean="0"/>
              <a:t> over </a:t>
            </a:r>
            <a:r>
              <a:rPr lang="fr-CH" dirty="0" err="1" smtClean="0"/>
              <a:t>supply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38766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2914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1905000" y="3733800"/>
            <a:ext cx="6477000" cy="29464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H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Threshold</a:t>
            </a:r>
            <a:r>
              <a:rPr kumimoji="0" lang="fr-CH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policy</a:t>
            </a:r>
            <a:r>
              <a:rPr kumimoji="0" lang="fr-CH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H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R(t) &lt; r*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supply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possible (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considering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ramp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</a:t>
            </a:r>
            <a:r>
              <a:rPr kumimoji="0" lang="fr-CH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H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fr-CH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 R(t)=r*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671513"/>
            <a:ext cx="57150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864162"/>
            <a:ext cx="5623253" cy="2917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Findings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If </a:t>
            </a:r>
            <a:r>
              <a:rPr lang="fr-CH" dirty="0" err="1" smtClean="0"/>
              <a:t>evaporation</a:t>
            </a:r>
            <a:r>
              <a:rPr lang="fr-CH" dirty="0" smtClean="0"/>
              <a:t> </a:t>
            </a:r>
            <a:r>
              <a:rPr lang="el-GR" dirty="0" smtClean="0"/>
              <a:t>μ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positive, the system </a:t>
            </a:r>
            <a:r>
              <a:rPr lang="fr-CH" dirty="0" err="1" smtClean="0"/>
              <a:t>is</a:t>
            </a:r>
            <a:r>
              <a:rPr lang="fr-CH" dirty="0" smtClean="0"/>
              <a:t> stable (</a:t>
            </a:r>
            <a:r>
              <a:rPr lang="fr-CH" dirty="0" err="1" smtClean="0"/>
              <a:t>ergodic</a:t>
            </a:r>
            <a:r>
              <a:rPr lang="fr-CH" dirty="0" smtClean="0"/>
              <a:t>, positive </a:t>
            </a:r>
            <a:r>
              <a:rPr lang="fr-CH" dirty="0" err="1" smtClean="0"/>
              <a:t>recurrent</a:t>
            </a:r>
            <a:r>
              <a:rPr lang="fr-CH" dirty="0" smtClean="0"/>
              <a:t> Markov </a:t>
            </a:r>
            <a:r>
              <a:rPr lang="fr-CH" dirty="0" err="1" smtClean="0"/>
              <a:t>chain</a:t>
            </a:r>
            <a:r>
              <a:rPr lang="fr-CH" dirty="0" smtClean="0"/>
              <a:t>) for </a:t>
            </a:r>
            <a:r>
              <a:rPr lang="fr-CH" dirty="0" err="1" smtClean="0"/>
              <a:t>any</a:t>
            </a:r>
            <a:r>
              <a:rPr lang="fr-CH" dirty="0" smtClean="0"/>
              <a:t> </a:t>
            </a:r>
            <a:r>
              <a:rPr lang="fr-CH" dirty="0" err="1" smtClean="0"/>
              <a:t>threshold</a:t>
            </a:r>
            <a:r>
              <a:rPr lang="fr-CH" dirty="0" smtClean="0"/>
              <a:t> r*</a:t>
            </a:r>
          </a:p>
          <a:p>
            <a:endParaRPr lang="fr-CH" dirty="0" smtClean="0"/>
          </a:p>
          <a:p>
            <a:r>
              <a:rPr lang="fr-CH" dirty="0" smtClean="0"/>
              <a:t>If </a:t>
            </a:r>
            <a:r>
              <a:rPr lang="fr-CH" dirty="0" err="1" smtClean="0"/>
              <a:t>evaporation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negative</a:t>
            </a:r>
            <a:r>
              <a:rPr lang="fr-CH" dirty="0" smtClean="0"/>
              <a:t>, the system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unstable</a:t>
            </a:r>
            <a:r>
              <a:rPr lang="fr-CH" dirty="0" smtClean="0"/>
              <a:t>  for </a:t>
            </a:r>
            <a:r>
              <a:rPr lang="fr-CH" dirty="0" err="1" smtClean="0"/>
              <a:t>any</a:t>
            </a:r>
            <a:r>
              <a:rPr lang="fr-CH" dirty="0" smtClean="0"/>
              <a:t> </a:t>
            </a:r>
            <a:r>
              <a:rPr lang="fr-CH" dirty="0" err="1" smtClean="0"/>
              <a:t>threshold</a:t>
            </a:r>
            <a:r>
              <a:rPr lang="fr-CH" dirty="0" smtClean="0"/>
              <a:t> r*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1075" y="1168400"/>
            <a:ext cx="4352925" cy="5689600"/>
          </a:xfrm>
        </p:spPr>
        <p:txBody>
          <a:bodyPr/>
          <a:lstStyle/>
          <a:p>
            <a:r>
              <a:rPr lang="fr-CH" dirty="0" smtClean="0"/>
              <a:t>Delay </a:t>
            </a:r>
            <a:r>
              <a:rPr lang="fr-CH" dirty="0" err="1" smtClean="0"/>
              <a:t>does</a:t>
            </a:r>
            <a:r>
              <a:rPr lang="fr-CH" dirty="0" smtClean="0"/>
              <a:t> not </a:t>
            </a:r>
            <a:r>
              <a:rPr lang="fr-CH" dirty="0" err="1" smtClean="0"/>
              <a:t>play</a:t>
            </a:r>
            <a:r>
              <a:rPr lang="fr-CH" dirty="0" smtClean="0"/>
              <a:t> a </a:t>
            </a:r>
            <a:r>
              <a:rPr lang="fr-CH" dirty="0" err="1" smtClean="0"/>
              <a:t>role</a:t>
            </a:r>
            <a:r>
              <a:rPr lang="fr-CH" dirty="0" smtClean="0"/>
              <a:t> in  </a:t>
            </a:r>
            <a:r>
              <a:rPr lang="fr-CH" dirty="0" err="1" smtClean="0"/>
              <a:t>stability</a:t>
            </a:r>
            <a:endParaRPr lang="fr-CH" dirty="0" smtClean="0"/>
          </a:p>
          <a:p>
            <a:r>
              <a:rPr lang="fr-CH" dirty="0" err="1" smtClean="0"/>
              <a:t>Nor</a:t>
            </a:r>
            <a:r>
              <a:rPr lang="fr-CH" dirty="0" smtClean="0"/>
              <a:t> do </a:t>
            </a:r>
            <a:r>
              <a:rPr lang="fr-CH" dirty="0" err="1" smtClean="0"/>
              <a:t>ramp</a:t>
            </a:r>
            <a:r>
              <a:rPr lang="fr-CH" dirty="0" smtClean="0"/>
              <a:t>-up </a:t>
            </a:r>
            <a:r>
              <a:rPr lang="fr-CH" dirty="0" err="1" smtClean="0"/>
              <a:t>constraint</a:t>
            </a:r>
            <a:r>
              <a:rPr lang="fr-CH" dirty="0" smtClean="0"/>
              <a:t> and size of </a:t>
            </a:r>
            <a:r>
              <a:rPr lang="fr-CH" dirty="0" err="1" smtClean="0"/>
              <a:t>reserves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352800"/>
            <a:ext cx="5623253" cy="2917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Role</a:t>
            </a:r>
            <a:r>
              <a:rPr lang="fr-CH" dirty="0" smtClean="0"/>
              <a:t> of </a:t>
            </a:r>
            <a:r>
              <a:rPr lang="fr-CH" dirty="0" err="1" smtClean="0"/>
              <a:t>Negative</a:t>
            </a:r>
            <a:r>
              <a:rPr lang="fr-CH" dirty="0" smtClean="0"/>
              <a:t> Evaporation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Negative</a:t>
            </a:r>
            <a:r>
              <a:rPr lang="fr-CH" dirty="0" smtClean="0"/>
              <a:t> Evaporation </a:t>
            </a:r>
            <a:r>
              <a:rPr lang="fr-CH" dirty="0" err="1" smtClean="0"/>
              <a:t>means</a:t>
            </a:r>
            <a:endParaRPr lang="fr-CH" dirty="0" smtClean="0"/>
          </a:p>
          <a:p>
            <a:pPr lvl="1"/>
            <a:r>
              <a:rPr lang="fr-CH" dirty="0" smtClean="0"/>
              <a:t>The simple </a:t>
            </a:r>
            <a:r>
              <a:rPr lang="fr-CH" dirty="0" err="1" smtClean="0"/>
              <a:t>fact</a:t>
            </a:r>
            <a:r>
              <a:rPr lang="fr-CH" dirty="0" smtClean="0"/>
              <a:t> of </a:t>
            </a:r>
            <a:r>
              <a:rPr lang="fr-CH" dirty="0" err="1" smtClean="0"/>
              <a:t>delaying</a:t>
            </a:r>
            <a:r>
              <a:rPr lang="fr-CH" dirty="0" smtClean="0"/>
              <a:t> a </a:t>
            </a:r>
            <a:r>
              <a:rPr lang="fr-CH" dirty="0" err="1" smtClean="0"/>
              <a:t>demand</a:t>
            </a:r>
            <a:r>
              <a:rPr lang="fr-CH" dirty="0" smtClean="0"/>
              <a:t> </a:t>
            </a:r>
            <a:r>
              <a:rPr lang="fr-CH" dirty="0" err="1" smtClean="0"/>
              <a:t>makes</a:t>
            </a:r>
            <a:r>
              <a:rPr lang="fr-CH" dirty="0" smtClean="0"/>
              <a:t> the </a:t>
            </a:r>
            <a:r>
              <a:rPr lang="fr-CH" i="1" dirty="0" err="1" smtClean="0"/>
              <a:t>returning</a:t>
            </a:r>
            <a:r>
              <a:rPr lang="fr-CH" i="1" dirty="0" smtClean="0"/>
              <a:t> </a:t>
            </a:r>
            <a:r>
              <a:rPr lang="fr-CH" i="1" dirty="0" err="1" smtClean="0"/>
              <a:t>demand</a:t>
            </a:r>
            <a:r>
              <a:rPr lang="fr-CH" i="1" dirty="0" smtClean="0"/>
              <a:t> </a:t>
            </a:r>
            <a:r>
              <a:rPr lang="fr-CH" dirty="0" err="1" smtClean="0"/>
              <a:t>larger</a:t>
            </a:r>
            <a:r>
              <a:rPr lang="fr-CH" dirty="0" smtClean="0"/>
              <a:t> </a:t>
            </a:r>
            <a:r>
              <a:rPr lang="fr-CH" dirty="0" err="1" smtClean="0"/>
              <a:t>than</a:t>
            </a:r>
            <a:r>
              <a:rPr lang="fr-CH" dirty="0" smtClean="0"/>
              <a:t> the original one.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(do not confuse </a:t>
            </a:r>
            <a:r>
              <a:rPr lang="fr-CH" dirty="0" err="1" smtClean="0"/>
              <a:t>with</a:t>
            </a:r>
            <a:r>
              <a:rPr lang="fr-CH" dirty="0" smtClean="0"/>
              <a:t> the </a:t>
            </a:r>
            <a:r>
              <a:rPr lang="fr-CH" dirty="0" err="1" smtClean="0"/>
              <a:t>sum</a:t>
            </a:r>
            <a:r>
              <a:rPr lang="fr-CH" dirty="0" smtClean="0"/>
              <a:t> of </a:t>
            </a:r>
            <a:r>
              <a:rPr lang="fr-CH" dirty="0" err="1" smtClean="0"/>
              <a:t>returning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+ </a:t>
            </a:r>
            <a:r>
              <a:rPr lang="fr-CH" dirty="0" err="1" smtClean="0"/>
              <a:t>current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, </a:t>
            </a:r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always</a:t>
            </a:r>
            <a:r>
              <a:rPr lang="fr-CH" dirty="0" smtClean="0"/>
              <a:t> </a:t>
            </a:r>
            <a:r>
              <a:rPr lang="fr-CH" dirty="0" err="1" smtClean="0"/>
              <a:t>larger</a:t>
            </a:r>
            <a:r>
              <a:rPr lang="fr-CH" dirty="0" smtClean="0"/>
              <a:t> </a:t>
            </a:r>
            <a:r>
              <a:rPr lang="fr-CH" dirty="0" err="1" smtClean="0"/>
              <a:t>than</a:t>
            </a:r>
            <a:r>
              <a:rPr lang="fr-CH" dirty="0" smtClean="0"/>
              <a:t> </a:t>
            </a:r>
            <a:r>
              <a:rPr lang="fr-CH" dirty="0" err="1" smtClean="0"/>
              <a:t>current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) </a:t>
            </a:r>
          </a:p>
          <a:p>
            <a:pPr lvl="1"/>
            <a:endParaRPr lang="fr-CH" dirty="0" smtClean="0"/>
          </a:p>
          <a:p>
            <a:pPr lvl="1"/>
            <a:r>
              <a:rPr lang="fr-CH" dirty="0" err="1" smtClean="0"/>
              <a:t>Could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happen</a:t>
            </a:r>
            <a:r>
              <a:rPr lang="fr-CH" dirty="0" smtClean="0"/>
              <a:t> ? </a:t>
            </a:r>
          </a:p>
          <a:p>
            <a:pPr lvl="1"/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Evaporation: </a:t>
            </a:r>
            <a:r>
              <a:rPr lang="fr-CH" dirty="0" err="1" smtClean="0"/>
              <a:t>Heating</a:t>
            </a:r>
            <a:r>
              <a:rPr lang="fr-CH" dirty="0" smtClean="0"/>
              <a:t> </a:t>
            </a:r>
            <a:r>
              <a:rPr lang="fr-CH" dirty="0" err="1" smtClean="0"/>
              <a:t>Appliances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523999"/>
            <a:ext cx="8856662" cy="5218113"/>
          </a:xfrm>
        </p:spPr>
        <p:txBody>
          <a:bodyPr/>
          <a:lstStyle/>
          <a:p>
            <a:r>
              <a:rPr lang="fr-CH" dirty="0" smtClean="0"/>
              <a:t>Assume the model [MacKay 2009]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 err="1" smtClean="0"/>
              <a:t>then</a:t>
            </a:r>
            <a:r>
              <a:rPr lang="fr-CH" b="1" dirty="0" smtClean="0"/>
              <a:t> </a:t>
            </a:r>
            <a:r>
              <a:rPr lang="fr-CH" b="1" i="1" dirty="0" smtClean="0"/>
              <a:t> </a:t>
            </a:r>
            <a:r>
              <a:rPr lang="fr-CH" dirty="0" err="1" smtClean="0"/>
              <a:t>delayed</a:t>
            </a:r>
            <a:r>
              <a:rPr lang="fr-CH" dirty="0" smtClean="0"/>
              <a:t> </a:t>
            </a:r>
            <a:r>
              <a:rPr lang="fr-CH" dirty="0" err="1" smtClean="0"/>
              <a:t>heating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less</a:t>
            </a:r>
            <a:r>
              <a:rPr lang="fr-CH" dirty="0" smtClean="0"/>
              <a:t> </a:t>
            </a:r>
            <a:r>
              <a:rPr lang="fr-CH" dirty="0" err="1" smtClean="0"/>
              <a:t>heating</a:t>
            </a:r>
            <a:r>
              <a:rPr lang="fr-CH" dirty="0" smtClean="0"/>
              <a:t> (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what</a:t>
            </a:r>
            <a:r>
              <a:rPr lang="fr-CH" dirty="0" smtClean="0"/>
              <a:t> </a:t>
            </a:r>
            <a:r>
              <a:rPr lang="fr-CH" dirty="0" err="1" smtClean="0"/>
              <a:t>makes</a:t>
            </a:r>
            <a:r>
              <a:rPr lang="fr-CH" dirty="0" smtClean="0"/>
              <a:t> </a:t>
            </a:r>
            <a:r>
              <a:rPr lang="fr-CH" dirty="0" err="1" smtClean="0"/>
              <a:t>Voltalis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accepted</a:t>
            </a:r>
            <a:r>
              <a:rPr lang="fr-CH" dirty="0" smtClean="0"/>
              <a:t> by French </a:t>
            </a:r>
            <a:r>
              <a:rPr lang="fr-CH" dirty="0" err="1" smtClean="0"/>
              <a:t>households</a:t>
            </a:r>
            <a:r>
              <a:rPr lang="fr-CH" dirty="0" smtClean="0"/>
              <a:t>)</a:t>
            </a:r>
          </a:p>
          <a:p>
            <a:r>
              <a:rPr lang="fr-CH" dirty="0" smtClean="0"/>
              <a:t>Pure thermal </a:t>
            </a:r>
            <a:r>
              <a:rPr lang="fr-CH" dirty="0" err="1" smtClean="0"/>
              <a:t>load</a:t>
            </a:r>
            <a:r>
              <a:rPr lang="fr-CH" dirty="0" smtClean="0"/>
              <a:t> = positive </a:t>
            </a:r>
            <a:r>
              <a:rPr lang="fr-CH" dirty="0" err="1" smtClean="0"/>
              <a:t>evaporation</a:t>
            </a:r>
            <a:endParaRPr lang="fr-CH" dirty="0" smtClean="0"/>
          </a:p>
          <a:p>
            <a:r>
              <a:rPr lang="fr-CH" dirty="0" smtClean="0"/>
              <a:t>This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true</a:t>
            </a:r>
            <a:r>
              <a:rPr lang="fr-CH" dirty="0" smtClean="0"/>
              <a:t> for </a:t>
            </a:r>
            <a:r>
              <a:rPr lang="fr-CH" dirty="0" err="1" smtClean="0"/>
              <a:t>heat</a:t>
            </a:r>
            <a:r>
              <a:rPr lang="fr-CH" dirty="0" smtClean="0"/>
              <a:t> </a:t>
            </a:r>
            <a:r>
              <a:rPr lang="fr-CH" dirty="0" err="1" smtClean="0"/>
              <a:t>provided</a:t>
            </a:r>
            <a:r>
              <a:rPr lang="fr-CH" dirty="0" smtClean="0"/>
              <a:t>, </a:t>
            </a:r>
            <a:r>
              <a:rPr lang="fr-CH" dirty="0" err="1" smtClean="0"/>
              <a:t>is</a:t>
            </a:r>
            <a:r>
              <a:rPr lang="fr-CH" dirty="0" smtClean="0"/>
              <a:t> not </a:t>
            </a:r>
            <a:r>
              <a:rPr lang="fr-CH" dirty="0" err="1" smtClean="0"/>
              <a:t>necessarily</a:t>
            </a:r>
            <a:r>
              <a:rPr lang="fr-CH" dirty="0" smtClean="0"/>
              <a:t> </a:t>
            </a:r>
            <a:r>
              <a:rPr lang="fr-CH" dirty="0" err="1" smtClean="0"/>
              <a:t>true</a:t>
            </a:r>
            <a:r>
              <a:rPr lang="fr-CH" dirty="0" smtClean="0"/>
              <a:t> for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consumed</a:t>
            </a:r>
            <a:endParaRPr lang="fr-CH" dirty="0" smtClean="0"/>
          </a:p>
          <a:p>
            <a:pPr lvl="1"/>
            <a:r>
              <a:rPr lang="fr-CH" dirty="0" err="1" smtClean="0"/>
              <a:t>Depends</a:t>
            </a:r>
            <a:r>
              <a:rPr lang="fr-CH" dirty="0" smtClean="0"/>
              <a:t> </a:t>
            </a:r>
            <a:r>
              <a:rPr lang="fr-CH" dirty="0" err="1" smtClean="0"/>
              <a:t>whether</a:t>
            </a:r>
            <a:r>
              <a:rPr lang="fr-CH" dirty="0" smtClean="0"/>
              <a:t> coefficient of performance e </a:t>
            </a:r>
            <a:r>
              <a:rPr lang="fr-CH" dirty="0" err="1" smtClean="0"/>
              <a:t>is</a:t>
            </a:r>
            <a:r>
              <a:rPr lang="fr-CH" dirty="0" smtClean="0"/>
              <a:t> constant or not; </a:t>
            </a:r>
            <a:r>
              <a:rPr lang="fr-CH" dirty="0" err="1" smtClean="0"/>
              <a:t>true</a:t>
            </a:r>
            <a:r>
              <a:rPr lang="fr-CH" dirty="0" smtClean="0"/>
              <a:t> for </a:t>
            </a:r>
            <a:r>
              <a:rPr lang="fr-CH" dirty="0" err="1" smtClean="0"/>
              <a:t>resistance</a:t>
            </a:r>
            <a:r>
              <a:rPr lang="fr-CH" dirty="0" smtClean="0"/>
              <a:t> </a:t>
            </a:r>
            <a:r>
              <a:rPr lang="fr-CH" dirty="0" err="1" smtClean="0"/>
              <a:t>based</a:t>
            </a:r>
            <a:r>
              <a:rPr lang="fr-CH" dirty="0" smtClean="0"/>
              <a:t> </a:t>
            </a:r>
            <a:r>
              <a:rPr lang="fr-CH" dirty="0" err="1" smtClean="0"/>
              <a:t>heating</a:t>
            </a:r>
            <a:endParaRPr lang="fr-CH" dirty="0" smtClean="0"/>
          </a:p>
          <a:p>
            <a:pPr lvl="1"/>
            <a:r>
              <a:rPr lang="fr-CH" dirty="0" err="1" smtClean="0"/>
              <a:t>Delayed</a:t>
            </a:r>
            <a:r>
              <a:rPr lang="fr-CH" dirty="0" smtClean="0"/>
              <a:t> </a:t>
            </a:r>
            <a:r>
              <a:rPr lang="fr-CH" dirty="0" err="1" smtClean="0"/>
              <a:t>heating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air </a:t>
            </a:r>
            <a:r>
              <a:rPr lang="fr-CH" dirty="0" err="1" smtClean="0"/>
              <a:t>heat</a:t>
            </a:r>
            <a:r>
              <a:rPr lang="fr-CH" dirty="0" smtClean="0"/>
              <a:t> </a:t>
            </a:r>
            <a:r>
              <a:rPr lang="fr-CH" dirty="0" err="1" smtClean="0"/>
              <a:t>pump</a:t>
            </a:r>
            <a:r>
              <a:rPr lang="fr-CH" dirty="0" smtClean="0"/>
              <a:t>  </a:t>
            </a:r>
            <a:r>
              <a:rPr lang="fr-CH" dirty="0" err="1" smtClean="0"/>
              <a:t>with</a:t>
            </a:r>
            <a:r>
              <a:rPr lang="fr-CH" dirty="0" smtClean="0"/>
              <a:t> cold air </a:t>
            </a:r>
            <a:r>
              <a:rPr lang="fr-CH" dirty="0" err="1" smtClean="0"/>
              <a:t>may</a:t>
            </a:r>
            <a:r>
              <a:rPr lang="fr-CH" dirty="0" smtClean="0"/>
              <a:t> have </a:t>
            </a:r>
            <a:r>
              <a:rPr lang="fr-CH" dirty="0" err="1" smtClean="0"/>
              <a:t>negative</a:t>
            </a:r>
            <a:r>
              <a:rPr lang="fr-CH" dirty="0" smtClean="0"/>
              <a:t> </a:t>
            </a:r>
            <a:r>
              <a:rPr lang="fr-CH" dirty="0" err="1" smtClean="0"/>
              <a:t>evaporation</a:t>
            </a:r>
            <a:r>
              <a:rPr lang="fr-CH" dirty="0" smtClean="0"/>
              <a:t> (</a:t>
            </a:r>
            <a:r>
              <a:rPr lang="fr-CH" dirty="0" err="1" smtClean="0"/>
              <a:t>bad</a:t>
            </a:r>
            <a:r>
              <a:rPr lang="fr-CH" dirty="0" smtClean="0"/>
              <a:t> coefficient of performance </a:t>
            </a:r>
            <a:r>
              <a:rPr lang="fr-CH" dirty="0" err="1" smtClean="0"/>
              <a:t>when</a:t>
            </a:r>
            <a:r>
              <a:rPr lang="fr-CH" dirty="0" smtClean="0"/>
              <a:t> air </a:t>
            </a:r>
            <a:r>
              <a:rPr lang="fr-CH" dirty="0" err="1" smtClean="0"/>
              <a:t>is</a:t>
            </a:r>
            <a:r>
              <a:rPr lang="fr-CH" dirty="0" smtClean="0"/>
              <a:t> cold)</a:t>
            </a:r>
          </a:p>
          <a:p>
            <a:pPr>
              <a:buNone/>
            </a:pP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1828800"/>
            <a:ext cx="6210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3200400" y="1981200"/>
            <a:ext cx="304800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10200" y="1981200"/>
            <a:ext cx="304800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2362200"/>
            <a:ext cx="1037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leakiness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2627" y="2362200"/>
            <a:ext cx="7954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inertia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295" y="1992868"/>
            <a:ext cx="149547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heat</a:t>
            </a:r>
            <a:r>
              <a:rPr lang="fr-CH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fr-CH" dirty="0" err="1" smtClean="0">
                <a:solidFill>
                  <a:srgbClr val="00B0F0"/>
                </a:solidFill>
                <a:latin typeface="+mj-lt"/>
              </a:rPr>
              <a:t>provided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  <a:p>
            <a:r>
              <a:rPr lang="fr-CH" dirty="0" smtClean="0">
                <a:solidFill>
                  <a:srgbClr val="00B0F0"/>
                </a:solidFill>
                <a:latin typeface="+mj-lt"/>
              </a:rPr>
              <a:t>to building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7145" y="2362200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 smtClean="0">
                <a:solidFill>
                  <a:srgbClr val="00B0F0"/>
                </a:solidFill>
                <a:latin typeface="+mj-lt"/>
              </a:rPr>
              <a:t>outside</a:t>
            </a:r>
            <a:endParaRPr lang="fr-CH" dirty="0" smtClean="0">
              <a:solidFill>
                <a:srgbClr val="00B0F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Swiss</a:t>
            </a:r>
            <a:r>
              <a:rPr lang="fr-CH" dirty="0" smtClean="0"/>
              <a:t> </a:t>
            </a:r>
            <a:r>
              <a:rPr lang="fr-CH" dirty="0" err="1" smtClean="0"/>
              <a:t>Dream</a:t>
            </a:r>
            <a:r>
              <a:rPr lang="fr-CH" dirty="0" smtClean="0"/>
              <a:t>…</a:t>
            </a:r>
            <a:endParaRPr lang="fr-CH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199" y="1052513"/>
            <a:ext cx="4387851" cy="5689600"/>
          </a:xfrm>
        </p:spPr>
        <p:txBody>
          <a:bodyPr/>
          <a:lstStyle/>
          <a:p>
            <a:r>
              <a:rPr lang="fr-CH" dirty="0" smtClean="0"/>
              <a:t>2000 W society  =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expenditure</a:t>
            </a:r>
            <a:r>
              <a:rPr lang="fr-CH" dirty="0" smtClean="0"/>
              <a:t> per capita as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was</a:t>
            </a:r>
            <a:r>
              <a:rPr lang="fr-CH" dirty="0" smtClean="0"/>
              <a:t> in 1960 in Western Europe 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sz="2000" dirty="0" smtClean="0"/>
              <a:t>(in CH; = 63.1 GJ per </a:t>
            </a:r>
            <a:r>
              <a:rPr lang="fr-CH" sz="2000" dirty="0" err="1" smtClean="0"/>
              <a:t>year</a:t>
            </a:r>
            <a:r>
              <a:rPr lang="fr-CH" sz="2000" dirty="0" smtClean="0"/>
              <a:t> per capita)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err="1" smtClean="0"/>
              <a:t>Today</a:t>
            </a:r>
            <a:r>
              <a:rPr lang="fr-CH" dirty="0" smtClean="0"/>
              <a:t>: 5000 – 6000 W </a:t>
            </a:r>
          </a:p>
          <a:p>
            <a:endParaRPr lang="fr-CH" dirty="0" smtClean="0"/>
          </a:p>
          <a:p>
            <a:r>
              <a:rPr lang="fr-CH" dirty="0" err="1" smtClean="0"/>
              <a:t>Realistic</a:t>
            </a:r>
            <a:r>
              <a:rPr lang="fr-CH" dirty="0" smtClean="0"/>
              <a:t> Goal for 2050: </a:t>
            </a:r>
            <a:br>
              <a:rPr lang="fr-CH" dirty="0" smtClean="0"/>
            </a:br>
            <a:r>
              <a:rPr lang="fr-CH" dirty="0" smtClean="0"/>
              <a:t>3500 W</a:t>
            </a:r>
            <a:br>
              <a:rPr lang="fr-CH" dirty="0" smtClean="0"/>
            </a:br>
            <a:r>
              <a:rPr lang="fr-CH" sz="2000" dirty="0" smtClean="0"/>
              <a:t>[</a:t>
            </a:r>
            <a:r>
              <a:rPr lang="fr-CH" sz="2000" i="1" dirty="0" smtClean="0"/>
              <a:t>The 2000 Watt Society –Standard or </a:t>
            </a:r>
            <a:r>
              <a:rPr lang="fr-CH" sz="2000" i="1" dirty="0" err="1" smtClean="0"/>
              <a:t>Guidepost</a:t>
            </a:r>
            <a:r>
              <a:rPr lang="fr-CH" sz="2000" i="1" dirty="0" smtClean="0"/>
              <a:t>? </a:t>
            </a:r>
            <a:r>
              <a:rPr lang="fr-CH" sz="2000" dirty="0" err="1" smtClean="0"/>
              <a:t>Energiespiegel</a:t>
            </a:r>
            <a:r>
              <a:rPr lang="fr-CH" sz="2000" dirty="0" smtClean="0"/>
              <a:t> Nr 18, April 2007, PSI, </a:t>
            </a:r>
            <a:r>
              <a:rPr lang="fr-CH" sz="2000" dirty="0" err="1" smtClean="0"/>
              <a:t>Switzerland</a:t>
            </a:r>
            <a:r>
              <a:rPr lang="fr-CH" sz="2000" dirty="0" smtClean="0"/>
              <a:t>]</a:t>
            </a:r>
            <a:endParaRPr lang="fr-CH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3733" name="Picture 5" descr="C:\Users\leboudec\Desktop\e1ddc6f049.jpg"/>
          <p:cNvPicPr>
            <a:picLocks noChangeAspect="1" noChangeArrowheads="1"/>
          </p:cNvPicPr>
          <p:nvPr/>
        </p:nvPicPr>
        <p:blipFill>
          <a:blip r:embed="rId2" cstate="print"/>
          <a:srcRect r="51209"/>
          <a:stretch>
            <a:fillRect/>
          </a:stretch>
        </p:blipFill>
        <p:spPr bwMode="auto">
          <a:xfrm>
            <a:off x="609600" y="762000"/>
            <a:ext cx="2819400" cy="2578100"/>
          </a:xfrm>
          <a:prstGeom prst="rect">
            <a:avLst/>
          </a:prstGeom>
          <a:noFill/>
        </p:spPr>
      </p:pic>
      <p:pic>
        <p:nvPicPr>
          <p:cNvPr id="73734" name="Picture 6" descr="C:\Users\leboudec\Desktop\large_78604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AFBBE5"/>
              </a:clrFrom>
              <a:clrTo>
                <a:srgbClr val="AFBBE5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0" y="3795565"/>
            <a:ext cx="4648200" cy="3062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Conclusions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2362200" y="990600"/>
            <a:ext cx="4351337" cy="5689600"/>
          </a:xfrm>
        </p:spPr>
        <p:txBody>
          <a:bodyPr/>
          <a:lstStyle/>
          <a:p>
            <a:r>
              <a:rPr lang="fr-CH" dirty="0" smtClean="0"/>
              <a:t>A first model of adaptive </a:t>
            </a:r>
            <a:r>
              <a:rPr lang="fr-CH" dirty="0" err="1" smtClean="0"/>
              <a:t>appliances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volatile </a:t>
            </a:r>
            <a:r>
              <a:rPr lang="fr-CH" dirty="0" err="1" smtClean="0"/>
              <a:t>demand</a:t>
            </a:r>
            <a:r>
              <a:rPr lang="fr-CH" dirty="0" smtClean="0"/>
              <a:t> and </a:t>
            </a:r>
            <a:r>
              <a:rPr lang="fr-CH" dirty="0" err="1" smtClean="0"/>
              <a:t>supply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err="1" smtClean="0"/>
              <a:t>Suggests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negative</a:t>
            </a:r>
            <a:r>
              <a:rPr lang="fr-CH" dirty="0" smtClean="0"/>
              <a:t> </a:t>
            </a:r>
            <a:r>
              <a:rPr lang="fr-CH" dirty="0" err="1" smtClean="0"/>
              <a:t>evaporation</a:t>
            </a:r>
            <a:r>
              <a:rPr lang="fr-CH" dirty="0" smtClean="0"/>
              <a:t> </a:t>
            </a:r>
            <a:r>
              <a:rPr lang="fr-CH" dirty="0" err="1" smtClean="0"/>
              <a:t>makes</a:t>
            </a:r>
            <a:r>
              <a:rPr lang="fr-CH" dirty="0" smtClean="0"/>
              <a:t> system </a:t>
            </a:r>
            <a:r>
              <a:rPr lang="fr-CH" dirty="0" err="1" smtClean="0"/>
              <a:t>unstable</a:t>
            </a:r>
            <a:r>
              <a:rPr lang="fr-CH" dirty="0" smtClean="0"/>
              <a:t>, </a:t>
            </a:r>
          </a:p>
          <a:p>
            <a:pPr lvl="1"/>
            <a:r>
              <a:rPr lang="fr-CH" dirty="0" err="1" smtClean="0"/>
              <a:t>thus</a:t>
            </a:r>
            <a:r>
              <a:rPr lang="fr-CH" dirty="0" smtClean="0"/>
              <a:t> </a:t>
            </a:r>
            <a:r>
              <a:rPr lang="fr-CH" dirty="0" err="1" smtClean="0"/>
              <a:t>detailed</a:t>
            </a:r>
            <a:r>
              <a:rPr lang="fr-CH" dirty="0" smtClean="0"/>
              <a:t> </a:t>
            </a:r>
            <a:r>
              <a:rPr lang="fr-CH" dirty="0" err="1" smtClean="0"/>
              <a:t>analysis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required</a:t>
            </a:r>
            <a:r>
              <a:rPr lang="fr-CH" dirty="0" smtClean="0"/>
              <a:t> to </a:t>
            </a:r>
            <a:r>
              <a:rPr lang="fr-CH" dirty="0" err="1" smtClean="0"/>
              <a:t>avoid</a:t>
            </a:r>
            <a:r>
              <a:rPr lang="fr-CH" dirty="0" smtClean="0"/>
              <a:t> </a:t>
            </a:r>
            <a:r>
              <a:rPr lang="fr-CH" dirty="0" err="1" smtClean="0"/>
              <a:t>it</a:t>
            </a: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smtClean="0"/>
              <a:t>Model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used</a:t>
            </a:r>
            <a:r>
              <a:rPr lang="fr-CH" dirty="0" smtClean="0"/>
              <a:t> to </a:t>
            </a:r>
            <a:r>
              <a:rPr lang="fr-CH" dirty="0" err="1" smtClean="0"/>
              <a:t>quantify</a:t>
            </a:r>
            <a:r>
              <a:rPr lang="fr-CH" dirty="0" smtClean="0"/>
              <a:t> more </a:t>
            </a:r>
            <a:r>
              <a:rPr lang="fr-CH" dirty="0" err="1" smtClean="0"/>
              <a:t>detailed</a:t>
            </a:r>
            <a:r>
              <a:rPr lang="fr-CH" dirty="0" smtClean="0"/>
              <a:t> </a:t>
            </a:r>
            <a:r>
              <a:rPr lang="fr-CH" dirty="0" err="1" smtClean="0"/>
              <a:t>quantities</a:t>
            </a:r>
            <a:endParaRPr lang="fr-CH" dirty="0" smtClean="0"/>
          </a:p>
          <a:p>
            <a:pPr lvl="1"/>
            <a:r>
              <a:rPr lang="fr-CH" dirty="0" err="1" smtClean="0"/>
              <a:t>E.g</a:t>
            </a:r>
            <a:r>
              <a:rPr lang="fr-CH" dirty="0" smtClean="0"/>
              <a:t>. </a:t>
            </a:r>
            <a:r>
              <a:rPr lang="fr-CH" dirty="0" err="1" smtClean="0"/>
              <a:t>amount</a:t>
            </a:r>
            <a:r>
              <a:rPr lang="fr-CH" dirty="0" smtClean="0"/>
              <a:t> of </a:t>
            </a:r>
            <a:r>
              <a:rPr lang="fr-CH" dirty="0" err="1" smtClean="0"/>
              <a:t>backlog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British </a:t>
            </a:r>
            <a:r>
              <a:rPr lang="fr-CH" dirty="0" err="1" smtClean="0"/>
              <a:t>Dream</a:t>
            </a:r>
            <a:r>
              <a:rPr lang="fr-CH" dirty="0" smtClean="0"/>
              <a:t>…</a:t>
            </a:r>
            <a:endParaRPr lang="fr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79388" y="1052513"/>
          <a:ext cx="454501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004"/>
                <a:gridCol w="1515004"/>
                <a:gridCol w="1515004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Watts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kWh/d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Swiss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dream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2000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48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Today</a:t>
                      </a:r>
                      <a:r>
                        <a:rPr lang="fr-CH" dirty="0" smtClean="0"/>
                        <a:t> 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6000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2050</a:t>
                      </a:r>
                      <a:r>
                        <a:rPr lang="fr-CH" baseline="0" dirty="0" smtClean="0"/>
                        <a:t> 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3500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84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MacKay’s</a:t>
                      </a:r>
                      <a:r>
                        <a:rPr lang="fr-CH" dirty="0" smtClean="0"/>
                        <a:t> model UK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5200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125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2050 UK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2833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68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2008 UK </a:t>
                      </a:r>
                      <a:r>
                        <a:rPr lang="fr-CH" dirty="0" err="1" smtClean="0"/>
                        <a:t>grid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750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18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2050 UK </a:t>
                      </a:r>
                      <a:r>
                        <a:rPr lang="fr-CH" dirty="0" err="1" smtClean="0"/>
                        <a:t>grid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2000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48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52513"/>
            <a:ext cx="3930650" cy="5689600"/>
          </a:xfrm>
        </p:spPr>
        <p:txBody>
          <a:bodyPr/>
          <a:lstStyle/>
          <a:p>
            <a:r>
              <a:rPr lang="fr-CH" dirty="0" smtClean="0"/>
              <a:t>David MacKay 2009 « </a:t>
            </a:r>
            <a:r>
              <a:rPr lang="fr-CH" dirty="0" err="1" smtClean="0"/>
              <a:t>Sustainable</a:t>
            </a:r>
            <a:r>
              <a:rPr lang="fr-CH" dirty="0" smtClean="0"/>
              <a:t> Energy </a:t>
            </a:r>
            <a:r>
              <a:rPr lang="fr-CH" dirty="0" err="1" smtClean="0"/>
              <a:t>without</a:t>
            </a:r>
            <a:r>
              <a:rPr lang="fr-CH" dirty="0" smtClean="0"/>
              <a:t> the Hot Air »</a:t>
            </a:r>
          </a:p>
          <a:p>
            <a:endParaRPr lang="fr-CH" dirty="0" smtClean="0"/>
          </a:p>
          <a:p>
            <a:r>
              <a:rPr lang="fr-CH" dirty="0" smtClean="0"/>
              <a:t>An </a:t>
            </a:r>
            <a:r>
              <a:rPr lang="fr-CH" dirty="0" err="1" smtClean="0"/>
              <a:t>aggressive</a:t>
            </a:r>
            <a:r>
              <a:rPr lang="fr-CH" dirty="0" smtClean="0"/>
              <a:t>, </a:t>
            </a:r>
            <a:r>
              <a:rPr lang="fr-CH" dirty="0" err="1" smtClean="0"/>
              <a:t>though</a:t>
            </a:r>
            <a:r>
              <a:rPr lang="fr-CH" dirty="0" smtClean="0"/>
              <a:t> not </a:t>
            </a:r>
            <a:r>
              <a:rPr lang="fr-CH" dirty="0" err="1" smtClean="0"/>
              <a:t>unrealistic</a:t>
            </a:r>
            <a:r>
              <a:rPr lang="fr-CH" dirty="0" smtClean="0"/>
              <a:t> plan </a:t>
            </a:r>
            <a:r>
              <a:rPr lang="fr-CH" dirty="0" err="1" smtClean="0"/>
              <a:t>requires</a:t>
            </a:r>
            <a:r>
              <a:rPr lang="fr-CH" dirty="0" smtClean="0"/>
              <a:t> ca 3000W,  </a:t>
            </a:r>
            <a:br>
              <a:rPr lang="fr-CH" dirty="0" smtClean="0"/>
            </a:br>
            <a:r>
              <a:rPr lang="fr-CH" dirty="0" smtClean="0"/>
              <a:t>¾ of </a:t>
            </a:r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by the </a:t>
            </a:r>
            <a:r>
              <a:rPr lang="fr-CH" dirty="0" err="1" smtClean="0"/>
              <a:t>electrical</a:t>
            </a:r>
            <a:r>
              <a:rPr lang="fr-CH" dirty="0" smtClean="0"/>
              <a:t> </a:t>
            </a:r>
            <a:r>
              <a:rPr lang="fr-CH" dirty="0" err="1" smtClean="0"/>
              <a:t>grid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219201"/>
            <a:ext cx="3473450" cy="5522912"/>
          </a:xfrm>
        </p:spPr>
        <p:txBody>
          <a:bodyPr/>
          <a:lstStyle/>
          <a:p>
            <a:r>
              <a:rPr lang="fr-CH" dirty="0" err="1" smtClean="0"/>
              <a:t>Volatility</a:t>
            </a:r>
            <a:r>
              <a:rPr lang="fr-CH" dirty="0" smtClean="0"/>
              <a:t> in </a:t>
            </a:r>
            <a:r>
              <a:rPr lang="fr-CH" dirty="0" err="1" smtClean="0"/>
              <a:t>demand</a:t>
            </a:r>
            <a:endParaRPr lang="fr-CH" dirty="0" smtClean="0"/>
          </a:p>
          <a:p>
            <a:r>
              <a:rPr lang="fr-CH" dirty="0" err="1" smtClean="0"/>
              <a:t>Increased</a:t>
            </a:r>
            <a:r>
              <a:rPr lang="fr-CH" dirty="0" smtClean="0"/>
              <a:t> </a:t>
            </a:r>
            <a:r>
              <a:rPr lang="fr-CH" dirty="0" err="1" smtClean="0"/>
              <a:t>volatility</a:t>
            </a:r>
            <a:r>
              <a:rPr lang="fr-CH" dirty="0" smtClean="0"/>
              <a:t> in </a:t>
            </a:r>
            <a:r>
              <a:rPr lang="fr-CH" dirty="0" err="1" smtClean="0"/>
              <a:t>supply</a:t>
            </a:r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Calls for intelligent </a:t>
            </a:r>
            <a:r>
              <a:rPr lang="fr-CH" dirty="0" err="1" smtClean="0"/>
              <a:t>demand</a:t>
            </a:r>
            <a:r>
              <a:rPr lang="fr-CH" dirty="0" smtClean="0"/>
              <a:t> and </a:t>
            </a:r>
            <a:r>
              <a:rPr lang="fr-CH" dirty="0" err="1" smtClean="0"/>
              <a:t>supply</a:t>
            </a:r>
            <a:endParaRPr lang="fr-CH" dirty="0" smtClean="0"/>
          </a:p>
          <a:p>
            <a:pPr>
              <a:buNone/>
            </a:pPr>
            <a:r>
              <a:rPr lang="fr-CH" dirty="0" smtClean="0"/>
              <a:t>« Adaptive </a:t>
            </a:r>
            <a:r>
              <a:rPr lang="fr-CH" dirty="0" err="1" smtClean="0"/>
              <a:t>Appliances</a:t>
            </a:r>
            <a:r>
              <a:rPr lang="fr-CH" dirty="0" smtClean="0"/>
              <a:t> »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4558952" cy="3346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 smtClean="0"/>
              <a:t>Management of </a:t>
            </a:r>
            <a:r>
              <a:rPr lang="fr-CH" dirty="0" err="1" smtClean="0"/>
              <a:t>Energy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i="1" dirty="0" err="1" smtClean="0"/>
              <a:t>Managing</a:t>
            </a:r>
            <a:r>
              <a:rPr lang="fr-CH" i="1" dirty="0" smtClean="0"/>
              <a:t> End-User </a:t>
            </a:r>
            <a:r>
              <a:rPr lang="fr-CH" i="1" dirty="0" err="1" smtClean="0"/>
              <a:t>Preferences</a:t>
            </a:r>
            <a:r>
              <a:rPr lang="fr-CH" i="1" dirty="0" smtClean="0"/>
              <a:t> in the Smart </a:t>
            </a:r>
            <a:r>
              <a:rPr lang="fr-CH" i="1" dirty="0" err="1" smtClean="0"/>
              <a:t>Grid</a:t>
            </a:r>
            <a:r>
              <a:rPr lang="fr-CH" i="1" dirty="0" smtClean="0"/>
              <a:t>, </a:t>
            </a:r>
            <a:r>
              <a:rPr lang="fr-CH" dirty="0" smtClean="0"/>
              <a:t>C. Wang and M. d. </a:t>
            </a:r>
            <a:r>
              <a:rPr lang="fr-CH" dirty="0" err="1" smtClean="0"/>
              <a:t>Groot</a:t>
            </a:r>
            <a:r>
              <a:rPr lang="fr-CH" dirty="0" smtClean="0"/>
              <a:t>, E-</a:t>
            </a:r>
            <a:r>
              <a:rPr lang="fr-CH" dirty="0" err="1" smtClean="0"/>
              <a:t>energy</a:t>
            </a:r>
            <a:r>
              <a:rPr lang="fr-CH" dirty="0" smtClean="0"/>
              <a:t> 2010, Passau, Germany, 2010</a:t>
            </a:r>
            <a:endParaRPr lang="fr-CH" i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638800" y="4572000"/>
            <a:ext cx="3505200" cy="1346200"/>
          </a:xfrm>
        </p:spPr>
        <p:txBody>
          <a:bodyPr/>
          <a:lstStyle/>
          <a:p>
            <a:r>
              <a:rPr lang="fr-CH" dirty="0" err="1" smtClean="0"/>
              <a:t>Demand</a:t>
            </a:r>
            <a:r>
              <a:rPr lang="fr-CH" dirty="0" smtClean="0"/>
              <a:t> </a:t>
            </a:r>
            <a:r>
              <a:rPr lang="fr-CH" dirty="0" err="1" smtClean="0"/>
              <a:t>response</a:t>
            </a:r>
            <a:r>
              <a:rPr lang="fr-CH" dirty="0" smtClean="0"/>
              <a:t> by </a:t>
            </a:r>
            <a:r>
              <a:rPr lang="fr-CH" dirty="0" err="1" smtClean="0"/>
              <a:t>load</a:t>
            </a:r>
            <a:r>
              <a:rPr lang="fr-CH" dirty="0" smtClean="0"/>
              <a:t> </a:t>
            </a:r>
            <a:r>
              <a:rPr lang="fr-CH" dirty="0" err="1" smtClean="0"/>
              <a:t>switch</a:t>
            </a:r>
            <a:endParaRPr lang="fr-CH" dirty="0" smtClean="0"/>
          </a:p>
          <a:p>
            <a:r>
              <a:rPr lang="fr-CH" dirty="0" smtClean="0"/>
              <a:t>For thermal </a:t>
            </a:r>
            <a:r>
              <a:rPr lang="fr-CH" dirty="0" err="1" smtClean="0"/>
              <a:t>load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www.voltalis.com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05200"/>
            <a:ext cx="4829175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838200"/>
            <a:ext cx="3028950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3276600"/>
            <a:ext cx="3057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Beyond</a:t>
            </a:r>
            <a:r>
              <a:rPr lang="fr-CH" dirty="0" smtClean="0"/>
              <a:t> </a:t>
            </a:r>
            <a:r>
              <a:rPr lang="fr-CH" dirty="0" err="1" smtClean="0"/>
              <a:t>Demand</a:t>
            </a:r>
            <a:r>
              <a:rPr lang="fr-CH" dirty="0" smtClean="0"/>
              <a:t> </a:t>
            </a:r>
            <a:r>
              <a:rPr lang="fr-CH" dirty="0" err="1" smtClean="0"/>
              <a:t>Response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err="1" smtClean="0"/>
              <a:t>Tomorrow</a:t>
            </a:r>
            <a:r>
              <a:rPr lang="fr-CH" dirty="0" smtClean="0"/>
              <a:t> (2050)</a:t>
            </a:r>
          </a:p>
          <a:p>
            <a:pPr>
              <a:buNone/>
            </a:pPr>
            <a:r>
              <a:rPr lang="fr-CH" dirty="0" smtClean="0"/>
              <a:t>	</a:t>
            </a:r>
            <a:r>
              <a:rPr lang="fr-CH" dirty="0" err="1" smtClean="0"/>
              <a:t>adapt</a:t>
            </a:r>
            <a:r>
              <a:rPr lang="fr-CH" dirty="0" smtClean="0"/>
              <a:t> to </a:t>
            </a:r>
            <a:r>
              <a:rPr lang="fr-CH" dirty="0" err="1" smtClean="0"/>
              <a:t>wind</a:t>
            </a:r>
            <a:r>
              <a:rPr lang="fr-CH" dirty="0" smtClean="0"/>
              <a:t>, tidal, </a:t>
            </a:r>
            <a:r>
              <a:rPr lang="fr-CH" dirty="0" err="1" smtClean="0"/>
              <a:t>solar</a:t>
            </a:r>
            <a:r>
              <a:rPr lang="fr-CH" dirty="0" smtClean="0"/>
              <a:t> </a:t>
            </a:r>
            <a:r>
              <a:rPr lang="fr-CH" dirty="0" err="1" smtClean="0"/>
              <a:t>etc</a:t>
            </a:r>
            <a:r>
              <a:rPr lang="fr-CH" dirty="0" smtClean="0"/>
              <a:t> over </a:t>
            </a:r>
            <a:r>
              <a:rPr lang="fr-CH" dirty="0" err="1" smtClean="0"/>
              <a:t>several</a:t>
            </a:r>
            <a:r>
              <a:rPr lang="fr-CH" dirty="0" smtClean="0"/>
              <a:t> </a:t>
            </a:r>
            <a:r>
              <a:rPr lang="fr-CH" dirty="0" err="1" smtClean="0"/>
              <a:t>days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59436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Wind energy production in MW of Eire in 2006. Source: Sustainable Energy - without the hot air  by David JC MacKay (online)</a:t>
            </a:r>
            <a:endParaRPr lang="fr-CH" dirty="0"/>
          </a:p>
        </p:txBody>
      </p:sp>
      <p:pic>
        <p:nvPicPr>
          <p:cNvPr id="1026" name="Picture 2" descr="C:\Users\leboudec\Desktop\figure213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743200"/>
            <a:ext cx="6477000" cy="3390900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r>
              <a:rPr lang="fr-CH" dirty="0" err="1" smtClean="0"/>
              <a:t>Demand</a:t>
            </a:r>
            <a:r>
              <a:rPr lang="fr-CH" dirty="0" smtClean="0"/>
              <a:t> </a:t>
            </a:r>
            <a:r>
              <a:rPr lang="fr-CH" dirty="0" err="1" smtClean="0"/>
              <a:t>response</a:t>
            </a:r>
            <a:r>
              <a:rPr lang="fr-CH" dirty="0" smtClean="0"/>
              <a:t> = </a:t>
            </a:r>
            <a:r>
              <a:rPr lang="fr-CH" dirty="0" err="1" smtClean="0"/>
              <a:t>shave</a:t>
            </a:r>
            <a:r>
              <a:rPr lang="fr-CH" dirty="0" smtClean="0"/>
              <a:t> the </a:t>
            </a:r>
            <a:r>
              <a:rPr lang="fr-CH" dirty="0" err="1" smtClean="0"/>
              <a:t>peak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does</a:t>
            </a:r>
            <a:r>
              <a:rPr lang="fr-CH" dirty="0" smtClean="0"/>
              <a:t> not </a:t>
            </a:r>
            <a:r>
              <a:rPr lang="fr-CH" dirty="0" err="1" smtClean="0"/>
              <a:t>adapt</a:t>
            </a:r>
            <a:endParaRPr lang="fr-CH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One Day in the Life of Robert </a:t>
            </a:r>
            <a:r>
              <a:rPr lang="fr-CH" dirty="0" err="1" smtClean="0"/>
              <a:t>Longirod</a:t>
            </a:r>
            <a:endParaRPr lang="fr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One Day in the Life of Robert </a:t>
            </a:r>
            <a:r>
              <a:rPr lang="fr-CH" dirty="0" err="1" smtClean="0"/>
              <a:t>Longirod</a:t>
            </a:r>
            <a:endParaRPr lang="fr-CH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181600" cy="4532313"/>
          </a:xfrm>
        </p:spPr>
        <p:txBody>
          <a:bodyPr/>
          <a:lstStyle/>
          <a:p>
            <a:r>
              <a:rPr lang="fr-CH" dirty="0" err="1" smtClean="0"/>
              <a:t>We</a:t>
            </a:r>
            <a:r>
              <a:rPr lang="fr-CH" dirty="0" smtClean="0"/>
              <a:t> are in  May 2050, in the 3500W society</a:t>
            </a:r>
            <a:br>
              <a:rPr lang="fr-CH" dirty="0" smtClean="0"/>
            </a:br>
            <a:endParaRPr lang="fr-CH" dirty="0" smtClean="0"/>
          </a:p>
          <a:p>
            <a:r>
              <a:rPr lang="fr-CH" dirty="0" smtClean="0"/>
              <a:t>Robert </a:t>
            </a:r>
            <a:r>
              <a:rPr lang="fr-CH" dirty="0" err="1" smtClean="0"/>
              <a:t>Longirod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telecom</a:t>
            </a:r>
            <a:r>
              <a:rPr lang="fr-CH" dirty="0" smtClean="0"/>
              <a:t> </a:t>
            </a:r>
            <a:r>
              <a:rPr lang="fr-CH" dirty="0" err="1" smtClean="0"/>
              <a:t>engineer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the </a:t>
            </a:r>
            <a:r>
              <a:rPr lang="fr-CH" dirty="0" err="1" smtClean="0"/>
              <a:t>swiss</a:t>
            </a:r>
            <a:r>
              <a:rPr lang="fr-CH" dirty="0" smtClean="0"/>
              <a:t> </a:t>
            </a:r>
            <a:r>
              <a:rPr lang="fr-CH" dirty="0" err="1" smtClean="0"/>
              <a:t>branch</a:t>
            </a:r>
            <a:r>
              <a:rPr lang="fr-CH" dirty="0" smtClean="0"/>
              <a:t> of </a:t>
            </a:r>
            <a:r>
              <a:rPr lang="fr-CH" dirty="0" err="1" smtClean="0"/>
              <a:t>Huawei</a:t>
            </a:r>
            <a:r>
              <a:rPr lang="fr-CH" dirty="0" smtClean="0"/>
              <a:t> Technologies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 descr="\\Icsil1-files\lca\Users\leboudec\syncd\2008+\misc\images pour presentations\ScouacPrésente16-06-07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2438400"/>
            <a:ext cx="1590675" cy="2524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+mj-lt"/>
          </a:defRPr>
        </a:defPPr>
      </a:lstStyle>
    </a:tx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</Template>
  <TotalTime>2984</TotalTime>
  <Words>912</Words>
  <Application>Microsoft Office PowerPoint</Application>
  <PresentationFormat>On-screen Show (4:3)</PresentationFormat>
  <Paragraphs>241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tcp</vt:lpstr>
      <vt:lpstr>Satisfiability of Elastic Demand in the smart grid</vt:lpstr>
      <vt:lpstr>Contents</vt:lpstr>
      <vt:lpstr>The Swiss Dream…</vt:lpstr>
      <vt:lpstr>The British Dream…</vt:lpstr>
      <vt:lpstr>Slide 5</vt:lpstr>
      <vt:lpstr>Management of Energy Demand</vt:lpstr>
      <vt:lpstr>Beyond Demand Response</vt:lpstr>
      <vt:lpstr>One Day in the Life of Robert Longirod</vt:lpstr>
      <vt:lpstr>One Day in the Life of Robert Longirod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Intelligent Demand Management must Be Simple, Adaptive and Distributed</vt:lpstr>
      <vt:lpstr>Possible Directions for Distributed Control</vt:lpstr>
      <vt:lpstr>Modelling Approach</vt:lpstr>
      <vt:lpstr>A Preliminary Issue is Stability</vt:lpstr>
      <vt:lpstr>A Demand / Supply Model</vt:lpstr>
      <vt:lpstr>The Control Problem</vt:lpstr>
      <vt:lpstr>Threshold Based Policies</vt:lpstr>
      <vt:lpstr>Slide 26</vt:lpstr>
      <vt:lpstr>Findings</vt:lpstr>
      <vt:lpstr>The Role of Negative Evaporation</vt:lpstr>
      <vt:lpstr>Evaporation: Heating Appliances 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boudec Jean-Yves</dc:creator>
  <cp:lastModifiedBy>leboudec</cp:lastModifiedBy>
  <cp:revision>438</cp:revision>
  <cp:lastPrinted>1601-01-01T00:00:00Z</cp:lastPrinted>
  <dcterms:created xsi:type="dcterms:W3CDTF">1601-01-01T00:00:00Z</dcterms:created>
  <dcterms:modified xsi:type="dcterms:W3CDTF">2011-01-31T08:39:19Z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