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348" r:id="rId3"/>
    <p:sldId id="361" r:id="rId4"/>
    <p:sldId id="374" r:id="rId5"/>
    <p:sldId id="350" r:id="rId6"/>
    <p:sldId id="351" r:id="rId7"/>
    <p:sldId id="355" r:id="rId8"/>
    <p:sldId id="359" r:id="rId9"/>
    <p:sldId id="358" r:id="rId10"/>
    <p:sldId id="356" r:id="rId11"/>
    <p:sldId id="360" r:id="rId12"/>
    <p:sldId id="363" r:id="rId13"/>
    <p:sldId id="368" r:id="rId14"/>
    <p:sldId id="364" r:id="rId15"/>
    <p:sldId id="365" r:id="rId16"/>
    <p:sldId id="369" r:id="rId17"/>
    <p:sldId id="371" r:id="rId18"/>
    <p:sldId id="362" r:id="rId19"/>
    <p:sldId id="372" r:id="rId20"/>
    <p:sldId id="376" r:id="rId21"/>
    <p:sldId id="373" r:id="rId22"/>
    <p:sldId id="367" r:id="rId23"/>
    <p:sldId id="330" r:id="rId24"/>
    <p:sldId id="346" r:id="rId25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lang="en-US" sz="2000" noProof="0" dirty="0" smtClean="0">
                <a:solidFill>
                  <a:srgbClr val="2A2A2A"/>
                </a:solidFill>
                <a:latin typeface="Trebuchet MS" pitchFamily="34" charset="0"/>
              </a:defRPr>
            </a:lvl1pPr>
            <a:lvl2pPr marL="266700" indent="-266700">
              <a:defRPr>
                <a:solidFill>
                  <a:srgbClr val="2A2A2A"/>
                </a:solidFill>
              </a:defRPr>
            </a:lvl2pPr>
            <a:lvl3pPr marL="542925" indent="-276225">
              <a:defRPr>
                <a:solidFill>
                  <a:srgbClr val="2A2A2A"/>
                </a:solidFill>
              </a:defRPr>
            </a:lvl3pPr>
            <a:lvl4pPr marL="809625" indent="-266700">
              <a:defRPr>
                <a:solidFill>
                  <a:srgbClr val="2A2A2A"/>
                </a:solidFill>
              </a:defRPr>
            </a:lvl4pPr>
            <a:lvl5pPr marL="1076325" indent="-266700">
              <a:defRPr>
                <a:solidFill>
                  <a:srgbClr val="2A2A2A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1000" y="6553200"/>
            <a:ext cx="295275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270EAF-BFA1-4AD6-9D81-4359FAD1F31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381000" y="76200"/>
            <a:ext cx="8597900" cy="638156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2"/>
          </p:nvPr>
        </p:nvSpPr>
        <p:spPr>
          <a:xfrm>
            <a:off x="785787" y="6540500"/>
            <a:ext cx="1214446" cy="20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868BF4FB-D2DA-4968-8169-D8CB49D7FB91}" type="datetime1">
              <a:rPr lang="en-US" smtClean="0"/>
              <a:pPr/>
              <a:t>7/21/2011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dirty="0" smtClean="0"/>
              <a:t>Mean Field for Markov Decision Processes: from Discrete to Continuous Optimization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3460376"/>
            <a:ext cx="7772400" cy="1425389"/>
          </a:xfrm>
        </p:spPr>
        <p:txBody>
          <a:bodyPr/>
          <a:lstStyle/>
          <a:p>
            <a:pPr algn="r" eaLnBrk="1" hangingPunct="1"/>
            <a:r>
              <a:rPr lang="en-US" dirty="0" smtClean="0"/>
              <a:t>Jean-Yves Le Boudec,</a:t>
            </a:r>
          </a:p>
          <a:p>
            <a:pPr algn="r" eaLnBrk="1" hangingPunct="1"/>
            <a:r>
              <a:rPr lang="en-US" dirty="0" smtClean="0"/>
              <a:t>Nicolas </a:t>
            </a:r>
            <a:r>
              <a:rPr lang="en-US" dirty="0" err="1" smtClean="0"/>
              <a:t>Gast</a:t>
            </a:r>
            <a:r>
              <a:rPr lang="en-US" dirty="0" smtClean="0"/>
              <a:t>,</a:t>
            </a:r>
          </a:p>
          <a:p>
            <a:pPr algn="r" eaLnBrk="1" hangingPunct="1"/>
            <a:r>
              <a:rPr lang="fr-CH" dirty="0" smtClean="0"/>
              <a:t>Bruno </a:t>
            </a:r>
            <a:r>
              <a:rPr lang="fr-CH" dirty="0" err="1" smtClean="0"/>
              <a:t>Gaujal</a:t>
            </a:r>
            <a:endParaRPr lang="en-US" dirty="0" smtClean="0"/>
          </a:p>
          <a:p>
            <a:pPr algn="r" eaLnBrk="1" hangingPunct="1"/>
            <a:r>
              <a:rPr lang="en-US" dirty="0" smtClean="0"/>
              <a:t>July 26, 2011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" name="Picture 4" descr="epfl_log_rvb-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223" y="5199530"/>
            <a:ext cx="1421628" cy="685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2161" r="45495"/>
          <a:stretch>
            <a:fillRect/>
          </a:stretch>
        </p:blipFill>
        <p:spPr bwMode="auto">
          <a:xfrm>
            <a:off x="4930588" y="5243978"/>
            <a:ext cx="1954306" cy="47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Importance of </a:t>
            </a:r>
            <a:r>
              <a:rPr lang="fr-CH" dirty="0" err="1" smtClean="0"/>
              <a:t>Being</a:t>
            </a:r>
            <a:r>
              <a:rPr lang="fr-CH" dirty="0" smtClean="0"/>
              <a:t> Spatial</a:t>
            </a:r>
            <a:endParaRPr lang="fr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000" dirty="0" smtClean="0"/>
              <a:t>Mobile </a:t>
            </a:r>
            <a:r>
              <a:rPr lang="fr-CH" sz="2000" dirty="0" err="1" smtClean="0"/>
              <a:t>node</a:t>
            </a:r>
            <a:r>
              <a:rPr lang="fr-CH" sz="2000" dirty="0" smtClean="0"/>
              <a:t> state = (c, t)</a:t>
            </a:r>
            <a:br>
              <a:rPr lang="fr-CH" sz="2000" dirty="0" smtClean="0"/>
            </a:br>
            <a:r>
              <a:rPr lang="fr-CH" sz="2000" dirty="0" smtClean="0"/>
              <a:t>c = 1 … 16 (position)</a:t>
            </a:r>
          </a:p>
          <a:p>
            <a:pPr>
              <a:buNone/>
            </a:pPr>
            <a:r>
              <a:rPr lang="fr-CH" sz="2000" dirty="0" smtClean="0"/>
              <a:t>     t  ∊ R</a:t>
            </a:r>
            <a:r>
              <a:rPr lang="fr-CH" sz="2000" baseline="30000" dirty="0" smtClean="0"/>
              <a:t>+ </a:t>
            </a:r>
            <a:r>
              <a:rPr lang="fr-CH" sz="2000" dirty="0" smtClean="0"/>
              <a:t>(</a:t>
            </a:r>
            <a:r>
              <a:rPr lang="fr-CH" sz="2000" dirty="0" err="1" smtClean="0"/>
              <a:t>age</a:t>
            </a:r>
            <a:r>
              <a:rPr lang="fr-CH" sz="2000" dirty="0" smtClean="0"/>
              <a:t> of </a:t>
            </a:r>
            <a:r>
              <a:rPr lang="fr-CH" sz="2000" dirty="0" err="1" smtClean="0"/>
              <a:t>gossip</a:t>
            </a:r>
            <a:r>
              <a:rPr lang="fr-CH" sz="2000" dirty="0" smtClean="0"/>
              <a:t>)</a:t>
            </a:r>
            <a:br>
              <a:rPr lang="fr-CH" sz="2000" dirty="0" smtClean="0"/>
            </a:br>
            <a:endParaRPr lang="fr-CH" sz="2000" dirty="0" smtClean="0"/>
          </a:p>
          <a:p>
            <a:r>
              <a:rPr lang="fr-CH" sz="2000" dirty="0" smtClean="0"/>
              <a:t>Time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r>
              <a:rPr lang="fr-CH" sz="2000" dirty="0" err="1" smtClean="0"/>
              <a:t>continuous</a:t>
            </a:r>
            <a:r>
              <a:rPr lang="fr-CH" sz="2000" dirty="0" smtClean="0"/>
              <a:t>, I(N) = 1</a:t>
            </a:r>
          </a:p>
          <a:p>
            <a:r>
              <a:rPr lang="fr-CH" sz="2000" dirty="0" err="1" smtClean="0"/>
              <a:t>Occupancy</a:t>
            </a:r>
            <a:r>
              <a:rPr lang="fr-CH" sz="2000" dirty="0" smtClean="0"/>
              <a:t> </a:t>
            </a:r>
            <a:r>
              <a:rPr lang="fr-CH" sz="2000" dirty="0" err="1" smtClean="0"/>
              <a:t>measure</a:t>
            </a:r>
            <a:r>
              <a:rPr lang="fr-CH" sz="2000" dirty="0" smtClean="0"/>
              <a:t>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br>
              <a:rPr lang="fr-CH" sz="2000" dirty="0" smtClean="0"/>
            </a:br>
            <a:r>
              <a:rPr lang="fr-CH" sz="2000" i="1" dirty="0" err="1" smtClean="0"/>
              <a:t>F</a:t>
            </a:r>
            <a:r>
              <a:rPr lang="fr-CH" sz="2000" i="1" baseline="-25000" dirty="0" err="1" smtClean="0"/>
              <a:t>c</a:t>
            </a:r>
            <a:r>
              <a:rPr lang="fr-CH" sz="2000" i="1" dirty="0" smtClean="0"/>
              <a:t>(</a:t>
            </a:r>
            <a:r>
              <a:rPr lang="fr-CH" sz="2000" i="1" dirty="0" err="1" smtClean="0"/>
              <a:t>z,t</a:t>
            </a:r>
            <a:r>
              <a:rPr lang="fr-CH" sz="2000" i="1" dirty="0" smtClean="0"/>
              <a:t>) </a:t>
            </a:r>
            <a:r>
              <a:rPr lang="fr-CH" sz="2000" dirty="0" smtClean="0"/>
              <a:t>= proportion of </a:t>
            </a:r>
            <a:r>
              <a:rPr lang="fr-CH" sz="2000" dirty="0" err="1" smtClean="0"/>
              <a:t>nodes</a:t>
            </a:r>
            <a:r>
              <a:rPr lang="fr-CH" sz="2000" dirty="0" smtClean="0"/>
              <a:t> </a:t>
            </a:r>
            <a:r>
              <a:rPr lang="fr-CH" sz="2000" dirty="0" err="1" smtClean="0"/>
              <a:t>that</a:t>
            </a:r>
            <a:r>
              <a:rPr lang="fr-CH" sz="2000" dirty="0" smtClean="0"/>
              <a:t> </a:t>
            </a:r>
            <a:r>
              <a:rPr lang="fr-CH" sz="2000" dirty="0" err="1" smtClean="0"/>
              <a:t>at</a:t>
            </a:r>
            <a:r>
              <a:rPr lang="fr-CH" sz="2000" dirty="0" smtClean="0"/>
              <a:t> location </a:t>
            </a:r>
            <a:r>
              <a:rPr lang="fr-CH" sz="2000" i="1" dirty="0" smtClean="0"/>
              <a:t>c</a:t>
            </a:r>
            <a:r>
              <a:rPr lang="fr-CH" sz="2000" dirty="0" smtClean="0"/>
              <a:t> and have </a:t>
            </a:r>
            <a:r>
              <a:rPr lang="fr-CH" sz="2000" dirty="0" err="1" smtClean="0"/>
              <a:t>age</a:t>
            </a:r>
            <a:r>
              <a:rPr lang="fr-CH" sz="2000" dirty="0" smtClean="0"/>
              <a:t> ≤ </a:t>
            </a:r>
            <a:r>
              <a:rPr lang="fr-CH" sz="2000" i="1" dirty="0" smtClean="0"/>
              <a:t>z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[Age of </a:t>
            </a:r>
            <a:r>
              <a:rPr lang="fr-CH" sz="2000" dirty="0" err="1" smtClean="0"/>
              <a:t>Gossip</a:t>
            </a:r>
            <a:r>
              <a:rPr lang="fr-CH" sz="2000" dirty="0" smtClean="0"/>
              <a:t>, </a:t>
            </a:r>
            <a:r>
              <a:rPr lang="fr-CH" sz="2000" dirty="0" err="1" smtClean="0"/>
              <a:t>Chaintreau</a:t>
            </a:r>
            <a:r>
              <a:rPr lang="fr-CH" sz="2000" dirty="0" smtClean="0"/>
              <a:t> et al.(2009)] </a:t>
            </a:r>
            <a:br>
              <a:rPr lang="fr-CH" sz="2000" dirty="0" smtClean="0"/>
            </a:b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C6DE4A-D682-42DE-A571-76433C3DB2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1" name="Picture 8" descr="SF_16class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42674"/>
            <a:ext cx="3976718" cy="58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 </a:t>
            </a:r>
            <a:r>
              <a:rPr lang="fr-CH" dirty="0" err="1" smtClean="0"/>
              <a:t>with</a:t>
            </a:r>
            <a:r>
              <a:rPr lang="fr-CH" dirty="0" smtClean="0"/>
              <a:t> Central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400" dirty="0" smtClean="0"/>
              <a:t>2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Markov </a:t>
            </a:r>
            <a:r>
              <a:rPr lang="fr-CH" dirty="0" err="1" smtClean="0"/>
              <a:t>Decision</a:t>
            </a:r>
            <a:r>
              <a:rPr lang="fr-CH" dirty="0" smtClean="0"/>
              <a:t> </a:t>
            </a:r>
            <a:r>
              <a:rPr lang="fr-CH" dirty="0" err="1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Central </a:t>
            </a:r>
            <a:r>
              <a:rPr lang="fr-CH" dirty="0" err="1" smtClean="0"/>
              <a:t>controller</a:t>
            </a:r>
            <a:endParaRPr lang="en-US" dirty="0" smtClean="0"/>
          </a:p>
          <a:p>
            <a:r>
              <a:rPr lang="fr-CH" b="1" i="1" dirty="0" smtClean="0"/>
              <a:t>Action state A</a:t>
            </a:r>
            <a:r>
              <a:rPr lang="fr-CH" dirty="0" smtClean="0"/>
              <a:t> (</a:t>
            </a:r>
            <a:r>
              <a:rPr lang="fr-CH" dirty="0" err="1" smtClean="0"/>
              <a:t>metric</a:t>
            </a:r>
            <a:r>
              <a:rPr lang="fr-CH" dirty="0" smtClean="0"/>
              <a:t>, compact)</a:t>
            </a:r>
          </a:p>
          <a:p>
            <a:r>
              <a:rPr lang="fr-CH" dirty="0" smtClean="0"/>
              <a:t>Running </a:t>
            </a:r>
            <a:r>
              <a:rPr lang="fr-CH" dirty="0" err="1" smtClean="0"/>
              <a:t>reward</a:t>
            </a:r>
            <a:r>
              <a:rPr lang="fr-CH" dirty="0" smtClean="0"/>
              <a:t> </a:t>
            </a:r>
            <a:r>
              <a:rPr lang="fr-CH" dirty="0" err="1" smtClean="0"/>
              <a:t>depends</a:t>
            </a:r>
            <a:r>
              <a:rPr lang="fr-CH" dirty="0" smtClean="0"/>
              <a:t> on state and action</a:t>
            </a:r>
          </a:p>
          <a:p>
            <a:r>
              <a:rPr lang="fr-CH" b="1" i="1" dirty="0" smtClean="0"/>
              <a:t>Goal</a:t>
            </a:r>
            <a:r>
              <a:rPr lang="fr-CH" dirty="0" smtClean="0"/>
              <a:t>: </a:t>
            </a:r>
            <a:r>
              <a:rPr lang="fr-CH" dirty="0" err="1" smtClean="0"/>
              <a:t>maximize</a:t>
            </a:r>
            <a:r>
              <a:rPr lang="fr-CH" dirty="0" smtClean="0"/>
              <a:t> </a:t>
            </a:r>
            <a:r>
              <a:rPr lang="fr-CH" dirty="0" err="1" smtClean="0"/>
              <a:t>expected</a:t>
            </a:r>
            <a:r>
              <a:rPr lang="fr-CH" dirty="0" smtClean="0"/>
              <a:t> </a:t>
            </a:r>
            <a:r>
              <a:rPr lang="fr-CH" dirty="0" err="1" smtClean="0"/>
              <a:t>reward</a:t>
            </a:r>
            <a:r>
              <a:rPr lang="fr-CH" dirty="0" smtClean="0"/>
              <a:t> over horizon </a:t>
            </a:r>
            <a:r>
              <a:rPr lang="fr-CH" i="1" dirty="0" smtClean="0"/>
              <a:t>T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b="1" i="1" dirty="0" smtClean="0"/>
              <a:t>Policy </a:t>
            </a:r>
            <a:r>
              <a:rPr lang="el-GR" b="1" i="1" dirty="0" smtClean="0"/>
              <a:t>π</a:t>
            </a:r>
            <a:r>
              <a:rPr lang="fr-CH" b="1" i="1" dirty="0" smtClean="0"/>
              <a:t> </a:t>
            </a:r>
            <a:r>
              <a:rPr lang="fr-CH" dirty="0" smtClean="0"/>
              <a:t>selects action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every</a:t>
            </a:r>
            <a:r>
              <a:rPr lang="fr-CH" dirty="0" smtClean="0"/>
              <a:t> time slot </a:t>
            </a:r>
            <a:endParaRPr lang="fr-CH" b="1" i="1" dirty="0" smtClean="0"/>
          </a:p>
          <a:p>
            <a:r>
              <a:rPr lang="fr-CH" dirty="0" smtClean="0"/>
              <a:t>Optimal </a:t>
            </a:r>
            <a:r>
              <a:rPr lang="fr-CH" dirty="0" err="1" smtClean="0"/>
              <a:t>policy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assumed</a:t>
            </a:r>
            <a:r>
              <a:rPr lang="fr-CH" dirty="0" smtClean="0"/>
              <a:t> </a:t>
            </a:r>
            <a:r>
              <a:rPr lang="fr-CH" b="1" i="1" dirty="0" err="1" smtClean="0"/>
              <a:t>Markovian</a:t>
            </a:r>
            <a:r>
              <a:rPr lang="fr-CH" b="1" i="1" dirty="0" smtClean="0"/>
              <a:t> </a:t>
            </a:r>
            <a:br>
              <a:rPr lang="fr-CH" b="1" i="1" dirty="0" smtClean="0"/>
            </a:br>
            <a:r>
              <a:rPr lang="en-US" i="1" dirty="0" smtClean="0"/>
              <a:t> (X</a:t>
            </a:r>
            <a:r>
              <a:rPr lang="en-US" i="1" baseline="30000" dirty="0" smtClean="0"/>
              <a:t>N</a:t>
            </a:r>
            <a:r>
              <a:rPr lang="en-US" i="1" baseline="-25000" dirty="0" smtClean="0"/>
              <a:t>1</a:t>
            </a:r>
            <a:r>
              <a:rPr lang="en-US" i="1" dirty="0" smtClean="0"/>
              <a:t>(t), …, X</a:t>
            </a:r>
            <a:r>
              <a:rPr lang="en-US" i="1" baseline="30000" dirty="0" smtClean="0"/>
              <a:t>N</a:t>
            </a:r>
            <a:r>
              <a:rPr lang="en-US" i="1" baseline="-25000" dirty="0" smtClean="0"/>
              <a:t>N</a:t>
            </a:r>
            <a:r>
              <a:rPr lang="en-US" i="1" dirty="0" smtClean="0"/>
              <a:t>(t)) -&gt; action</a:t>
            </a:r>
          </a:p>
          <a:p>
            <a:r>
              <a:rPr lang="fr-CH" dirty="0" smtClean="0"/>
              <a:t>Controller observes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object</a:t>
            </a:r>
            <a:r>
              <a:rPr lang="fr-CH" dirty="0" smtClean="0"/>
              <a:t> states</a:t>
            </a:r>
          </a:p>
          <a:p>
            <a:pPr>
              <a:buNone/>
            </a:pPr>
            <a:r>
              <a:rPr lang="fr-CH" b="1" dirty="0" smtClean="0"/>
              <a:t>=&gt; </a:t>
            </a:r>
            <a:r>
              <a:rPr lang="el-GR" b="1" i="1" dirty="0" smtClean="0"/>
              <a:t>π</a:t>
            </a:r>
            <a:r>
              <a:rPr lang="fr-CH" b="1" i="1" dirty="0" smtClean="0"/>
              <a:t> </a:t>
            </a:r>
            <a:r>
              <a:rPr lang="fr-CH" dirty="0" smtClean="0"/>
              <a:t> </a:t>
            </a:r>
            <a:r>
              <a:rPr lang="fr-CH" dirty="0" err="1" smtClean="0"/>
              <a:t>depends</a:t>
            </a:r>
            <a:r>
              <a:rPr lang="fr-CH" dirty="0" smtClean="0"/>
              <a:t> on </a:t>
            </a: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 </a:t>
            </a:r>
            <a:r>
              <a:rPr lang="en-US" dirty="0" smtClean="0"/>
              <a:t>only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229" y="4487743"/>
            <a:ext cx="8504227" cy="14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8670" y="1232848"/>
                <a:ext cx="3831370" cy="2334229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Policy </a:t>
                </a:r>
                <a:r>
                  <a:rPr lang="el-G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π</a:t>
                </a:r>
                <a:r>
                  <a:rPr lang="fr-CH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: set </a:t>
                </a:r>
                <a:r>
                  <a:rPr lang="el-G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fr-CH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=1 </a:t>
                </a:r>
                <a:r>
                  <a:rPr lang="fr-CH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when</a:t>
                </a:r>
                <a:r>
                  <a:rPr lang="fr-CH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R+S &gt; </a:t>
                </a:r>
                <a:r>
                  <a:rPr lang="el-G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θ</a:t>
                </a:r>
                <a:endParaRPr lang="fr-CH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endParaRPr lang="fr-CH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 algn="l"/>
                <a:r>
                  <a:rPr lang="fr-CH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Value </a:t>
                </a:r>
                <a:r>
                  <a:rPr lang="fr-CH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𝑁𝑇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𝑁𝑇</m:t>
                        </m:r>
                      </m:sup>
                      <m:e>
                        <m:sSup>
                          <m:sSupPr>
                            <m:ctrlPr>
                              <a:rPr lang="fr-CH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CH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fr-CH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fr-CH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fr-CH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fr-CH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fr-CH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𝑁𝑇</m:t>
                    </m:r>
                    <m:r>
                      <a:rPr lang="fr-CH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fr-CH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 algn="l"/>
                <a:endParaRPr lang="fr-CH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p>
                      <m:d>
                        <m:dPr>
                          <m:ctrlP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CH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fr-CH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CH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 algn="l"/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" y="1232848"/>
                <a:ext cx="3831370" cy="2334229"/>
              </a:xfrm>
              <a:prstGeom prst="rect">
                <a:avLst/>
              </a:prstGeom>
              <a:blipFill rotWithShape="1">
                <a:blip r:embed="rId2"/>
                <a:stretch>
                  <a:fillRect l="-1426" t="-1299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706471" y="1055506"/>
            <a:ext cx="3846858" cy="2880000"/>
            <a:chOff x="1581040" y="669956"/>
            <a:chExt cx="3846858" cy="2880000"/>
          </a:xfrm>
        </p:grpSpPr>
        <p:pic>
          <p:nvPicPr>
            <p:cNvPr id="11" name="Picture 3" descr="C:\Users\leboudec\Desktop\untitled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81040" y="669956"/>
              <a:ext cx="3846858" cy="288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4153878" y="847298"/>
              <a:ext cx="938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θ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= 0.68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6471" y="3780776"/>
            <a:ext cx="3846858" cy="2880000"/>
            <a:chOff x="2717030" y="3802503"/>
            <a:chExt cx="3846858" cy="2880000"/>
          </a:xfrm>
        </p:grpSpPr>
        <p:pic>
          <p:nvPicPr>
            <p:cNvPr id="14" name="Picture 4" descr="C:\Users\leboudec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17030" y="3802503"/>
              <a:ext cx="3846858" cy="288000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253372" y="4069977"/>
              <a:ext cx="865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θ 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= 0. 8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4095" y="3780776"/>
            <a:ext cx="3846858" cy="2880000"/>
            <a:chOff x="5243592" y="1079311"/>
            <a:chExt cx="3846858" cy="2880000"/>
          </a:xfrm>
        </p:grpSpPr>
        <p:pic>
          <p:nvPicPr>
            <p:cNvPr id="17" name="Picture 5" descr="C:\Users\leboudec\Desktop\untitled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43592" y="1079311"/>
              <a:ext cx="3846858" cy="2880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7736806" y="1343818"/>
              <a:ext cx="9300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θ 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= 0.65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Optimal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Optimal Control </a:t>
            </a:r>
            <a:r>
              <a:rPr lang="fr-CH" dirty="0" err="1" smtClean="0"/>
              <a:t>Problem</a:t>
            </a:r>
            <a:endParaRPr lang="fr-CH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72294" y="3593306"/>
            <a:ext cx="3810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77825" y="2201770"/>
            <a:ext cx="4041775" cy="3951288"/>
          </a:xfrm>
        </p:spPr>
        <p:txBody>
          <a:bodyPr/>
          <a:lstStyle/>
          <a:p>
            <a:r>
              <a:rPr lang="fr-CH" dirty="0" err="1" smtClean="0"/>
              <a:t>Find</a:t>
            </a:r>
            <a:r>
              <a:rPr lang="fr-CH" dirty="0" smtClean="0"/>
              <a:t> a </a:t>
            </a:r>
            <a:r>
              <a:rPr lang="fr-CH" dirty="0" err="1" smtClean="0"/>
              <a:t>policy</a:t>
            </a:r>
            <a:r>
              <a:rPr lang="fr-CH" dirty="0" smtClean="0"/>
              <a:t> </a:t>
            </a:r>
            <a:r>
              <a:rPr lang="el-GR" b="1" i="1" dirty="0" smtClean="0"/>
              <a:t>π</a:t>
            </a:r>
            <a:r>
              <a:rPr lang="fr-CH" b="1" i="1" dirty="0" smtClean="0"/>
              <a:t> 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achieves</a:t>
            </a:r>
            <a:r>
              <a:rPr lang="fr-CH" dirty="0" smtClean="0"/>
              <a:t> (or </a:t>
            </a:r>
            <a:r>
              <a:rPr lang="fr-CH" dirty="0" err="1" smtClean="0"/>
              <a:t>approaches</a:t>
            </a:r>
            <a:r>
              <a:rPr lang="fr-CH" dirty="0" smtClean="0"/>
              <a:t>) the supremum in 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pPr>
              <a:buNone/>
            </a:pPr>
            <a:r>
              <a:rPr lang="fr-CH" i="1" dirty="0" smtClean="0"/>
              <a:t>	m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the initial condition of</a:t>
            </a:r>
            <a:r>
              <a:rPr lang="fr-CH" i="1" dirty="0" smtClean="0"/>
              <a:t> </a:t>
            </a:r>
            <a:r>
              <a:rPr lang="fr-CH" dirty="0" err="1" smtClean="0"/>
              <a:t>occupancy</a:t>
            </a:r>
            <a:r>
              <a:rPr lang="fr-CH" dirty="0" smtClean="0"/>
              <a:t> </a:t>
            </a:r>
            <a:r>
              <a:rPr lang="fr-CH" dirty="0" err="1" smtClean="0"/>
              <a:t>measure</a:t>
            </a:r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4" name="Content Placeholder 11"/>
          <p:cNvSpPr txBox="1">
            <a:spLocks/>
          </p:cNvSpPr>
          <p:nvPr/>
        </p:nvSpPr>
        <p:spPr bwMode="auto">
          <a:xfrm>
            <a:off x="4662955" y="1753535"/>
            <a:ext cx="404177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found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</a:t>
            </a:r>
            <a:r>
              <a:rPr kumimoji="0" lang="fr-CH" sz="24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</a:t>
            </a:r>
            <a:endParaRPr kumimoji="0" lang="fr-CH" sz="2400" b="0" i="0" u="none" strike="noStrike" kern="0" cap="none" spc="0" normalizeH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lang="fr-CH" sz="2400" kern="0" dirty="0" smtClean="0">
              <a:solidFill>
                <a:srgbClr val="5F5F5F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fr-CH" sz="24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</a:t>
            </a:r>
            <a:r>
              <a:rPr kumimoji="0" lang="fr-CH" sz="24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</a:t>
            </a:r>
            <a:r>
              <a:rPr kumimoji="0" lang="fr-CH" sz="24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explosion </a:t>
            </a:r>
            <a:br>
              <a:rPr kumimoji="0" lang="fr-CH" sz="24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CH" sz="24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(for </a:t>
            </a:r>
            <a:r>
              <a:rPr kumimoji="0" lang="fr-CH" sz="2400" b="0" i="1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m)</a:t>
            </a:r>
            <a:endParaRPr kumimoji="0" lang="fr-CH" sz="2400" b="0" i="0" u="none" strike="noStrike" kern="0" cap="none" spc="0" normalizeH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565" y="0"/>
            <a:ext cx="7512610" cy="1479176"/>
          </a:xfrm>
        </p:spPr>
        <p:txBody>
          <a:bodyPr/>
          <a:lstStyle/>
          <a:p>
            <a:r>
              <a:rPr lang="fr-CH" dirty="0" smtClean="0"/>
              <a:t>Can </a:t>
            </a:r>
            <a:r>
              <a:rPr lang="fr-CH" dirty="0" err="1" smtClean="0"/>
              <a:t>We</a:t>
            </a:r>
            <a:r>
              <a:rPr lang="fr-CH" dirty="0" smtClean="0"/>
              <a:t> Replace MDP By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r>
              <a:rPr lang="fr-CH" dirty="0" smtClean="0"/>
              <a:t>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0306" y="1676400"/>
            <a:ext cx="4311930" cy="4787806"/>
          </a:xfrm>
        </p:spPr>
        <p:txBody>
          <a:bodyPr/>
          <a:lstStyle/>
          <a:p>
            <a:r>
              <a:rPr lang="fr-CH" dirty="0" smtClean="0"/>
              <a:t>Assume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model converges to </a:t>
            </a:r>
            <a:r>
              <a:rPr lang="fr-CH" dirty="0" err="1" smtClean="0"/>
              <a:t>fluid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for </a:t>
            </a:r>
            <a:r>
              <a:rPr lang="fr-CH" dirty="0" err="1" smtClean="0"/>
              <a:t>every</a:t>
            </a:r>
            <a:r>
              <a:rPr lang="fr-CH" dirty="0" smtClean="0"/>
              <a:t> action</a:t>
            </a:r>
          </a:p>
          <a:p>
            <a:pPr lvl="1"/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fr-CH" dirty="0" err="1" smtClean="0"/>
              <a:t>mean</a:t>
            </a:r>
            <a:r>
              <a:rPr lang="fr-CH" dirty="0" smtClean="0"/>
              <a:t> and </a:t>
            </a:r>
            <a:r>
              <a:rPr lang="fr-CH" dirty="0" err="1" smtClean="0"/>
              <a:t>std</a:t>
            </a:r>
            <a:r>
              <a:rPr lang="fr-CH" dirty="0" smtClean="0"/>
              <a:t> </a:t>
            </a:r>
            <a:r>
              <a:rPr lang="fr-CH" dirty="0" err="1" smtClean="0"/>
              <a:t>dev</a:t>
            </a:r>
            <a:r>
              <a:rPr lang="fr-CH" dirty="0" smtClean="0"/>
              <a:t> of transitions per time slot </a:t>
            </a:r>
            <a:r>
              <a:rPr lang="fr-CH" dirty="0" err="1" smtClean="0"/>
              <a:t>is</a:t>
            </a:r>
            <a:r>
              <a:rPr lang="fr-CH" dirty="0" smtClean="0"/>
              <a:t> O(1)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Can </a:t>
            </a:r>
            <a:r>
              <a:rPr lang="fr-CH" dirty="0" err="1" smtClean="0"/>
              <a:t>we</a:t>
            </a:r>
            <a:r>
              <a:rPr lang="fr-CH" dirty="0" smtClean="0"/>
              <a:t> replace MDP by optimal control of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2" descr="C:\Users\leboudec\Desktop\untitl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1721" y="1738265"/>
            <a:ext cx="4472279" cy="334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Controlled</a:t>
            </a:r>
            <a:r>
              <a:rPr lang="fr-CH" dirty="0" smtClean="0"/>
              <a:t> 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1869981"/>
          </a:xfrm>
        </p:spPr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an ODE</a:t>
            </a:r>
          </a:p>
          <a:p>
            <a:r>
              <a:rPr lang="fr-CH" dirty="0" smtClean="0"/>
              <a:t>Control  =  </a:t>
            </a:r>
            <a:br>
              <a:rPr lang="fr-CH" dirty="0" smtClean="0"/>
            </a:br>
            <a:r>
              <a:rPr lang="fr-CH" dirty="0" smtClean="0"/>
              <a:t>action </a:t>
            </a:r>
            <a:r>
              <a:rPr lang="fr-CH" dirty="0" err="1" smtClean="0"/>
              <a:t>function</a:t>
            </a:r>
            <a:r>
              <a:rPr lang="fr-CH" dirty="0" smtClean="0"/>
              <a:t> </a:t>
            </a:r>
            <a:r>
              <a:rPr lang="el-GR" dirty="0" smtClean="0"/>
              <a:t>α</a:t>
            </a:r>
            <a:r>
              <a:rPr lang="fr-CH" dirty="0" smtClean="0"/>
              <a:t>(t)</a:t>
            </a:r>
          </a:p>
          <a:p>
            <a:r>
              <a:rPr lang="fr-CH" dirty="0" err="1" smtClean="0"/>
              <a:t>Example</a:t>
            </a:r>
            <a:r>
              <a:rPr lang="fr-CH" dirty="0" smtClean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CH" dirty="0" smtClean="0"/>
                  <a:t>Goal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to </a:t>
                </a:r>
                <a:r>
                  <a:rPr lang="fr-CH" dirty="0" err="1" smtClean="0"/>
                  <a:t>maximize</a:t>
                </a:r>
                <a:r>
                  <a:rPr lang="fr-CH" dirty="0" smtClean="0"/>
                  <a:t> </a:t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endParaRPr lang="fr-CH" dirty="0" smtClean="0"/>
              </a:p>
              <a:p>
                <a:pPr marL="0" indent="0">
                  <a:buNone/>
                </a:pPr>
                <a:r>
                  <a:rPr lang="fr-CH" i="1" dirty="0" smtClean="0"/>
                  <a:t>	m</a:t>
                </a:r>
                <a:r>
                  <a:rPr lang="fr-CH" baseline="-25000" dirty="0" smtClean="0"/>
                  <a:t>0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initial </a:t>
                </a:r>
                <a:r>
                  <a:rPr lang="fr-CH" dirty="0" smtClean="0"/>
                  <a:t>condition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/>
                        </a:rPr>
                        <m:t>𝑟</m:t>
                      </m:r>
                      <m:r>
                        <a:rPr lang="fr-CH" b="0" i="1" smtClean="0">
                          <a:latin typeface="Cambria Math"/>
                        </a:rPr>
                        <m:t>(</m:t>
                      </m:r>
                      <m:r>
                        <a:rPr lang="fr-CH" b="0" i="1" smtClean="0">
                          <a:latin typeface="Cambria Math"/>
                        </a:rPr>
                        <m:t>𝑆</m:t>
                      </m:r>
                      <m:r>
                        <a:rPr lang="fr-CH" b="0" i="1" smtClean="0">
                          <a:latin typeface="Cambria Math"/>
                        </a:rPr>
                        <m:t>,</m:t>
                      </m:r>
                      <m:r>
                        <a:rPr lang="fr-CH" b="0" i="1" smtClean="0">
                          <a:latin typeface="Cambria Math"/>
                        </a:rPr>
                        <m:t>𝐼</m:t>
                      </m:r>
                      <m:r>
                        <a:rPr lang="fr-CH" b="0" i="1" smtClean="0">
                          <a:latin typeface="Cambria Math"/>
                        </a:rPr>
                        <m:t>,</m:t>
                      </m:r>
                      <m:r>
                        <a:rPr lang="fr-CH" b="0" i="1" smtClean="0">
                          <a:latin typeface="Cambria Math"/>
                        </a:rPr>
                        <m:t>𝑅</m:t>
                      </m:r>
                      <m:r>
                        <a:rPr lang="fr-CH" b="0" i="1" smtClean="0">
                          <a:latin typeface="Cambria Math"/>
                        </a:rPr>
                        <m:t>,</m:t>
                      </m:r>
                      <m:r>
                        <a:rPr lang="fr-CH" b="0" i="1" smtClean="0">
                          <a:latin typeface="Cambria Math"/>
                        </a:rPr>
                        <m:t>𝐷</m:t>
                      </m:r>
                      <m:r>
                        <a:rPr lang="fr-CH" b="0" i="1" smtClean="0">
                          <a:latin typeface="Cambria Math"/>
                        </a:rPr>
                        <m:t>,</m:t>
                      </m:r>
                      <m:r>
                        <a:rPr lang="fr-CH" b="0" i="1" smtClean="0">
                          <a:latin typeface="Cambria Math"/>
                        </a:rPr>
                        <m:t>𝛼</m:t>
                      </m:r>
                      <m:r>
                        <a:rPr lang="fr-CH" b="0" i="1" smtClean="0">
                          <a:latin typeface="Cambria Math"/>
                        </a:rPr>
                        <m:t>)=</m:t>
                      </m:r>
                      <m:r>
                        <a:rPr lang="fr-CH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endParaRPr lang="fr-CH" dirty="0" smtClean="0"/>
              </a:p>
              <a:p>
                <a:r>
                  <a:rPr lang="fr-CH" dirty="0" err="1" smtClean="0"/>
                  <a:t>Variants</a:t>
                </a:r>
                <a:r>
                  <a:rPr lang="fr-CH" dirty="0" smtClean="0"/>
                  <a:t>: terminal values, </a:t>
                </a:r>
                <a:r>
                  <a:rPr lang="fr-CH" dirty="0" err="1" smtClean="0"/>
                  <a:t>infinite</a:t>
                </a:r>
                <a:r>
                  <a:rPr lang="fr-CH" dirty="0" smtClean="0"/>
                  <a:t> horizon </a:t>
                </a:r>
                <a:r>
                  <a:rPr lang="fr-CH" dirty="0" err="1" smtClean="0"/>
                  <a:t>with</a:t>
                </a:r>
                <a:r>
                  <a:rPr lang="fr-CH" dirty="0" smtClean="0"/>
                  <a:t> discount</a:t>
                </a:r>
              </a:p>
              <a:p>
                <a:endParaRPr lang="fr-CH" dirty="0" smtClean="0"/>
              </a:p>
              <a:p>
                <a:endParaRPr lang="fr-CH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t="-857" b="-310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3916175"/>
            <a:ext cx="4648200" cy="2486025"/>
            <a:chOff x="3464859" y="3082459"/>
            <a:chExt cx="4648200" cy="24860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4859" y="3082459"/>
              <a:ext cx="4648200" cy="248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6"/>
            <p:cNvGrpSpPr/>
            <p:nvPr/>
          </p:nvGrpSpPr>
          <p:grpSpPr>
            <a:xfrm>
              <a:off x="6579857" y="3836892"/>
              <a:ext cx="346570" cy="467946"/>
              <a:chOff x="6848797" y="1757080"/>
              <a:chExt cx="346570" cy="467946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6938682" y="1855694"/>
                <a:ext cx="179294" cy="3693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48797" y="1757080"/>
                <a:ext cx="34657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solidFill>
                      <a:srgbClr val="FF0000"/>
                    </a:solidFill>
                  </a:rPr>
                  <a:t>α</a:t>
                </a:r>
                <a:endParaRPr lang="en-US" sz="2400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9"/>
            <p:cNvGrpSpPr/>
            <p:nvPr/>
          </p:nvGrpSpPr>
          <p:grpSpPr>
            <a:xfrm>
              <a:off x="4786917" y="4410633"/>
              <a:ext cx="346570" cy="467946"/>
              <a:chOff x="6848797" y="1757080"/>
              <a:chExt cx="346570" cy="467946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6938682" y="1855694"/>
                <a:ext cx="179294" cy="3693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48797" y="1757080"/>
                <a:ext cx="34657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solidFill>
                      <a:srgbClr val="FF0000"/>
                    </a:solidFill>
                  </a:rPr>
                  <a:t>α</a:t>
                </a:r>
                <a:endParaRPr lang="en-US" sz="2400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2631" y="1712258"/>
            <a:ext cx="4250357" cy="82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2631" y="2337377"/>
            <a:ext cx="32861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-9616" y="3375602"/>
            <a:ext cx="43364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fr-CH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fr-C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 </a:t>
            </a:r>
            <a:r>
              <a:rPr lang="fr-CH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fr-CH" sz="280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 </a:t>
            </a:r>
            <a:r>
              <a:rPr lang="el-GR" sz="2800" dirty="0" smtClean="0">
                <a:solidFill>
                  <a:srgbClr val="FF0000"/>
                </a:solidFill>
              </a:rPr>
              <a:t>α</a:t>
            </a:r>
            <a:r>
              <a:rPr lang="fr-C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CH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fr-C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= 1 </a:t>
            </a:r>
            <a:r>
              <a:rPr lang="el-GR" sz="2800" dirty="0" smtClean="0">
                <a:solidFill>
                  <a:srgbClr val="FF0000"/>
                </a:solidFill>
              </a:rPr>
              <a:t> </a:t>
            </a:r>
            <a:r>
              <a:rPr lang="fr-CH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fr-C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sz="2800" dirty="0" smtClean="0">
                <a:solidFill>
                  <a:srgbClr val="FF0000"/>
                </a:solidFill>
              </a:rPr>
              <a:t>α</a:t>
            </a:r>
            <a:r>
              <a:rPr lang="fr-C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CH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fr-C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= 0</a:t>
            </a:r>
            <a:endParaRPr lang="en-US" sz="2800" baseline="-25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Optimal Control for </a:t>
            </a:r>
            <a:r>
              <a:rPr lang="fr-CH" dirty="0" err="1" smtClean="0"/>
              <a:t>Fluid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1869981"/>
          </a:xfrm>
        </p:spPr>
        <p:txBody>
          <a:bodyPr/>
          <a:lstStyle/>
          <a:p>
            <a:r>
              <a:rPr lang="fr-CH" dirty="0" smtClean="0"/>
              <a:t>Optimal </a:t>
            </a:r>
            <a:r>
              <a:rPr lang="fr-CH" dirty="0" err="1" smtClean="0"/>
              <a:t>function</a:t>
            </a:r>
            <a:r>
              <a:rPr lang="fr-CH" dirty="0" smtClean="0"/>
              <a:t> </a:t>
            </a:r>
            <a:r>
              <a:rPr lang="el-GR" dirty="0" smtClean="0"/>
              <a:t>α</a:t>
            </a:r>
            <a:r>
              <a:rPr lang="fr-CH" dirty="0" smtClean="0"/>
              <a:t>(t) Can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obtained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Pontryagin’s</a:t>
            </a:r>
            <a:r>
              <a:rPr lang="fr-CH" dirty="0" smtClean="0"/>
              <a:t> maximum </a:t>
            </a:r>
            <a:r>
              <a:rPr lang="fr-CH" dirty="0" err="1" smtClean="0"/>
              <a:t>principle</a:t>
            </a:r>
            <a:r>
              <a:rPr lang="fr-CH" dirty="0" smtClean="0"/>
              <a:t> or Hamilton Jacobi Bellman </a:t>
            </a:r>
            <a:r>
              <a:rPr lang="fr-CH" dirty="0" err="1" smtClean="0"/>
              <a:t>equation</a:t>
            </a:r>
            <a:r>
              <a:rPr lang="en-US" dirty="0" smtClean="0"/>
              <a:t>.</a:t>
            </a:r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975850" y="3579308"/>
            <a:ext cx="3847338" cy="2880360"/>
            <a:chOff x="152027" y="2545229"/>
            <a:chExt cx="5343525" cy="4000500"/>
          </a:xfrm>
        </p:grpSpPr>
        <p:pic>
          <p:nvPicPr>
            <p:cNvPr id="9218" name="Picture 2" descr="C:\Users\leboudec\Desktop\1.0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027" y="2545229"/>
              <a:ext cx="5343525" cy="40005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014316" y="2895423"/>
              <a:ext cx="971153" cy="5557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sz="2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  <a:r>
                <a:rPr lang="fr-CH" sz="20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 </a:t>
              </a:r>
              <a:r>
                <a:rPr lang="fr-CH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=1</a:t>
              </a:r>
              <a:r>
                <a:rPr lang="fr-CH" sz="20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734206" y="748124"/>
            <a:ext cx="3847338" cy="2880360"/>
            <a:chOff x="5567082" y="1146456"/>
            <a:chExt cx="5343525" cy="4000500"/>
          </a:xfrm>
        </p:grpSpPr>
        <p:pic>
          <p:nvPicPr>
            <p:cNvPr id="9219" name="Picture 3" descr="C:\Users\leboudec\Desktop\5.6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7082" y="1146456"/>
              <a:ext cx="5343525" cy="40005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9284145" y="1481573"/>
              <a:ext cx="1238319" cy="5557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sz="2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  <a:r>
                <a:rPr lang="fr-CH" sz="20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 </a:t>
              </a:r>
              <a:r>
                <a:rPr lang="fr-CH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=5.6</a:t>
              </a:r>
              <a:r>
                <a:rPr lang="fr-CH" sz="20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4686" y="3579668"/>
            <a:ext cx="3846858" cy="2880000"/>
            <a:chOff x="4389610" y="3978000"/>
            <a:chExt cx="3846858" cy="2880000"/>
          </a:xfrm>
        </p:grpSpPr>
        <p:pic>
          <p:nvPicPr>
            <p:cNvPr id="9220" name="Picture 4" descr="C:\Users\leboudec\Desktop\25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89610" y="3978000"/>
              <a:ext cx="3846858" cy="2880000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991860" y="4247126"/>
              <a:ext cx="784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sz="2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  <a:r>
                <a:rPr lang="fr-CH" sz="20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 </a:t>
              </a:r>
              <a:r>
                <a:rPr lang="fr-CH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=25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Convergence, </a:t>
            </a:r>
            <a:br>
              <a:rPr lang="fr-CH" dirty="0" smtClean="0"/>
            </a:br>
            <a:r>
              <a:rPr lang="fr-CH" dirty="0" err="1" smtClean="0"/>
              <a:t>Asymptotically</a:t>
            </a:r>
            <a:r>
              <a:rPr lang="fr-CH" dirty="0" smtClean="0"/>
              <a:t> Optimal </a:t>
            </a:r>
            <a:r>
              <a:rPr lang="fr-CH" dirty="0" err="1" smtClean="0"/>
              <a:t>policy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400" dirty="0" smtClean="0"/>
              <a:t>3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 </a:t>
            </a:r>
            <a:r>
              <a:rPr lang="fr-CH" dirty="0" err="1" smtClean="0"/>
              <a:t>Theorem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164" y="1052513"/>
            <a:ext cx="7930861" cy="189687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fr-CH" b="1" i="1" dirty="0" err="1" smtClean="0"/>
              <a:t>Theorem</a:t>
            </a:r>
            <a:r>
              <a:rPr lang="fr-CH" b="1" i="1" dirty="0" smtClean="0"/>
              <a:t> </a:t>
            </a:r>
            <a:r>
              <a:rPr lang="fr-CH" dirty="0" smtClean="0"/>
              <a:t>[</a:t>
            </a:r>
            <a:r>
              <a:rPr lang="fr-CH" dirty="0" err="1" smtClean="0"/>
              <a:t>Gast</a:t>
            </a:r>
            <a:r>
              <a:rPr lang="fr-CH" dirty="0" smtClean="0"/>
              <a:t> 2011]</a:t>
            </a:r>
            <a:br>
              <a:rPr lang="fr-CH" dirty="0" smtClean="0"/>
            </a:br>
            <a:r>
              <a:rPr lang="fr-CH" dirty="0" smtClean="0"/>
              <a:t>Under </a:t>
            </a:r>
            <a:r>
              <a:rPr lang="fr-CH" dirty="0" err="1" smtClean="0"/>
              <a:t>reasonable</a:t>
            </a:r>
            <a:r>
              <a:rPr lang="fr-CH" dirty="0" smtClean="0"/>
              <a:t> </a:t>
            </a:r>
            <a:r>
              <a:rPr lang="fr-CH" dirty="0" err="1" smtClean="0"/>
              <a:t>regularity</a:t>
            </a:r>
            <a:r>
              <a:rPr lang="fr-CH" dirty="0" smtClean="0"/>
              <a:t> and </a:t>
            </a:r>
            <a:r>
              <a:rPr lang="fr-CH" dirty="0" err="1" smtClean="0"/>
              <a:t>scaling</a:t>
            </a:r>
            <a:r>
              <a:rPr lang="fr-CH" dirty="0" smtClean="0"/>
              <a:t> </a:t>
            </a:r>
            <a:r>
              <a:rPr lang="fr-CH" dirty="0" err="1" smtClean="0"/>
              <a:t>assumptions</a:t>
            </a:r>
            <a:r>
              <a:rPr lang="fr-CH" dirty="0" smtClean="0"/>
              <a:t>:</a:t>
            </a:r>
          </a:p>
          <a:p>
            <a:pPr>
              <a:buNone/>
            </a:pP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 </a:t>
            </a:r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r>
              <a:rPr lang="fr-CH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7326" y="1991284"/>
            <a:ext cx="46577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12" idx="0"/>
          </p:cNvCxnSpPr>
          <p:nvPr/>
        </p:nvCxnSpPr>
        <p:spPr bwMode="auto">
          <a:xfrm rot="5400000" flipH="1" flipV="1">
            <a:off x="2282882" y="3062810"/>
            <a:ext cx="932327" cy="257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64209" y="3657599"/>
            <a:ext cx="2512419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Optimal value for system</a:t>
            </a:r>
          </a:p>
          <a:p>
            <a:pPr algn="r"/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CH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objects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(MDP)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 bwMode="auto">
          <a:xfrm rot="16200000" flipV="1">
            <a:off x="4972293" y="3095944"/>
            <a:ext cx="950258" cy="208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95668" y="3675529"/>
            <a:ext cx="2512419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Optimal value for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fluid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limit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2716" y="1901227"/>
            <a:ext cx="5569378" cy="48408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Mean</a:t>
            </a:r>
            <a:r>
              <a:rPr lang="fr-CH" sz="2800" dirty="0" smtClean="0"/>
              <a:t> Field Interaction Model</a:t>
            </a:r>
            <a:br>
              <a:rPr lang="fr-CH" sz="2800" dirty="0" smtClean="0"/>
            </a:br>
            <a:r>
              <a:rPr lang="fr-CH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Mean</a:t>
            </a:r>
            <a:r>
              <a:rPr lang="fr-CH" sz="2800" dirty="0" smtClean="0"/>
              <a:t> Field Interaction Model </a:t>
            </a:r>
            <a:r>
              <a:rPr lang="fr-CH" sz="2800" dirty="0" err="1" smtClean="0"/>
              <a:t>with</a:t>
            </a:r>
            <a:r>
              <a:rPr lang="fr-CH" sz="2800" dirty="0" smtClean="0"/>
              <a:t> Central Control</a:t>
            </a:r>
            <a:br>
              <a:rPr lang="fr-CH" sz="2800" dirty="0" smtClean="0"/>
            </a:b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fr-CH" sz="2800" dirty="0" smtClean="0"/>
              <a:t>Convergence and </a:t>
            </a:r>
            <a:r>
              <a:rPr lang="fr-CH" sz="2800" dirty="0" err="1" smtClean="0"/>
              <a:t>Asymptotically</a:t>
            </a:r>
            <a:r>
              <a:rPr lang="fr-CH" sz="2800" dirty="0" smtClean="0"/>
              <a:t> Optimal Policy</a:t>
            </a:r>
          </a:p>
          <a:p>
            <a:pPr marL="457200" indent="-457200">
              <a:buFont typeface="+mj-lt"/>
              <a:buAutoNum type="arabicPeriod"/>
            </a:pP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 </a:t>
            </a:r>
            <a:r>
              <a:rPr lang="fr-CH" dirty="0" err="1" smtClean="0"/>
              <a:t>Theorem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3193961"/>
            <a:ext cx="4740342" cy="3548152"/>
          </a:xfrm>
        </p:spPr>
        <p:txBody>
          <a:bodyPr/>
          <a:lstStyle/>
          <a:p>
            <a:r>
              <a:rPr lang="fr-CH" dirty="0" err="1" smtClean="0"/>
              <a:t>Does</a:t>
            </a:r>
            <a:r>
              <a:rPr lang="fr-CH" dirty="0" smtClean="0"/>
              <a:t>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give</a:t>
            </a:r>
            <a:r>
              <a:rPr lang="fr-CH" dirty="0" smtClean="0"/>
              <a:t> us an </a:t>
            </a:r>
            <a:r>
              <a:rPr lang="fr-CH" dirty="0" err="1" smtClean="0"/>
              <a:t>asymptotically</a:t>
            </a:r>
            <a:r>
              <a:rPr lang="fr-CH" dirty="0" smtClean="0"/>
              <a:t> optimal </a:t>
            </a:r>
            <a:r>
              <a:rPr lang="fr-CH" dirty="0" err="1" smtClean="0"/>
              <a:t>policy</a:t>
            </a:r>
            <a:r>
              <a:rPr lang="fr-CH" dirty="0" smtClean="0"/>
              <a:t> ?</a:t>
            </a:r>
            <a:br>
              <a:rPr lang="fr-CH" dirty="0" smtClean="0"/>
            </a:br>
            <a:endParaRPr lang="fr-CH" dirty="0" smtClean="0"/>
          </a:p>
          <a:p>
            <a:pPr>
              <a:buNone/>
            </a:pPr>
            <a:r>
              <a:rPr lang="fr-CH" dirty="0" smtClean="0"/>
              <a:t>	Optimal </a:t>
            </a:r>
            <a:r>
              <a:rPr lang="fr-CH" dirty="0" err="1" smtClean="0"/>
              <a:t>policy</a:t>
            </a:r>
            <a:r>
              <a:rPr lang="fr-CH" dirty="0" smtClean="0"/>
              <a:t> of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i="1" dirty="0" smtClean="0"/>
              <a:t>N </a:t>
            </a:r>
            <a:r>
              <a:rPr lang="fr-CH" dirty="0" err="1" smtClean="0"/>
              <a:t>objects</a:t>
            </a:r>
            <a:r>
              <a:rPr lang="fr-CH" dirty="0" smtClean="0"/>
              <a:t> </a:t>
            </a:r>
            <a:r>
              <a:rPr lang="fr-CH" dirty="0" err="1" smtClean="0"/>
              <a:t>may</a:t>
            </a:r>
            <a:r>
              <a:rPr lang="fr-CH" dirty="0" smtClean="0"/>
              <a:t> not converge</a:t>
            </a:r>
            <a:br>
              <a:rPr lang="fr-CH" dirty="0" smtClean="0"/>
            </a:br>
            <a:endParaRPr lang="en-US" b="1" i="1" dirty="0" smtClean="0"/>
          </a:p>
          <a:p>
            <a:endParaRPr lang="fr-CH" dirty="0" smtClean="0"/>
          </a:p>
          <a:p>
            <a:pPr lvl="1"/>
            <a:endParaRPr lang="fr-CH" dirty="0" smtClean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6164" y="1052513"/>
            <a:ext cx="7930861" cy="1896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fr-CH" sz="2400" b="1" i="1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 </a:t>
            </a:r>
            <a: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[Gast 2011]</a:t>
            </a:r>
            <a:b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reasonable regularity and scaling assumptions: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CH" sz="24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CH" sz="24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CH" sz="24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CH" sz="2400" b="0" i="0" u="none" strike="noStrike" kern="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CH" sz="2400" b="0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7326" y="1991284"/>
            <a:ext cx="46577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leboudec\Desktop\untitled.png"/>
          <p:cNvPicPr>
            <a:picLocks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2669" y="2987900"/>
            <a:ext cx="4341331" cy="3644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Asymptotically</a:t>
            </a:r>
            <a:r>
              <a:rPr lang="fr-CH" dirty="0" smtClean="0"/>
              <a:t> Optimal Policy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Let         </a:t>
            </a:r>
            <a:r>
              <a:rPr lang="fr-CH" dirty="0" err="1" smtClean="0"/>
              <a:t>be</a:t>
            </a:r>
            <a:r>
              <a:rPr lang="fr-CH" dirty="0" smtClean="0"/>
              <a:t> an optimal </a:t>
            </a:r>
            <a:r>
              <a:rPr lang="fr-CH" dirty="0" err="1" smtClean="0"/>
              <a:t>policy</a:t>
            </a:r>
            <a:r>
              <a:rPr lang="fr-CH" dirty="0" smtClean="0"/>
              <a:t> for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 </a:t>
            </a:r>
          </a:p>
          <a:p>
            <a:r>
              <a:rPr lang="fr-CH" dirty="0" err="1" smtClean="0"/>
              <a:t>Define</a:t>
            </a:r>
            <a:r>
              <a:rPr lang="fr-CH" dirty="0" smtClean="0"/>
              <a:t> the </a:t>
            </a:r>
            <a:r>
              <a:rPr lang="fr-CH" dirty="0" err="1" smtClean="0"/>
              <a:t>following</a:t>
            </a:r>
            <a:r>
              <a:rPr lang="fr-CH" dirty="0" smtClean="0"/>
              <a:t> control for the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i="1" dirty="0" smtClean="0"/>
              <a:t>N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endParaRPr lang="fr-CH" dirty="0" smtClean="0"/>
          </a:p>
          <a:p>
            <a:pPr lvl="1"/>
            <a:r>
              <a:rPr lang="fr-CH" dirty="0" err="1" smtClean="0"/>
              <a:t>At</a:t>
            </a:r>
            <a:r>
              <a:rPr lang="fr-CH" dirty="0" smtClean="0"/>
              <a:t> time slot </a:t>
            </a:r>
            <a:r>
              <a:rPr lang="fr-CH" i="1" dirty="0" smtClean="0"/>
              <a:t>k, </a:t>
            </a:r>
            <a:r>
              <a:rPr lang="fr-CH" dirty="0" err="1" smtClean="0"/>
              <a:t>pick</a:t>
            </a:r>
            <a:r>
              <a:rPr lang="fr-CH" dirty="0" smtClean="0"/>
              <a:t> </a:t>
            </a:r>
            <a:r>
              <a:rPr lang="fr-CH" dirty="0" err="1" smtClean="0"/>
              <a:t>same</a:t>
            </a:r>
            <a:r>
              <a:rPr lang="fr-CH" dirty="0" smtClean="0"/>
              <a:t> action as optimal </a:t>
            </a:r>
            <a:r>
              <a:rPr lang="fr-CH" dirty="0" err="1" smtClean="0"/>
              <a:t>fluid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would</a:t>
            </a:r>
            <a:r>
              <a:rPr lang="fr-CH" dirty="0" smtClean="0"/>
              <a:t> </a:t>
            </a:r>
            <a:r>
              <a:rPr lang="fr-CH" dirty="0" err="1" smtClean="0"/>
              <a:t>take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time </a:t>
            </a:r>
            <a:r>
              <a:rPr lang="fr-CH" i="1" dirty="0" smtClean="0"/>
              <a:t>t = k I(N)</a:t>
            </a:r>
            <a:br>
              <a:rPr lang="fr-CH" i="1" dirty="0" smtClean="0"/>
            </a:br>
            <a:endParaRPr lang="fr-CH" i="1" dirty="0" smtClean="0"/>
          </a:p>
          <a:p>
            <a:r>
              <a:rPr lang="fr-CH" dirty="0" smtClean="0"/>
              <a:t>This </a:t>
            </a:r>
            <a:r>
              <a:rPr lang="fr-CH" dirty="0" err="1" smtClean="0"/>
              <a:t>defines</a:t>
            </a:r>
            <a:r>
              <a:rPr lang="fr-CH" dirty="0" smtClean="0"/>
              <a:t> a time </a:t>
            </a:r>
            <a:r>
              <a:rPr lang="fr-CH" dirty="0" err="1" smtClean="0"/>
              <a:t>dependent</a:t>
            </a:r>
            <a:r>
              <a:rPr lang="fr-CH" dirty="0" smtClean="0"/>
              <a:t>  </a:t>
            </a:r>
            <a:r>
              <a:rPr lang="fr-CH" dirty="0" err="1" smtClean="0"/>
              <a:t>policy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r>
              <a:rPr lang="fr-CH" dirty="0" smtClean="0"/>
              <a:t>Let           = value </a:t>
            </a:r>
            <a:r>
              <a:rPr lang="fr-CH" dirty="0" err="1" smtClean="0"/>
              <a:t>function</a:t>
            </a:r>
            <a:r>
              <a:rPr lang="fr-CH" dirty="0" smtClean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applying</a:t>
            </a:r>
            <a:r>
              <a:rPr lang="fr-CH" dirty="0" smtClean="0"/>
              <a:t>         to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i="1" dirty="0" smtClean="0"/>
              <a:t>N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</a:t>
            </a:r>
          </a:p>
          <a:p>
            <a:pPr>
              <a:buNone/>
            </a:pPr>
            <a:endParaRPr lang="fr-CH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1403816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CH" b="1" i="1" dirty="0" err="1" smtClean="0"/>
              <a:t>Theorem</a:t>
            </a:r>
            <a:r>
              <a:rPr lang="fr-CH" b="1" i="1" dirty="0" smtClean="0"/>
              <a:t> </a:t>
            </a:r>
            <a:r>
              <a:rPr lang="fr-CH" dirty="0" smtClean="0"/>
              <a:t>[</a:t>
            </a:r>
            <a:r>
              <a:rPr lang="fr-CH" dirty="0" err="1" smtClean="0"/>
              <a:t>Gast</a:t>
            </a:r>
            <a:r>
              <a:rPr lang="fr-CH" dirty="0" smtClean="0"/>
              <a:t> 2011]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3891" y="1013012"/>
            <a:ext cx="527852" cy="55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90564" y="1455532"/>
            <a:ext cx="3310218" cy="83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7069" y="5478806"/>
            <a:ext cx="595872" cy="64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0997" y="5916705"/>
            <a:ext cx="527852" cy="55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6" idx="0"/>
          </p:cNvCxnSpPr>
          <p:nvPr/>
        </p:nvCxnSpPr>
        <p:spPr bwMode="auto">
          <a:xfrm rot="5400000" flipH="1" flipV="1">
            <a:off x="5066443" y="2941807"/>
            <a:ext cx="1981163" cy="436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64770" y="4150657"/>
            <a:ext cx="194796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Value of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this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policy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 bwMode="auto">
          <a:xfrm rot="16200000" flipV="1">
            <a:off x="6971423" y="2450485"/>
            <a:ext cx="950258" cy="208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94798" y="3030070"/>
            <a:ext cx="2512419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Optimal value for system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 N objects (MDP)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170" name="Picture 2" descr="C:\Users\leboudec\Desktop\untitled.png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247" y="0"/>
            <a:ext cx="4341331" cy="2000000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r="5130"/>
          <a:stretch>
            <a:fillRect/>
          </a:stretch>
        </p:blipFill>
        <p:spPr bwMode="auto">
          <a:xfrm>
            <a:off x="1515034" y="2223246"/>
            <a:ext cx="5478194" cy="424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Conclusions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2362200" y="990600"/>
            <a:ext cx="4351337" cy="2191871"/>
          </a:xfrm>
        </p:spPr>
        <p:txBody>
          <a:bodyPr/>
          <a:lstStyle/>
          <a:p>
            <a:r>
              <a:rPr lang="fr-CH" dirty="0" smtClean="0"/>
              <a:t>Optimal control on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justified</a:t>
            </a:r>
            <a:endParaRPr lang="fr-CH" dirty="0" smtClean="0"/>
          </a:p>
          <a:p>
            <a:r>
              <a:rPr lang="fr-CH" dirty="0" smtClean="0"/>
              <a:t>A </a:t>
            </a:r>
            <a:r>
              <a:rPr lang="fr-CH" dirty="0" err="1" smtClean="0"/>
              <a:t>practical</a:t>
            </a:r>
            <a:r>
              <a:rPr lang="fr-CH" dirty="0" smtClean="0"/>
              <a:t>, </a:t>
            </a:r>
            <a:r>
              <a:rPr lang="fr-CH" dirty="0" err="1" smtClean="0"/>
              <a:t>asymptotically</a:t>
            </a:r>
            <a:r>
              <a:rPr lang="fr-CH" dirty="0" smtClean="0"/>
              <a:t> optimal </a:t>
            </a:r>
            <a:r>
              <a:rPr lang="fr-CH" dirty="0" err="1" smtClean="0"/>
              <a:t>policy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derived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411686"/>
            <a:ext cx="696686" cy="304800"/>
          </a:xfrm>
        </p:spPr>
        <p:txBody>
          <a:bodyPr/>
          <a:lstStyle/>
          <a:p>
            <a:fld id="{0E270EAF-BFA1-4AD6-9D81-4359FAD1F312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224" b="58065"/>
          <a:stretch>
            <a:fillRect/>
          </a:stretch>
        </p:blipFill>
        <p:spPr bwMode="auto">
          <a:xfrm>
            <a:off x="896470" y="2581835"/>
            <a:ext cx="6629400" cy="92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81746"/>
          <a:stretch>
            <a:fillRect/>
          </a:stretch>
        </p:blipFill>
        <p:spPr bwMode="auto">
          <a:xfrm>
            <a:off x="878539" y="3442447"/>
            <a:ext cx="6629400" cy="10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t="57353"/>
          <a:stretch>
            <a:fillRect/>
          </a:stretch>
        </p:blipFill>
        <p:spPr bwMode="auto">
          <a:xfrm>
            <a:off x="862013" y="4580965"/>
            <a:ext cx="6505575" cy="6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3466"/>
          <a:stretch>
            <a:fillRect/>
          </a:stretch>
        </p:blipFill>
        <p:spPr bwMode="auto">
          <a:xfrm>
            <a:off x="886386" y="1310527"/>
            <a:ext cx="6438900" cy="107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4985" y="5631534"/>
            <a:ext cx="8302122" cy="55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49270" y="5296277"/>
            <a:ext cx="15824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[</a:t>
            </a:r>
            <a:r>
              <a:rPr lang="fr-CH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Khouzani</a:t>
            </a:r>
            <a:r>
              <a:rPr lang="fr-CH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2010]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400" dirty="0" smtClean="0"/>
              <a:t>1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Time is discrete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/>
              <a:t>N</a:t>
            </a:r>
            <a:r>
              <a:rPr lang="en-US" sz="2400" dirty="0" smtClean="0"/>
              <a:t> objects, </a:t>
            </a:r>
            <a:r>
              <a:rPr lang="en-US" sz="2400" i="1" dirty="0" smtClean="0"/>
              <a:t>N </a:t>
            </a:r>
            <a:r>
              <a:rPr lang="en-US" sz="2400" dirty="0" smtClean="0"/>
              <a:t>large</a:t>
            </a:r>
          </a:p>
          <a:p>
            <a:pPr eaLnBrk="1" hangingPunct="1"/>
            <a:r>
              <a:rPr lang="en-US" sz="2400" dirty="0" smtClean="0"/>
              <a:t>Object </a:t>
            </a:r>
            <a:r>
              <a:rPr lang="en-US" sz="2400" i="1" dirty="0" smtClean="0"/>
              <a:t>n</a:t>
            </a:r>
            <a:r>
              <a:rPr lang="en-US" sz="2400" dirty="0" smtClean="0"/>
              <a:t> has state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(t)</a:t>
            </a:r>
          </a:p>
          <a:p>
            <a:pPr eaLnBrk="1" hangingPunct="1"/>
            <a:r>
              <a:rPr lang="en-US" sz="2400" i="1" dirty="0" smtClean="0"/>
              <a:t>(X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(t), …, 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(t)) </a:t>
            </a:r>
            <a:r>
              <a:rPr lang="en-US" sz="2400" dirty="0" smtClean="0"/>
              <a:t>is Markov</a:t>
            </a:r>
          </a:p>
          <a:p>
            <a:pPr eaLnBrk="1" hangingPunct="1"/>
            <a:endParaRPr lang="fr-CH" dirty="0" smtClean="0"/>
          </a:p>
          <a:p>
            <a:pPr eaLnBrk="1" hangingPunct="1"/>
            <a:r>
              <a:rPr lang="fr-CH" dirty="0" err="1" smtClean="0"/>
              <a:t>Objects</a:t>
            </a:r>
            <a:r>
              <a:rPr lang="fr-CH" dirty="0" smtClean="0"/>
              <a:t> are observable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their</a:t>
            </a:r>
            <a:r>
              <a:rPr lang="fr-CH" dirty="0" smtClean="0"/>
              <a:t> state</a:t>
            </a:r>
            <a:endParaRPr lang="fr-CH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3068726"/>
          </a:xfrm>
        </p:spPr>
        <p:txBody>
          <a:bodyPr/>
          <a:lstStyle/>
          <a:p>
            <a:pPr eaLnBrk="1" hangingPunct="1"/>
            <a:r>
              <a:rPr lang="en-US" dirty="0" smtClean="0"/>
              <a:t>“Occupancy measure”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= distribution of object states at time </a:t>
            </a:r>
            <a:r>
              <a:rPr lang="en-US" i="1" dirty="0" smtClean="0"/>
              <a:t>t</a:t>
            </a:r>
          </a:p>
          <a:p>
            <a:pPr lvl="0" eaLnBrk="1" hangingPunct="1">
              <a:defRPr/>
            </a:pPr>
            <a:r>
              <a:rPr lang="en-US" dirty="0" smtClean="0"/>
              <a:t>Example [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Khouzani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2010 ]</a:t>
            </a:r>
            <a:r>
              <a:rPr lang="en-US" dirty="0" smtClean="0"/>
              <a:t>:   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 </a:t>
            </a:r>
            <a:r>
              <a:rPr lang="en-US" dirty="0" smtClean="0"/>
              <a:t>(t) = (S(t), I(t), R(t), D(t)) with </a:t>
            </a:r>
            <a:br>
              <a:rPr lang="en-US" dirty="0" smtClean="0"/>
            </a:br>
            <a:r>
              <a:rPr lang="en-US" dirty="0" smtClean="0"/>
              <a:t>S(t)+ I(t) + R(t) + D(t) =1</a:t>
            </a:r>
          </a:p>
          <a:p>
            <a:pPr lvl="0" eaLnBrk="1" hangingPunct="1">
              <a:buNone/>
              <a:defRPr/>
            </a:pPr>
            <a:r>
              <a:rPr lang="en-US" dirty="0" smtClean="0"/>
              <a:t>	S(t) = proportion of nodes in state `S’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79817" y="4736773"/>
            <a:ext cx="3137647" cy="2043953"/>
            <a:chOff x="708212" y="4607859"/>
            <a:chExt cx="3137647" cy="2043953"/>
          </a:xfrm>
        </p:grpSpPr>
        <p:sp>
          <p:nvSpPr>
            <p:cNvPr id="8" name="Rectangle 7"/>
            <p:cNvSpPr/>
            <p:nvPr/>
          </p:nvSpPr>
          <p:spPr bwMode="auto">
            <a:xfrm>
              <a:off x="708212" y="4607859"/>
              <a:ext cx="3137647" cy="20439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102659" y="4823012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268070" y="4840941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120588" y="5997389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083859" y="5647766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0" idx="6"/>
              <a:endCxn id="11" idx="2"/>
            </p:cNvCxnSpPr>
            <p:nvPr/>
          </p:nvCxnSpPr>
          <p:spPr bwMode="auto">
            <a:xfrm>
              <a:off x="1631577" y="5082688"/>
              <a:ext cx="636493" cy="17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1" idx="5"/>
              <a:endCxn id="13" idx="1"/>
            </p:cNvCxnSpPr>
            <p:nvPr/>
          </p:nvCxnSpPr>
          <p:spPr bwMode="auto">
            <a:xfrm rot="16200000" flipH="1">
              <a:off x="2720629" y="5283135"/>
              <a:ext cx="439588" cy="441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1" idx="3"/>
              <a:endCxn id="12" idx="7"/>
            </p:cNvCxnSpPr>
            <p:nvPr/>
          </p:nvCxnSpPr>
          <p:spPr bwMode="auto">
            <a:xfrm rot="5400000">
              <a:off x="1564183" y="5292100"/>
              <a:ext cx="789211" cy="773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0" idx="4"/>
              <a:endCxn id="12" idx="0"/>
            </p:cNvCxnSpPr>
            <p:nvPr/>
          </p:nvCxnSpPr>
          <p:spPr bwMode="auto">
            <a:xfrm rot="16200000" flipH="1">
              <a:off x="1048569" y="5660911"/>
              <a:ext cx="655026" cy="17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58745" y="4652683"/>
              <a:ext cx="3786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fr-CH" dirty="0" smtClean="0"/>
                <a:t>I</a:t>
              </a:r>
              <a:endParaRPr lang="en-US" dirty="0" smtClean="0"/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5520" y="5127813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α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41455" y="5567084"/>
              <a:ext cx="3000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b</a:t>
              </a:r>
              <a:endParaRPr lang="en-US" dirty="0" smtClean="0"/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3949" y="5423648"/>
              <a:ext cx="3000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q</a:t>
              </a:r>
              <a:endParaRPr lang="en-US" dirty="0" smtClean="0"/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Time is discrete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/>
              <a:t>N</a:t>
            </a:r>
            <a:r>
              <a:rPr lang="en-US" sz="2400" dirty="0" smtClean="0"/>
              <a:t> objects, </a:t>
            </a:r>
            <a:r>
              <a:rPr lang="en-US" sz="2400" i="1" dirty="0" smtClean="0"/>
              <a:t>N </a:t>
            </a:r>
            <a:r>
              <a:rPr lang="en-US" sz="2400" dirty="0" smtClean="0"/>
              <a:t>large</a:t>
            </a:r>
          </a:p>
          <a:p>
            <a:pPr eaLnBrk="1" hangingPunct="1"/>
            <a:r>
              <a:rPr lang="en-US" sz="2400" dirty="0" smtClean="0"/>
              <a:t>Object </a:t>
            </a:r>
            <a:r>
              <a:rPr lang="en-US" sz="2400" i="1" dirty="0" smtClean="0"/>
              <a:t>n</a:t>
            </a:r>
            <a:r>
              <a:rPr lang="en-US" sz="2400" dirty="0" smtClean="0"/>
              <a:t> has state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(t)</a:t>
            </a:r>
          </a:p>
          <a:p>
            <a:pPr eaLnBrk="1" hangingPunct="1"/>
            <a:r>
              <a:rPr lang="en-US" sz="2400" i="1" dirty="0" smtClean="0"/>
              <a:t>(X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(t), …, 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(t)) </a:t>
            </a:r>
            <a:r>
              <a:rPr lang="en-US" sz="2400" dirty="0" smtClean="0"/>
              <a:t>is Markov</a:t>
            </a:r>
          </a:p>
          <a:p>
            <a:pPr eaLnBrk="1" hangingPunct="1"/>
            <a:endParaRPr lang="fr-CH" dirty="0" smtClean="0"/>
          </a:p>
          <a:p>
            <a:pPr eaLnBrk="1" hangingPunct="1"/>
            <a:r>
              <a:rPr lang="fr-CH" dirty="0" err="1" smtClean="0"/>
              <a:t>Objects</a:t>
            </a:r>
            <a:r>
              <a:rPr lang="fr-CH" dirty="0" smtClean="0"/>
              <a:t> are observable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their</a:t>
            </a:r>
            <a:r>
              <a:rPr lang="fr-CH" dirty="0" smtClean="0"/>
              <a:t> state</a:t>
            </a:r>
            <a:endParaRPr lang="fr-CH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“Occupancy measure”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= distribution of object states at time </a:t>
            </a:r>
            <a:r>
              <a:rPr lang="en-US" i="1" dirty="0" smtClean="0"/>
              <a:t>t</a:t>
            </a:r>
          </a:p>
          <a:p>
            <a:pPr eaLnBrk="1" hangingPunct="1"/>
            <a:endParaRPr lang="fr-CH" i="1" dirty="0" smtClean="0"/>
          </a:p>
          <a:p>
            <a:pPr eaLnBrk="1" hangingPunct="1"/>
            <a:r>
              <a:rPr lang="fr-CH" b="1" i="1" dirty="0" err="1" smtClean="0"/>
              <a:t>Theorem</a:t>
            </a:r>
            <a:r>
              <a:rPr lang="fr-CH" b="1" i="1" dirty="0" smtClean="0"/>
              <a:t>  </a:t>
            </a:r>
            <a:r>
              <a:rPr lang="fr-CH" dirty="0" smtClean="0"/>
              <a:t>[</a:t>
            </a:r>
            <a:r>
              <a:rPr lang="fr-CH" dirty="0" err="1" smtClean="0"/>
              <a:t>Gast</a:t>
            </a:r>
            <a:r>
              <a:rPr lang="fr-CH" dirty="0" smtClean="0"/>
              <a:t> (2011)]</a:t>
            </a:r>
            <a:br>
              <a:rPr lang="fr-CH" dirty="0" smtClean="0"/>
            </a:br>
            <a:r>
              <a:rPr lang="en-US" i="1" dirty="0" smtClean="0"/>
              <a:t> 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is Markov</a:t>
            </a:r>
            <a:endParaRPr lang="fr-CH" b="1" i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Called “</a:t>
            </a:r>
            <a:r>
              <a:rPr lang="en-US" i="1" dirty="0" smtClean="0"/>
              <a:t>Mean Field Interaction Models</a:t>
            </a:r>
            <a:r>
              <a:rPr lang="en-US" dirty="0" smtClean="0"/>
              <a:t>” in the Performance Evaluation community</a:t>
            </a:r>
            <a:br>
              <a:rPr lang="en-US" dirty="0" smtClean="0"/>
            </a:br>
            <a:r>
              <a:rPr lang="fr-CH" dirty="0" smtClean="0"/>
              <a:t>[McDonald(2007), </a:t>
            </a:r>
            <a:r>
              <a:rPr lang="fr-CH" dirty="0" err="1" smtClean="0"/>
              <a:t>Benaïm</a:t>
            </a:r>
            <a:r>
              <a:rPr lang="fr-CH" dirty="0" smtClean="0"/>
              <a:t> and Le </a:t>
            </a:r>
            <a:r>
              <a:rPr lang="fr-CH" dirty="0" err="1" smtClean="0"/>
              <a:t>Boudec</a:t>
            </a:r>
            <a:r>
              <a:rPr lang="fr-CH" dirty="0" smtClean="0"/>
              <a:t>(2008)]</a:t>
            </a:r>
            <a:endParaRPr lang="en-US" dirty="0" smtClean="0"/>
          </a:p>
          <a:p>
            <a:endParaRPr lang="fr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Intensity</a:t>
            </a:r>
            <a:r>
              <a:rPr lang="fr-CH" dirty="0" smtClean="0"/>
              <a:t> </a:t>
            </a:r>
            <a:r>
              <a:rPr lang="fr-CH" i="1" dirty="0" smtClean="0"/>
              <a:t>I(N)</a:t>
            </a:r>
            <a:endParaRPr lang="fr-CH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7364412" cy="5689600"/>
          </a:xfrm>
        </p:spPr>
        <p:txBody>
          <a:bodyPr/>
          <a:lstStyle/>
          <a:p>
            <a:r>
              <a:rPr lang="fr-CH" sz="2400" i="1" dirty="0" smtClean="0"/>
              <a:t>I(N)</a:t>
            </a:r>
            <a:r>
              <a:rPr lang="fr-CH" sz="2400" dirty="0" smtClean="0"/>
              <a:t>  = </a:t>
            </a:r>
            <a:r>
              <a:rPr lang="fr-CH" sz="2400" dirty="0" err="1" smtClean="0"/>
              <a:t>expected</a:t>
            </a:r>
            <a:r>
              <a:rPr lang="fr-CH" sz="2400" dirty="0" smtClean="0"/>
              <a:t> </a:t>
            </a:r>
            <a:r>
              <a:rPr lang="fr-CH" sz="2400" dirty="0" err="1" smtClean="0"/>
              <a:t>number</a:t>
            </a:r>
            <a:r>
              <a:rPr lang="fr-CH" sz="2400" dirty="0" smtClean="0"/>
              <a:t> of transitions per </a:t>
            </a:r>
            <a:r>
              <a:rPr lang="fr-CH" sz="2400" dirty="0" err="1" smtClean="0"/>
              <a:t>object</a:t>
            </a:r>
            <a:r>
              <a:rPr lang="fr-CH" sz="2400" dirty="0" smtClean="0"/>
              <a:t> per time unit</a:t>
            </a:r>
          </a:p>
          <a:p>
            <a:endParaRPr lang="fr-CH" sz="2400" dirty="0" smtClean="0"/>
          </a:p>
          <a:p>
            <a:r>
              <a:rPr lang="fr-CH" sz="2400" dirty="0" smtClean="0"/>
              <a:t>A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occurs</a:t>
            </a:r>
            <a:r>
              <a:rPr lang="fr-CH" sz="2400" dirty="0" smtClean="0"/>
              <a:t> </a:t>
            </a:r>
            <a:r>
              <a:rPr lang="fr-CH" sz="2400" dirty="0" err="1" smtClean="0"/>
              <a:t>when</a:t>
            </a:r>
            <a:r>
              <a:rPr lang="fr-CH" sz="2400" dirty="0" smtClean="0"/>
              <a:t> </a:t>
            </a:r>
            <a:r>
              <a:rPr lang="fr-CH" sz="2400" dirty="0" err="1" smtClean="0"/>
              <a:t>we</a:t>
            </a:r>
            <a:r>
              <a:rPr lang="fr-CH" sz="2400" dirty="0" smtClean="0"/>
              <a:t> </a:t>
            </a:r>
            <a:r>
              <a:rPr lang="fr-CH" sz="2400" dirty="0" err="1" smtClean="0"/>
              <a:t>re</a:t>
            </a:r>
            <a:r>
              <a:rPr lang="fr-CH" sz="2400" dirty="0" smtClean="0"/>
              <a:t>-</a:t>
            </a:r>
            <a:r>
              <a:rPr lang="fr-CH" sz="2400" dirty="0" err="1" smtClean="0"/>
              <a:t>scale</a:t>
            </a:r>
            <a:r>
              <a:rPr lang="fr-CH" sz="2400" dirty="0" smtClean="0"/>
              <a:t> time by </a:t>
            </a:r>
            <a:r>
              <a:rPr lang="fr-CH" sz="2400" i="1" dirty="0" smtClean="0"/>
              <a:t>I(N)</a:t>
            </a:r>
            <a:br>
              <a:rPr lang="fr-CH" sz="2400" i="1" dirty="0" smtClean="0"/>
            </a:br>
            <a:r>
              <a:rPr lang="fr-CH" sz="2400" dirty="0" smtClean="0"/>
              <a:t>i.e. </a:t>
            </a:r>
            <a:r>
              <a:rPr lang="fr-CH" sz="2400" dirty="0" err="1" smtClean="0"/>
              <a:t>we</a:t>
            </a:r>
            <a:r>
              <a:rPr lang="fr-CH" sz="2400" dirty="0" smtClean="0"/>
              <a:t> </a:t>
            </a:r>
            <a:r>
              <a:rPr lang="fr-CH" sz="2400" dirty="0" err="1" smtClean="0"/>
              <a:t>consider</a:t>
            </a:r>
            <a:r>
              <a:rPr lang="fr-CH" sz="2400" dirty="0" smtClean="0"/>
              <a:t> </a:t>
            </a:r>
            <a:r>
              <a:rPr lang="fr-CH" sz="2400" i="1" dirty="0" smtClean="0"/>
              <a:t>X</a:t>
            </a:r>
            <a:r>
              <a:rPr lang="fr-CH" sz="2400" i="1" baseline="30000" dirty="0" smtClean="0"/>
              <a:t>N</a:t>
            </a:r>
            <a:r>
              <a:rPr lang="fr-CH" sz="2400" i="1" dirty="0" smtClean="0"/>
              <a:t>(t/I(N))</a:t>
            </a:r>
          </a:p>
          <a:p>
            <a:endParaRPr lang="fr-CH" sz="2400" i="1" dirty="0" smtClean="0"/>
          </a:p>
          <a:p>
            <a:pPr>
              <a:buNone/>
            </a:pPr>
            <a:endParaRPr lang="fr-CH" sz="2400" dirty="0" smtClean="0"/>
          </a:p>
          <a:p>
            <a:r>
              <a:rPr lang="fr-CH" sz="2400" dirty="0" smtClean="0"/>
              <a:t>I(N) = O(1):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discrete</a:t>
            </a:r>
            <a:r>
              <a:rPr lang="fr-CH" sz="2400" dirty="0" smtClean="0"/>
              <a:t> time </a:t>
            </a:r>
            <a:br>
              <a:rPr lang="fr-CH" sz="2400" dirty="0" smtClean="0"/>
            </a:br>
            <a:r>
              <a:rPr lang="fr-CH" sz="2400" dirty="0" smtClean="0"/>
              <a:t> [Le Boudec et al (2007)]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I(N) = O(1/N):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continuous</a:t>
            </a:r>
            <a:r>
              <a:rPr lang="fr-CH" sz="2400" dirty="0" smtClean="0"/>
              <a:t> time [</a:t>
            </a:r>
            <a:r>
              <a:rPr lang="fr-CH" sz="2400" dirty="0" err="1" smtClean="0"/>
              <a:t>Benaïm</a:t>
            </a:r>
            <a:r>
              <a:rPr lang="fr-CH" sz="2400" dirty="0" smtClean="0"/>
              <a:t> and Le Boudec (2008)]</a:t>
            </a:r>
            <a:endParaRPr lang="fr-CH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Virus Infection [</a:t>
            </a:r>
            <a:r>
              <a:rPr lang="fr-CH" dirty="0" err="1" smtClean="0"/>
              <a:t>Khouzani</a:t>
            </a:r>
            <a:r>
              <a:rPr lang="fr-CH" dirty="0" smtClean="0"/>
              <a:t> 2010]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H" sz="1800" i="1" dirty="0" smtClean="0"/>
              <a:t>N</a:t>
            </a:r>
            <a:r>
              <a:rPr lang="fr-CH" sz="1800" dirty="0" smtClean="0"/>
              <a:t> </a:t>
            </a:r>
            <a:r>
              <a:rPr lang="fr-CH" sz="1800" dirty="0" err="1" smtClean="0"/>
              <a:t>nodes</a:t>
            </a:r>
            <a:r>
              <a:rPr lang="fr-CH" sz="1800" dirty="0" smtClean="0"/>
              <a:t>, </a:t>
            </a:r>
            <a:r>
              <a:rPr lang="fr-CH" sz="1800" dirty="0" err="1" smtClean="0"/>
              <a:t>homogeneous</a:t>
            </a:r>
            <a:r>
              <a:rPr lang="fr-CH" sz="1800" dirty="0" smtClean="0"/>
              <a:t>, </a:t>
            </a:r>
            <a:r>
              <a:rPr lang="en-US" sz="1800" dirty="0" err="1" smtClean="0"/>
              <a:t>pairwise</a:t>
            </a:r>
            <a:r>
              <a:rPr lang="en-US" sz="1800" dirty="0" smtClean="0"/>
              <a:t> meetings </a:t>
            </a:r>
          </a:p>
          <a:p>
            <a:pPr eaLnBrk="1" hangingPunct="1"/>
            <a:r>
              <a:rPr lang="en-US" sz="1800" dirty="0" smtClean="0"/>
              <a:t>One interaction per time slot, </a:t>
            </a:r>
            <a:br>
              <a:rPr lang="en-US" sz="1800" dirty="0" smtClean="0"/>
            </a:br>
            <a:r>
              <a:rPr lang="en-US" sz="1800" dirty="0" smtClean="0"/>
              <a:t>I(N) = 1/N</a:t>
            </a:r>
            <a:r>
              <a:rPr lang="da-DK" sz="1800" i="1" dirty="0" smtClean="0"/>
              <a:t>; </a:t>
            </a:r>
            <a:r>
              <a:rPr lang="da-DK" sz="1800" dirty="0" smtClean="0"/>
              <a:t>mean field limit is an ODE </a:t>
            </a:r>
            <a:endParaRPr lang="en-US" sz="1800" dirty="0" smtClean="0"/>
          </a:p>
          <a:p>
            <a:pPr eaLnBrk="1" hangingPunct="1"/>
            <a:r>
              <a:rPr lang="en-US" sz="1800" dirty="0" smtClean="0"/>
              <a:t>Occupancy measure is</a:t>
            </a:r>
            <a:br>
              <a:rPr lang="en-US" sz="1800" dirty="0" smtClean="0"/>
            </a:br>
            <a:r>
              <a:rPr lang="en-US" sz="1800" dirty="0" smtClean="0"/>
              <a:t>M(t) = (S(t), I(t), R(t), D(t)) with </a:t>
            </a:r>
            <a:br>
              <a:rPr lang="en-US" sz="1800" dirty="0" smtClean="0"/>
            </a:br>
            <a:r>
              <a:rPr lang="en-US" sz="1800" dirty="0" smtClean="0"/>
              <a:t>S(t)+ I(t) + R(t) + D(t) =1</a:t>
            </a:r>
          </a:p>
          <a:p>
            <a:pPr eaLnBrk="1" hangingPunct="1">
              <a:buNone/>
            </a:pPr>
            <a:r>
              <a:rPr lang="en-US" sz="1800" dirty="0" smtClean="0"/>
              <a:t>	S(t) = proportion of nodes in state `S’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08212" y="4607859"/>
            <a:ext cx="3137647" cy="2043953"/>
            <a:chOff x="708212" y="4607859"/>
            <a:chExt cx="3137647" cy="204395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708212" y="4607859"/>
              <a:ext cx="3137647" cy="20439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02659" y="4823012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268070" y="4840941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20588" y="5997389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083859" y="5647766"/>
              <a:ext cx="528918" cy="5193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1631577" y="5082688"/>
              <a:ext cx="636493" cy="17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7" idx="5"/>
              <a:endCxn id="9" idx="1"/>
            </p:cNvCxnSpPr>
            <p:nvPr/>
          </p:nvCxnSpPr>
          <p:spPr bwMode="auto">
            <a:xfrm rot="16200000" flipH="1">
              <a:off x="2720629" y="5283135"/>
              <a:ext cx="439588" cy="441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7" idx="3"/>
              <a:endCxn id="8" idx="7"/>
            </p:cNvCxnSpPr>
            <p:nvPr/>
          </p:nvCxnSpPr>
          <p:spPr bwMode="auto">
            <a:xfrm rot="5400000">
              <a:off x="1564183" y="5292100"/>
              <a:ext cx="789211" cy="773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6" idx="4"/>
              <a:endCxn id="8" idx="0"/>
            </p:cNvCxnSpPr>
            <p:nvPr/>
          </p:nvCxnSpPr>
          <p:spPr bwMode="auto">
            <a:xfrm rot="16200000" flipH="1">
              <a:off x="1048569" y="5660911"/>
              <a:ext cx="655026" cy="17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58745" y="4652683"/>
              <a:ext cx="3786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fr-CH" dirty="0" smtClean="0"/>
                <a:t>I</a:t>
              </a:r>
              <a:endParaRPr lang="en-US" dirty="0" smtClean="0"/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35520" y="5127813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α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1455" y="5567084"/>
              <a:ext cx="3000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b</a:t>
              </a:r>
              <a:endParaRPr lang="en-US" dirty="0" smtClean="0"/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3949" y="5423648"/>
              <a:ext cx="3000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q</a:t>
              </a:r>
              <a:endParaRPr lang="en-US" dirty="0" smtClean="0"/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pic>
        <p:nvPicPr>
          <p:cNvPr id="2051" name="Picture 3" descr="C:\cvs files\leboudec-oeuvre\papers\mean field\grenoble\calculs\untitl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7611" y="462442"/>
            <a:ext cx="4541429" cy="34000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453956" y="805758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0.1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2455" y="3827959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0.7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9" name="Picture 3" descr="C:\cvs files\leboudec-oeuvre\papers\mean field\grenoble\calculs\untitle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724" y="3620413"/>
            <a:ext cx="4541429" cy="34000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899301" y="2868706"/>
            <a:ext cx="5405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S+R</a:t>
            </a:r>
          </a:p>
          <a:p>
            <a:r>
              <a:rPr lang="fr-CH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or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6946" y="851647"/>
            <a:ext cx="396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99296" y="6069206"/>
            <a:ext cx="5405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S+R</a:t>
            </a:r>
          </a:p>
          <a:p>
            <a:r>
              <a:rPr lang="fr-CH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or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56941" y="4052147"/>
            <a:ext cx="396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>
            <a:off x="6759390" y="2061883"/>
            <a:ext cx="1281953" cy="134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164770" y="1146417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  <a:latin typeface="Times New Roman"/>
                <a:cs typeface="Times New Roman"/>
              </a:rPr>
              <a:t>(S+R, I)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>
            <a:off x="5154708" y="2178424"/>
            <a:ext cx="1281953" cy="134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701954" y="126295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rgbClr val="92D050"/>
                </a:solidFill>
                <a:latin typeface="Times New Roman"/>
                <a:cs typeface="Times New Roman"/>
              </a:rPr>
              <a:t>(S, I)</a:t>
            </a:r>
            <a:endParaRPr lang="en-US" dirty="0" smtClean="0">
              <a:solidFill>
                <a:srgbClr val="92D050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41" idx="2"/>
          </p:cNvCxnSpPr>
          <p:nvPr/>
        </p:nvCxnSpPr>
        <p:spPr bwMode="auto">
          <a:xfrm rot="16200000" flipH="1">
            <a:off x="4324964" y="1877599"/>
            <a:ext cx="1155734" cy="1059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543335" y="1460181"/>
            <a:ext cx="1659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mean</a:t>
            </a:r>
            <a:r>
              <a:rPr lang="fr-CH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fr-CH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field</a:t>
            </a:r>
            <a:r>
              <a:rPr lang="fr-CH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fr-CH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limit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7487348" y="4858869"/>
            <a:ext cx="25298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 = 100, q=b =0.1,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β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=0.6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5400000" flipH="1" flipV="1">
            <a:off x="7548282" y="3137648"/>
            <a:ext cx="358588" cy="251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744883" y="2033923"/>
            <a:ext cx="1217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dead</a:t>
            </a:r>
            <a:r>
              <a:rPr lang="fr-CH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CH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7539318" y="2330822"/>
            <a:ext cx="502023" cy="959223"/>
          </a:xfrm>
          <a:custGeom>
            <a:avLst/>
            <a:gdLst>
              <a:gd name="connsiteX0" fmla="*/ 502023 w 502023"/>
              <a:gd name="connsiteY0" fmla="*/ 0 h 959223"/>
              <a:gd name="connsiteX1" fmla="*/ 430306 w 502023"/>
              <a:gd name="connsiteY1" fmla="*/ 62753 h 959223"/>
              <a:gd name="connsiteX2" fmla="*/ 403411 w 502023"/>
              <a:gd name="connsiteY2" fmla="*/ 71717 h 959223"/>
              <a:gd name="connsiteX3" fmla="*/ 385482 w 502023"/>
              <a:gd name="connsiteY3" fmla="*/ 89647 h 959223"/>
              <a:gd name="connsiteX4" fmla="*/ 367553 w 502023"/>
              <a:gd name="connsiteY4" fmla="*/ 116541 h 959223"/>
              <a:gd name="connsiteX5" fmla="*/ 340658 w 502023"/>
              <a:gd name="connsiteY5" fmla="*/ 125506 h 959223"/>
              <a:gd name="connsiteX6" fmla="*/ 286870 w 502023"/>
              <a:gd name="connsiteY6" fmla="*/ 170329 h 959223"/>
              <a:gd name="connsiteX7" fmla="*/ 251011 w 502023"/>
              <a:gd name="connsiteY7" fmla="*/ 206188 h 959223"/>
              <a:gd name="connsiteX8" fmla="*/ 224117 w 502023"/>
              <a:gd name="connsiteY8" fmla="*/ 215153 h 959223"/>
              <a:gd name="connsiteX9" fmla="*/ 197223 w 502023"/>
              <a:gd name="connsiteY9" fmla="*/ 233082 h 959223"/>
              <a:gd name="connsiteX10" fmla="*/ 179294 w 502023"/>
              <a:gd name="connsiteY10" fmla="*/ 251012 h 959223"/>
              <a:gd name="connsiteX11" fmla="*/ 134470 w 502023"/>
              <a:gd name="connsiteY11" fmla="*/ 268941 h 959223"/>
              <a:gd name="connsiteX12" fmla="*/ 107576 w 502023"/>
              <a:gd name="connsiteY12" fmla="*/ 295835 h 959223"/>
              <a:gd name="connsiteX13" fmla="*/ 62753 w 502023"/>
              <a:gd name="connsiteY13" fmla="*/ 331694 h 959223"/>
              <a:gd name="connsiteX14" fmla="*/ 44823 w 502023"/>
              <a:gd name="connsiteY14" fmla="*/ 367553 h 959223"/>
              <a:gd name="connsiteX15" fmla="*/ 26894 w 502023"/>
              <a:gd name="connsiteY15" fmla="*/ 394447 h 959223"/>
              <a:gd name="connsiteX16" fmla="*/ 0 w 502023"/>
              <a:gd name="connsiteY16" fmla="*/ 493059 h 959223"/>
              <a:gd name="connsiteX17" fmla="*/ 8964 w 502023"/>
              <a:gd name="connsiteY17" fmla="*/ 600635 h 959223"/>
              <a:gd name="connsiteX18" fmla="*/ 26894 w 502023"/>
              <a:gd name="connsiteY18" fmla="*/ 654423 h 959223"/>
              <a:gd name="connsiteX19" fmla="*/ 35858 w 502023"/>
              <a:gd name="connsiteY19" fmla="*/ 681317 h 959223"/>
              <a:gd name="connsiteX20" fmla="*/ 53788 w 502023"/>
              <a:gd name="connsiteY20" fmla="*/ 699247 h 959223"/>
              <a:gd name="connsiteX21" fmla="*/ 71717 w 502023"/>
              <a:gd name="connsiteY21" fmla="*/ 753035 h 959223"/>
              <a:gd name="connsiteX22" fmla="*/ 107576 w 502023"/>
              <a:gd name="connsiteY22" fmla="*/ 806823 h 959223"/>
              <a:gd name="connsiteX23" fmla="*/ 134470 w 502023"/>
              <a:gd name="connsiteY23" fmla="*/ 887506 h 959223"/>
              <a:gd name="connsiteX24" fmla="*/ 152400 w 502023"/>
              <a:gd name="connsiteY24" fmla="*/ 941294 h 959223"/>
              <a:gd name="connsiteX25" fmla="*/ 161364 w 502023"/>
              <a:gd name="connsiteY25" fmla="*/ 959223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2023" h="959223">
                <a:moveTo>
                  <a:pt x="502023" y="0"/>
                </a:moveTo>
                <a:cubicBezTo>
                  <a:pt x="457548" y="29650"/>
                  <a:pt x="482747" y="10310"/>
                  <a:pt x="430306" y="62753"/>
                </a:cubicBezTo>
                <a:cubicBezTo>
                  <a:pt x="423624" y="69435"/>
                  <a:pt x="412376" y="68729"/>
                  <a:pt x="403411" y="71717"/>
                </a:cubicBezTo>
                <a:cubicBezTo>
                  <a:pt x="397435" y="77694"/>
                  <a:pt x="390762" y="83047"/>
                  <a:pt x="385482" y="89647"/>
                </a:cubicBezTo>
                <a:cubicBezTo>
                  <a:pt x="378752" y="98060"/>
                  <a:pt x="375966" y="109810"/>
                  <a:pt x="367553" y="116541"/>
                </a:cubicBezTo>
                <a:cubicBezTo>
                  <a:pt x="360174" y="122444"/>
                  <a:pt x="349623" y="122518"/>
                  <a:pt x="340658" y="125506"/>
                </a:cubicBezTo>
                <a:cubicBezTo>
                  <a:pt x="247400" y="218764"/>
                  <a:pt x="374237" y="95443"/>
                  <a:pt x="286870" y="170329"/>
                </a:cubicBezTo>
                <a:cubicBezTo>
                  <a:pt x="274035" y="181330"/>
                  <a:pt x="262964" y="194235"/>
                  <a:pt x="251011" y="206188"/>
                </a:cubicBezTo>
                <a:cubicBezTo>
                  <a:pt x="244329" y="212870"/>
                  <a:pt x="232569" y="210927"/>
                  <a:pt x="224117" y="215153"/>
                </a:cubicBezTo>
                <a:cubicBezTo>
                  <a:pt x="214480" y="219971"/>
                  <a:pt x="205636" y="226351"/>
                  <a:pt x="197223" y="233082"/>
                </a:cubicBezTo>
                <a:cubicBezTo>
                  <a:pt x="190623" y="238362"/>
                  <a:pt x="186632" y="246819"/>
                  <a:pt x="179294" y="251012"/>
                </a:cubicBezTo>
                <a:cubicBezTo>
                  <a:pt x="165322" y="258996"/>
                  <a:pt x="149411" y="262965"/>
                  <a:pt x="134470" y="268941"/>
                </a:cubicBezTo>
                <a:cubicBezTo>
                  <a:pt x="125505" y="277906"/>
                  <a:pt x="117316" y="287719"/>
                  <a:pt x="107576" y="295835"/>
                </a:cubicBezTo>
                <a:cubicBezTo>
                  <a:pt x="89589" y="310824"/>
                  <a:pt x="75796" y="312130"/>
                  <a:pt x="62753" y="331694"/>
                </a:cubicBezTo>
                <a:cubicBezTo>
                  <a:pt x="55340" y="342813"/>
                  <a:pt x="51453" y="355950"/>
                  <a:pt x="44823" y="367553"/>
                </a:cubicBezTo>
                <a:cubicBezTo>
                  <a:pt x="39478" y="376908"/>
                  <a:pt x="31270" y="384601"/>
                  <a:pt x="26894" y="394447"/>
                </a:cubicBezTo>
                <a:cubicBezTo>
                  <a:pt x="10348" y="431676"/>
                  <a:pt x="7670" y="454708"/>
                  <a:pt x="0" y="493059"/>
                </a:cubicBezTo>
                <a:cubicBezTo>
                  <a:pt x="2988" y="528918"/>
                  <a:pt x="3048" y="565142"/>
                  <a:pt x="8964" y="600635"/>
                </a:cubicBezTo>
                <a:cubicBezTo>
                  <a:pt x="12071" y="619277"/>
                  <a:pt x="20918" y="636494"/>
                  <a:pt x="26894" y="654423"/>
                </a:cubicBezTo>
                <a:lnTo>
                  <a:pt x="35858" y="681317"/>
                </a:lnTo>
                <a:cubicBezTo>
                  <a:pt x="38531" y="689336"/>
                  <a:pt x="47811" y="693270"/>
                  <a:pt x="53788" y="699247"/>
                </a:cubicBezTo>
                <a:cubicBezTo>
                  <a:pt x="59764" y="717176"/>
                  <a:pt x="61234" y="737310"/>
                  <a:pt x="71717" y="753035"/>
                </a:cubicBezTo>
                <a:cubicBezTo>
                  <a:pt x="83670" y="770964"/>
                  <a:pt x="100762" y="786380"/>
                  <a:pt x="107576" y="806823"/>
                </a:cubicBezTo>
                <a:lnTo>
                  <a:pt x="134470" y="887506"/>
                </a:lnTo>
                <a:lnTo>
                  <a:pt x="152400" y="941294"/>
                </a:lnTo>
                <a:cubicBezTo>
                  <a:pt x="154513" y="947633"/>
                  <a:pt x="158376" y="953247"/>
                  <a:pt x="161364" y="95922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052513"/>
            <a:ext cx="6629400" cy="5689600"/>
          </a:xfrm>
        </p:spPr>
        <p:txBody>
          <a:bodyPr/>
          <a:lstStyle/>
          <a:p>
            <a:r>
              <a:rPr lang="fr-CH" sz="2400" dirty="0" smtClean="0"/>
              <a:t>Under </a:t>
            </a:r>
            <a:r>
              <a:rPr lang="fr-CH" sz="2400" dirty="0" err="1" smtClean="0"/>
              <a:t>very</a:t>
            </a:r>
            <a:r>
              <a:rPr lang="fr-CH" sz="2400" dirty="0" smtClean="0"/>
              <a:t> </a:t>
            </a:r>
            <a:r>
              <a:rPr lang="fr-CH" sz="2400" dirty="0" err="1" smtClean="0"/>
              <a:t>general</a:t>
            </a:r>
            <a:r>
              <a:rPr lang="fr-CH" sz="2400" dirty="0" smtClean="0"/>
              <a:t> conditions (</a:t>
            </a:r>
            <a:r>
              <a:rPr lang="fr-CH" sz="2400" dirty="0" err="1" smtClean="0"/>
              <a:t>given</a:t>
            </a:r>
            <a:r>
              <a:rPr lang="fr-CH" sz="2400" dirty="0" smtClean="0"/>
              <a:t> </a:t>
            </a:r>
            <a:r>
              <a:rPr lang="fr-CH" sz="2400" dirty="0" err="1" smtClean="0"/>
              <a:t>later</a:t>
            </a:r>
            <a:r>
              <a:rPr lang="fr-CH" sz="2400" dirty="0" smtClean="0"/>
              <a:t>) the </a:t>
            </a:r>
            <a:r>
              <a:rPr lang="fr-CH" sz="2400" dirty="0" err="1" smtClean="0"/>
              <a:t>occupancy</a:t>
            </a:r>
            <a:r>
              <a:rPr lang="fr-CH" sz="2400" dirty="0" smtClean="0"/>
              <a:t> </a:t>
            </a:r>
            <a:r>
              <a:rPr lang="fr-CH" sz="2400" dirty="0" err="1" smtClean="0"/>
              <a:t>measure</a:t>
            </a:r>
            <a:r>
              <a:rPr lang="fr-CH" sz="2400" dirty="0" smtClean="0"/>
              <a:t> converges,  in </a:t>
            </a:r>
            <a:r>
              <a:rPr lang="fr-CH" sz="2400" dirty="0" err="1" smtClean="0"/>
              <a:t>law</a:t>
            </a:r>
            <a:r>
              <a:rPr lang="fr-CH" sz="2400" dirty="0" smtClean="0"/>
              <a:t>, to a </a:t>
            </a:r>
            <a:r>
              <a:rPr lang="fr-CH" sz="2400" dirty="0" err="1" smtClean="0"/>
              <a:t>deterministic</a:t>
            </a:r>
            <a:r>
              <a:rPr lang="fr-CH" sz="2400" dirty="0" smtClean="0"/>
              <a:t> </a:t>
            </a:r>
            <a:r>
              <a:rPr lang="fr-CH" sz="2400" dirty="0" err="1" smtClean="0"/>
              <a:t>process</a:t>
            </a:r>
            <a:r>
              <a:rPr lang="fr-CH" sz="2400" dirty="0" smtClean="0"/>
              <a:t>, </a:t>
            </a:r>
            <a:r>
              <a:rPr lang="fr-CH" sz="2400" i="1" dirty="0" smtClean="0"/>
              <a:t>m(t),</a:t>
            </a:r>
            <a:r>
              <a:rPr lang="fr-CH" sz="2400" dirty="0" smtClean="0"/>
              <a:t>  </a:t>
            </a:r>
            <a:r>
              <a:rPr lang="fr-CH" sz="2400" dirty="0" err="1" smtClean="0"/>
              <a:t>called</a:t>
            </a:r>
            <a:r>
              <a:rPr lang="fr-CH" sz="2400" dirty="0" smtClean="0"/>
              <a:t> the </a:t>
            </a:r>
            <a:r>
              <a:rPr lang="fr-CH" sz="2400" i="1" dirty="0" err="1" smtClean="0"/>
              <a:t>mean</a:t>
            </a:r>
            <a:r>
              <a:rPr lang="fr-CH" sz="2400" i="1" dirty="0" smtClean="0"/>
              <a:t> </a:t>
            </a:r>
            <a:r>
              <a:rPr lang="fr-CH" sz="2400" i="1" dirty="0" err="1" smtClean="0"/>
              <a:t>field</a:t>
            </a:r>
            <a:r>
              <a:rPr lang="fr-CH" sz="2400" i="1" dirty="0" smtClean="0"/>
              <a:t> </a:t>
            </a:r>
            <a:r>
              <a:rPr lang="fr-CH" sz="2400" i="1" dirty="0" err="1" smtClean="0"/>
              <a:t>limit</a:t>
            </a:r>
            <a:endParaRPr lang="fr-CH" sz="2400" i="1" dirty="0" smtClean="0"/>
          </a:p>
          <a:p>
            <a:endParaRPr lang="fr-CH" i="1" dirty="0" smtClean="0"/>
          </a:p>
          <a:p>
            <a:endParaRPr lang="fr-CH" sz="2400" i="1" dirty="0" smtClean="0"/>
          </a:p>
          <a:p>
            <a:endParaRPr lang="fr-CH" i="1" dirty="0" smtClean="0"/>
          </a:p>
          <a:p>
            <a:r>
              <a:rPr lang="fr-CH" dirty="0" err="1" smtClean="0"/>
              <a:t>Finite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 =&gt; ODE</a:t>
            </a:r>
            <a:endParaRPr lang="fr-CH" sz="2400" dirty="0" smtClean="0"/>
          </a:p>
          <a:p>
            <a:endParaRPr lang="fr-CH" sz="2400" i="1" dirty="0" smtClean="0"/>
          </a:p>
          <a:p>
            <a:endParaRPr lang="fr-CH" sz="2400" i="1" dirty="0" smtClean="0"/>
          </a:p>
          <a:p>
            <a:pPr>
              <a:buNone/>
            </a:pPr>
            <a:endParaRPr lang="fr-CH" sz="2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362200"/>
            <a:ext cx="3162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Sufficient</a:t>
            </a:r>
            <a:r>
              <a:rPr lang="fr-CH" dirty="0" smtClean="0"/>
              <a:t> Conditions for Convergence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838200"/>
            <a:ext cx="8856662" cy="5903913"/>
          </a:xfrm>
        </p:spPr>
        <p:txBody>
          <a:bodyPr/>
          <a:lstStyle/>
          <a:p>
            <a:r>
              <a:rPr lang="fr-CH" sz="2400" dirty="0" smtClean="0"/>
              <a:t>[</a:t>
            </a:r>
            <a:r>
              <a:rPr lang="fr-CH" sz="2400" dirty="0" err="1" smtClean="0"/>
              <a:t>Kurtz</a:t>
            </a:r>
            <a:r>
              <a:rPr lang="fr-CH" sz="2400" dirty="0" smtClean="0"/>
              <a:t> 1970], </a:t>
            </a:r>
            <a:r>
              <a:rPr lang="fr-CH" sz="2400" dirty="0" err="1" smtClean="0"/>
              <a:t>see</a:t>
            </a:r>
            <a:r>
              <a:rPr lang="fr-CH" sz="2400" dirty="0" smtClean="0"/>
              <a:t> </a:t>
            </a:r>
            <a:r>
              <a:rPr lang="fr-CH" sz="2400" dirty="0" err="1" smtClean="0"/>
              <a:t>also</a:t>
            </a:r>
            <a:r>
              <a:rPr lang="fr-CH" sz="2400" dirty="0" smtClean="0"/>
              <a:t> [</a:t>
            </a:r>
            <a:r>
              <a:rPr lang="fr-CH" sz="2400" dirty="0" err="1" smtClean="0"/>
              <a:t>Bordenav</a:t>
            </a:r>
            <a:r>
              <a:rPr lang="fr-CH" sz="2400" dirty="0" smtClean="0"/>
              <a:t> et al 2008], [Graham 2000]</a:t>
            </a:r>
          </a:p>
          <a:p>
            <a:r>
              <a:rPr lang="fr-CH" sz="2400" dirty="0" err="1" smtClean="0"/>
              <a:t>Sufficient</a:t>
            </a:r>
            <a:r>
              <a:rPr lang="fr-CH" sz="2400" dirty="0" smtClean="0"/>
              <a:t> </a:t>
            </a:r>
            <a:r>
              <a:rPr lang="fr-CH" sz="2400" dirty="0" err="1" smtClean="0"/>
              <a:t>conditon</a:t>
            </a:r>
            <a:r>
              <a:rPr lang="fr-CH" sz="2400" dirty="0" smtClean="0"/>
              <a:t> </a:t>
            </a:r>
            <a:r>
              <a:rPr lang="fr-CH" sz="2400" dirty="0" err="1" smtClean="0"/>
              <a:t>verifiable</a:t>
            </a:r>
            <a:r>
              <a:rPr lang="fr-CH" sz="2400" dirty="0" smtClean="0"/>
              <a:t> by inspection: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Example</a:t>
            </a:r>
            <a:r>
              <a:rPr lang="fr-CH" sz="2400" dirty="0" smtClean="0"/>
              <a:t>: I(N) = 1/N</a:t>
            </a:r>
            <a:br>
              <a:rPr lang="fr-CH" sz="2400" dirty="0" smtClean="0"/>
            </a:br>
            <a:r>
              <a:rPr lang="fr-CH" sz="2400" dirty="0" smtClean="0"/>
              <a:t>Second moment of </a:t>
            </a:r>
            <a:r>
              <a:rPr lang="fr-CH" sz="2400" dirty="0" err="1" smtClean="0"/>
              <a:t>number</a:t>
            </a:r>
            <a:r>
              <a:rPr lang="fr-CH" sz="2400" dirty="0" smtClean="0"/>
              <a:t> of </a:t>
            </a:r>
            <a:r>
              <a:rPr lang="fr-CH" sz="2400" dirty="0" err="1" smtClean="0"/>
              <a:t>objects</a:t>
            </a:r>
            <a:r>
              <a:rPr lang="fr-CH" sz="2400" dirty="0" smtClean="0"/>
              <a:t>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sz="2400" dirty="0" err="1" smtClean="0"/>
              <a:t>affected</a:t>
            </a:r>
            <a:r>
              <a:rPr lang="fr-CH" sz="2400" dirty="0" smtClean="0"/>
              <a:t> in one </a:t>
            </a:r>
            <a:r>
              <a:rPr lang="fr-CH" sz="2400" dirty="0" err="1" smtClean="0"/>
              <a:t>timeslot</a:t>
            </a:r>
            <a:r>
              <a:rPr lang="fr-CH" sz="2400" dirty="0" smtClean="0"/>
              <a:t> = o(N)</a:t>
            </a:r>
          </a:p>
          <a:p>
            <a:r>
              <a:rPr lang="fr-CH" sz="2400" dirty="0" err="1" smtClean="0"/>
              <a:t>Similar</a:t>
            </a:r>
            <a:r>
              <a:rPr lang="fr-CH" sz="2400" dirty="0" smtClean="0"/>
              <a:t> </a:t>
            </a:r>
            <a:r>
              <a:rPr lang="fr-CH" sz="2400" dirty="0" err="1" smtClean="0"/>
              <a:t>result</a:t>
            </a:r>
            <a:r>
              <a:rPr lang="fr-CH" sz="2400" dirty="0" smtClean="0"/>
              <a:t> </a:t>
            </a:r>
            <a:r>
              <a:rPr lang="fr-CH" sz="2400" dirty="0" err="1" smtClean="0"/>
              <a:t>when</a:t>
            </a:r>
            <a:r>
              <a:rPr lang="fr-CH" sz="2400" dirty="0" smtClean="0"/>
              <a:t>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discrete</a:t>
            </a:r>
            <a:r>
              <a:rPr lang="fr-CH" sz="2400" dirty="0" smtClean="0"/>
              <a:t> time </a:t>
            </a:r>
            <a:br>
              <a:rPr lang="fr-CH" sz="2400" dirty="0" smtClean="0"/>
            </a:br>
            <a:r>
              <a:rPr lang="fr-CH" sz="2400" dirty="0" smtClean="0"/>
              <a:t>[Le Boudec et al 2007]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b="36950"/>
          <a:stretch>
            <a:fillRect/>
          </a:stretch>
        </p:blipFill>
        <p:spPr bwMode="auto">
          <a:xfrm>
            <a:off x="605118" y="1963271"/>
            <a:ext cx="7067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3842</TotalTime>
  <Words>658</Words>
  <Application>Microsoft Office PowerPoint</Application>
  <PresentationFormat>On-screen Show (4:3)</PresentationFormat>
  <Paragraphs>208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tcp</vt:lpstr>
      <vt:lpstr>Mean Field for Markov Decision Processes: from Discrete to Continuous Optimization</vt:lpstr>
      <vt:lpstr>Contents</vt:lpstr>
      <vt:lpstr>Mean Field Interaction Model</vt:lpstr>
      <vt:lpstr>Mean Field Interaction Model</vt:lpstr>
      <vt:lpstr>Mean Field Interaction Model</vt:lpstr>
      <vt:lpstr>Intensity I(N)</vt:lpstr>
      <vt:lpstr>Virus Infection [Khouzani 2010]</vt:lpstr>
      <vt:lpstr>The Mean Field Limit</vt:lpstr>
      <vt:lpstr>Sufficient Conditions for Convergence</vt:lpstr>
      <vt:lpstr>The Importance of Being Spatial</vt:lpstr>
      <vt:lpstr>Mean Field Interaction Model with Central Control</vt:lpstr>
      <vt:lpstr>Markov Decision Process</vt:lpstr>
      <vt:lpstr>Example</vt:lpstr>
      <vt:lpstr>Optimal Control</vt:lpstr>
      <vt:lpstr>Can We Replace MDP By Mean Field Limit ?</vt:lpstr>
      <vt:lpstr>Controlled ODE</vt:lpstr>
      <vt:lpstr>Optimal Control for Fluid Limit</vt:lpstr>
      <vt:lpstr>Convergence,  Asymptotically Optimal policy</vt:lpstr>
      <vt:lpstr>Convergence Theorem</vt:lpstr>
      <vt:lpstr>Convergence Theorem</vt:lpstr>
      <vt:lpstr>Asymptotically Optimal Policy</vt:lpstr>
      <vt:lpstr>PowerPoint Presentation</vt:lpstr>
      <vt:lpstr>Conclusions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536</cp:revision>
  <cp:lastPrinted>1601-01-01T00:00:00Z</cp:lastPrinted>
  <dcterms:created xsi:type="dcterms:W3CDTF">1601-01-01T00:00:00Z</dcterms:created>
  <dcterms:modified xsi:type="dcterms:W3CDTF">2011-07-21T08:31:10Z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