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332" r:id="rId3"/>
    <p:sldId id="269" r:id="rId4"/>
    <p:sldId id="334" r:id="rId5"/>
    <p:sldId id="320" r:id="rId6"/>
    <p:sldId id="343" r:id="rId7"/>
    <p:sldId id="344" r:id="rId8"/>
    <p:sldId id="345" r:id="rId9"/>
    <p:sldId id="324" r:id="rId10"/>
    <p:sldId id="325" r:id="rId11"/>
    <p:sldId id="331" r:id="rId12"/>
    <p:sldId id="326" r:id="rId13"/>
    <p:sldId id="341" r:id="rId14"/>
    <p:sldId id="337" r:id="rId15"/>
    <p:sldId id="329" r:id="rId16"/>
    <p:sldId id="338" r:id="rId17"/>
    <p:sldId id="330" r:id="rId18"/>
    <p:sldId id="346" r:id="rId19"/>
  </p:sldIdLst>
  <p:sldSz cx="9144000" cy="6858000" type="screen4x3"/>
  <p:notesSz cx="7099300" cy="10234613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lang="en-US" sz="2000" noProof="0" dirty="0" smtClean="0">
                <a:solidFill>
                  <a:srgbClr val="2A2A2A"/>
                </a:solidFill>
                <a:latin typeface="Trebuchet MS" pitchFamily="34" charset="0"/>
              </a:defRPr>
            </a:lvl1pPr>
            <a:lvl2pPr marL="266700" indent="-266700">
              <a:defRPr>
                <a:solidFill>
                  <a:srgbClr val="2A2A2A"/>
                </a:solidFill>
              </a:defRPr>
            </a:lvl2pPr>
            <a:lvl3pPr marL="542925" indent="-276225">
              <a:defRPr>
                <a:solidFill>
                  <a:srgbClr val="2A2A2A"/>
                </a:solidFill>
              </a:defRPr>
            </a:lvl3pPr>
            <a:lvl4pPr marL="809625" indent="-266700">
              <a:defRPr>
                <a:solidFill>
                  <a:srgbClr val="2A2A2A"/>
                </a:solidFill>
              </a:defRPr>
            </a:lvl4pPr>
            <a:lvl5pPr marL="1076325" indent="-266700">
              <a:defRPr>
                <a:solidFill>
                  <a:srgbClr val="2A2A2A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295275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270EAF-BFA1-4AD6-9D81-4359FAD1F3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381000" y="76200"/>
            <a:ext cx="8597900" cy="638156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868BF4FB-D2DA-4968-8169-D8CB49D7FB91}" type="datetime1">
              <a:rPr lang="en-US" smtClean="0"/>
              <a:pPr/>
              <a:t>5/26/2011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3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png"/><Relationship Id="rId5" Type="http://schemas.openxmlformats.org/officeDocument/2006/relationships/image" Target="../media/image26.wmf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4.xml"/><Relationship Id="rId21" Type="http://schemas.openxmlformats.org/officeDocument/2006/relationships/image" Target="../media/image25.gif"/><Relationship Id="rId7" Type="http://schemas.openxmlformats.org/officeDocument/2006/relationships/tags" Target="../tags/tag8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5.png"/><Relationship Id="rId5" Type="http://schemas.openxmlformats.org/officeDocument/2006/relationships/tags" Target="../tags/tag6.xml"/><Relationship Id="rId15" Type="http://schemas.openxmlformats.org/officeDocument/2006/relationships/image" Target="../media/image19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23.jpe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27.png"/><Relationship Id="rId18" Type="http://schemas.openxmlformats.org/officeDocument/2006/relationships/image" Target="../media/image5.wmf"/><Relationship Id="rId3" Type="http://schemas.openxmlformats.org/officeDocument/2006/relationships/tags" Target="../tags/tag12.xml"/><Relationship Id="rId21" Type="http://schemas.openxmlformats.org/officeDocument/2006/relationships/image" Target="../media/image33.png"/><Relationship Id="rId7" Type="http://schemas.openxmlformats.org/officeDocument/2006/relationships/tags" Target="../tags/tag16.xml"/><Relationship Id="rId12" Type="http://schemas.openxmlformats.org/officeDocument/2006/relationships/image" Target="../media/image26.wmf"/><Relationship Id="rId17" Type="http://schemas.openxmlformats.org/officeDocument/2006/relationships/image" Target="../media/image31.png"/><Relationship Id="rId25" Type="http://schemas.openxmlformats.org/officeDocument/2006/relationships/image" Target="../media/image36.png"/><Relationship Id="rId2" Type="http://schemas.openxmlformats.org/officeDocument/2006/relationships/tags" Target="../tags/tag11.xml"/><Relationship Id="rId16" Type="http://schemas.openxmlformats.org/officeDocument/2006/relationships/image" Target="../media/image30.png"/><Relationship Id="rId20" Type="http://schemas.openxmlformats.org/officeDocument/2006/relationships/image" Target="../media/image6.wmf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35.png"/><Relationship Id="rId5" Type="http://schemas.openxmlformats.org/officeDocument/2006/relationships/tags" Target="../tags/tag14.xml"/><Relationship Id="rId15" Type="http://schemas.openxmlformats.org/officeDocument/2006/relationships/image" Target="../media/image29.png"/><Relationship Id="rId23" Type="http://schemas.openxmlformats.org/officeDocument/2006/relationships/image" Target="../media/image34.png"/><Relationship Id="rId10" Type="http://schemas.openxmlformats.org/officeDocument/2006/relationships/tags" Target="../tags/tag19.xml"/><Relationship Id="rId19" Type="http://schemas.openxmlformats.org/officeDocument/2006/relationships/image" Target="../media/image32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8.png"/><Relationship Id="rId22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25.xml"/><Relationship Id="rId21" Type="http://schemas.openxmlformats.org/officeDocument/2006/relationships/image" Target="../media/image46.png"/><Relationship Id="rId7" Type="http://schemas.openxmlformats.org/officeDocument/2006/relationships/tags" Target="../tags/tag29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24.xml"/><Relationship Id="rId16" Type="http://schemas.openxmlformats.org/officeDocument/2006/relationships/image" Target="../media/image43.png"/><Relationship Id="rId20" Type="http://schemas.openxmlformats.org/officeDocument/2006/relationships/image" Target="../media/image7.wmf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5.wmf"/><Relationship Id="rId5" Type="http://schemas.openxmlformats.org/officeDocument/2006/relationships/tags" Target="../tags/tag27.xml"/><Relationship Id="rId15" Type="http://schemas.openxmlformats.org/officeDocument/2006/relationships/image" Target="../media/image42.png"/><Relationship Id="rId10" Type="http://schemas.openxmlformats.org/officeDocument/2006/relationships/image" Target="../media/image26.wmf"/><Relationship Id="rId19" Type="http://schemas.openxmlformats.org/officeDocument/2006/relationships/image" Target="../media/image6.wmf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sz="4000" dirty="0" err="1" smtClean="0"/>
              <a:t>Satisfiability</a:t>
            </a:r>
            <a:r>
              <a:rPr lang="en-US" sz="4000" dirty="0" smtClean="0"/>
              <a:t> of Elastic Demand in the smart grid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19400"/>
            <a:ext cx="7772400" cy="1219200"/>
          </a:xfrm>
        </p:spPr>
        <p:txBody>
          <a:bodyPr/>
          <a:lstStyle/>
          <a:p>
            <a:pPr algn="r" eaLnBrk="1" hangingPunct="1"/>
            <a:r>
              <a:rPr lang="en-US" dirty="0" smtClean="0"/>
              <a:t>Jean-Yves Le Boudec,</a:t>
            </a:r>
          </a:p>
          <a:p>
            <a:pPr algn="r" eaLnBrk="1" hangingPunct="1"/>
            <a:r>
              <a:rPr lang="en-US" dirty="0" smtClean="0"/>
              <a:t>Dan-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 err="1" smtClean="0"/>
              <a:t>Tomozei</a:t>
            </a:r>
            <a:endParaRPr lang="en-US" dirty="0" smtClean="0"/>
          </a:p>
          <a:p>
            <a:pPr algn="r" eaLnBrk="1" hangingPunct="1"/>
            <a:r>
              <a:rPr lang="en-US" dirty="0" smtClean="0"/>
              <a:t>EPFL</a:t>
            </a:r>
          </a:p>
          <a:p>
            <a:pPr algn="r" eaLnBrk="1" hangingPunct="1"/>
            <a:r>
              <a:rPr lang="en-US" dirty="0" smtClean="0"/>
              <a:t>May 26, 2011 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" name="Picture 4" descr="epfl_log_rvb-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4267200"/>
            <a:ext cx="1421628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Threshold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Policies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352925" cy="2514600"/>
          </a:xfrm>
        </p:spPr>
        <p:txBody>
          <a:bodyPr/>
          <a:lstStyle/>
          <a:p>
            <a:pPr>
              <a:buNone/>
            </a:pP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supply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adjusted</a:t>
            </a:r>
            <a:r>
              <a:rPr lang="fr-CH" dirty="0" smtClean="0"/>
              <a:t> to </a:t>
            </a: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 </a:t>
            </a:r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r>
              <a:rPr lang="fr-CH" dirty="0" smtClean="0"/>
              <a:t>R(t) := </a:t>
            </a:r>
            <a:r>
              <a:rPr lang="fr-CH" dirty="0" err="1" smtClean="0"/>
              <a:t>reserve</a:t>
            </a:r>
            <a:r>
              <a:rPr lang="fr-CH" dirty="0" smtClean="0"/>
              <a:t> = </a:t>
            </a:r>
            <a:r>
              <a:rPr lang="fr-CH" dirty="0" err="1" smtClean="0"/>
              <a:t>excess</a:t>
            </a:r>
            <a:r>
              <a:rPr lang="fr-CH" dirty="0" smtClean="0"/>
              <a:t> of </a:t>
            </a:r>
            <a:r>
              <a:rPr lang="fr-CH" dirty="0" err="1" smtClean="0"/>
              <a:t>demand</a:t>
            </a:r>
            <a:r>
              <a:rPr lang="fr-CH" dirty="0" smtClean="0"/>
              <a:t> over </a:t>
            </a:r>
            <a:r>
              <a:rPr lang="fr-CH" dirty="0" err="1" smtClean="0"/>
              <a:t>supply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r="25538" b="-83"/>
          <a:stretch>
            <a:fillRect/>
          </a:stretch>
        </p:blipFill>
        <p:spPr bwMode="auto">
          <a:xfrm>
            <a:off x="304800" y="2514600"/>
            <a:ext cx="2886635" cy="67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2914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905000" y="3733800"/>
            <a:ext cx="6477000" cy="29464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</a:t>
            </a:r>
            <a:r>
              <a:rPr kumimoji="0" lang="fr-CH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policy</a:t>
            </a:r>
            <a:r>
              <a:rPr kumimoji="0" lang="fr-CH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R(t) &lt; r*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supply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possible (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considering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ramp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 R(t)=r*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671513"/>
            <a:ext cx="57150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 rot="16200000" flipV="1">
            <a:off x="3547069" y="3004457"/>
            <a:ext cx="4381082" cy="40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5515492" y="440844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kern="0" dirty="0" smtClean="0">
                <a:solidFill>
                  <a:srgbClr val="FF0000"/>
                </a:solidFill>
              </a:rPr>
              <a:t>r*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Findings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If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el-GR" dirty="0" smtClean="0"/>
              <a:t>μ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positive, system </a:t>
            </a:r>
            <a:r>
              <a:rPr lang="fr-CH" dirty="0" err="1" smtClean="0"/>
              <a:t>is</a:t>
            </a:r>
            <a:r>
              <a:rPr lang="fr-CH" dirty="0" smtClean="0"/>
              <a:t> stable (</a:t>
            </a:r>
            <a:r>
              <a:rPr lang="fr-CH" dirty="0" err="1" smtClean="0"/>
              <a:t>ergodic</a:t>
            </a:r>
            <a:r>
              <a:rPr lang="fr-CH" dirty="0" smtClean="0"/>
              <a:t>, positive </a:t>
            </a:r>
            <a:r>
              <a:rPr lang="fr-CH" dirty="0" err="1" smtClean="0"/>
              <a:t>recurrent</a:t>
            </a:r>
            <a:r>
              <a:rPr lang="fr-CH" dirty="0" smtClean="0"/>
              <a:t> Markov </a:t>
            </a:r>
            <a:r>
              <a:rPr lang="fr-CH" dirty="0" err="1" smtClean="0"/>
              <a:t>chain</a:t>
            </a:r>
            <a:r>
              <a:rPr lang="fr-CH" dirty="0" smtClean="0"/>
              <a:t>)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r>
              <a:rPr lang="fr-CH" dirty="0" smtClean="0"/>
              <a:t> r*</a:t>
            </a:r>
          </a:p>
          <a:p>
            <a:endParaRPr lang="fr-CH" dirty="0" smtClean="0"/>
          </a:p>
          <a:p>
            <a:r>
              <a:rPr lang="fr-CH" dirty="0" smtClean="0"/>
              <a:t>If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negative</a:t>
            </a:r>
            <a:r>
              <a:rPr lang="fr-CH" dirty="0" smtClean="0"/>
              <a:t>, system </a:t>
            </a:r>
            <a:r>
              <a:rPr lang="fr-CH" dirty="0" err="1" smtClean="0"/>
              <a:t>unstable</a:t>
            </a:r>
            <a:r>
              <a:rPr lang="fr-CH" dirty="0" smtClean="0"/>
              <a:t> 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r>
              <a:rPr lang="fr-CH" dirty="0" smtClean="0"/>
              <a:t> r*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1168400"/>
            <a:ext cx="4352925" cy="5689600"/>
          </a:xfrm>
        </p:spPr>
        <p:txBody>
          <a:bodyPr/>
          <a:lstStyle/>
          <a:p>
            <a:r>
              <a:rPr lang="fr-CH" dirty="0" smtClean="0"/>
              <a:t>Delay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  <a:r>
              <a:rPr lang="fr-CH" dirty="0" err="1" smtClean="0"/>
              <a:t>play</a:t>
            </a:r>
            <a:r>
              <a:rPr lang="fr-CH" dirty="0" smtClean="0"/>
              <a:t> a </a:t>
            </a:r>
            <a:r>
              <a:rPr lang="fr-CH" dirty="0" err="1" smtClean="0"/>
              <a:t>role</a:t>
            </a:r>
            <a:r>
              <a:rPr lang="fr-CH" dirty="0" smtClean="0"/>
              <a:t> in  </a:t>
            </a:r>
            <a:r>
              <a:rPr lang="fr-CH" dirty="0" err="1" smtClean="0"/>
              <a:t>stability</a:t>
            </a:r>
            <a:endParaRPr lang="fr-CH" dirty="0" smtClean="0"/>
          </a:p>
          <a:p>
            <a:r>
              <a:rPr lang="fr-CH" dirty="0" err="1" smtClean="0"/>
              <a:t>Nor</a:t>
            </a:r>
            <a:r>
              <a:rPr lang="fr-CH" dirty="0" smtClean="0"/>
              <a:t> do </a:t>
            </a:r>
            <a:r>
              <a:rPr lang="fr-CH" dirty="0" err="1" smtClean="0"/>
              <a:t>ramp</a:t>
            </a:r>
            <a:r>
              <a:rPr lang="fr-CH" dirty="0" smtClean="0"/>
              <a:t>-up / </a:t>
            </a:r>
            <a:r>
              <a:rPr lang="fr-CH" dirty="0" err="1" smtClean="0"/>
              <a:t>ramp</a:t>
            </a:r>
            <a:r>
              <a:rPr lang="fr-CH" dirty="0" smtClean="0"/>
              <a:t> down </a:t>
            </a:r>
            <a:r>
              <a:rPr lang="fr-CH" dirty="0" err="1" smtClean="0"/>
              <a:t>constraints</a:t>
            </a:r>
            <a:r>
              <a:rPr lang="fr-CH" dirty="0" smtClean="0"/>
              <a:t> or size of </a:t>
            </a:r>
            <a:r>
              <a:rPr lang="fr-CH" dirty="0" err="1" smtClean="0"/>
              <a:t>reserve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4" name="Picture 53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3876" y="3165231"/>
            <a:ext cx="3985543" cy="3485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785793"/>
            <a:ext cx="6130781" cy="582183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1:</a:t>
            </a:r>
            <a:r>
              <a:rPr lang="fr-FR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Positive </a:t>
            </a:r>
            <a:r>
              <a:rPr lang="fr-FR" sz="2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evaporation</a:t>
            </a:r>
            <a:endParaRPr lang="fr-FR" sz="2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Postponing a task = discount</a:t>
            </a:r>
          </a:p>
          <a:p>
            <a:pPr lvl="1"/>
            <a:endParaRPr lang="en-US" sz="2300" dirty="0" smtClean="0"/>
          </a:p>
          <a:p>
            <a:r>
              <a:rPr lang="en-US" sz="3100" b="1" dirty="0" smtClean="0">
                <a:latin typeface="+mn-lt"/>
              </a:rPr>
              <a:t>Theorem 1</a:t>
            </a:r>
            <a:r>
              <a:rPr lang="en-US" sz="3100" dirty="0" smtClean="0">
                <a:latin typeface="+mn-lt"/>
              </a:rPr>
              <a:t>: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Markov chain </a:t>
            </a:r>
            <a:r>
              <a:rPr lang="en-US" sz="3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(R,Z)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is Harris recurrent and </a:t>
            </a:r>
            <a:r>
              <a:rPr lang="en-US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ergodic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It converges to the unique steady state probability distribution, for </a:t>
            </a:r>
            <a:r>
              <a:rPr lang="en-US" sz="3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any threshold and any strictly positive ramp-up constraint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b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/>
            </a:r>
            <a:b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endParaRPr lang="en-US" sz="29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/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2: Negative evaporation</a:t>
            </a:r>
          </a:p>
          <a:p>
            <a:pPr lvl="2">
              <a:buNone/>
            </a:pPr>
            <a:r>
              <a:rPr lang="en-US" sz="2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Postponing a task = penalty</a:t>
            </a:r>
          </a:p>
          <a:p>
            <a:endParaRPr lang="en-US" sz="31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Theorem </a:t>
            </a:r>
            <a:r>
              <a:rPr 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Markov chain </a:t>
            </a:r>
            <a:r>
              <a:rPr lang="en-US" sz="3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(R,Z)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is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non-positive, for </a:t>
            </a:r>
            <a:r>
              <a:rPr lang="en-US" sz="3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any threshold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</a:p>
          <a:p>
            <a:endParaRPr lang="fr-CH" sz="3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fr-CH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  <a:r>
              <a:rPr lang="fr-CH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Method</a:t>
            </a:r>
            <a:r>
              <a:rPr lang="fr-CH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of Proof: </a:t>
            </a:r>
            <a:r>
              <a:rPr lang="fr-CH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quadratic</a:t>
            </a:r>
            <a:r>
              <a:rPr lang="fr-CH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fr-CH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Lyapunov</a:t>
            </a:r>
            <a:r>
              <a:rPr lang="fr-CH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(case 1) or </a:t>
            </a:r>
            <a:r>
              <a:rPr lang="fr-CH" sz="3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logarithmic</a:t>
            </a:r>
            <a:r>
              <a:rPr lang="fr-CH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L. (case 2)</a:t>
            </a:r>
            <a:endParaRPr lang="en-US" sz="31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09633" y="6422572"/>
            <a:ext cx="483158" cy="304800"/>
          </a:xfrm>
        </p:spPr>
        <p:txBody>
          <a:bodyPr/>
          <a:lstStyle/>
          <a:p>
            <a:fld id="{0E270EAF-BFA1-4AD6-9D81-4359FAD1F312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Findings</a:t>
            </a:r>
            <a:endParaRPr lang="fr-FR" dirty="0"/>
          </a:p>
        </p:txBody>
      </p:sp>
      <p:pic>
        <p:nvPicPr>
          <p:cNvPr id="8" name="Picture 11" descr="C:\Users\tomozei\AppData\Local\Microsoft\Windows\Temporary Internet Files\Content.IE5\AY4E44VB\MC90038945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64" y="2159346"/>
            <a:ext cx="638639" cy="637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20272" y="2771912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Backlogged 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739" y="3082929"/>
            <a:ext cx="309372" cy="178689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 bwMode="auto">
          <a:xfrm>
            <a:off x="7707739" y="1625532"/>
            <a:ext cx="280690" cy="531665"/>
          </a:xfrm>
          <a:prstGeom prst="up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2336" y="11247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Evaporation</a:t>
            </a:r>
            <a:endParaRPr lang="fr-CH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23" y="1409295"/>
            <a:ext cx="421386" cy="1786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Evaporation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Evaporation = </a:t>
            </a:r>
            <a:r>
              <a:rPr lang="fr-CH" dirty="0" err="1" smtClean="0"/>
              <a:t>dropped</a:t>
            </a:r>
            <a:r>
              <a:rPr lang="fr-CH" dirty="0" smtClean="0"/>
              <a:t> fraction of </a:t>
            </a:r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endParaRPr lang="fr-CH" dirty="0" smtClean="0"/>
          </a:p>
          <a:p>
            <a:r>
              <a:rPr lang="fr-CH" i="1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means</a:t>
            </a:r>
            <a:r>
              <a:rPr lang="fr-CH" dirty="0" smtClean="0"/>
              <a:t>: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 </a:t>
            </a:r>
            <a:r>
              <a:rPr lang="fr-CH" dirty="0" err="1" smtClean="0"/>
              <a:t>delaying</a:t>
            </a:r>
            <a:r>
              <a:rPr lang="fr-CH" dirty="0" smtClean="0"/>
              <a:t> a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the </a:t>
            </a:r>
            <a:r>
              <a:rPr lang="fr-CH" i="1" dirty="0" err="1" smtClean="0"/>
              <a:t>returning</a:t>
            </a:r>
            <a:r>
              <a:rPr lang="fr-CH" i="1" dirty="0" smtClean="0"/>
              <a:t> </a:t>
            </a:r>
            <a:r>
              <a:rPr lang="fr-CH" i="1" dirty="0" err="1" smtClean="0"/>
              <a:t>demand</a:t>
            </a:r>
            <a:r>
              <a:rPr lang="fr-CH" i="1" dirty="0" smtClean="0"/>
              <a:t> </a:t>
            </a:r>
            <a:r>
              <a:rPr lang="fr-CH" dirty="0" err="1" smtClean="0"/>
              <a:t>larger</a:t>
            </a:r>
            <a:r>
              <a:rPr lang="fr-CH" dirty="0" smtClean="0"/>
              <a:t> </a:t>
            </a:r>
            <a:r>
              <a:rPr lang="fr-CH" dirty="0" err="1" smtClean="0"/>
              <a:t>than</a:t>
            </a:r>
            <a:r>
              <a:rPr lang="fr-CH" dirty="0" smtClean="0"/>
              <a:t> the original one</a:t>
            </a:r>
          </a:p>
          <a:p>
            <a:endParaRPr lang="fr-CH" dirty="0" smtClean="0"/>
          </a:p>
          <a:p>
            <a:r>
              <a:rPr lang="fr-CH" dirty="0" err="1" smtClean="0"/>
              <a:t>Could</a:t>
            </a:r>
            <a:r>
              <a:rPr lang="fr-CH" dirty="0" smtClean="0"/>
              <a:t>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happen</a:t>
            </a:r>
            <a:r>
              <a:rPr lang="fr-CH" dirty="0" smtClean="0"/>
              <a:t> ?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Does</a:t>
            </a:r>
            <a:r>
              <a:rPr lang="fr-CH" dirty="0" smtClean="0"/>
              <a:t> </a:t>
            </a:r>
            <a:r>
              <a:rPr lang="fr-CH" dirty="0" err="1" smtClean="0"/>
              <a:t>letting</a:t>
            </a:r>
            <a:r>
              <a:rPr lang="fr-CH" dirty="0" smtClean="0"/>
              <a:t> </a:t>
            </a:r>
            <a:r>
              <a:rPr lang="fr-CH" dirty="0" err="1" smtClean="0"/>
              <a:t>your</a:t>
            </a:r>
            <a:r>
              <a:rPr lang="fr-CH" dirty="0" smtClean="0"/>
              <a:t> house cool down </a:t>
            </a:r>
            <a:r>
              <a:rPr lang="fr-CH" dirty="0" err="1" smtClean="0"/>
              <a:t>now</a:t>
            </a:r>
            <a:r>
              <a:rPr lang="fr-CH" dirty="0" smtClean="0"/>
              <a:t> </a:t>
            </a:r>
            <a:r>
              <a:rPr lang="fr-CH" dirty="0" err="1" smtClean="0"/>
              <a:t>implies</a:t>
            </a:r>
            <a:r>
              <a:rPr lang="fr-CH" dirty="0" smtClean="0"/>
              <a:t> </a:t>
            </a:r>
            <a:r>
              <a:rPr lang="fr-CH" dirty="0" err="1" smtClean="0"/>
              <a:t>spending</a:t>
            </a:r>
            <a:r>
              <a:rPr lang="fr-CH" dirty="0" smtClean="0"/>
              <a:t> more </a:t>
            </a:r>
            <a:r>
              <a:rPr lang="fr-CH" dirty="0" err="1" smtClean="0"/>
              <a:t>heat</a:t>
            </a:r>
            <a:r>
              <a:rPr lang="fr-CH" dirty="0" smtClean="0"/>
              <a:t> </a:t>
            </a:r>
            <a:r>
              <a:rPr lang="fr-CH" dirty="0" err="1" smtClean="0"/>
              <a:t>later</a:t>
            </a:r>
            <a:r>
              <a:rPr lang="fr-CH" dirty="0" smtClean="0"/>
              <a:t> ? (vs </a:t>
            </a:r>
            <a:r>
              <a:rPr lang="fr-CH" dirty="0" err="1" smtClean="0"/>
              <a:t>keeping</a:t>
            </a:r>
            <a:r>
              <a:rPr lang="fr-CH" dirty="0" smtClean="0"/>
              <a:t> constant </a:t>
            </a:r>
            <a:r>
              <a:rPr lang="fr-CH" dirty="0" err="1" smtClean="0"/>
              <a:t>temperature</a:t>
            </a:r>
            <a:r>
              <a:rPr lang="fr-CH" dirty="0" smtClean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83125" y="4772967"/>
            <a:ext cx="4352925" cy="1969146"/>
          </a:xfrm>
        </p:spPr>
        <p:txBody>
          <a:bodyPr/>
          <a:lstStyle/>
          <a:p>
            <a:r>
              <a:rPr lang="fr-CH" dirty="0" smtClean="0"/>
              <a:t>Do not confuse </a:t>
            </a:r>
            <a:r>
              <a:rPr lang="fr-CH" dirty="0" err="1" smtClean="0"/>
              <a:t>with</a:t>
            </a:r>
            <a:r>
              <a:rPr lang="fr-CH" dirty="0" smtClean="0"/>
              <a:t> the </a:t>
            </a:r>
            <a:r>
              <a:rPr lang="fr-CH" dirty="0" err="1" smtClean="0"/>
              <a:t>sum</a:t>
            </a:r>
            <a:r>
              <a:rPr lang="fr-CH" dirty="0" smtClean="0"/>
              <a:t> of </a:t>
            </a:r>
            <a:r>
              <a:rPr lang="fr-CH" dirty="0" err="1" smtClean="0"/>
              <a:t>returning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+ </a:t>
            </a:r>
            <a:r>
              <a:rPr lang="fr-CH" dirty="0" err="1" smtClean="0"/>
              <a:t>current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always</a:t>
            </a:r>
            <a:r>
              <a:rPr lang="fr-CH" dirty="0" smtClean="0"/>
              <a:t> </a:t>
            </a:r>
            <a:r>
              <a:rPr lang="fr-CH" dirty="0" err="1" smtClean="0"/>
              <a:t>larger</a:t>
            </a:r>
            <a:r>
              <a:rPr lang="fr-CH" dirty="0" smtClean="0"/>
              <a:t> </a:t>
            </a:r>
            <a:r>
              <a:rPr lang="fr-CH" dirty="0" err="1" smtClean="0"/>
              <a:t>than</a:t>
            </a:r>
            <a:r>
              <a:rPr lang="fr-CH" dirty="0" smtClean="0"/>
              <a:t> </a:t>
            </a:r>
            <a:r>
              <a:rPr lang="fr-CH" dirty="0" err="1" smtClean="0"/>
              <a:t>current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6632" y="1034981"/>
            <a:ext cx="3985543" cy="3485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Evaporation: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Appliances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813917"/>
            <a:ext cx="5296852" cy="5928196"/>
          </a:xfrm>
        </p:spPr>
        <p:txBody>
          <a:bodyPr/>
          <a:lstStyle/>
          <a:p>
            <a:r>
              <a:rPr lang="fr-CH" dirty="0" smtClean="0"/>
              <a:t>Assume the house model of [</a:t>
            </a:r>
            <a:r>
              <a:rPr lang="fr-CH" dirty="0" err="1" smtClean="0"/>
              <a:t>MacKay</a:t>
            </a:r>
            <a:r>
              <a:rPr lang="fr-CH" dirty="0" smtClean="0"/>
              <a:t> 2009]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 err="1" smtClean="0"/>
              <a:t>then</a:t>
            </a:r>
            <a:r>
              <a:rPr lang="fr-CH" b="1" dirty="0" smtClean="0"/>
              <a:t> </a:t>
            </a:r>
            <a:r>
              <a:rPr lang="fr-CH" b="1" i="1" dirty="0" smtClean="0"/>
              <a:t> </a:t>
            </a:r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less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If </a:t>
            </a:r>
            <a:r>
              <a:rPr lang="fr-CH" dirty="0" err="1" smtClean="0"/>
              <a:t>heat</a:t>
            </a:r>
            <a:r>
              <a:rPr lang="fr-CH" dirty="0" smtClean="0"/>
              <a:t> = </a:t>
            </a:r>
            <a:r>
              <a:rPr lang="fr-CH" dirty="0" err="1" smtClean="0"/>
              <a:t>energy</a:t>
            </a:r>
            <a:r>
              <a:rPr lang="fr-CH" dirty="0" smtClean="0"/>
              <a:t>, </a:t>
            </a:r>
            <a:r>
              <a:rPr lang="fr-CH" dirty="0" err="1" smtClean="0"/>
              <a:t>then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positive.</a:t>
            </a:r>
          </a:p>
          <a:p>
            <a:pPr>
              <a:buNone/>
            </a:pPr>
            <a:r>
              <a:rPr lang="fr-CH" dirty="0" smtClean="0"/>
              <a:t>	This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why</a:t>
            </a:r>
            <a:r>
              <a:rPr lang="fr-CH" dirty="0" smtClean="0"/>
              <a:t> </a:t>
            </a:r>
            <a:r>
              <a:rPr lang="fr-CH" dirty="0" err="1" smtClean="0"/>
              <a:t>Voltalis</a:t>
            </a:r>
            <a:r>
              <a:rPr lang="fr-CH" dirty="0" smtClean="0"/>
              <a:t> </a:t>
            </a:r>
            <a:r>
              <a:rPr lang="fr-CH" dirty="0" err="1" smtClean="0"/>
              <a:t>bluepod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accepted</a:t>
            </a:r>
            <a:r>
              <a:rPr lang="fr-CH" dirty="0" smtClean="0"/>
              <a:t> by </a:t>
            </a:r>
            <a:r>
              <a:rPr lang="fr-CH" dirty="0" err="1" smtClean="0"/>
              <a:t>users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If </a:t>
            </a:r>
            <a:r>
              <a:rPr lang="fr-CH" dirty="0" err="1" smtClean="0"/>
              <a:t>heat</a:t>
            </a:r>
            <a:r>
              <a:rPr lang="fr-CH" dirty="0" smtClean="0"/>
              <a:t> = </a:t>
            </a:r>
            <a:r>
              <a:rPr lang="fr-CH" dirty="0" err="1" smtClean="0"/>
              <a:t>heat</a:t>
            </a:r>
            <a:r>
              <a:rPr lang="fr-CH" dirty="0" smtClean="0"/>
              <a:t> </a:t>
            </a:r>
            <a:r>
              <a:rPr lang="fr-CH" dirty="0" err="1" smtClean="0"/>
              <a:t>pump</a:t>
            </a:r>
            <a:r>
              <a:rPr lang="fr-CH" dirty="0" smtClean="0"/>
              <a:t>, coefficient of performance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variable</a:t>
            </a:r>
            <a:br>
              <a:rPr lang="fr-CH" dirty="0" smtClean="0"/>
            </a:br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air </a:t>
            </a:r>
            <a:r>
              <a:rPr lang="fr-CH" dirty="0" err="1" smtClean="0"/>
              <a:t>heat</a:t>
            </a:r>
            <a:r>
              <a:rPr lang="fr-CH" dirty="0" smtClean="0"/>
              <a:t> </a:t>
            </a:r>
            <a:r>
              <a:rPr lang="fr-CH" dirty="0" err="1" smtClean="0"/>
              <a:t>pump</a:t>
            </a:r>
            <a:r>
              <a:rPr lang="fr-CH" dirty="0" smtClean="0"/>
              <a:t>  </a:t>
            </a:r>
            <a:r>
              <a:rPr lang="fr-CH" dirty="0" err="1" smtClean="0"/>
              <a:t>may</a:t>
            </a:r>
            <a:r>
              <a:rPr lang="fr-CH" dirty="0" smtClean="0"/>
              <a:t> have </a:t>
            </a:r>
            <a:r>
              <a:rPr lang="fr-CH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endParaRPr lang="fr-CH" dirty="0" smtClean="0"/>
          </a:p>
          <a:p>
            <a:pPr>
              <a:buNone/>
            </a:pP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1208" y="1510176"/>
            <a:ext cx="6210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406608" y="1662576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16408" y="1662576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808" y="2043576"/>
            <a:ext cx="1037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leakiness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35" y="2043576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inertia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3" y="1674244"/>
            <a:ext cx="14954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heat</a:t>
            </a:r>
            <a:r>
              <a:rPr lang="fr-CH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fr-CH" dirty="0" err="1" smtClean="0">
                <a:solidFill>
                  <a:srgbClr val="00B0F0"/>
                </a:solidFill>
                <a:latin typeface="+mj-lt"/>
              </a:rPr>
              <a:t>provided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  <a:p>
            <a:r>
              <a:rPr lang="fr-CH" dirty="0" smtClean="0">
                <a:solidFill>
                  <a:srgbClr val="00B0F0"/>
                </a:solidFill>
                <a:latin typeface="+mj-lt"/>
              </a:rPr>
              <a:t>to building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3353" y="204357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outside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9358" y="1697333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4310" y="4467225"/>
            <a:ext cx="36957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5347205" cy="5689600"/>
          </a:xfrm>
        </p:spPr>
        <p:txBody>
          <a:bodyPr/>
          <a:lstStyle/>
          <a:p>
            <a:r>
              <a:rPr lang="fr-CH" dirty="0" smtClean="0"/>
              <a:t>Thermal </a:t>
            </a:r>
            <a:r>
              <a:rPr lang="fr-CH" dirty="0" err="1" smtClean="0"/>
              <a:t>loss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non </a:t>
            </a:r>
            <a:r>
              <a:rPr lang="fr-CH" dirty="0" err="1" smtClean="0"/>
              <a:t>linear</a:t>
            </a:r>
            <a:r>
              <a:rPr lang="fr-CH" dirty="0" smtClean="0"/>
              <a:t>, </a:t>
            </a:r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loading</a:t>
            </a:r>
            <a:r>
              <a:rPr lang="fr-CH" dirty="0" smtClean="0"/>
              <a:t> causes </a:t>
            </a:r>
            <a:r>
              <a:rPr lang="fr-CH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</a:p>
          <a:p>
            <a:pPr>
              <a:buNone/>
            </a:pPr>
            <a:r>
              <a:rPr lang="fr-CH" dirty="0" smtClean="0"/>
              <a:t>	</a:t>
            </a:r>
          </a:p>
          <a:p>
            <a:pPr>
              <a:buNone/>
            </a:pPr>
            <a:r>
              <a:rPr lang="fr-CH" dirty="0" smtClean="0"/>
              <a:t>	(</a:t>
            </a:r>
            <a:r>
              <a:rPr lang="fr-CH" dirty="0" err="1" smtClean="0"/>
              <a:t>charging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higher</a:t>
            </a:r>
            <a:r>
              <a:rPr lang="fr-CH" dirty="0" smtClean="0"/>
              <a:t> </a:t>
            </a:r>
            <a:r>
              <a:rPr lang="fr-CH" dirty="0" err="1" smtClean="0"/>
              <a:t>intensity</a:t>
            </a:r>
            <a:r>
              <a:rPr lang="fr-CH" dirty="0" smtClean="0"/>
              <a:t>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5225" y="2142811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Conclusions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2362200" y="990600"/>
            <a:ext cx="4351337" cy="5689600"/>
          </a:xfrm>
        </p:spPr>
        <p:txBody>
          <a:bodyPr/>
          <a:lstStyle/>
          <a:p>
            <a:r>
              <a:rPr lang="fr-CH" dirty="0" smtClean="0"/>
              <a:t>A first model of adaptive </a:t>
            </a:r>
            <a:r>
              <a:rPr lang="fr-CH" dirty="0" err="1" smtClean="0"/>
              <a:t>appliances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volatile </a:t>
            </a:r>
            <a:r>
              <a:rPr lang="fr-CH" dirty="0" err="1" smtClean="0"/>
              <a:t>demand</a:t>
            </a:r>
            <a:r>
              <a:rPr lang="fr-CH" dirty="0" smtClean="0"/>
              <a:t> and </a:t>
            </a:r>
            <a:r>
              <a:rPr lang="fr-CH" dirty="0" err="1" smtClean="0"/>
              <a:t>supply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Suggests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system </a:t>
            </a:r>
            <a:r>
              <a:rPr lang="fr-CH" dirty="0" err="1" smtClean="0"/>
              <a:t>unstable</a:t>
            </a:r>
            <a:r>
              <a:rPr lang="fr-CH" dirty="0" smtClean="0"/>
              <a:t>, </a:t>
            </a:r>
          </a:p>
          <a:p>
            <a:pPr lvl="1"/>
            <a:r>
              <a:rPr lang="fr-CH" dirty="0" err="1" smtClean="0"/>
              <a:t>thus</a:t>
            </a:r>
            <a:r>
              <a:rPr lang="fr-CH" dirty="0" smtClean="0"/>
              <a:t> </a:t>
            </a:r>
            <a:r>
              <a:rPr lang="fr-CH" dirty="0" err="1" smtClean="0"/>
              <a:t>detailed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required</a:t>
            </a:r>
            <a:r>
              <a:rPr lang="fr-CH" dirty="0" smtClean="0"/>
              <a:t> to </a:t>
            </a:r>
            <a:r>
              <a:rPr lang="fr-CH" dirty="0" err="1" smtClean="0"/>
              <a:t>avoid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Model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used</a:t>
            </a:r>
            <a:r>
              <a:rPr lang="fr-CH" dirty="0" smtClean="0"/>
              <a:t> to </a:t>
            </a:r>
            <a:r>
              <a:rPr lang="fr-CH" dirty="0" err="1" smtClean="0"/>
              <a:t>quantify</a:t>
            </a:r>
            <a:r>
              <a:rPr lang="fr-CH" dirty="0" smtClean="0"/>
              <a:t> more </a:t>
            </a:r>
            <a:r>
              <a:rPr lang="fr-CH" dirty="0" err="1" smtClean="0"/>
              <a:t>detailed</a:t>
            </a:r>
            <a:r>
              <a:rPr lang="fr-CH" dirty="0" smtClean="0"/>
              <a:t> </a:t>
            </a:r>
            <a:r>
              <a:rPr lang="fr-CH" dirty="0" err="1" smtClean="0"/>
              <a:t>quantities</a:t>
            </a:r>
            <a:endParaRPr lang="fr-CH" dirty="0" smtClean="0"/>
          </a:p>
          <a:p>
            <a:pPr lvl="1"/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fr-CH" dirty="0" err="1" smtClean="0"/>
              <a:t>amount</a:t>
            </a:r>
            <a:r>
              <a:rPr lang="fr-CH" dirty="0" smtClean="0"/>
              <a:t> of </a:t>
            </a:r>
            <a:r>
              <a:rPr lang="fr-CH" dirty="0" err="1" smtClean="0"/>
              <a:t>backlog</a:t>
            </a:r>
            <a:r>
              <a:rPr lang="fr-CH" dirty="0" smtClean="0"/>
              <a:t>, optimal </a:t>
            </a:r>
            <a:r>
              <a:rPr lang="fr-CH" dirty="0" err="1" smtClean="0"/>
              <a:t>reserve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+mn-lt"/>
              </a:rPr>
              <a:t>[1]  Cho, </a:t>
            </a:r>
            <a:r>
              <a:rPr lang="en-US" dirty="0" err="1" smtClean="0">
                <a:latin typeface="+mn-lt"/>
              </a:rPr>
              <a:t>Meyn</a:t>
            </a:r>
            <a:r>
              <a:rPr lang="en-US" dirty="0" smtClean="0">
                <a:latin typeface="+mn-lt"/>
              </a:rPr>
              <a:t> – </a:t>
            </a:r>
            <a:r>
              <a:rPr lang="en-US" i="1" dirty="0" smtClean="0">
                <a:latin typeface="+mn-lt"/>
              </a:rPr>
              <a:t>Efficiency and marginal cost pricing in dynamic competitive markets with friction</a:t>
            </a:r>
            <a:endParaRPr lang="en-US" dirty="0" smtClean="0">
              <a:latin typeface="+mn-lt"/>
            </a:endParaRPr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[2]  </a:t>
            </a:r>
            <a:r>
              <a:rPr lang="en-US" dirty="0" err="1">
                <a:latin typeface="+mn-lt"/>
              </a:rPr>
              <a:t>Papavasiliou</a:t>
            </a:r>
            <a:r>
              <a:rPr lang="en-US" dirty="0">
                <a:latin typeface="+mn-lt"/>
              </a:rPr>
              <a:t>, Oren - </a:t>
            </a:r>
            <a:r>
              <a:rPr lang="en-US" i="1" dirty="0">
                <a:latin typeface="+mn-lt"/>
              </a:rPr>
              <a:t>Integration of Contracted Renewable Energy and Spot Market Supply to Serve Flexible </a:t>
            </a:r>
            <a:r>
              <a:rPr lang="en-US" i="1" dirty="0" smtClean="0">
                <a:latin typeface="+mn-lt"/>
              </a:rPr>
              <a:t>Loads</a:t>
            </a:r>
            <a:br>
              <a:rPr lang="en-US" i="1" dirty="0" smtClean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[3]  </a:t>
            </a:r>
            <a:r>
              <a:rPr lang="en-US" dirty="0">
                <a:latin typeface="+mn-lt"/>
              </a:rPr>
              <a:t>Operational Requirements and Generation Fleet Capability at 20% RPS (CAISO - 31 August, 2010)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411686"/>
            <a:ext cx="696686" cy="304800"/>
          </a:xfrm>
        </p:spPr>
        <p:txBody>
          <a:bodyPr/>
          <a:lstStyle/>
          <a:p>
            <a:fld id="{0E270EAF-BFA1-4AD6-9D81-4359FAD1F312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Demand</a:t>
            </a:r>
            <a:r>
              <a:rPr lang="fr-CH" dirty="0" smtClean="0"/>
              <a:t> Management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4800" y="3810000"/>
            <a:ext cx="4351337" cy="3048000"/>
          </a:xfrm>
        </p:spPr>
        <p:txBody>
          <a:bodyPr/>
          <a:lstStyle/>
          <a:p>
            <a:r>
              <a:rPr lang="fr-CH" dirty="0" smtClean="0"/>
              <a:t>Variable </a:t>
            </a:r>
            <a:r>
              <a:rPr lang="fr-CH" dirty="0" err="1" smtClean="0"/>
              <a:t>Supply</a:t>
            </a:r>
            <a:endParaRPr lang="fr-CH" dirty="0" smtClean="0"/>
          </a:p>
          <a:p>
            <a:r>
              <a:rPr lang="fr-CH" dirty="0" smtClean="0"/>
              <a:t>Variable </a:t>
            </a:r>
            <a:r>
              <a:rPr lang="fr-CH" dirty="0" err="1" smtClean="0"/>
              <a:t>Demand</a:t>
            </a:r>
            <a:endParaRPr lang="fr-CH" dirty="0" smtClean="0"/>
          </a:p>
          <a:p>
            <a:r>
              <a:rPr lang="fr-CH" dirty="0" err="1" smtClean="0"/>
              <a:t>Frequency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r>
              <a:rPr lang="fr-CH" dirty="0" smtClean="0"/>
              <a:t> </a:t>
            </a:r>
            <a:r>
              <a:rPr lang="fr-CH" dirty="0" err="1" smtClean="0"/>
              <a:t>becomes</a:t>
            </a:r>
            <a:r>
              <a:rPr lang="fr-CH" dirty="0" smtClean="0"/>
              <a:t> </a:t>
            </a:r>
            <a:r>
              <a:rPr lang="fr-CH" dirty="0" err="1" smtClean="0"/>
              <a:t>insufficient</a:t>
            </a:r>
            <a:endParaRPr lang="fr-CH" dirty="0" smtClean="0"/>
          </a:p>
          <a:p>
            <a:r>
              <a:rPr lang="fr-CH" dirty="0" err="1" smtClean="0"/>
              <a:t>Demand</a:t>
            </a:r>
            <a:r>
              <a:rPr lang="fr-CH" dirty="0" smtClean="0"/>
              <a:t> management </a:t>
            </a:r>
            <a:r>
              <a:rPr lang="fr-CH" dirty="0" err="1" smtClean="0"/>
              <a:t>required</a:t>
            </a:r>
            <a:r>
              <a:rPr lang="fr-CH" dirty="0" smtClean="0"/>
              <a:t> in future </a:t>
            </a:r>
            <a:r>
              <a:rPr lang="fr-CH" dirty="0" err="1" smtClean="0"/>
              <a:t>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3" name="Picture 3" descr="C:\Users\tomozei\AppData\Local\Microsoft\Windows\Temporary Internet Files\Content.IE5\3UL8SXHM\MC9004418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2595051" cy="2599555"/>
          </a:xfrm>
          <a:prstGeom prst="rect">
            <a:avLst/>
          </a:prstGeom>
          <a:noFill/>
          <a:ln w="57150">
            <a:noFill/>
            <a:prstDash val="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omozei\AppData\Local\Microsoft\Windows\Temporary Internet Files\Content.IE5\NVUGMELH\MC9001045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787720" cy="2599555"/>
          </a:xfrm>
          <a:prstGeom prst="rect">
            <a:avLst/>
          </a:prstGeom>
          <a:noFill/>
          <a:ln w="57150">
            <a:noFill/>
            <a:prstDash val="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omozei\AppData\Local\Microsoft\Windows\Temporary Internet Files\Content.IE5\NVUGMELH\MC9003108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3325912" cy="2469721"/>
          </a:xfrm>
          <a:prstGeom prst="rect">
            <a:avLst/>
          </a:prstGeom>
          <a:noFill/>
          <a:ln w="57150">
            <a:noFill/>
            <a:prstDash val="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err="1" smtClean="0"/>
              <a:t>Demand</a:t>
            </a:r>
            <a:r>
              <a:rPr lang="fr-CH" dirty="0" smtClean="0"/>
              <a:t> Management must Be Simple, Adaptive and </a:t>
            </a:r>
            <a:r>
              <a:rPr lang="fr-CH" dirty="0" err="1" smtClean="0"/>
              <a:t>Distributed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1" y="1295400"/>
            <a:ext cx="3810000" cy="5003800"/>
          </a:xfrm>
        </p:spPr>
        <p:txBody>
          <a:bodyPr/>
          <a:lstStyle/>
          <a:p>
            <a:r>
              <a:rPr lang="fr-CH" dirty="0" smtClean="0"/>
              <a:t>Global, optimal </a:t>
            </a:r>
            <a:r>
              <a:rPr lang="fr-CH" dirty="0" err="1" smtClean="0"/>
              <a:t>schedules</a:t>
            </a:r>
            <a:endParaRPr lang="fr-CH" dirty="0" smtClean="0"/>
          </a:p>
          <a:p>
            <a:r>
              <a:rPr lang="fr-CH" dirty="0" smtClean="0"/>
              <a:t>But </a:t>
            </a:r>
            <a:r>
              <a:rPr lang="fr-CH" dirty="0" err="1" smtClean="0"/>
              <a:t>they</a:t>
            </a:r>
            <a:r>
              <a:rPr lang="fr-CH" dirty="0" smtClean="0"/>
              <a:t> are </a:t>
            </a:r>
          </a:p>
          <a:p>
            <a:pPr lvl="1"/>
            <a:r>
              <a:rPr lang="fr-CH" dirty="0" smtClean="0"/>
              <a:t>inflexible</a:t>
            </a:r>
          </a:p>
          <a:p>
            <a:pPr lvl="1"/>
            <a:r>
              <a:rPr lang="fr-CH" dirty="0" err="1" smtClean="0"/>
              <a:t>c</a:t>
            </a:r>
            <a:r>
              <a:rPr lang="fr-CH" sz="2000" dirty="0" err="1" smtClean="0"/>
              <a:t>omplex</a:t>
            </a:r>
            <a:endParaRPr lang="fr-CH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67" t="11111" r="18333"/>
          <a:stretch>
            <a:fillRect/>
          </a:stretch>
        </p:blipFill>
        <p:spPr bwMode="auto">
          <a:xfrm>
            <a:off x="322384" y="3531159"/>
            <a:ext cx="36576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5799" y="1303828"/>
            <a:ext cx="3323838" cy="5147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5694" y="4361095"/>
            <a:ext cx="2864786" cy="2148589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Adaptive </a:t>
            </a:r>
            <a:r>
              <a:rPr lang="fr-CH" dirty="0" err="1" smtClean="0"/>
              <a:t>Appliances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1" y="1295400"/>
            <a:ext cx="3810000" cy="5003800"/>
          </a:xfrm>
        </p:spPr>
        <p:txBody>
          <a:bodyPr/>
          <a:lstStyle/>
          <a:p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delayed</a:t>
            </a:r>
            <a:r>
              <a:rPr lang="fr-CH" dirty="0" smtClean="0"/>
              <a:t> !</a:t>
            </a:r>
          </a:p>
          <a:p>
            <a:r>
              <a:rPr lang="fr-CH" dirty="0" smtClean="0"/>
              <a:t>DSO </a:t>
            </a:r>
            <a:r>
              <a:rPr lang="fr-CH" dirty="0" err="1" smtClean="0"/>
              <a:t>provides</a:t>
            </a:r>
            <a:r>
              <a:rPr lang="fr-CH" dirty="0" smtClean="0"/>
              <a:t> best effort service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statistical</a:t>
            </a:r>
            <a:r>
              <a:rPr lang="fr-CH" dirty="0" smtClean="0"/>
              <a:t> </a:t>
            </a:r>
            <a:r>
              <a:rPr lang="fr-CH" dirty="0" err="1" smtClean="0"/>
              <a:t>guarantees</a:t>
            </a:r>
            <a:r>
              <a:rPr lang="fr-CH" dirty="0" smtClean="0"/>
              <a:t>  [</a:t>
            </a:r>
            <a:r>
              <a:rPr lang="fr-CH" dirty="0" err="1" smtClean="0"/>
              <a:t>Keshav</a:t>
            </a:r>
            <a:r>
              <a:rPr lang="fr-CH" dirty="0" smtClean="0"/>
              <a:t> and Rosenberg 2010]</a:t>
            </a:r>
          </a:p>
          <a:p>
            <a:pPr>
              <a:buNone/>
            </a:pPr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5410200" y="3124200"/>
            <a:ext cx="3505200" cy="1346200"/>
          </a:xfrm>
        </p:spPr>
        <p:txBody>
          <a:bodyPr/>
          <a:lstStyle/>
          <a:p>
            <a:pPr>
              <a:buNone/>
            </a:pPr>
            <a:r>
              <a:rPr lang="fr-CH" sz="2000" dirty="0" err="1" smtClean="0"/>
              <a:t>Voltalis</a:t>
            </a:r>
            <a:r>
              <a:rPr lang="fr-CH" sz="2000" dirty="0" smtClean="0"/>
              <a:t> </a:t>
            </a:r>
            <a:r>
              <a:rPr lang="fr-CH" sz="2000" dirty="0" err="1" smtClean="0"/>
              <a:t>Bluepod</a:t>
            </a:r>
            <a:r>
              <a:rPr lang="fr-CH" sz="2000" dirty="0" smtClean="0"/>
              <a:t> </a:t>
            </a:r>
            <a:r>
              <a:rPr lang="fr-CH" sz="2000" dirty="0" err="1" smtClean="0"/>
              <a:t>switches</a:t>
            </a:r>
            <a:r>
              <a:rPr lang="fr-CH" sz="2000" dirty="0" smtClean="0"/>
              <a:t> off thermal </a:t>
            </a:r>
            <a:r>
              <a:rPr lang="fr-CH" sz="2000" dirty="0" err="1" smtClean="0"/>
              <a:t>load</a:t>
            </a:r>
            <a:r>
              <a:rPr lang="fr-CH" sz="2000" dirty="0" smtClean="0"/>
              <a:t> for 30 mn</a:t>
            </a:r>
            <a:endParaRPr lang="fr-CH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838200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316" y="4464466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278" y="3907565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O063_menu-top_V2_01.jpg"/>
          <p:cNvPicPr>
            <a:picLocks noChangeAspect="1"/>
          </p:cNvPicPr>
          <p:nvPr/>
        </p:nvPicPr>
        <p:blipFill>
          <a:blip r:embed="rId5" cstate="print"/>
          <a:srcRect l="52347"/>
          <a:stretch>
            <a:fillRect/>
          </a:stretch>
        </p:blipFill>
        <p:spPr>
          <a:xfrm>
            <a:off x="5734228" y="4100067"/>
            <a:ext cx="2950347" cy="1990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5638800" y="6298249"/>
            <a:ext cx="3505200" cy="87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CH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PeakSaver</a:t>
            </a:r>
            <a:r>
              <a:rPr kumimoji="0" lang="fr-CH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cycles AC for 15mn</a:t>
            </a:r>
            <a:endParaRPr kumimoji="0" lang="fr-CH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2461189" y="6296825"/>
            <a:ext cx="3136306" cy="87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CH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Programmable</a:t>
            </a:r>
            <a:r>
              <a:rPr kumimoji="0" lang="fr-CH" sz="20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dishwasher</a:t>
            </a:r>
            <a:endParaRPr kumimoji="0" lang="fr-CH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Our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err="1" smtClean="0"/>
              <a:t>Statement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Is </a:t>
            </a:r>
            <a:r>
              <a:rPr lang="fr-CH" dirty="0" err="1" smtClean="0"/>
              <a:t>elastic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 </a:t>
            </a:r>
            <a:r>
              <a:rPr lang="fr-CH" dirty="0" err="1" smtClean="0"/>
              <a:t>feasible</a:t>
            </a:r>
            <a:r>
              <a:rPr lang="fr-CH" dirty="0" smtClean="0"/>
              <a:t> ?</a:t>
            </a:r>
          </a:p>
          <a:p>
            <a:pPr>
              <a:buNone/>
            </a:pPr>
            <a:endParaRPr lang="fr-CH" dirty="0" smtClean="0"/>
          </a:p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leave</a:t>
            </a:r>
            <a:r>
              <a:rPr lang="fr-CH" dirty="0" smtClean="0"/>
              <a:t> out (for </a:t>
            </a:r>
            <a:r>
              <a:rPr lang="fr-CH" dirty="0" err="1" smtClean="0"/>
              <a:t>now</a:t>
            </a:r>
            <a:r>
              <a:rPr lang="fr-CH" dirty="0" smtClean="0"/>
              <a:t>) the </a:t>
            </a:r>
            <a:r>
              <a:rPr lang="fr-CH" dirty="0" err="1" smtClean="0"/>
              <a:t>details</a:t>
            </a:r>
            <a:r>
              <a:rPr lang="fr-CH" dirty="0" smtClean="0"/>
              <a:t> of </a:t>
            </a:r>
            <a:r>
              <a:rPr lang="fr-CH" dirty="0" err="1" smtClean="0"/>
              <a:t>signals</a:t>
            </a:r>
            <a:r>
              <a:rPr lang="fr-CH" dirty="0" smtClean="0"/>
              <a:t> and </a:t>
            </a:r>
            <a:r>
              <a:rPr lang="fr-CH" dirty="0" err="1" smtClean="0"/>
              <a:t>algorithms</a:t>
            </a:r>
            <a:r>
              <a:rPr lang="fr-CH" dirty="0" smtClean="0"/>
              <a:t> </a:t>
            </a:r>
          </a:p>
          <a:p>
            <a:endParaRPr lang="fr-CH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b="1" dirty="0" err="1" smtClean="0"/>
              <a:t>Problem</a:t>
            </a:r>
            <a:r>
              <a:rPr lang="fr-CH" b="1" dirty="0" smtClean="0"/>
              <a:t> </a:t>
            </a:r>
            <a:r>
              <a:rPr lang="fr-CH" b="1" dirty="0" err="1" smtClean="0"/>
              <a:t>Statement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Is </a:t>
            </a:r>
            <a:r>
              <a:rPr lang="fr-CH" dirty="0" err="1" smtClean="0"/>
              <a:t>there</a:t>
            </a:r>
            <a:r>
              <a:rPr lang="fr-CH" dirty="0" smtClean="0"/>
              <a:t> a control </a:t>
            </a:r>
            <a:r>
              <a:rPr lang="fr-CH" dirty="0" err="1" smtClean="0"/>
              <a:t>mechanism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stabilize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?</a:t>
            </a:r>
          </a:p>
          <a:p>
            <a:pPr>
              <a:buNone/>
            </a:pPr>
            <a:endParaRPr lang="fr-CH" dirty="0" smtClean="0"/>
          </a:p>
          <a:p>
            <a:r>
              <a:rPr lang="fr-CH" dirty="0" err="1" smtClean="0"/>
              <a:t>Instability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generated</a:t>
            </a:r>
            <a:r>
              <a:rPr lang="fr-CH" dirty="0" smtClean="0"/>
              <a:t> by</a:t>
            </a:r>
          </a:p>
          <a:p>
            <a:pPr lvl="1"/>
            <a:r>
              <a:rPr lang="fr-CH" dirty="0" err="1" smtClean="0"/>
              <a:t>Delays</a:t>
            </a:r>
            <a:r>
              <a:rPr lang="fr-CH" dirty="0" smtClean="0"/>
              <a:t> in </a:t>
            </a:r>
            <a:r>
              <a:rPr lang="fr-CH" dirty="0" err="1" smtClean="0"/>
              <a:t>demand</a:t>
            </a:r>
            <a:endParaRPr lang="fr-CH" dirty="0" smtClean="0"/>
          </a:p>
          <a:p>
            <a:pPr lvl="1"/>
            <a:r>
              <a:rPr lang="fr-CH" dirty="0" err="1" smtClean="0"/>
              <a:t>Higher</a:t>
            </a:r>
            <a:r>
              <a:rPr lang="fr-CH" dirty="0" smtClean="0"/>
              <a:t> </a:t>
            </a:r>
            <a:r>
              <a:rPr lang="fr-CH" dirty="0" err="1" smtClean="0"/>
              <a:t>returning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A </a:t>
            </a:r>
            <a:r>
              <a:rPr lang="fr-CH" dirty="0" err="1" smtClean="0"/>
              <a:t>very</a:t>
            </a:r>
            <a:r>
              <a:rPr lang="fr-CH" dirty="0" smtClean="0"/>
              <a:t> course (but </a:t>
            </a:r>
            <a:r>
              <a:rPr lang="fr-CH" dirty="0" err="1" smtClean="0"/>
              <a:t>fundamental</a:t>
            </a:r>
            <a:r>
              <a:rPr lang="fr-CH" dirty="0" smtClean="0"/>
              <a:t>) first </a:t>
            </a:r>
            <a:r>
              <a:rPr lang="fr-CH" dirty="0" err="1" smtClean="0"/>
              <a:t>step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Step 1: Day-ahead market</a:t>
            </a:r>
          </a:p>
          <a:p>
            <a:pPr lvl="2"/>
            <a:r>
              <a:rPr lang="en-US" dirty="0" smtClean="0"/>
              <a:t>Forecast demand : </a:t>
            </a:r>
          </a:p>
          <a:p>
            <a:pPr lvl="2"/>
            <a:r>
              <a:rPr lang="en-US" dirty="0" smtClean="0"/>
              <a:t>Forecast supply : </a:t>
            </a:r>
          </a:p>
          <a:p>
            <a:pPr lvl="1"/>
            <a:endParaRPr lang="en-US" dirty="0" smtClean="0"/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Step 2: Real-time market</a:t>
            </a:r>
          </a:p>
          <a:p>
            <a:pPr lvl="2"/>
            <a:r>
              <a:rPr lang="en-US" dirty="0" smtClean="0"/>
              <a:t>Actual demand : </a:t>
            </a:r>
          </a:p>
          <a:p>
            <a:pPr lvl="2"/>
            <a:r>
              <a:rPr lang="en-US" dirty="0" smtClean="0"/>
              <a:t>Actual supply :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Deterministic processes 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Random processes 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Control : </a:t>
            </a:r>
          </a:p>
          <a:p>
            <a:pPr lvl="3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Ramp up, ramp down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D59-4062-48CE-A65F-00CB3BE5B2D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Macroscopic Model</a:t>
            </a:r>
            <a:endParaRPr lang="fr-FR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33785" y="3933056"/>
            <a:ext cx="3501866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3785" y="836712"/>
            <a:ext cx="3710215" cy="213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647173" y="1520409"/>
            <a:ext cx="596265" cy="264795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645620" y="1880449"/>
            <a:ext cx="2089785" cy="264795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2449955" y="3044748"/>
            <a:ext cx="2367915" cy="264795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449954" y="3404789"/>
            <a:ext cx="3634740" cy="264795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635896" y="3975567"/>
            <a:ext cx="1327785" cy="264795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2938837" y="4609202"/>
            <a:ext cx="1146810" cy="255270"/>
          </a:xfrm>
          <a:prstGeom prst="rect">
            <a:avLst/>
          </a:prstGeom>
        </p:spPr>
      </p:pic>
      <p:pic>
        <p:nvPicPr>
          <p:cNvPr id="2050" name="Picture 2" descr="D:\Documents and Settings\tomozeid\Desktop\incoming\gUZof.jpg"/>
          <p:cNvPicPr>
            <a:picLocks noChangeAspect="1" noChangeArrowheads="1"/>
          </p:cNvPicPr>
          <p:nvPr/>
        </p:nvPicPr>
        <p:blipFill>
          <a:blip r:embed="rId19" cstate="print"/>
          <a:srcRect b="34609"/>
          <a:stretch>
            <a:fillRect/>
          </a:stretch>
        </p:blipFill>
        <p:spPr bwMode="auto">
          <a:xfrm>
            <a:off x="3391407" y="4949552"/>
            <a:ext cx="1963316" cy="1711773"/>
          </a:xfrm>
          <a:prstGeom prst="rect">
            <a:avLst/>
          </a:prstGeom>
          <a:noFill/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776784" y="5306790"/>
            <a:ext cx="887730" cy="255270"/>
          </a:xfrm>
          <a:prstGeom prst="rect">
            <a:avLst/>
          </a:prstGeom>
        </p:spPr>
      </p:pic>
      <p:pic>
        <p:nvPicPr>
          <p:cNvPr id="2052" name="Picture 4" descr="D:\Documents and Settings\tomozeid\Desktop\tt\Big_bulb.gif"/>
          <p:cNvPicPr>
            <a:picLocks noChangeAspect="1" noChangeArrowheads="1" noCrop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06583" y="3970551"/>
            <a:ext cx="723900" cy="8953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1331640" y="5646380"/>
            <a:ext cx="5715234" cy="8069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968750"/>
            <a:endParaRPr lang="fr-FR" sz="8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Macroscopic Model</a:t>
            </a:r>
            <a:endParaRPr lang="fr-CH" dirty="0"/>
          </a:p>
        </p:txBody>
      </p:sp>
      <p:sp>
        <p:nvSpPr>
          <p:cNvPr id="51" name="Rectangle 50"/>
          <p:cNvSpPr/>
          <p:nvPr/>
        </p:nvSpPr>
        <p:spPr bwMode="auto">
          <a:xfrm flipV="1">
            <a:off x="6705503" y="4344015"/>
            <a:ext cx="415282" cy="28970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flipV="1">
            <a:off x="1171662" y="4972957"/>
            <a:ext cx="415282" cy="28970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4" name="Picture 11" descr="C:\Users\tomozei\AppData\Local\Microsoft\Windows\Temporary Internet Files\Content.IE5\AY4E44VB\MC90038945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1085" y="4112578"/>
            <a:ext cx="638639" cy="6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781119" y="3870064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Returning 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60032" y="3120367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Expressed</a:t>
            </a:r>
          </a:p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6991" y="3568831"/>
            <a:ext cx="405384" cy="17868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457796" y="3942072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Frustrated</a:t>
            </a:r>
          </a:p>
          <a:p>
            <a:pPr algn="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0636" y="4386241"/>
            <a:ext cx="1841564" cy="19602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823486" y="329934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Satisfied</a:t>
            </a:r>
          </a:p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2593" y="4725144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Backlogged Demand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0060" y="5036161"/>
            <a:ext cx="309372" cy="178689"/>
          </a:xfrm>
          <a:prstGeom prst="rect">
            <a:avLst/>
          </a:prstGeom>
        </p:spPr>
      </p:pic>
      <p:sp>
        <p:nvSpPr>
          <p:cNvPr id="67" name="Right Arrow 66"/>
          <p:cNvSpPr/>
          <p:nvPr/>
        </p:nvSpPr>
        <p:spPr bwMode="auto">
          <a:xfrm>
            <a:off x="4902326" y="3716301"/>
            <a:ext cx="1366601" cy="117018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4518592" y="3578764"/>
            <a:ext cx="383734" cy="392092"/>
            <a:chOff x="4518592" y="3578764"/>
            <a:chExt cx="383734" cy="392092"/>
          </a:xfrm>
        </p:grpSpPr>
        <p:sp>
          <p:nvSpPr>
            <p:cNvPr id="69" name="Rectangle 68"/>
            <p:cNvSpPr/>
            <p:nvPr/>
          </p:nvSpPr>
          <p:spPr bwMode="auto">
            <a:xfrm>
              <a:off x="4518592" y="3578764"/>
              <a:ext cx="383734" cy="39209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Plus 69"/>
            <p:cNvSpPr/>
            <p:nvPr/>
          </p:nvSpPr>
          <p:spPr bwMode="auto">
            <a:xfrm>
              <a:off x="4595377" y="3659728"/>
              <a:ext cx="230164" cy="230164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71" name="Right Arrow 70"/>
          <p:cNvSpPr/>
          <p:nvPr/>
        </p:nvSpPr>
        <p:spPr bwMode="auto">
          <a:xfrm>
            <a:off x="6652660" y="3716301"/>
            <a:ext cx="1225678" cy="117018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Right Arrow 71"/>
          <p:cNvSpPr/>
          <p:nvPr/>
        </p:nvSpPr>
        <p:spPr bwMode="auto">
          <a:xfrm rot="5400000">
            <a:off x="5905051" y="2945110"/>
            <a:ext cx="1120954" cy="126487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L-Shape 72"/>
          <p:cNvSpPr/>
          <p:nvPr/>
        </p:nvSpPr>
        <p:spPr bwMode="auto">
          <a:xfrm rot="16200000">
            <a:off x="2586763" y="1541912"/>
            <a:ext cx="1483384" cy="6341272"/>
          </a:xfrm>
          <a:prstGeom prst="corner">
            <a:avLst>
              <a:gd name="adj1" fmla="val 4929"/>
              <a:gd name="adj2" fmla="val 45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6268926" y="3578764"/>
            <a:ext cx="383734" cy="392092"/>
            <a:chOff x="6268926" y="3578764"/>
            <a:chExt cx="383734" cy="392092"/>
          </a:xfrm>
        </p:grpSpPr>
        <p:sp>
          <p:nvSpPr>
            <p:cNvPr id="68" name="Minus 67"/>
            <p:cNvSpPr/>
            <p:nvPr/>
          </p:nvSpPr>
          <p:spPr bwMode="auto">
            <a:xfrm>
              <a:off x="6342642" y="3659728"/>
              <a:ext cx="230164" cy="230164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6268926" y="3578764"/>
              <a:ext cx="383734" cy="39209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75" name="Bent-Up Arrow 31"/>
          <p:cNvSpPr/>
          <p:nvPr/>
        </p:nvSpPr>
        <p:spPr bwMode="auto">
          <a:xfrm rot="5400000" flipH="1">
            <a:off x="66924" y="4460078"/>
            <a:ext cx="1085057" cy="903266"/>
          </a:xfrm>
          <a:custGeom>
            <a:avLst/>
            <a:gdLst>
              <a:gd name="connsiteX0" fmla="*/ 0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  <a:gd name="connsiteX9" fmla="*/ 0 w 4310742"/>
              <a:gd name="connsiteY9" fmla="*/ 3344536 h 3588519"/>
              <a:gd name="connsiteX0" fmla="*/ 0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  <a:gd name="connsiteX9" fmla="*/ 91440 w 4310742"/>
              <a:gd name="connsiteY9" fmla="*/ 3435976 h 3588519"/>
              <a:gd name="connsiteX0" fmla="*/ 266007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  <a:gd name="connsiteX9" fmla="*/ 91440 w 4310742"/>
              <a:gd name="connsiteY9" fmla="*/ 3435976 h 3588519"/>
              <a:gd name="connsiteX0" fmla="*/ 266007 w 4310742"/>
              <a:gd name="connsiteY0" fmla="*/ 3344536 h 3588519"/>
              <a:gd name="connsiteX1" fmla="*/ 3933858 w 4310742"/>
              <a:gd name="connsiteY1" fmla="*/ 3344536 h 3588519"/>
              <a:gd name="connsiteX2" fmla="*/ 3933858 w 4310742"/>
              <a:gd name="connsiteY2" fmla="*/ 635886 h 3588519"/>
              <a:gd name="connsiteX3" fmla="*/ 3800957 w 4310742"/>
              <a:gd name="connsiteY3" fmla="*/ 635886 h 3588519"/>
              <a:gd name="connsiteX4" fmla="*/ 4055849 w 4310742"/>
              <a:gd name="connsiteY4" fmla="*/ 0 h 3588519"/>
              <a:gd name="connsiteX5" fmla="*/ 4310742 w 4310742"/>
              <a:gd name="connsiteY5" fmla="*/ 635886 h 3588519"/>
              <a:gd name="connsiteX6" fmla="*/ 4177841 w 4310742"/>
              <a:gd name="connsiteY6" fmla="*/ 635886 h 3588519"/>
              <a:gd name="connsiteX7" fmla="*/ 4177841 w 4310742"/>
              <a:gd name="connsiteY7" fmla="*/ 3588519 h 3588519"/>
              <a:gd name="connsiteX8" fmla="*/ 0 w 4310742"/>
              <a:gd name="connsiteY8" fmla="*/ 3588519 h 358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0742" h="3588519">
                <a:moveTo>
                  <a:pt x="266007" y="3344536"/>
                </a:moveTo>
                <a:lnTo>
                  <a:pt x="3933858" y="3344536"/>
                </a:lnTo>
                <a:lnTo>
                  <a:pt x="3933858" y="635886"/>
                </a:lnTo>
                <a:lnTo>
                  <a:pt x="3800957" y="635886"/>
                </a:lnTo>
                <a:lnTo>
                  <a:pt x="4055849" y="0"/>
                </a:lnTo>
                <a:lnTo>
                  <a:pt x="4310742" y="635886"/>
                </a:lnTo>
                <a:lnTo>
                  <a:pt x="4177841" y="635886"/>
                </a:lnTo>
                <a:lnTo>
                  <a:pt x="4177841" y="3588519"/>
                </a:lnTo>
                <a:lnTo>
                  <a:pt x="0" y="3588519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Bent-Up Arrow 75"/>
          <p:cNvSpPr/>
          <p:nvPr/>
        </p:nvSpPr>
        <p:spPr bwMode="auto">
          <a:xfrm rot="5400000">
            <a:off x="3582896" y="2839115"/>
            <a:ext cx="764688" cy="1106703"/>
          </a:xfrm>
          <a:prstGeom prst="bentUpArrow">
            <a:avLst>
              <a:gd name="adj1" fmla="val 10045"/>
              <a:gd name="adj2" fmla="val 8806"/>
              <a:gd name="adj3" fmla="val 212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Group 13"/>
          <p:cNvGrpSpPr/>
          <p:nvPr/>
        </p:nvGrpSpPr>
        <p:grpSpPr>
          <a:xfrm>
            <a:off x="1699724" y="3814021"/>
            <a:ext cx="2813668" cy="656376"/>
            <a:chOff x="1699724" y="3814021"/>
            <a:chExt cx="2813668" cy="656376"/>
          </a:xfrm>
        </p:grpSpPr>
        <p:sp>
          <p:nvSpPr>
            <p:cNvPr id="78" name="Rectangle 77"/>
            <p:cNvSpPr/>
            <p:nvPr/>
          </p:nvSpPr>
          <p:spPr bwMode="auto">
            <a:xfrm>
              <a:off x="1699724" y="4392112"/>
              <a:ext cx="1780343" cy="782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9" name="Bent-Up Arrow 50"/>
            <p:cNvSpPr/>
            <p:nvPr/>
          </p:nvSpPr>
          <p:spPr bwMode="auto">
            <a:xfrm rot="5400000" flipH="1">
              <a:off x="3634452" y="3591456"/>
              <a:ext cx="656376" cy="1101505"/>
            </a:xfrm>
            <a:custGeom>
              <a:avLst/>
              <a:gdLst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9" fmla="*/ 0 w 2083343"/>
                <a:gd name="connsiteY9" fmla="*/ 3268310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9" fmla="*/ 91440 w 2083343"/>
                <a:gd name="connsiteY9" fmla="*/ 3359750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249382 w 2083343"/>
                <a:gd name="connsiteY8" fmla="*/ 3496186 h 349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3343" h="3496186">
                  <a:moveTo>
                    <a:pt x="0" y="3268310"/>
                  </a:moveTo>
                  <a:lnTo>
                    <a:pt x="1782612" y="3268310"/>
                  </a:lnTo>
                  <a:lnTo>
                    <a:pt x="1782612" y="504815"/>
                  </a:lnTo>
                  <a:lnTo>
                    <a:pt x="1709758" y="504815"/>
                  </a:lnTo>
                  <a:lnTo>
                    <a:pt x="1896550" y="0"/>
                  </a:lnTo>
                  <a:lnTo>
                    <a:pt x="2083343" y="504815"/>
                  </a:lnTo>
                  <a:lnTo>
                    <a:pt x="2010488" y="504815"/>
                  </a:lnTo>
                  <a:lnTo>
                    <a:pt x="2010488" y="3496186"/>
                  </a:lnTo>
                  <a:lnTo>
                    <a:pt x="249382" y="3496186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511" y="4191899"/>
            <a:ext cx="996125" cy="178689"/>
          </a:xfrm>
          <a:prstGeom prst="rect">
            <a:avLst/>
          </a:prstGeom>
        </p:spPr>
      </p:pic>
      <p:sp>
        <p:nvSpPr>
          <p:cNvPr id="81" name="Up Arrow 80"/>
          <p:cNvSpPr/>
          <p:nvPr/>
        </p:nvSpPr>
        <p:spPr bwMode="auto">
          <a:xfrm>
            <a:off x="1240060" y="3578764"/>
            <a:ext cx="280690" cy="531665"/>
          </a:xfrm>
          <a:prstGeom prst="up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84657" y="30779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Evaporation</a:t>
            </a:r>
            <a:endParaRPr lang="fr-CH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9644" y="3362527"/>
            <a:ext cx="421386" cy="178689"/>
          </a:xfrm>
          <a:prstGeom prst="rect">
            <a:avLst/>
          </a:prstGeom>
        </p:spPr>
      </p:pic>
      <p:sp>
        <p:nvSpPr>
          <p:cNvPr id="84" name="Freeform 83"/>
          <p:cNvSpPr/>
          <p:nvPr/>
        </p:nvSpPr>
        <p:spPr>
          <a:xfrm>
            <a:off x="5644872" y="2138362"/>
            <a:ext cx="757414" cy="338750"/>
          </a:xfrm>
          <a:custGeom>
            <a:avLst/>
            <a:gdLst>
              <a:gd name="connsiteX0" fmla="*/ 807522 w 1838707"/>
              <a:gd name="connsiteY0" fmla="*/ 47502 h 938151"/>
              <a:gd name="connsiteX1" fmla="*/ 581891 w 1838707"/>
              <a:gd name="connsiteY1" fmla="*/ 47502 h 938151"/>
              <a:gd name="connsiteX2" fmla="*/ 546265 w 1838707"/>
              <a:gd name="connsiteY2" fmla="*/ 59377 h 938151"/>
              <a:gd name="connsiteX3" fmla="*/ 415637 w 1838707"/>
              <a:gd name="connsiteY3" fmla="*/ 71252 h 938151"/>
              <a:gd name="connsiteX4" fmla="*/ 356260 w 1838707"/>
              <a:gd name="connsiteY4" fmla="*/ 83128 h 938151"/>
              <a:gd name="connsiteX5" fmla="*/ 320634 w 1838707"/>
              <a:gd name="connsiteY5" fmla="*/ 95003 h 938151"/>
              <a:gd name="connsiteX6" fmla="*/ 190005 w 1838707"/>
              <a:gd name="connsiteY6" fmla="*/ 118753 h 938151"/>
              <a:gd name="connsiteX7" fmla="*/ 154379 w 1838707"/>
              <a:gd name="connsiteY7" fmla="*/ 130629 h 938151"/>
              <a:gd name="connsiteX8" fmla="*/ 83127 w 1838707"/>
              <a:gd name="connsiteY8" fmla="*/ 178130 h 938151"/>
              <a:gd name="connsiteX9" fmla="*/ 35626 w 1838707"/>
              <a:gd name="connsiteY9" fmla="*/ 249382 h 938151"/>
              <a:gd name="connsiteX10" fmla="*/ 0 w 1838707"/>
              <a:gd name="connsiteY10" fmla="*/ 320634 h 938151"/>
              <a:gd name="connsiteX11" fmla="*/ 11876 w 1838707"/>
              <a:gd name="connsiteY11" fmla="*/ 653143 h 938151"/>
              <a:gd name="connsiteX12" fmla="*/ 71252 w 1838707"/>
              <a:gd name="connsiteY12" fmla="*/ 736270 h 938151"/>
              <a:gd name="connsiteX13" fmla="*/ 106878 w 1838707"/>
              <a:gd name="connsiteY13" fmla="*/ 760021 h 938151"/>
              <a:gd name="connsiteX14" fmla="*/ 142504 w 1838707"/>
              <a:gd name="connsiteY14" fmla="*/ 795647 h 938151"/>
              <a:gd name="connsiteX15" fmla="*/ 332509 w 1838707"/>
              <a:gd name="connsiteY15" fmla="*/ 866899 h 938151"/>
              <a:gd name="connsiteX16" fmla="*/ 463138 w 1838707"/>
              <a:gd name="connsiteY16" fmla="*/ 902525 h 938151"/>
              <a:gd name="connsiteX17" fmla="*/ 534390 w 1838707"/>
              <a:gd name="connsiteY17" fmla="*/ 926276 h 938151"/>
              <a:gd name="connsiteX18" fmla="*/ 700644 w 1838707"/>
              <a:gd name="connsiteY18" fmla="*/ 938151 h 938151"/>
              <a:gd name="connsiteX19" fmla="*/ 1650670 w 1838707"/>
              <a:gd name="connsiteY19" fmla="*/ 926276 h 938151"/>
              <a:gd name="connsiteX20" fmla="*/ 1686296 w 1838707"/>
              <a:gd name="connsiteY20" fmla="*/ 902525 h 938151"/>
              <a:gd name="connsiteX21" fmla="*/ 1721922 w 1838707"/>
              <a:gd name="connsiteY21" fmla="*/ 890650 h 938151"/>
              <a:gd name="connsiteX22" fmla="*/ 1816925 w 1838707"/>
              <a:gd name="connsiteY22" fmla="*/ 807522 h 938151"/>
              <a:gd name="connsiteX23" fmla="*/ 1816925 w 1838707"/>
              <a:gd name="connsiteY23" fmla="*/ 439387 h 938151"/>
              <a:gd name="connsiteX24" fmla="*/ 1805050 w 1838707"/>
              <a:gd name="connsiteY24" fmla="*/ 403761 h 938151"/>
              <a:gd name="connsiteX25" fmla="*/ 1793174 w 1838707"/>
              <a:gd name="connsiteY25" fmla="*/ 356260 h 938151"/>
              <a:gd name="connsiteX26" fmla="*/ 1769424 w 1838707"/>
              <a:gd name="connsiteY26" fmla="*/ 320634 h 938151"/>
              <a:gd name="connsiteX27" fmla="*/ 1757548 w 1838707"/>
              <a:gd name="connsiteY27" fmla="*/ 285008 h 938151"/>
              <a:gd name="connsiteX28" fmla="*/ 1662546 w 1838707"/>
              <a:gd name="connsiteY28" fmla="*/ 130629 h 938151"/>
              <a:gd name="connsiteX29" fmla="*/ 1543792 w 1838707"/>
              <a:gd name="connsiteY29" fmla="*/ 59377 h 938151"/>
              <a:gd name="connsiteX30" fmla="*/ 1448790 w 1838707"/>
              <a:gd name="connsiteY30" fmla="*/ 47502 h 938151"/>
              <a:gd name="connsiteX31" fmla="*/ 1318161 w 1838707"/>
              <a:gd name="connsiteY31" fmla="*/ 23751 h 938151"/>
              <a:gd name="connsiteX32" fmla="*/ 855024 w 1838707"/>
              <a:gd name="connsiteY32" fmla="*/ 0 h 938151"/>
              <a:gd name="connsiteX33" fmla="*/ 415637 w 1838707"/>
              <a:gd name="connsiteY33" fmla="*/ 0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38707" h="938151">
                <a:moveTo>
                  <a:pt x="807522" y="47502"/>
                </a:moveTo>
                <a:cubicBezTo>
                  <a:pt x="703517" y="26700"/>
                  <a:pt x="741161" y="28764"/>
                  <a:pt x="581891" y="47502"/>
                </a:cubicBezTo>
                <a:cubicBezTo>
                  <a:pt x="569459" y="48965"/>
                  <a:pt x="558657" y="57607"/>
                  <a:pt x="546265" y="59377"/>
                </a:cubicBezTo>
                <a:cubicBezTo>
                  <a:pt x="502982" y="65560"/>
                  <a:pt x="459180" y="67294"/>
                  <a:pt x="415637" y="71252"/>
                </a:cubicBezTo>
                <a:cubicBezTo>
                  <a:pt x="395845" y="75211"/>
                  <a:pt x="375842" y="78233"/>
                  <a:pt x="356260" y="83128"/>
                </a:cubicBezTo>
                <a:cubicBezTo>
                  <a:pt x="344116" y="86164"/>
                  <a:pt x="332778" y="91967"/>
                  <a:pt x="320634" y="95003"/>
                </a:cubicBezTo>
                <a:cubicBezTo>
                  <a:pt x="287440" y="103301"/>
                  <a:pt x="221767" y="113459"/>
                  <a:pt x="190005" y="118753"/>
                </a:cubicBezTo>
                <a:cubicBezTo>
                  <a:pt x="178130" y="122712"/>
                  <a:pt x="165321" y="124550"/>
                  <a:pt x="154379" y="130629"/>
                </a:cubicBezTo>
                <a:cubicBezTo>
                  <a:pt x="129426" y="144492"/>
                  <a:pt x="83127" y="178130"/>
                  <a:pt x="83127" y="178130"/>
                </a:cubicBezTo>
                <a:cubicBezTo>
                  <a:pt x="67293" y="201881"/>
                  <a:pt x="44652" y="222302"/>
                  <a:pt x="35626" y="249382"/>
                </a:cubicBezTo>
                <a:cubicBezTo>
                  <a:pt x="19238" y="298548"/>
                  <a:pt x="30695" y="274593"/>
                  <a:pt x="0" y="320634"/>
                </a:cubicBezTo>
                <a:cubicBezTo>
                  <a:pt x="3959" y="431470"/>
                  <a:pt x="1524" y="542720"/>
                  <a:pt x="11876" y="653143"/>
                </a:cubicBezTo>
                <a:cubicBezTo>
                  <a:pt x="14725" y="683531"/>
                  <a:pt x="50062" y="718612"/>
                  <a:pt x="71252" y="736270"/>
                </a:cubicBezTo>
                <a:cubicBezTo>
                  <a:pt x="82216" y="745407"/>
                  <a:pt x="95914" y="750884"/>
                  <a:pt x="106878" y="760021"/>
                </a:cubicBezTo>
                <a:cubicBezTo>
                  <a:pt x="119780" y="770772"/>
                  <a:pt x="128335" y="786631"/>
                  <a:pt x="142504" y="795647"/>
                </a:cubicBezTo>
                <a:cubicBezTo>
                  <a:pt x="284086" y="885744"/>
                  <a:pt x="187133" y="808748"/>
                  <a:pt x="332509" y="866899"/>
                </a:cubicBezTo>
                <a:cubicBezTo>
                  <a:pt x="459631" y="917748"/>
                  <a:pt x="319591" y="866638"/>
                  <a:pt x="463138" y="902525"/>
                </a:cubicBezTo>
                <a:cubicBezTo>
                  <a:pt x="487426" y="908597"/>
                  <a:pt x="509418" y="924492"/>
                  <a:pt x="534390" y="926276"/>
                </a:cubicBezTo>
                <a:lnTo>
                  <a:pt x="700644" y="938151"/>
                </a:lnTo>
                <a:cubicBezTo>
                  <a:pt x="1017319" y="934193"/>
                  <a:pt x="1334177" y="937716"/>
                  <a:pt x="1650670" y="926276"/>
                </a:cubicBezTo>
                <a:cubicBezTo>
                  <a:pt x="1664933" y="925760"/>
                  <a:pt x="1673530" y="908908"/>
                  <a:pt x="1686296" y="902525"/>
                </a:cubicBezTo>
                <a:cubicBezTo>
                  <a:pt x="1697492" y="896927"/>
                  <a:pt x="1710047" y="894608"/>
                  <a:pt x="1721922" y="890650"/>
                </a:cubicBezTo>
                <a:cubicBezTo>
                  <a:pt x="1805049" y="835231"/>
                  <a:pt x="1777340" y="866899"/>
                  <a:pt x="1816925" y="807522"/>
                </a:cubicBezTo>
                <a:cubicBezTo>
                  <a:pt x="1853536" y="661074"/>
                  <a:pt x="1837286" y="744804"/>
                  <a:pt x="1816925" y="439387"/>
                </a:cubicBezTo>
                <a:cubicBezTo>
                  <a:pt x="1816092" y="426897"/>
                  <a:pt x="1808489" y="415797"/>
                  <a:pt x="1805050" y="403761"/>
                </a:cubicBezTo>
                <a:cubicBezTo>
                  <a:pt x="1800566" y="388068"/>
                  <a:pt x="1799603" y="371261"/>
                  <a:pt x="1793174" y="356260"/>
                </a:cubicBezTo>
                <a:cubicBezTo>
                  <a:pt x="1787552" y="343142"/>
                  <a:pt x="1775807" y="333399"/>
                  <a:pt x="1769424" y="320634"/>
                </a:cubicBezTo>
                <a:cubicBezTo>
                  <a:pt x="1763826" y="309438"/>
                  <a:pt x="1762479" y="296514"/>
                  <a:pt x="1757548" y="285008"/>
                </a:cubicBezTo>
                <a:cubicBezTo>
                  <a:pt x="1739988" y="244034"/>
                  <a:pt x="1682333" y="143820"/>
                  <a:pt x="1662546" y="130629"/>
                </a:cubicBezTo>
                <a:cubicBezTo>
                  <a:pt x="1647221" y="120413"/>
                  <a:pt x="1573005" y="66680"/>
                  <a:pt x="1543792" y="59377"/>
                </a:cubicBezTo>
                <a:cubicBezTo>
                  <a:pt x="1512831" y="51637"/>
                  <a:pt x="1480333" y="52355"/>
                  <a:pt x="1448790" y="47502"/>
                </a:cubicBezTo>
                <a:cubicBezTo>
                  <a:pt x="1409512" y="41459"/>
                  <a:pt x="1357180" y="26352"/>
                  <a:pt x="1318161" y="23751"/>
                </a:cubicBezTo>
                <a:cubicBezTo>
                  <a:pt x="1163922" y="13468"/>
                  <a:pt x="1009606" y="0"/>
                  <a:pt x="855024" y="0"/>
                </a:cubicBezTo>
                <a:lnTo>
                  <a:pt x="415637" y="0"/>
                </a:lnTo>
              </a:path>
            </a:pathLst>
          </a:custGeom>
          <a:ln w="28575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Freeform 84"/>
          <p:cNvSpPr/>
          <p:nvPr/>
        </p:nvSpPr>
        <p:spPr>
          <a:xfrm flipH="1">
            <a:off x="6310864" y="921869"/>
            <a:ext cx="1336539" cy="1290361"/>
          </a:xfrm>
          <a:custGeom>
            <a:avLst/>
            <a:gdLst>
              <a:gd name="connsiteX0" fmla="*/ 0 w 4488872"/>
              <a:gd name="connsiteY0" fmla="*/ 0 h 4156363"/>
              <a:gd name="connsiteX1" fmla="*/ 2660072 w 4488872"/>
              <a:gd name="connsiteY1" fmla="*/ 3313215 h 4156363"/>
              <a:gd name="connsiteX2" fmla="*/ 4488872 w 4488872"/>
              <a:gd name="connsiteY2" fmla="*/ 4156363 h 4156363"/>
              <a:gd name="connsiteX0" fmla="*/ 0 w 2937165"/>
              <a:gd name="connsiteY0" fmla="*/ 0 h 3613126"/>
              <a:gd name="connsiteX1" fmla="*/ 1108365 w 2937165"/>
              <a:gd name="connsiteY1" fmla="*/ 2769978 h 3613126"/>
              <a:gd name="connsiteX2" fmla="*/ 2937165 w 2937165"/>
              <a:gd name="connsiteY2" fmla="*/ 3613126 h 36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7165" h="3613126">
                <a:moveTo>
                  <a:pt x="0" y="0"/>
                </a:moveTo>
                <a:cubicBezTo>
                  <a:pt x="955963" y="1310244"/>
                  <a:pt x="618838" y="2167790"/>
                  <a:pt x="1108365" y="2769978"/>
                </a:cubicBezTo>
                <a:cubicBezTo>
                  <a:pt x="1597892" y="3372166"/>
                  <a:pt x="2396837" y="3537915"/>
                  <a:pt x="2937165" y="3613126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68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27396" y="6926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Segoe Script" pitchFamily="34" charset="0"/>
              </a:rPr>
              <a:t>Control</a:t>
            </a:r>
            <a:endParaRPr lang="fr-CH" sz="8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15542" y="1352944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66FF"/>
                </a:solidFill>
                <a:latin typeface="Segoe Script" pitchFamily="34" charset="0"/>
              </a:rPr>
              <a:t>Randomness</a:t>
            </a:r>
            <a:endParaRPr lang="fr-CH" sz="800" b="1" dirty="0">
              <a:solidFill>
                <a:srgbClr val="FF66FF"/>
              </a:solidFill>
              <a:latin typeface="Segoe Script" pitchFamily="34" charset="0"/>
            </a:endParaRPr>
          </a:p>
        </p:txBody>
      </p:sp>
      <p:grpSp>
        <p:nvGrpSpPr>
          <p:cNvPr id="14" name="Group 15"/>
          <p:cNvGrpSpPr/>
          <p:nvPr/>
        </p:nvGrpSpPr>
        <p:grpSpPr>
          <a:xfrm>
            <a:off x="4259443" y="1574729"/>
            <a:ext cx="3045082" cy="1153937"/>
            <a:chOff x="4259443" y="1574729"/>
            <a:chExt cx="3045082" cy="1153937"/>
          </a:xfrm>
        </p:grpSpPr>
        <p:sp>
          <p:nvSpPr>
            <p:cNvPr id="88" name="Freeform 87"/>
            <p:cNvSpPr/>
            <p:nvPr/>
          </p:nvSpPr>
          <p:spPr>
            <a:xfrm>
              <a:off x="4259443" y="1622773"/>
              <a:ext cx="444303" cy="1105893"/>
            </a:xfrm>
            <a:custGeom>
              <a:avLst/>
              <a:gdLst>
                <a:gd name="connsiteX0" fmla="*/ 0 w 2030881"/>
                <a:gd name="connsiteY0" fmla="*/ 0 h 4424516"/>
                <a:gd name="connsiteX1" fmla="*/ 2005781 w 2030881"/>
                <a:gd name="connsiteY1" fmla="*/ 2035278 h 4424516"/>
                <a:gd name="connsiteX2" fmla="*/ 943897 w 2030881"/>
                <a:gd name="connsiteY2" fmla="*/ 4424516 h 4424516"/>
                <a:gd name="connsiteX0" fmla="*/ 764133 w 1310792"/>
                <a:gd name="connsiteY0" fmla="*/ 0 h 3510116"/>
                <a:gd name="connsiteX1" fmla="*/ 1061884 w 1310792"/>
                <a:gd name="connsiteY1" fmla="*/ 1120878 h 3510116"/>
                <a:gd name="connsiteX2" fmla="*/ 0 w 1310792"/>
                <a:gd name="connsiteY2" fmla="*/ 3510116 h 3510116"/>
                <a:gd name="connsiteX0" fmla="*/ 764133 w 1835188"/>
                <a:gd name="connsiteY0" fmla="*/ 0 h 3510116"/>
                <a:gd name="connsiteX1" fmla="*/ 1803756 w 1835188"/>
                <a:gd name="connsiteY1" fmla="*/ 2363082 h 3510116"/>
                <a:gd name="connsiteX2" fmla="*/ 0 w 1835188"/>
                <a:gd name="connsiteY2" fmla="*/ 3510116 h 351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188" h="3510116">
                  <a:moveTo>
                    <a:pt x="764133" y="0"/>
                  </a:moveTo>
                  <a:cubicBezTo>
                    <a:pt x="1688365" y="648929"/>
                    <a:pt x="1931111" y="1778063"/>
                    <a:pt x="1803756" y="2363082"/>
                  </a:cubicBezTo>
                  <a:cubicBezTo>
                    <a:pt x="1676401" y="2948101"/>
                    <a:pt x="609600" y="2684206"/>
                    <a:pt x="0" y="3510116"/>
                  </a:cubicBezTo>
                </a:path>
              </a:pathLst>
            </a:custGeom>
            <a:ln w="28575">
              <a:solidFill>
                <a:srgbClr val="FF66FF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968750"/>
              <a:endParaRPr lang="fr-CH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4520603" y="1574729"/>
              <a:ext cx="2783922" cy="990176"/>
            </a:xfrm>
            <a:custGeom>
              <a:avLst/>
              <a:gdLst>
                <a:gd name="connsiteX0" fmla="*/ 0 w 10294374"/>
                <a:gd name="connsiteY0" fmla="*/ 0 h 4238284"/>
                <a:gd name="connsiteX1" fmla="*/ 6253316 w 10294374"/>
                <a:gd name="connsiteY1" fmla="*/ 3982065 h 4238284"/>
                <a:gd name="connsiteX2" fmla="*/ 10294374 w 10294374"/>
                <a:gd name="connsiteY2" fmla="*/ 3510116 h 4238284"/>
                <a:gd name="connsiteX0" fmla="*/ 0 w 10294374"/>
                <a:gd name="connsiteY0" fmla="*/ 0 h 4056718"/>
                <a:gd name="connsiteX1" fmla="*/ 4237229 w 10294374"/>
                <a:gd name="connsiteY1" fmla="*/ 3728677 h 4056718"/>
                <a:gd name="connsiteX2" fmla="*/ 10294374 w 10294374"/>
                <a:gd name="connsiteY2" fmla="*/ 3510116 h 4056718"/>
                <a:gd name="connsiteX0" fmla="*/ 0 w 10294374"/>
                <a:gd name="connsiteY0" fmla="*/ 0 h 3911293"/>
                <a:gd name="connsiteX1" fmla="*/ 2684763 w 10294374"/>
                <a:gd name="connsiteY1" fmla="*/ 2055870 h 3911293"/>
                <a:gd name="connsiteX2" fmla="*/ 4237229 w 10294374"/>
                <a:gd name="connsiteY2" fmla="*/ 3728677 h 3911293"/>
                <a:gd name="connsiteX3" fmla="*/ 10294374 w 10294374"/>
                <a:gd name="connsiteY3" fmla="*/ 3510116 h 3911293"/>
                <a:gd name="connsiteX0" fmla="*/ 0 w 8362057"/>
                <a:gd name="connsiteY0" fmla="*/ 0 h 3031399"/>
                <a:gd name="connsiteX1" fmla="*/ 752446 w 8362057"/>
                <a:gd name="connsiteY1" fmla="*/ 1175976 h 3031399"/>
                <a:gd name="connsiteX2" fmla="*/ 2304912 w 8362057"/>
                <a:gd name="connsiteY2" fmla="*/ 2848783 h 3031399"/>
                <a:gd name="connsiteX3" fmla="*/ 8362057 w 8362057"/>
                <a:gd name="connsiteY3" fmla="*/ 2630222 h 3031399"/>
                <a:gd name="connsiteX0" fmla="*/ 0 w 8362057"/>
                <a:gd name="connsiteY0" fmla="*/ 0 h 3031399"/>
                <a:gd name="connsiteX1" fmla="*/ 2304912 w 8362057"/>
                <a:gd name="connsiteY1" fmla="*/ 2848783 h 3031399"/>
                <a:gd name="connsiteX2" fmla="*/ 8362057 w 8362057"/>
                <a:gd name="connsiteY2" fmla="*/ 2630222 h 303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2057" h="3031399">
                  <a:moveTo>
                    <a:pt x="0" y="0"/>
                  </a:moveTo>
                  <a:cubicBezTo>
                    <a:pt x="480190" y="593496"/>
                    <a:pt x="911236" y="2410413"/>
                    <a:pt x="2304912" y="2848783"/>
                  </a:cubicBezTo>
                  <a:cubicBezTo>
                    <a:pt x="3573181" y="3091157"/>
                    <a:pt x="7199392" y="3158706"/>
                    <a:pt x="8362057" y="2630222"/>
                  </a:cubicBezTo>
                </a:path>
              </a:pathLst>
            </a:custGeom>
            <a:ln w="28575">
              <a:solidFill>
                <a:srgbClr val="FF66FF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968750"/>
              <a:endParaRPr lang="fr-CH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15542" y="2121067"/>
            <a:ext cx="3717231" cy="890297"/>
            <a:chOff x="3915542" y="2121067"/>
            <a:chExt cx="3717231" cy="890297"/>
          </a:xfrm>
        </p:grpSpPr>
        <p:sp>
          <p:nvSpPr>
            <p:cNvPr id="90" name="Freeform 89"/>
            <p:cNvSpPr/>
            <p:nvPr/>
          </p:nvSpPr>
          <p:spPr>
            <a:xfrm>
              <a:off x="3915542" y="2682766"/>
              <a:ext cx="452500" cy="328598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28575">
              <a:solidFill>
                <a:srgbClr val="FF66FF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7212114" y="2121067"/>
              <a:ext cx="420659" cy="349640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28575">
              <a:solidFill>
                <a:srgbClr val="FF66FF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5052018" y="966028"/>
            <a:ext cx="2544318" cy="1449195"/>
            <a:chOff x="5052018" y="966028"/>
            <a:chExt cx="2544318" cy="1449195"/>
          </a:xfrm>
        </p:grpSpPr>
        <p:sp>
          <p:nvSpPr>
            <p:cNvPr id="55" name="TextBox 54"/>
            <p:cNvSpPr txBox="1"/>
            <p:nvPr/>
          </p:nvSpPr>
          <p:spPr>
            <a:xfrm>
              <a:off x="5903042" y="185624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Supply</a:t>
              </a:r>
              <a:endParaRPr lang="fr-CH" sz="14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6" name="Picture 3" descr="C:\Users\tomozei\AppData\Local\Microsoft\Windows\Temporary Internet Files\Content.IE5\3UL8SXHM\MC900441874[1].wmf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077" y="966028"/>
              <a:ext cx="817594" cy="819013"/>
            </a:xfrm>
            <a:prstGeom prst="rect">
              <a:avLst/>
            </a:prstGeom>
            <a:noFill/>
            <a:ln w="28575">
              <a:solidFill>
                <a:srgbClr val="FF66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52018" y="2209864"/>
              <a:ext cx="2544318" cy="205359"/>
            </a:xfrm>
            <a:prstGeom prst="rect">
              <a:avLst/>
            </a:prstGeom>
          </p:spPr>
        </p:pic>
        <p:pic>
          <p:nvPicPr>
            <p:cNvPr id="92" name="Picture 2" descr="C:\Users\tomozei\AppData\Local\Microsoft\Windows\Temporary Internet Files\Content.IE5\NVUGMELH\MC900104526[1].wm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202" y="966028"/>
              <a:ext cx="878296" cy="81901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8"/>
          <p:cNvGrpSpPr/>
          <p:nvPr/>
        </p:nvGrpSpPr>
        <p:grpSpPr>
          <a:xfrm>
            <a:off x="2626035" y="1653653"/>
            <a:ext cx="1668209" cy="1291533"/>
            <a:chOff x="2626035" y="1653653"/>
            <a:chExt cx="1668209" cy="1291533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26035" y="2739827"/>
              <a:ext cx="1668209" cy="205359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2701004" y="2477111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Natural Demand</a:t>
              </a:r>
              <a:endParaRPr lang="fr-CH" sz="14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3" name="Picture 4" descr="C:\Users\tomozei\AppData\Local\Microsoft\Windows\Temporary Internet Files\Content.IE5\NVUGMELH\MC900310802[1].wmf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940" y="1653653"/>
              <a:ext cx="1047858" cy="778108"/>
            </a:xfrm>
            <a:prstGeom prst="rect">
              <a:avLst/>
            </a:prstGeom>
            <a:noFill/>
            <a:ln w="28575">
              <a:solidFill>
                <a:srgbClr val="FF66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6823486" y="393305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Reserve</a:t>
            </a:r>
          </a:p>
          <a:p>
            <a:pPr algn="l"/>
            <a:r>
              <a:rPr lang="en-US" sz="1200" dirty="0" smtClean="0">
                <a:latin typeface="Arial" pitchFamily="34" charset="0"/>
                <a:cs typeface="Arial" pitchFamily="34" charset="0"/>
              </a:rPr>
              <a:t>(Excess supply)</a:t>
            </a:r>
            <a:endParaRPr lang="fr-CH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5554" y="4402997"/>
            <a:ext cx="1622870" cy="178689"/>
          </a:xfrm>
          <a:prstGeom prst="rect">
            <a:avLst/>
          </a:prstGeom>
        </p:spPr>
      </p:pic>
      <p:pic>
        <p:nvPicPr>
          <p:cNvPr id="96" name="Picture 9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1422815" y="5733256"/>
            <a:ext cx="5530215" cy="662940"/>
          </a:xfrm>
          <a:prstGeom prst="rect">
            <a:avLst/>
          </a:prstGeom>
        </p:spPr>
      </p:pic>
      <p:sp>
        <p:nvSpPr>
          <p:cNvPr id="9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295275" cy="152400"/>
          </a:xfrm>
        </p:spPr>
        <p:txBody>
          <a:bodyPr/>
          <a:lstStyle/>
          <a:p>
            <a:fld id="{0E270EAF-BFA1-4AD6-9D81-4359FAD1F312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513" y="1338728"/>
            <a:ext cx="1969580" cy="178689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395536" y="980728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Segoe Script" pitchFamily="34" charset="0"/>
                <a:cs typeface="Arial" pitchFamily="34" charset="0"/>
              </a:rPr>
              <a:t>Ramping Constraint</a:t>
            </a:r>
            <a:endParaRPr lang="fr-CH" sz="1400" b="1" dirty="0">
              <a:solidFill>
                <a:srgbClr val="FF0000"/>
              </a:solidFill>
              <a:latin typeface="Segoe Script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>
            <a:stCxn id="100" idx="3"/>
            <a:endCxn id="84" idx="3"/>
          </p:cNvCxnSpPr>
          <p:nvPr/>
        </p:nvCxnSpPr>
        <p:spPr>
          <a:xfrm>
            <a:off x="2548690" y="1134617"/>
            <a:ext cx="3267394" cy="1029473"/>
          </a:xfrm>
          <a:prstGeom prst="line">
            <a:avLst/>
          </a:prstGeom>
          <a:ln w="28575">
            <a:solidFill>
              <a:srgbClr val="002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37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51" grpId="0" animBg="1"/>
      <p:bldP spid="52" grpId="0" animBg="1"/>
      <p:bldP spid="59" grpId="0"/>
      <p:bldP spid="60" grpId="0"/>
      <p:bldP spid="62" grpId="0"/>
      <p:bldP spid="64" grpId="0"/>
      <p:bldP spid="65" grpId="0"/>
      <p:bldP spid="67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81" grpId="0" animBg="1"/>
      <p:bldP spid="82" grpId="0"/>
      <p:bldP spid="84" grpId="0" animBg="1"/>
      <p:bldP spid="85" grpId="0" animBg="1"/>
      <p:bldP spid="86" grpId="0"/>
      <p:bldP spid="87" grpId="0"/>
      <p:bldP spid="94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6856" y="4221088"/>
            <a:ext cx="6733496" cy="93610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968750"/>
            <a:endParaRPr lang="fr-FR" sz="8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4365104"/>
            <a:ext cx="6275070" cy="6629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575013"/>
            <a:ext cx="7344816" cy="86409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968750"/>
            <a:endParaRPr lang="fr-FR" sz="800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597900" cy="1268506"/>
          </a:xfrm>
        </p:spPr>
        <p:txBody>
          <a:bodyPr/>
          <a:lstStyle/>
          <a:p>
            <a:r>
              <a:rPr lang="en-US" dirty="0" smtClean="0"/>
              <a:t>Macroscopic Model – Normal Assumption</a:t>
            </a:r>
            <a:endParaRPr lang="fr-FR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43608" y="2060848"/>
            <a:ext cx="6856095" cy="27241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338" y="1129552"/>
            <a:ext cx="8856662" cy="5451195"/>
          </a:xfrm>
        </p:spPr>
        <p:txBody>
          <a:bodyPr/>
          <a:lstStyle/>
          <a:p>
            <a:pPr lvl="1">
              <a:buNone/>
            </a:pPr>
            <a:endParaRPr lang="fr-CH" dirty="0" smtClean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Assumption : (M – D) = ARIMA(0, 1, 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2-d Markov </a:t>
            </a:r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chain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on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continuous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state </a:t>
            </a:r>
            <a:r>
              <a:rPr lang="fr-F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space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Control </a:t>
            </a:r>
            <a:r>
              <a:rPr lang="fr-CH" dirty="0" err="1" smtClean="0"/>
              <a:t>Problem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762001"/>
            <a:ext cx="3498309" cy="5588557"/>
          </a:xfrm>
        </p:spPr>
        <p:txBody>
          <a:bodyPr/>
          <a:lstStyle/>
          <a:p>
            <a:r>
              <a:rPr lang="fr-CH" sz="2000" b="1" dirty="0" smtClean="0"/>
              <a:t>Control variable:  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G(t-1)</a:t>
            </a:r>
            <a:br>
              <a:rPr lang="fr-CH" sz="2000" dirty="0" smtClean="0"/>
            </a:br>
            <a:r>
              <a:rPr lang="fr-CH" sz="2000" dirty="0" smtClean="0"/>
              <a:t>production </a:t>
            </a:r>
            <a:r>
              <a:rPr lang="fr-CH" sz="2000" dirty="0" err="1" smtClean="0"/>
              <a:t>bought</a:t>
            </a:r>
            <a:r>
              <a:rPr lang="fr-CH" sz="2000" dirty="0" smtClean="0"/>
              <a:t> one second </a:t>
            </a:r>
            <a:r>
              <a:rPr lang="fr-CH" sz="2000" dirty="0" err="1" smtClean="0"/>
              <a:t>ago</a:t>
            </a:r>
            <a:r>
              <a:rPr lang="fr-CH" sz="2000" dirty="0" smtClean="0"/>
              <a:t> in real time </a:t>
            </a:r>
            <a:r>
              <a:rPr lang="fr-CH" sz="2000" dirty="0" err="1" smtClean="0"/>
              <a:t>market</a:t>
            </a:r>
            <a:endParaRPr lang="fr-CH" sz="2000" dirty="0" smtClean="0"/>
          </a:p>
          <a:p>
            <a:r>
              <a:rPr lang="fr-CH" sz="2000" dirty="0" smtClean="0"/>
              <a:t>Controller </a:t>
            </a:r>
            <a:r>
              <a:rPr lang="fr-CH" sz="2000" dirty="0" err="1" smtClean="0"/>
              <a:t>sees</a:t>
            </a:r>
            <a:r>
              <a:rPr lang="fr-CH" sz="2000" dirty="0" smtClean="0"/>
              <a:t> </a:t>
            </a:r>
            <a:r>
              <a:rPr lang="fr-CH" sz="2000" dirty="0" err="1" smtClean="0"/>
              <a:t>only</a:t>
            </a:r>
            <a:r>
              <a:rPr lang="fr-CH" sz="2000" dirty="0" smtClean="0"/>
              <a:t> </a:t>
            </a:r>
            <a:r>
              <a:rPr lang="fr-CH" sz="2000" dirty="0" err="1" smtClean="0"/>
              <a:t>supply</a:t>
            </a:r>
            <a:r>
              <a:rPr lang="fr-CH" sz="2000" dirty="0" smtClean="0"/>
              <a:t> G</a:t>
            </a:r>
            <a:r>
              <a:rPr lang="fr-CH" sz="2000" baseline="30000" dirty="0" smtClean="0"/>
              <a:t>a</a:t>
            </a:r>
            <a:r>
              <a:rPr lang="fr-CH" sz="2000" dirty="0" smtClean="0"/>
              <a:t>(t) and </a:t>
            </a:r>
            <a:r>
              <a:rPr lang="fr-CH" sz="2000" dirty="0" err="1" smtClean="0"/>
              <a:t>expressed</a:t>
            </a:r>
            <a:r>
              <a:rPr lang="fr-CH" sz="2000" dirty="0" smtClean="0"/>
              <a:t> </a:t>
            </a:r>
            <a:r>
              <a:rPr lang="fr-CH" sz="2000" dirty="0" err="1" smtClean="0"/>
              <a:t>demand</a:t>
            </a:r>
            <a:r>
              <a:rPr lang="fr-CH" sz="2000" dirty="0" smtClean="0"/>
              <a:t> </a:t>
            </a:r>
            <a:r>
              <a:rPr lang="fr-CH" sz="2000" dirty="0" err="1" smtClean="0"/>
              <a:t>E</a:t>
            </a:r>
            <a:r>
              <a:rPr lang="fr-CH" sz="2000" baseline="30000" dirty="0" err="1" smtClean="0"/>
              <a:t>a</a:t>
            </a:r>
            <a:r>
              <a:rPr lang="fr-CH" sz="2000" dirty="0" smtClean="0"/>
              <a:t>(t)</a:t>
            </a:r>
          </a:p>
          <a:p>
            <a:r>
              <a:rPr lang="fr-CH" sz="2000" b="1" dirty="0" smtClean="0"/>
              <a:t>Our </a:t>
            </a:r>
            <a:r>
              <a:rPr lang="fr-CH" sz="2000" b="1" dirty="0" err="1" smtClean="0"/>
              <a:t>Problem</a:t>
            </a:r>
            <a:r>
              <a:rPr lang="fr-CH" sz="2000" b="1" dirty="0" smtClean="0"/>
              <a:t>:</a:t>
            </a:r>
            <a:r>
              <a:rPr lang="fr-CH" sz="2000" dirty="0" smtClean="0"/>
              <a:t> </a:t>
            </a:r>
            <a:br>
              <a:rPr lang="fr-CH" sz="2000" dirty="0" smtClean="0"/>
            </a:br>
            <a:r>
              <a:rPr lang="fr-CH" sz="2000" dirty="0" err="1" smtClean="0"/>
              <a:t>keep</a:t>
            </a:r>
            <a:r>
              <a:rPr lang="fr-CH" sz="2000" dirty="0" smtClean="0"/>
              <a:t> </a:t>
            </a:r>
            <a:r>
              <a:rPr lang="fr-CH" sz="2000" dirty="0" err="1" smtClean="0"/>
              <a:t>backlog</a:t>
            </a:r>
            <a:r>
              <a:rPr lang="fr-CH" sz="2000" dirty="0" smtClean="0"/>
              <a:t> Z(t) stable</a:t>
            </a:r>
          </a:p>
          <a:p>
            <a:r>
              <a:rPr lang="fr-CH" sz="2000" dirty="0" err="1" smtClean="0"/>
              <a:t>Ramp</a:t>
            </a:r>
            <a:r>
              <a:rPr lang="fr-CH" sz="2000" dirty="0" smtClean="0"/>
              <a:t>-up and </a:t>
            </a:r>
            <a:r>
              <a:rPr lang="fr-CH" sz="2000" dirty="0" err="1" smtClean="0"/>
              <a:t>ramp</a:t>
            </a:r>
            <a:r>
              <a:rPr lang="fr-CH" sz="2000" dirty="0" smtClean="0"/>
              <a:t>-down </a:t>
            </a:r>
            <a:r>
              <a:rPr lang="fr-CH" sz="2000" dirty="0" err="1" smtClean="0"/>
              <a:t>constraints</a:t>
            </a: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	</a:t>
            </a:r>
            <a:r>
              <a:rPr lang="el-GR" sz="2000" dirty="0" smtClean="0"/>
              <a:t>ξ</a:t>
            </a:r>
            <a:r>
              <a:rPr lang="fr-CH" sz="2000" dirty="0" smtClean="0"/>
              <a:t> ≤ G(t) ⎼ G(t-1) ≤ </a:t>
            </a:r>
            <a:r>
              <a:rPr lang="el-GR" sz="2000" dirty="0" smtClean="0"/>
              <a:t>ζ</a:t>
            </a:r>
            <a:endParaRPr lang="fr-CH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745467" y="1654574"/>
            <a:ext cx="5271890" cy="4587240"/>
            <a:chOff x="76200" y="76200"/>
            <a:chExt cx="9365704" cy="6172200"/>
          </a:xfrm>
        </p:grpSpPr>
        <p:sp>
          <p:nvSpPr>
            <p:cNvPr id="30" name="Rectangle 29"/>
            <p:cNvSpPr/>
            <p:nvPr/>
          </p:nvSpPr>
          <p:spPr bwMode="auto">
            <a:xfrm flipV="1">
              <a:off x="7315200" y="4267200"/>
              <a:ext cx="461112" cy="364015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 flipV="1">
              <a:off x="687387" y="5731985"/>
              <a:ext cx="461112" cy="364015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2" name="Picture 11" descr="C:\Users\tomozei\AppData\Local\Microsoft\Windows\Temporary Internet Files\Content.IE5\AY4E44VB\MC900389456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08" y="4373252"/>
              <a:ext cx="709117" cy="80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940911" y="1447800"/>
              <a:ext cx="1394395" cy="455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Supply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pic>
          <p:nvPicPr>
            <p:cNvPr id="34" name="Picture 3" descr="C:\Users\tomozei\AppData\Local\Microsoft\Windows\Temporary Internet Files\Content.IE5\3UL8SXHM\MC900441874[1]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640" y="419640"/>
              <a:ext cx="907822" cy="1029083"/>
            </a:xfrm>
            <a:prstGeom prst="rect">
              <a:avLst/>
            </a:prstGeom>
            <a:noFill/>
            <a:ln w="57150">
              <a:solidFill>
                <a:srgbClr val="FF66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04152" y="1982507"/>
              <a:ext cx="2543068" cy="23227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02261" y="2648401"/>
              <a:ext cx="1667389" cy="23227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479109" y="3657600"/>
              <a:ext cx="1967484" cy="78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Returning </a:t>
              </a:r>
            </a:p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Demand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47936" y="2819400"/>
              <a:ext cx="1931715" cy="78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Expressed</a:t>
              </a:r>
            </a:p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Demand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81600" y="3657600"/>
              <a:ext cx="405185" cy="20210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571205" y="4953000"/>
              <a:ext cx="1971700" cy="78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Frustrated</a:t>
              </a:r>
            </a:p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Demand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48200" y="4572000"/>
              <a:ext cx="1840658" cy="22171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778222" y="2971801"/>
              <a:ext cx="1663682" cy="78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Satisfied</a:t>
              </a:r>
            </a:p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Demand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" y="5181600"/>
              <a:ext cx="3497661" cy="455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Backlogged Demand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3333" y="5855509"/>
              <a:ext cx="309220" cy="202107"/>
            </a:xfrm>
            <a:prstGeom prst="rect">
              <a:avLst/>
            </a:prstGeom>
          </p:spPr>
        </p:pic>
        <p:sp>
          <p:nvSpPr>
            <p:cNvPr id="45" name="Right Arrow 44"/>
            <p:cNvSpPr/>
            <p:nvPr/>
          </p:nvSpPr>
          <p:spPr bwMode="auto">
            <a:xfrm>
              <a:off x="4829757" y="3875334"/>
              <a:ext cx="1517415" cy="147032"/>
            </a:xfrm>
            <a:prstGeom prst="rightArrow">
              <a:avLst>
                <a:gd name="adj1" fmla="val 50000"/>
                <a:gd name="adj2" fmla="val 1460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Minus 45"/>
            <p:cNvSpPr/>
            <p:nvPr/>
          </p:nvSpPr>
          <p:spPr bwMode="auto">
            <a:xfrm>
              <a:off x="6429023" y="3804250"/>
              <a:ext cx="255564" cy="289199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403675" y="3702519"/>
              <a:ext cx="426082" cy="492661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Plus 47"/>
            <p:cNvSpPr/>
            <p:nvPr/>
          </p:nvSpPr>
          <p:spPr bwMode="auto">
            <a:xfrm>
              <a:off x="4488935" y="3804250"/>
              <a:ext cx="255564" cy="289199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Right Arrow 48"/>
            <p:cNvSpPr/>
            <p:nvPr/>
          </p:nvSpPr>
          <p:spPr bwMode="auto">
            <a:xfrm>
              <a:off x="6773254" y="3875334"/>
              <a:ext cx="1360941" cy="147032"/>
            </a:xfrm>
            <a:prstGeom prst="rightArrow">
              <a:avLst>
                <a:gd name="adj1" fmla="val 50000"/>
                <a:gd name="adj2" fmla="val 1460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Right Arrow 49"/>
            <p:cNvSpPr/>
            <p:nvPr/>
          </p:nvSpPr>
          <p:spPr bwMode="auto">
            <a:xfrm rot="5400000">
              <a:off x="5861236" y="2915580"/>
              <a:ext cx="1408469" cy="140445"/>
            </a:xfrm>
            <a:prstGeom prst="rightArrow">
              <a:avLst>
                <a:gd name="adj1" fmla="val 50000"/>
                <a:gd name="adj2" fmla="val 1460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347172" y="3702519"/>
              <a:ext cx="426082" cy="492661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Bent-Up Arrow 51"/>
            <p:cNvSpPr/>
            <p:nvPr/>
          </p:nvSpPr>
          <p:spPr bwMode="auto">
            <a:xfrm rot="5400000">
              <a:off x="3308845" y="2854019"/>
              <a:ext cx="960824" cy="1228836"/>
            </a:xfrm>
            <a:prstGeom prst="bentUpArrow">
              <a:avLst>
                <a:gd name="adj1" fmla="val 10045"/>
                <a:gd name="adj2" fmla="val 8806"/>
                <a:gd name="adj3" fmla="val 2129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3600" y="2152406"/>
              <a:ext cx="2890510" cy="455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Natural Demand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273725" y="4724484"/>
              <a:ext cx="1976817" cy="983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Bent-Up Arrow 50"/>
            <p:cNvSpPr/>
            <p:nvPr/>
          </p:nvSpPr>
          <p:spPr bwMode="auto">
            <a:xfrm rot="5400000" flipH="1">
              <a:off x="3374005" y="3798949"/>
              <a:ext cx="824731" cy="1223064"/>
            </a:xfrm>
            <a:custGeom>
              <a:avLst/>
              <a:gdLst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9" fmla="*/ 0 w 2083343"/>
                <a:gd name="connsiteY9" fmla="*/ 3268310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9" fmla="*/ 91440 w 2083343"/>
                <a:gd name="connsiteY9" fmla="*/ 3359750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0 w 2083343"/>
                <a:gd name="connsiteY8" fmla="*/ 3496186 h 3496186"/>
                <a:gd name="connsiteX0" fmla="*/ 0 w 2083343"/>
                <a:gd name="connsiteY0" fmla="*/ 3268310 h 3496186"/>
                <a:gd name="connsiteX1" fmla="*/ 1782612 w 2083343"/>
                <a:gd name="connsiteY1" fmla="*/ 3268310 h 3496186"/>
                <a:gd name="connsiteX2" fmla="*/ 1782612 w 2083343"/>
                <a:gd name="connsiteY2" fmla="*/ 504815 h 3496186"/>
                <a:gd name="connsiteX3" fmla="*/ 1709758 w 2083343"/>
                <a:gd name="connsiteY3" fmla="*/ 504815 h 3496186"/>
                <a:gd name="connsiteX4" fmla="*/ 1896550 w 2083343"/>
                <a:gd name="connsiteY4" fmla="*/ 0 h 3496186"/>
                <a:gd name="connsiteX5" fmla="*/ 2083343 w 2083343"/>
                <a:gd name="connsiteY5" fmla="*/ 504815 h 3496186"/>
                <a:gd name="connsiteX6" fmla="*/ 2010488 w 2083343"/>
                <a:gd name="connsiteY6" fmla="*/ 504815 h 3496186"/>
                <a:gd name="connsiteX7" fmla="*/ 2010488 w 2083343"/>
                <a:gd name="connsiteY7" fmla="*/ 3496186 h 3496186"/>
                <a:gd name="connsiteX8" fmla="*/ 249382 w 2083343"/>
                <a:gd name="connsiteY8" fmla="*/ 3496186 h 349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3343" h="3496186">
                  <a:moveTo>
                    <a:pt x="0" y="3268310"/>
                  </a:moveTo>
                  <a:lnTo>
                    <a:pt x="1782612" y="3268310"/>
                  </a:lnTo>
                  <a:lnTo>
                    <a:pt x="1782612" y="504815"/>
                  </a:lnTo>
                  <a:lnTo>
                    <a:pt x="1709758" y="504815"/>
                  </a:lnTo>
                  <a:lnTo>
                    <a:pt x="1896550" y="0"/>
                  </a:lnTo>
                  <a:lnTo>
                    <a:pt x="2083343" y="504815"/>
                  </a:lnTo>
                  <a:lnTo>
                    <a:pt x="2010488" y="504815"/>
                  </a:lnTo>
                  <a:lnTo>
                    <a:pt x="2010488" y="3496186"/>
                  </a:lnTo>
                  <a:lnTo>
                    <a:pt x="249382" y="3496186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1011" y="4472916"/>
              <a:ext cx="995634" cy="202107"/>
            </a:xfrm>
            <a:prstGeom prst="rect">
              <a:avLst/>
            </a:prstGeom>
          </p:spPr>
        </p:pic>
        <p:sp>
          <p:nvSpPr>
            <p:cNvPr id="57" name="Up Arrow 56"/>
            <p:cNvSpPr/>
            <p:nvPr/>
          </p:nvSpPr>
          <p:spPr bwMode="auto">
            <a:xfrm>
              <a:off x="763333" y="3702519"/>
              <a:ext cx="311667" cy="668032"/>
            </a:xfrm>
            <a:prstGeom prst="upArrow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2">
                      <a:lumMod val="40000"/>
                      <a:lumOff val="60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8710" y="2895600"/>
              <a:ext cx="2371415" cy="455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rgbClr val="FF0000"/>
                  </a:solidFill>
                  <a:latin typeface="+mn-lt"/>
                </a:rPr>
                <a:t>Evaporation</a:t>
              </a:r>
              <a:endParaRPr lang="fr-CH" sz="1600" dirty="0">
                <a:solidFill>
                  <a:srgbClr val="FF0000"/>
                </a:solidFill>
                <a:latin typeface="+mn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7355" y="3430818"/>
              <a:ext cx="421178" cy="202107"/>
            </a:xfrm>
            <a:prstGeom prst="rect">
              <a:avLst/>
            </a:prstGeom>
          </p:spPr>
        </p:pic>
        <p:sp>
          <p:nvSpPr>
            <p:cNvPr id="60" name="Freeform 59"/>
            <p:cNvSpPr/>
            <p:nvPr/>
          </p:nvSpPr>
          <p:spPr>
            <a:xfrm>
              <a:off x="5720476" y="1913449"/>
              <a:ext cx="708547" cy="384071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57150">
              <a:solidFill>
                <a:srgbClr val="0070C0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6393739" y="364154"/>
              <a:ext cx="1484035" cy="1621328"/>
            </a:xfrm>
            <a:custGeom>
              <a:avLst/>
              <a:gdLst>
                <a:gd name="connsiteX0" fmla="*/ 0 w 4488872"/>
                <a:gd name="connsiteY0" fmla="*/ 0 h 4156363"/>
                <a:gd name="connsiteX1" fmla="*/ 2660072 w 4488872"/>
                <a:gd name="connsiteY1" fmla="*/ 3313215 h 4156363"/>
                <a:gd name="connsiteX2" fmla="*/ 4488872 w 4488872"/>
                <a:gd name="connsiteY2" fmla="*/ 4156363 h 4156363"/>
                <a:gd name="connsiteX0" fmla="*/ 0 w 2937165"/>
                <a:gd name="connsiteY0" fmla="*/ 0 h 3613126"/>
                <a:gd name="connsiteX1" fmla="*/ 1108365 w 2937165"/>
                <a:gd name="connsiteY1" fmla="*/ 2769978 h 3613126"/>
                <a:gd name="connsiteX2" fmla="*/ 2937165 w 2937165"/>
                <a:gd name="connsiteY2" fmla="*/ 3613126 h 361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7165" h="3613126">
                  <a:moveTo>
                    <a:pt x="0" y="0"/>
                  </a:moveTo>
                  <a:cubicBezTo>
                    <a:pt x="955963" y="1310244"/>
                    <a:pt x="618838" y="2167790"/>
                    <a:pt x="1108365" y="2769978"/>
                  </a:cubicBezTo>
                  <a:cubicBezTo>
                    <a:pt x="1597892" y="3372166"/>
                    <a:pt x="2396837" y="3537915"/>
                    <a:pt x="2937165" y="3613126"/>
                  </a:cubicBezTo>
                </a:path>
              </a:pathLst>
            </a:custGeom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92966" y="76200"/>
              <a:ext cx="1780441" cy="455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Segoe Script" pitchFamily="34" charset="0"/>
                </a:rPr>
                <a:t>Control</a:t>
              </a:r>
              <a:endParaRPr lang="fr-CH" sz="1600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03198" y="905797"/>
              <a:ext cx="2771473" cy="455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66FF"/>
                  </a:solidFill>
                  <a:latin typeface="Segoe Script" pitchFamily="34" charset="0"/>
                </a:rPr>
                <a:t>Randomness</a:t>
              </a:r>
              <a:endParaRPr lang="fr-CH" sz="1600" b="1" dirty="0">
                <a:solidFill>
                  <a:srgbClr val="FF66FF"/>
                </a:solidFill>
                <a:latin typeface="Segoe Script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967264" y="1244833"/>
              <a:ext cx="642000" cy="1389545"/>
            </a:xfrm>
            <a:custGeom>
              <a:avLst/>
              <a:gdLst>
                <a:gd name="connsiteX0" fmla="*/ 0 w 2030881"/>
                <a:gd name="connsiteY0" fmla="*/ 0 h 4424516"/>
                <a:gd name="connsiteX1" fmla="*/ 2005781 w 2030881"/>
                <a:gd name="connsiteY1" fmla="*/ 2035278 h 4424516"/>
                <a:gd name="connsiteX2" fmla="*/ 943897 w 2030881"/>
                <a:gd name="connsiteY2" fmla="*/ 4424516 h 4424516"/>
                <a:gd name="connsiteX0" fmla="*/ 764133 w 1310792"/>
                <a:gd name="connsiteY0" fmla="*/ 0 h 3510116"/>
                <a:gd name="connsiteX1" fmla="*/ 1061884 w 1310792"/>
                <a:gd name="connsiteY1" fmla="*/ 1120878 h 3510116"/>
                <a:gd name="connsiteX2" fmla="*/ 0 w 1310792"/>
                <a:gd name="connsiteY2" fmla="*/ 3510116 h 3510116"/>
                <a:gd name="connsiteX0" fmla="*/ 764133 w 1835188"/>
                <a:gd name="connsiteY0" fmla="*/ 0 h 3510116"/>
                <a:gd name="connsiteX1" fmla="*/ 1803756 w 1835188"/>
                <a:gd name="connsiteY1" fmla="*/ 2363082 h 3510116"/>
                <a:gd name="connsiteX2" fmla="*/ 0 w 1835188"/>
                <a:gd name="connsiteY2" fmla="*/ 3510116 h 351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188" h="3510116">
                  <a:moveTo>
                    <a:pt x="764133" y="0"/>
                  </a:moveTo>
                  <a:cubicBezTo>
                    <a:pt x="1688365" y="648929"/>
                    <a:pt x="1931111" y="1778063"/>
                    <a:pt x="1803756" y="2363082"/>
                  </a:cubicBezTo>
                  <a:cubicBezTo>
                    <a:pt x="1676401" y="2948101"/>
                    <a:pt x="609600" y="2684206"/>
                    <a:pt x="0" y="3510116"/>
                  </a:cubicBezTo>
                </a:path>
              </a:pathLst>
            </a:custGeom>
            <a:ln w="57150">
              <a:solidFill>
                <a:srgbClr val="FF66FF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968750"/>
              <a:endParaRPr lang="fr-CH" sz="1600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4405910" y="1184466"/>
              <a:ext cx="2925282" cy="1200036"/>
            </a:xfrm>
            <a:custGeom>
              <a:avLst/>
              <a:gdLst>
                <a:gd name="connsiteX0" fmla="*/ 0 w 10294374"/>
                <a:gd name="connsiteY0" fmla="*/ 0 h 4238284"/>
                <a:gd name="connsiteX1" fmla="*/ 6253316 w 10294374"/>
                <a:gd name="connsiteY1" fmla="*/ 3982065 h 4238284"/>
                <a:gd name="connsiteX2" fmla="*/ 10294374 w 10294374"/>
                <a:gd name="connsiteY2" fmla="*/ 3510116 h 4238284"/>
                <a:gd name="connsiteX0" fmla="*/ 0 w 10294374"/>
                <a:gd name="connsiteY0" fmla="*/ 0 h 4056718"/>
                <a:gd name="connsiteX1" fmla="*/ 4237229 w 10294374"/>
                <a:gd name="connsiteY1" fmla="*/ 3728677 h 4056718"/>
                <a:gd name="connsiteX2" fmla="*/ 10294374 w 10294374"/>
                <a:gd name="connsiteY2" fmla="*/ 3510116 h 4056718"/>
                <a:gd name="connsiteX0" fmla="*/ 0 w 10294374"/>
                <a:gd name="connsiteY0" fmla="*/ 0 h 3911293"/>
                <a:gd name="connsiteX1" fmla="*/ 2684763 w 10294374"/>
                <a:gd name="connsiteY1" fmla="*/ 2055870 h 3911293"/>
                <a:gd name="connsiteX2" fmla="*/ 4237229 w 10294374"/>
                <a:gd name="connsiteY2" fmla="*/ 3728677 h 3911293"/>
                <a:gd name="connsiteX3" fmla="*/ 10294374 w 10294374"/>
                <a:gd name="connsiteY3" fmla="*/ 3510116 h 3911293"/>
                <a:gd name="connsiteX0" fmla="*/ 0 w 8362057"/>
                <a:gd name="connsiteY0" fmla="*/ 0 h 3031399"/>
                <a:gd name="connsiteX1" fmla="*/ 752446 w 8362057"/>
                <a:gd name="connsiteY1" fmla="*/ 1175976 h 3031399"/>
                <a:gd name="connsiteX2" fmla="*/ 2304912 w 8362057"/>
                <a:gd name="connsiteY2" fmla="*/ 2848783 h 3031399"/>
                <a:gd name="connsiteX3" fmla="*/ 8362057 w 8362057"/>
                <a:gd name="connsiteY3" fmla="*/ 2630222 h 3031399"/>
                <a:gd name="connsiteX0" fmla="*/ 0 w 8362057"/>
                <a:gd name="connsiteY0" fmla="*/ 0 h 3031399"/>
                <a:gd name="connsiteX1" fmla="*/ 2304912 w 8362057"/>
                <a:gd name="connsiteY1" fmla="*/ 2848783 h 3031399"/>
                <a:gd name="connsiteX2" fmla="*/ 8362057 w 8362057"/>
                <a:gd name="connsiteY2" fmla="*/ 2630222 h 303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2057" h="3031399">
                  <a:moveTo>
                    <a:pt x="0" y="0"/>
                  </a:moveTo>
                  <a:cubicBezTo>
                    <a:pt x="480190" y="593496"/>
                    <a:pt x="911236" y="2410413"/>
                    <a:pt x="2304912" y="2848783"/>
                  </a:cubicBezTo>
                  <a:cubicBezTo>
                    <a:pt x="3573181" y="3091157"/>
                    <a:pt x="7199392" y="3158706"/>
                    <a:pt x="8362057" y="2630222"/>
                  </a:cubicBezTo>
                </a:path>
              </a:pathLst>
            </a:custGeom>
            <a:ln w="57150">
              <a:solidFill>
                <a:srgbClr val="FF66FF"/>
              </a:solidFill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968750"/>
              <a:endParaRPr lang="fr-CH" sz="160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97153" y="2564458"/>
              <a:ext cx="397845" cy="412880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57150">
              <a:solidFill>
                <a:srgbClr val="FF66FF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7249461" y="1947977"/>
              <a:ext cx="442018" cy="301330"/>
            </a:xfrm>
            <a:custGeom>
              <a:avLst/>
              <a:gdLst>
                <a:gd name="connsiteX0" fmla="*/ 807522 w 1838707"/>
                <a:gd name="connsiteY0" fmla="*/ 47502 h 938151"/>
                <a:gd name="connsiteX1" fmla="*/ 581891 w 1838707"/>
                <a:gd name="connsiteY1" fmla="*/ 47502 h 938151"/>
                <a:gd name="connsiteX2" fmla="*/ 546265 w 1838707"/>
                <a:gd name="connsiteY2" fmla="*/ 59377 h 938151"/>
                <a:gd name="connsiteX3" fmla="*/ 415637 w 1838707"/>
                <a:gd name="connsiteY3" fmla="*/ 71252 h 938151"/>
                <a:gd name="connsiteX4" fmla="*/ 356260 w 1838707"/>
                <a:gd name="connsiteY4" fmla="*/ 83128 h 938151"/>
                <a:gd name="connsiteX5" fmla="*/ 320634 w 1838707"/>
                <a:gd name="connsiteY5" fmla="*/ 95003 h 938151"/>
                <a:gd name="connsiteX6" fmla="*/ 190005 w 1838707"/>
                <a:gd name="connsiteY6" fmla="*/ 118753 h 938151"/>
                <a:gd name="connsiteX7" fmla="*/ 154379 w 1838707"/>
                <a:gd name="connsiteY7" fmla="*/ 130629 h 938151"/>
                <a:gd name="connsiteX8" fmla="*/ 83127 w 1838707"/>
                <a:gd name="connsiteY8" fmla="*/ 178130 h 938151"/>
                <a:gd name="connsiteX9" fmla="*/ 35626 w 1838707"/>
                <a:gd name="connsiteY9" fmla="*/ 249382 h 938151"/>
                <a:gd name="connsiteX10" fmla="*/ 0 w 1838707"/>
                <a:gd name="connsiteY10" fmla="*/ 320634 h 938151"/>
                <a:gd name="connsiteX11" fmla="*/ 11876 w 1838707"/>
                <a:gd name="connsiteY11" fmla="*/ 653143 h 938151"/>
                <a:gd name="connsiteX12" fmla="*/ 71252 w 1838707"/>
                <a:gd name="connsiteY12" fmla="*/ 736270 h 938151"/>
                <a:gd name="connsiteX13" fmla="*/ 106878 w 1838707"/>
                <a:gd name="connsiteY13" fmla="*/ 760021 h 938151"/>
                <a:gd name="connsiteX14" fmla="*/ 142504 w 1838707"/>
                <a:gd name="connsiteY14" fmla="*/ 795647 h 938151"/>
                <a:gd name="connsiteX15" fmla="*/ 332509 w 1838707"/>
                <a:gd name="connsiteY15" fmla="*/ 866899 h 938151"/>
                <a:gd name="connsiteX16" fmla="*/ 463138 w 1838707"/>
                <a:gd name="connsiteY16" fmla="*/ 902525 h 938151"/>
                <a:gd name="connsiteX17" fmla="*/ 534390 w 1838707"/>
                <a:gd name="connsiteY17" fmla="*/ 926276 h 938151"/>
                <a:gd name="connsiteX18" fmla="*/ 700644 w 1838707"/>
                <a:gd name="connsiteY18" fmla="*/ 938151 h 938151"/>
                <a:gd name="connsiteX19" fmla="*/ 1650670 w 1838707"/>
                <a:gd name="connsiteY19" fmla="*/ 926276 h 938151"/>
                <a:gd name="connsiteX20" fmla="*/ 1686296 w 1838707"/>
                <a:gd name="connsiteY20" fmla="*/ 902525 h 938151"/>
                <a:gd name="connsiteX21" fmla="*/ 1721922 w 1838707"/>
                <a:gd name="connsiteY21" fmla="*/ 890650 h 938151"/>
                <a:gd name="connsiteX22" fmla="*/ 1816925 w 1838707"/>
                <a:gd name="connsiteY22" fmla="*/ 807522 h 938151"/>
                <a:gd name="connsiteX23" fmla="*/ 1816925 w 1838707"/>
                <a:gd name="connsiteY23" fmla="*/ 439387 h 938151"/>
                <a:gd name="connsiteX24" fmla="*/ 1805050 w 1838707"/>
                <a:gd name="connsiteY24" fmla="*/ 403761 h 938151"/>
                <a:gd name="connsiteX25" fmla="*/ 1793174 w 1838707"/>
                <a:gd name="connsiteY25" fmla="*/ 356260 h 938151"/>
                <a:gd name="connsiteX26" fmla="*/ 1769424 w 1838707"/>
                <a:gd name="connsiteY26" fmla="*/ 320634 h 938151"/>
                <a:gd name="connsiteX27" fmla="*/ 1757548 w 1838707"/>
                <a:gd name="connsiteY27" fmla="*/ 285008 h 938151"/>
                <a:gd name="connsiteX28" fmla="*/ 1662546 w 1838707"/>
                <a:gd name="connsiteY28" fmla="*/ 130629 h 938151"/>
                <a:gd name="connsiteX29" fmla="*/ 1543792 w 1838707"/>
                <a:gd name="connsiteY29" fmla="*/ 59377 h 938151"/>
                <a:gd name="connsiteX30" fmla="*/ 1448790 w 1838707"/>
                <a:gd name="connsiteY30" fmla="*/ 47502 h 938151"/>
                <a:gd name="connsiteX31" fmla="*/ 1318161 w 1838707"/>
                <a:gd name="connsiteY31" fmla="*/ 23751 h 938151"/>
                <a:gd name="connsiteX32" fmla="*/ 855024 w 1838707"/>
                <a:gd name="connsiteY32" fmla="*/ 0 h 938151"/>
                <a:gd name="connsiteX33" fmla="*/ 415637 w 1838707"/>
                <a:gd name="connsiteY33" fmla="*/ 0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38707" h="938151">
                  <a:moveTo>
                    <a:pt x="807522" y="47502"/>
                  </a:moveTo>
                  <a:cubicBezTo>
                    <a:pt x="703517" y="26700"/>
                    <a:pt x="741161" y="28764"/>
                    <a:pt x="581891" y="47502"/>
                  </a:cubicBezTo>
                  <a:cubicBezTo>
                    <a:pt x="569459" y="48965"/>
                    <a:pt x="558657" y="57607"/>
                    <a:pt x="546265" y="59377"/>
                  </a:cubicBezTo>
                  <a:cubicBezTo>
                    <a:pt x="502982" y="65560"/>
                    <a:pt x="459180" y="67294"/>
                    <a:pt x="415637" y="71252"/>
                  </a:cubicBezTo>
                  <a:cubicBezTo>
                    <a:pt x="395845" y="75211"/>
                    <a:pt x="375842" y="78233"/>
                    <a:pt x="356260" y="83128"/>
                  </a:cubicBezTo>
                  <a:cubicBezTo>
                    <a:pt x="344116" y="86164"/>
                    <a:pt x="332778" y="91967"/>
                    <a:pt x="320634" y="95003"/>
                  </a:cubicBezTo>
                  <a:cubicBezTo>
                    <a:pt x="287440" y="103301"/>
                    <a:pt x="221767" y="113459"/>
                    <a:pt x="190005" y="118753"/>
                  </a:cubicBezTo>
                  <a:cubicBezTo>
                    <a:pt x="178130" y="122712"/>
                    <a:pt x="165321" y="124550"/>
                    <a:pt x="154379" y="130629"/>
                  </a:cubicBezTo>
                  <a:cubicBezTo>
                    <a:pt x="129426" y="144492"/>
                    <a:pt x="83127" y="178130"/>
                    <a:pt x="83127" y="178130"/>
                  </a:cubicBezTo>
                  <a:cubicBezTo>
                    <a:pt x="67293" y="201881"/>
                    <a:pt x="44652" y="222302"/>
                    <a:pt x="35626" y="249382"/>
                  </a:cubicBezTo>
                  <a:cubicBezTo>
                    <a:pt x="19238" y="298548"/>
                    <a:pt x="30695" y="274593"/>
                    <a:pt x="0" y="320634"/>
                  </a:cubicBezTo>
                  <a:cubicBezTo>
                    <a:pt x="3959" y="431470"/>
                    <a:pt x="1524" y="542720"/>
                    <a:pt x="11876" y="653143"/>
                  </a:cubicBezTo>
                  <a:cubicBezTo>
                    <a:pt x="14725" y="683531"/>
                    <a:pt x="50062" y="718612"/>
                    <a:pt x="71252" y="736270"/>
                  </a:cubicBezTo>
                  <a:cubicBezTo>
                    <a:pt x="82216" y="745407"/>
                    <a:pt x="95914" y="750884"/>
                    <a:pt x="106878" y="760021"/>
                  </a:cubicBezTo>
                  <a:cubicBezTo>
                    <a:pt x="119780" y="770772"/>
                    <a:pt x="128335" y="786631"/>
                    <a:pt x="142504" y="795647"/>
                  </a:cubicBezTo>
                  <a:cubicBezTo>
                    <a:pt x="284086" y="885744"/>
                    <a:pt x="187133" y="808748"/>
                    <a:pt x="332509" y="866899"/>
                  </a:cubicBezTo>
                  <a:cubicBezTo>
                    <a:pt x="459631" y="917748"/>
                    <a:pt x="319591" y="866638"/>
                    <a:pt x="463138" y="902525"/>
                  </a:cubicBezTo>
                  <a:cubicBezTo>
                    <a:pt x="487426" y="908597"/>
                    <a:pt x="509418" y="924492"/>
                    <a:pt x="534390" y="926276"/>
                  </a:cubicBezTo>
                  <a:lnTo>
                    <a:pt x="700644" y="938151"/>
                  </a:lnTo>
                  <a:cubicBezTo>
                    <a:pt x="1017319" y="934193"/>
                    <a:pt x="1334177" y="937716"/>
                    <a:pt x="1650670" y="926276"/>
                  </a:cubicBezTo>
                  <a:cubicBezTo>
                    <a:pt x="1664933" y="925760"/>
                    <a:pt x="1673530" y="908908"/>
                    <a:pt x="1686296" y="902525"/>
                  </a:cubicBezTo>
                  <a:cubicBezTo>
                    <a:pt x="1697492" y="896927"/>
                    <a:pt x="1710047" y="894608"/>
                    <a:pt x="1721922" y="890650"/>
                  </a:cubicBezTo>
                  <a:cubicBezTo>
                    <a:pt x="1805049" y="835231"/>
                    <a:pt x="1777340" y="866899"/>
                    <a:pt x="1816925" y="807522"/>
                  </a:cubicBezTo>
                  <a:cubicBezTo>
                    <a:pt x="1853536" y="661074"/>
                    <a:pt x="1837286" y="744804"/>
                    <a:pt x="1816925" y="439387"/>
                  </a:cubicBezTo>
                  <a:cubicBezTo>
                    <a:pt x="1816092" y="426897"/>
                    <a:pt x="1808489" y="415797"/>
                    <a:pt x="1805050" y="403761"/>
                  </a:cubicBezTo>
                  <a:cubicBezTo>
                    <a:pt x="1800566" y="388068"/>
                    <a:pt x="1799603" y="371261"/>
                    <a:pt x="1793174" y="356260"/>
                  </a:cubicBezTo>
                  <a:cubicBezTo>
                    <a:pt x="1787552" y="343142"/>
                    <a:pt x="1775807" y="333399"/>
                    <a:pt x="1769424" y="320634"/>
                  </a:cubicBezTo>
                  <a:cubicBezTo>
                    <a:pt x="1763826" y="309438"/>
                    <a:pt x="1762479" y="296514"/>
                    <a:pt x="1757548" y="285008"/>
                  </a:cubicBezTo>
                  <a:cubicBezTo>
                    <a:pt x="1739988" y="244034"/>
                    <a:pt x="1682333" y="143820"/>
                    <a:pt x="1662546" y="130629"/>
                  </a:cubicBezTo>
                  <a:cubicBezTo>
                    <a:pt x="1647221" y="120413"/>
                    <a:pt x="1573005" y="66680"/>
                    <a:pt x="1543792" y="59377"/>
                  </a:cubicBezTo>
                  <a:cubicBezTo>
                    <a:pt x="1512831" y="51637"/>
                    <a:pt x="1480333" y="52355"/>
                    <a:pt x="1448790" y="47502"/>
                  </a:cubicBezTo>
                  <a:cubicBezTo>
                    <a:pt x="1409512" y="41459"/>
                    <a:pt x="1357180" y="26352"/>
                    <a:pt x="1318161" y="23751"/>
                  </a:cubicBezTo>
                  <a:cubicBezTo>
                    <a:pt x="1163922" y="13468"/>
                    <a:pt x="1009606" y="0"/>
                    <a:pt x="855024" y="0"/>
                  </a:cubicBezTo>
                  <a:lnTo>
                    <a:pt x="415637" y="0"/>
                  </a:lnTo>
                </a:path>
              </a:pathLst>
            </a:custGeom>
            <a:ln w="57150">
              <a:solidFill>
                <a:srgbClr val="FF66FF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9687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68" name="Picture 2" descr="C:\Users\tomozei\AppData\Local\Microsoft\Windows\Temporary Internet Files\Content.IE5\NVUGMELH\MC900104526[1].wmf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501" y="419640"/>
              <a:ext cx="975222" cy="1029083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C:\Users\tomozei\AppData\Local\Microsoft\Windows\Temporary Internet Files\Content.IE5\NVUGMELH\MC900310802[1].wm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744" y="1117738"/>
              <a:ext cx="1163497" cy="977685"/>
            </a:xfrm>
            <a:prstGeom prst="rect">
              <a:avLst/>
            </a:prstGeom>
            <a:noFill/>
            <a:ln w="57150">
              <a:solidFill>
                <a:srgbClr val="FF66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6229571" y="5029201"/>
              <a:ext cx="2756207" cy="78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Reserve</a:t>
              </a:r>
            </a:p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(Excess supply)</a:t>
              </a:r>
              <a:endParaRPr lang="fr-C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81878" y="4341310"/>
              <a:ext cx="1622072" cy="202107"/>
            </a:xfrm>
            <a:prstGeom prst="rect">
              <a:avLst/>
            </a:prstGeom>
          </p:spPr>
        </p:pic>
        <p:sp>
          <p:nvSpPr>
            <p:cNvPr id="72" name="Bent-Up Arrow 71"/>
            <p:cNvSpPr/>
            <p:nvPr/>
          </p:nvSpPr>
          <p:spPr bwMode="auto">
            <a:xfrm rot="5400000" flipH="1">
              <a:off x="-495300" y="5219700"/>
              <a:ext cx="1600200" cy="457200"/>
            </a:xfrm>
            <a:prstGeom prst="bentUpArrow">
              <a:avLst>
                <a:gd name="adj1" fmla="val 21039"/>
                <a:gd name="adj2" fmla="val 25000"/>
                <a:gd name="adj3" fmla="val 2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Bent-Up Arrow 72"/>
            <p:cNvSpPr/>
            <p:nvPr/>
          </p:nvSpPr>
          <p:spPr bwMode="auto">
            <a:xfrm>
              <a:off x="76200" y="4191000"/>
              <a:ext cx="6781800" cy="2057400"/>
            </a:xfrm>
            <a:prstGeom prst="bentUpArrow">
              <a:avLst>
                <a:gd name="adj1" fmla="val 4565"/>
                <a:gd name="adj2" fmla="val 12882"/>
                <a:gd name="adj3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3345" y="5819766"/>
              <a:ext cx="80960" cy="37270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E^a(t)$$&#10;&#10;&#10;\end{document}"/>
  <p:tag name="IGUANATEXSIZE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F(t) = [E^a(t) - G^a(t)]^+$$&#10;&#10;&#10;\end{document}"/>
  <p:tag name="IGUANATEXSIZE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B(t) = \lambda Z(t)$$&#10;&#10;&#10;\end{document}"/>
  <p:tag name="IGUANATEXSIZE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R(t) = G^a(t) - E^a(t)$$&#10;&#10;&#10;\end{document}"/>
  <p:tag name="IGUANATEXSIZE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\begin{align*}&#10;R(t) &amp;= G(t-1) - \lambda Z(t) + M(t) - D(t) + r_0 \\&#10;Z(t) &amp;= Z(t-1) - \lambda Z(t) - \mu Z(t) + \mathds 1_{\{R(t)&lt;0\}}|R(t)|&#10;\end{align*}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-\xi \le G(t) - G(t-1) \le \zeta$&#10;&#10;&#10;\end{document}"/>
  <p:tag name="IGUANATEXSIZE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D^a(t) = \fcst{D^f(t)} + \rnd{D(t)}$$&#10;&#10;&#10;\end{document}"/>
  <p:tag name="IGUANATEXSIZE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G^a(t) = \va{G(t-1)} + \fcst{G^f(t)} + \rnd{M(t)}$$&#10;&#10;&#10;\end{document}"/>
  <p:tag name="IGUANATEXSIZE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0.6|3.4|9.1|10.6|10.8|44.2|5.4|4.7|6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8|6.2|1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\begin{align*}&#10;R(t+1) &amp; = R(t) + \Delta G(t) + N(t+1) - \lambda[ Z(t+1) - Z(t) ] \\&#10;Z(t+1) &amp; = (1- \lambda- \mu) Z(t) + \mathds 1_{\{R(t)&lt;0\}} {R(t)}&#10;\end{align*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( M(t+1) - D(t+1) ) - ( M(t) - D(t) ) = N(t+1) \sim \mathcal N(0,\sigma^2)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G^a(t) = \va{G(t-1)} + \fcst{G^f(t)} + \rnd{M(t)}$$&#10;&#10;&#10;\end{document}"/>
  <p:tag name="IGUANATEXSIZE" val="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D^a(t) = \fcst{D^f(t)} + \rnd{D(t)}$$&#10;&#10;&#10;\end{document}"/>
  <p:tag name="IGUANATEXSIZE" val="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E^a(t)$$&#10;&#10;&#10;\end{document}"/>
  <p:tag name="IGUANATEXSIZE" val="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F(t) = [E^a(t) - G^a(t)]^+$$&#10;&#10;&#10;\end{document}"/>
  <p:tag name="IGUANATEXSIZE" val="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B(t) = \lambda Z(t)$$&#10;&#10;&#10;\end{document}"/>
  <p:tag name="IGUANATEXSIZE" val="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D_f(t)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R(t) = G^a(t) - E^a(t)$$&#10;&#10;&#10;\end{document}"/>
  <p:tag name="IGUANATEXSIZE" val="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5.8|2.5|2.2|0.5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green}#1}}&#10;\newcommand{\rnd}[1]{{\color{red}#1}}&#10;\newcommand{\fcst}[1]{{\color{magenta}#1}}&#10;&#10;&#10;$$Z(t)$$&#10;&#10;&#10;\end{document}"/>
  <p:tag name="IGUANATEXSIZE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newcommand{\va}[1]{{\color{blue}#1}}&#10;\newcommand{\pa}[1]{{\color{red}#1}}&#10;\newcommand{\rnd}[1]{{\color{magenta}#1}}&#10;\newcommand{\fcst}[1]{{\color{black}#1}}&#10;&#10;&#10;$$\pa \mu Z(t)$$&#10;&#10;&#10;\end{document}"/>
  <p:tag name="IGUANATEXSIZ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G_f(t) = D_f(t) + r_0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D_a(t) = D(t) + D_f(t)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G_a(t) = G(t-1) + G_f(t) + M(t)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D_f(t), G_f(t)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M(t), D(t)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dsfont}&#10;\pagestyle{empty}&#10;\begin{document}&#10;&#10;$G(t-1)$&#10;&#10;&#10;\end{document}"/>
  <p:tag name="IGUANATEXSIZE" val="20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3248</TotalTime>
  <Words>547</Words>
  <Application>Microsoft Office PowerPoint</Application>
  <PresentationFormat>On-screen Show (4:3)</PresentationFormat>
  <Paragraphs>175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tcp</vt:lpstr>
      <vt:lpstr>Satisfiability of Elastic Demand in the smart grid</vt:lpstr>
      <vt:lpstr>Demand Management</vt:lpstr>
      <vt:lpstr>Demand Management must Be Simple, Adaptive and Distributed</vt:lpstr>
      <vt:lpstr>Adaptive Appliances</vt:lpstr>
      <vt:lpstr>Our Problem Statement</vt:lpstr>
      <vt:lpstr>Macroscopic Model</vt:lpstr>
      <vt:lpstr>Macroscopic Model</vt:lpstr>
      <vt:lpstr>Macroscopic Model – Normal Assumption</vt:lpstr>
      <vt:lpstr>The Control Problem</vt:lpstr>
      <vt:lpstr>Threshold Based Policies</vt:lpstr>
      <vt:lpstr>Slide 11</vt:lpstr>
      <vt:lpstr>Findings</vt:lpstr>
      <vt:lpstr>More Detailed Findings</vt:lpstr>
      <vt:lpstr>Evaporation</vt:lpstr>
      <vt:lpstr>Evaporation: Heating Appliances </vt:lpstr>
      <vt:lpstr>Batteries</vt:lpstr>
      <vt:lpstr>Conclusions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474</cp:revision>
  <cp:lastPrinted>1601-01-01T00:00:00Z</cp:lastPrinted>
  <dcterms:created xsi:type="dcterms:W3CDTF">1601-01-01T00:00:00Z</dcterms:created>
  <dcterms:modified xsi:type="dcterms:W3CDTF">2011-05-25T22:58:27Z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